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53"/>
  </p:notesMasterIdLst>
  <p:handoutMasterIdLst>
    <p:handoutMasterId r:id="rId54"/>
  </p:handoutMasterIdLst>
  <p:sldIdLst>
    <p:sldId id="416" r:id="rId3"/>
    <p:sldId id="478" r:id="rId4"/>
    <p:sldId id="477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60" r:id="rId16"/>
    <p:sldId id="472" r:id="rId17"/>
    <p:sldId id="473" r:id="rId18"/>
    <p:sldId id="474" r:id="rId19"/>
    <p:sldId id="475" r:id="rId20"/>
    <p:sldId id="452" r:id="rId21"/>
    <p:sldId id="451" r:id="rId22"/>
    <p:sldId id="454" r:id="rId23"/>
    <p:sldId id="455" r:id="rId24"/>
    <p:sldId id="457" r:id="rId25"/>
    <p:sldId id="453" r:id="rId26"/>
    <p:sldId id="456" r:id="rId27"/>
    <p:sldId id="447" r:id="rId28"/>
    <p:sldId id="448" r:id="rId29"/>
    <p:sldId id="418" r:id="rId30"/>
    <p:sldId id="428" r:id="rId31"/>
    <p:sldId id="417" r:id="rId32"/>
    <p:sldId id="427" r:id="rId33"/>
    <p:sldId id="419" r:id="rId34"/>
    <p:sldId id="420" r:id="rId35"/>
    <p:sldId id="433" r:id="rId36"/>
    <p:sldId id="434" r:id="rId37"/>
    <p:sldId id="429" r:id="rId38"/>
    <p:sldId id="421" r:id="rId39"/>
    <p:sldId id="422" r:id="rId40"/>
    <p:sldId id="430" r:id="rId41"/>
    <p:sldId id="458" r:id="rId42"/>
    <p:sldId id="459" r:id="rId43"/>
    <p:sldId id="423" r:id="rId44"/>
    <p:sldId id="431" r:id="rId45"/>
    <p:sldId id="424" r:id="rId46"/>
    <p:sldId id="432" r:id="rId47"/>
    <p:sldId id="425" r:id="rId48"/>
    <p:sldId id="426" r:id="rId49"/>
    <p:sldId id="435" r:id="rId50"/>
    <p:sldId id="437" r:id="rId51"/>
    <p:sldId id="476" r:id="rId5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5" autoAdjust="0"/>
    <p:restoredTop sz="76464" autoAdjust="0"/>
  </p:normalViewPr>
  <p:slideViewPr>
    <p:cSldViewPr>
      <p:cViewPr varScale="1">
        <p:scale>
          <a:sx n="127" d="100"/>
          <a:sy n="127" d="100"/>
        </p:scale>
        <p:origin x="1664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4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asycalculation.com/hex-converter.php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asycalculation.com/hex-converter.php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F5042-9C52-0449-B2EC-628456EB9E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Q: You are trying to access memory byte address 0x3434 in a system with a 16 bit address space. What are the corresponding tag, index and offset for a 32-line direct-mapped cache with 1 word blocks? (in hex)</a:t>
            </a:r>
          </a:p>
          <a:p>
            <a:r>
              <a:rPr lang="en-US" dirty="0" smtClean="0"/>
              <a:t>A: The cache has TIO breakdown of 9:5:2 (1 word = 4 Bytes </a:t>
            </a:r>
            <a:r>
              <a:rPr lang="en-US" dirty="0" smtClean="0">
                <a:sym typeface="Wingdings" pitchFamily="2" charset="2"/>
              </a:rPr>
              <a:t> 2 Offset Bits; 32-line cache  5 Index Bits; 16-(5+2)=9 Tag Bits.) Memory address 0x3434 in binary is 0011010000110100 (Online hex converter: </a:t>
            </a:r>
            <a:r>
              <a:rPr lang="en-US" dirty="0" smtClean="0"/>
              <a:t>Online hex converter: </a:t>
            </a:r>
            <a:r>
              <a:rPr lang="en-US" dirty="0" smtClean="0">
                <a:hlinkClick r:id="rId3"/>
              </a:rPr>
              <a:t>http://easycalculation.com/hex-converter.php</a:t>
            </a:r>
            <a:r>
              <a:rPr lang="en-US" dirty="0" smtClean="0"/>
              <a:t>)   </a:t>
            </a:r>
          </a:p>
          <a:p>
            <a:endParaRPr lang="en-US" dirty="0" smtClean="0"/>
          </a:p>
          <a:p>
            <a:r>
              <a:rPr lang="en-US" dirty="0" smtClean="0"/>
              <a:t>You are trying to access memory byte address 0x3434 in a system with a 16 bit address space. What are the corresponding tag, index and offset for a 16-line direct-mapped cache with 4 word blocks? (in hex)</a:t>
            </a:r>
          </a:p>
          <a:p>
            <a:r>
              <a:rPr lang="en-US" dirty="0" smtClean="0"/>
              <a:t>You are trying to access memory byte address 0x3434 in a system with a 16 bit address space. What are the corresponding tag, index and offset for a 1kiB direct-mapped cache with 2 word blocks? (in hex)</a:t>
            </a:r>
          </a:p>
          <a:p>
            <a:r>
              <a:rPr lang="en-US" dirty="0" smtClean="0"/>
              <a:t>What is the ratio of data bits to total bits in a 128 byte write-back direct-mapped cache that has 2-word blocks and is part of a 64-bit byte-addressed memory system?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3237" fontAlgn="base">
              <a:spcBef>
                <a:spcPct val="0"/>
              </a:spcBef>
              <a:spcAft>
                <a:spcPct val="0"/>
              </a:spcAft>
              <a:defRPr/>
            </a:pPr>
            <a:fld id="{0D8AF720-472F-4B50-80B7-CC002CB185FA}" type="slidenum">
              <a:rPr lang="en-US" altLang="zh-CN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pPr defTabSz="933237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000000"/>
              </a:solidFill>
              <a:latin typeface="Arial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56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Q: You are trying to access memory byte address 0x3434 in a system with a 16 bit address space. What are the corresponding tag, index and offset for a 32-line direct-mapped cache with 1 word blocks? (in hex)</a:t>
            </a:r>
          </a:p>
          <a:p>
            <a:r>
              <a:rPr lang="en-US" dirty="0" smtClean="0"/>
              <a:t>A: The cache has TIO breakdown of 9:5:2 (1 word = 4 Bytes </a:t>
            </a:r>
            <a:r>
              <a:rPr lang="en-US" dirty="0" smtClean="0">
                <a:sym typeface="Wingdings" pitchFamily="2" charset="2"/>
              </a:rPr>
              <a:t> 2 Offset Bits; 32-line cache  5 Index Bits; 16-(5+2)=9 Tag Bits.) Memory address 0x3434 in binary is 0011010000110100 (Online hex converter: </a:t>
            </a:r>
            <a:r>
              <a:rPr lang="en-US" dirty="0" smtClean="0"/>
              <a:t>Online hex converter: </a:t>
            </a:r>
            <a:r>
              <a:rPr lang="en-US" dirty="0" smtClean="0">
                <a:hlinkClick r:id="rId3"/>
              </a:rPr>
              <a:t>http://easycalculation.com/hex-converter.php</a:t>
            </a:r>
            <a:r>
              <a:rPr lang="en-US" dirty="0" smtClean="0"/>
              <a:t>)   </a:t>
            </a:r>
          </a:p>
          <a:p>
            <a:endParaRPr lang="en-US" dirty="0" smtClean="0"/>
          </a:p>
          <a:p>
            <a:r>
              <a:rPr lang="en-US" dirty="0" smtClean="0"/>
              <a:t>You are trying to access memory byte address 0x3434 in a system with a 16 bit address space. What are the corresponding tag, index and offset for a 16-line direct-mapped cache with 4 word blocks? (in hex)</a:t>
            </a:r>
          </a:p>
          <a:p>
            <a:r>
              <a:rPr lang="en-US" dirty="0" smtClean="0"/>
              <a:t>You are trying to access memory byte address 0x3434 in a system with a 16 bit address space. What are the corresponding tag, index and offset for a 1kiB direct-mapped cache with 2 word blocks? (in hex)</a:t>
            </a:r>
          </a:p>
          <a:p>
            <a:r>
              <a:rPr lang="en-US" dirty="0" smtClean="0"/>
              <a:t>What is the ratio of data bits to total bits in a 128 byte write-back direct-mapped cache that has 2-word blocks and is part of a 64-bit byte-addressed memory system?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3237" fontAlgn="base">
              <a:spcBef>
                <a:spcPct val="0"/>
              </a:spcBef>
              <a:spcAft>
                <a:spcPct val="0"/>
              </a:spcAft>
              <a:defRPr/>
            </a:pPr>
            <a:fld id="{0D8AF720-472F-4B50-80B7-CC002CB185FA}" type="slidenum">
              <a:rPr lang="en-US" altLang="zh-CN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pPr defTabSz="933237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>
              <a:solidFill>
                <a:srgbClr val="000000"/>
              </a:solidFill>
              <a:latin typeface="Arial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34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2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02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73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41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8 word blocks =&gt; 32 bytes / block =&gt; </a:t>
            </a:r>
            <a:r>
              <a:rPr lang="en-US" altLang="zh-CN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O = 5</a:t>
            </a:r>
          </a:p>
          <a:p>
            <a:r>
              <a:rPr lang="en-US" dirty="0">
                <a:solidFill>
                  <a:schemeClr val="accent2"/>
                </a:solidFill>
              </a:rPr>
              <a:t>32 KB / (32 bytes / block) = 2^10 blocks total</a:t>
            </a:r>
          </a:p>
          <a:p>
            <a:r>
              <a:rPr lang="en-US" dirty="0">
                <a:solidFill>
                  <a:schemeClr val="accent2"/>
                </a:solidFill>
              </a:rPr>
              <a:t>2^10 blocks / (4 blocks / set) = 2^8 sets total</a:t>
            </a:r>
          </a:p>
          <a:p>
            <a:r>
              <a:rPr lang="en-US" dirty="0">
                <a:solidFill>
                  <a:schemeClr val="accent2"/>
                </a:solidFill>
              </a:rPr>
              <a:t>Index bits will index into sets =&gt; I =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0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8 word blocks =&gt; 32 bytes / block =&gt; </a:t>
            </a:r>
            <a:r>
              <a:rPr lang="en-US" altLang="zh-CN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O = 5</a:t>
            </a:r>
          </a:p>
          <a:p>
            <a:r>
              <a:rPr lang="en-US" dirty="0">
                <a:solidFill>
                  <a:schemeClr val="accent2"/>
                </a:solidFill>
              </a:rPr>
              <a:t>32 KB / (32 bytes / block) = 2^10 blocks total</a:t>
            </a:r>
          </a:p>
          <a:p>
            <a:r>
              <a:rPr lang="en-US" dirty="0">
                <a:solidFill>
                  <a:schemeClr val="accent2"/>
                </a:solidFill>
              </a:rPr>
              <a:t>2^10 blocks / (4 blocks / set) = 2^8 sets total</a:t>
            </a:r>
          </a:p>
          <a:p>
            <a:r>
              <a:rPr lang="en-US" dirty="0">
                <a:solidFill>
                  <a:schemeClr val="accent2"/>
                </a:solidFill>
              </a:rPr>
              <a:t>Index bits will index into sets =&gt; I =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8 word blocks =&gt; 32 bytes / block =&gt; </a:t>
            </a:r>
            <a:r>
              <a:rPr lang="en-US" altLang="zh-CN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O = 5</a:t>
            </a:r>
          </a:p>
          <a:p>
            <a:r>
              <a:rPr lang="en-US" dirty="0">
                <a:solidFill>
                  <a:schemeClr val="accent2"/>
                </a:solidFill>
              </a:rPr>
              <a:t>32 KB / (32 bytes / block) = 2^10 blocks total</a:t>
            </a:r>
          </a:p>
          <a:p>
            <a:r>
              <a:rPr lang="en-US" dirty="0">
                <a:solidFill>
                  <a:schemeClr val="accent2"/>
                </a:solidFill>
              </a:rPr>
              <a:t>2^10 blocks / (4 blocks / set) = 2^8 sets total</a:t>
            </a:r>
          </a:p>
          <a:p>
            <a:r>
              <a:rPr lang="en-US" dirty="0">
                <a:solidFill>
                  <a:schemeClr val="accent2"/>
                </a:solidFill>
              </a:rPr>
              <a:t>Index bits will index into sets =&gt; I =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8 word blocks =&gt; 32 bytes / block =&gt; </a:t>
            </a:r>
            <a:r>
              <a:rPr lang="en-US" altLang="zh-CN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O = 5</a:t>
            </a:r>
          </a:p>
          <a:p>
            <a:r>
              <a:rPr lang="en-US" dirty="0">
                <a:solidFill>
                  <a:schemeClr val="accent2"/>
                </a:solidFill>
              </a:rPr>
              <a:t>32 KB / (32 bytes / block) = 2^10 blocks total</a:t>
            </a:r>
          </a:p>
          <a:p>
            <a:r>
              <a:rPr lang="en-US" dirty="0">
                <a:solidFill>
                  <a:schemeClr val="accent2"/>
                </a:solidFill>
              </a:rPr>
              <a:t>2^10 blocks / (4 blocks / set) = 2^8 sets total</a:t>
            </a:r>
          </a:p>
          <a:p>
            <a:r>
              <a:rPr lang="en-US" dirty="0">
                <a:solidFill>
                  <a:schemeClr val="accent2"/>
                </a:solidFill>
              </a:rPr>
              <a:t>Index bits will index into sets =&gt; I =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3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Total # cache blocks = Associativity  *  # sets </a:t>
            </a:r>
            <a:r>
              <a:rPr lang="en-US" sz="1200" i="1" dirty="0" smtClean="0"/>
              <a:t>= #ways (blocks/set)  × # sets  ×  Bytes/block  </a:t>
            </a:r>
            <a:r>
              <a:rPr lang="en-US" sz="1200" i="1" dirty="0" smtClean="0">
                <a:solidFill>
                  <a:srgbClr val="3366FF"/>
                </a:solidFill>
              </a:rPr>
              <a:t>C = N  ×  S  ×  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2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6618">
              <a:defRPr/>
            </a:pPr>
            <a:r>
              <a:rPr lang="en-US" dirty="0"/>
              <a:t>16 Memory blocks = 16 words = 64 bytes =&gt; 6 bits to address all bytes (Memory and cache blocks always have the same size) 4 Cache blocks, 4 bytes (1 word) per block</a:t>
            </a:r>
          </a:p>
          <a:p>
            <a:pPr defTabSz="466618">
              <a:defRPr/>
            </a:pPr>
            <a:r>
              <a:rPr lang="en-US" dirty="0"/>
              <a:t>4 sets *1 block per set (direct mapped cache) = 4 blocks =</a:t>
            </a:r>
          </a:p>
          <a:p>
            <a:endParaRPr lang="en-US" sz="2000" dirty="0"/>
          </a:p>
          <a:p>
            <a:r>
              <a:rPr lang="en-US" sz="2000" dirty="0"/>
              <a:t># Memory blocks (16) &gt;&gt; # Cache blocks (4)</a:t>
            </a:r>
          </a:p>
          <a:p>
            <a:pPr lvl="1"/>
            <a:r>
              <a:rPr lang="en-US" sz="1600" dirty="0"/>
              <a:t>4 Memory blocks map to each cache block</a:t>
            </a:r>
          </a:p>
          <a:p>
            <a:r>
              <a:rPr lang="en-US" sz="2000" dirty="0"/>
              <a:t>Given a memory block, how to determine which cache set it is mapped to? </a:t>
            </a:r>
          </a:p>
          <a:p>
            <a:pPr lvl="1"/>
            <a:r>
              <a:rPr lang="en-US" sz="1600" dirty="0"/>
              <a:t>Look at </a:t>
            </a:r>
            <a:r>
              <a:rPr lang="en-US" altLang="zh-CN" sz="1600" i="1" dirty="0">
                <a:solidFill>
                  <a:srgbClr val="0000FF"/>
                </a:solidFill>
              </a:rPr>
              <a:t>Set I</a:t>
            </a:r>
            <a:r>
              <a:rPr lang="en-US" sz="1600" i="1" dirty="0">
                <a:solidFill>
                  <a:srgbClr val="0000FF"/>
                </a:solidFill>
              </a:rPr>
              <a:t>ndex</a:t>
            </a:r>
            <a:r>
              <a:rPr lang="en-US" sz="1600" dirty="0"/>
              <a:t>: middle two bits</a:t>
            </a:r>
          </a:p>
          <a:p>
            <a:r>
              <a:rPr lang="en-US" sz="2000" dirty="0"/>
              <a:t>A cache set may contain 1 of 4 possible memory blocks, which exact memory block is mapped to it? </a:t>
            </a:r>
          </a:p>
          <a:p>
            <a:pPr lvl="1"/>
            <a:r>
              <a:rPr lang="en-US" sz="1600" dirty="0"/>
              <a:t>Look at </a:t>
            </a:r>
            <a:r>
              <a:rPr lang="en-US" sz="1600" i="1" dirty="0">
                <a:solidFill>
                  <a:srgbClr val="0000FF"/>
                </a:solidFill>
              </a:rPr>
              <a:t>tag</a:t>
            </a:r>
            <a:r>
              <a:rPr lang="en-US" sz="1600" dirty="0"/>
              <a:t>: top two bits</a:t>
            </a:r>
          </a:p>
          <a:p>
            <a:pPr defTabSz="466618">
              <a:defRPr/>
            </a:pPr>
            <a:endParaRPr lang="en-US" dirty="0"/>
          </a:p>
          <a:p>
            <a:pPr defTabSz="466618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defTabSz="88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i="1">
                <a:solidFill>
                  <a:srgbClr val="0000FF"/>
                </a:solidFill>
                <a:latin typeface="Times New Roman" charset="0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C0FC8B-A6C6-9D47-A748-EF5366235BD0}" type="slidenum">
              <a:rPr lang="en-US" sz="1000" i="1">
                <a:solidFill>
                  <a:srgbClr val="0000FF"/>
                </a:solidFill>
                <a:latin typeface="Times New Roman" charset="0"/>
              </a:rPr>
              <a:pPr defTabSz="88139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000" i="1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7363" y="731838"/>
            <a:ext cx="6516687" cy="3665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442" y="4643238"/>
            <a:ext cx="5488423" cy="439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8" tIns="48519" rIns="97038" bIns="48519">
            <a:prstTxWarp prst="textNoShape">
              <a:avLst/>
            </a:prstTxWarp>
          </a:bodyPr>
          <a:lstStyle/>
          <a:p>
            <a:r>
              <a:rPr lang="en-US" dirty="0"/>
              <a:t>Simplest scheme is to extract bits from ‘block number’ to determine ‘set’ (</a:t>
            </a:r>
            <a:r>
              <a:rPr lang="en-US" dirty="0" err="1"/>
              <a:t>jse</a:t>
            </a:r>
            <a:r>
              <a:rPr lang="en-US" dirty="0"/>
              <a:t>)</a:t>
            </a:r>
          </a:p>
          <a:p>
            <a:r>
              <a:rPr lang="en-US" dirty="0"/>
              <a:t>More sophisticated schemes will hash the block number ---- why could that be good/bad</a:t>
            </a:r>
            <a:r>
              <a:rPr lang="en-US" dirty="0" smtClean="0"/>
              <a:t>?</a:t>
            </a:r>
          </a:p>
          <a:p>
            <a:r>
              <a:rPr lang="en-US" i="1" dirty="0">
                <a:solidFill>
                  <a:srgbClr val="56127A"/>
                </a:solidFill>
                <a:latin typeface="Verdana" charset="0"/>
              </a:rPr>
              <a:t>(12 mod 4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=0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	 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(12 mod 2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=0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0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defTabSz="88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i="1">
                <a:solidFill>
                  <a:srgbClr val="0000FF"/>
                </a:solidFill>
                <a:latin typeface="Times New Roman" charset="0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88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C0FC8B-A6C6-9D47-A748-EF5366235BD0}" type="slidenum">
              <a:rPr lang="en-US" sz="1000" i="1">
                <a:solidFill>
                  <a:srgbClr val="0000FF"/>
                </a:solidFill>
                <a:latin typeface="Times New Roman" charset="0"/>
              </a:rPr>
              <a:pPr defTabSz="88139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z="1000" i="1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7363" y="731838"/>
            <a:ext cx="6516687" cy="3665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442" y="4643238"/>
            <a:ext cx="5488423" cy="439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8" tIns="48519" rIns="97038" bIns="48519">
            <a:prstTxWarp prst="textNoShape">
              <a:avLst/>
            </a:prstTxWarp>
          </a:bodyPr>
          <a:lstStyle/>
          <a:p>
            <a:r>
              <a:rPr lang="en-US" dirty="0"/>
              <a:t>Simplest scheme is to extract bits from ‘block number’ to determine ‘set’ (</a:t>
            </a:r>
            <a:r>
              <a:rPr lang="en-US" dirty="0" err="1"/>
              <a:t>jse</a:t>
            </a:r>
            <a:r>
              <a:rPr lang="en-US" dirty="0"/>
              <a:t>)</a:t>
            </a:r>
          </a:p>
          <a:p>
            <a:r>
              <a:rPr lang="en-US" dirty="0"/>
              <a:t>More sophisticated schemes will hash the block number ---- why could that be good/bad</a:t>
            </a:r>
            <a:r>
              <a:rPr lang="en-US" dirty="0" smtClean="0"/>
              <a:t>?</a:t>
            </a:r>
          </a:p>
          <a:p>
            <a:r>
              <a:rPr lang="en-US" i="1" dirty="0">
                <a:solidFill>
                  <a:srgbClr val="56127A"/>
                </a:solidFill>
                <a:latin typeface="Verdana" charset="0"/>
              </a:rPr>
              <a:t>(12 mod 4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=0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	 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(12 mod 2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=0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8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defTabSz="466618">
              <a:defRPr/>
            </a:pPr>
            <a:r>
              <a:rPr lang="en-US">
                <a:solidFill>
                  <a:srgbClr val="0000FF"/>
                </a:solidFill>
                <a:latin typeface="Calibri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466618">
              <a:defRPr/>
            </a:pPr>
            <a:fld id="{5AC0FC8B-A6C6-9D47-A748-EF5366235BD0}" type="slidenum">
              <a:rPr lang="en-US">
                <a:solidFill>
                  <a:srgbClr val="0000FF"/>
                </a:solidFill>
                <a:latin typeface="Calibri"/>
              </a:rPr>
              <a:pPr defTabSz="466618">
                <a:defRPr/>
              </a:pPr>
              <a:t>22</a:t>
            </a:fld>
            <a:endParaRPr lang="en-US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7363" y="731838"/>
            <a:ext cx="6516687" cy="3665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442" y="4643238"/>
            <a:ext cx="5488423" cy="439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8" tIns="48519" rIns="97038" bIns="48519">
            <a:prstTxWarp prst="textNoShape">
              <a:avLst/>
            </a:prstTxWarp>
          </a:bodyPr>
          <a:lstStyle/>
          <a:p>
            <a:r>
              <a:rPr lang="en-US" dirty="0"/>
              <a:t>Simplest scheme is to extract bits from ‘block number’ to determine ‘set’ (</a:t>
            </a:r>
            <a:r>
              <a:rPr lang="en-US" dirty="0" err="1"/>
              <a:t>jse</a:t>
            </a:r>
            <a:r>
              <a:rPr lang="en-US" dirty="0"/>
              <a:t>)</a:t>
            </a:r>
          </a:p>
          <a:p>
            <a:r>
              <a:rPr lang="en-US" dirty="0"/>
              <a:t>More sophisticated schemes will hash the block number ---- why could that be good/bad</a:t>
            </a:r>
            <a:r>
              <a:rPr lang="en-US" dirty="0" smtClean="0"/>
              <a:t>?</a:t>
            </a:r>
          </a:p>
          <a:p>
            <a:r>
              <a:rPr lang="en-US" i="1" dirty="0">
                <a:solidFill>
                  <a:srgbClr val="56127A"/>
                </a:solidFill>
                <a:latin typeface="Verdana" charset="0"/>
              </a:rPr>
              <a:t>(12 mod 8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=4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	 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(12 mod 4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=0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    (12 mod 2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=0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4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defTabSz="466618">
              <a:defRPr/>
            </a:pPr>
            <a:r>
              <a:rPr lang="en-US">
                <a:solidFill>
                  <a:srgbClr val="0000FF"/>
                </a:solidFill>
                <a:latin typeface="Calibri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466618">
              <a:defRPr/>
            </a:pPr>
            <a:fld id="{5AC0FC8B-A6C6-9D47-A748-EF5366235BD0}" type="slidenum">
              <a:rPr lang="en-US">
                <a:solidFill>
                  <a:srgbClr val="0000FF"/>
                </a:solidFill>
                <a:latin typeface="Calibri"/>
              </a:rPr>
              <a:pPr defTabSz="466618">
                <a:defRPr/>
              </a:pPr>
              <a:t>24</a:t>
            </a:fld>
            <a:endParaRPr lang="en-US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7363" y="731838"/>
            <a:ext cx="6516687" cy="3665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442" y="4643238"/>
            <a:ext cx="5488423" cy="439919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8" tIns="48519" rIns="97038" bIns="48519">
            <a:prstTxWarp prst="textNoShape">
              <a:avLst/>
            </a:prstTxWarp>
          </a:bodyPr>
          <a:lstStyle/>
          <a:p>
            <a:r>
              <a:rPr lang="en-US" dirty="0"/>
              <a:t>Simplest scheme is to extract bits from ‘block number’ to determine ‘set’ (</a:t>
            </a:r>
            <a:r>
              <a:rPr lang="en-US" dirty="0" err="1"/>
              <a:t>jse</a:t>
            </a:r>
            <a:r>
              <a:rPr lang="en-US" dirty="0"/>
              <a:t>)</a:t>
            </a:r>
          </a:p>
          <a:p>
            <a:r>
              <a:rPr lang="en-US" dirty="0"/>
              <a:t>More sophisticated schemes will hash the block number ---- why could that be good/bad</a:t>
            </a:r>
            <a:r>
              <a:rPr lang="en-US" dirty="0" smtClean="0"/>
              <a:t>?</a:t>
            </a:r>
          </a:p>
          <a:p>
            <a:r>
              <a:rPr lang="en-US" i="1" dirty="0">
                <a:solidFill>
                  <a:srgbClr val="56127A"/>
                </a:solidFill>
                <a:latin typeface="Verdana" charset="0"/>
              </a:rPr>
              <a:t>(12 mod 8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=4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	 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(12 mod 4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=0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    (12 mod 2</a:t>
            </a:r>
            <a:r>
              <a:rPr lang="en-US" altLang="zh-CN" i="1" dirty="0">
                <a:solidFill>
                  <a:srgbClr val="56127A"/>
                </a:solidFill>
                <a:latin typeface="Verdana" charset="0"/>
              </a:rPr>
              <a:t>=0</a:t>
            </a:r>
            <a:r>
              <a:rPr lang="en-US" i="1" dirty="0">
                <a:solidFill>
                  <a:srgbClr val="56127A"/>
                </a:solidFill>
                <a:latin typeface="Verdana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US" b="1" dirty="0"/>
              <a:t>block size:</a:t>
            </a:r>
            <a:endParaRPr lang="en-US" dirty="0"/>
          </a:p>
          <a:p>
            <a:pPr rtl="0" eaLnBrk="1" fontAlgn="ctr" latinLnBrk="0" hangingPunct="1"/>
            <a:r>
              <a:rPr lang="en-US" dirty="0"/>
              <a:t>16 B</a:t>
            </a:r>
          </a:p>
          <a:p>
            <a:pPr rtl="0" eaLnBrk="1" fontAlgn="ctr" latinLnBrk="0" hangingPunct="1"/>
            <a:r>
              <a:rPr lang="en-US" b="1" dirty="0"/>
              <a:t>capacity:</a:t>
            </a:r>
            <a:endParaRPr lang="en-US" dirty="0"/>
          </a:p>
          <a:p>
            <a:pPr rtl="0" eaLnBrk="1" fontAlgn="ctr" latinLnBrk="0" hangingPunct="1"/>
            <a:r>
              <a:rPr lang="en-US" dirty="0"/>
              <a:t>8 blocks</a:t>
            </a:r>
          </a:p>
          <a:p>
            <a:pPr rtl="0" eaLnBrk="1" fontAlgn="ctr" latinLnBrk="0" hangingPunct="1"/>
            <a:r>
              <a:rPr lang="en-US" b="1" dirty="0"/>
              <a:t>address:</a:t>
            </a:r>
            <a:endParaRPr lang="en-US" dirty="0"/>
          </a:p>
          <a:p>
            <a:pPr rtl="0" eaLnBrk="1" fontAlgn="ctr" latinLnBrk="0" hangingPunct="1"/>
            <a:r>
              <a:rPr lang="en-US" dirty="0"/>
              <a:t>16 bits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2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US" b="1" dirty="0"/>
              <a:t>block size:</a:t>
            </a:r>
            <a:endParaRPr lang="en-US" dirty="0"/>
          </a:p>
          <a:p>
            <a:pPr rtl="0" eaLnBrk="1" fontAlgn="ctr" latinLnBrk="0" hangingPunct="1"/>
            <a:r>
              <a:rPr lang="en-US" dirty="0"/>
              <a:t>16 B</a:t>
            </a:r>
          </a:p>
          <a:p>
            <a:pPr rtl="0" eaLnBrk="1" fontAlgn="ctr" latinLnBrk="0" hangingPunct="1"/>
            <a:r>
              <a:rPr lang="en-US" b="1" dirty="0"/>
              <a:t>capacity:</a:t>
            </a:r>
            <a:endParaRPr lang="en-US" dirty="0"/>
          </a:p>
          <a:p>
            <a:pPr rtl="0" eaLnBrk="1" fontAlgn="ctr" latinLnBrk="0" hangingPunct="1"/>
            <a:r>
              <a:rPr lang="en-US" dirty="0"/>
              <a:t>8 blocks</a:t>
            </a:r>
          </a:p>
          <a:p>
            <a:pPr rtl="0" eaLnBrk="1" fontAlgn="ctr" latinLnBrk="0" hangingPunct="1"/>
            <a:r>
              <a:rPr lang="en-US" b="1" dirty="0"/>
              <a:t>address:</a:t>
            </a:r>
            <a:endParaRPr lang="en-US" dirty="0"/>
          </a:p>
          <a:p>
            <a:pPr rtl="0" eaLnBrk="1" fontAlgn="ctr" latinLnBrk="0" hangingPunct="1"/>
            <a:r>
              <a:rPr lang="en-US" dirty="0"/>
              <a:t>16 bits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3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1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9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7601" y="152400"/>
            <a:ext cx="9723967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066800"/>
            <a:ext cx="10244667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b="0" kern="1200">
          <a:solidFill>
            <a:srgbClr val="FF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L6  </a:t>
            </a:r>
            <a:r>
              <a:rPr lang="en-US" altLang="zh-CN" sz="4000" dirty="0" smtClean="0"/>
              <a:t>Cache Exercises</a:t>
            </a:r>
            <a:endParaRPr lang="en-US" sz="4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7620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6538913"/>
            <a:ext cx="34451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</a:rPr>
              <a:t>Acknowledgement: some slides taken from UC Berkeley CS61C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1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A: 12-bit 2-way SA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00" y="0"/>
            <a:ext cx="4917389" cy="1854801"/>
          </a:xfrm>
          <a:prstGeom prst="rect">
            <a:avLst/>
          </a:prstGeom>
        </p:spPr>
      </p:pic>
      <p:sp>
        <p:nvSpPr>
          <p:cNvPr id="9" name="Content Placeholder 55"/>
          <p:cNvSpPr txBox="1">
            <a:spLocks/>
          </p:cNvSpPr>
          <p:nvPr/>
        </p:nvSpPr>
        <p:spPr>
          <a:xfrm>
            <a:off x="381000" y="1744499"/>
            <a:ext cx="10972800" cy="5251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Cache hit or miss </a:t>
            </a:r>
            <a:r>
              <a:rPr lang="en-US" altLang="zh-CN" dirty="0" smtClean="0"/>
              <a:t>for referencing the following memory addresses? If cache hit, give the actual value returned: </a:t>
            </a:r>
            <a:r>
              <a:rPr lang="en-US" dirty="0"/>
              <a:t>0x435</a:t>
            </a:r>
            <a:r>
              <a:rPr lang="en-US" dirty="0" smtClean="0"/>
              <a:t>, </a:t>
            </a:r>
            <a:r>
              <a:rPr lang="en-US" dirty="0"/>
              <a:t>0x388</a:t>
            </a:r>
            <a:r>
              <a:rPr lang="en-US" dirty="0" smtClean="0"/>
              <a:t>, </a:t>
            </a:r>
            <a:r>
              <a:rPr lang="en-US" dirty="0"/>
              <a:t>0x0D3</a:t>
            </a:r>
            <a:endParaRPr lang="en-US" dirty="0" smtClean="0"/>
          </a:p>
          <a:p>
            <a:r>
              <a:rPr lang="en-US" dirty="0" smtClean="0"/>
              <a:t>0x435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0100 001</a:t>
            </a:r>
            <a:r>
              <a:rPr lang="en-US" dirty="0" smtClean="0">
                <a:solidFill>
                  <a:schemeClr val="tx2"/>
                </a:solidFill>
              </a:rPr>
              <a:t>1 01</a:t>
            </a:r>
            <a:r>
              <a:rPr lang="en-US" dirty="0" smtClean="0"/>
              <a:t>01 (bin). Set Index=</a:t>
            </a:r>
            <a:r>
              <a:rPr lang="en-US" dirty="0" smtClean="0">
                <a:solidFill>
                  <a:schemeClr val="tx2"/>
                </a:solidFill>
              </a:rPr>
              <a:t>101</a:t>
            </a:r>
            <a:r>
              <a:rPr lang="en-US" dirty="0" smtClean="0"/>
              <a:t>(bin)=0x5. The set with index 0x5 has 2 blocks, but only one block with Valid=1. The Tag </a:t>
            </a:r>
            <a:r>
              <a:rPr lang="en-US" dirty="0" smtClean="0">
                <a:solidFill>
                  <a:srgbClr val="FF0000"/>
                </a:solidFill>
              </a:rPr>
              <a:t>0100001 </a:t>
            </a:r>
            <a:r>
              <a:rPr lang="en-US" dirty="0" smtClean="0"/>
              <a:t>(</a:t>
            </a:r>
            <a:r>
              <a:rPr lang="en-US" dirty="0"/>
              <a:t>bin) = </a:t>
            </a:r>
            <a:r>
              <a:rPr lang="en-US" dirty="0" smtClean="0"/>
              <a:t>0x21 matches the </a:t>
            </a:r>
            <a:r>
              <a:rPr lang="en-US" dirty="0"/>
              <a:t>valid </a:t>
            </a:r>
            <a:r>
              <a:rPr lang="en-US" dirty="0" smtClean="0"/>
              <a:t>block Tag, </a:t>
            </a:r>
            <a:r>
              <a:rPr lang="en-US" dirty="0"/>
              <a:t>hence it is a cache </a:t>
            </a:r>
            <a:r>
              <a:rPr lang="en-US" dirty="0" smtClean="0"/>
              <a:t>hit. The </a:t>
            </a:r>
            <a:r>
              <a:rPr lang="en-US" dirty="0"/>
              <a:t>Byte offset is </a:t>
            </a:r>
            <a:r>
              <a:rPr lang="en-US" dirty="0" smtClean="0"/>
              <a:t>01, </a:t>
            </a:r>
            <a:r>
              <a:rPr lang="en-US" dirty="0"/>
              <a:t>hence the actual data returned is </a:t>
            </a:r>
            <a:r>
              <a:rPr lang="en-US" dirty="0" smtClean="0"/>
              <a:t>0xAD </a:t>
            </a:r>
            <a:r>
              <a:rPr lang="en-US" dirty="0"/>
              <a:t>contained in </a:t>
            </a:r>
            <a:r>
              <a:rPr lang="en-US" dirty="0" smtClean="0"/>
              <a:t>B1.</a:t>
            </a:r>
            <a:endParaRPr lang="en-US" dirty="0"/>
          </a:p>
          <a:p>
            <a:r>
              <a:rPr lang="en-US" dirty="0" smtClean="0"/>
              <a:t>0x388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0011 100</a:t>
            </a:r>
            <a:r>
              <a:rPr lang="en-US" dirty="0" smtClean="0">
                <a:solidFill>
                  <a:schemeClr val="tx2"/>
                </a:solidFill>
              </a:rPr>
              <a:t>0 10</a:t>
            </a:r>
            <a:r>
              <a:rPr lang="en-US" dirty="0" smtClean="0"/>
              <a:t>00 (bin). Set Index=</a:t>
            </a:r>
            <a:r>
              <a:rPr lang="en-US" dirty="0" smtClean="0">
                <a:solidFill>
                  <a:schemeClr val="tx2"/>
                </a:solidFill>
              </a:rPr>
              <a:t>010</a:t>
            </a:r>
            <a:r>
              <a:rPr lang="en-US" dirty="0" smtClean="0"/>
              <a:t>(bin)=0x2. The set with index 0x2 has 2 blocks, both with Valid=1, but the Tag </a:t>
            </a:r>
            <a:r>
              <a:rPr lang="en-US" dirty="0" smtClean="0">
                <a:solidFill>
                  <a:srgbClr val="FF0000"/>
                </a:solidFill>
              </a:rPr>
              <a:t>0011100 </a:t>
            </a:r>
            <a:r>
              <a:rPr lang="en-US" dirty="0" smtClean="0"/>
              <a:t>(bin) = 0x1C does not match any valid block Tag (0x03, 0x0E), hence it is a cache miss.</a:t>
            </a:r>
          </a:p>
          <a:p>
            <a:r>
              <a:rPr lang="en-US" dirty="0"/>
              <a:t>0x0D3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0000 110</a:t>
            </a:r>
            <a:r>
              <a:rPr lang="en-US" dirty="0" smtClean="0">
                <a:solidFill>
                  <a:schemeClr val="tx2"/>
                </a:solidFill>
              </a:rPr>
              <a:t>1 00</a:t>
            </a:r>
            <a:r>
              <a:rPr lang="en-US" dirty="0" smtClean="0"/>
              <a:t>11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(bin). Set Index=</a:t>
            </a:r>
            <a:r>
              <a:rPr lang="en-US" dirty="0" smtClean="0">
                <a:solidFill>
                  <a:schemeClr val="tx2"/>
                </a:solidFill>
              </a:rPr>
              <a:t>100</a:t>
            </a:r>
            <a:r>
              <a:rPr lang="en-US" dirty="0" smtClean="0"/>
              <a:t>(bin)=0x4. The set with index 0x4 has 2 blocks, both with Valid=0, hence it is a cache miss (no need to check for tag match).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12-bit FA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381000" y="1219200"/>
            <a:ext cx="109728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12-bit memory address; FA cache with block </a:t>
            </a:r>
            <a:r>
              <a:rPr lang="en-US" dirty="0"/>
              <a:t>size </a:t>
            </a:r>
            <a:r>
              <a:rPr lang="en-US" dirty="0" smtClean="0"/>
              <a:t>4B; contents shown below ("—“ means invalid data). All </a:t>
            </a:r>
            <a:r>
              <a:rPr lang="en-US" dirty="0"/>
              <a:t>values are </a:t>
            </a:r>
            <a:r>
              <a:rPr lang="en-US" dirty="0" smtClean="0"/>
              <a:t>in </a:t>
            </a:r>
            <a:r>
              <a:rPr lang="en-US" dirty="0"/>
              <a:t>hex. </a:t>
            </a:r>
            <a:endParaRPr lang="en-US" dirty="0" smtClean="0"/>
          </a:p>
          <a:p>
            <a:pPr lvl="1"/>
            <a:r>
              <a:rPr lang="en-US" altLang="zh-CN" dirty="0" smtClean="0"/>
              <a:t>1. What are the sizes of Tag, Set Index, Offset?</a:t>
            </a:r>
          </a:p>
          <a:p>
            <a:pPr lvl="1"/>
            <a:r>
              <a:rPr lang="en-US" dirty="0" smtClean="0"/>
              <a:t>2. </a:t>
            </a:r>
            <a:r>
              <a:rPr lang="en-US" altLang="zh-CN" dirty="0"/>
              <a:t>If cache hit, give the actual value </a:t>
            </a:r>
            <a:r>
              <a:rPr lang="en-US" altLang="zh-CN" dirty="0" smtClean="0"/>
              <a:t>returned: </a:t>
            </a:r>
            <a:r>
              <a:rPr lang="en-US" dirty="0"/>
              <a:t>0x1DD</a:t>
            </a:r>
            <a:r>
              <a:rPr lang="en-US" dirty="0" smtClean="0"/>
              <a:t>, </a:t>
            </a:r>
            <a:r>
              <a:rPr lang="en-US" dirty="0"/>
              <a:t>0x719</a:t>
            </a:r>
            <a:r>
              <a:rPr lang="en-US" dirty="0" smtClean="0"/>
              <a:t>, </a:t>
            </a:r>
            <a:r>
              <a:rPr lang="en-US" dirty="0"/>
              <a:t>0x2AA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9911868" cy="36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A: 12-bit FA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381000" y="1703850"/>
            <a:ext cx="10972800" cy="34777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What are the sizes of Tag, Set Index, Offset?</a:t>
            </a:r>
          </a:p>
          <a:p>
            <a:r>
              <a:rPr lang="en-US" altLang="zh-CN" dirty="0" smtClean="0"/>
              <a:t># Bytes/block=4, hence Offset size=2</a:t>
            </a:r>
          </a:p>
          <a:p>
            <a:r>
              <a:rPr lang="en-US" altLang="zh-CN" dirty="0" smtClean="0"/>
              <a:t># Sets=1 for FA cache, hence SI size=0</a:t>
            </a:r>
          </a:p>
          <a:p>
            <a:r>
              <a:rPr lang="en-US" altLang="zh-CN" dirty="0" smtClean="0"/>
              <a:t>Tag size=12-0-2=10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751" y="32717"/>
            <a:ext cx="4849918" cy="17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4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A: 12-bit FA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Content Placeholder 55"/>
          <p:cNvSpPr txBox="1">
            <a:spLocks/>
          </p:cNvSpPr>
          <p:nvPr/>
        </p:nvSpPr>
        <p:spPr>
          <a:xfrm>
            <a:off x="381000" y="1744499"/>
            <a:ext cx="10972800" cy="5251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Cache hit or miss </a:t>
            </a:r>
            <a:r>
              <a:rPr lang="en-US" altLang="zh-CN" dirty="0" smtClean="0"/>
              <a:t>for referencing the following memory addresses? If cache hit, give the actual value returned: </a:t>
            </a:r>
            <a:r>
              <a:rPr lang="en-US" dirty="0"/>
              <a:t>0x1DD, 0x719</a:t>
            </a:r>
            <a:r>
              <a:rPr lang="en-US" dirty="0" smtClean="0"/>
              <a:t>, </a:t>
            </a:r>
            <a:r>
              <a:rPr lang="en-US" dirty="0"/>
              <a:t>0x2AA</a:t>
            </a:r>
            <a:endParaRPr lang="en-US" dirty="0" smtClean="0"/>
          </a:p>
          <a:p>
            <a:r>
              <a:rPr lang="en-US" dirty="0"/>
              <a:t>0x1DD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00001 1101 11</a:t>
            </a:r>
            <a:r>
              <a:rPr lang="en-US" dirty="0" smtClean="0"/>
              <a:t>01 (bin). </a:t>
            </a:r>
            <a:r>
              <a:rPr lang="en-US" dirty="0"/>
              <a:t>The Tag </a:t>
            </a:r>
            <a:r>
              <a:rPr lang="en-US" dirty="0" smtClean="0">
                <a:solidFill>
                  <a:srgbClr val="FF0000"/>
                </a:solidFill>
              </a:rPr>
              <a:t>00001110111</a:t>
            </a:r>
            <a:r>
              <a:rPr lang="en-US" dirty="0" smtClean="0"/>
              <a:t> (bin) = 0x77, which matches a block with Valid=1, hence it is a cache hit. The Byte offset is 01, hence the </a:t>
            </a:r>
            <a:r>
              <a:rPr lang="en-US" dirty="0"/>
              <a:t>actual data returned is </a:t>
            </a:r>
            <a:r>
              <a:rPr lang="en-US" dirty="0" smtClean="0"/>
              <a:t>0x23 </a:t>
            </a:r>
            <a:r>
              <a:rPr lang="en-US" dirty="0"/>
              <a:t>contained in </a:t>
            </a:r>
            <a:r>
              <a:rPr lang="en-US" dirty="0" smtClean="0"/>
              <a:t>B1</a:t>
            </a:r>
          </a:p>
          <a:p>
            <a:r>
              <a:rPr lang="en-US" dirty="0"/>
              <a:t>0x719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0111 0001 10</a:t>
            </a:r>
            <a:r>
              <a:rPr lang="en-US" dirty="0" smtClean="0"/>
              <a:t>01 (bin). </a:t>
            </a:r>
            <a:r>
              <a:rPr lang="en-US" dirty="0"/>
              <a:t>The Tag </a:t>
            </a:r>
            <a:r>
              <a:rPr lang="en-US" dirty="0" smtClean="0">
                <a:solidFill>
                  <a:srgbClr val="FF0000"/>
                </a:solidFill>
              </a:rPr>
              <a:t>0111000110</a:t>
            </a:r>
            <a:r>
              <a:rPr lang="en-US" dirty="0" smtClean="0"/>
              <a:t> </a:t>
            </a:r>
            <a:r>
              <a:rPr lang="en-US" dirty="0"/>
              <a:t>(bin) = </a:t>
            </a:r>
            <a:r>
              <a:rPr lang="en-US" dirty="0" smtClean="0"/>
              <a:t>0x1C6</a:t>
            </a:r>
            <a:r>
              <a:rPr lang="en-US" dirty="0"/>
              <a:t>, which matches a block with Valid=1, hence it is a cache hit. The Byte offset is 01, hence the actual data returned is </a:t>
            </a:r>
            <a:r>
              <a:rPr lang="en-US" dirty="0" smtClean="0"/>
              <a:t>0x11 </a:t>
            </a:r>
            <a:r>
              <a:rPr lang="en-US" dirty="0"/>
              <a:t>contained in B1</a:t>
            </a:r>
          </a:p>
          <a:p>
            <a:r>
              <a:rPr lang="en-US" dirty="0"/>
              <a:t>0x2AA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0010 1010 10</a:t>
            </a:r>
            <a:r>
              <a:rPr lang="en-US" dirty="0" smtClean="0"/>
              <a:t>10 (bin). </a:t>
            </a:r>
            <a:r>
              <a:rPr lang="en-US" dirty="0"/>
              <a:t>The Tag </a:t>
            </a:r>
            <a:r>
              <a:rPr lang="en-US" dirty="0" smtClean="0">
                <a:solidFill>
                  <a:srgbClr val="FF0000"/>
                </a:solidFill>
              </a:rPr>
              <a:t>0010101010</a:t>
            </a:r>
            <a:r>
              <a:rPr lang="en-US" dirty="0" smtClean="0"/>
              <a:t> </a:t>
            </a:r>
            <a:r>
              <a:rPr lang="en-US" dirty="0"/>
              <a:t>(bin) = </a:t>
            </a:r>
            <a:r>
              <a:rPr lang="en-US" dirty="0" smtClean="0"/>
              <a:t>0xAA, which does not match any </a:t>
            </a:r>
            <a:r>
              <a:rPr lang="en-US" dirty="0"/>
              <a:t>block with Valid=1, hence it is a </a:t>
            </a:r>
            <a:r>
              <a:rPr lang="en-US"/>
              <a:t>cache </a:t>
            </a:r>
            <a:r>
              <a:rPr lang="en-US" smtClean="0"/>
              <a:t>miss.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751" y="32717"/>
            <a:ext cx="4849918" cy="17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dirty="0" smtClean="0"/>
              <a:t>Question: Tag</a:t>
            </a:r>
            <a:endParaRPr lang="en-US" sz="4000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09600" y="2633651"/>
            <a:ext cx="10972800" cy="3995749"/>
          </a:xfrm>
        </p:spPr>
        <p:txBody>
          <a:bodyPr>
            <a:noAutofit/>
          </a:bodyPr>
          <a:lstStyle/>
          <a:p>
            <a:r>
              <a:rPr lang="en-US" sz="2000" dirty="0" smtClean="0"/>
              <a:t>Assume: DM cache; 6</a:t>
            </a:r>
            <a:r>
              <a:rPr lang="en-US" altLang="zh-CN" sz="2000" dirty="0" smtClean="0"/>
              <a:t>-bit memory </a:t>
            </a:r>
            <a:r>
              <a:rPr lang="en-US" sz="2000" dirty="0" smtClean="0"/>
              <a:t>address: 2-bit Tag, 2-bit index, 2-bit Offset. Compute cache capacity and memory size.</a:t>
            </a:r>
          </a:p>
          <a:p>
            <a:pPr lvl="1"/>
            <a:r>
              <a:rPr lang="en-US" sz="1600" dirty="0" smtClean="0"/>
              <a:t>2-bit Offset </a:t>
            </a:r>
            <a:r>
              <a:rPr lang="en-US" altLang="zh-CN" sz="1600" dirty="0" smtClean="0"/>
              <a:t>=&gt; </a:t>
            </a:r>
            <a:r>
              <a:rPr lang="en-US" sz="1600" dirty="0" smtClean="0"/>
              <a:t>Bytes/block = 4; </a:t>
            </a:r>
            <a:endParaRPr lang="en-US" sz="1600" dirty="0"/>
          </a:p>
          <a:p>
            <a:pPr lvl="1"/>
            <a:r>
              <a:rPr lang="en-US" sz="1600" dirty="0" smtClean="0"/>
              <a:t># sets = 2</a:t>
            </a:r>
            <a:r>
              <a:rPr lang="en-US" sz="1600" baseline="30000" dirty="0" smtClean="0"/>
              <a:t>SI </a:t>
            </a:r>
            <a:r>
              <a:rPr lang="en-US" altLang="zh-CN" sz="1600" baseline="30000" dirty="0" smtClean="0"/>
              <a:t>Size</a:t>
            </a:r>
            <a:r>
              <a:rPr lang="en-US" sz="1600" dirty="0" smtClean="0"/>
              <a:t> = 4</a:t>
            </a:r>
          </a:p>
          <a:p>
            <a:pPr lvl="1"/>
            <a:r>
              <a:rPr lang="en-US" sz="1600" dirty="0" smtClean="0"/>
              <a:t># cache blocks = </a:t>
            </a:r>
            <a:r>
              <a:rPr lang="en-US" sz="1600" kern="0" dirty="0">
                <a:solidFill>
                  <a:prstClr val="black"/>
                </a:solidFill>
              </a:rPr>
              <a:t># ways * # </a:t>
            </a:r>
            <a:r>
              <a:rPr lang="en-US" sz="1600" kern="0" dirty="0" smtClean="0">
                <a:solidFill>
                  <a:prstClr val="black"/>
                </a:solidFill>
              </a:rPr>
              <a:t>sets = 1*4 = 4</a:t>
            </a:r>
          </a:p>
          <a:p>
            <a:pPr lvl="1"/>
            <a:r>
              <a:rPr lang="en-US" sz="1600" kern="0" dirty="0" smtClean="0">
                <a:solidFill>
                  <a:prstClr val="black"/>
                </a:solidFill>
              </a:rPr>
              <a:t>cache capacity  = </a:t>
            </a:r>
            <a:r>
              <a:rPr lang="en-US" sz="1600" kern="0" dirty="0">
                <a:solidFill>
                  <a:prstClr val="black"/>
                </a:solidFill>
              </a:rPr>
              <a:t># cache blocks * </a:t>
            </a:r>
            <a:r>
              <a:rPr lang="en-US" sz="1600" kern="0" dirty="0" smtClean="0">
                <a:solidFill>
                  <a:prstClr val="black"/>
                </a:solidFill>
              </a:rPr>
              <a:t>Bytes/block = 4*4 = 16B</a:t>
            </a:r>
          </a:p>
          <a:p>
            <a:r>
              <a:rPr lang="en-US" sz="2000" dirty="0"/>
              <a:t>Memory size: 2^4 (2-bit tag +2-bit SI) = 16 blocks = </a:t>
            </a:r>
            <a:r>
              <a:rPr lang="en-US" sz="2000" dirty="0" smtClean="0"/>
              <a:t>64 Bytes</a:t>
            </a:r>
            <a:endParaRPr lang="en-US" sz="1600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271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1743214"/>
            <a:ext cx="6235700" cy="4753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2971801" y="1371600"/>
            <a:ext cx="6232859" cy="412810"/>
            <a:chOff x="1447800" y="1473200"/>
            <a:chExt cx="6232859" cy="412810"/>
          </a:xfrm>
        </p:grpSpPr>
        <p:sp>
          <p:nvSpPr>
            <p:cNvPr id="10" name="TextBox 9"/>
            <p:cNvSpPr txBox="1"/>
            <p:nvPr/>
          </p:nvSpPr>
          <p:spPr>
            <a:xfrm>
              <a:off x="7366000" y="147320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7800" y="148590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7187407" y="1736924"/>
            <a:ext cx="0" cy="481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9607" y="1371600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0639" y="2158255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Byte Within 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39001" y="1752600"/>
            <a:ext cx="94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Offset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44007" y="1371600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131595" y="1749624"/>
            <a:ext cx="0" cy="4689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0154" y="1371600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6336" y="2173535"/>
            <a:ext cx="1690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Block Within $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2851" y="1371600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6470" y="2181304"/>
            <a:ext cx="3031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 Block </a:t>
            </a:r>
            <a:r>
              <a:rPr lang="en-US" sz="2000" dirty="0" smtClean="0"/>
              <a:t>Within $Block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752600"/>
            <a:ext cx="626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Tag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1752600"/>
            <a:ext cx="131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Set Index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24" name="Date Placeholder 3"/>
          <p:cNvSpPr txBox="1">
            <a:spLocks/>
          </p:cNvSpPr>
          <p:nvPr/>
        </p:nvSpPr>
        <p:spPr>
          <a:xfrm>
            <a:off x="6858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 dirty="0"/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5342384"/>
            <a:ext cx="6934200" cy="138499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 ways = # blocks/cache set = associativity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= # ways * # 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 capacity  =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* Bytes/block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Recall: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63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Question: T-SI-O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32-bit memory address, </a:t>
            </a:r>
            <a:r>
              <a:rPr lang="en-US" dirty="0" smtClean="0">
                <a:solidFill>
                  <a:srgbClr val="FF0000"/>
                </a:solidFill>
              </a:rPr>
              <a:t>DM</a:t>
            </a:r>
            <a:r>
              <a:rPr lang="en-US" dirty="0" smtClean="0"/>
              <a:t> cache with size 64KB, 16 </a:t>
            </a:r>
            <a:r>
              <a:rPr lang="en-US" altLang="zh-CN" dirty="0" smtClean="0"/>
              <a:t>Bytes/block. What are the bit-widths of Tag-</a:t>
            </a:r>
            <a:r>
              <a:rPr lang="en-US" altLang="zh-CN" dirty="0" err="1" smtClean="0"/>
              <a:t>SetIndex</a:t>
            </a:r>
            <a:r>
              <a:rPr lang="en-US" altLang="zh-CN" dirty="0" smtClean="0"/>
              <a:t>-Offset?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350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Answer: T-SI-O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32-bit memory address, </a:t>
            </a:r>
            <a:r>
              <a:rPr lang="en-US" dirty="0" smtClean="0">
                <a:solidFill>
                  <a:srgbClr val="FF0000"/>
                </a:solidFill>
              </a:rPr>
              <a:t>DM</a:t>
            </a:r>
            <a:r>
              <a:rPr lang="en-US" dirty="0" smtClean="0"/>
              <a:t> cache with size 64KB, 16 </a:t>
            </a:r>
            <a:r>
              <a:rPr lang="en-US" altLang="zh-CN" dirty="0" smtClean="0"/>
              <a:t>Bytes/block. What are the bit-widths of Tag-Set Index-Offset? </a:t>
            </a:r>
          </a:p>
          <a:p>
            <a:r>
              <a:rPr lang="en-US" altLang="zh-CN" dirty="0" smtClean="0"/>
              <a:t>A: 16 Bytes/block </a:t>
            </a:r>
            <a:r>
              <a:rPr lang="en-US" altLang="zh-CN" dirty="0" smtClean="0">
                <a:sym typeface="Wingdings" panose="05000000000000000000" pitchFamily="2" charset="2"/>
              </a:rPr>
              <a:t> Offset size=4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For DM cache, # Sets = # blocks = 64 KB/16 Bytes/block = 4K  SI size=12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Tag size = 32-12-4=16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451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Question: T-SI-O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32-bit memory address, </a:t>
            </a:r>
            <a:r>
              <a:rPr lang="en-US" dirty="0" smtClean="0">
                <a:solidFill>
                  <a:srgbClr val="FF0000"/>
                </a:solidFill>
              </a:rPr>
              <a:t>8-way SA </a:t>
            </a:r>
            <a:r>
              <a:rPr lang="en-US" dirty="0" smtClean="0"/>
              <a:t>cache with size 64KB, 16 </a:t>
            </a:r>
            <a:r>
              <a:rPr lang="en-US" altLang="zh-CN" dirty="0" smtClean="0"/>
              <a:t>Bytes/block. What are the bit-widths of Tag-Set Index-Offset?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719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Answer: T-SI-O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32-bit memory address, </a:t>
            </a:r>
            <a:r>
              <a:rPr lang="en-US" dirty="0">
                <a:solidFill>
                  <a:srgbClr val="FF0000"/>
                </a:solidFill>
              </a:rPr>
              <a:t>8-way SA </a:t>
            </a:r>
            <a:r>
              <a:rPr lang="en-US" dirty="0" smtClean="0"/>
              <a:t>cache with size 64KB, 16 </a:t>
            </a:r>
            <a:r>
              <a:rPr lang="en-US" altLang="zh-CN" dirty="0" smtClean="0"/>
              <a:t>Bytes/block. What are the bit-widths of Tag-Set Index-Offset? </a:t>
            </a:r>
          </a:p>
          <a:p>
            <a:r>
              <a:rPr lang="en-US" altLang="zh-CN" dirty="0" smtClean="0"/>
              <a:t>A: 16 Bytes/block </a:t>
            </a:r>
            <a:r>
              <a:rPr lang="en-US" altLang="zh-CN" dirty="0" smtClean="0">
                <a:sym typeface="Wingdings" panose="05000000000000000000" pitchFamily="2" charset="2"/>
              </a:rPr>
              <a:t> Offset size=4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For 8-way SA cache, # Sets = # blocks/8 = (64 KB/16 Bytes/block)/8 = 0.5K  SI size=9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Tag size = 32-9-4=19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384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0400" y="6477000"/>
            <a:ext cx="2540000" cy="292100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74400-8F3F-7342-8443-62FEA96448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34628" name="Group 4"/>
          <p:cNvGrpSpPr>
            <a:grpSpLocks/>
          </p:cNvGrpSpPr>
          <p:nvPr/>
        </p:nvGrpSpPr>
        <p:grpSpPr bwMode="auto">
          <a:xfrm rot="5400000">
            <a:off x="8616951" y="3411538"/>
            <a:ext cx="604838" cy="1054100"/>
            <a:chOff x="1749" y="2308"/>
            <a:chExt cx="381" cy="664"/>
          </a:xfrm>
        </p:grpSpPr>
        <p:sp>
          <p:nvSpPr>
            <p:cNvPr id="1434629" name="Rectangle 5"/>
            <p:cNvSpPr>
              <a:spLocks noChangeArrowheads="1"/>
            </p:cNvSpPr>
            <p:nvPr/>
          </p:nvSpPr>
          <p:spPr bwMode="auto">
            <a:xfrm>
              <a:off x="1749" y="2312"/>
              <a:ext cx="381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30" name="Line 6"/>
            <p:cNvSpPr>
              <a:spLocks noChangeShapeType="1"/>
            </p:cNvSpPr>
            <p:nvPr/>
          </p:nvSpPr>
          <p:spPr bwMode="auto">
            <a:xfrm>
              <a:off x="183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31" name="Line 7"/>
            <p:cNvSpPr>
              <a:spLocks noChangeShapeType="1"/>
            </p:cNvSpPr>
            <p:nvPr/>
          </p:nvSpPr>
          <p:spPr bwMode="auto">
            <a:xfrm>
              <a:off x="193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32" name="Line 8"/>
            <p:cNvSpPr>
              <a:spLocks noChangeShapeType="1"/>
            </p:cNvSpPr>
            <p:nvPr/>
          </p:nvSpPr>
          <p:spPr bwMode="auto">
            <a:xfrm>
              <a:off x="2029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400000">
            <a:off x="4581525" y="3407569"/>
            <a:ext cx="604837" cy="1054100"/>
            <a:chOff x="4583906" y="3405187"/>
            <a:chExt cx="604837" cy="1054100"/>
          </a:xfrm>
        </p:grpSpPr>
        <p:sp>
          <p:nvSpPr>
            <p:cNvPr id="1434639" name="Rectangle 15"/>
            <p:cNvSpPr>
              <a:spLocks noChangeArrowheads="1"/>
            </p:cNvSpPr>
            <p:nvPr/>
          </p:nvSpPr>
          <p:spPr bwMode="auto">
            <a:xfrm>
              <a:off x="4583906" y="3411537"/>
              <a:ext cx="604837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40" name="Line 16"/>
            <p:cNvSpPr>
              <a:spLocks noChangeShapeType="1"/>
            </p:cNvSpPr>
            <p:nvPr/>
          </p:nvSpPr>
          <p:spPr bwMode="auto">
            <a:xfrm>
              <a:off x="4723606" y="3405187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41" name="Line 17"/>
            <p:cNvSpPr>
              <a:spLocks noChangeShapeType="1"/>
            </p:cNvSpPr>
            <p:nvPr/>
          </p:nvSpPr>
          <p:spPr bwMode="auto">
            <a:xfrm>
              <a:off x="4876006" y="3405187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42" name="Line 18"/>
            <p:cNvSpPr>
              <a:spLocks noChangeShapeType="1"/>
            </p:cNvSpPr>
            <p:nvPr/>
          </p:nvSpPr>
          <p:spPr bwMode="auto">
            <a:xfrm>
              <a:off x="5028406" y="3405187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43" name="Line 19"/>
            <p:cNvSpPr>
              <a:spLocks noChangeShapeType="1"/>
            </p:cNvSpPr>
            <p:nvPr/>
          </p:nvSpPr>
          <p:spPr bwMode="auto">
            <a:xfrm>
              <a:off x="5180806" y="3405187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434647" name="Rectangle 23"/>
          <p:cNvSpPr>
            <a:spLocks noChangeArrowheads="1"/>
          </p:cNvSpPr>
          <p:nvPr/>
        </p:nvSpPr>
        <p:spPr bwMode="auto">
          <a:xfrm rot="5400000">
            <a:off x="3831513" y="3811082"/>
            <a:ext cx="921407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434658" name="Rectangle 34"/>
          <p:cNvSpPr>
            <a:spLocks noChangeArrowheads="1"/>
          </p:cNvSpPr>
          <p:nvPr/>
        </p:nvSpPr>
        <p:spPr bwMode="auto">
          <a:xfrm>
            <a:off x="2698750" y="3133725"/>
            <a:ext cx="142026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Set Number</a:t>
            </a:r>
          </a:p>
        </p:txBody>
      </p:sp>
      <p:sp>
        <p:nvSpPr>
          <p:cNvPr id="1434659" name="Rectangle 35"/>
          <p:cNvSpPr>
            <a:spLocks noChangeArrowheads="1"/>
          </p:cNvSpPr>
          <p:nvPr/>
        </p:nvSpPr>
        <p:spPr bwMode="auto">
          <a:xfrm>
            <a:off x="2380350" y="3689350"/>
            <a:ext cx="1734450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(4 blocks)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434660" name="Rectangle 36"/>
          <p:cNvSpPr>
            <a:spLocks noChangeArrowheads="1"/>
          </p:cNvSpPr>
          <p:nvPr/>
        </p:nvSpPr>
        <p:spPr bwMode="auto">
          <a:xfrm>
            <a:off x="4202113" y="4241726"/>
            <a:ext cx="5735995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2-way SA	FA (4-way SA)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?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       In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set </a:t>
            </a:r>
            <a:r>
              <a:rPr lang="en-US" sz="2000" dirty="0" smtClean="0">
                <a:solidFill>
                  <a:srgbClr val="56127A"/>
                </a:solidFill>
                <a:latin typeface="Verdana" charset="0"/>
              </a:rPr>
              <a:t>?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6127A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(? blocks)  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</a:t>
            </a:r>
            <a:r>
              <a:rPr lang="en-US" sz="2000" dirty="0" smtClean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blocks)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    (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blocks)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</a:t>
            </a:r>
          </a:p>
        </p:txBody>
      </p:sp>
      <p:sp>
        <p:nvSpPr>
          <p:cNvPr id="1434661" name="Rectangle 37"/>
          <p:cNvSpPr>
            <a:spLocks noChangeArrowheads="1"/>
          </p:cNvSpPr>
          <p:nvPr/>
        </p:nvSpPr>
        <p:spPr bwMode="auto">
          <a:xfrm>
            <a:off x="6124575" y="1531937"/>
            <a:ext cx="152400" cy="10668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2" name="Rectangle 38"/>
          <p:cNvSpPr>
            <a:spLocks noChangeArrowheads="1"/>
          </p:cNvSpPr>
          <p:nvPr/>
        </p:nvSpPr>
        <p:spPr bwMode="auto">
          <a:xfrm>
            <a:off x="4308475" y="1544637"/>
            <a:ext cx="4851400" cy="1041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3" name="Line 39"/>
          <p:cNvSpPr>
            <a:spLocks noChangeShapeType="1"/>
          </p:cNvSpPr>
          <p:nvPr/>
        </p:nvSpPr>
        <p:spPr bwMode="auto">
          <a:xfrm>
            <a:off x="4448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4" name="Line 40"/>
          <p:cNvSpPr>
            <a:spLocks noChangeShapeType="1"/>
          </p:cNvSpPr>
          <p:nvPr/>
        </p:nvSpPr>
        <p:spPr bwMode="auto">
          <a:xfrm>
            <a:off x="4600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5" name="Line 41"/>
          <p:cNvSpPr>
            <a:spLocks noChangeShapeType="1"/>
          </p:cNvSpPr>
          <p:nvPr/>
        </p:nvSpPr>
        <p:spPr bwMode="auto">
          <a:xfrm>
            <a:off x="4752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6" name="Line 42"/>
          <p:cNvSpPr>
            <a:spLocks noChangeShapeType="1"/>
          </p:cNvSpPr>
          <p:nvPr/>
        </p:nvSpPr>
        <p:spPr bwMode="auto">
          <a:xfrm>
            <a:off x="4905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7" name="Line 43"/>
          <p:cNvSpPr>
            <a:spLocks noChangeShapeType="1"/>
          </p:cNvSpPr>
          <p:nvPr/>
        </p:nvSpPr>
        <p:spPr bwMode="auto">
          <a:xfrm>
            <a:off x="5057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8" name="Line 44"/>
          <p:cNvSpPr>
            <a:spLocks noChangeShapeType="1"/>
          </p:cNvSpPr>
          <p:nvPr/>
        </p:nvSpPr>
        <p:spPr bwMode="auto">
          <a:xfrm>
            <a:off x="5210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9" name="Line 45"/>
          <p:cNvSpPr>
            <a:spLocks noChangeShapeType="1"/>
          </p:cNvSpPr>
          <p:nvPr/>
        </p:nvSpPr>
        <p:spPr bwMode="auto">
          <a:xfrm>
            <a:off x="5362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0" name="Line 46"/>
          <p:cNvSpPr>
            <a:spLocks noChangeShapeType="1"/>
          </p:cNvSpPr>
          <p:nvPr/>
        </p:nvSpPr>
        <p:spPr bwMode="auto">
          <a:xfrm>
            <a:off x="5514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1" name="Line 47"/>
          <p:cNvSpPr>
            <a:spLocks noChangeShapeType="1"/>
          </p:cNvSpPr>
          <p:nvPr/>
        </p:nvSpPr>
        <p:spPr bwMode="auto">
          <a:xfrm>
            <a:off x="5667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2" name="Line 48"/>
          <p:cNvSpPr>
            <a:spLocks noChangeShapeType="1"/>
          </p:cNvSpPr>
          <p:nvPr/>
        </p:nvSpPr>
        <p:spPr bwMode="auto">
          <a:xfrm>
            <a:off x="5819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3" name="Line 49"/>
          <p:cNvSpPr>
            <a:spLocks noChangeShapeType="1"/>
          </p:cNvSpPr>
          <p:nvPr/>
        </p:nvSpPr>
        <p:spPr bwMode="auto">
          <a:xfrm>
            <a:off x="5972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4" name="Line 50"/>
          <p:cNvSpPr>
            <a:spLocks noChangeShapeType="1"/>
          </p:cNvSpPr>
          <p:nvPr/>
        </p:nvSpPr>
        <p:spPr bwMode="auto">
          <a:xfrm>
            <a:off x="6124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5" name="Line 51"/>
          <p:cNvSpPr>
            <a:spLocks noChangeShapeType="1"/>
          </p:cNvSpPr>
          <p:nvPr/>
        </p:nvSpPr>
        <p:spPr bwMode="auto">
          <a:xfrm>
            <a:off x="6276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6" name="Line 52"/>
          <p:cNvSpPr>
            <a:spLocks noChangeShapeType="1"/>
          </p:cNvSpPr>
          <p:nvPr/>
        </p:nvSpPr>
        <p:spPr bwMode="auto">
          <a:xfrm>
            <a:off x="6429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7" name="Line 53"/>
          <p:cNvSpPr>
            <a:spLocks noChangeShapeType="1"/>
          </p:cNvSpPr>
          <p:nvPr/>
        </p:nvSpPr>
        <p:spPr bwMode="auto">
          <a:xfrm>
            <a:off x="6581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8" name="Line 54"/>
          <p:cNvSpPr>
            <a:spLocks noChangeShapeType="1"/>
          </p:cNvSpPr>
          <p:nvPr/>
        </p:nvSpPr>
        <p:spPr bwMode="auto">
          <a:xfrm>
            <a:off x="6734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9" name="Line 55"/>
          <p:cNvSpPr>
            <a:spLocks noChangeShapeType="1"/>
          </p:cNvSpPr>
          <p:nvPr/>
        </p:nvSpPr>
        <p:spPr bwMode="auto">
          <a:xfrm>
            <a:off x="6886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0" name="Line 56"/>
          <p:cNvSpPr>
            <a:spLocks noChangeShapeType="1"/>
          </p:cNvSpPr>
          <p:nvPr/>
        </p:nvSpPr>
        <p:spPr bwMode="auto">
          <a:xfrm>
            <a:off x="7038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1" name="Line 57"/>
          <p:cNvSpPr>
            <a:spLocks noChangeShapeType="1"/>
          </p:cNvSpPr>
          <p:nvPr/>
        </p:nvSpPr>
        <p:spPr bwMode="auto">
          <a:xfrm>
            <a:off x="7191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2" name="Line 58"/>
          <p:cNvSpPr>
            <a:spLocks noChangeShapeType="1"/>
          </p:cNvSpPr>
          <p:nvPr/>
        </p:nvSpPr>
        <p:spPr bwMode="auto">
          <a:xfrm>
            <a:off x="7343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3" name="Line 59"/>
          <p:cNvSpPr>
            <a:spLocks noChangeShapeType="1"/>
          </p:cNvSpPr>
          <p:nvPr/>
        </p:nvSpPr>
        <p:spPr bwMode="auto">
          <a:xfrm>
            <a:off x="7496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4" name="Line 60"/>
          <p:cNvSpPr>
            <a:spLocks noChangeShapeType="1"/>
          </p:cNvSpPr>
          <p:nvPr/>
        </p:nvSpPr>
        <p:spPr bwMode="auto">
          <a:xfrm>
            <a:off x="7648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5" name="Line 61"/>
          <p:cNvSpPr>
            <a:spLocks noChangeShapeType="1"/>
          </p:cNvSpPr>
          <p:nvPr/>
        </p:nvSpPr>
        <p:spPr bwMode="auto">
          <a:xfrm>
            <a:off x="7800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6" name="Line 62"/>
          <p:cNvSpPr>
            <a:spLocks noChangeShapeType="1"/>
          </p:cNvSpPr>
          <p:nvPr/>
        </p:nvSpPr>
        <p:spPr bwMode="auto">
          <a:xfrm>
            <a:off x="7953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7" name="Line 63"/>
          <p:cNvSpPr>
            <a:spLocks noChangeShapeType="1"/>
          </p:cNvSpPr>
          <p:nvPr/>
        </p:nvSpPr>
        <p:spPr bwMode="auto">
          <a:xfrm>
            <a:off x="8105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8" name="Line 64"/>
          <p:cNvSpPr>
            <a:spLocks noChangeShapeType="1"/>
          </p:cNvSpPr>
          <p:nvPr/>
        </p:nvSpPr>
        <p:spPr bwMode="auto">
          <a:xfrm>
            <a:off x="8258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9" name="Line 65"/>
          <p:cNvSpPr>
            <a:spLocks noChangeShapeType="1"/>
          </p:cNvSpPr>
          <p:nvPr/>
        </p:nvSpPr>
        <p:spPr bwMode="auto">
          <a:xfrm>
            <a:off x="8410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0" name="Line 66"/>
          <p:cNvSpPr>
            <a:spLocks noChangeShapeType="1"/>
          </p:cNvSpPr>
          <p:nvPr/>
        </p:nvSpPr>
        <p:spPr bwMode="auto">
          <a:xfrm>
            <a:off x="8562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1" name="Line 67"/>
          <p:cNvSpPr>
            <a:spLocks noChangeShapeType="1"/>
          </p:cNvSpPr>
          <p:nvPr/>
        </p:nvSpPr>
        <p:spPr bwMode="auto">
          <a:xfrm>
            <a:off x="8715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2" name="Line 68"/>
          <p:cNvSpPr>
            <a:spLocks noChangeShapeType="1"/>
          </p:cNvSpPr>
          <p:nvPr/>
        </p:nvSpPr>
        <p:spPr bwMode="auto">
          <a:xfrm>
            <a:off x="8867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3" name="Line 69"/>
          <p:cNvSpPr>
            <a:spLocks noChangeShapeType="1"/>
          </p:cNvSpPr>
          <p:nvPr/>
        </p:nvSpPr>
        <p:spPr bwMode="auto">
          <a:xfrm>
            <a:off x="9020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4" name="Rectangle 70"/>
          <p:cNvSpPr>
            <a:spLocks noChangeArrowheads="1"/>
          </p:cNvSpPr>
          <p:nvPr/>
        </p:nvSpPr>
        <p:spPr bwMode="auto">
          <a:xfrm>
            <a:off x="4257675" y="1279525"/>
            <a:ext cx="1712913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0 1 2 3 4 5 6 7 8 9</a:t>
            </a:r>
          </a:p>
        </p:txBody>
      </p:sp>
      <p:sp>
        <p:nvSpPr>
          <p:cNvPr id="1434695" name="Rectangle 71"/>
          <p:cNvSpPr>
            <a:spLocks noChangeArrowheads="1"/>
          </p:cNvSpPr>
          <p:nvPr/>
        </p:nvSpPr>
        <p:spPr bwMode="auto">
          <a:xfrm>
            <a:off x="5781675" y="1066800"/>
            <a:ext cx="1712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1 1 1 1 1 1 1 1 1 1 0 1 2 3 4 5 6 7 8 9</a:t>
            </a:r>
          </a:p>
        </p:txBody>
      </p:sp>
      <p:sp>
        <p:nvSpPr>
          <p:cNvPr id="1434696" name="Rectangle 72"/>
          <p:cNvSpPr>
            <a:spLocks noChangeArrowheads="1"/>
          </p:cNvSpPr>
          <p:nvPr/>
        </p:nvSpPr>
        <p:spPr bwMode="auto">
          <a:xfrm>
            <a:off x="7280275" y="1066800"/>
            <a:ext cx="1712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2 2 2 2 2 2 2 2 2 2 0 1 2 3 4 5 6 7 8 9</a:t>
            </a:r>
          </a:p>
        </p:txBody>
      </p:sp>
      <p:sp>
        <p:nvSpPr>
          <p:cNvPr id="1434697" name="Rectangle 73"/>
          <p:cNvSpPr>
            <a:spLocks noChangeArrowheads="1"/>
          </p:cNvSpPr>
          <p:nvPr/>
        </p:nvSpPr>
        <p:spPr bwMode="auto">
          <a:xfrm>
            <a:off x="8651875" y="1066800"/>
            <a:ext cx="8112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3 3</a:t>
            </a:r>
          </a:p>
          <a:p>
            <a:pPr marL="0" marR="0" lvl="0" indent="0" algn="ct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</a:t>
            </a:r>
          </a:p>
        </p:txBody>
      </p:sp>
      <p:sp>
        <p:nvSpPr>
          <p:cNvPr id="1434698" name="Rectangle 74"/>
          <p:cNvSpPr>
            <a:spLocks noChangeArrowheads="1"/>
          </p:cNvSpPr>
          <p:nvPr/>
        </p:nvSpPr>
        <p:spPr bwMode="auto">
          <a:xfrm>
            <a:off x="2362200" y="1676400"/>
            <a:ext cx="1930017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(32 blocks)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434699" name="Rectangle 75"/>
          <p:cNvSpPr>
            <a:spLocks noChangeArrowheads="1"/>
          </p:cNvSpPr>
          <p:nvPr/>
        </p:nvSpPr>
        <p:spPr bwMode="auto">
          <a:xfrm>
            <a:off x="2622550" y="1150937"/>
            <a:ext cx="162865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 Number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638175" y="2539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Q: Alternative Cache Organizations (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4-block cache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）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985" y="2657889"/>
            <a:ext cx="84048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Where are possible locations in cache that block #12 in memory can be placed?</a:t>
            </a:r>
          </a:p>
        </p:txBody>
      </p:sp>
      <p:grpSp>
        <p:nvGrpSpPr>
          <p:cNvPr id="4" name="Group 3"/>
          <p:cNvGrpSpPr/>
          <p:nvPr/>
        </p:nvGrpSpPr>
        <p:grpSpPr>
          <a:xfrm rot="5400000">
            <a:off x="6531479" y="3415530"/>
            <a:ext cx="604837" cy="1054100"/>
            <a:chOff x="6533674" y="3412962"/>
            <a:chExt cx="604837" cy="1054100"/>
          </a:xfrm>
        </p:grpSpPr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6533674" y="3419312"/>
              <a:ext cx="604837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6673374" y="3412962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0" name="Line 17"/>
            <p:cNvSpPr>
              <a:spLocks noChangeShapeType="1"/>
            </p:cNvSpPr>
            <p:nvPr/>
          </p:nvSpPr>
          <p:spPr bwMode="auto">
            <a:xfrm>
              <a:off x="6825774" y="3412962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1" name="Line 18"/>
            <p:cNvSpPr>
              <a:spLocks noChangeShapeType="1"/>
            </p:cNvSpPr>
            <p:nvPr/>
          </p:nvSpPr>
          <p:spPr bwMode="auto">
            <a:xfrm>
              <a:off x="6978174" y="3412962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7130574" y="3412962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0" name="Rectangle 23"/>
          <p:cNvSpPr>
            <a:spLocks noChangeArrowheads="1"/>
          </p:cNvSpPr>
          <p:nvPr/>
        </p:nvSpPr>
        <p:spPr bwMode="auto">
          <a:xfrm rot="5400000">
            <a:off x="5801088" y="3793201"/>
            <a:ext cx="921407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 rot="5400000">
            <a:off x="8137278" y="3811083"/>
            <a:ext cx="367409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7200" y="5342384"/>
            <a:ext cx="6934200" cy="138499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 ways = # blocks/cache set = associativity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= # ways * # 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 capacity  =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* Bytes/block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Recall: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085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93997"/>
            <a:ext cx="8229600" cy="487362"/>
          </a:xfrm>
        </p:spPr>
        <p:txBody>
          <a:bodyPr>
            <a:noAutofit/>
          </a:bodyPr>
          <a:lstStyle/>
          <a:p>
            <a:r>
              <a:rPr lang="en-US" sz="5400" dirty="0" smtClean="0"/>
              <a:t>Key Equations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358665" y="5110139"/>
            <a:ext cx="6019800" cy="6750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091537" y="5442176"/>
            <a:ext cx="675084" cy="15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105371" y="5452891"/>
            <a:ext cx="675084" cy="15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 txBox="1">
            <a:spLocks/>
          </p:cNvSpPr>
          <p:nvPr/>
        </p:nvSpPr>
        <p:spPr>
          <a:xfrm>
            <a:off x="729916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296399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23510" y="5189858"/>
            <a:ext cx="94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Offset</a:t>
            </a:r>
            <a:endParaRPr lang="en-US" sz="2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87098" y="5189858"/>
            <a:ext cx="626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Tag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3265" y="5189858"/>
            <a:ext cx="131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Set </a:t>
            </a:r>
            <a:r>
              <a:rPr lang="en-US" sz="2400" i="1" dirty="0" smtClean="0">
                <a:solidFill>
                  <a:srgbClr val="FF0000"/>
                </a:solidFill>
              </a:rPr>
              <a:t>Index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1600200"/>
            <a:ext cx="803148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# sets = 2</a:t>
            </a:r>
            <a:r>
              <a:rPr lang="en-US" altLang="zh-CN" sz="3600" baseline="30000" dirty="0"/>
              <a:t>SI size</a:t>
            </a:r>
            <a:r>
              <a:rPr lang="en-US" altLang="zh-CN" sz="3600" dirty="0"/>
              <a:t>; # Bytes/block=2</a:t>
            </a:r>
            <a:r>
              <a:rPr lang="en-US" altLang="zh-CN" sz="3600" baseline="30000" dirty="0"/>
              <a:t>Offset size</a:t>
            </a:r>
          </a:p>
          <a:p>
            <a:r>
              <a:rPr lang="en-US" sz="3600" dirty="0"/>
              <a:t># blocks = # ways (associativity) * # sets</a:t>
            </a:r>
          </a:p>
          <a:p>
            <a:r>
              <a:rPr lang="en-US" altLang="zh-CN" sz="3600" dirty="0"/>
              <a:t>cache capacity  = </a:t>
            </a:r>
            <a:r>
              <a:rPr lang="en-US" sz="3600" dirty="0"/>
              <a:t># blocks * # Bytes/block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263665" y="3718644"/>
            <a:ext cx="2579069" cy="1127912"/>
          </a:xfrm>
          <a:prstGeom prst="wedgeRoundRectCallout">
            <a:avLst>
              <a:gd name="adj1" fmla="val -15860"/>
              <a:gd name="adj2" fmla="val 7375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SI size determines # sets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SI size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8088930" y="3718644"/>
            <a:ext cx="3112470" cy="1126237"/>
          </a:xfrm>
          <a:prstGeom prst="wedgeRoundRectCallout">
            <a:avLst>
              <a:gd name="adj1" fmla="val -15860"/>
              <a:gd name="adj2" fmla="val 7375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Offset size determines Bytes/block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Offset size</a:t>
            </a:r>
            <a:endParaRPr lang="en-US" sz="2400" baseline="300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457200" y="3655925"/>
            <a:ext cx="4343400" cy="1090096"/>
          </a:xfrm>
          <a:prstGeom prst="wedgeRoundRectCallout">
            <a:avLst>
              <a:gd name="adj1" fmla="val 40634"/>
              <a:gd name="adj2" fmla="val 911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Tag </a:t>
            </a:r>
            <a:r>
              <a:rPr lang="en-US" altLang="zh-CN" sz="2400" dirty="0" smtClean="0"/>
              <a:t>size</a:t>
            </a:r>
            <a:r>
              <a:rPr lang="en-US" sz="2400" dirty="0" smtClean="0"/>
              <a:t> does </a:t>
            </a:r>
            <a:r>
              <a:rPr lang="en-US" sz="2400" dirty="0"/>
              <a:t>not </a:t>
            </a:r>
            <a:r>
              <a:rPr lang="en-US" sz="2400" dirty="0" smtClean="0"/>
              <a:t>affect cache capacity; depends on memory address length</a:t>
            </a:r>
            <a:endParaRPr lang="en-US" sz="2400" dirty="0"/>
          </a:p>
        </p:txBody>
      </p:sp>
      <p:sp>
        <p:nvSpPr>
          <p:cNvPr id="15" name="Horizontal Scroll 14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5544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143000"/>
            <a:ext cx="10972800" cy="3886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kern="0" dirty="0" smtClean="0"/>
              <a:t>Memory block #12 (decimal) corresponds to memory address 01100XXXX in binary (we don’t care about block size)</a:t>
            </a:r>
          </a:p>
          <a:p>
            <a:pPr defTabSz="914400"/>
            <a:r>
              <a:rPr lang="en-US" kern="0" dirty="0"/>
              <a:t>For DM cache: </a:t>
            </a:r>
          </a:p>
          <a:p>
            <a:pPr lvl="1" defTabSz="914400"/>
            <a:r>
              <a:rPr lang="en-US" kern="0" dirty="0" smtClean="0"/>
              <a:t># </a:t>
            </a:r>
            <a:r>
              <a:rPr lang="en-US" kern="0" dirty="0"/>
              <a:t>cache blocks = </a:t>
            </a:r>
            <a:r>
              <a:rPr lang="en-US" kern="0" dirty="0" smtClean="0"/>
              <a:t>4 </a:t>
            </a:r>
            <a:r>
              <a:rPr lang="en-US" kern="0" dirty="0"/>
              <a:t>= # ways (1) * # sets</a:t>
            </a:r>
          </a:p>
          <a:p>
            <a:pPr lvl="1" defTabSz="914400"/>
            <a:r>
              <a:rPr lang="en-US" kern="0" dirty="0"/>
              <a:t>=&gt; # sets = </a:t>
            </a:r>
            <a:r>
              <a:rPr lang="en-US" kern="0" dirty="0" smtClean="0"/>
              <a:t>4 = 2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</a:t>
            </a:r>
            <a:r>
              <a:rPr lang="en-US" kern="0" dirty="0"/>
              <a:t>=&gt; Set Index has </a:t>
            </a:r>
            <a:r>
              <a:rPr lang="en-US" kern="0" dirty="0" smtClean="0"/>
              <a:t>2b =&gt; Set Index is 00 (last 2b in 01100)</a:t>
            </a:r>
          </a:p>
          <a:p>
            <a:pPr lvl="1" defTabSz="914400"/>
            <a:r>
              <a:rPr lang="en-US" kern="0" dirty="0"/>
              <a:t>Tag </a:t>
            </a:r>
            <a:r>
              <a:rPr lang="en-US" kern="0" dirty="0" smtClean="0"/>
              <a:t>(3b</a:t>
            </a:r>
            <a:r>
              <a:rPr lang="en-US" kern="0" dirty="0"/>
              <a:t>); Set Index </a:t>
            </a:r>
            <a:r>
              <a:rPr lang="en-US" kern="0" dirty="0" smtClean="0"/>
              <a:t>(2b)</a:t>
            </a:r>
          </a:p>
          <a:p>
            <a:pPr defTabSz="914400"/>
            <a:r>
              <a:rPr lang="en-US" kern="0" dirty="0" smtClean="0"/>
              <a:t>For 2</a:t>
            </a:r>
            <a:r>
              <a:rPr lang="en-US" altLang="zh-CN" kern="0" dirty="0" smtClean="0"/>
              <a:t>-way SA cache:</a:t>
            </a:r>
            <a:endParaRPr lang="en-US" kern="0" dirty="0" smtClean="0"/>
          </a:p>
          <a:p>
            <a:pPr lvl="1" defTabSz="914400"/>
            <a:r>
              <a:rPr lang="en-US" kern="0" dirty="0" smtClean="0"/>
              <a:t># cache blocks = 4 = # ways (2) * # sets</a:t>
            </a:r>
          </a:p>
          <a:p>
            <a:pPr lvl="1" defTabSz="914400"/>
            <a:r>
              <a:rPr lang="en-US" kern="0" dirty="0" smtClean="0"/>
              <a:t>=&gt; </a:t>
            </a:r>
            <a:r>
              <a:rPr lang="en-US" kern="0" dirty="0"/>
              <a:t># sets = </a:t>
            </a:r>
            <a:r>
              <a:rPr lang="en-US" kern="0" dirty="0" smtClean="0"/>
              <a:t>2 </a:t>
            </a:r>
            <a:r>
              <a:rPr lang="en-US" kern="0" dirty="0"/>
              <a:t>= </a:t>
            </a:r>
            <a:r>
              <a:rPr lang="en-US" kern="0" dirty="0" smtClean="0"/>
              <a:t>2</a:t>
            </a:r>
            <a:r>
              <a:rPr lang="en-US" kern="0" baseline="30000" dirty="0" smtClean="0"/>
              <a:t>1</a:t>
            </a:r>
            <a:r>
              <a:rPr lang="en-US" kern="0" dirty="0" smtClean="0"/>
              <a:t> </a:t>
            </a:r>
            <a:r>
              <a:rPr lang="en-US" kern="0" dirty="0"/>
              <a:t>=&gt; Set Index has </a:t>
            </a:r>
            <a:r>
              <a:rPr lang="en-US" kern="0" dirty="0" smtClean="0"/>
              <a:t>1b </a:t>
            </a:r>
            <a:r>
              <a:rPr lang="en-US" kern="0" dirty="0"/>
              <a:t>=&gt; Set Index </a:t>
            </a:r>
            <a:r>
              <a:rPr lang="en-US" kern="0" dirty="0" smtClean="0"/>
              <a:t>is 0 </a:t>
            </a:r>
            <a:r>
              <a:rPr lang="en-US" kern="0" dirty="0"/>
              <a:t>(last </a:t>
            </a:r>
            <a:r>
              <a:rPr lang="en-US" kern="0" dirty="0" smtClean="0"/>
              <a:t>1b </a:t>
            </a:r>
            <a:r>
              <a:rPr lang="en-US" kern="0" dirty="0"/>
              <a:t>in 01100</a:t>
            </a:r>
            <a:r>
              <a:rPr lang="en-US" kern="0" dirty="0" smtClean="0"/>
              <a:t>)</a:t>
            </a:r>
          </a:p>
          <a:p>
            <a:pPr lvl="1" defTabSz="914400"/>
            <a:r>
              <a:rPr lang="en-US" kern="0" dirty="0"/>
              <a:t>Tag (4b); Set Index (1b</a:t>
            </a:r>
            <a:r>
              <a:rPr lang="en-US" kern="0" dirty="0" smtClean="0"/>
              <a:t>)</a:t>
            </a:r>
          </a:p>
          <a:p>
            <a:pPr defTabSz="914400"/>
            <a:r>
              <a:rPr lang="en-US" kern="0" dirty="0" smtClean="0"/>
              <a:t>For FA (4</a:t>
            </a:r>
            <a:r>
              <a:rPr lang="en-US" altLang="zh-CN" kern="0" dirty="0" smtClean="0"/>
              <a:t>-way SA) cache:</a:t>
            </a:r>
          </a:p>
          <a:p>
            <a:pPr lvl="1" defTabSz="914400"/>
            <a:r>
              <a:rPr lang="en-US" kern="0" dirty="0"/>
              <a:t># cache blocks = 4 = # ways </a:t>
            </a:r>
            <a:r>
              <a:rPr lang="en-US" kern="0" dirty="0" smtClean="0"/>
              <a:t>(4) </a:t>
            </a:r>
            <a:r>
              <a:rPr lang="en-US" kern="0" dirty="0"/>
              <a:t>* # sets</a:t>
            </a:r>
          </a:p>
          <a:p>
            <a:pPr lvl="1" defTabSz="914400"/>
            <a:r>
              <a:rPr lang="en-US" kern="0" dirty="0"/>
              <a:t>=&gt; # sets = </a:t>
            </a:r>
            <a:r>
              <a:rPr lang="en-US" kern="0" dirty="0" smtClean="0"/>
              <a:t>1 = 2</a:t>
            </a:r>
            <a:r>
              <a:rPr lang="en-US" kern="0" baseline="30000" dirty="0" smtClean="0"/>
              <a:t>0</a:t>
            </a:r>
            <a:r>
              <a:rPr lang="en-US" kern="0" dirty="0" smtClean="0"/>
              <a:t> =&gt; </a:t>
            </a:r>
            <a:r>
              <a:rPr lang="en-US" altLang="zh-CN" kern="0" dirty="0" smtClean="0"/>
              <a:t>No </a:t>
            </a:r>
            <a:r>
              <a:rPr lang="en-US" kern="0" dirty="0" smtClean="0"/>
              <a:t>Set Index</a:t>
            </a:r>
          </a:p>
          <a:p>
            <a:pPr lvl="1" defTabSz="914400"/>
            <a:r>
              <a:rPr lang="en-US" kern="0" dirty="0" smtClean="0"/>
              <a:t>Tag </a:t>
            </a:r>
            <a:r>
              <a:rPr lang="en-US" kern="0" dirty="0"/>
              <a:t>(5b</a:t>
            </a:r>
            <a:r>
              <a:rPr lang="en-US" kern="0" dirty="0" smtClean="0"/>
              <a:t>)</a:t>
            </a:r>
            <a:endParaRPr lang="en-US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8175" y="2539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A: Alternative Cache Organizations (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4-block cache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）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42384"/>
            <a:ext cx="6934200" cy="138499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 ways = # blocks/cache set = associativity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= # ways * # 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 capacity  =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* Bytes/block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Recall: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343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0400" y="6477000"/>
            <a:ext cx="2540000" cy="292100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74400-8F3F-7342-8443-62FEA96448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 rot="5400000">
            <a:off x="8610600" y="3398837"/>
            <a:ext cx="617540" cy="1066800"/>
            <a:chOff x="8610600" y="3398837"/>
            <a:chExt cx="617540" cy="1066800"/>
          </a:xfrm>
        </p:grpSpPr>
        <p:sp>
          <p:nvSpPr>
            <p:cNvPr id="1434627" name="Rectangle 3"/>
            <p:cNvSpPr>
              <a:spLocks noChangeArrowheads="1"/>
            </p:cNvSpPr>
            <p:nvPr/>
          </p:nvSpPr>
          <p:spPr bwMode="auto">
            <a:xfrm>
              <a:off x="8610600" y="3398837"/>
              <a:ext cx="617537" cy="1066800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434628" name="Group 4"/>
            <p:cNvGrpSpPr>
              <a:grpSpLocks/>
            </p:cNvGrpSpPr>
            <p:nvPr/>
          </p:nvGrpSpPr>
          <p:grpSpPr bwMode="auto">
            <a:xfrm>
              <a:off x="8623302" y="3405187"/>
              <a:ext cx="604838" cy="1054100"/>
              <a:chOff x="1749" y="2308"/>
              <a:chExt cx="381" cy="664"/>
            </a:xfrm>
          </p:grpSpPr>
          <p:sp>
            <p:nvSpPr>
              <p:cNvPr id="1434629" name="Rectangle 5"/>
              <p:cNvSpPr>
                <a:spLocks noChangeArrowheads="1"/>
              </p:cNvSpPr>
              <p:nvPr/>
            </p:nvSpPr>
            <p:spPr bwMode="auto">
              <a:xfrm>
                <a:off x="1749" y="2312"/>
                <a:ext cx="381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34630" name="Line 6"/>
              <p:cNvSpPr>
                <a:spLocks noChangeShapeType="1"/>
              </p:cNvSpPr>
              <p:nvPr/>
            </p:nvSpPr>
            <p:spPr bwMode="auto">
              <a:xfrm>
                <a:off x="18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34631" name="Line 7"/>
              <p:cNvSpPr>
                <a:spLocks noChangeShapeType="1"/>
              </p:cNvSpPr>
              <p:nvPr/>
            </p:nvSpPr>
            <p:spPr bwMode="auto">
              <a:xfrm>
                <a:off x="19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434632" name="Line 8"/>
              <p:cNvSpPr>
                <a:spLocks noChangeShapeType="1"/>
              </p:cNvSpPr>
              <p:nvPr/>
            </p:nvSpPr>
            <p:spPr bwMode="auto">
              <a:xfrm>
                <a:off x="20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 rot="5400000">
            <a:off x="4579143" y="3398837"/>
            <a:ext cx="609600" cy="1066800"/>
            <a:chOff x="4579143" y="3398837"/>
            <a:chExt cx="609600" cy="1066800"/>
          </a:xfrm>
        </p:grpSpPr>
        <p:sp>
          <p:nvSpPr>
            <p:cNvPr id="1434637" name="Rectangle 13"/>
            <p:cNvSpPr>
              <a:spLocks noChangeArrowheads="1"/>
            </p:cNvSpPr>
            <p:nvPr/>
          </p:nvSpPr>
          <p:spPr bwMode="auto">
            <a:xfrm>
              <a:off x="4579143" y="3398837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39" name="Rectangle 15"/>
            <p:cNvSpPr>
              <a:spLocks noChangeArrowheads="1"/>
            </p:cNvSpPr>
            <p:nvPr/>
          </p:nvSpPr>
          <p:spPr bwMode="auto">
            <a:xfrm>
              <a:off x="4583906" y="3411537"/>
              <a:ext cx="604837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40" name="Line 16"/>
            <p:cNvSpPr>
              <a:spLocks noChangeShapeType="1"/>
            </p:cNvSpPr>
            <p:nvPr/>
          </p:nvSpPr>
          <p:spPr bwMode="auto">
            <a:xfrm>
              <a:off x="4723606" y="3405187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41" name="Line 17"/>
            <p:cNvSpPr>
              <a:spLocks noChangeShapeType="1"/>
            </p:cNvSpPr>
            <p:nvPr/>
          </p:nvSpPr>
          <p:spPr bwMode="auto">
            <a:xfrm>
              <a:off x="4876006" y="3405187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42" name="Line 18"/>
            <p:cNvSpPr>
              <a:spLocks noChangeShapeType="1"/>
            </p:cNvSpPr>
            <p:nvPr/>
          </p:nvSpPr>
          <p:spPr bwMode="auto">
            <a:xfrm>
              <a:off x="5028406" y="3405187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34643" name="Line 19"/>
            <p:cNvSpPr>
              <a:spLocks noChangeShapeType="1"/>
            </p:cNvSpPr>
            <p:nvPr/>
          </p:nvSpPr>
          <p:spPr bwMode="auto">
            <a:xfrm>
              <a:off x="5180806" y="3405187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434647" name="Rectangle 23"/>
          <p:cNvSpPr>
            <a:spLocks noChangeArrowheads="1"/>
          </p:cNvSpPr>
          <p:nvPr/>
        </p:nvSpPr>
        <p:spPr bwMode="auto">
          <a:xfrm rot="5400000">
            <a:off x="3831513" y="3811082"/>
            <a:ext cx="921407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434658" name="Rectangle 34"/>
          <p:cNvSpPr>
            <a:spLocks noChangeArrowheads="1"/>
          </p:cNvSpPr>
          <p:nvPr/>
        </p:nvSpPr>
        <p:spPr bwMode="auto">
          <a:xfrm>
            <a:off x="2698750" y="3133725"/>
            <a:ext cx="142026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Set Number</a:t>
            </a:r>
          </a:p>
        </p:txBody>
      </p:sp>
      <p:sp>
        <p:nvSpPr>
          <p:cNvPr id="1434659" name="Rectangle 35"/>
          <p:cNvSpPr>
            <a:spLocks noChangeArrowheads="1"/>
          </p:cNvSpPr>
          <p:nvPr/>
        </p:nvSpPr>
        <p:spPr bwMode="auto">
          <a:xfrm>
            <a:off x="2380350" y="3689350"/>
            <a:ext cx="1734450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(4 blocks)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434660" name="Rectangle 36"/>
          <p:cNvSpPr>
            <a:spLocks noChangeArrowheads="1"/>
          </p:cNvSpPr>
          <p:nvPr/>
        </p:nvSpPr>
        <p:spPr bwMode="auto">
          <a:xfrm>
            <a:off x="4202113" y="4241726"/>
            <a:ext cx="5735995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2-way SA	FA (4-way SA)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0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             In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set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(1 block)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(2 blocks)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    (4 blocks)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6127A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</a:t>
            </a:r>
          </a:p>
        </p:txBody>
      </p:sp>
      <p:sp>
        <p:nvSpPr>
          <p:cNvPr id="1434661" name="Rectangle 37"/>
          <p:cNvSpPr>
            <a:spLocks noChangeArrowheads="1"/>
          </p:cNvSpPr>
          <p:nvPr/>
        </p:nvSpPr>
        <p:spPr bwMode="auto">
          <a:xfrm>
            <a:off x="6124575" y="1531937"/>
            <a:ext cx="152400" cy="10668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2" name="Rectangle 38"/>
          <p:cNvSpPr>
            <a:spLocks noChangeArrowheads="1"/>
          </p:cNvSpPr>
          <p:nvPr/>
        </p:nvSpPr>
        <p:spPr bwMode="auto">
          <a:xfrm>
            <a:off x="4308475" y="1544637"/>
            <a:ext cx="4851400" cy="1041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3" name="Line 39"/>
          <p:cNvSpPr>
            <a:spLocks noChangeShapeType="1"/>
          </p:cNvSpPr>
          <p:nvPr/>
        </p:nvSpPr>
        <p:spPr bwMode="auto">
          <a:xfrm>
            <a:off x="4448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4" name="Line 40"/>
          <p:cNvSpPr>
            <a:spLocks noChangeShapeType="1"/>
          </p:cNvSpPr>
          <p:nvPr/>
        </p:nvSpPr>
        <p:spPr bwMode="auto">
          <a:xfrm>
            <a:off x="4600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5" name="Line 41"/>
          <p:cNvSpPr>
            <a:spLocks noChangeShapeType="1"/>
          </p:cNvSpPr>
          <p:nvPr/>
        </p:nvSpPr>
        <p:spPr bwMode="auto">
          <a:xfrm>
            <a:off x="4752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6" name="Line 42"/>
          <p:cNvSpPr>
            <a:spLocks noChangeShapeType="1"/>
          </p:cNvSpPr>
          <p:nvPr/>
        </p:nvSpPr>
        <p:spPr bwMode="auto">
          <a:xfrm>
            <a:off x="4905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7" name="Line 43"/>
          <p:cNvSpPr>
            <a:spLocks noChangeShapeType="1"/>
          </p:cNvSpPr>
          <p:nvPr/>
        </p:nvSpPr>
        <p:spPr bwMode="auto">
          <a:xfrm>
            <a:off x="5057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8" name="Line 44"/>
          <p:cNvSpPr>
            <a:spLocks noChangeShapeType="1"/>
          </p:cNvSpPr>
          <p:nvPr/>
        </p:nvSpPr>
        <p:spPr bwMode="auto">
          <a:xfrm>
            <a:off x="5210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69" name="Line 45"/>
          <p:cNvSpPr>
            <a:spLocks noChangeShapeType="1"/>
          </p:cNvSpPr>
          <p:nvPr/>
        </p:nvSpPr>
        <p:spPr bwMode="auto">
          <a:xfrm>
            <a:off x="5362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0" name="Line 46"/>
          <p:cNvSpPr>
            <a:spLocks noChangeShapeType="1"/>
          </p:cNvSpPr>
          <p:nvPr/>
        </p:nvSpPr>
        <p:spPr bwMode="auto">
          <a:xfrm>
            <a:off x="5514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1" name="Line 47"/>
          <p:cNvSpPr>
            <a:spLocks noChangeShapeType="1"/>
          </p:cNvSpPr>
          <p:nvPr/>
        </p:nvSpPr>
        <p:spPr bwMode="auto">
          <a:xfrm>
            <a:off x="5667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2" name="Line 48"/>
          <p:cNvSpPr>
            <a:spLocks noChangeShapeType="1"/>
          </p:cNvSpPr>
          <p:nvPr/>
        </p:nvSpPr>
        <p:spPr bwMode="auto">
          <a:xfrm>
            <a:off x="5819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3" name="Line 49"/>
          <p:cNvSpPr>
            <a:spLocks noChangeShapeType="1"/>
          </p:cNvSpPr>
          <p:nvPr/>
        </p:nvSpPr>
        <p:spPr bwMode="auto">
          <a:xfrm>
            <a:off x="5972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4" name="Line 50"/>
          <p:cNvSpPr>
            <a:spLocks noChangeShapeType="1"/>
          </p:cNvSpPr>
          <p:nvPr/>
        </p:nvSpPr>
        <p:spPr bwMode="auto">
          <a:xfrm>
            <a:off x="6124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5" name="Line 51"/>
          <p:cNvSpPr>
            <a:spLocks noChangeShapeType="1"/>
          </p:cNvSpPr>
          <p:nvPr/>
        </p:nvSpPr>
        <p:spPr bwMode="auto">
          <a:xfrm>
            <a:off x="6276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6" name="Line 52"/>
          <p:cNvSpPr>
            <a:spLocks noChangeShapeType="1"/>
          </p:cNvSpPr>
          <p:nvPr/>
        </p:nvSpPr>
        <p:spPr bwMode="auto">
          <a:xfrm>
            <a:off x="6429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7" name="Line 53"/>
          <p:cNvSpPr>
            <a:spLocks noChangeShapeType="1"/>
          </p:cNvSpPr>
          <p:nvPr/>
        </p:nvSpPr>
        <p:spPr bwMode="auto">
          <a:xfrm>
            <a:off x="6581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8" name="Line 54"/>
          <p:cNvSpPr>
            <a:spLocks noChangeShapeType="1"/>
          </p:cNvSpPr>
          <p:nvPr/>
        </p:nvSpPr>
        <p:spPr bwMode="auto">
          <a:xfrm>
            <a:off x="6734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79" name="Line 55"/>
          <p:cNvSpPr>
            <a:spLocks noChangeShapeType="1"/>
          </p:cNvSpPr>
          <p:nvPr/>
        </p:nvSpPr>
        <p:spPr bwMode="auto">
          <a:xfrm>
            <a:off x="6886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0" name="Line 56"/>
          <p:cNvSpPr>
            <a:spLocks noChangeShapeType="1"/>
          </p:cNvSpPr>
          <p:nvPr/>
        </p:nvSpPr>
        <p:spPr bwMode="auto">
          <a:xfrm>
            <a:off x="7038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1" name="Line 57"/>
          <p:cNvSpPr>
            <a:spLocks noChangeShapeType="1"/>
          </p:cNvSpPr>
          <p:nvPr/>
        </p:nvSpPr>
        <p:spPr bwMode="auto">
          <a:xfrm>
            <a:off x="7191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2" name="Line 58"/>
          <p:cNvSpPr>
            <a:spLocks noChangeShapeType="1"/>
          </p:cNvSpPr>
          <p:nvPr/>
        </p:nvSpPr>
        <p:spPr bwMode="auto">
          <a:xfrm>
            <a:off x="7343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3" name="Line 59"/>
          <p:cNvSpPr>
            <a:spLocks noChangeShapeType="1"/>
          </p:cNvSpPr>
          <p:nvPr/>
        </p:nvSpPr>
        <p:spPr bwMode="auto">
          <a:xfrm>
            <a:off x="7496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4" name="Line 60"/>
          <p:cNvSpPr>
            <a:spLocks noChangeShapeType="1"/>
          </p:cNvSpPr>
          <p:nvPr/>
        </p:nvSpPr>
        <p:spPr bwMode="auto">
          <a:xfrm>
            <a:off x="7648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5" name="Line 61"/>
          <p:cNvSpPr>
            <a:spLocks noChangeShapeType="1"/>
          </p:cNvSpPr>
          <p:nvPr/>
        </p:nvSpPr>
        <p:spPr bwMode="auto">
          <a:xfrm>
            <a:off x="7800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6" name="Line 62"/>
          <p:cNvSpPr>
            <a:spLocks noChangeShapeType="1"/>
          </p:cNvSpPr>
          <p:nvPr/>
        </p:nvSpPr>
        <p:spPr bwMode="auto">
          <a:xfrm>
            <a:off x="7953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7" name="Line 63"/>
          <p:cNvSpPr>
            <a:spLocks noChangeShapeType="1"/>
          </p:cNvSpPr>
          <p:nvPr/>
        </p:nvSpPr>
        <p:spPr bwMode="auto">
          <a:xfrm>
            <a:off x="8105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8" name="Line 64"/>
          <p:cNvSpPr>
            <a:spLocks noChangeShapeType="1"/>
          </p:cNvSpPr>
          <p:nvPr/>
        </p:nvSpPr>
        <p:spPr bwMode="auto">
          <a:xfrm>
            <a:off x="8258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89" name="Line 65"/>
          <p:cNvSpPr>
            <a:spLocks noChangeShapeType="1"/>
          </p:cNvSpPr>
          <p:nvPr/>
        </p:nvSpPr>
        <p:spPr bwMode="auto">
          <a:xfrm>
            <a:off x="84105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0" name="Line 66"/>
          <p:cNvSpPr>
            <a:spLocks noChangeShapeType="1"/>
          </p:cNvSpPr>
          <p:nvPr/>
        </p:nvSpPr>
        <p:spPr bwMode="auto">
          <a:xfrm>
            <a:off x="85629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1" name="Line 67"/>
          <p:cNvSpPr>
            <a:spLocks noChangeShapeType="1"/>
          </p:cNvSpPr>
          <p:nvPr/>
        </p:nvSpPr>
        <p:spPr bwMode="auto">
          <a:xfrm>
            <a:off x="87153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2" name="Line 68"/>
          <p:cNvSpPr>
            <a:spLocks noChangeShapeType="1"/>
          </p:cNvSpPr>
          <p:nvPr/>
        </p:nvSpPr>
        <p:spPr bwMode="auto">
          <a:xfrm>
            <a:off x="88677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3" name="Line 69"/>
          <p:cNvSpPr>
            <a:spLocks noChangeShapeType="1"/>
          </p:cNvSpPr>
          <p:nvPr/>
        </p:nvSpPr>
        <p:spPr bwMode="auto">
          <a:xfrm>
            <a:off x="9020175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694" name="Rectangle 70"/>
          <p:cNvSpPr>
            <a:spLocks noChangeArrowheads="1"/>
          </p:cNvSpPr>
          <p:nvPr/>
        </p:nvSpPr>
        <p:spPr bwMode="auto">
          <a:xfrm>
            <a:off x="4257675" y="1279525"/>
            <a:ext cx="1712913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0 1 2 3 4 5 6 7 8 9</a:t>
            </a:r>
          </a:p>
        </p:txBody>
      </p:sp>
      <p:sp>
        <p:nvSpPr>
          <p:cNvPr id="1434695" name="Rectangle 71"/>
          <p:cNvSpPr>
            <a:spLocks noChangeArrowheads="1"/>
          </p:cNvSpPr>
          <p:nvPr/>
        </p:nvSpPr>
        <p:spPr bwMode="auto">
          <a:xfrm>
            <a:off x="5781675" y="1066800"/>
            <a:ext cx="1712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1 1 1 1 1 1 1 1 1 1 0 1 2 3 4 5 6 7 8 9</a:t>
            </a:r>
          </a:p>
        </p:txBody>
      </p:sp>
      <p:sp>
        <p:nvSpPr>
          <p:cNvPr id="1434696" name="Rectangle 72"/>
          <p:cNvSpPr>
            <a:spLocks noChangeArrowheads="1"/>
          </p:cNvSpPr>
          <p:nvPr/>
        </p:nvSpPr>
        <p:spPr bwMode="auto">
          <a:xfrm>
            <a:off x="7280275" y="1066800"/>
            <a:ext cx="1712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2 2 2 2 2 2 2 2 2 2 0 1 2 3 4 5 6 7 8 9</a:t>
            </a:r>
          </a:p>
        </p:txBody>
      </p:sp>
      <p:sp>
        <p:nvSpPr>
          <p:cNvPr id="1434697" name="Rectangle 73"/>
          <p:cNvSpPr>
            <a:spLocks noChangeArrowheads="1"/>
          </p:cNvSpPr>
          <p:nvPr/>
        </p:nvSpPr>
        <p:spPr bwMode="auto">
          <a:xfrm>
            <a:off x="8651875" y="1066800"/>
            <a:ext cx="8112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3 3</a:t>
            </a:r>
          </a:p>
          <a:p>
            <a:pPr marL="0" marR="0" lvl="0" indent="0" algn="ct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</a:t>
            </a:r>
          </a:p>
        </p:txBody>
      </p:sp>
      <p:sp>
        <p:nvSpPr>
          <p:cNvPr id="1434698" name="Rectangle 74"/>
          <p:cNvSpPr>
            <a:spLocks noChangeArrowheads="1"/>
          </p:cNvSpPr>
          <p:nvPr/>
        </p:nvSpPr>
        <p:spPr bwMode="auto">
          <a:xfrm>
            <a:off x="2362200" y="1676400"/>
            <a:ext cx="1930017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(32 blocks)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434699" name="Rectangle 75"/>
          <p:cNvSpPr>
            <a:spLocks noChangeArrowheads="1"/>
          </p:cNvSpPr>
          <p:nvPr/>
        </p:nvSpPr>
        <p:spPr bwMode="auto">
          <a:xfrm>
            <a:off x="2622550" y="1150937"/>
            <a:ext cx="162865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 Number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638175" y="2539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A: Alternative Cache Organizations (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4-block cache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）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985" y="2657889"/>
            <a:ext cx="84048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Where are possible locations in cache that block #12 in memory can be placed?</a:t>
            </a:r>
          </a:p>
        </p:txBody>
      </p:sp>
      <p:grpSp>
        <p:nvGrpSpPr>
          <p:cNvPr id="4" name="Group 3"/>
          <p:cNvGrpSpPr/>
          <p:nvPr/>
        </p:nvGrpSpPr>
        <p:grpSpPr>
          <a:xfrm rot="5400000">
            <a:off x="6528911" y="3406612"/>
            <a:ext cx="609600" cy="1067172"/>
            <a:chOff x="6528911" y="3406612"/>
            <a:chExt cx="609600" cy="1067172"/>
          </a:xfrm>
        </p:grpSpPr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6832124" y="3406984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6528911" y="3406612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6533674" y="3419312"/>
              <a:ext cx="604837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6673374" y="3412962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0" name="Line 17"/>
            <p:cNvSpPr>
              <a:spLocks noChangeShapeType="1"/>
            </p:cNvSpPr>
            <p:nvPr/>
          </p:nvSpPr>
          <p:spPr bwMode="auto">
            <a:xfrm>
              <a:off x="6825774" y="3412962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1" name="Line 18"/>
            <p:cNvSpPr>
              <a:spLocks noChangeShapeType="1"/>
            </p:cNvSpPr>
            <p:nvPr/>
          </p:nvSpPr>
          <p:spPr bwMode="auto">
            <a:xfrm>
              <a:off x="6978174" y="3412962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7130574" y="3412962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0" name="Rectangle 23"/>
          <p:cNvSpPr>
            <a:spLocks noChangeArrowheads="1"/>
          </p:cNvSpPr>
          <p:nvPr/>
        </p:nvSpPr>
        <p:spPr bwMode="auto">
          <a:xfrm rot="5400000">
            <a:off x="5801088" y="3793201"/>
            <a:ext cx="921407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 rot="5400000">
            <a:off x="8137278" y="3811083"/>
            <a:ext cx="367409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" y="5342384"/>
            <a:ext cx="6934200" cy="138499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 ways = # blocks/cache set = associativity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= # ways * # 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 capacity  =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* Bytes/block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Recall: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953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0400" y="6477000"/>
            <a:ext cx="2540000" cy="2921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74400-8F3F-7342-8443-62FEA96448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34628" name="Group 4"/>
          <p:cNvGrpSpPr>
            <a:grpSpLocks/>
          </p:cNvGrpSpPr>
          <p:nvPr/>
        </p:nvGrpSpPr>
        <p:grpSpPr bwMode="auto">
          <a:xfrm rot="5400000">
            <a:off x="8841715" y="3405187"/>
            <a:ext cx="1193800" cy="1054100"/>
            <a:chOff x="1749" y="2308"/>
            <a:chExt cx="752" cy="664"/>
          </a:xfrm>
        </p:grpSpPr>
        <p:sp>
          <p:nvSpPr>
            <p:cNvPr id="1434629" name="Rectangle 5"/>
            <p:cNvSpPr>
              <a:spLocks noChangeArrowheads="1"/>
            </p:cNvSpPr>
            <p:nvPr/>
          </p:nvSpPr>
          <p:spPr bwMode="auto">
            <a:xfrm>
              <a:off x="1749" y="2312"/>
              <a:ext cx="752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30" name="Line 6"/>
            <p:cNvSpPr>
              <a:spLocks noChangeShapeType="1"/>
            </p:cNvSpPr>
            <p:nvPr/>
          </p:nvSpPr>
          <p:spPr bwMode="auto">
            <a:xfrm>
              <a:off x="183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31" name="Line 7"/>
            <p:cNvSpPr>
              <a:spLocks noChangeShapeType="1"/>
            </p:cNvSpPr>
            <p:nvPr/>
          </p:nvSpPr>
          <p:spPr bwMode="auto">
            <a:xfrm>
              <a:off x="193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32" name="Line 8"/>
            <p:cNvSpPr>
              <a:spLocks noChangeShapeType="1"/>
            </p:cNvSpPr>
            <p:nvPr/>
          </p:nvSpPr>
          <p:spPr bwMode="auto">
            <a:xfrm>
              <a:off x="2029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33" name="Line 9"/>
            <p:cNvSpPr>
              <a:spLocks noChangeShapeType="1"/>
            </p:cNvSpPr>
            <p:nvPr/>
          </p:nvSpPr>
          <p:spPr bwMode="auto">
            <a:xfrm>
              <a:off x="2125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34" name="Line 10"/>
            <p:cNvSpPr>
              <a:spLocks noChangeShapeType="1"/>
            </p:cNvSpPr>
            <p:nvPr/>
          </p:nvSpPr>
          <p:spPr bwMode="auto">
            <a:xfrm>
              <a:off x="2221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35" name="Line 11"/>
            <p:cNvSpPr>
              <a:spLocks noChangeShapeType="1"/>
            </p:cNvSpPr>
            <p:nvPr/>
          </p:nvSpPr>
          <p:spPr bwMode="auto">
            <a:xfrm>
              <a:off x="231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36" name="Line 12"/>
            <p:cNvSpPr>
              <a:spLocks noChangeShapeType="1"/>
            </p:cNvSpPr>
            <p:nvPr/>
          </p:nvSpPr>
          <p:spPr bwMode="auto">
            <a:xfrm>
              <a:off x="241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434638" name="Group 14"/>
          <p:cNvGrpSpPr>
            <a:grpSpLocks/>
          </p:cNvGrpSpPr>
          <p:nvPr/>
        </p:nvGrpSpPr>
        <p:grpSpPr bwMode="auto">
          <a:xfrm rot="5400000">
            <a:off x="2951025" y="3405187"/>
            <a:ext cx="1193800" cy="1054100"/>
            <a:chOff x="4149" y="2308"/>
            <a:chExt cx="752" cy="664"/>
          </a:xfrm>
        </p:grpSpPr>
        <p:sp>
          <p:nvSpPr>
            <p:cNvPr id="1434639" name="Rectangle 15"/>
            <p:cNvSpPr>
              <a:spLocks noChangeArrowheads="1"/>
            </p:cNvSpPr>
            <p:nvPr/>
          </p:nvSpPr>
          <p:spPr bwMode="auto">
            <a:xfrm>
              <a:off x="4149" y="2312"/>
              <a:ext cx="752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40" name="Line 16"/>
            <p:cNvSpPr>
              <a:spLocks noChangeShapeType="1"/>
            </p:cNvSpPr>
            <p:nvPr/>
          </p:nvSpPr>
          <p:spPr bwMode="auto">
            <a:xfrm>
              <a:off x="423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41" name="Line 17"/>
            <p:cNvSpPr>
              <a:spLocks noChangeShapeType="1"/>
            </p:cNvSpPr>
            <p:nvPr/>
          </p:nvSpPr>
          <p:spPr bwMode="auto">
            <a:xfrm>
              <a:off x="433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42" name="Line 18"/>
            <p:cNvSpPr>
              <a:spLocks noChangeShapeType="1"/>
            </p:cNvSpPr>
            <p:nvPr/>
          </p:nvSpPr>
          <p:spPr bwMode="auto">
            <a:xfrm>
              <a:off x="4429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43" name="Line 19"/>
            <p:cNvSpPr>
              <a:spLocks noChangeShapeType="1"/>
            </p:cNvSpPr>
            <p:nvPr/>
          </p:nvSpPr>
          <p:spPr bwMode="auto">
            <a:xfrm>
              <a:off x="4525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44" name="Line 20"/>
            <p:cNvSpPr>
              <a:spLocks noChangeShapeType="1"/>
            </p:cNvSpPr>
            <p:nvPr/>
          </p:nvSpPr>
          <p:spPr bwMode="auto">
            <a:xfrm>
              <a:off x="4621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45" name="Line 21"/>
            <p:cNvSpPr>
              <a:spLocks noChangeShapeType="1"/>
            </p:cNvSpPr>
            <p:nvPr/>
          </p:nvSpPr>
          <p:spPr bwMode="auto">
            <a:xfrm>
              <a:off x="471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4646" name="Line 22"/>
            <p:cNvSpPr>
              <a:spLocks noChangeShapeType="1"/>
            </p:cNvSpPr>
            <p:nvPr/>
          </p:nvSpPr>
          <p:spPr bwMode="auto">
            <a:xfrm>
              <a:off x="481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34658" name="Rectangle 34"/>
          <p:cNvSpPr>
            <a:spLocks noChangeArrowheads="1"/>
          </p:cNvSpPr>
          <p:nvPr/>
        </p:nvSpPr>
        <p:spPr bwMode="auto">
          <a:xfrm>
            <a:off x="1320800" y="3133725"/>
            <a:ext cx="157415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Set Number</a:t>
            </a:r>
          </a:p>
        </p:txBody>
      </p:sp>
      <p:sp>
        <p:nvSpPr>
          <p:cNvPr id="1434659" name="Rectangle 35"/>
          <p:cNvSpPr>
            <a:spLocks noChangeArrowheads="1"/>
          </p:cNvSpPr>
          <p:nvPr/>
        </p:nvSpPr>
        <p:spPr bwMode="auto">
          <a:xfrm>
            <a:off x="1295400" y="3689350"/>
            <a:ext cx="11205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Cache</a:t>
            </a:r>
          </a:p>
        </p:txBody>
      </p:sp>
      <p:sp>
        <p:nvSpPr>
          <p:cNvPr id="1434661" name="Rectangle 37"/>
          <p:cNvSpPr>
            <a:spLocks noChangeArrowheads="1"/>
          </p:cNvSpPr>
          <p:nvPr/>
        </p:nvSpPr>
        <p:spPr bwMode="auto">
          <a:xfrm>
            <a:off x="6124576" y="1531937"/>
            <a:ext cx="152400" cy="10668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2" name="Rectangle 38"/>
          <p:cNvSpPr>
            <a:spLocks noChangeArrowheads="1"/>
          </p:cNvSpPr>
          <p:nvPr/>
        </p:nvSpPr>
        <p:spPr bwMode="auto">
          <a:xfrm>
            <a:off x="4308476" y="1544637"/>
            <a:ext cx="4851400" cy="1041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3" name="Line 39"/>
          <p:cNvSpPr>
            <a:spLocks noChangeShapeType="1"/>
          </p:cNvSpPr>
          <p:nvPr/>
        </p:nvSpPr>
        <p:spPr bwMode="auto">
          <a:xfrm>
            <a:off x="4448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4" name="Line 40"/>
          <p:cNvSpPr>
            <a:spLocks noChangeShapeType="1"/>
          </p:cNvSpPr>
          <p:nvPr/>
        </p:nvSpPr>
        <p:spPr bwMode="auto">
          <a:xfrm>
            <a:off x="4600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5" name="Line 41"/>
          <p:cNvSpPr>
            <a:spLocks noChangeShapeType="1"/>
          </p:cNvSpPr>
          <p:nvPr/>
        </p:nvSpPr>
        <p:spPr bwMode="auto">
          <a:xfrm>
            <a:off x="4752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6" name="Line 42"/>
          <p:cNvSpPr>
            <a:spLocks noChangeShapeType="1"/>
          </p:cNvSpPr>
          <p:nvPr/>
        </p:nvSpPr>
        <p:spPr bwMode="auto">
          <a:xfrm>
            <a:off x="4905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7" name="Line 43"/>
          <p:cNvSpPr>
            <a:spLocks noChangeShapeType="1"/>
          </p:cNvSpPr>
          <p:nvPr/>
        </p:nvSpPr>
        <p:spPr bwMode="auto">
          <a:xfrm>
            <a:off x="5057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8" name="Line 44"/>
          <p:cNvSpPr>
            <a:spLocks noChangeShapeType="1"/>
          </p:cNvSpPr>
          <p:nvPr/>
        </p:nvSpPr>
        <p:spPr bwMode="auto">
          <a:xfrm>
            <a:off x="5210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9" name="Line 45"/>
          <p:cNvSpPr>
            <a:spLocks noChangeShapeType="1"/>
          </p:cNvSpPr>
          <p:nvPr/>
        </p:nvSpPr>
        <p:spPr bwMode="auto">
          <a:xfrm>
            <a:off x="5362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0" name="Line 46"/>
          <p:cNvSpPr>
            <a:spLocks noChangeShapeType="1"/>
          </p:cNvSpPr>
          <p:nvPr/>
        </p:nvSpPr>
        <p:spPr bwMode="auto">
          <a:xfrm>
            <a:off x="5514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1" name="Line 47"/>
          <p:cNvSpPr>
            <a:spLocks noChangeShapeType="1"/>
          </p:cNvSpPr>
          <p:nvPr/>
        </p:nvSpPr>
        <p:spPr bwMode="auto">
          <a:xfrm>
            <a:off x="5667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2" name="Line 48"/>
          <p:cNvSpPr>
            <a:spLocks noChangeShapeType="1"/>
          </p:cNvSpPr>
          <p:nvPr/>
        </p:nvSpPr>
        <p:spPr bwMode="auto">
          <a:xfrm>
            <a:off x="5819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3" name="Line 49"/>
          <p:cNvSpPr>
            <a:spLocks noChangeShapeType="1"/>
          </p:cNvSpPr>
          <p:nvPr/>
        </p:nvSpPr>
        <p:spPr bwMode="auto">
          <a:xfrm>
            <a:off x="5972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4" name="Line 50"/>
          <p:cNvSpPr>
            <a:spLocks noChangeShapeType="1"/>
          </p:cNvSpPr>
          <p:nvPr/>
        </p:nvSpPr>
        <p:spPr bwMode="auto">
          <a:xfrm>
            <a:off x="6124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5" name="Line 51"/>
          <p:cNvSpPr>
            <a:spLocks noChangeShapeType="1"/>
          </p:cNvSpPr>
          <p:nvPr/>
        </p:nvSpPr>
        <p:spPr bwMode="auto">
          <a:xfrm>
            <a:off x="6276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6" name="Line 52"/>
          <p:cNvSpPr>
            <a:spLocks noChangeShapeType="1"/>
          </p:cNvSpPr>
          <p:nvPr/>
        </p:nvSpPr>
        <p:spPr bwMode="auto">
          <a:xfrm>
            <a:off x="6429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7" name="Line 53"/>
          <p:cNvSpPr>
            <a:spLocks noChangeShapeType="1"/>
          </p:cNvSpPr>
          <p:nvPr/>
        </p:nvSpPr>
        <p:spPr bwMode="auto">
          <a:xfrm>
            <a:off x="6581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8" name="Line 54"/>
          <p:cNvSpPr>
            <a:spLocks noChangeShapeType="1"/>
          </p:cNvSpPr>
          <p:nvPr/>
        </p:nvSpPr>
        <p:spPr bwMode="auto">
          <a:xfrm>
            <a:off x="6734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9" name="Line 55"/>
          <p:cNvSpPr>
            <a:spLocks noChangeShapeType="1"/>
          </p:cNvSpPr>
          <p:nvPr/>
        </p:nvSpPr>
        <p:spPr bwMode="auto">
          <a:xfrm>
            <a:off x="6886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0" name="Line 56"/>
          <p:cNvSpPr>
            <a:spLocks noChangeShapeType="1"/>
          </p:cNvSpPr>
          <p:nvPr/>
        </p:nvSpPr>
        <p:spPr bwMode="auto">
          <a:xfrm>
            <a:off x="7038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1" name="Line 57"/>
          <p:cNvSpPr>
            <a:spLocks noChangeShapeType="1"/>
          </p:cNvSpPr>
          <p:nvPr/>
        </p:nvSpPr>
        <p:spPr bwMode="auto">
          <a:xfrm>
            <a:off x="7191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2" name="Line 58"/>
          <p:cNvSpPr>
            <a:spLocks noChangeShapeType="1"/>
          </p:cNvSpPr>
          <p:nvPr/>
        </p:nvSpPr>
        <p:spPr bwMode="auto">
          <a:xfrm>
            <a:off x="7343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3" name="Line 59"/>
          <p:cNvSpPr>
            <a:spLocks noChangeShapeType="1"/>
          </p:cNvSpPr>
          <p:nvPr/>
        </p:nvSpPr>
        <p:spPr bwMode="auto">
          <a:xfrm>
            <a:off x="7496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4" name="Line 60"/>
          <p:cNvSpPr>
            <a:spLocks noChangeShapeType="1"/>
          </p:cNvSpPr>
          <p:nvPr/>
        </p:nvSpPr>
        <p:spPr bwMode="auto">
          <a:xfrm>
            <a:off x="7648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5" name="Line 61"/>
          <p:cNvSpPr>
            <a:spLocks noChangeShapeType="1"/>
          </p:cNvSpPr>
          <p:nvPr/>
        </p:nvSpPr>
        <p:spPr bwMode="auto">
          <a:xfrm>
            <a:off x="7800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6" name="Line 62"/>
          <p:cNvSpPr>
            <a:spLocks noChangeShapeType="1"/>
          </p:cNvSpPr>
          <p:nvPr/>
        </p:nvSpPr>
        <p:spPr bwMode="auto">
          <a:xfrm>
            <a:off x="7953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7" name="Line 63"/>
          <p:cNvSpPr>
            <a:spLocks noChangeShapeType="1"/>
          </p:cNvSpPr>
          <p:nvPr/>
        </p:nvSpPr>
        <p:spPr bwMode="auto">
          <a:xfrm>
            <a:off x="8105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8" name="Line 64"/>
          <p:cNvSpPr>
            <a:spLocks noChangeShapeType="1"/>
          </p:cNvSpPr>
          <p:nvPr/>
        </p:nvSpPr>
        <p:spPr bwMode="auto">
          <a:xfrm>
            <a:off x="8258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9" name="Line 65"/>
          <p:cNvSpPr>
            <a:spLocks noChangeShapeType="1"/>
          </p:cNvSpPr>
          <p:nvPr/>
        </p:nvSpPr>
        <p:spPr bwMode="auto">
          <a:xfrm>
            <a:off x="8410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0" name="Line 66"/>
          <p:cNvSpPr>
            <a:spLocks noChangeShapeType="1"/>
          </p:cNvSpPr>
          <p:nvPr/>
        </p:nvSpPr>
        <p:spPr bwMode="auto">
          <a:xfrm>
            <a:off x="8562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1" name="Line 67"/>
          <p:cNvSpPr>
            <a:spLocks noChangeShapeType="1"/>
          </p:cNvSpPr>
          <p:nvPr/>
        </p:nvSpPr>
        <p:spPr bwMode="auto">
          <a:xfrm>
            <a:off x="8715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2" name="Line 68"/>
          <p:cNvSpPr>
            <a:spLocks noChangeShapeType="1"/>
          </p:cNvSpPr>
          <p:nvPr/>
        </p:nvSpPr>
        <p:spPr bwMode="auto">
          <a:xfrm>
            <a:off x="8867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3" name="Line 69"/>
          <p:cNvSpPr>
            <a:spLocks noChangeShapeType="1"/>
          </p:cNvSpPr>
          <p:nvPr/>
        </p:nvSpPr>
        <p:spPr bwMode="auto">
          <a:xfrm>
            <a:off x="9020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4" name="Rectangle 70"/>
          <p:cNvSpPr>
            <a:spLocks noChangeArrowheads="1"/>
          </p:cNvSpPr>
          <p:nvPr/>
        </p:nvSpPr>
        <p:spPr bwMode="auto">
          <a:xfrm>
            <a:off x="4257676" y="1279525"/>
            <a:ext cx="1712913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0 1 2 3 4 5 6 7 8 9</a:t>
            </a:r>
          </a:p>
        </p:txBody>
      </p:sp>
      <p:sp>
        <p:nvSpPr>
          <p:cNvPr id="1434695" name="Rectangle 71"/>
          <p:cNvSpPr>
            <a:spLocks noChangeArrowheads="1"/>
          </p:cNvSpPr>
          <p:nvPr/>
        </p:nvSpPr>
        <p:spPr bwMode="auto">
          <a:xfrm>
            <a:off x="5781676" y="1066800"/>
            <a:ext cx="1712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1 1 1 1 1 1 1 1 1 1 0 1 2 3 4 5 6 7 8 9</a:t>
            </a:r>
          </a:p>
        </p:txBody>
      </p:sp>
      <p:sp>
        <p:nvSpPr>
          <p:cNvPr id="1434696" name="Rectangle 72"/>
          <p:cNvSpPr>
            <a:spLocks noChangeArrowheads="1"/>
          </p:cNvSpPr>
          <p:nvPr/>
        </p:nvSpPr>
        <p:spPr bwMode="auto">
          <a:xfrm>
            <a:off x="7280276" y="1066800"/>
            <a:ext cx="1712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2 2 2 2 2 2 2 2 2 2 0 1 2 3 4 5 6 7 8 9</a:t>
            </a:r>
          </a:p>
        </p:txBody>
      </p:sp>
      <p:sp>
        <p:nvSpPr>
          <p:cNvPr id="1434697" name="Rectangle 73"/>
          <p:cNvSpPr>
            <a:spLocks noChangeArrowheads="1"/>
          </p:cNvSpPr>
          <p:nvPr/>
        </p:nvSpPr>
        <p:spPr bwMode="auto">
          <a:xfrm>
            <a:off x="8651876" y="1066800"/>
            <a:ext cx="8112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3 3</a:t>
            </a:r>
          </a:p>
          <a:p>
            <a:pPr marL="0" marR="0" lvl="0" indent="0" algn="ctr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</a:t>
            </a:r>
          </a:p>
        </p:txBody>
      </p:sp>
      <p:sp>
        <p:nvSpPr>
          <p:cNvPr id="1434698" name="Rectangle 74"/>
          <p:cNvSpPr>
            <a:spLocks noChangeArrowheads="1"/>
          </p:cNvSpPr>
          <p:nvPr/>
        </p:nvSpPr>
        <p:spPr bwMode="auto">
          <a:xfrm>
            <a:off x="2622551" y="1746250"/>
            <a:ext cx="142667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34699" name="Rectangle 75"/>
          <p:cNvSpPr>
            <a:spLocks noChangeArrowheads="1"/>
          </p:cNvSpPr>
          <p:nvPr/>
        </p:nvSpPr>
        <p:spPr bwMode="auto">
          <a:xfrm>
            <a:off x="2622551" y="1150937"/>
            <a:ext cx="180658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 Number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152400" y="25399"/>
            <a:ext cx="1181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Q: Alternative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Cache Organizations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8-block cache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）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38985" y="2657889"/>
            <a:ext cx="84048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Where are possible locations in cache that block #12 in memory can be placed?</a:t>
            </a:r>
          </a:p>
        </p:txBody>
      </p:sp>
      <p:grpSp>
        <p:nvGrpSpPr>
          <p:cNvPr id="85" name="Group 14"/>
          <p:cNvGrpSpPr>
            <a:grpSpLocks/>
          </p:cNvGrpSpPr>
          <p:nvPr/>
        </p:nvGrpSpPr>
        <p:grpSpPr bwMode="auto">
          <a:xfrm rot="5400000">
            <a:off x="4831580" y="3421718"/>
            <a:ext cx="1193800" cy="1054100"/>
            <a:chOff x="4149" y="2308"/>
            <a:chExt cx="752" cy="664"/>
          </a:xfrm>
        </p:grpSpPr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4149" y="2312"/>
              <a:ext cx="752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>
              <a:off x="423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433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4429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4525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4621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471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481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2824162" y="4537075"/>
            <a:ext cx="7837487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2-way SA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4-way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FA(8-way SA)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        In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set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?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56127A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block)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</a:t>
            </a:r>
            <a:r>
              <a:rPr lang="en-US" sz="2000" dirty="0" smtClean="0">
                <a:solidFill>
                  <a:srgbClr val="56127A"/>
                </a:solidFill>
                <a:latin typeface="Verdana" charset="0"/>
              </a:rPr>
              <a:t>?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blocks)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    (</a:t>
            </a:r>
            <a:r>
              <a:rPr lang="en-US" sz="2000" noProof="0" dirty="0" smtClean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blocks)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(</a:t>
            </a:r>
            <a:r>
              <a:rPr lang="en-US" sz="2000" dirty="0">
                <a:solidFill>
                  <a:srgbClr val="56127A"/>
                </a:solidFill>
                <a:latin typeface="Verdana" charset="0"/>
              </a:rPr>
              <a:t>?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</a:t>
            </a:r>
          </a:p>
        </p:txBody>
      </p:sp>
      <p:grpSp>
        <p:nvGrpSpPr>
          <p:cNvPr id="100" name="Group 14"/>
          <p:cNvGrpSpPr>
            <a:grpSpLocks/>
          </p:cNvGrpSpPr>
          <p:nvPr/>
        </p:nvGrpSpPr>
        <p:grpSpPr bwMode="auto">
          <a:xfrm rot="5400000">
            <a:off x="6944455" y="3418543"/>
            <a:ext cx="1193800" cy="1054100"/>
            <a:chOff x="4149" y="2308"/>
            <a:chExt cx="752" cy="664"/>
          </a:xfrm>
        </p:grpSpPr>
        <p:sp>
          <p:nvSpPr>
            <p:cNvPr id="101" name="Rectangle 15"/>
            <p:cNvSpPr>
              <a:spLocks noChangeArrowheads="1"/>
            </p:cNvSpPr>
            <p:nvPr/>
          </p:nvSpPr>
          <p:spPr bwMode="auto">
            <a:xfrm>
              <a:off x="4149" y="2312"/>
              <a:ext cx="752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423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Line 17"/>
            <p:cNvSpPr>
              <a:spLocks noChangeShapeType="1"/>
            </p:cNvSpPr>
            <p:nvPr/>
          </p:nvSpPr>
          <p:spPr bwMode="auto">
            <a:xfrm>
              <a:off x="433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Line 18"/>
            <p:cNvSpPr>
              <a:spLocks noChangeShapeType="1"/>
            </p:cNvSpPr>
            <p:nvPr/>
          </p:nvSpPr>
          <p:spPr bwMode="auto">
            <a:xfrm>
              <a:off x="4429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4525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Line 20"/>
            <p:cNvSpPr>
              <a:spLocks noChangeShapeType="1"/>
            </p:cNvSpPr>
            <p:nvPr/>
          </p:nvSpPr>
          <p:spPr bwMode="auto">
            <a:xfrm>
              <a:off x="4621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Line 21"/>
            <p:cNvSpPr>
              <a:spLocks noChangeShapeType="1"/>
            </p:cNvSpPr>
            <p:nvPr/>
          </p:nvSpPr>
          <p:spPr bwMode="auto">
            <a:xfrm>
              <a:off x="4717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Line 22"/>
            <p:cNvSpPr>
              <a:spLocks noChangeShapeType="1"/>
            </p:cNvSpPr>
            <p:nvPr/>
          </p:nvSpPr>
          <p:spPr bwMode="auto">
            <a:xfrm>
              <a:off x="4813" y="2308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3" name="Rectangle 23"/>
          <p:cNvSpPr>
            <a:spLocks noChangeArrowheads="1"/>
          </p:cNvSpPr>
          <p:nvPr/>
        </p:nvSpPr>
        <p:spPr bwMode="auto">
          <a:xfrm rot="5400000">
            <a:off x="2207285" y="3792639"/>
            <a:ext cx="153696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2 3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4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5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6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7</a:t>
            </a:r>
          </a:p>
        </p:txBody>
      </p:sp>
      <p:sp>
        <p:nvSpPr>
          <p:cNvPr id="114" name="Rectangle 23"/>
          <p:cNvSpPr>
            <a:spLocks noChangeArrowheads="1"/>
          </p:cNvSpPr>
          <p:nvPr/>
        </p:nvSpPr>
        <p:spPr bwMode="auto">
          <a:xfrm rot="5400000">
            <a:off x="4069246" y="3811956"/>
            <a:ext cx="153696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2 3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15" name="Rectangle 23"/>
          <p:cNvSpPr>
            <a:spLocks noChangeArrowheads="1"/>
          </p:cNvSpPr>
          <p:nvPr/>
        </p:nvSpPr>
        <p:spPr bwMode="auto">
          <a:xfrm rot="5400000">
            <a:off x="6199074" y="3795399"/>
            <a:ext cx="153696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16" name="Rectangle 23"/>
          <p:cNvSpPr>
            <a:spLocks noChangeArrowheads="1"/>
          </p:cNvSpPr>
          <p:nvPr/>
        </p:nvSpPr>
        <p:spPr bwMode="auto">
          <a:xfrm rot="5400000">
            <a:off x="8604688" y="3805606"/>
            <a:ext cx="35202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4921" y="5591174"/>
            <a:ext cx="6019800" cy="120032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 ways = # blocks/cache set = associativity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# cache blocks = # ways * # 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 capacity 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# cache blocks * Bytes/block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0" y="5067954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Recall: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81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143000"/>
            <a:ext cx="10972800" cy="3886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kern="0" dirty="0" smtClean="0"/>
              <a:t>Memory block #12 (decimal) corresponds to memory address 01100XXXX in binary (we don’t care about block size)</a:t>
            </a:r>
          </a:p>
          <a:p>
            <a:pPr defTabSz="914400"/>
            <a:r>
              <a:rPr lang="en-US" kern="0" dirty="0"/>
              <a:t>For DM cache: </a:t>
            </a:r>
          </a:p>
          <a:p>
            <a:pPr lvl="1" defTabSz="914400"/>
            <a:r>
              <a:rPr lang="en-US" kern="0" dirty="0" smtClean="0"/>
              <a:t># </a:t>
            </a:r>
            <a:r>
              <a:rPr lang="en-US" kern="0" dirty="0"/>
              <a:t>cache blocks = </a:t>
            </a:r>
            <a:r>
              <a:rPr lang="en-US" kern="0" dirty="0" smtClean="0"/>
              <a:t>8 </a:t>
            </a:r>
            <a:r>
              <a:rPr lang="en-US" kern="0" dirty="0"/>
              <a:t>= # ways (1) * # sets</a:t>
            </a:r>
          </a:p>
          <a:p>
            <a:pPr lvl="1" defTabSz="914400"/>
            <a:r>
              <a:rPr lang="en-US" kern="0" dirty="0"/>
              <a:t>=&gt; # sets = </a:t>
            </a:r>
            <a:r>
              <a:rPr lang="en-US" kern="0" dirty="0" smtClean="0"/>
              <a:t>8 = 2</a:t>
            </a:r>
            <a:r>
              <a:rPr lang="en-US" kern="0" baseline="30000" dirty="0" smtClean="0"/>
              <a:t>3</a:t>
            </a:r>
            <a:r>
              <a:rPr lang="en-US" kern="0" dirty="0" smtClean="0"/>
              <a:t> </a:t>
            </a:r>
            <a:r>
              <a:rPr lang="en-US" kern="0" dirty="0"/>
              <a:t>=&gt; Set Index has </a:t>
            </a:r>
            <a:r>
              <a:rPr lang="en-US" kern="0" dirty="0" smtClean="0"/>
              <a:t>3b =&gt; Set Index is 100 (4) (last 3b in 01100)</a:t>
            </a:r>
          </a:p>
          <a:p>
            <a:pPr lvl="1" defTabSz="914400"/>
            <a:r>
              <a:rPr lang="en-US" kern="0" dirty="0"/>
              <a:t>Tag </a:t>
            </a:r>
            <a:r>
              <a:rPr lang="en-US" kern="0" dirty="0" smtClean="0"/>
              <a:t>(2b</a:t>
            </a:r>
            <a:r>
              <a:rPr lang="en-US" kern="0" dirty="0"/>
              <a:t>); Set Index </a:t>
            </a:r>
            <a:r>
              <a:rPr lang="en-US" kern="0" dirty="0" smtClean="0"/>
              <a:t>(3b)</a:t>
            </a:r>
          </a:p>
          <a:p>
            <a:pPr defTabSz="914400"/>
            <a:r>
              <a:rPr lang="en-US" kern="0" dirty="0" smtClean="0"/>
              <a:t>For 2-way SA cache:</a:t>
            </a:r>
          </a:p>
          <a:p>
            <a:pPr lvl="1" defTabSz="914400"/>
            <a:r>
              <a:rPr lang="en-US" kern="0" dirty="0"/>
              <a:t># cache blocks = </a:t>
            </a:r>
            <a:r>
              <a:rPr lang="en-US" kern="0" dirty="0" smtClean="0"/>
              <a:t>8 </a:t>
            </a:r>
            <a:r>
              <a:rPr lang="en-US" kern="0" dirty="0"/>
              <a:t>= # ways </a:t>
            </a:r>
            <a:r>
              <a:rPr lang="en-US" kern="0" dirty="0" smtClean="0"/>
              <a:t>(2) </a:t>
            </a:r>
            <a:r>
              <a:rPr lang="en-US" kern="0" dirty="0"/>
              <a:t>* # sets</a:t>
            </a:r>
          </a:p>
          <a:p>
            <a:pPr lvl="1" defTabSz="914400"/>
            <a:r>
              <a:rPr lang="en-US" kern="0" dirty="0"/>
              <a:t>=&gt; # sets = 4 = 2</a:t>
            </a:r>
            <a:r>
              <a:rPr lang="en-US" kern="0" baseline="30000" dirty="0"/>
              <a:t>2</a:t>
            </a:r>
            <a:r>
              <a:rPr lang="en-US" kern="0" dirty="0"/>
              <a:t> =&gt; Set Index has 2b =&gt; Set Index is 00 </a:t>
            </a:r>
            <a:r>
              <a:rPr lang="en-US" kern="0" dirty="0" smtClean="0"/>
              <a:t>(</a:t>
            </a:r>
            <a:r>
              <a:rPr lang="en-US" kern="0" dirty="0"/>
              <a:t>last 2b in 01100)</a:t>
            </a:r>
          </a:p>
          <a:p>
            <a:pPr lvl="1" defTabSz="914400"/>
            <a:r>
              <a:rPr lang="en-US" kern="0" dirty="0"/>
              <a:t>Tag (3b); Set Index (2b</a:t>
            </a:r>
            <a:r>
              <a:rPr lang="en-US" kern="0" dirty="0" smtClean="0"/>
              <a:t>)</a:t>
            </a:r>
            <a:endParaRPr lang="en-US" kern="0" dirty="0"/>
          </a:p>
          <a:p>
            <a:pPr defTabSz="914400"/>
            <a:r>
              <a:rPr lang="en-US" kern="0" dirty="0" smtClean="0"/>
              <a:t>For 4</a:t>
            </a:r>
            <a:r>
              <a:rPr lang="en-US" altLang="zh-CN" kern="0" dirty="0" smtClean="0"/>
              <a:t>-way SA cache:</a:t>
            </a:r>
            <a:endParaRPr lang="en-US" kern="0" dirty="0" smtClean="0"/>
          </a:p>
          <a:p>
            <a:pPr lvl="1" defTabSz="914400"/>
            <a:r>
              <a:rPr lang="en-US" kern="0" dirty="0" smtClean="0"/>
              <a:t># cache blocks = 8 = # ways (4) * # sets</a:t>
            </a:r>
          </a:p>
          <a:p>
            <a:pPr lvl="1" defTabSz="914400"/>
            <a:r>
              <a:rPr lang="en-US" kern="0" dirty="0" smtClean="0"/>
              <a:t>=&gt; </a:t>
            </a:r>
            <a:r>
              <a:rPr lang="en-US" kern="0" dirty="0"/>
              <a:t># sets = </a:t>
            </a:r>
            <a:r>
              <a:rPr lang="en-US" kern="0" dirty="0" smtClean="0"/>
              <a:t>2 </a:t>
            </a:r>
            <a:r>
              <a:rPr lang="en-US" kern="0" dirty="0"/>
              <a:t>= </a:t>
            </a:r>
            <a:r>
              <a:rPr lang="en-US" kern="0" dirty="0" smtClean="0"/>
              <a:t>2</a:t>
            </a:r>
            <a:r>
              <a:rPr lang="en-US" kern="0" baseline="30000" dirty="0" smtClean="0"/>
              <a:t>1</a:t>
            </a:r>
            <a:r>
              <a:rPr lang="en-US" kern="0" dirty="0" smtClean="0"/>
              <a:t> </a:t>
            </a:r>
            <a:r>
              <a:rPr lang="en-US" kern="0" dirty="0"/>
              <a:t>=&gt; Set Index has </a:t>
            </a:r>
            <a:r>
              <a:rPr lang="en-US" kern="0" dirty="0" smtClean="0"/>
              <a:t>1b </a:t>
            </a:r>
            <a:r>
              <a:rPr lang="en-US" kern="0" dirty="0"/>
              <a:t>=&gt; Set Index </a:t>
            </a:r>
            <a:r>
              <a:rPr lang="en-US" kern="0" dirty="0" smtClean="0"/>
              <a:t>is 0 </a:t>
            </a:r>
            <a:r>
              <a:rPr lang="en-US" kern="0" dirty="0"/>
              <a:t>(last </a:t>
            </a:r>
            <a:r>
              <a:rPr lang="en-US" kern="0" dirty="0" smtClean="0"/>
              <a:t>1b </a:t>
            </a:r>
            <a:r>
              <a:rPr lang="en-US" kern="0" dirty="0"/>
              <a:t>in 01100</a:t>
            </a:r>
            <a:r>
              <a:rPr lang="en-US" kern="0" dirty="0" smtClean="0"/>
              <a:t>)</a:t>
            </a:r>
          </a:p>
          <a:p>
            <a:pPr lvl="1" defTabSz="914400"/>
            <a:r>
              <a:rPr lang="en-US" kern="0" dirty="0"/>
              <a:t>Tag (4b); Set Index (1b</a:t>
            </a:r>
            <a:r>
              <a:rPr lang="en-US" kern="0" dirty="0" smtClean="0"/>
              <a:t>)</a:t>
            </a:r>
          </a:p>
          <a:p>
            <a:pPr defTabSz="914400"/>
            <a:r>
              <a:rPr lang="en-US" kern="0" dirty="0" smtClean="0"/>
              <a:t>For FA (8</a:t>
            </a:r>
            <a:r>
              <a:rPr lang="en-US" altLang="zh-CN" kern="0" dirty="0" smtClean="0"/>
              <a:t>-way SA) cache:</a:t>
            </a:r>
          </a:p>
          <a:p>
            <a:pPr lvl="1" defTabSz="914400"/>
            <a:r>
              <a:rPr lang="en-US" kern="0" dirty="0"/>
              <a:t># cache blocks = </a:t>
            </a:r>
            <a:r>
              <a:rPr lang="en-US" kern="0" dirty="0" smtClean="0"/>
              <a:t>8 </a:t>
            </a:r>
            <a:r>
              <a:rPr lang="en-US" kern="0" dirty="0"/>
              <a:t>= # ways </a:t>
            </a:r>
            <a:r>
              <a:rPr lang="en-US" kern="0" dirty="0" smtClean="0"/>
              <a:t>(8) </a:t>
            </a:r>
            <a:r>
              <a:rPr lang="en-US" kern="0" dirty="0"/>
              <a:t>* </a:t>
            </a:r>
            <a:r>
              <a:rPr lang="en-US" kern="0" dirty="0" smtClean="0"/>
              <a:t># sets</a:t>
            </a:r>
            <a:endParaRPr lang="en-US" kern="0" dirty="0"/>
          </a:p>
          <a:p>
            <a:pPr lvl="1" defTabSz="914400"/>
            <a:r>
              <a:rPr lang="en-US" kern="0" dirty="0"/>
              <a:t>=&gt; # sets = </a:t>
            </a:r>
            <a:r>
              <a:rPr lang="en-US" kern="0" dirty="0" smtClean="0"/>
              <a:t>1 = 2</a:t>
            </a:r>
            <a:r>
              <a:rPr lang="en-US" kern="0" baseline="30000" dirty="0" smtClean="0"/>
              <a:t>0</a:t>
            </a:r>
            <a:r>
              <a:rPr lang="en-US" kern="0" dirty="0" smtClean="0"/>
              <a:t> =&gt; </a:t>
            </a:r>
            <a:r>
              <a:rPr lang="en-US" altLang="zh-CN" kern="0" dirty="0" smtClean="0"/>
              <a:t>No </a:t>
            </a:r>
            <a:r>
              <a:rPr lang="en-US" kern="0" dirty="0" smtClean="0"/>
              <a:t>Set Index</a:t>
            </a:r>
          </a:p>
          <a:p>
            <a:pPr lvl="1" defTabSz="914400"/>
            <a:r>
              <a:rPr lang="en-US" kern="0" dirty="0" smtClean="0"/>
              <a:t>Tag </a:t>
            </a:r>
            <a:r>
              <a:rPr lang="en-US" kern="0" dirty="0"/>
              <a:t>(5b</a:t>
            </a:r>
            <a:r>
              <a:rPr lang="en-US" kern="0" dirty="0" smtClean="0"/>
              <a:t>)</a:t>
            </a:r>
            <a:endParaRPr lang="en-US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8175" y="2539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A: Alternative Cache Organizations (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8-block cache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）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42384"/>
            <a:ext cx="6934200" cy="138499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 ways = # blocks/cache set = associativity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= # ways * # 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 capacity  =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cache blocks * Bytes/block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Recall: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037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0400" y="6477000"/>
            <a:ext cx="2540000" cy="2921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74400-8F3F-7342-8443-62FEA96448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 rot="5400000">
            <a:off x="8829015" y="3398837"/>
            <a:ext cx="1219200" cy="1066800"/>
            <a:chOff x="8829015" y="3398837"/>
            <a:chExt cx="1219200" cy="1066800"/>
          </a:xfrm>
        </p:grpSpPr>
        <p:sp>
          <p:nvSpPr>
            <p:cNvPr id="1434627" name="Rectangle 3"/>
            <p:cNvSpPr>
              <a:spLocks noChangeArrowheads="1"/>
            </p:cNvSpPr>
            <p:nvPr/>
          </p:nvSpPr>
          <p:spPr bwMode="auto">
            <a:xfrm>
              <a:off x="8829015" y="3398837"/>
              <a:ext cx="1219200" cy="1066800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434628" name="Group 4"/>
            <p:cNvGrpSpPr>
              <a:grpSpLocks/>
            </p:cNvGrpSpPr>
            <p:nvPr/>
          </p:nvGrpSpPr>
          <p:grpSpPr bwMode="auto">
            <a:xfrm>
              <a:off x="8841715" y="3405187"/>
              <a:ext cx="1193800" cy="1054100"/>
              <a:chOff x="1749" y="2308"/>
              <a:chExt cx="752" cy="664"/>
            </a:xfrm>
          </p:grpSpPr>
          <p:sp>
            <p:nvSpPr>
              <p:cNvPr id="1434629" name="Rectangle 5"/>
              <p:cNvSpPr>
                <a:spLocks noChangeArrowheads="1"/>
              </p:cNvSpPr>
              <p:nvPr/>
            </p:nvSpPr>
            <p:spPr bwMode="auto">
              <a:xfrm>
                <a:off x="17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30" name="Line 6"/>
              <p:cNvSpPr>
                <a:spLocks noChangeShapeType="1"/>
              </p:cNvSpPr>
              <p:nvPr/>
            </p:nvSpPr>
            <p:spPr bwMode="auto">
              <a:xfrm>
                <a:off x="18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31" name="Line 7"/>
              <p:cNvSpPr>
                <a:spLocks noChangeShapeType="1"/>
              </p:cNvSpPr>
              <p:nvPr/>
            </p:nvSpPr>
            <p:spPr bwMode="auto">
              <a:xfrm>
                <a:off x="19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32" name="Line 8"/>
              <p:cNvSpPr>
                <a:spLocks noChangeShapeType="1"/>
              </p:cNvSpPr>
              <p:nvPr/>
            </p:nvSpPr>
            <p:spPr bwMode="auto">
              <a:xfrm>
                <a:off x="20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33" name="Line 9"/>
              <p:cNvSpPr>
                <a:spLocks noChangeShapeType="1"/>
              </p:cNvSpPr>
              <p:nvPr/>
            </p:nvSpPr>
            <p:spPr bwMode="auto">
              <a:xfrm>
                <a:off x="21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34" name="Line 10"/>
              <p:cNvSpPr>
                <a:spLocks noChangeShapeType="1"/>
              </p:cNvSpPr>
              <p:nvPr/>
            </p:nvSpPr>
            <p:spPr bwMode="auto">
              <a:xfrm>
                <a:off x="22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35" name="Line 11"/>
              <p:cNvSpPr>
                <a:spLocks noChangeShapeType="1"/>
              </p:cNvSpPr>
              <p:nvPr/>
            </p:nvSpPr>
            <p:spPr bwMode="auto">
              <a:xfrm>
                <a:off x="23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36" name="Line 12"/>
              <p:cNvSpPr>
                <a:spLocks noChangeShapeType="1"/>
              </p:cNvSpPr>
              <p:nvPr/>
            </p:nvSpPr>
            <p:spPr bwMode="auto">
              <a:xfrm>
                <a:off x="24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 rot="5400000">
            <a:off x="2951025" y="3398837"/>
            <a:ext cx="1193800" cy="1066800"/>
            <a:chOff x="2951025" y="3398837"/>
            <a:chExt cx="1193800" cy="1066800"/>
          </a:xfrm>
        </p:grpSpPr>
        <p:sp>
          <p:nvSpPr>
            <p:cNvPr id="1434637" name="Rectangle 13"/>
            <p:cNvSpPr>
              <a:spLocks noChangeArrowheads="1"/>
            </p:cNvSpPr>
            <p:nvPr/>
          </p:nvSpPr>
          <p:spPr bwMode="auto">
            <a:xfrm>
              <a:off x="3547925" y="3398837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434638" name="Group 14"/>
            <p:cNvGrpSpPr>
              <a:grpSpLocks/>
            </p:cNvGrpSpPr>
            <p:nvPr/>
          </p:nvGrpSpPr>
          <p:grpSpPr bwMode="auto">
            <a:xfrm>
              <a:off x="2951025" y="3405187"/>
              <a:ext cx="1193800" cy="1054100"/>
              <a:chOff x="4149" y="2308"/>
              <a:chExt cx="752" cy="664"/>
            </a:xfrm>
          </p:grpSpPr>
          <p:sp>
            <p:nvSpPr>
              <p:cNvPr id="1434639" name="Rectangle 15"/>
              <p:cNvSpPr>
                <a:spLocks noChangeArrowheads="1"/>
              </p:cNvSpPr>
              <p:nvPr/>
            </p:nvSpPr>
            <p:spPr bwMode="auto">
              <a:xfrm>
                <a:off x="41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40" name="Line 16"/>
              <p:cNvSpPr>
                <a:spLocks noChangeShapeType="1"/>
              </p:cNvSpPr>
              <p:nvPr/>
            </p:nvSpPr>
            <p:spPr bwMode="auto">
              <a:xfrm>
                <a:off x="42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41" name="Line 17"/>
              <p:cNvSpPr>
                <a:spLocks noChangeShapeType="1"/>
              </p:cNvSpPr>
              <p:nvPr/>
            </p:nvSpPr>
            <p:spPr bwMode="auto">
              <a:xfrm>
                <a:off x="43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42" name="Line 18"/>
              <p:cNvSpPr>
                <a:spLocks noChangeShapeType="1"/>
              </p:cNvSpPr>
              <p:nvPr/>
            </p:nvSpPr>
            <p:spPr bwMode="auto">
              <a:xfrm>
                <a:off x="44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43" name="Line 19"/>
              <p:cNvSpPr>
                <a:spLocks noChangeShapeType="1"/>
              </p:cNvSpPr>
              <p:nvPr/>
            </p:nvSpPr>
            <p:spPr bwMode="auto">
              <a:xfrm>
                <a:off x="45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44" name="Line 20"/>
              <p:cNvSpPr>
                <a:spLocks noChangeShapeType="1"/>
              </p:cNvSpPr>
              <p:nvPr/>
            </p:nvSpPr>
            <p:spPr bwMode="auto">
              <a:xfrm>
                <a:off x="46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45" name="Line 21"/>
              <p:cNvSpPr>
                <a:spLocks noChangeShapeType="1"/>
              </p:cNvSpPr>
              <p:nvPr/>
            </p:nvSpPr>
            <p:spPr bwMode="auto">
              <a:xfrm>
                <a:off x="47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4646" name="Line 22"/>
              <p:cNvSpPr>
                <a:spLocks noChangeShapeType="1"/>
              </p:cNvSpPr>
              <p:nvPr/>
            </p:nvSpPr>
            <p:spPr bwMode="auto">
              <a:xfrm>
                <a:off x="48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34658" name="Rectangle 34"/>
          <p:cNvSpPr>
            <a:spLocks noChangeArrowheads="1"/>
          </p:cNvSpPr>
          <p:nvPr/>
        </p:nvSpPr>
        <p:spPr bwMode="auto">
          <a:xfrm>
            <a:off x="1320800" y="3133725"/>
            <a:ext cx="157415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Set Number</a:t>
            </a:r>
          </a:p>
        </p:txBody>
      </p:sp>
      <p:sp>
        <p:nvSpPr>
          <p:cNvPr id="1434659" name="Rectangle 35"/>
          <p:cNvSpPr>
            <a:spLocks noChangeArrowheads="1"/>
          </p:cNvSpPr>
          <p:nvPr/>
        </p:nvSpPr>
        <p:spPr bwMode="auto">
          <a:xfrm>
            <a:off x="1295400" y="3689350"/>
            <a:ext cx="11205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Cache</a:t>
            </a:r>
          </a:p>
        </p:txBody>
      </p:sp>
      <p:sp>
        <p:nvSpPr>
          <p:cNvPr id="1434661" name="Rectangle 37"/>
          <p:cNvSpPr>
            <a:spLocks noChangeArrowheads="1"/>
          </p:cNvSpPr>
          <p:nvPr/>
        </p:nvSpPr>
        <p:spPr bwMode="auto">
          <a:xfrm>
            <a:off x="6124576" y="1531937"/>
            <a:ext cx="152400" cy="10668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2" name="Rectangle 38"/>
          <p:cNvSpPr>
            <a:spLocks noChangeArrowheads="1"/>
          </p:cNvSpPr>
          <p:nvPr/>
        </p:nvSpPr>
        <p:spPr bwMode="auto">
          <a:xfrm>
            <a:off x="4308476" y="1544637"/>
            <a:ext cx="4851400" cy="1041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3" name="Line 39"/>
          <p:cNvSpPr>
            <a:spLocks noChangeShapeType="1"/>
          </p:cNvSpPr>
          <p:nvPr/>
        </p:nvSpPr>
        <p:spPr bwMode="auto">
          <a:xfrm>
            <a:off x="4448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4" name="Line 40"/>
          <p:cNvSpPr>
            <a:spLocks noChangeShapeType="1"/>
          </p:cNvSpPr>
          <p:nvPr/>
        </p:nvSpPr>
        <p:spPr bwMode="auto">
          <a:xfrm>
            <a:off x="4600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5" name="Line 41"/>
          <p:cNvSpPr>
            <a:spLocks noChangeShapeType="1"/>
          </p:cNvSpPr>
          <p:nvPr/>
        </p:nvSpPr>
        <p:spPr bwMode="auto">
          <a:xfrm>
            <a:off x="4752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6" name="Line 42"/>
          <p:cNvSpPr>
            <a:spLocks noChangeShapeType="1"/>
          </p:cNvSpPr>
          <p:nvPr/>
        </p:nvSpPr>
        <p:spPr bwMode="auto">
          <a:xfrm>
            <a:off x="4905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7" name="Line 43"/>
          <p:cNvSpPr>
            <a:spLocks noChangeShapeType="1"/>
          </p:cNvSpPr>
          <p:nvPr/>
        </p:nvSpPr>
        <p:spPr bwMode="auto">
          <a:xfrm>
            <a:off x="5057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8" name="Line 44"/>
          <p:cNvSpPr>
            <a:spLocks noChangeShapeType="1"/>
          </p:cNvSpPr>
          <p:nvPr/>
        </p:nvSpPr>
        <p:spPr bwMode="auto">
          <a:xfrm>
            <a:off x="5210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69" name="Line 45"/>
          <p:cNvSpPr>
            <a:spLocks noChangeShapeType="1"/>
          </p:cNvSpPr>
          <p:nvPr/>
        </p:nvSpPr>
        <p:spPr bwMode="auto">
          <a:xfrm>
            <a:off x="5362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0" name="Line 46"/>
          <p:cNvSpPr>
            <a:spLocks noChangeShapeType="1"/>
          </p:cNvSpPr>
          <p:nvPr/>
        </p:nvSpPr>
        <p:spPr bwMode="auto">
          <a:xfrm>
            <a:off x="5514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1" name="Line 47"/>
          <p:cNvSpPr>
            <a:spLocks noChangeShapeType="1"/>
          </p:cNvSpPr>
          <p:nvPr/>
        </p:nvSpPr>
        <p:spPr bwMode="auto">
          <a:xfrm>
            <a:off x="5667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2" name="Line 48"/>
          <p:cNvSpPr>
            <a:spLocks noChangeShapeType="1"/>
          </p:cNvSpPr>
          <p:nvPr/>
        </p:nvSpPr>
        <p:spPr bwMode="auto">
          <a:xfrm>
            <a:off x="5819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3" name="Line 49"/>
          <p:cNvSpPr>
            <a:spLocks noChangeShapeType="1"/>
          </p:cNvSpPr>
          <p:nvPr/>
        </p:nvSpPr>
        <p:spPr bwMode="auto">
          <a:xfrm>
            <a:off x="5972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4" name="Line 50"/>
          <p:cNvSpPr>
            <a:spLocks noChangeShapeType="1"/>
          </p:cNvSpPr>
          <p:nvPr/>
        </p:nvSpPr>
        <p:spPr bwMode="auto">
          <a:xfrm>
            <a:off x="6124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5" name="Line 51"/>
          <p:cNvSpPr>
            <a:spLocks noChangeShapeType="1"/>
          </p:cNvSpPr>
          <p:nvPr/>
        </p:nvSpPr>
        <p:spPr bwMode="auto">
          <a:xfrm>
            <a:off x="6276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6" name="Line 52"/>
          <p:cNvSpPr>
            <a:spLocks noChangeShapeType="1"/>
          </p:cNvSpPr>
          <p:nvPr/>
        </p:nvSpPr>
        <p:spPr bwMode="auto">
          <a:xfrm>
            <a:off x="6429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7" name="Line 53"/>
          <p:cNvSpPr>
            <a:spLocks noChangeShapeType="1"/>
          </p:cNvSpPr>
          <p:nvPr/>
        </p:nvSpPr>
        <p:spPr bwMode="auto">
          <a:xfrm>
            <a:off x="6581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8" name="Line 54"/>
          <p:cNvSpPr>
            <a:spLocks noChangeShapeType="1"/>
          </p:cNvSpPr>
          <p:nvPr/>
        </p:nvSpPr>
        <p:spPr bwMode="auto">
          <a:xfrm>
            <a:off x="6734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79" name="Line 55"/>
          <p:cNvSpPr>
            <a:spLocks noChangeShapeType="1"/>
          </p:cNvSpPr>
          <p:nvPr/>
        </p:nvSpPr>
        <p:spPr bwMode="auto">
          <a:xfrm>
            <a:off x="6886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0" name="Line 56"/>
          <p:cNvSpPr>
            <a:spLocks noChangeShapeType="1"/>
          </p:cNvSpPr>
          <p:nvPr/>
        </p:nvSpPr>
        <p:spPr bwMode="auto">
          <a:xfrm>
            <a:off x="7038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1" name="Line 57"/>
          <p:cNvSpPr>
            <a:spLocks noChangeShapeType="1"/>
          </p:cNvSpPr>
          <p:nvPr/>
        </p:nvSpPr>
        <p:spPr bwMode="auto">
          <a:xfrm>
            <a:off x="7191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2" name="Line 58"/>
          <p:cNvSpPr>
            <a:spLocks noChangeShapeType="1"/>
          </p:cNvSpPr>
          <p:nvPr/>
        </p:nvSpPr>
        <p:spPr bwMode="auto">
          <a:xfrm>
            <a:off x="7343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3" name="Line 59"/>
          <p:cNvSpPr>
            <a:spLocks noChangeShapeType="1"/>
          </p:cNvSpPr>
          <p:nvPr/>
        </p:nvSpPr>
        <p:spPr bwMode="auto">
          <a:xfrm>
            <a:off x="7496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4" name="Line 60"/>
          <p:cNvSpPr>
            <a:spLocks noChangeShapeType="1"/>
          </p:cNvSpPr>
          <p:nvPr/>
        </p:nvSpPr>
        <p:spPr bwMode="auto">
          <a:xfrm>
            <a:off x="7648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5" name="Line 61"/>
          <p:cNvSpPr>
            <a:spLocks noChangeShapeType="1"/>
          </p:cNvSpPr>
          <p:nvPr/>
        </p:nvSpPr>
        <p:spPr bwMode="auto">
          <a:xfrm>
            <a:off x="7800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6" name="Line 62"/>
          <p:cNvSpPr>
            <a:spLocks noChangeShapeType="1"/>
          </p:cNvSpPr>
          <p:nvPr/>
        </p:nvSpPr>
        <p:spPr bwMode="auto">
          <a:xfrm>
            <a:off x="7953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7" name="Line 63"/>
          <p:cNvSpPr>
            <a:spLocks noChangeShapeType="1"/>
          </p:cNvSpPr>
          <p:nvPr/>
        </p:nvSpPr>
        <p:spPr bwMode="auto">
          <a:xfrm>
            <a:off x="8105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8" name="Line 64"/>
          <p:cNvSpPr>
            <a:spLocks noChangeShapeType="1"/>
          </p:cNvSpPr>
          <p:nvPr/>
        </p:nvSpPr>
        <p:spPr bwMode="auto">
          <a:xfrm>
            <a:off x="8258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89" name="Line 65"/>
          <p:cNvSpPr>
            <a:spLocks noChangeShapeType="1"/>
          </p:cNvSpPr>
          <p:nvPr/>
        </p:nvSpPr>
        <p:spPr bwMode="auto">
          <a:xfrm>
            <a:off x="84105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0" name="Line 66"/>
          <p:cNvSpPr>
            <a:spLocks noChangeShapeType="1"/>
          </p:cNvSpPr>
          <p:nvPr/>
        </p:nvSpPr>
        <p:spPr bwMode="auto">
          <a:xfrm>
            <a:off x="85629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1" name="Line 67"/>
          <p:cNvSpPr>
            <a:spLocks noChangeShapeType="1"/>
          </p:cNvSpPr>
          <p:nvPr/>
        </p:nvSpPr>
        <p:spPr bwMode="auto">
          <a:xfrm>
            <a:off x="87153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2" name="Line 68"/>
          <p:cNvSpPr>
            <a:spLocks noChangeShapeType="1"/>
          </p:cNvSpPr>
          <p:nvPr/>
        </p:nvSpPr>
        <p:spPr bwMode="auto">
          <a:xfrm>
            <a:off x="88677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3" name="Line 69"/>
          <p:cNvSpPr>
            <a:spLocks noChangeShapeType="1"/>
          </p:cNvSpPr>
          <p:nvPr/>
        </p:nvSpPr>
        <p:spPr bwMode="auto">
          <a:xfrm>
            <a:off x="9020176" y="1538287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4694" name="Rectangle 70"/>
          <p:cNvSpPr>
            <a:spLocks noChangeArrowheads="1"/>
          </p:cNvSpPr>
          <p:nvPr/>
        </p:nvSpPr>
        <p:spPr bwMode="auto">
          <a:xfrm>
            <a:off x="4257676" y="1279525"/>
            <a:ext cx="1712913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0 1 2 3 4 5 6 7 8 9</a:t>
            </a:r>
          </a:p>
        </p:txBody>
      </p:sp>
      <p:sp>
        <p:nvSpPr>
          <p:cNvPr id="1434695" name="Rectangle 71"/>
          <p:cNvSpPr>
            <a:spLocks noChangeArrowheads="1"/>
          </p:cNvSpPr>
          <p:nvPr/>
        </p:nvSpPr>
        <p:spPr bwMode="auto">
          <a:xfrm>
            <a:off x="5781676" y="1066800"/>
            <a:ext cx="1712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1 1 1 1 1 1 1 1 1 1 0 1 2 3 4 5 6 7 8 9</a:t>
            </a:r>
          </a:p>
        </p:txBody>
      </p:sp>
      <p:sp>
        <p:nvSpPr>
          <p:cNvPr id="1434696" name="Rectangle 72"/>
          <p:cNvSpPr>
            <a:spLocks noChangeArrowheads="1"/>
          </p:cNvSpPr>
          <p:nvPr/>
        </p:nvSpPr>
        <p:spPr bwMode="auto">
          <a:xfrm>
            <a:off x="7280276" y="1066800"/>
            <a:ext cx="17129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2 2 2 2 2 2 2 2 2 2 0 1 2 3 4 5 6 7 8 9</a:t>
            </a:r>
          </a:p>
        </p:txBody>
      </p:sp>
      <p:sp>
        <p:nvSpPr>
          <p:cNvPr id="1434697" name="Rectangle 73"/>
          <p:cNvSpPr>
            <a:spLocks noChangeArrowheads="1"/>
          </p:cNvSpPr>
          <p:nvPr/>
        </p:nvSpPr>
        <p:spPr bwMode="auto">
          <a:xfrm>
            <a:off x="8651876" y="1066800"/>
            <a:ext cx="8112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ctr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3 3</a:t>
            </a:r>
          </a:p>
          <a:p>
            <a:pPr marL="0" marR="0" lvl="0" indent="0" algn="ctr" defTabSz="911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</a:t>
            </a:r>
          </a:p>
        </p:txBody>
      </p:sp>
      <p:sp>
        <p:nvSpPr>
          <p:cNvPr id="1434698" name="Rectangle 74"/>
          <p:cNvSpPr>
            <a:spLocks noChangeArrowheads="1"/>
          </p:cNvSpPr>
          <p:nvPr/>
        </p:nvSpPr>
        <p:spPr bwMode="auto">
          <a:xfrm>
            <a:off x="2622551" y="1746250"/>
            <a:ext cx="142667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Memory</a:t>
            </a:r>
          </a:p>
        </p:txBody>
      </p:sp>
      <p:sp>
        <p:nvSpPr>
          <p:cNvPr id="1434699" name="Rectangle 75"/>
          <p:cNvSpPr>
            <a:spLocks noChangeArrowheads="1"/>
          </p:cNvSpPr>
          <p:nvPr/>
        </p:nvSpPr>
        <p:spPr bwMode="auto">
          <a:xfrm>
            <a:off x="2622551" y="1150937"/>
            <a:ext cx="180658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 Number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152400" y="25399"/>
            <a:ext cx="1165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A: Alternative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Cache Organizations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（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8-block cache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）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38985" y="2657889"/>
            <a:ext cx="84048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Where are possible locations in cache that block #12 in memory can be placed?</a:t>
            </a:r>
          </a:p>
        </p:txBody>
      </p:sp>
      <p:grpSp>
        <p:nvGrpSpPr>
          <p:cNvPr id="3" name="Group 2"/>
          <p:cNvGrpSpPr/>
          <p:nvPr/>
        </p:nvGrpSpPr>
        <p:grpSpPr>
          <a:xfrm rot="5400000">
            <a:off x="4830721" y="3411537"/>
            <a:ext cx="1201461" cy="1066800"/>
            <a:chOff x="4830721" y="3411537"/>
            <a:chExt cx="1201461" cy="1066800"/>
          </a:xfrm>
        </p:grpSpPr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4830721" y="3411537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5439251" y="3411537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5" name="Group 14"/>
            <p:cNvGrpSpPr>
              <a:grpSpLocks/>
            </p:cNvGrpSpPr>
            <p:nvPr/>
          </p:nvGrpSpPr>
          <p:grpSpPr bwMode="auto">
            <a:xfrm>
              <a:off x="4838382" y="3420859"/>
              <a:ext cx="1193800" cy="1054100"/>
              <a:chOff x="4149" y="2308"/>
              <a:chExt cx="752" cy="664"/>
            </a:xfrm>
          </p:grpSpPr>
          <p:sp>
            <p:nvSpPr>
              <p:cNvPr id="86" name="Rectangle 15"/>
              <p:cNvSpPr>
                <a:spLocks noChangeArrowheads="1"/>
              </p:cNvSpPr>
              <p:nvPr/>
            </p:nvSpPr>
            <p:spPr bwMode="auto">
              <a:xfrm>
                <a:off x="41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Line 16"/>
              <p:cNvSpPr>
                <a:spLocks noChangeShapeType="1"/>
              </p:cNvSpPr>
              <p:nvPr/>
            </p:nvSpPr>
            <p:spPr bwMode="auto">
              <a:xfrm>
                <a:off x="42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Line 17"/>
              <p:cNvSpPr>
                <a:spLocks noChangeShapeType="1"/>
              </p:cNvSpPr>
              <p:nvPr/>
            </p:nvSpPr>
            <p:spPr bwMode="auto">
              <a:xfrm>
                <a:off x="43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Line 18"/>
              <p:cNvSpPr>
                <a:spLocks noChangeShapeType="1"/>
              </p:cNvSpPr>
              <p:nvPr/>
            </p:nvSpPr>
            <p:spPr bwMode="auto">
              <a:xfrm>
                <a:off x="44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Line 19"/>
              <p:cNvSpPr>
                <a:spLocks noChangeShapeType="1"/>
              </p:cNvSpPr>
              <p:nvPr/>
            </p:nvSpPr>
            <p:spPr bwMode="auto">
              <a:xfrm>
                <a:off x="45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Line 20"/>
              <p:cNvSpPr>
                <a:spLocks noChangeShapeType="1"/>
              </p:cNvSpPr>
              <p:nvPr/>
            </p:nvSpPr>
            <p:spPr bwMode="auto">
              <a:xfrm>
                <a:off x="46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Line 21"/>
              <p:cNvSpPr>
                <a:spLocks noChangeShapeType="1"/>
              </p:cNvSpPr>
              <p:nvPr/>
            </p:nvSpPr>
            <p:spPr bwMode="auto">
              <a:xfrm>
                <a:off x="47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Line 22"/>
              <p:cNvSpPr>
                <a:spLocks noChangeShapeType="1"/>
              </p:cNvSpPr>
              <p:nvPr/>
            </p:nvSpPr>
            <p:spPr bwMode="auto">
              <a:xfrm>
                <a:off x="48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2824162" y="4537075"/>
            <a:ext cx="7837487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2-way SA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4-way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FA(8-way SA)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4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             In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set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In set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(1 block)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(2 blocks)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     (4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blocks)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     (8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blocks)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6127A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 rot="5400000">
            <a:off x="6946771" y="3405187"/>
            <a:ext cx="1201461" cy="1073150"/>
            <a:chOff x="6946771" y="3405187"/>
            <a:chExt cx="1201461" cy="1073150"/>
          </a:xfrm>
        </p:grpSpPr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7864069" y="3405187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6946771" y="3411537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7555301" y="3411537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0" name="Group 14"/>
            <p:cNvGrpSpPr>
              <a:grpSpLocks/>
            </p:cNvGrpSpPr>
            <p:nvPr/>
          </p:nvGrpSpPr>
          <p:grpSpPr bwMode="auto">
            <a:xfrm>
              <a:off x="6954432" y="3420859"/>
              <a:ext cx="1193800" cy="1054100"/>
              <a:chOff x="4149" y="2308"/>
              <a:chExt cx="752" cy="664"/>
            </a:xfrm>
          </p:grpSpPr>
          <p:sp>
            <p:nvSpPr>
              <p:cNvPr id="101" name="Rectangle 15"/>
              <p:cNvSpPr>
                <a:spLocks noChangeArrowheads="1"/>
              </p:cNvSpPr>
              <p:nvPr/>
            </p:nvSpPr>
            <p:spPr bwMode="auto">
              <a:xfrm>
                <a:off x="41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>
                <a:off x="42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Line 17"/>
              <p:cNvSpPr>
                <a:spLocks noChangeShapeType="1"/>
              </p:cNvSpPr>
              <p:nvPr/>
            </p:nvSpPr>
            <p:spPr bwMode="auto">
              <a:xfrm>
                <a:off x="43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Line 18"/>
              <p:cNvSpPr>
                <a:spLocks noChangeShapeType="1"/>
              </p:cNvSpPr>
              <p:nvPr/>
            </p:nvSpPr>
            <p:spPr bwMode="auto">
              <a:xfrm>
                <a:off x="44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Line 19"/>
              <p:cNvSpPr>
                <a:spLocks noChangeShapeType="1"/>
              </p:cNvSpPr>
              <p:nvPr/>
            </p:nvSpPr>
            <p:spPr bwMode="auto">
              <a:xfrm>
                <a:off x="45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Line 20"/>
              <p:cNvSpPr>
                <a:spLocks noChangeShapeType="1"/>
              </p:cNvSpPr>
              <p:nvPr/>
            </p:nvSpPr>
            <p:spPr bwMode="auto">
              <a:xfrm>
                <a:off x="46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7" name="Line 21"/>
              <p:cNvSpPr>
                <a:spLocks noChangeShapeType="1"/>
              </p:cNvSpPr>
              <p:nvPr/>
            </p:nvSpPr>
            <p:spPr bwMode="auto">
              <a:xfrm>
                <a:off x="47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8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9" name="Rectangle 13"/>
            <p:cNvSpPr>
              <a:spLocks noChangeArrowheads="1"/>
            </p:cNvSpPr>
            <p:nvPr/>
          </p:nvSpPr>
          <p:spPr bwMode="auto">
            <a:xfrm>
              <a:off x="7244150" y="3408159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3" name="Rectangle 23"/>
          <p:cNvSpPr>
            <a:spLocks noChangeArrowheads="1"/>
          </p:cNvSpPr>
          <p:nvPr/>
        </p:nvSpPr>
        <p:spPr bwMode="auto">
          <a:xfrm rot="5400000">
            <a:off x="2207285" y="3792639"/>
            <a:ext cx="153696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2 3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4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5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6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7</a:t>
            </a:r>
          </a:p>
        </p:txBody>
      </p:sp>
      <p:sp>
        <p:nvSpPr>
          <p:cNvPr id="114" name="Rectangle 23"/>
          <p:cNvSpPr>
            <a:spLocks noChangeArrowheads="1"/>
          </p:cNvSpPr>
          <p:nvPr/>
        </p:nvSpPr>
        <p:spPr bwMode="auto">
          <a:xfrm rot="5400000">
            <a:off x="4069246" y="3811956"/>
            <a:ext cx="153696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2 3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2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15" name="Rectangle 23"/>
          <p:cNvSpPr>
            <a:spLocks noChangeArrowheads="1"/>
          </p:cNvSpPr>
          <p:nvPr/>
        </p:nvSpPr>
        <p:spPr bwMode="auto">
          <a:xfrm rot="5400000">
            <a:off x="6199074" y="3795399"/>
            <a:ext cx="153696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0 1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</a:p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16" name="Rectangle 23"/>
          <p:cNvSpPr>
            <a:spLocks noChangeArrowheads="1"/>
          </p:cNvSpPr>
          <p:nvPr/>
        </p:nvSpPr>
        <p:spPr bwMode="auto">
          <a:xfrm rot="5400000">
            <a:off x="8604688" y="3805606"/>
            <a:ext cx="35202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vert270"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4921" y="5591174"/>
            <a:ext cx="6019800" cy="120032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 ways = # blocks/cache set = associativity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# cache blocks = # ways * # 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 capacity 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# cache blocks * Bytes/block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0" y="5067954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Recall: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00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259130"/>
            <a:ext cx="10972800" cy="514167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/>
            <a:r>
              <a:rPr lang="en-US" kern="0" dirty="0" smtClean="0"/>
              <a:t># cache blocks = 32; Block #12 in decimal is 01100 in binary</a:t>
            </a:r>
          </a:p>
          <a:p>
            <a:pPr defTabSz="914400"/>
            <a:r>
              <a:rPr lang="en-US" kern="0" dirty="0" smtClean="0"/>
              <a:t>For DM cache: Tag (2b); Set Index (3b)</a:t>
            </a:r>
          </a:p>
          <a:p>
            <a:pPr lvl="1" defTabSz="914400"/>
            <a:r>
              <a:rPr lang="en-US" altLang="zh-CN" kern="0" dirty="0" smtClean="0"/>
              <a:t>Set Index=100, hence it is set 4 (1 block)</a:t>
            </a:r>
            <a:endParaRPr lang="en-US" kern="0" dirty="0" smtClean="0"/>
          </a:p>
          <a:p>
            <a:pPr defTabSz="914400"/>
            <a:r>
              <a:rPr lang="en-US" kern="0" dirty="0" smtClean="0"/>
              <a:t>For 2</a:t>
            </a:r>
            <a:r>
              <a:rPr lang="en-US" altLang="zh-CN" kern="0" dirty="0" smtClean="0"/>
              <a:t>-way SA cache: </a:t>
            </a:r>
            <a:r>
              <a:rPr lang="en-US" kern="0" dirty="0" smtClean="0"/>
              <a:t>Tag (3b); Set Index (2b)</a:t>
            </a:r>
          </a:p>
          <a:p>
            <a:pPr lvl="1" defTabSz="914400"/>
            <a:r>
              <a:rPr lang="en-US" altLang="zh-CN" kern="0" dirty="0" smtClean="0"/>
              <a:t>Set Index=00, hence it is set 0 (2 blocks)</a:t>
            </a:r>
          </a:p>
          <a:p>
            <a:pPr defTabSz="914400"/>
            <a:r>
              <a:rPr lang="en-US" kern="0" dirty="0"/>
              <a:t>For </a:t>
            </a:r>
            <a:r>
              <a:rPr lang="en-US" kern="0" dirty="0" smtClean="0"/>
              <a:t>4</a:t>
            </a:r>
            <a:r>
              <a:rPr lang="en-US" altLang="zh-CN" kern="0" dirty="0" smtClean="0"/>
              <a:t>-way </a:t>
            </a:r>
            <a:r>
              <a:rPr lang="en-US" altLang="zh-CN" kern="0" dirty="0"/>
              <a:t>SA cache: </a:t>
            </a:r>
            <a:r>
              <a:rPr lang="en-US" kern="0" dirty="0"/>
              <a:t>Tag </a:t>
            </a:r>
            <a:r>
              <a:rPr lang="en-US" kern="0" dirty="0" smtClean="0"/>
              <a:t>(4b</a:t>
            </a:r>
            <a:r>
              <a:rPr lang="en-US" kern="0" dirty="0"/>
              <a:t>); Set Index </a:t>
            </a:r>
            <a:r>
              <a:rPr lang="en-US" kern="0" dirty="0" smtClean="0"/>
              <a:t>(1b)</a:t>
            </a:r>
            <a:endParaRPr lang="en-US" kern="0" dirty="0"/>
          </a:p>
          <a:p>
            <a:pPr lvl="1" defTabSz="914400"/>
            <a:r>
              <a:rPr lang="en-US" altLang="zh-CN" kern="0" dirty="0"/>
              <a:t>Set Index=0, hence it is set 0 (2 blocks)</a:t>
            </a:r>
            <a:endParaRPr lang="en-US" kern="0" dirty="0" smtClean="0"/>
          </a:p>
          <a:p>
            <a:pPr defTabSz="914400"/>
            <a:r>
              <a:rPr lang="en-US" kern="0" dirty="0" smtClean="0"/>
              <a:t>For FA (8</a:t>
            </a:r>
            <a:r>
              <a:rPr lang="en-US" altLang="zh-CN" kern="0" dirty="0" smtClean="0"/>
              <a:t>-way SA) cache: </a:t>
            </a:r>
            <a:r>
              <a:rPr lang="en-US" kern="0" dirty="0" smtClean="0"/>
              <a:t>Tag (5b)</a:t>
            </a:r>
          </a:p>
          <a:p>
            <a:pPr lvl="1" defTabSz="914400"/>
            <a:r>
              <a:rPr lang="en-US" kern="0" dirty="0" smtClean="0"/>
              <a:t>Can be anywhere for SA cache</a:t>
            </a:r>
            <a:endParaRPr lang="en-US" kern="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8175" y="2539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A: Alternative Cache Organizations (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4-block cache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）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921" y="5591174"/>
            <a:ext cx="6019800" cy="120032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 ways = # blocks/cache set = associativity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# cache blocks = # ways * # sets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cache capacity 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# cache blocks * Bytes/block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67954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Recall: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26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9131"/>
            <a:ext cx="10972800" cy="24896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are the possible locations in the cache that memory address 0x1833 (</a:t>
            </a:r>
            <a:r>
              <a:rPr lang="en-US" dirty="0"/>
              <a:t>0b0001 1000 0011 </a:t>
            </a:r>
            <a:r>
              <a:rPr lang="en-US" dirty="0" smtClean="0"/>
              <a:t>0011) be mapped? Assuming: 16-bit memory address, Bytes/block=16, # cache blocks=8</a:t>
            </a:r>
          </a:p>
          <a:p>
            <a:r>
              <a:rPr lang="en-US" dirty="0" smtClean="0"/>
              <a:t>For DM cache: </a:t>
            </a:r>
          </a:p>
          <a:p>
            <a:r>
              <a:rPr lang="en-US" dirty="0" smtClean="0"/>
              <a:t>For 2</a:t>
            </a:r>
            <a:r>
              <a:rPr lang="en-US" altLang="zh-CN" dirty="0" smtClean="0"/>
              <a:t>-way SA cache:</a:t>
            </a:r>
            <a:endParaRPr lang="en-US" dirty="0" smtClean="0"/>
          </a:p>
          <a:p>
            <a:r>
              <a:rPr lang="en-US" dirty="0" smtClean="0"/>
              <a:t>For 4</a:t>
            </a:r>
            <a:r>
              <a:rPr lang="en-US" altLang="zh-CN" dirty="0" smtClean="0"/>
              <a:t>-way </a:t>
            </a:r>
            <a:r>
              <a:rPr lang="en-US" altLang="zh-CN" dirty="0"/>
              <a:t>SA cache</a:t>
            </a:r>
            <a:r>
              <a:rPr lang="en-US" altLang="zh-CN" dirty="0" smtClean="0"/>
              <a:t>:</a:t>
            </a:r>
            <a:endParaRPr lang="en-US" dirty="0" smtClean="0"/>
          </a:p>
          <a:p>
            <a:r>
              <a:rPr lang="en-US" dirty="0" smtClean="0"/>
              <a:t>For FA cache (8-way SA):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4154" y="4126622"/>
          <a:ext cx="20262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Box 3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8752" y="3777524"/>
            <a:ext cx="1691640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norm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0976" y="3774394"/>
            <a:ext cx="1691640" cy="3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50941" rIns="0" bIns="50941" anchor="ctr">
            <a:no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2-way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53200" y="3777524"/>
            <a:ext cx="1691640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50941" rIns="0" bIns="50941" anchor="ctr">
            <a:no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4-way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Cache Address Mapping 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91114"/>
              </p:ext>
            </p:extLst>
          </p:nvPr>
        </p:nvGraphicFramePr>
        <p:xfrm>
          <a:off x="3757072" y="4126622"/>
          <a:ext cx="20262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7745"/>
              </p:ext>
            </p:extLst>
          </p:nvPr>
        </p:nvGraphicFramePr>
        <p:xfrm>
          <a:off x="6385901" y="4121866"/>
          <a:ext cx="20262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" name="Text Box 3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12155" y="3774394"/>
            <a:ext cx="1691640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50941" rIns="0" bIns="50941" anchor="ctr">
            <a:no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 (8-way SA)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81771"/>
              </p:ext>
            </p:extLst>
          </p:nvPr>
        </p:nvGraphicFramePr>
        <p:xfrm>
          <a:off x="8983896" y="4121866"/>
          <a:ext cx="20262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6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9131"/>
            <a:ext cx="10972800" cy="248966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What are the possible locations in the cache that memory address 0x1833 (</a:t>
            </a:r>
            <a:r>
              <a:rPr lang="en-US" dirty="0"/>
              <a:t>0b0001 1000 0011 </a:t>
            </a:r>
            <a:r>
              <a:rPr lang="en-US" dirty="0" smtClean="0"/>
              <a:t>XXXX) be mapped? Assuming: 16-bit memory address, Bytes/block=16, # cache blocks=8</a:t>
            </a:r>
          </a:p>
          <a:p>
            <a:r>
              <a:rPr lang="en-US" dirty="0" smtClean="0"/>
              <a:t>For DM cache: Tag (9b); Set </a:t>
            </a:r>
            <a:r>
              <a:rPr lang="en-US" dirty="0"/>
              <a:t>Index (3b); </a:t>
            </a:r>
            <a:r>
              <a:rPr lang="en-US" dirty="0" smtClean="0"/>
              <a:t>Offset </a:t>
            </a:r>
            <a:r>
              <a:rPr lang="en-US" dirty="0"/>
              <a:t>(4b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Set Index=011, hence it is set 3 (1 block)</a:t>
            </a:r>
            <a:endParaRPr lang="en-US" dirty="0" smtClean="0"/>
          </a:p>
          <a:p>
            <a:r>
              <a:rPr lang="en-US" dirty="0" smtClean="0"/>
              <a:t>For 2</a:t>
            </a:r>
            <a:r>
              <a:rPr lang="en-US" altLang="zh-CN" dirty="0" smtClean="0"/>
              <a:t>-way SA cache: </a:t>
            </a:r>
            <a:r>
              <a:rPr lang="en-US" dirty="0"/>
              <a:t>Tag </a:t>
            </a:r>
            <a:r>
              <a:rPr lang="en-US" dirty="0" smtClean="0"/>
              <a:t>(10b</a:t>
            </a:r>
            <a:r>
              <a:rPr lang="en-US" dirty="0"/>
              <a:t>); Set Index </a:t>
            </a:r>
            <a:r>
              <a:rPr lang="en-US" dirty="0" smtClean="0"/>
              <a:t>(2b</a:t>
            </a:r>
            <a:r>
              <a:rPr lang="en-US" dirty="0"/>
              <a:t>); </a:t>
            </a:r>
            <a:r>
              <a:rPr lang="en-US" dirty="0" smtClean="0"/>
              <a:t>Offset </a:t>
            </a:r>
            <a:r>
              <a:rPr lang="en-US" dirty="0"/>
              <a:t>(4b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Set Index=11, hence it is set 3 (2 blocks)</a:t>
            </a:r>
            <a:endParaRPr lang="en-US" dirty="0" smtClean="0"/>
          </a:p>
          <a:p>
            <a:r>
              <a:rPr lang="en-US" dirty="0" smtClean="0"/>
              <a:t>For 4</a:t>
            </a:r>
            <a:r>
              <a:rPr lang="en-US" altLang="zh-CN" dirty="0" smtClean="0"/>
              <a:t>-way </a:t>
            </a:r>
            <a:r>
              <a:rPr lang="en-US" altLang="zh-CN" dirty="0"/>
              <a:t>SA cache: </a:t>
            </a:r>
            <a:r>
              <a:rPr lang="en-US" dirty="0"/>
              <a:t>Tag (</a:t>
            </a:r>
            <a:r>
              <a:rPr lang="en-US" dirty="0" smtClean="0"/>
              <a:t>11b</a:t>
            </a:r>
            <a:r>
              <a:rPr lang="en-US" dirty="0"/>
              <a:t>); Set Index </a:t>
            </a:r>
            <a:r>
              <a:rPr lang="en-US" dirty="0" smtClean="0"/>
              <a:t>(1b</a:t>
            </a:r>
            <a:r>
              <a:rPr lang="en-US" dirty="0"/>
              <a:t>); </a:t>
            </a:r>
            <a:r>
              <a:rPr lang="en-US" dirty="0" smtClean="0"/>
              <a:t>Offset </a:t>
            </a:r>
            <a:r>
              <a:rPr lang="en-US" dirty="0"/>
              <a:t>(4b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Index=1, hence it is set 1 (4 blocks)</a:t>
            </a:r>
          </a:p>
          <a:p>
            <a:r>
              <a:rPr lang="en-US" dirty="0" smtClean="0"/>
              <a:t>For FA cache (8-way SA): </a:t>
            </a:r>
            <a:r>
              <a:rPr lang="en-US" dirty="0"/>
              <a:t>Tag </a:t>
            </a:r>
            <a:r>
              <a:rPr lang="en-US" dirty="0" smtClean="0"/>
              <a:t>(12b); Offset </a:t>
            </a:r>
            <a:r>
              <a:rPr lang="en-US" dirty="0"/>
              <a:t>(4b)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4154" y="4126622"/>
          <a:ext cx="20262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Box 3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8752" y="3777524"/>
            <a:ext cx="1691640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norm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0976" y="3774394"/>
            <a:ext cx="1691640" cy="3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50941" rIns="0" bIns="50941" anchor="ctr">
            <a:no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2-way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53200" y="3777524"/>
            <a:ext cx="1691640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50941" rIns="0" bIns="50941" anchor="ctr">
            <a:no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4-way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Cache Address Mapping 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757072" y="4126622"/>
          <a:ext cx="20262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385901" y="4121866"/>
          <a:ext cx="20262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1200" y="5152464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5152464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52433" y="6132027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39000" y="5142946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39000" y="6132027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9000" y="5639777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39000" y="4643091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3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12155" y="3774394"/>
            <a:ext cx="1691640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50941" rIns="0" bIns="50941" anchor="ctr">
            <a:noAutofit/>
          </a:bodyPr>
          <a:lstStyle>
            <a:lvl1pPr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 defTabSz="1019175"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 (8-way SA)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8983896" y="4121866"/>
          <a:ext cx="20262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Set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9836995" y="5142946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36995" y="6132027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36995" y="5639777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36995" y="4643091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836995" y="4896821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41228" y="5396693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36995" y="5882091"/>
            <a:ext cx="1066800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dirty="0"/>
              <a:t>Cache </a:t>
            </a:r>
            <a:r>
              <a:rPr lang="en-US" dirty="0" smtClean="0"/>
              <a:t>Capacity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7" y="1524635"/>
            <a:ext cx="10972800" cy="2143522"/>
          </a:xfrm>
        </p:spPr>
        <p:txBody>
          <a:bodyPr/>
          <a:lstStyle/>
          <a:p>
            <a:r>
              <a:rPr lang="en-US" dirty="0" smtClean="0"/>
              <a:t>Work out the cache capacity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1598" y="2825353"/>
            <a:ext cx="2667000" cy="334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" name="Group 23"/>
          <p:cNvGrpSpPr/>
          <p:nvPr/>
        </p:nvGrpSpPr>
        <p:grpSpPr>
          <a:xfrm>
            <a:off x="1144137" y="2550111"/>
            <a:ext cx="2893386" cy="338555"/>
            <a:chOff x="1657460" y="1453098"/>
            <a:chExt cx="4117782" cy="481821"/>
          </a:xfrm>
        </p:grpSpPr>
        <p:sp>
          <p:nvSpPr>
            <p:cNvPr id="19" name="TextBox 18"/>
            <p:cNvSpPr txBox="1"/>
            <p:nvPr/>
          </p:nvSpPr>
          <p:spPr>
            <a:xfrm>
              <a:off x="5364142" y="1453098"/>
              <a:ext cx="411100" cy="481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57460" y="1453098"/>
              <a:ext cx="689424" cy="48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N-1</a:t>
              </a:r>
              <a:endParaRPr lang="en-US" sz="1600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3273850" y="2820427"/>
            <a:ext cx="0" cy="338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4801" y="2549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2810" y="2794570"/>
            <a:ext cx="3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O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84988" y="25501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90611" y="2829857"/>
            <a:ext cx="0" cy="3295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0538" y="25501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322059" y="25501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89876" y="2791749"/>
            <a:ext cx="55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Tag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6388" y="2791749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0000FF"/>
                </a:solidFill>
              </a:rPr>
              <a:t>S.I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30249" y="2824847"/>
            <a:ext cx="2667000" cy="334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9" name="Group 23"/>
          <p:cNvGrpSpPr/>
          <p:nvPr/>
        </p:nvGrpSpPr>
        <p:grpSpPr>
          <a:xfrm>
            <a:off x="4432788" y="2549605"/>
            <a:ext cx="2893386" cy="338555"/>
            <a:chOff x="1657460" y="1453098"/>
            <a:chExt cx="4117782" cy="481821"/>
          </a:xfrm>
        </p:grpSpPr>
        <p:sp>
          <p:nvSpPr>
            <p:cNvPr id="60" name="TextBox 59"/>
            <p:cNvSpPr txBox="1"/>
            <p:nvPr/>
          </p:nvSpPr>
          <p:spPr>
            <a:xfrm>
              <a:off x="5364142" y="1453098"/>
              <a:ext cx="411100" cy="481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57460" y="1453098"/>
              <a:ext cx="689424" cy="48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N-1</a:t>
              </a:r>
              <a:endParaRPr lang="en-US" sz="1600" dirty="0"/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6562501" y="2819921"/>
            <a:ext cx="0" cy="338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91230" y="25426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06547" y="2549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6130347" y="2829351"/>
            <a:ext cx="0" cy="3295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1747" y="2549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8527" y="2791243"/>
            <a:ext cx="55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Tag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59225" y="2791243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0000FF"/>
                </a:solidFill>
              </a:rPr>
              <a:t>S.I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93661" y="2829351"/>
            <a:ext cx="2667000" cy="334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72" name="Group 23"/>
          <p:cNvGrpSpPr/>
          <p:nvPr/>
        </p:nvGrpSpPr>
        <p:grpSpPr>
          <a:xfrm>
            <a:off x="7696200" y="2554109"/>
            <a:ext cx="2893386" cy="338555"/>
            <a:chOff x="1657460" y="1453098"/>
            <a:chExt cx="4117782" cy="481821"/>
          </a:xfrm>
        </p:grpSpPr>
        <p:sp>
          <p:nvSpPr>
            <p:cNvPr id="73" name="TextBox 72"/>
            <p:cNvSpPr txBox="1"/>
            <p:nvPr/>
          </p:nvSpPr>
          <p:spPr>
            <a:xfrm>
              <a:off x="5364142" y="1453098"/>
              <a:ext cx="411100" cy="481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57460" y="1453098"/>
              <a:ext cx="689424" cy="48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N-1</a:t>
              </a:r>
              <a:endParaRPr lang="en-US" sz="1600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9825913" y="2824425"/>
            <a:ext cx="0" cy="338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54833" y="25541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602433" y="25541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41939" y="2795747"/>
            <a:ext cx="55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Tag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33600" y="2208311"/>
            <a:ext cx="83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DM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73749" y="2208311"/>
            <a:ext cx="1148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 Way SA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8401040" y="2208311"/>
            <a:ext cx="159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4-way SA (FA)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6698648" y="278813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O</a:t>
            </a:r>
            <a:endParaRPr lang="en-US" sz="20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9971833" y="279457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O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250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/>
              <a:t>Cache </a:t>
            </a:r>
            <a:r>
              <a:rPr lang="en-US" dirty="0" smtClean="0"/>
              <a:t>Capacity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7" y="1524635"/>
            <a:ext cx="10972800" cy="2143522"/>
          </a:xfrm>
        </p:spPr>
        <p:txBody>
          <a:bodyPr/>
          <a:lstStyle/>
          <a:p>
            <a:r>
              <a:rPr lang="en-US" dirty="0" smtClean="0"/>
              <a:t>Work out the cache capacity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1598" y="2825353"/>
            <a:ext cx="2667000" cy="334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" name="Group 23"/>
          <p:cNvGrpSpPr/>
          <p:nvPr/>
        </p:nvGrpSpPr>
        <p:grpSpPr>
          <a:xfrm>
            <a:off x="1144137" y="2550111"/>
            <a:ext cx="2893386" cy="338555"/>
            <a:chOff x="1657460" y="1453098"/>
            <a:chExt cx="4117782" cy="481821"/>
          </a:xfrm>
        </p:grpSpPr>
        <p:sp>
          <p:nvSpPr>
            <p:cNvPr id="19" name="TextBox 18"/>
            <p:cNvSpPr txBox="1"/>
            <p:nvPr/>
          </p:nvSpPr>
          <p:spPr>
            <a:xfrm>
              <a:off x="5364142" y="1453098"/>
              <a:ext cx="411100" cy="481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57460" y="1453098"/>
              <a:ext cx="689424" cy="48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N-1</a:t>
              </a:r>
              <a:endParaRPr lang="en-US" sz="1600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3273850" y="2820427"/>
            <a:ext cx="0" cy="338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4801" y="2549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4988" y="25501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590611" y="2829857"/>
            <a:ext cx="0" cy="3295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0538" y="25501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322059" y="25501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89876" y="2791749"/>
            <a:ext cx="55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Tag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6388" y="2791749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0000FF"/>
                </a:solidFill>
              </a:rPr>
              <a:t>S.I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30249" y="2824847"/>
            <a:ext cx="2667000" cy="334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9" name="Group 23"/>
          <p:cNvGrpSpPr/>
          <p:nvPr/>
        </p:nvGrpSpPr>
        <p:grpSpPr>
          <a:xfrm>
            <a:off x="4432788" y="2549605"/>
            <a:ext cx="2893386" cy="338555"/>
            <a:chOff x="1657460" y="1453098"/>
            <a:chExt cx="4117782" cy="481821"/>
          </a:xfrm>
        </p:grpSpPr>
        <p:sp>
          <p:nvSpPr>
            <p:cNvPr id="60" name="TextBox 59"/>
            <p:cNvSpPr txBox="1"/>
            <p:nvPr/>
          </p:nvSpPr>
          <p:spPr>
            <a:xfrm>
              <a:off x="5364142" y="1453098"/>
              <a:ext cx="411100" cy="481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57460" y="1453098"/>
              <a:ext cx="689424" cy="48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N-1</a:t>
              </a:r>
              <a:endParaRPr lang="en-US" sz="1600" dirty="0"/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6562501" y="2819921"/>
            <a:ext cx="0" cy="338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91230" y="25426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06547" y="2549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6130347" y="2829351"/>
            <a:ext cx="0" cy="3295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1747" y="2549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8527" y="2791243"/>
            <a:ext cx="55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Tag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59225" y="2791243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0000FF"/>
                </a:solidFill>
              </a:rPr>
              <a:t>S.I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93661" y="2829351"/>
            <a:ext cx="2667000" cy="3340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72" name="Group 23"/>
          <p:cNvGrpSpPr/>
          <p:nvPr/>
        </p:nvGrpSpPr>
        <p:grpSpPr>
          <a:xfrm>
            <a:off x="7696200" y="2554109"/>
            <a:ext cx="2893386" cy="338555"/>
            <a:chOff x="1657460" y="1453098"/>
            <a:chExt cx="4117782" cy="481821"/>
          </a:xfrm>
        </p:grpSpPr>
        <p:sp>
          <p:nvSpPr>
            <p:cNvPr id="73" name="TextBox 72"/>
            <p:cNvSpPr txBox="1"/>
            <p:nvPr/>
          </p:nvSpPr>
          <p:spPr>
            <a:xfrm>
              <a:off x="5364142" y="1453098"/>
              <a:ext cx="411100" cy="481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57460" y="1453098"/>
              <a:ext cx="689424" cy="48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N-1</a:t>
              </a:r>
              <a:endParaRPr lang="en-US" sz="1600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9825913" y="2824425"/>
            <a:ext cx="0" cy="338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54833" y="25541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602433" y="25541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41939" y="2795747"/>
            <a:ext cx="55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Tag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4594" y="3172361"/>
            <a:ext cx="3728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# cache blocks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1 way </a:t>
            </a:r>
            <a:r>
              <a:rPr lang="en-US" sz="2000" dirty="0">
                <a:solidFill>
                  <a:srgbClr val="FF0000"/>
                </a:solidFill>
              </a:rPr>
              <a:t>* 2</a:t>
            </a:r>
            <a:r>
              <a:rPr lang="en-US" sz="2000" baseline="30000" dirty="0">
                <a:solidFill>
                  <a:srgbClr val="FF0000"/>
                </a:solidFill>
              </a:rPr>
              <a:t>^2 </a:t>
            </a:r>
            <a:r>
              <a:rPr lang="en-US" sz="2000" dirty="0" smtClean="0">
                <a:solidFill>
                  <a:srgbClr val="FF0000"/>
                </a:solidFill>
              </a:rPr>
              <a:t>sets </a:t>
            </a:r>
            <a:r>
              <a:rPr lang="en-US" altLang="zh-CN" sz="2000" dirty="0" smtClean="0">
                <a:solidFill>
                  <a:srgbClr val="FF0000"/>
                </a:solidFill>
              </a:rPr>
              <a:t>= 4 blocks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cache capacity  = 4 blocks * 4B/block = 16B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3600" y="2208311"/>
            <a:ext cx="83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DM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73749" y="2208311"/>
            <a:ext cx="1148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 Way SA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8401040" y="2208311"/>
            <a:ext cx="113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4-way SA</a:t>
            </a:r>
            <a:endParaRPr lang="en-US" sz="2000" dirty="0"/>
          </a:p>
        </p:txBody>
      </p:sp>
      <p:sp>
        <p:nvSpPr>
          <p:cNvPr id="47" name="Rectangle 46"/>
          <p:cNvSpPr/>
          <p:nvPr/>
        </p:nvSpPr>
        <p:spPr>
          <a:xfrm>
            <a:off x="3930870" y="3169989"/>
            <a:ext cx="3728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# cache blocks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2 ways </a:t>
            </a:r>
            <a:r>
              <a:rPr lang="en-US" sz="2000" dirty="0">
                <a:solidFill>
                  <a:srgbClr val="FF0000"/>
                </a:solidFill>
              </a:rPr>
              <a:t>*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</a:rPr>
              <a:t>^1 </a:t>
            </a:r>
            <a:r>
              <a:rPr lang="en-US" sz="2000" dirty="0" smtClean="0">
                <a:solidFill>
                  <a:srgbClr val="FF0000"/>
                </a:solidFill>
              </a:rPr>
              <a:t>sets </a:t>
            </a:r>
            <a:r>
              <a:rPr lang="en-US" altLang="zh-CN" sz="2000" dirty="0" smtClean="0">
                <a:solidFill>
                  <a:srgbClr val="FF0000"/>
                </a:solidFill>
              </a:rPr>
              <a:t>= 4 blocks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cache capacity  = 4 blocks * 4B/block = 16B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13996" y="3191353"/>
            <a:ext cx="3728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# cache blocks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4 ways </a:t>
            </a:r>
            <a:r>
              <a:rPr lang="en-US" sz="2000" dirty="0">
                <a:solidFill>
                  <a:srgbClr val="FF0000"/>
                </a:solidFill>
              </a:rPr>
              <a:t>*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</a:rPr>
              <a:t>^0 </a:t>
            </a:r>
            <a:r>
              <a:rPr lang="en-US" sz="2000" dirty="0" smtClean="0">
                <a:solidFill>
                  <a:srgbClr val="FF0000"/>
                </a:solidFill>
              </a:rPr>
              <a:t>sets </a:t>
            </a:r>
            <a:r>
              <a:rPr lang="en-US" altLang="zh-CN" sz="2000" dirty="0" smtClean="0">
                <a:solidFill>
                  <a:srgbClr val="FF0000"/>
                </a:solidFill>
              </a:rPr>
              <a:t>= 4 blocks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cache capacity  = 4 blocks * 4B/block = 16B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3457018" y="279174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O</a:t>
            </a:r>
            <a:endParaRPr lang="en-US" sz="20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6707468" y="2796371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O</a:t>
            </a:r>
            <a:endParaRPr lang="en-US" sz="20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9960117" y="279574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O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7811756" y="4650155"/>
            <a:ext cx="3285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(Just </a:t>
            </a:r>
            <a:r>
              <a:rPr lang="en-US" dirty="0"/>
              <a:t>saying FA is not enough to determine cache </a:t>
            </a:r>
            <a:r>
              <a:rPr lang="en-US" dirty="0" smtClean="0"/>
              <a:t>capacity!)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Visualization of Cache Organization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45840" y="2433320"/>
            <a:ext cx="5801360" cy="3007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#blocks </a:t>
            </a:r>
            <a:r>
              <a:rPr lang="en-US" sz="4000" dirty="0"/>
              <a:t>= </a:t>
            </a:r>
            <a:r>
              <a:rPr lang="en-US" sz="4000" dirty="0" smtClean="0"/>
              <a:t>#ways * #sets</a:t>
            </a:r>
            <a:endParaRPr lang="en-US" sz="4000" dirty="0"/>
          </a:p>
        </p:txBody>
      </p:sp>
      <p:sp>
        <p:nvSpPr>
          <p:cNvPr id="6" name="Left Brace 5"/>
          <p:cNvSpPr/>
          <p:nvPr/>
        </p:nvSpPr>
        <p:spPr>
          <a:xfrm>
            <a:off x="3083560" y="2433320"/>
            <a:ext cx="398780" cy="3007360"/>
          </a:xfrm>
          <a:prstGeom prst="leftBrace">
            <a:avLst>
              <a:gd name="adj1" fmla="val 124182"/>
              <a:gd name="adj2" fmla="val 488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6224270" y="-713740"/>
            <a:ext cx="398780" cy="5755640"/>
          </a:xfrm>
          <a:prstGeom prst="leftBrace">
            <a:avLst>
              <a:gd name="adj1" fmla="val 124182"/>
              <a:gd name="adj2" fmla="val 488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5451" y="1503025"/>
            <a:ext cx="323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ways (associativity)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59241" y="3675390"/>
            <a:ext cx="1024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 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ets</a:t>
            </a:r>
            <a:endParaRPr lang="en-US" sz="2800" dirty="0"/>
          </a:p>
        </p:txBody>
      </p:sp>
      <p:sp>
        <p:nvSpPr>
          <p:cNvPr id="10" name="Horizontal Scroll 9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531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Cache Capacity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Q: What is the cache capacity  of a DM cache with 15 Tag bits, 15 Set Index bits, and 2 Offset bits?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</a:t>
            </a:r>
            <a:r>
              <a:rPr lang="en-US" dirty="0"/>
              <a:t>: What is the </a:t>
            </a:r>
            <a:r>
              <a:rPr lang="en-US" dirty="0" smtClean="0"/>
              <a:t>cache capacity  </a:t>
            </a:r>
            <a:r>
              <a:rPr lang="en-US" dirty="0"/>
              <a:t>of a </a:t>
            </a:r>
            <a:r>
              <a:rPr lang="en-US" dirty="0" smtClean="0"/>
              <a:t>2-way SA </a:t>
            </a:r>
            <a:r>
              <a:rPr lang="en-US" dirty="0"/>
              <a:t>cache with 15 Tag bits, 15 Set Index bits, and 2 </a:t>
            </a:r>
            <a:r>
              <a:rPr lang="en-US" dirty="0" smtClean="0"/>
              <a:t>Offset </a:t>
            </a:r>
            <a:r>
              <a:rPr lang="en-US" dirty="0"/>
              <a:t>bits? </a:t>
            </a:r>
          </a:p>
          <a:p>
            <a:pPr marL="0" indent="0">
              <a:buNone/>
            </a:pP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ACD604-DE96-4BF4-B014-6BD05026CF1E}" type="slidenum">
              <a:rPr lang="en-US" altLang="zh-CN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429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/>
              <a:t>Cache </a:t>
            </a:r>
            <a:r>
              <a:rPr lang="en-US" dirty="0" smtClean="0"/>
              <a:t>Capacity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038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Q: What is the cache capacity  of a DM cache with 15 Tag bits, 15 Set Index bits, and 2 Offset bits?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A: Bytes/block = 2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; # sets = 2</a:t>
            </a:r>
            <a:r>
              <a:rPr lang="en-US" baseline="30000" dirty="0" smtClean="0">
                <a:solidFill>
                  <a:srgbClr val="FF0000"/>
                </a:solidFill>
              </a:rPr>
              <a:t>15</a:t>
            </a:r>
            <a:r>
              <a:rPr lang="en-US" dirty="0" smtClean="0">
                <a:solidFill>
                  <a:srgbClr val="FF0000"/>
                </a:solidFill>
              </a:rPr>
              <a:t>; # cache blocks = 1 way * 2</a:t>
            </a:r>
            <a:r>
              <a:rPr lang="en-US" baseline="30000" dirty="0" smtClean="0">
                <a:solidFill>
                  <a:srgbClr val="FF0000"/>
                </a:solidFill>
              </a:rPr>
              <a:t>15</a:t>
            </a:r>
            <a:r>
              <a:rPr lang="en-US" dirty="0" smtClean="0">
                <a:solidFill>
                  <a:srgbClr val="FF0000"/>
                </a:solidFill>
              </a:rPr>
              <a:t> = 2</a:t>
            </a:r>
            <a:r>
              <a:rPr lang="en-US" baseline="30000" dirty="0" smtClean="0">
                <a:solidFill>
                  <a:srgbClr val="FF0000"/>
                </a:solidFill>
              </a:rPr>
              <a:t>15</a:t>
            </a:r>
            <a:r>
              <a:rPr lang="en-US" dirty="0" smtClean="0">
                <a:solidFill>
                  <a:srgbClr val="FF0000"/>
                </a:solidFill>
              </a:rPr>
              <a:t>;  cache capacity  = 2</a:t>
            </a:r>
            <a:r>
              <a:rPr lang="en-US" baseline="30000" dirty="0" smtClean="0">
                <a:solidFill>
                  <a:srgbClr val="FF0000"/>
                </a:solidFill>
              </a:rPr>
              <a:t>15 </a:t>
            </a:r>
            <a:r>
              <a:rPr lang="en-US" dirty="0">
                <a:solidFill>
                  <a:srgbClr val="FF0000"/>
                </a:solidFill>
              </a:rPr>
              <a:t>blocks *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Bytes/block=2</a:t>
            </a:r>
            <a:r>
              <a:rPr lang="en-US" baseline="30000" dirty="0" smtClean="0">
                <a:solidFill>
                  <a:srgbClr val="FF0000"/>
                </a:solidFill>
              </a:rPr>
              <a:t>17</a:t>
            </a:r>
            <a:r>
              <a:rPr lang="en-US" dirty="0" smtClean="0">
                <a:solidFill>
                  <a:srgbClr val="FF0000"/>
                </a:solidFill>
              </a:rPr>
              <a:t> Bytes </a:t>
            </a:r>
          </a:p>
          <a:p>
            <a:r>
              <a:rPr lang="en-US" dirty="0"/>
              <a:t>Q: What is the </a:t>
            </a:r>
            <a:r>
              <a:rPr lang="en-US" dirty="0" smtClean="0"/>
              <a:t>cache capacity  </a:t>
            </a:r>
            <a:r>
              <a:rPr lang="en-US" dirty="0"/>
              <a:t>of a </a:t>
            </a:r>
            <a:r>
              <a:rPr lang="en-US" dirty="0" smtClean="0"/>
              <a:t>2-way SA </a:t>
            </a:r>
            <a:r>
              <a:rPr lang="en-US" dirty="0"/>
              <a:t>cache with 15 Tag bits, 15 Set Index bits, and 2 </a:t>
            </a:r>
            <a:r>
              <a:rPr lang="en-US" dirty="0" smtClean="0"/>
              <a:t>Offset </a:t>
            </a:r>
            <a:r>
              <a:rPr lang="en-US" dirty="0"/>
              <a:t>bits? </a:t>
            </a:r>
          </a:p>
          <a:p>
            <a:r>
              <a:rPr lang="en-US" dirty="0">
                <a:solidFill>
                  <a:srgbClr val="FF0000"/>
                </a:solidFill>
              </a:rPr>
              <a:t>A: Bytes/block = 2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; # sets = 2</a:t>
            </a:r>
            <a:r>
              <a:rPr lang="en-US" baseline="30000" dirty="0">
                <a:solidFill>
                  <a:srgbClr val="FF0000"/>
                </a:solidFill>
              </a:rPr>
              <a:t>15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rgbClr val="FF0000"/>
                </a:solidFill>
              </a:rPr>
              <a:t># cache blocks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2 ways </a:t>
            </a:r>
            <a:r>
              <a:rPr lang="en-US" dirty="0">
                <a:solidFill>
                  <a:srgbClr val="FF0000"/>
                </a:solidFill>
              </a:rPr>
              <a:t>* 2</a:t>
            </a:r>
            <a:r>
              <a:rPr lang="en-US" baseline="30000" dirty="0">
                <a:solidFill>
                  <a:srgbClr val="FF0000"/>
                </a:solidFill>
              </a:rPr>
              <a:t>15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;  cache capacity 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16 </a:t>
            </a:r>
            <a:r>
              <a:rPr lang="en-US" dirty="0">
                <a:solidFill>
                  <a:srgbClr val="FF0000"/>
                </a:solidFill>
              </a:rPr>
              <a:t>blocks *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Bytes/block=2</a:t>
            </a:r>
            <a:r>
              <a:rPr lang="en-US" baseline="30000" smtClean="0">
                <a:solidFill>
                  <a:srgbClr val="FF0000"/>
                </a:solidFill>
              </a:rPr>
              <a:t>18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Bytes</a:t>
            </a:r>
          </a:p>
          <a:p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ACD604-DE96-4BF4-B014-6BD05026CF1E}" type="slidenum">
              <a:rPr lang="en-US" altLang="zh-CN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0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dirty="0"/>
              <a:t>Cache </a:t>
            </a:r>
            <a:r>
              <a:rPr lang="en-US" dirty="0" smtClean="0"/>
              <a:t>Capacity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For a cache of 64 blocks, each block </a:t>
            </a:r>
            <a:r>
              <a:rPr lang="en-US" sz="2800" dirty="0" smtClean="0"/>
              <a:t>4 Bytes </a:t>
            </a:r>
            <a:r>
              <a:rPr lang="en-US" sz="2800" dirty="0"/>
              <a:t>in size:</a:t>
            </a: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The capacity of the cache is: </a:t>
            </a:r>
            <a:r>
              <a:rPr lang="en-US" sz="2600" u="sng" dirty="0" smtClean="0">
                <a:solidFill>
                  <a:srgbClr val="FF0000"/>
                </a:solidFill>
              </a:rPr>
              <a:t>____</a:t>
            </a:r>
            <a:r>
              <a:rPr lang="en-US" sz="2600" dirty="0" smtClean="0"/>
              <a:t> </a:t>
            </a:r>
            <a:r>
              <a:rPr lang="en-US" sz="2600" dirty="0"/>
              <a:t>bytes.</a:t>
            </a: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Given a 2-way </a:t>
            </a:r>
            <a:r>
              <a:rPr lang="en-US" sz="2600" dirty="0" smtClean="0"/>
              <a:t>SA organization</a:t>
            </a:r>
            <a:r>
              <a:rPr lang="en-US" sz="2600" dirty="0"/>
              <a:t>, there are </a:t>
            </a:r>
            <a:r>
              <a:rPr lang="en-US" sz="2600" u="sng" dirty="0" smtClean="0">
                <a:solidFill>
                  <a:srgbClr val="FF0000"/>
                </a:solidFill>
              </a:rPr>
              <a:t>___</a:t>
            </a:r>
            <a:r>
              <a:rPr lang="en-US" sz="2600" dirty="0" smtClean="0"/>
              <a:t> </a:t>
            </a:r>
            <a:r>
              <a:rPr lang="en-US" sz="2600" dirty="0"/>
              <a:t>sets, each of </a:t>
            </a:r>
            <a:r>
              <a:rPr lang="en-US" sz="2600" u="sng" dirty="0" smtClean="0">
                <a:solidFill>
                  <a:srgbClr val="FF0000"/>
                </a:solidFill>
              </a:rPr>
              <a:t>__</a:t>
            </a:r>
            <a:r>
              <a:rPr lang="en-US" sz="2600" dirty="0" smtClean="0"/>
              <a:t> </a:t>
            </a:r>
            <a:r>
              <a:rPr lang="en-US" sz="2600" dirty="0"/>
              <a:t>blocks, and </a:t>
            </a:r>
            <a:r>
              <a:rPr lang="en-US" sz="2600" u="sng" dirty="0" smtClean="0">
                <a:solidFill>
                  <a:srgbClr val="FF0000"/>
                </a:solidFill>
              </a:rPr>
              <a:t>__</a:t>
            </a:r>
            <a:r>
              <a:rPr lang="en-US" sz="2600" dirty="0" smtClean="0"/>
              <a:t> </a:t>
            </a:r>
            <a:r>
              <a:rPr lang="en-US" sz="2600" dirty="0"/>
              <a:t>places a block from memory could be placed.</a:t>
            </a: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Given a 4-way </a:t>
            </a:r>
            <a:r>
              <a:rPr lang="en-US" sz="2600" dirty="0" smtClean="0"/>
              <a:t>SA organization</a:t>
            </a:r>
            <a:r>
              <a:rPr lang="en-US" sz="2600" dirty="0"/>
              <a:t>, there are </a:t>
            </a:r>
            <a:r>
              <a:rPr lang="en-US" sz="2600" u="sng" dirty="0" smtClean="0">
                <a:solidFill>
                  <a:srgbClr val="FF0000"/>
                </a:solidFill>
              </a:rPr>
              <a:t>____</a:t>
            </a:r>
            <a:r>
              <a:rPr lang="en-US" sz="2600" dirty="0" smtClean="0"/>
              <a:t> </a:t>
            </a:r>
            <a:r>
              <a:rPr lang="en-US" sz="2600" dirty="0"/>
              <a:t>sets each of </a:t>
            </a:r>
            <a:r>
              <a:rPr lang="en-US" sz="2600" u="sng" dirty="0" smtClean="0">
                <a:solidFill>
                  <a:srgbClr val="FF0000"/>
                </a:solidFill>
              </a:rPr>
              <a:t>__</a:t>
            </a:r>
            <a:r>
              <a:rPr lang="en-US" sz="2600" dirty="0" smtClean="0"/>
              <a:t> </a:t>
            </a:r>
            <a:r>
              <a:rPr lang="en-US" sz="2600" dirty="0"/>
              <a:t>blocks and </a:t>
            </a:r>
            <a:r>
              <a:rPr lang="en-US" sz="2600" u="sng" dirty="0" smtClean="0">
                <a:solidFill>
                  <a:srgbClr val="FF0000"/>
                </a:solidFill>
              </a:rPr>
              <a:t>__</a:t>
            </a:r>
            <a:r>
              <a:rPr lang="en-US" sz="2600" dirty="0" smtClean="0"/>
              <a:t> </a:t>
            </a:r>
            <a:r>
              <a:rPr lang="en-US" sz="2600" dirty="0"/>
              <a:t>places a block from memory could be placed.</a:t>
            </a: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Given an 8-way </a:t>
            </a:r>
            <a:r>
              <a:rPr lang="en-US" sz="2600" dirty="0" smtClean="0"/>
              <a:t>SA organization</a:t>
            </a:r>
            <a:r>
              <a:rPr lang="en-US" sz="2600" dirty="0"/>
              <a:t>, there are </a:t>
            </a:r>
            <a:r>
              <a:rPr lang="en-US" sz="2600" u="sng" dirty="0" smtClean="0">
                <a:solidFill>
                  <a:srgbClr val="FF0000"/>
                </a:solidFill>
              </a:rPr>
              <a:t>____</a:t>
            </a:r>
            <a:r>
              <a:rPr lang="en-US" sz="2600" dirty="0" smtClean="0"/>
              <a:t> </a:t>
            </a:r>
            <a:r>
              <a:rPr lang="en-US" sz="2600" dirty="0"/>
              <a:t>sets each of </a:t>
            </a:r>
            <a:r>
              <a:rPr lang="en-US" sz="2600" u="sng" dirty="0" smtClean="0">
                <a:solidFill>
                  <a:srgbClr val="FF0000"/>
                </a:solidFill>
              </a:rPr>
              <a:t>__</a:t>
            </a:r>
            <a:r>
              <a:rPr lang="en-US" sz="2600" dirty="0" smtClean="0"/>
              <a:t> </a:t>
            </a:r>
            <a:r>
              <a:rPr lang="en-US" sz="2600" dirty="0"/>
              <a:t>blocks and </a:t>
            </a:r>
            <a:r>
              <a:rPr lang="en-US" sz="2600" u="sng" dirty="0" smtClean="0">
                <a:solidFill>
                  <a:srgbClr val="FF0000"/>
                </a:solidFill>
              </a:rPr>
              <a:t>___</a:t>
            </a:r>
            <a:r>
              <a:rPr lang="en-US" sz="2600" dirty="0" smtClean="0"/>
              <a:t> </a:t>
            </a:r>
            <a:r>
              <a:rPr lang="en-US" sz="2600" dirty="0"/>
              <a:t>places a block from memory could be placed.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7661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0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/>
              <a:t>Cache </a:t>
            </a:r>
            <a:r>
              <a:rPr lang="en-US" dirty="0" smtClean="0"/>
              <a:t>Capacity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For a cache of 64 blocks, each block 4 Bytes in size:</a:t>
            </a: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/>
              <a:t>capacity of the cache is: </a:t>
            </a:r>
            <a:r>
              <a:rPr lang="en-US" sz="2600" u="sng" dirty="0" smtClean="0">
                <a:solidFill>
                  <a:srgbClr val="FF0000"/>
                </a:solidFill>
              </a:rPr>
              <a:t>_256_</a:t>
            </a:r>
            <a:r>
              <a:rPr lang="en-US" sz="2600" dirty="0" smtClean="0"/>
              <a:t> </a:t>
            </a:r>
            <a:r>
              <a:rPr lang="en-US" sz="2600" dirty="0"/>
              <a:t>bytes.</a:t>
            </a: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Given a 2-way </a:t>
            </a:r>
            <a:r>
              <a:rPr lang="en-US" sz="2600" dirty="0" smtClean="0"/>
              <a:t>SA organization</a:t>
            </a:r>
            <a:r>
              <a:rPr lang="en-US" sz="2600" dirty="0"/>
              <a:t>, there are </a:t>
            </a:r>
            <a:r>
              <a:rPr lang="en-US" sz="2600" u="sng" dirty="0" smtClean="0">
                <a:solidFill>
                  <a:srgbClr val="FF0000"/>
                </a:solidFill>
              </a:rPr>
              <a:t>_32_</a:t>
            </a:r>
            <a:r>
              <a:rPr lang="en-US" sz="2600" dirty="0" smtClean="0"/>
              <a:t> </a:t>
            </a:r>
            <a:r>
              <a:rPr lang="en-US" sz="2600" dirty="0"/>
              <a:t>sets, each of </a:t>
            </a:r>
            <a:r>
              <a:rPr lang="en-US" sz="2600" u="sng" dirty="0" smtClean="0">
                <a:solidFill>
                  <a:srgbClr val="FF0000"/>
                </a:solidFill>
              </a:rPr>
              <a:t>_2_</a:t>
            </a:r>
            <a:r>
              <a:rPr lang="en-US" sz="2600" dirty="0" smtClean="0"/>
              <a:t> </a:t>
            </a:r>
            <a:r>
              <a:rPr lang="en-US" sz="2600" dirty="0"/>
              <a:t>blocks, and </a:t>
            </a:r>
            <a:r>
              <a:rPr lang="en-US" sz="2600" u="sng" dirty="0" smtClean="0">
                <a:solidFill>
                  <a:srgbClr val="FF0000"/>
                </a:solidFill>
              </a:rPr>
              <a:t>_2_</a:t>
            </a:r>
            <a:r>
              <a:rPr lang="en-US" sz="2600" dirty="0" smtClean="0"/>
              <a:t> </a:t>
            </a:r>
            <a:r>
              <a:rPr lang="en-US" sz="2600" dirty="0"/>
              <a:t>places a block from memory could be placed.</a:t>
            </a: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Given a 4-way </a:t>
            </a:r>
            <a:r>
              <a:rPr lang="en-US" sz="2600" dirty="0" smtClean="0"/>
              <a:t>SA organization</a:t>
            </a:r>
            <a:r>
              <a:rPr lang="en-US" sz="2600" dirty="0"/>
              <a:t>, there are </a:t>
            </a:r>
            <a:r>
              <a:rPr lang="en-US" sz="2600" u="sng" dirty="0" smtClean="0">
                <a:solidFill>
                  <a:srgbClr val="FF0000"/>
                </a:solidFill>
              </a:rPr>
              <a:t>_16_</a:t>
            </a:r>
            <a:r>
              <a:rPr lang="en-US" sz="2600" dirty="0" smtClean="0"/>
              <a:t> </a:t>
            </a:r>
            <a:r>
              <a:rPr lang="en-US" sz="2600" dirty="0"/>
              <a:t>sets each of </a:t>
            </a:r>
            <a:r>
              <a:rPr lang="en-US" sz="2600" u="sng" dirty="0" smtClean="0">
                <a:solidFill>
                  <a:srgbClr val="FF0000"/>
                </a:solidFill>
              </a:rPr>
              <a:t>_4_</a:t>
            </a:r>
            <a:r>
              <a:rPr lang="en-US" sz="2600" dirty="0" smtClean="0"/>
              <a:t> </a:t>
            </a:r>
            <a:r>
              <a:rPr lang="en-US" sz="2600" dirty="0"/>
              <a:t>blocks and </a:t>
            </a:r>
            <a:r>
              <a:rPr lang="en-US" sz="2600" u="sng" dirty="0" smtClean="0">
                <a:solidFill>
                  <a:srgbClr val="FF0000"/>
                </a:solidFill>
              </a:rPr>
              <a:t>_4_</a:t>
            </a:r>
            <a:r>
              <a:rPr lang="en-US" sz="2600" dirty="0" smtClean="0"/>
              <a:t> </a:t>
            </a:r>
            <a:r>
              <a:rPr lang="en-US" sz="2600" dirty="0"/>
              <a:t>places a block from memory could be placed.</a:t>
            </a:r>
          </a:p>
          <a:p>
            <a:pPr marL="514350" indent="-514350">
              <a:lnSpc>
                <a:spcPct val="8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600" dirty="0"/>
              <a:t>Given an 8-way </a:t>
            </a:r>
            <a:r>
              <a:rPr lang="en-US" sz="2600" dirty="0" smtClean="0"/>
              <a:t>SA organization</a:t>
            </a:r>
            <a:r>
              <a:rPr lang="en-US" sz="2600" dirty="0"/>
              <a:t>, there are </a:t>
            </a:r>
            <a:r>
              <a:rPr lang="en-US" sz="2600" u="sng" dirty="0" smtClean="0">
                <a:solidFill>
                  <a:srgbClr val="FF0000"/>
                </a:solidFill>
              </a:rPr>
              <a:t>_8_</a:t>
            </a:r>
            <a:r>
              <a:rPr lang="en-US" sz="2600" dirty="0" smtClean="0"/>
              <a:t> </a:t>
            </a:r>
            <a:r>
              <a:rPr lang="en-US" sz="2600" dirty="0"/>
              <a:t>sets each of </a:t>
            </a:r>
            <a:r>
              <a:rPr lang="en-US" sz="2600" u="sng" dirty="0" smtClean="0">
                <a:solidFill>
                  <a:srgbClr val="FF0000"/>
                </a:solidFill>
              </a:rPr>
              <a:t>_8_</a:t>
            </a:r>
            <a:r>
              <a:rPr lang="en-US" sz="2600" dirty="0" smtClean="0"/>
              <a:t> </a:t>
            </a:r>
            <a:r>
              <a:rPr lang="en-US" sz="2600" dirty="0"/>
              <a:t>blocks and </a:t>
            </a:r>
            <a:r>
              <a:rPr lang="en-US" sz="2600" u="sng" dirty="0" smtClean="0">
                <a:solidFill>
                  <a:srgbClr val="FF0000"/>
                </a:solidFill>
              </a:rPr>
              <a:t>_8_</a:t>
            </a:r>
            <a:r>
              <a:rPr lang="en-US" sz="2600" dirty="0" smtClean="0"/>
              <a:t> </a:t>
            </a:r>
            <a:r>
              <a:rPr lang="en-US" sz="2600" dirty="0"/>
              <a:t>places a block from memory could be placed.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7661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33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dirty="0"/>
              <a:t>Cache Capacity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0442" y="1600200"/>
            <a:ext cx="10651958" cy="4800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For </a:t>
            </a:r>
            <a:r>
              <a:rPr lang="en-US" sz="2800" dirty="0" smtClean="0"/>
              <a:t>an N-way SA </a:t>
            </a:r>
            <a:r>
              <a:rPr lang="en-US" sz="2800" dirty="0"/>
              <a:t>cache, </a:t>
            </a:r>
            <a:r>
              <a:rPr lang="en-US" sz="2800" dirty="0" smtClean="0"/>
              <a:t># cache blocks = </a:t>
            </a:r>
            <a:r>
              <a:rPr lang="en-US" sz="2800" dirty="0"/>
              <a:t>B, # sets = S, which statements hold?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800" dirty="0"/>
              <a:t>	(</a:t>
            </a:r>
            <a:r>
              <a:rPr lang="en-US" sz="2800" dirty="0" err="1"/>
              <a:t>i</a:t>
            </a:r>
            <a:r>
              <a:rPr lang="en-US" sz="2800" dirty="0"/>
              <a:t>) The cache has B number of tags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800" dirty="0"/>
              <a:t>	(ii) The cache needs N comparators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800" dirty="0"/>
              <a:t>	(iii) B = N x S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800" dirty="0"/>
              <a:t>	(iv) Size </a:t>
            </a:r>
            <a:r>
              <a:rPr lang="en-US" sz="2800" dirty="0" smtClean="0"/>
              <a:t>of </a:t>
            </a:r>
            <a:r>
              <a:rPr lang="en-US" altLang="zh-CN" sz="2800" dirty="0" smtClean="0"/>
              <a:t>Set</a:t>
            </a:r>
            <a:r>
              <a:rPr lang="en-US" sz="2800" dirty="0" smtClean="0"/>
              <a:t> Index (in # bits) </a:t>
            </a:r>
            <a:r>
              <a:rPr lang="en-US" sz="2800" dirty="0"/>
              <a:t>= Log</a:t>
            </a:r>
            <a:r>
              <a:rPr lang="en-US" sz="2800" baseline="-25000" dirty="0"/>
              <a:t>2</a:t>
            </a:r>
            <a:r>
              <a:rPr lang="en-US" sz="2800" dirty="0"/>
              <a:t>(S)</a:t>
            </a:r>
            <a:br>
              <a:rPr lang="en-US" sz="2800" dirty="0"/>
            </a:br>
            <a:endParaRPr lang="en-US" sz="2800" dirty="0"/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296402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79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dirty="0"/>
              <a:t>Cache Capacity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0442" y="1600200"/>
            <a:ext cx="10651958" cy="4800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800" dirty="0"/>
              <a:t>For </a:t>
            </a:r>
            <a:r>
              <a:rPr lang="en-US" sz="2800" dirty="0" smtClean="0"/>
              <a:t>an N-way SA </a:t>
            </a:r>
            <a:r>
              <a:rPr lang="en-US" sz="2800" dirty="0"/>
              <a:t>cache, </a:t>
            </a:r>
            <a:r>
              <a:rPr lang="en-US" sz="2800" dirty="0" smtClean="0"/>
              <a:t># cache blocks = </a:t>
            </a:r>
            <a:r>
              <a:rPr lang="en-US" sz="2800" dirty="0"/>
              <a:t>B, # sets = S, which statements </a:t>
            </a:r>
            <a:r>
              <a:rPr lang="en-US" sz="2800" dirty="0" smtClean="0"/>
              <a:t>hold true?</a:t>
            </a:r>
            <a:endParaRPr lang="en-US" sz="2800" dirty="0"/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800" dirty="0"/>
              <a:t>	(</a:t>
            </a:r>
            <a:r>
              <a:rPr lang="en-US" sz="2800" dirty="0" err="1"/>
              <a:t>i</a:t>
            </a:r>
            <a:r>
              <a:rPr lang="en-US" sz="2800" dirty="0"/>
              <a:t>) The cache has B </a:t>
            </a:r>
            <a:r>
              <a:rPr lang="en-US" sz="2800" dirty="0" smtClean="0"/>
              <a:t>number of tags</a:t>
            </a:r>
            <a:endParaRPr lang="en-US" sz="2800" dirty="0"/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800" dirty="0"/>
              <a:t>	(ii) The cache needs N comparators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800" dirty="0"/>
              <a:t>	(iii) B = N x S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800" dirty="0"/>
              <a:t>	(iv) Size </a:t>
            </a:r>
            <a:r>
              <a:rPr lang="en-US" sz="2800" dirty="0" smtClean="0"/>
              <a:t>of </a:t>
            </a:r>
            <a:r>
              <a:rPr lang="en-US" altLang="zh-CN" sz="2800" dirty="0" smtClean="0"/>
              <a:t>Set</a:t>
            </a:r>
            <a:r>
              <a:rPr lang="en-US" sz="2800" dirty="0" smtClean="0"/>
              <a:t> Index (in # bits) </a:t>
            </a:r>
            <a:r>
              <a:rPr lang="en-US" sz="2800" dirty="0"/>
              <a:t>= Log</a:t>
            </a:r>
            <a:r>
              <a:rPr lang="en-US" sz="2800" baseline="-25000" dirty="0"/>
              <a:t>2</a:t>
            </a:r>
            <a:r>
              <a:rPr lang="en-US" sz="2800" dirty="0"/>
              <a:t>(S</a:t>
            </a:r>
            <a:r>
              <a:rPr lang="en-US" sz="2800" dirty="0" smtClean="0"/>
              <a:t>)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A: All statements are 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296402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4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013" y="197356"/>
            <a:ext cx="10972800" cy="1143000"/>
          </a:xfrm>
        </p:spPr>
        <p:txBody>
          <a:bodyPr/>
          <a:lstStyle/>
          <a:p>
            <a:r>
              <a:rPr lang="en-US" dirty="0" smtClean="0"/>
              <a:t>Question: </a:t>
            </a:r>
            <a:r>
              <a:rPr lang="en-US" altLang="zh-CN" dirty="0" smtClean="0"/>
              <a:t>Bits in Memory Address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21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32 bit address space, 32KB 4-way SA cache with 8-word blocks. What are the </a:t>
            </a:r>
            <a:r>
              <a:rPr lang="en-US" altLang="zh-CN" sz="2800" dirty="0" smtClean="0"/>
              <a:t>lengths of </a:t>
            </a:r>
            <a:r>
              <a:rPr lang="en-US" sz="2800" dirty="0" smtClean="0"/>
              <a:t>Tag - Set Index - Offset in the memory address?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38106"/>
              </p:ext>
            </p:extLst>
          </p:nvPr>
        </p:nvGraphicFramePr>
        <p:xfrm>
          <a:off x="703906" y="2514599"/>
          <a:ext cx="6096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- 21</a:t>
                      </a:r>
                      <a:r>
                        <a:rPr lang="en-US" sz="2000" b="1" baseline="0" dirty="0" smtClean="0"/>
                        <a:t>         </a:t>
                      </a:r>
                      <a:r>
                        <a:rPr lang="en-US" altLang="zh-CN" sz="2000" b="1" baseline="0" dirty="0" smtClean="0"/>
                        <a:t>S</a:t>
                      </a:r>
                      <a:r>
                        <a:rPr lang="en-US" sz="2000" b="1" baseline="0" dirty="0" smtClean="0"/>
                        <a:t>I </a:t>
                      </a:r>
                      <a:r>
                        <a:rPr lang="en-US" sz="2000" b="1" dirty="0" smtClean="0"/>
                        <a:t>- </a:t>
                      </a:r>
                      <a:r>
                        <a:rPr lang="en-US" sz="2000" b="1" baseline="0" dirty="0" smtClean="0"/>
                        <a:t>8         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- 19         </a:t>
                      </a:r>
                      <a:r>
                        <a:rPr lang="en-US" altLang="zh-CN" sz="2000" b="1" dirty="0" smtClean="0"/>
                        <a:t>S</a:t>
                      </a:r>
                      <a:r>
                        <a:rPr lang="en-US" sz="2000" b="1" dirty="0" smtClean="0"/>
                        <a:t>I - 10</a:t>
                      </a:r>
                      <a:r>
                        <a:rPr lang="en-US" sz="2000" b="1" baseline="0" dirty="0" smtClean="0"/>
                        <a:t>       </a:t>
                      </a:r>
                      <a:r>
                        <a:rPr lang="en-US" sz="2000" b="1" dirty="0" smtClean="0"/>
                        <a:t>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- 17         </a:t>
                      </a:r>
                      <a:r>
                        <a:rPr lang="en-US" altLang="zh-CN" sz="2000" b="1" dirty="0" smtClean="0"/>
                        <a:t>S</a:t>
                      </a:r>
                      <a:r>
                        <a:rPr lang="en-US" sz="2000" b="1" dirty="0" smtClean="0"/>
                        <a:t>I - 12</a:t>
                      </a:r>
                      <a:r>
                        <a:rPr lang="en-US" sz="2000" b="1" baseline="0" dirty="0" smtClean="0"/>
                        <a:t>       </a:t>
                      </a:r>
                      <a:r>
                        <a:rPr lang="en-US" sz="2000" b="1" dirty="0" smtClean="0"/>
                        <a:t>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- 19         SI - 8         O – 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- 18         SI - 10       O – 4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- 15         SI - 12       O - 5</a:t>
                      </a:r>
                      <a:endParaRPr 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506200" y="6324600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45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21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32 bit address space, 32KB 4-way SA cache with 8-word blocks. What are the </a:t>
            </a:r>
            <a:r>
              <a:rPr lang="en-US" altLang="zh-CN" sz="2800" dirty="0" smtClean="0"/>
              <a:t>lengths of </a:t>
            </a:r>
            <a:r>
              <a:rPr lang="en-US" sz="2800" dirty="0" smtClean="0"/>
              <a:t>Tag - Set Index - Offset in the memory address?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16615"/>
              </p:ext>
            </p:extLst>
          </p:nvPr>
        </p:nvGraphicFramePr>
        <p:xfrm>
          <a:off x="703906" y="2514599"/>
          <a:ext cx="6096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- 21</a:t>
                      </a:r>
                      <a:r>
                        <a:rPr lang="en-US" sz="2000" b="1" baseline="0" dirty="0" smtClean="0"/>
                        <a:t>         </a:t>
                      </a:r>
                      <a:r>
                        <a:rPr lang="en-US" altLang="zh-CN" sz="2000" b="1" baseline="0" dirty="0" smtClean="0"/>
                        <a:t>S</a:t>
                      </a:r>
                      <a:r>
                        <a:rPr lang="en-US" sz="2000" b="1" baseline="0" dirty="0" smtClean="0"/>
                        <a:t>I </a:t>
                      </a:r>
                      <a:r>
                        <a:rPr lang="en-US" sz="2000" b="1" dirty="0" smtClean="0"/>
                        <a:t>- </a:t>
                      </a:r>
                      <a:r>
                        <a:rPr lang="en-US" sz="2000" b="1" baseline="0" dirty="0" smtClean="0"/>
                        <a:t>8         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- 19         </a:t>
                      </a:r>
                      <a:r>
                        <a:rPr lang="en-US" altLang="zh-CN" sz="2000" b="1" dirty="0" smtClean="0"/>
                        <a:t>S</a:t>
                      </a:r>
                      <a:r>
                        <a:rPr lang="en-US" sz="2000" b="1" dirty="0" smtClean="0"/>
                        <a:t>I - 10</a:t>
                      </a:r>
                      <a:r>
                        <a:rPr lang="en-US" sz="2000" b="1" baseline="0" dirty="0" smtClean="0"/>
                        <a:t>       </a:t>
                      </a:r>
                      <a:r>
                        <a:rPr lang="en-US" sz="2000" b="1" dirty="0" smtClean="0"/>
                        <a:t>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- 17         </a:t>
                      </a:r>
                      <a:r>
                        <a:rPr lang="en-US" altLang="zh-CN" sz="2000" b="1" dirty="0" smtClean="0"/>
                        <a:t>S</a:t>
                      </a:r>
                      <a:r>
                        <a:rPr lang="en-US" sz="2000" b="1" dirty="0" smtClean="0"/>
                        <a:t>I - 12</a:t>
                      </a:r>
                      <a:r>
                        <a:rPr lang="en-US" sz="2000" b="1" baseline="0" dirty="0" smtClean="0"/>
                        <a:t>       </a:t>
                      </a:r>
                      <a:r>
                        <a:rPr lang="en-US" sz="2000" b="1" dirty="0" smtClean="0"/>
                        <a:t>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- 19         SI - 8         O – 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- 18         SI - 10       O – 4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- 15         SI - 12       O - 5</a:t>
                      </a:r>
                      <a:endParaRPr 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506200" y="6324600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3657005"/>
            <a:ext cx="4037846" cy="488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4200" y="2399691"/>
            <a:ext cx="5389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2"/>
                </a:solidFill>
              </a:rPr>
              <a:t>Bytes/block=8 words=32B </a:t>
            </a:r>
            <a:r>
              <a:rPr lang="en-US" sz="2000" dirty="0">
                <a:solidFill>
                  <a:schemeClr val="accent2"/>
                </a:solidFill>
              </a:rPr>
              <a:t>=&gt; </a:t>
            </a:r>
            <a:r>
              <a:rPr lang="en-US" sz="2000" dirty="0" smtClean="0">
                <a:solidFill>
                  <a:schemeClr val="accent2"/>
                </a:solidFill>
              </a:rPr>
              <a:t>Offset is 5b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cache capacity (32KB) = # cache blocks*32B/block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=&gt; # cache blocks = 1K = 2</a:t>
            </a:r>
            <a:r>
              <a:rPr lang="en-US" sz="2000" baseline="30000" dirty="0" smtClean="0">
                <a:solidFill>
                  <a:schemeClr val="accent2"/>
                </a:solidFill>
              </a:rPr>
              <a:t>10</a:t>
            </a:r>
          </a:p>
          <a:p>
            <a:r>
              <a:rPr lang="en-US" altLang="zh-CN" sz="2000" dirty="0" smtClean="0">
                <a:solidFill>
                  <a:schemeClr val="accent2"/>
                </a:solidFill>
              </a:rPr>
              <a:t># cache blocks (</a:t>
            </a:r>
            <a:r>
              <a:rPr lang="en-US" sz="2000" dirty="0" smtClean="0">
                <a:solidFill>
                  <a:schemeClr val="accent2"/>
                </a:solidFill>
              </a:rPr>
              <a:t>2</a:t>
            </a:r>
            <a:r>
              <a:rPr lang="en-US" sz="2000" baseline="30000" dirty="0" smtClean="0">
                <a:solidFill>
                  <a:schemeClr val="accent2"/>
                </a:solidFill>
              </a:rPr>
              <a:t>10</a:t>
            </a:r>
            <a:r>
              <a:rPr lang="en-US" altLang="zh-CN" sz="2000" dirty="0" smtClean="0">
                <a:solidFill>
                  <a:schemeClr val="accent2"/>
                </a:solidFill>
              </a:rPr>
              <a:t>) = # ways (4) * # sets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=&gt; </a:t>
            </a:r>
            <a:r>
              <a:rPr lang="en-US" altLang="zh-CN" sz="2000" dirty="0" smtClean="0">
                <a:solidFill>
                  <a:schemeClr val="accent2"/>
                </a:solidFill>
              </a:rPr>
              <a:t># sets = 2</a:t>
            </a:r>
            <a:r>
              <a:rPr lang="en-US" altLang="zh-CN" sz="2000" baseline="30000" dirty="0" smtClean="0">
                <a:solidFill>
                  <a:schemeClr val="accent2"/>
                </a:solidFill>
              </a:rPr>
              <a:t>8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=&gt; Set Index has 8b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Memory address length (32)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=&gt; T = 32</a:t>
            </a:r>
            <a:r>
              <a:rPr lang="en-US" altLang="zh-CN" sz="2000" dirty="0" smtClean="0">
                <a:solidFill>
                  <a:schemeClr val="accent2"/>
                </a:solidFill>
              </a:rPr>
              <a:t>b</a:t>
            </a:r>
            <a:r>
              <a:rPr lang="en-US" sz="2000" dirty="0" smtClean="0">
                <a:solidFill>
                  <a:schemeClr val="accent2"/>
                </a:solidFill>
              </a:rPr>
              <a:t> – (8b+5b) = 19b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71013" y="1973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Answer: </a:t>
            </a:r>
            <a:r>
              <a:rPr lang="en-US" altLang="zh-CN" dirty="0" smtClean="0"/>
              <a:t>Bits in Memory Address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9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21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32 bit address space, 16KB DM cache with 4-word blocks. What are the </a:t>
            </a:r>
            <a:r>
              <a:rPr lang="en-US" altLang="zh-CN" sz="2800" dirty="0" smtClean="0"/>
              <a:t>lengths of </a:t>
            </a:r>
            <a:r>
              <a:rPr lang="en-US" sz="2800" dirty="0" smtClean="0"/>
              <a:t>Tag - Set Index - Offset?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53616"/>
              </p:ext>
            </p:extLst>
          </p:nvPr>
        </p:nvGraphicFramePr>
        <p:xfrm>
          <a:off x="703906" y="2514599"/>
          <a:ext cx="6096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- 21</a:t>
                      </a:r>
                      <a:r>
                        <a:rPr lang="en-US" sz="2000" b="1" baseline="0" dirty="0" smtClean="0"/>
                        <a:t>         </a:t>
                      </a:r>
                      <a:r>
                        <a:rPr lang="en-US" altLang="zh-CN" sz="2000" b="1" baseline="0" dirty="0" smtClean="0"/>
                        <a:t>S</a:t>
                      </a:r>
                      <a:r>
                        <a:rPr lang="en-US" sz="2000" b="1" baseline="0" dirty="0" smtClean="0"/>
                        <a:t>I </a:t>
                      </a:r>
                      <a:r>
                        <a:rPr lang="en-US" sz="2000" b="1" dirty="0" smtClean="0"/>
                        <a:t>- </a:t>
                      </a:r>
                      <a:r>
                        <a:rPr lang="en-US" sz="2000" b="1" baseline="0" dirty="0" smtClean="0"/>
                        <a:t>8         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- 19         </a:t>
                      </a:r>
                      <a:r>
                        <a:rPr lang="en-US" altLang="zh-CN" sz="2000" b="1" dirty="0" smtClean="0"/>
                        <a:t>S</a:t>
                      </a:r>
                      <a:r>
                        <a:rPr lang="en-US" sz="2000" b="1" dirty="0" smtClean="0"/>
                        <a:t>I - 10</a:t>
                      </a:r>
                      <a:r>
                        <a:rPr lang="en-US" sz="2000" b="1" baseline="0" dirty="0" smtClean="0"/>
                        <a:t>       </a:t>
                      </a:r>
                      <a:r>
                        <a:rPr lang="en-US" sz="2000" b="1" dirty="0" smtClean="0"/>
                        <a:t>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- 17         </a:t>
                      </a:r>
                      <a:r>
                        <a:rPr lang="en-US" altLang="zh-CN" sz="2000" b="1" dirty="0" smtClean="0"/>
                        <a:t>S</a:t>
                      </a:r>
                      <a:r>
                        <a:rPr lang="en-US" sz="2000" b="1" dirty="0" smtClean="0"/>
                        <a:t>I - 12</a:t>
                      </a:r>
                      <a:r>
                        <a:rPr lang="en-US" sz="2000" b="1" baseline="0" dirty="0" smtClean="0"/>
                        <a:t>       </a:t>
                      </a:r>
                      <a:r>
                        <a:rPr lang="en-US" sz="2000" b="1" dirty="0" smtClean="0"/>
                        <a:t>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- 19         SI - 8         O – 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- 18         SI - 10       O – 4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- 15         SI - 12       O - 5</a:t>
                      </a:r>
                      <a:endParaRPr 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506200" y="6324600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1013" y="197356"/>
            <a:ext cx="10972800" cy="1143000"/>
          </a:xfrm>
        </p:spPr>
        <p:txBody>
          <a:bodyPr/>
          <a:lstStyle/>
          <a:p>
            <a:r>
              <a:rPr lang="en-US" dirty="0" smtClean="0"/>
              <a:t>Question: </a:t>
            </a:r>
            <a:r>
              <a:rPr lang="en-US" altLang="zh-CN" dirty="0" smtClean="0"/>
              <a:t>Bits in Memory Address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6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21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32 bit address space, 16KB DM cache with 4-word blocks. What are the </a:t>
            </a:r>
            <a:r>
              <a:rPr lang="en-US" altLang="zh-CN" sz="2800" dirty="0" smtClean="0"/>
              <a:t>lengths of </a:t>
            </a:r>
            <a:r>
              <a:rPr lang="en-US" sz="2800" dirty="0" smtClean="0"/>
              <a:t>Tag - Set Index - Offset?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16312"/>
              </p:ext>
            </p:extLst>
          </p:nvPr>
        </p:nvGraphicFramePr>
        <p:xfrm>
          <a:off x="703906" y="2514599"/>
          <a:ext cx="60960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- 21</a:t>
                      </a:r>
                      <a:r>
                        <a:rPr lang="en-US" sz="2000" b="1" baseline="0" dirty="0" smtClean="0"/>
                        <a:t>         </a:t>
                      </a:r>
                      <a:r>
                        <a:rPr lang="en-US" altLang="zh-CN" sz="2000" b="1" baseline="0" dirty="0" smtClean="0"/>
                        <a:t>S</a:t>
                      </a:r>
                      <a:r>
                        <a:rPr lang="en-US" sz="2000" b="1" baseline="0" dirty="0" smtClean="0"/>
                        <a:t>I </a:t>
                      </a:r>
                      <a:r>
                        <a:rPr lang="en-US" sz="2000" b="1" dirty="0" smtClean="0"/>
                        <a:t>- </a:t>
                      </a:r>
                      <a:r>
                        <a:rPr lang="en-US" sz="2000" b="1" baseline="0" dirty="0" smtClean="0"/>
                        <a:t>8         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- 19         </a:t>
                      </a:r>
                      <a:r>
                        <a:rPr lang="en-US" altLang="zh-CN" sz="2000" b="1" dirty="0" smtClean="0"/>
                        <a:t>S</a:t>
                      </a:r>
                      <a:r>
                        <a:rPr lang="en-US" sz="2000" b="1" dirty="0" smtClean="0"/>
                        <a:t>I - 10</a:t>
                      </a:r>
                      <a:r>
                        <a:rPr lang="en-US" sz="2000" b="1" baseline="0" dirty="0" smtClean="0"/>
                        <a:t>       </a:t>
                      </a:r>
                      <a:r>
                        <a:rPr lang="en-US" sz="2000" b="1" dirty="0" smtClean="0"/>
                        <a:t>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 - 17         </a:t>
                      </a:r>
                      <a:r>
                        <a:rPr lang="en-US" altLang="zh-CN" sz="2000" b="1" dirty="0" smtClean="0"/>
                        <a:t>S</a:t>
                      </a:r>
                      <a:r>
                        <a:rPr lang="en-US" sz="2000" b="1" dirty="0" smtClean="0"/>
                        <a:t>I - 12</a:t>
                      </a:r>
                      <a:r>
                        <a:rPr lang="en-US" sz="2000" b="1" baseline="0" dirty="0" smtClean="0"/>
                        <a:t>       </a:t>
                      </a:r>
                      <a:r>
                        <a:rPr lang="en-US" sz="2000" b="1" dirty="0" smtClean="0"/>
                        <a:t>O – 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- 19         SI - 8         O – 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- 18         SI - 10       O – 4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</a:t>
                      </a:r>
                      <a:r>
                        <a:rPr lang="en-US" sz="2000" b="1" baseline="0" dirty="0" smtClean="0"/>
                        <a:t> - 15         SI - 12       O - 5</a:t>
                      </a:r>
                      <a:endParaRPr 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506200" y="6324600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083113"/>
            <a:ext cx="4037846" cy="41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4200" y="2399691"/>
            <a:ext cx="5389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2"/>
                </a:solidFill>
              </a:rPr>
              <a:t>Bytes/block=4 words=16B </a:t>
            </a:r>
            <a:r>
              <a:rPr lang="en-US" sz="2000" dirty="0">
                <a:solidFill>
                  <a:schemeClr val="accent2"/>
                </a:solidFill>
              </a:rPr>
              <a:t>=&gt; </a:t>
            </a:r>
            <a:r>
              <a:rPr lang="en-US" sz="2000" dirty="0" smtClean="0">
                <a:solidFill>
                  <a:schemeClr val="accent2"/>
                </a:solidFill>
              </a:rPr>
              <a:t>Offset is 4b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cache capacity (16KB) = # cache blocks*16B/block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=&gt; # cache blocks = 1K = 2</a:t>
            </a:r>
            <a:r>
              <a:rPr lang="en-US" sz="2000" baseline="30000" dirty="0" smtClean="0">
                <a:solidFill>
                  <a:schemeClr val="accent2"/>
                </a:solidFill>
              </a:rPr>
              <a:t>10</a:t>
            </a:r>
          </a:p>
          <a:p>
            <a:r>
              <a:rPr lang="en-US" altLang="zh-CN" sz="2000" dirty="0" smtClean="0">
                <a:solidFill>
                  <a:schemeClr val="accent2"/>
                </a:solidFill>
              </a:rPr>
              <a:t># cache blocks (</a:t>
            </a:r>
            <a:r>
              <a:rPr lang="en-US" sz="2000" dirty="0" smtClean="0">
                <a:solidFill>
                  <a:schemeClr val="accent2"/>
                </a:solidFill>
              </a:rPr>
              <a:t>2</a:t>
            </a:r>
            <a:r>
              <a:rPr lang="en-US" sz="2000" baseline="30000" dirty="0" smtClean="0">
                <a:solidFill>
                  <a:schemeClr val="accent2"/>
                </a:solidFill>
              </a:rPr>
              <a:t>10</a:t>
            </a:r>
            <a:r>
              <a:rPr lang="en-US" altLang="zh-CN" sz="2000" dirty="0" smtClean="0">
                <a:solidFill>
                  <a:schemeClr val="accent2"/>
                </a:solidFill>
              </a:rPr>
              <a:t>) = # ways (1) * # sets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=&gt; </a:t>
            </a:r>
            <a:r>
              <a:rPr lang="en-US" altLang="zh-CN" sz="2000" dirty="0" smtClean="0">
                <a:solidFill>
                  <a:schemeClr val="accent2"/>
                </a:solidFill>
              </a:rPr>
              <a:t># sets = 2</a:t>
            </a:r>
            <a:r>
              <a:rPr lang="en-US" altLang="zh-CN" sz="2000" baseline="30000" dirty="0" smtClean="0">
                <a:solidFill>
                  <a:schemeClr val="accent2"/>
                </a:solidFill>
              </a:rPr>
              <a:t>10</a:t>
            </a:r>
            <a:r>
              <a:rPr lang="en-US" sz="2000" dirty="0" smtClean="0">
                <a:solidFill>
                  <a:schemeClr val="accent2"/>
                </a:solidFill>
              </a:rPr>
              <a:t> =&gt; Set Index has 10b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Memory address length (32)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=&gt; T = 32</a:t>
            </a:r>
            <a:r>
              <a:rPr lang="en-US" altLang="zh-CN" sz="2000" dirty="0" smtClean="0">
                <a:solidFill>
                  <a:schemeClr val="accent2"/>
                </a:solidFill>
              </a:rPr>
              <a:t>b</a:t>
            </a:r>
            <a:r>
              <a:rPr lang="en-US" sz="2000" dirty="0" smtClean="0">
                <a:solidFill>
                  <a:schemeClr val="accent2"/>
                </a:solidFill>
              </a:rPr>
              <a:t> – (10b+4b) = 18b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1013" y="197356"/>
            <a:ext cx="10972800" cy="1143000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altLang="zh-CN" dirty="0" smtClean="0"/>
              <a:t>Bits in Memory Address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66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Decimal, Binary and Hex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algn="l" defTabSz="914400">
              <a:defRPr/>
            </a:pPr>
            <a:fld id="{EA7C8D44-3667-46F6-9772-CC52308E2A7F}" type="slidenum">
              <a:rPr lang="en-US" sz="1400">
                <a:solidFill>
                  <a:srgbClr val="1F497D"/>
                </a:solidFill>
                <a:latin typeface="Gill Sans MT"/>
              </a:rPr>
              <a:pPr algn="l" defTabSz="914400">
                <a:defRPr/>
              </a:pPr>
              <a:t>4</a:t>
            </a:fld>
            <a:endParaRPr lang="en-US" sz="1400" dirty="0">
              <a:solidFill>
                <a:srgbClr val="1F497D"/>
              </a:solidFill>
              <a:latin typeface="Gill Sans M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13674" y="1295400"/>
          <a:ext cx="3886200" cy="47752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2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8221" y="6223000"/>
            <a:ext cx="22334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dirty="0">
                <a:solidFill>
                  <a:prstClr val="black"/>
                </a:solidFill>
                <a:latin typeface="Gill Sans MT"/>
              </a:rPr>
              <a:t>Prefix 0x denotes hex</a:t>
            </a:r>
          </a:p>
        </p:txBody>
      </p:sp>
      <p:sp>
        <p:nvSpPr>
          <p:cNvPr id="7" name="Horizontal Scroll 6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0899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altLang="zh-CN" dirty="0"/>
              <a:t>Bits in Memory Address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59130"/>
            <a:ext cx="10972800" cy="514167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We have a cache of size 2 KB with block size of 128 </a:t>
            </a:r>
            <a:r>
              <a:rPr lang="en-US" dirty="0" smtClean="0"/>
              <a:t>B</a:t>
            </a:r>
            <a:r>
              <a:rPr lang="en-US" altLang="zh-CN" dirty="0" smtClean="0"/>
              <a:t>ytes</a:t>
            </a:r>
            <a:r>
              <a:rPr lang="en-US" dirty="0" smtClean="0"/>
              <a:t>.  </a:t>
            </a:r>
            <a:r>
              <a:rPr lang="en-US" dirty="0"/>
              <a:t>If our cache has 2 sets, what is its associativity</a:t>
            </a:r>
            <a:r>
              <a:rPr lang="en-US" dirty="0" smtClean="0"/>
              <a:t>? If memory address is </a:t>
            </a:r>
            <a:r>
              <a:rPr lang="en-US" dirty="0"/>
              <a:t>16 </a:t>
            </a:r>
            <a:r>
              <a:rPr lang="en-US" dirty="0" smtClean="0"/>
              <a:t>bits, </a:t>
            </a:r>
            <a:r>
              <a:rPr lang="en-US" dirty="0"/>
              <a:t>how wide is the Tag field?</a:t>
            </a:r>
          </a:p>
          <a:p>
            <a:endParaRPr lang="en-US" dirty="0"/>
          </a:p>
          <a:p>
            <a:pPr marL="363474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46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</a:t>
            </a:r>
            <a:r>
              <a:rPr lang="en-US" dirty="0" smtClean="0"/>
              <a:t>: </a:t>
            </a:r>
            <a:r>
              <a:rPr lang="en-US" altLang="zh-CN" dirty="0"/>
              <a:t>Bits in Memory Address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59130"/>
            <a:ext cx="10972800" cy="514167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We have a cache of size 2 KB with block size of 128 </a:t>
            </a:r>
            <a:r>
              <a:rPr lang="en-US" dirty="0" smtClean="0"/>
              <a:t>Bytes.  </a:t>
            </a:r>
            <a:r>
              <a:rPr lang="en-US" dirty="0"/>
              <a:t>If our cache has 2 sets, what is its associativity</a:t>
            </a:r>
            <a:r>
              <a:rPr lang="en-US" dirty="0" smtClean="0"/>
              <a:t>? If memory address is </a:t>
            </a:r>
            <a:r>
              <a:rPr lang="en-US" dirty="0"/>
              <a:t>16 </a:t>
            </a:r>
            <a:r>
              <a:rPr lang="en-US" dirty="0" smtClean="0"/>
              <a:t>bits, </a:t>
            </a:r>
            <a:r>
              <a:rPr lang="en-US" dirty="0"/>
              <a:t>how wide is the Tag field?</a:t>
            </a:r>
          </a:p>
          <a:p>
            <a:endParaRPr lang="en-US" dirty="0"/>
          </a:p>
          <a:p>
            <a:pPr marL="363474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1" y="1981200"/>
            <a:ext cx="1013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504D"/>
                </a:solidFill>
                <a:latin typeface="Calibri"/>
                <a:ea typeface="宋体" panose="02010600030101010101" pitchFamily="2" charset="-122"/>
              </a:rPr>
              <a:t>Bytes/block=128B = 2</a:t>
            </a:r>
            <a:r>
              <a:rPr lang="en-US" altLang="zh-CN" sz="2400" baseline="30000" dirty="0" smtClean="0">
                <a:solidFill>
                  <a:srgbClr val="C0504D"/>
                </a:solidFill>
                <a:latin typeface="Calibri"/>
                <a:ea typeface="宋体" panose="02010600030101010101" pitchFamily="2" charset="-122"/>
              </a:rPr>
              <a:t>7</a:t>
            </a:r>
            <a:r>
              <a:rPr lang="en-US" altLang="zh-CN" sz="2400" dirty="0" smtClean="0">
                <a:solidFill>
                  <a:srgbClr val="C0504D"/>
                </a:solidFill>
                <a:latin typeface="Calibri"/>
                <a:ea typeface="宋体" panose="02010600030101010101" pitchFamily="2" charset="-122"/>
              </a:rPr>
              <a:t>B </a:t>
            </a:r>
            <a:r>
              <a:rPr lang="en-US" sz="2400" dirty="0">
                <a:solidFill>
                  <a:srgbClr val="C0504D"/>
                </a:solidFill>
                <a:latin typeface="Calibri"/>
              </a:rPr>
              <a:t>=&gt; </a:t>
            </a:r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Offset has 7b</a:t>
            </a:r>
            <a:endParaRPr lang="en-US" sz="2400" dirty="0">
              <a:solidFill>
                <a:srgbClr val="C0504D"/>
              </a:solidFill>
              <a:latin typeface="Calibri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cache capacity (2KB=2</a:t>
            </a:r>
            <a:r>
              <a:rPr lang="en-US" sz="2400" baseline="30000" dirty="0" smtClean="0">
                <a:solidFill>
                  <a:srgbClr val="C0504D"/>
                </a:solidFill>
                <a:latin typeface="Calibri"/>
              </a:rPr>
              <a:t>11</a:t>
            </a:r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B) = # cache blocks*2</a:t>
            </a:r>
            <a:r>
              <a:rPr lang="en-US" sz="2400" baseline="30000" dirty="0" smtClean="0">
                <a:solidFill>
                  <a:srgbClr val="C0504D"/>
                </a:solidFill>
                <a:latin typeface="Calibri"/>
              </a:rPr>
              <a:t>7</a:t>
            </a:r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B/block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=&gt; # cache blocks = 16 = 2</a:t>
            </a:r>
            <a:r>
              <a:rPr lang="en-US" sz="2400" baseline="30000" dirty="0" smtClean="0">
                <a:solidFill>
                  <a:srgbClr val="C0504D"/>
                </a:solidFill>
                <a:latin typeface="Calibri"/>
              </a:rPr>
              <a:t>4</a:t>
            </a:r>
          </a:p>
          <a:p>
            <a:r>
              <a:rPr lang="en-US" altLang="zh-CN" sz="2400" dirty="0" smtClean="0">
                <a:solidFill>
                  <a:srgbClr val="C0504D"/>
                </a:solidFill>
                <a:latin typeface="Calibri"/>
                <a:ea typeface="宋体" panose="02010600030101010101" pitchFamily="2" charset="-122"/>
              </a:rPr>
              <a:t># cache blocks (</a:t>
            </a:r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16</a:t>
            </a:r>
            <a:r>
              <a:rPr lang="en-US" altLang="zh-CN" sz="2400" dirty="0" smtClean="0">
                <a:solidFill>
                  <a:srgbClr val="C0504D"/>
                </a:solidFill>
                <a:latin typeface="Calibri"/>
                <a:ea typeface="宋体" panose="02010600030101010101" pitchFamily="2" charset="-122"/>
              </a:rPr>
              <a:t>) = # ways * # sets (2)</a:t>
            </a:r>
          </a:p>
          <a:p>
            <a:pPr marL="342900" indent="-342900">
              <a:buFont typeface="Symbol"/>
              <a:buChar char="Þ"/>
            </a:pPr>
            <a:r>
              <a:rPr lang="en-US" altLang="zh-CN" sz="2400" dirty="0" smtClean="0">
                <a:solidFill>
                  <a:srgbClr val="C0504D"/>
                </a:solidFill>
                <a:latin typeface="Calibri"/>
                <a:ea typeface="宋体" panose="02010600030101010101" pitchFamily="2" charset="-122"/>
              </a:rPr>
              <a:t># ways = 8</a:t>
            </a:r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 = 2</a:t>
            </a:r>
            <a:r>
              <a:rPr lang="en-US" sz="2400" baseline="30000" dirty="0" smtClean="0">
                <a:solidFill>
                  <a:srgbClr val="C0504D"/>
                </a:solidFill>
                <a:latin typeface="Calibri"/>
              </a:rPr>
              <a:t>3</a:t>
            </a:r>
            <a:endParaRPr lang="en-US" sz="2400" dirty="0" smtClean="0">
              <a:solidFill>
                <a:srgbClr val="C0504D"/>
              </a:solidFill>
              <a:latin typeface="Calibri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Set Index has 1b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Memory address length (16) = T + SI + O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=&gt; T = 16</a:t>
            </a:r>
            <a:r>
              <a:rPr lang="en-US" altLang="zh-CN" sz="2400" dirty="0" smtClean="0">
                <a:solidFill>
                  <a:srgbClr val="C0504D"/>
                </a:solidFill>
                <a:latin typeface="Calibri"/>
                <a:ea typeface="宋体" panose="02010600030101010101" pitchFamily="2" charset="-122"/>
              </a:rPr>
              <a:t>b</a:t>
            </a:r>
            <a:r>
              <a:rPr lang="en-US" sz="2400" dirty="0" smtClean="0">
                <a:solidFill>
                  <a:srgbClr val="C0504D"/>
                </a:solidFill>
                <a:latin typeface="Calibri"/>
              </a:rPr>
              <a:t> – (1b+7b) = 8b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54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3742724"/>
          </a:xfrm>
        </p:spPr>
        <p:txBody>
          <a:bodyPr>
            <a:normAutofit/>
          </a:bodyPr>
          <a:lstStyle/>
          <a:p>
            <a:r>
              <a:rPr lang="en-US" dirty="0" smtClean="0"/>
              <a:t>32 bit address space, 32KB DM cache with 8-word blocks</a:t>
            </a:r>
          </a:p>
          <a:p>
            <a:endParaRPr lang="en-US" dirty="0" smtClean="0"/>
          </a:p>
          <a:p>
            <a:r>
              <a:rPr lang="en-US" dirty="0" smtClean="0"/>
              <a:t>32 </a:t>
            </a:r>
            <a:r>
              <a:rPr lang="en-US" dirty="0"/>
              <a:t>bit address space, </a:t>
            </a:r>
            <a:r>
              <a:rPr lang="en-US" dirty="0" smtClean="0"/>
              <a:t>16KB 2-way SA </a:t>
            </a:r>
            <a:r>
              <a:rPr lang="en-US" dirty="0"/>
              <a:t>cache with </a:t>
            </a:r>
            <a:r>
              <a:rPr lang="en-US" dirty="0" smtClean="0"/>
              <a:t>4-word blocks</a:t>
            </a:r>
          </a:p>
          <a:p>
            <a:endParaRPr lang="en-US" dirty="0"/>
          </a:p>
          <a:p>
            <a:r>
              <a:rPr lang="en-US" dirty="0"/>
              <a:t>32 bit address space, 32KB FA cache with 8-word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71013" y="1973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Question: </a:t>
            </a:r>
            <a:r>
              <a:rPr lang="en-US" altLang="zh-CN" dirty="0" smtClean="0"/>
              <a:t>Bits in Memory Address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36575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32 bit address space, 32KB DM cache with 8-word blocks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 - 17, SI - 10, O – 5 (</a:t>
            </a:r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en-US" altLang="zh-CN" dirty="0" smtClean="0">
                <a:solidFill>
                  <a:srgbClr val="FF0000"/>
                </a:solidFill>
              </a:rPr>
              <a:t>blocks = # sets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=&gt; SI has 10b, T = 32b–(10b+5b)=17b)</a:t>
            </a:r>
          </a:p>
          <a:p>
            <a:r>
              <a:rPr lang="en-US" dirty="0" smtClean="0"/>
              <a:t>32 </a:t>
            </a:r>
            <a:r>
              <a:rPr lang="en-US" dirty="0"/>
              <a:t>bit address space, </a:t>
            </a:r>
            <a:r>
              <a:rPr lang="en-US" dirty="0" smtClean="0"/>
              <a:t>16KB 2-way SA </a:t>
            </a:r>
            <a:r>
              <a:rPr lang="en-US" dirty="0"/>
              <a:t>cache with </a:t>
            </a:r>
            <a:r>
              <a:rPr lang="en-US" dirty="0" smtClean="0"/>
              <a:t>4-word blocks</a:t>
            </a:r>
          </a:p>
          <a:p>
            <a:r>
              <a:rPr lang="en-US" dirty="0">
                <a:solidFill>
                  <a:srgbClr val="FF0000"/>
                </a:solidFill>
              </a:rPr>
              <a:t>T - </a:t>
            </a:r>
            <a:r>
              <a:rPr lang="en-US" dirty="0" smtClean="0">
                <a:solidFill>
                  <a:srgbClr val="FF0000"/>
                </a:solidFill>
              </a:rPr>
              <a:t>19, SI 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smtClean="0">
                <a:solidFill>
                  <a:srgbClr val="FF0000"/>
                </a:solidFill>
              </a:rPr>
              <a:t>9, O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4 (</a:t>
            </a:r>
            <a:r>
              <a:rPr lang="en-US" altLang="zh-CN" dirty="0">
                <a:solidFill>
                  <a:srgbClr val="FF0000"/>
                </a:solidFill>
              </a:rPr>
              <a:t># blocks </a:t>
            </a:r>
            <a:r>
              <a:rPr lang="en-US" altLang="zh-CN" dirty="0" smtClean="0">
                <a:solidFill>
                  <a:srgbClr val="FF0000"/>
                </a:solidFill>
              </a:rPr>
              <a:t>= 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>
                <a:solidFill>
                  <a:srgbClr val="FF0000"/>
                </a:solidFill>
              </a:rPr>
              <a:t>; # </a:t>
            </a:r>
            <a:r>
              <a:rPr lang="en-US" altLang="zh-CN" dirty="0">
                <a:solidFill>
                  <a:srgbClr val="FF0000"/>
                </a:solidFill>
              </a:rPr>
              <a:t>sets =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/2=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9 </a:t>
            </a:r>
            <a:r>
              <a:rPr lang="en-US" dirty="0" smtClean="0">
                <a:solidFill>
                  <a:srgbClr val="FF0000"/>
                </a:solidFill>
              </a:rPr>
              <a:t>=&gt; </a:t>
            </a:r>
            <a:r>
              <a:rPr lang="en-US" dirty="0">
                <a:solidFill>
                  <a:srgbClr val="FF0000"/>
                </a:solidFill>
              </a:rPr>
              <a:t>SI has </a:t>
            </a:r>
            <a:r>
              <a:rPr lang="en-US" dirty="0" smtClean="0">
                <a:solidFill>
                  <a:srgbClr val="FF0000"/>
                </a:solidFill>
              </a:rPr>
              <a:t>9b</a:t>
            </a:r>
            <a:r>
              <a:rPr lang="en-US" dirty="0">
                <a:solidFill>
                  <a:srgbClr val="FF0000"/>
                </a:solidFill>
              </a:rPr>
              <a:t>, T = </a:t>
            </a:r>
            <a:r>
              <a:rPr lang="en-US" dirty="0" smtClean="0">
                <a:solidFill>
                  <a:srgbClr val="FF0000"/>
                </a:solidFill>
              </a:rPr>
              <a:t>32b–(9b+4b)=19b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32 bit address space, 32KB FA cache with 8-word blocks</a:t>
            </a:r>
          </a:p>
          <a:p>
            <a:r>
              <a:rPr lang="en-US" dirty="0">
                <a:solidFill>
                  <a:srgbClr val="FF0000"/>
                </a:solidFill>
              </a:rPr>
              <a:t>T - 27, SI - 0,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>
                <a:solidFill>
                  <a:srgbClr val="FF0000"/>
                </a:solidFill>
              </a:rPr>
              <a:t>– 5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# blocks =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en-US" altLang="zh-CN" dirty="0">
                <a:solidFill>
                  <a:srgbClr val="FF0000"/>
                </a:solidFill>
              </a:rPr>
              <a:t> #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sets = 1</a:t>
            </a:r>
            <a:r>
              <a:rPr lang="en-US" dirty="0">
                <a:solidFill>
                  <a:srgbClr val="FF0000"/>
                </a:solidFill>
              </a:rPr>
              <a:t> =&gt; SI has 0b, T = </a:t>
            </a:r>
            <a:r>
              <a:rPr lang="en-US" dirty="0" smtClean="0">
                <a:solidFill>
                  <a:srgbClr val="FF0000"/>
                </a:solidFill>
              </a:rPr>
              <a:t>32b–(0b+5b) </a:t>
            </a:r>
            <a:r>
              <a:rPr lang="en-US" dirty="0">
                <a:solidFill>
                  <a:srgbClr val="FF0000"/>
                </a:solidFill>
              </a:rPr>
              <a:t>= 27b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71013" y="1973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Answer: </a:t>
            </a:r>
            <a:r>
              <a:rPr lang="en-US" altLang="zh-CN" dirty="0" smtClean="0"/>
              <a:t>Bits in Memory </a:t>
            </a:r>
            <a:r>
              <a:rPr lang="en-US" altLang="zh-CN" smtClean="0"/>
              <a:t>Address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6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Question: Associativity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For a cache with fixed total size, if we increase the number of ways by a factor of two, which statement is false: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: The number of sets is halved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92D050"/>
                </a:solidFill>
              </a:rPr>
              <a:t>B </a:t>
            </a:r>
            <a:r>
              <a:rPr lang="en-US" dirty="0" smtClean="0"/>
              <a:t>: The </a:t>
            </a:r>
            <a:r>
              <a:rPr lang="en-US" dirty="0"/>
              <a:t>tag </a:t>
            </a:r>
            <a:r>
              <a:rPr lang="en-US" dirty="0" smtClean="0"/>
              <a:t>width decreases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C000"/>
                </a:solidFill>
              </a:rPr>
              <a:t>C </a:t>
            </a:r>
            <a:r>
              <a:rPr lang="en-US" dirty="0" smtClean="0"/>
              <a:t>: The block size stays the same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D </a:t>
            </a:r>
            <a:r>
              <a:rPr lang="en-US" dirty="0" smtClean="0"/>
              <a:t>: The set index decreases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6858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</a:t>
            </a:r>
            <a:r>
              <a:rPr lang="en-US" altLang="zh-CN" dirty="0" smtClean="0"/>
              <a:t>: Associativity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For a cache with fixed total size, if we increase the number of ways by a factor of two, which statement is false: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: The number of sets is halved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92D050"/>
                </a:solidFill>
              </a:rPr>
              <a:t>B </a:t>
            </a:r>
            <a:r>
              <a:rPr lang="en-US" dirty="0" smtClean="0"/>
              <a:t>: The </a:t>
            </a:r>
            <a:r>
              <a:rPr lang="en-US" dirty="0"/>
              <a:t>tag </a:t>
            </a:r>
            <a:r>
              <a:rPr lang="en-US" dirty="0" smtClean="0"/>
              <a:t>width decreases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C000"/>
                </a:solidFill>
              </a:rPr>
              <a:t>C </a:t>
            </a:r>
            <a:r>
              <a:rPr lang="en-US" dirty="0" smtClean="0"/>
              <a:t>: The block size stays the same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D </a:t>
            </a:r>
            <a:r>
              <a:rPr lang="en-US" dirty="0" smtClean="0"/>
              <a:t>: The set </a:t>
            </a:r>
            <a:r>
              <a:rPr lang="en-US" smtClean="0"/>
              <a:t>index width </a:t>
            </a:r>
            <a:r>
              <a:rPr lang="en-US" dirty="0" smtClean="0"/>
              <a:t>decreases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6858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62000" y="2971800"/>
            <a:ext cx="8458200" cy="3160341"/>
            <a:chOff x="762000" y="2971800"/>
            <a:chExt cx="8458200" cy="3160341"/>
          </a:xfrm>
        </p:grpSpPr>
        <p:sp>
          <p:nvSpPr>
            <p:cNvPr id="4" name="Rectangle 3"/>
            <p:cNvSpPr/>
            <p:nvPr/>
          </p:nvSpPr>
          <p:spPr>
            <a:xfrm>
              <a:off x="762000" y="2971800"/>
              <a:ext cx="6934200" cy="609600"/>
            </a:xfrm>
            <a:prstGeom prst="rect">
              <a:avLst/>
            </a:prstGeom>
            <a:noFill/>
            <a:ln w="508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66969" y="4704502"/>
              <a:ext cx="4094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More Associativity (more ways)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H="1">
              <a:off x="4679467" y="5260804"/>
              <a:ext cx="1343394" cy="1588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200400" y="5451080"/>
              <a:ext cx="6019800" cy="675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6933272" y="5783117"/>
              <a:ext cx="675084" cy="153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48600" y="5565604"/>
              <a:ext cx="943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FF"/>
                  </a:solidFill>
                </a:rPr>
                <a:t>Offset</a:t>
              </a:r>
              <a:endParaRPr lang="en-US" sz="2400" i="1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4947106" y="5793832"/>
              <a:ext cx="675084" cy="1533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106" y="5565604"/>
              <a:ext cx="626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</a:rPr>
                <a:t>Tag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72273" y="5565604"/>
              <a:ext cx="1310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0000FF"/>
                  </a:solidFill>
                </a:rPr>
                <a:t>Set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Index</a:t>
              </a:r>
              <a:endParaRPr lang="en-US" sz="2400" i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16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Question: </a:t>
            </a:r>
            <a:r>
              <a:rPr lang="en-US" altLang="zh-CN" dirty="0"/>
              <a:t>Associativity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6858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69133" y="4572000"/>
            <a:ext cx="6019800" cy="685799"/>
            <a:chOff x="3169133" y="2189640"/>
            <a:chExt cx="6019800" cy="685799"/>
          </a:xfrm>
        </p:grpSpPr>
        <p:sp>
          <p:nvSpPr>
            <p:cNvPr id="32" name="Rectangle 31"/>
            <p:cNvSpPr/>
            <p:nvPr/>
          </p:nvSpPr>
          <p:spPr>
            <a:xfrm>
              <a:off x="3169133" y="2194378"/>
              <a:ext cx="6019800" cy="675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6902005" y="2526415"/>
              <a:ext cx="675084" cy="153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772400" y="2308902"/>
              <a:ext cx="943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FF"/>
                  </a:solidFill>
                </a:rPr>
                <a:t>Offset</a:t>
              </a:r>
              <a:endParaRPr lang="en-US" sz="2400" i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4915839" y="2537130"/>
              <a:ext cx="675084" cy="1533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754839" y="2308902"/>
              <a:ext cx="626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</a:rPr>
                <a:t>Tag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41006" y="2308902"/>
              <a:ext cx="1310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0000FF"/>
                  </a:solidFill>
                </a:rPr>
                <a:t>Set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Index</a:t>
              </a:r>
              <a:endParaRPr lang="en-US" sz="2400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19200" y="1600200"/>
            <a:ext cx="8274894" cy="2720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dirty="0" smtClean="0"/>
              <a:t>Push red bar right 1 bit</a:t>
            </a:r>
          </a:p>
          <a:p>
            <a:pPr>
              <a:lnSpc>
                <a:spcPct val="85000"/>
              </a:lnSpc>
            </a:pPr>
            <a:r>
              <a:rPr lang="en-US" sz="2800" i="1" dirty="0" err="1" smtClean="0"/>
              <a:t>tag_size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?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index_size</a:t>
            </a:r>
            <a:r>
              <a:rPr lang="en-US" sz="2800" i="1" dirty="0" smtClean="0">
                <a:solidFill>
                  <a:srgbClr val="FF0000"/>
                </a:solidFill>
              </a:rPr>
              <a:t>?</a:t>
            </a:r>
            <a:r>
              <a:rPr lang="en-US" sz="2800" i="1" dirty="0" smtClean="0"/>
              <a:t>; </a:t>
            </a:r>
            <a:r>
              <a:rPr lang="en-US" sz="2800" dirty="0" smtClean="0"/>
              <a:t># sets</a:t>
            </a:r>
            <a:r>
              <a:rPr lang="en-US" sz="2800" i="1" dirty="0" smtClean="0">
                <a:solidFill>
                  <a:srgbClr val="FF0000"/>
                </a:solidFill>
              </a:rPr>
              <a:t>?</a:t>
            </a:r>
            <a:r>
              <a:rPr lang="en-US" altLang="zh-CN" sz="2800" dirty="0" smtClean="0"/>
              <a:t>;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# ways/associativity </a:t>
            </a:r>
            <a:r>
              <a:rPr lang="en-US" sz="2800" i="1" dirty="0" smtClean="0">
                <a:solidFill>
                  <a:srgbClr val="FF0000"/>
                </a:solidFill>
              </a:rPr>
              <a:t>?</a:t>
            </a:r>
            <a:r>
              <a:rPr lang="en-US" altLang="zh-CN" sz="2800" dirty="0" smtClean="0">
                <a:solidFill>
                  <a:srgbClr val="FF0000"/>
                </a:solidFill>
              </a:rPr>
              <a:t>; </a:t>
            </a:r>
          </a:p>
          <a:p>
            <a:pPr>
              <a:lnSpc>
                <a:spcPct val="85000"/>
              </a:lnSpc>
            </a:pPr>
            <a:r>
              <a:rPr lang="en-US" sz="2800" i="1" dirty="0" smtClean="0"/>
              <a:t># </a:t>
            </a:r>
            <a:r>
              <a:rPr lang="en-US" altLang="zh-CN" sz="2800" i="1" dirty="0" smtClean="0"/>
              <a:t>HW </a:t>
            </a:r>
            <a:r>
              <a:rPr lang="en-US" sz="2800" i="1" dirty="0" smtClean="0"/>
              <a:t>comparators </a:t>
            </a:r>
            <a:r>
              <a:rPr lang="en-US" sz="2800" i="1" dirty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85000"/>
              </a:lnSpc>
            </a:pPr>
            <a:r>
              <a:rPr lang="en-US" altLang="zh-CN" sz="2800" dirty="0" smtClean="0"/>
              <a:t>Push </a:t>
            </a:r>
            <a:r>
              <a:rPr lang="en-US" altLang="zh-CN" sz="2800" dirty="0"/>
              <a:t>red bar </a:t>
            </a:r>
            <a:r>
              <a:rPr lang="en-US" altLang="zh-CN" sz="2800" dirty="0" smtClean="0"/>
              <a:t>left </a:t>
            </a:r>
            <a:r>
              <a:rPr lang="en-US" altLang="zh-CN" sz="2800" dirty="0"/>
              <a:t>1 bit</a:t>
            </a:r>
          </a:p>
          <a:p>
            <a:pPr>
              <a:lnSpc>
                <a:spcPct val="85000"/>
              </a:lnSpc>
            </a:pPr>
            <a:r>
              <a:rPr lang="en-US" sz="2800" i="1" dirty="0" err="1" smtClean="0"/>
              <a:t>tag_size</a:t>
            </a:r>
            <a:r>
              <a:rPr lang="en-US" sz="2800" i="1" dirty="0" smtClean="0"/>
              <a:t> </a:t>
            </a:r>
            <a:r>
              <a:rPr lang="en-US" sz="2800" i="1" dirty="0">
                <a:solidFill>
                  <a:srgbClr val="FF0000"/>
                </a:solidFill>
              </a:rPr>
              <a:t>?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index_size</a:t>
            </a:r>
            <a:r>
              <a:rPr lang="en-US" sz="2800" i="1" dirty="0" smtClean="0"/>
              <a:t> </a:t>
            </a:r>
            <a:r>
              <a:rPr lang="en-US" sz="2800" i="1" dirty="0">
                <a:solidFill>
                  <a:srgbClr val="FF0000"/>
                </a:solidFill>
              </a:rPr>
              <a:t>?</a:t>
            </a:r>
            <a:r>
              <a:rPr lang="en-US" sz="2800" i="1" dirty="0" smtClean="0"/>
              <a:t>; # sets </a:t>
            </a:r>
            <a:r>
              <a:rPr lang="en-US" sz="2800" i="1" dirty="0">
                <a:solidFill>
                  <a:srgbClr val="FF0000"/>
                </a:solidFill>
              </a:rPr>
              <a:t>?</a:t>
            </a:r>
            <a:r>
              <a:rPr lang="en-US" sz="2800" i="1" dirty="0" smtClean="0"/>
              <a:t>; # </a:t>
            </a:r>
            <a:r>
              <a:rPr lang="en-US" altLang="zh-CN" sz="2800" dirty="0" smtClean="0"/>
              <a:t>ways/associativity </a:t>
            </a:r>
            <a:r>
              <a:rPr lang="en-US" sz="2800" i="1" dirty="0">
                <a:solidFill>
                  <a:srgbClr val="FF0000"/>
                </a:solidFill>
              </a:rPr>
              <a:t>?</a:t>
            </a:r>
            <a:r>
              <a:rPr lang="en-US" altLang="zh-CN" sz="2800" dirty="0" smtClean="0">
                <a:solidFill>
                  <a:srgbClr val="FF0000"/>
                </a:solidFill>
              </a:rPr>
              <a:t>; </a:t>
            </a:r>
          </a:p>
          <a:p>
            <a:pPr>
              <a:lnSpc>
                <a:spcPct val="85000"/>
              </a:lnSpc>
            </a:pPr>
            <a:r>
              <a:rPr lang="en-US" sz="2800" i="1" dirty="0" smtClean="0"/>
              <a:t># HW comparators </a:t>
            </a:r>
            <a:r>
              <a:rPr lang="en-US" sz="2800" i="1" dirty="0">
                <a:solidFill>
                  <a:srgbClr val="FF0000"/>
                </a:solidFill>
              </a:rPr>
              <a:t>?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</a:t>
            </a:r>
            <a:r>
              <a:rPr lang="en-US" altLang="zh-CN" dirty="0" smtClean="0"/>
              <a:t>: </a:t>
            </a:r>
            <a:r>
              <a:rPr lang="en-US" altLang="zh-CN" dirty="0"/>
              <a:t>Associativity 2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44847" y="1388012"/>
            <a:ext cx="10364889" cy="2720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dirty="0" smtClean="0"/>
              <a:t>Push red bar right 1 bit</a:t>
            </a:r>
          </a:p>
          <a:p>
            <a:pPr>
              <a:lnSpc>
                <a:spcPct val="85000"/>
              </a:lnSpc>
            </a:pPr>
            <a:r>
              <a:rPr lang="en-US" sz="2800" i="1" dirty="0" err="1" smtClean="0"/>
              <a:t>tag_size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+1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index_size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-1</a:t>
            </a:r>
            <a:r>
              <a:rPr lang="en-US" sz="2800" i="1" dirty="0" smtClean="0"/>
              <a:t>; </a:t>
            </a:r>
            <a:r>
              <a:rPr lang="en-US" sz="2800" dirty="0" smtClean="0"/>
              <a:t># sets</a:t>
            </a:r>
            <a:r>
              <a:rPr lang="en-US" altLang="zh-CN" sz="2800" dirty="0" smtClean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halved</a:t>
            </a:r>
            <a:r>
              <a:rPr lang="en-US" altLang="zh-CN" sz="2800" dirty="0"/>
              <a:t>;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# ways/associativity </a:t>
            </a:r>
            <a:r>
              <a:rPr lang="en-US" altLang="zh-CN" sz="2800" dirty="0" smtClean="0">
                <a:solidFill>
                  <a:srgbClr val="FF0000"/>
                </a:solidFill>
              </a:rPr>
              <a:t>doubled; </a:t>
            </a:r>
          </a:p>
          <a:p>
            <a:pPr>
              <a:lnSpc>
                <a:spcPct val="85000"/>
              </a:lnSpc>
            </a:pPr>
            <a:r>
              <a:rPr lang="en-US" sz="2800" i="1" dirty="0" smtClean="0"/>
              <a:t># HW comparators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doubled</a:t>
            </a:r>
            <a:endParaRPr lang="en-US" sz="2800" i="1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800" dirty="0" smtClean="0"/>
              <a:t>Push </a:t>
            </a:r>
            <a:r>
              <a:rPr lang="en-US" altLang="zh-CN" sz="2800" dirty="0"/>
              <a:t>red bar </a:t>
            </a:r>
            <a:r>
              <a:rPr lang="en-US" altLang="zh-CN" sz="2800" dirty="0" smtClean="0"/>
              <a:t>left </a:t>
            </a:r>
            <a:r>
              <a:rPr lang="en-US" altLang="zh-CN" sz="2800" dirty="0"/>
              <a:t>1 bit</a:t>
            </a:r>
          </a:p>
          <a:p>
            <a:pPr>
              <a:lnSpc>
                <a:spcPct val="85000"/>
              </a:lnSpc>
            </a:pPr>
            <a:r>
              <a:rPr lang="en-US" sz="2800" i="1" dirty="0" err="1" smtClean="0"/>
              <a:t>tag_size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-1</a:t>
            </a:r>
            <a:r>
              <a:rPr lang="en-US" sz="2800" i="1" dirty="0" smtClean="0"/>
              <a:t>; </a:t>
            </a:r>
            <a:r>
              <a:rPr lang="en-US" sz="2800" i="1" dirty="0" err="1" smtClean="0"/>
              <a:t>index_size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+1</a:t>
            </a:r>
            <a:r>
              <a:rPr lang="en-US" sz="2800" i="1" dirty="0" smtClean="0"/>
              <a:t>; # sets </a:t>
            </a:r>
            <a:r>
              <a:rPr lang="en-US" sz="2800" i="1" dirty="0" smtClean="0">
                <a:solidFill>
                  <a:srgbClr val="FF0000"/>
                </a:solidFill>
              </a:rPr>
              <a:t>doubled</a:t>
            </a:r>
            <a:r>
              <a:rPr lang="en-US" sz="2800" i="1" dirty="0" smtClean="0"/>
              <a:t>; # </a:t>
            </a:r>
            <a:r>
              <a:rPr lang="en-US" altLang="zh-CN" sz="2800" dirty="0" smtClean="0"/>
              <a:t>ways/associativity </a:t>
            </a:r>
            <a:r>
              <a:rPr lang="en-US" altLang="zh-CN" sz="2800" dirty="0" smtClean="0">
                <a:solidFill>
                  <a:srgbClr val="FF0000"/>
                </a:solidFill>
              </a:rPr>
              <a:t>halved; </a:t>
            </a:r>
          </a:p>
          <a:p>
            <a:pPr>
              <a:lnSpc>
                <a:spcPct val="85000"/>
              </a:lnSpc>
            </a:pPr>
            <a:r>
              <a:rPr lang="en-US" sz="2800" i="1" dirty="0" smtClean="0"/>
              <a:t># HW comparators </a:t>
            </a:r>
            <a:r>
              <a:rPr lang="en-US" sz="2800" i="1" dirty="0" smtClean="0">
                <a:solidFill>
                  <a:srgbClr val="FF0000"/>
                </a:solidFill>
              </a:rPr>
              <a:t>halved</a:t>
            </a:r>
          </a:p>
          <a:p>
            <a:endParaRPr lang="en-US" sz="2800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6858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200400" y="3810000"/>
            <a:ext cx="6019800" cy="2118902"/>
            <a:chOff x="3200400" y="1279527"/>
            <a:chExt cx="6019800" cy="2118902"/>
          </a:xfrm>
        </p:grpSpPr>
        <p:sp>
          <p:nvSpPr>
            <p:cNvPr id="13" name="TextBox 12"/>
            <p:cNvSpPr txBox="1"/>
            <p:nvPr/>
          </p:nvSpPr>
          <p:spPr>
            <a:xfrm>
              <a:off x="3566969" y="1279527"/>
              <a:ext cx="4094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More </a:t>
              </a:r>
              <a:r>
                <a:rPr lang="en-US" sz="2400" dirty="0" smtClean="0"/>
                <a:t>associativity </a:t>
              </a:r>
              <a:r>
                <a:rPr lang="en-US" sz="2400" dirty="0"/>
                <a:t>(more ways)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0800000" flipH="1">
              <a:off x="4679467" y="1835829"/>
              <a:ext cx="1343394" cy="1588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200400" y="2026105"/>
              <a:ext cx="6019800" cy="675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6933272" y="2358142"/>
              <a:ext cx="675084" cy="153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848600" y="2140629"/>
              <a:ext cx="943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FF"/>
                  </a:solidFill>
                </a:rPr>
                <a:t>Offset</a:t>
              </a:r>
              <a:endParaRPr lang="en-US" sz="2400" i="1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4947106" y="2368857"/>
              <a:ext cx="675084" cy="1533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86106" y="2140629"/>
              <a:ext cx="626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</a:rPr>
                <a:t>Tag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2273" y="2140629"/>
              <a:ext cx="1310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0000FF"/>
                  </a:solidFill>
                </a:rPr>
                <a:t>Set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Index</a:t>
              </a:r>
              <a:endParaRPr lang="en-US" sz="2400" i="1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88102" y="2936764"/>
              <a:ext cx="3984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Less</a:t>
              </a:r>
              <a:r>
                <a:rPr lang="en-US" sz="2400" dirty="0" smtClean="0"/>
                <a:t> associativity (fewer </a:t>
              </a:r>
              <a:r>
                <a:rPr lang="en-US" sz="2400" dirty="0"/>
                <a:t>ways)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H="1">
              <a:off x="4695509" y="2888289"/>
              <a:ext cx="1343394" cy="1588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3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Question: Associativity vs.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cache of fixed capacity and </a:t>
            </a:r>
            <a:r>
              <a:rPr lang="en-US" dirty="0" smtClean="0"/>
              <a:t>block size</a:t>
            </a:r>
            <a:r>
              <a:rPr lang="en-US" dirty="0"/>
              <a:t>, </a:t>
            </a:r>
            <a:r>
              <a:rPr lang="en-US" dirty="0" smtClean="0"/>
              <a:t>increasing associativity causes __________ in hit time, and __________ in miss rate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581022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 Associativity vs.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cache of fixed capacity and </a:t>
            </a:r>
            <a:r>
              <a:rPr lang="en-US" dirty="0" smtClean="0"/>
              <a:t>block size</a:t>
            </a:r>
            <a:r>
              <a:rPr lang="en-US" dirty="0"/>
              <a:t>, </a:t>
            </a:r>
            <a:r>
              <a:rPr lang="en-US" dirty="0" smtClean="0"/>
              <a:t>increasing associativity causes _</a:t>
            </a:r>
            <a:r>
              <a:rPr lang="en-US" dirty="0" smtClean="0">
                <a:solidFill>
                  <a:srgbClr val="FF0000"/>
                </a:solidFill>
              </a:rPr>
              <a:t>increase</a:t>
            </a:r>
            <a:r>
              <a:rPr lang="en-US" dirty="0" smtClean="0"/>
              <a:t>_ in hit time, and _</a:t>
            </a:r>
            <a:r>
              <a:rPr lang="en-US" dirty="0" smtClean="0">
                <a:solidFill>
                  <a:srgbClr val="FF0000"/>
                </a:solidFill>
              </a:rPr>
              <a:t>decrease</a:t>
            </a:r>
            <a:r>
              <a:rPr lang="en-US" dirty="0" smtClean="0"/>
              <a:t>_ in miss rate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581022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FCE6CE-22EA-C947-BA59-D740F91D2B06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648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12-bit DM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381000" y="1219200"/>
            <a:ext cx="111252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12-bit memory address; DM cache with block </a:t>
            </a:r>
            <a:r>
              <a:rPr lang="en-US" dirty="0"/>
              <a:t>size </a:t>
            </a:r>
            <a:r>
              <a:rPr lang="en-US" dirty="0" smtClean="0"/>
              <a:t>4B; </a:t>
            </a:r>
            <a:r>
              <a:rPr lang="en-US" dirty="0"/>
              <a:t>total of 16 cache blocks, with </a:t>
            </a:r>
            <a:r>
              <a:rPr lang="en-US" dirty="0" smtClean="0"/>
              <a:t>contents </a:t>
            </a:r>
            <a:r>
              <a:rPr lang="en-US" dirty="0" smtClean="0"/>
              <a:t>shown below ("—“ means invalid data). All </a:t>
            </a:r>
            <a:r>
              <a:rPr lang="en-US" dirty="0"/>
              <a:t>values are </a:t>
            </a:r>
            <a:r>
              <a:rPr lang="en-US" dirty="0" smtClean="0"/>
              <a:t>in </a:t>
            </a:r>
            <a:r>
              <a:rPr lang="en-US" dirty="0"/>
              <a:t>hex</a:t>
            </a:r>
            <a:r>
              <a:rPr lang="en-US" dirty="0" smtClean="0"/>
              <a:t>. Within each block, B0 refers to Byte address 00, B1 refers to Byte address 01, and so on. </a:t>
            </a:r>
          </a:p>
          <a:p>
            <a:pPr lvl="1"/>
            <a:r>
              <a:rPr lang="en-US" altLang="zh-CN" dirty="0" smtClean="0"/>
              <a:t>1. What are the sizes of Tag, Set Index, Offset?</a:t>
            </a:r>
          </a:p>
          <a:p>
            <a:pPr lvl="1"/>
            <a:r>
              <a:rPr lang="en-US" dirty="0" smtClean="0"/>
              <a:t>2. </a:t>
            </a:r>
            <a:r>
              <a:rPr lang="en-US" dirty="0"/>
              <a:t>Cache hit or miss </a:t>
            </a:r>
            <a:r>
              <a:rPr lang="en-US" altLang="zh-CN" dirty="0"/>
              <a:t>for referencing the following memory </a:t>
            </a:r>
            <a:r>
              <a:rPr lang="en-US" altLang="zh-CN" dirty="0" smtClean="0"/>
              <a:t>addresses (individually, not sequentially) ? </a:t>
            </a:r>
            <a:r>
              <a:rPr lang="en-US" altLang="zh-CN" dirty="0"/>
              <a:t>If cache hit, give the actual value returned: </a:t>
            </a:r>
            <a:r>
              <a:rPr lang="en-US" dirty="0"/>
              <a:t>0x7AC, 0x024, 0x99F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03460"/>
            <a:ext cx="9677400" cy="36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Question: Tag bits &amp; </a:t>
            </a:r>
            <a:r>
              <a:rPr lang="en-US" altLang="zh-CN" smtClean="0"/>
              <a:t>Offset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382000" cy="51212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Q: Under what condition will we have # Offset bits = 0? </a:t>
            </a:r>
            <a:r>
              <a:rPr lang="en-US" dirty="0"/>
              <a:t>Under what condition will we have </a:t>
            </a:r>
            <a:r>
              <a:rPr lang="en-US" dirty="0" smtClean="0"/>
              <a:t># Tag bits = 0?</a:t>
            </a:r>
          </a:p>
          <a:p>
            <a:r>
              <a:rPr lang="en-US" dirty="0" smtClean="0"/>
              <a:t>A: # Offset bits = 0 when size of a cache block = 1 Byte</a:t>
            </a:r>
          </a:p>
          <a:p>
            <a:pPr lvl="1"/>
            <a:r>
              <a:rPr lang="en-US" dirty="0"/>
              <a:t>(not realistic, since it cannot even fit a </a:t>
            </a:r>
            <a:r>
              <a:rPr lang="en-US" dirty="0" smtClean="0"/>
              <a:t>16b short or 32b 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# Tag bits = 0 when we have a DM cache with the same size as memory</a:t>
            </a:r>
          </a:p>
          <a:p>
            <a:pPr lvl="1"/>
            <a:r>
              <a:rPr lang="en-US" dirty="0" smtClean="0"/>
              <a:t>Tag bits are needed to disambiguate among multiple possible memory blocks that may be mapped to one cache bloc</a:t>
            </a:r>
            <a:r>
              <a:rPr lang="en-US" altLang="zh-CN" dirty="0" smtClean="0"/>
              <a:t>k; if there is a 1-to-1 correspondence between cache blocks and memory blocks, then Tag bits are not needed</a:t>
            </a:r>
          </a:p>
          <a:p>
            <a:pPr lvl="1"/>
            <a:r>
              <a:rPr lang="en-US" dirty="0"/>
              <a:t>(not realistic, since cache must be small in order to be fast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9067800" y="977628"/>
            <a:ext cx="2804783" cy="5194572"/>
            <a:chOff x="9067800" y="977628"/>
            <a:chExt cx="2804783" cy="5194572"/>
          </a:xfrm>
          <a:noFill/>
        </p:grpSpPr>
        <p:sp>
          <p:nvSpPr>
            <p:cNvPr id="80" name="Rectangle 43" descr="5%"/>
            <p:cNvSpPr>
              <a:spLocks noChangeArrowheads="1"/>
            </p:cNvSpPr>
            <p:nvPr/>
          </p:nvSpPr>
          <p:spPr bwMode="auto">
            <a:xfrm>
              <a:off x="10591800" y="1295400"/>
              <a:ext cx="990600" cy="48768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>
              <a:off x="10591800" y="19050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9"/>
            <p:cNvSpPr>
              <a:spLocks noChangeShapeType="1"/>
            </p:cNvSpPr>
            <p:nvPr/>
          </p:nvSpPr>
          <p:spPr bwMode="auto">
            <a:xfrm>
              <a:off x="10591800" y="16002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0"/>
            <p:cNvSpPr>
              <a:spLocks noChangeShapeType="1"/>
            </p:cNvSpPr>
            <p:nvPr/>
          </p:nvSpPr>
          <p:spPr bwMode="auto">
            <a:xfrm>
              <a:off x="10591800" y="22098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>
              <a:off x="10591800" y="12954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 flipH="1" flipV="1">
              <a:off x="10591800" y="55626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 flipH="1" flipV="1">
              <a:off x="10591800" y="58674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 flipH="1" flipV="1">
              <a:off x="10591800" y="52578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25"/>
            <p:cNvSpPr txBox="1">
              <a:spLocks noChangeArrowheads="1"/>
            </p:cNvSpPr>
            <p:nvPr/>
          </p:nvSpPr>
          <p:spPr bwMode="auto">
            <a:xfrm>
              <a:off x="10319657" y="977628"/>
              <a:ext cx="1552926" cy="36933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Main Memory</a:t>
              </a: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10591800" y="25146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>
              <a:off x="10591800" y="28194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>
              <a:off x="10591800" y="31242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10591800" y="34290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10591800" y="37338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10591800" y="40386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10591800" y="49530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10591800" y="43434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10591800" y="46482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43" descr="5%"/>
            <p:cNvSpPr>
              <a:spLocks noChangeArrowheads="1"/>
            </p:cNvSpPr>
            <p:nvPr/>
          </p:nvSpPr>
          <p:spPr bwMode="auto">
            <a:xfrm>
              <a:off x="9067800" y="1295400"/>
              <a:ext cx="990600" cy="48768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9067800" y="19050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9"/>
            <p:cNvSpPr>
              <a:spLocks noChangeShapeType="1"/>
            </p:cNvSpPr>
            <p:nvPr/>
          </p:nvSpPr>
          <p:spPr bwMode="auto">
            <a:xfrm>
              <a:off x="9067800" y="16002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0"/>
            <p:cNvSpPr>
              <a:spLocks noChangeShapeType="1"/>
            </p:cNvSpPr>
            <p:nvPr/>
          </p:nvSpPr>
          <p:spPr bwMode="auto">
            <a:xfrm>
              <a:off x="9067800" y="22098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1"/>
            <p:cNvSpPr>
              <a:spLocks noChangeShapeType="1"/>
            </p:cNvSpPr>
            <p:nvPr/>
          </p:nvSpPr>
          <p:spPr bwMode="auto">
            <a:xfrm>
              <a:off x="9067800" y="12954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"/>
            <p:cNvSpPr>
              <a:spLocks noChangeShapeType="1"/>
            </p:cNvSpPr>
            <p:nvPr/>
          </p:nvSpPr>
          <p:spPr bwMode="auto">
            <a:xfrm flipH="1" flipV="1">
              <a:off x="9067800" y="55626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15"/>
            <p:cNvSpPr>
              <a:spLocks noChangeShapeType="1"/>
            </p:cNvSpPr>
            <p:nvPr/>
          </p:nvSpPr>
          <p:spPr bwMode="auto">
            <a:xfrm flipH="1" flipV="1">
              <a:off x="9067800" y="58674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6"/>
            <p:cNvSpPr>
              <a:spLocks noChangeShapeType="1"/>
            </p:cNvSpPr>
            <p:nvPr/>
          </p:nvSpPr>
          <p:spPr bwMode="auto">
            <a:xfrm flipH="1" flipV="1">
              <a:off x="9067800" y="52578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25"/>
            <p:cNvSpPr txBox="1">
              <a:spLocks noChangeArrowheads="1"/>
            </p:cNvSpPr>
            <p:nvPr/>
          </p:nvSpPr>
          <p:spPr bwMode="auto">
            <a:xfrm>
              <a:off x="9144000" y="977628"/>
              <a:ext cx="755335" cy="36933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Cache</a:t>
              </a:r>
              <a:endParaRPr lang="en-US" b="1" dirty="0"/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9067800" y="25146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9067800" y="28194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9067800" y="31242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30"/>
            <p:cNvSpPr>
              <a:spLocks noChangeShapeType="1"/>
            </p:cNvSpPr>
            <p:nvPr/>
          </p:nvSpPr>
          <p:spPr bwMode="auto">
            <a:xfrm>
              <a:off x="9067800" y="34290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9067800" y="37338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9067800" y="40386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3"/>
            <p:cNvSpPr>
              <a:spLocks noChangeShapeType="1"/>
            </p:cNvSpPr>
            <p:nvPr/>
          </p:nvSpPr>
          <p:spPr bwMode="auto">
            <a:xfrm>
              <a:off x="9067800" y="49530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9067800" y="43434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5"/>
            <p:cNvSpPr>
              <a:spLocks noChangeShapeType="1"/>
            </p:cNvSpPr>
            <p:nvPr/>
          </p:nvSpPr>
          <p:spPr bwMode="auto">
            <a:xfrm>
              <a:off x="9067800" y="4648200"/>
              <a:ext cx="990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10046697" y="14478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0046697" y="17526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0046697" y="20574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0046697" y="23622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0046697" y="26670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0046697" y="29718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0046697" y="32766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0046697" y="35814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10046697" y="38862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046697" y="41910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0046697" y="44958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10046697" y="48006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10046697" y="51054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0046697" y="54102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10046697" y="57150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0046697" y="6019800"/>
              <a:ext cx="533400" cy="0"/>
            </a:xfrm>
            <a:prstGeom prst="straightConnector1">
              <a:avLst/>
            </a:prstGeom>
            <a:grpFill/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308837" y="5919342"/>
            <a:ext cx="3416021" cy="437009"/>
            <a:chOff x="2577821" y="6000566"/>
            <a:chExt cx="6019800" cy="770107"/>
          </a:xfrm>
        </p:grpSpPr>
        <p:sp>
          <p:nvSpPr>
            <p:cNvPr id="58" name="Rectangle 57"/>
            <p:cNvSpPr/>
            <p:nvPr/>
          </p:nvSpPr>
          <p:spPr>
            <a:xfrm>
              <a:off x="2577821" y="6005304"/>
              <a:ext cx="6019800" cy="675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6310693" y="6337341"/>
              <a:ext cx="675084" cy="153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162799" y="6119828"/>
              <a:ext cx="1325535" cy="65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Offset</a:t>
              </a:r>
              <a:endParaRPr lang="en-US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49421" y="6119828"/>
              <a:ext cx="1812088" cy="650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FF"/>
                  </a:solidFill>
                </a:rPr>
                <a:t>Set </a:t>
              </a:r>
              <a:r>
                <a:rPr lang="en-US" i="1" dirty="0" smtClean="0">
                  <a:solidFill>
                    <a:srgbClr val="0000FF"/>
                  </a:solidFill>
                </a:rPr>
                <a:t>Index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49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A: 12-bit DM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381000" y="1703850"/>
            <a:ext cx="10972800" cy="34777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What are the sizes of Tag, Set Index, Offset?</a:t>
            </a:r>
          </a:p>
          <a:p>
            <a:r>
              <a:rPr lang="en-US" altLang="zh-CN" dirty="0" smtClean="0"/>
              <a:t># Bytes/block=4, hence Offset size=2</a:t>
            </a:r>
          </a:p>
          <a:p>
            <a:r>
              <a:rPr lang="en-US" altLang="zh-CN" dirty="0" smtClean="0"/>
              <a:t># Sets=(# Blocks for DM cache)=16, hence SI size=4</a:t>
            </a:r>
          </a:p>
          <a:p>
            <a:r>
              <a:rPr lang="en-US" altLang="zh-CN" dirty="0" smtClean="0"/>
              <a:t>Tag size=12-4-2=6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0"/>
            <a:ext cx="4686718" cy="17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A: 12-bit DM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381000" y="1744499"/>
            <a:ext cx="10972800" cy="52517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2</a:t>
            </a:r>
            <a:r>
              <a:rPr lang="en-US" dirty="0"/>
              <a:t>. Cache hit or miss </a:t>
            </a:r>
            <a:r>
              <a:rPr lang="en-US" altLang="zh-CN" dirty="0"/>
              <a:t>for referencing the following memory addresses? If cache hit, </a:t>
            </a:r>
            <a:r>
              <a:rPr lang="en-US" altLang="zh-CN" dirty="0" smtClean="0"/>
              <a:t>give the actual value returned: </a:t>
            </a:r>
            <a:r>
              <a:rPr lang="en-US" dirty="0" smtClean="0"/>
              <a:t>0x7AC</a:t>
            </a:r>
            <a:r>
              <a:rPr lang="en-US" dirty="0"/>
              <a:t>, 0x024, </a:t>
            </a:r>
            <a:r>
              <a:rPr lang="en-US" dirty="0" smtClean="0"/>
              <a:t>0x99F</a:t>
            </a:r>
          </a:p>
          <a:p>
            <a:r>
              <a:rPr lang="en-US" dirty="0"/>
              <a:t>0x7AC = </a:t>
            </a:r>
            <a:r>
              <a:rPr lang="en-US" dirty="0" smtClean="0">
                <a:solidFill>
                  <a:srgbClr val="FF0000"/>
                </a:solidFill>
              </a:rPr>
              <a:t>0111 10</a:t>
            </a:r>
            <a:r>
              <a:rPr lang="en-US" dirty="0" smtClean="0">
                <a:solidFill>
                  <a:schemeClr val="tx2"/>
                </a:solidFill>
              </a:rPr>
              <a:t>10 11</a:t>
            </a:r>
            <a:r>
              <a:rPr lang="en-US" dirty="0" smtClean="0"/>
              <a:t>00 (bin). Set Index=</a:t>
            </a:r>
            <a:r>
              <a:rPr lang="en-US" dirty="0" smtClean="0">
                <a:solidFill>
                  <a:schemeClr val="tx2"/>
                </a:solidFill>
              </a:rPr>
              <a:t>1011</a:t>
            </a:r>
            <a:r>
              <a:rPr lang="en-US" dirty="0" smtClean="0"/>
              <a:t>(bin)=0xB. The set with index 0xB has a single block with Valid=0, hence it is a cache miss (no need to check for tag match. Even though the table shows some data in this block, all data is invalid with Valid=0).</a:t>
            </a:r>
          </a:p>
          <a:p>
            <a:r>
              <a:rPr lang="en-US" dirty="0"/>
              <a:t>0x024 = </a:t>
            </a:r>
            <a:r>
              <a:rPr lang="en-US" dirty="0" smtClean="0">
                <a:solidFill>
                  <a:srgbClr val="FF0000"/>
                </a:solidFill>
              </a:rPr>
              <a:t>0000 00</a:t>
            </a:r>
            <a:r>
              <a:rPr lang="en-US" dirty="0" smtClean="0">
                <a:solidFill>
                  <a:schemeClr val="tx2"/>
                </a:solidFill>
              </a:rPr>
              <a:t>10 01</a:t>
            </a:r>
            <a:r>
              <a:rPr lang="en-US" dirty="0" smtClean="0"/>
              <a:t>00 </a:t>
            </a:r>
            <a:r>
              <a:rPr lang="en-US" dirty="0"/>
              <a:t>(bin).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1001</a:t>
            </a:r>
            <a:r>
              <a:rPr lang="en-US" dirty="0" smtClean="0"/>
              <a:t>(bin</a:t>
            </a:r>
            <a:r>
              <a:rPr lang="en-US" dirty="0"/>
              <a:t>)=</a:t>
            </a:r>
            <a:r>
              <a:rPr lang="en-US" dirty="0" smtClean="0"/>
              <a:t>0x9. The </a:t>
            </a:r>
            <a:r>
              <a:rPr lang="en-US" dirty="0"/>
              <a:t>set with index </a:t>
            </a:r>
            <a:r>
              <a:rPr lang="en-US" dirty="0" smtClean="0"/>
              <a:t>0x9 has </a:t>
            </a:r>
            <a:r>
              <a:rPr lang="en-US" dirty="0"/>
              <a:t>a single block with </a:t>
            </a:r>
            <a:r>
              <a:rPr lang="en-US" dirty="0" smtClean="0"/>
              <a:t>Valid=1, and the Tag </a:t>
            </a:r>
            <a:r>
              <a:rPr lang="en-US" dirty="0" smtClean="0">
                <a:solidFill>
                  <a:srgbClr val="FF0000"/>
                </a:solidFill>
              </a:rPr>
              <a:t>000000 </a:t>
            </a:r>
            <a:r>
              <a:rPr lang="en-US" dirty="0"/>
              <a:t>(bin) = </a:t>
            </a:r>
            <a:r>
              <a:rPr lang="en-US" dirty="0" smtClean="0"/>
              <a:t>0x0 matches, </a:t>
            </a:r>
            <a:r>
              <a:rPr lang="en-US" dirty="0"/>
              <a:t>hence it is a cache </a:t>
            </a:r>
            <a:r>
              <a:rPr lang="en-US" dirty="0" smtClean="0"/>
              <a:t>hit. The Byte offset is 00, hence the actual data returned is 0x01 contained in B0.</a:t>
            </a:r>
          </a:p>
          <a:p>
            <a:r>
              <a:rPr lang="en-US" dirty="0" smtClean="0"/>
              <a:t>0x99F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1001 10</a:t>
            </a:r>
            <a:r>
              <a:rPr lang="en-US" dirty="0" smtClean="0">
                <a:solidFill>
                  <a:schemeClr val="tx2"/>
                </a:solidFill>
              </a:rPr>
              <a:t>01 11</a:t>
            </a:r>
            <a:r>
              <a:rPr lang="en-US" dirty="0" smtClean="0"/>
              <a:t>11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bin). Set </a:t>
            </a:r>
            <a:r>
              <a:rPr lang="en-US" dirty="0" smtClean="0"/>
              <a:t>Index=</a:t>
            </a:r>
            <a:r>
              <a:rPr lang="en-US" dirty="0" smtClean="0">
                <a:solidFill>
                  <a:schemeClr val="tx2"/>
                </a:solidFill>
              </a:rPr>
              <a:t>0111</a:t>
            </a:r>
            <a:r>
              <a:rPr lang="en-US" dirty="0" smtClean="0"/>
              <a:t>(bin</a:t>
            </a:r>
            <a:r>
              <a:rPr lang="en-US" dirty="0"/>
              <a:t>)=</a:t>
            </a:r>
            <a:r>
              <a:rPr lang="en-US" dirty="0" smtClean="0"/>
              <a:t>0x7. </a:t>
            </a:r>
            <a:r>
              <a:rPr lang="en-US" dirty="0"/>
              <a:t>The set with index </a:t>
            </a:r>
            <a:r>
              <a:rPr lang="en-US" dirty="0" smtClean="0"/>
              <a:t>0x7 </a:t>
            </a:r>
            <a:r>
              <a:rPr lang="en-US" dirty="0"/>
              <a:t>has a single block with </a:t>
            </a:r>
            <a:r>
              <a:rPr lang="en-US" dirty="0" smtClean="0"/>
              <a:t>Valid=0, hence </a:t>
            </a:r>
            <a:r>
              <a:rPr lang="en-US" dirty="0"/>
              <a:t>it is a cache </a:t>
            </a:r>
            <a:r>
              <a:rPr lang="en-US" dirty="0" smtClean="0"/>
              <a:t>miss </a:t>
            </a:r>
            <a:r>
              <a:rPr lang="en-US" dirty="0"/>
              <a:t>(no need to check for tag match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0"/>
            <a:ext cx="4686718" cy="17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12-bit 2-way SA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381000" y="1219200"/>
            <a:ext cx="109728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12-bit memory address; 2-way SA cache with block </a:t>
            </a:r>
            <a:r>
              <a:rPr lang="en-US" dirty="0"/>
              <a:t>size </a:t>
            </a:r>
            <a:r>
              <a:rPr lang="en-US" dirty="0" smtClean="0"/>
              <a:t>4B</a:t>
            </a:r>
            <a:r>
              <a:rPr lang="en-US" smtClean="0"/>
              <a:t>; </a:t>
            </a:r>
            <a:r>
              <a:rPr lang="en-US" smtClean="0"/>
              <a:t>total of </a:t>
            </a:r>
            <a:r>
              <a:rPr lang="en-US" dirty="0"/>
              <a:t>16 cache blocks </a:t>
            </a:r>
            <a:r>
              <a:rPr lang="en-US" dirty="0" smtClean="0"/>
              <a:t>with contents </a:t>
            </a:r>
            <a:r>
              <a:rPr lang="en-US" dirty="0" smtClean="0"/>
              <a:t>shown below ("—“ means invalid data). All </a:t>
            </a:r>
            <a:r>
              <a:rPr lang="en-US" dirty="0"/>
              <a:t>values are </a:t>
            </a:r>
            <a:r>
              <a:rPr lang="en-US" dirty="0" smtClean="0"/>
              <a:t>in </a:t>
            </a:r>
            <a:r>
              <a:rPr lang="en-US" dirty="0"/>
              <a:t>hex. </a:t>
            </a:r>
            <a:endParaRPr lang="en-US" dirty="0" smtClean="0"/>
          </a:p>
          <a:p>
            <a:pPr lvl="1"/>
            <a:r>
              <a:rPr lang="en-US" altLang="zh-CN" dirty="0" smtClean="0"/>
              <a:t>1. What are the sizes of Tag, Set Index, Offset?</a:t>
            </a:r>
          </a:p>
          <a:p>
            <a:pPr lvl="1"/>
            <a:r>
              <a:rPr lang="en-US" dirty="0" smtClean="0"/>
              <a:t>2. </a:t>
            </a:r>
            <a:r>
              <a:rPr lang="en-US" altLang="zh-CN" dirty="0"/>
              <a:t>If cache hit, give the actual value </a:t>
            </a:r>
            <a:r>
              <a:rPr lang="en-US" altLang="zh-CN" dirty="0" smtClean="0"/>
              <a:t>returned: </a:t>
            </a:r>
            <a:r>
              <a:rPr lang="en-US" dirty="0"/>
              <a:t>0x435, 0x388, 0x0D3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3124200"/>
            <a:ext cx="929287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274638"/>
            <a:ext cx="10972800" cy="1143000"/>
          </a:xfrm>
        </p:spPr>
        <p:txBody>
          <a:bodyPr/>
          <a:lstStyle/>
          <a:p>
            <a:r>
              <a:rPr lang="en-US" dirty="0" smtClean="0"/>
              <a:t>A: 12-bit 2-way SA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381000" y="1703850"/>
            <a:ext cx="10972800" cy="34777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What are the sizes of Tag, Set Index, Offset?</a:t>
            </a:r>
          </a:p>
          <a:p>
            <a:r>
              <a:rPr lang="en-US" altLang="zh-CN" dirty="0" smtClean="0"/>
              <a:t># Bytes/block=4, hence Offset size=2</a:t>
            </a:r>
          </a:p>
          <a:p>
            <a:r>
              <a:rPr lang="en-US" altLang="zh-CN" dirty="0" smtClean="0"/>
              <a:t># Sets=#blocks/#ways=16/2=8, hence SI size=3</a:t>
            </a:r>
          </a:p>
          <a:p>
            <a:r>
              <a:rPr lang="en-US" altLang="zh-CN" dirty="0" smtClean="0"/>
              <a:t>Tag size=12-3-2=7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342384"/>
            <a:ext cx="70866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# sets = 2</a:t>
            </a:r>
            <a:r>
              <a:rPr lang="en-US" altLang="zh-CN" sz="2800" baseline="30000" dirty="0" smtClean="0"/>
              <a:t>SI size</a:t>
            </a:r>
            <a:r>
              <a:rPr lang="en-US" altLang="zh-CN" sz="2800" dirty="0" smtClean="0"/>
              <a:t>; # Bytes/block=2</a:t>
            </a:r>
            <a:r>
              <a:rPr lang="en-US" altLang="zh-CN" sz="2800" baseline="30000" dirty="0" smtClean="0"/>
              <a:t>Offset size</a:t>
            </a:r>
          </a:p>
          <a:p>
            <a:r>
              <a:rPr lang="en-US" sz="2800" dirty="0" smtClean="0"/>
              <a:t># blocks = # ways (associativity) * </a:t>
            </a:r>
            <a:r>
              <a:rPr lang="en-US" sz="2800" dirty="0"/>
              <a:t># </a:t>
            </a:r>
            <a:r>
              <a:rPr lang="en-US" sz="2800" dirty="0" smtClean="0"/>
              <a:t>sets</a:t>
            </a:r>
          </a:p>
          <a:p>
            <a:r>
              <a:rPr lang="en-US" altLang="zh-CN" sz="2800" dirty="0" smtClean="0"/>
              <a:t>cache capacity  = </a:t>
            </a:r>
            <a:r>
              <a:rPr lang="en-US" sz="2800" dirty="0" smtClean="0"/>
              <a:t># blocks * # Bytes/block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883665"/>
            <a:ext cx="1132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Recall: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00" y="0"/>
            <a:ext cx="4917389" cy="18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19839</TotalTime>
  <Words>6334</Words>
  <Application>Microsoft Office PowerPoint</Application>
  <PresentationFormat>Widescreen</PresentationFormat>
  <Paragraphs>914</Paragraphs>
  <Slides>50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宋体</vt:lpstr>
      <vt:lpstr>Arial</vt:lpstr>
      <vt:lpstr>Calibri</vt:lpstr>
      <vt:lpstr>Consolas</vt:lpstr>
      <vt:lpstr>Gill Sans MT</vt:lpstr>
      <vt:lpstr>Symbol</vt:lpstr>
      <vt:lpstr>Times New Roman</vt:lpstr>
      <vt:lpstr>Verdana</vt:lpstr>
      <vt:lpstr>Wingdings</vt:lpstr>
      <vt:lpstr>Office Theme</vt:lpstr>
      <vt:lpstr>1_CS252-template</vt:lpstr>
      <vt:lpstr>L6  Cache Exercises</vt:lpstr>
      <vt:lpstr>Key Equations</vt:lpstr>
      <vt:lpstr>2D Visualization of Cache Organization</vt:lpstr>
      <vt:lpstr>Decimal, Binary and Hex</vt:lpstr>
      <vt:lpstr>Q: 12-bit DM Cache</vt:lpstr>
      <vt:lpstr>A: 12-bit DM Cache</vt:lpstr>
      <vt:lpstr>A: 12-bit DM Cache</vt:lpstr>
      <vt:lpstr>Q: 12-bit 2-way SA Cache</vt:lpstr>
      <vt:lpstr>A: 12-bit 2-way SA Cache</vt:lpstr>
      <vt:lpstr>A: 12-bit 2-way SA Cache</vt:lpstr>
      <vt:lpstr>Q: 12-bit FA Cache</vt:lpstr>
      <vt:lpstr>A: 12-bit FA Cache</vt:lpstr>
      <vt:lpstr>A: 12-bit FA Cache</vt:lpstr>
      <vt:lpstr>Question: Tag</vt:lpstr>
      <vt:lpstr>Question: T-SI-O Distribution</vt:lpstr>
      <vt:lpstr>Answer: T-SI-O Distribution</vt:lpstr>
      <vt:lpstr>Question: T-SI-O Distribution</vt:lpstr>
      <vt:lpstr>Answer: T-SI-O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Cache Address Mapping </vt:lpstr>
      <vt:lpstr>Answer: Cache Address Mapping </vt:lpstr>
      <vt:lpstr>Question: Cache Capacity 1</vt:lpstr>
      <vt:lpstr>Answer: Cache Capacity 1</vt:lpstr>
      <vt:lpstr>Question: Cache Capacity 2</vt:lpstr>
      <vt:lpstr>Answer: Cache Capacity 2</vt:lpstr>
      <vt:lpstr>Question: Cache Capacity 3</vt:lpstr>
      <vt:lpstr>Answer: Cache Capacity 3</vt:lpstr>
      <vt:lpstr>Question: Cache Capacity 4</vt:lpstr>
      <vt:lpstr>Answer: Cache Capacity 4</vt:lpstr>
      <vt:lpstr>Question: Bits in Memory Address 1</vt:lpstr>
      <vt:lpstr>PowerPoint Presentation</vt:lpstr>
      <vt:lpstr>Question: Bits in Memory Address 2</vt:lpstr>
      <vt:lpstr>Answer: Bits in Memory Address 2</vt:lpstr>
      <vt:lpstr>Question: Bits in Memory Address 3</vt:lpstr>
      <vt:lpstr>Answer: Bits in Memory Address 3</vt:lpstr>
      <vt:lpstr>PowerPoint Presentation</vt:lpstr>
      <vt:lpstr>PowerPoint Presentation</vt:lpstr>
      <vt:lpstr>Question: Associativity 1</vt:lpstr>
      <vt:lpstr>Answer: Associativity 1</vt:lpstr>
      <vt:lpstr>Question: Associativity 2</vt:lpstr>
      <vt:lpstr>Answer: Associativity 2</vt:lpstr>
      <vt:lpstr>Question: Associativity vs. Performance</vt:lpstr>
      <vt:lpstr>Answer: Associativity vs. Performance</vt:lpstr>
      <vt:lpstr>Question: Tag bits &amp; Offset bits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Gu, Zonghua</cp:lastModifiedBy>
  <cp:revision>473</cp:revision>
  <cp:lastPrinted>2018-04-18T12:53:19Z</cp:lastPrinted>
  <dcterms:created xsi:type="dcterms:W3CDTF">2012-02-15T14:17:37Z</dcterms:created>
  <dcterms:modified xsi:type="dcterms:W3CDTF">2018-05-07T21:03:15Z</dcterms:modified>
</cp:coreProperties>
</file>