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25"/>
  </p:notesMasterIdLst>
  <p:handoutMasterIdLst>
    <p:handoutMasterId r:id="rId26"/>
  </p:handoutMasterIdLst>
  <p:sldIdLst>
    <p:sldId id="416" r:id="rId3"/>
    <p:sldId id="478" r:id="rId4"/>
    <p:sldId id="488" r:id="rId5"/>
    <p:sldId id="479" r:id="rId6"/>
    <p:sldId id="480" r:id="rId7"/>
    <p:sldId id="481" r:id="rId8"/>
    <p:sldId id="482" r:id="rId9"/>
    <p:sldId id="483" r:id="rId10"/>
    <p:sldId id="484" r:id="rId11"/>
    <p:sldId id="486" r:id="rId12"/>
    <p:sldId id="487" r:id="rId13"/>
    <p:sldId id="485" r:id="rId14"/>
    <p:sldId id="442" r:id="rId15"/>
    <p:sldId id="475" r:id="rId16"/>
    <p:sldId id="440" r:id="rId17"/>
    <p:sldId id="445" r:id="rId18"/>
    <p:sldId id="471" r:id="rId19"/>
    <p:sldId id="472" r:id="rId20"/>
    <p:sldId id="443" r:id="rId21"/>
    <p:sldId id="444" r:id="rId22"/>
    <p:sldId id="476" r:id="rId23"/>
    <p:sldId id="477" r:id="rId24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47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32" autoAdjust="0"/>
    <p:restoredTop sz="76464" autoAdjust="0"/>
  </p:normalViewPr>
  <p:slideViewPr>
    <p:cSldViewPr>
      <p:cViewPr varScale="1">
        <p:scale>
          <a:sx n="127" d="100"/>
          <a:sy n="127" d="100"/>
        </p:scale>
        <p:origin x="1356" y="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05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26" d="100"/>
          <a:sy n="126" d="100"/>
        </p:scale>
        <p:origin x="4912" y="64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F8933265-5E23-BF49-B6BF-1934B9BC786E}" type="datetimeFigureOut">
              <a:rPr lang="en-US" smtClean="0"/>
              <a:pPr/>
              <a:t>5/7/2018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24D7F38-D411-9B47-AFF4-70C571B83B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460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77AA1BC7-CCFC-484A-97F3-979F740C57F6}" type="datetimeFigureOut">
              <a:rPr lang="en-US" smtClean="0"/>
              <a:pPr/>
              <a:t>5/7/2018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EF97FDFF-7B9F-7D4D-BFC0-AAD1F3D3D3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143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8500"/>
            <a:ext cx="6207125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8F5042-9C52-0449-B2EC-628456EB9E9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1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, with distribution of </a:t>
            </a:r>
            <a:r>
              <a:rPr lang="en-US" dirty="0" err="1" smtClean="0"/>
              <a:t>Tag:Set</a:t>
            </a:r>
            <a:r>
              <a:rPr lang="en-US" dirty="0" smtClean="0"/>
              <a:t> </a:t>
            </a:r>
            <a:r>
              <a:rPr lang="en-US" dirty="0" err="1" smtClean="0"/>
              <a:t>Index:Offset</a:t>
            </a:r>
            <a:r>
              <a:rPr lang="en-US" dirty="0" smtClean="0"/>
              <a:t> bits as 5:3:4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00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8500"/>
            <a:ext cx="6207125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AMAT = 1 + 0.02x50 =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56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>
              <a:solidFill>
                <a:prstClr val="black"/>
              </a:solidFill>
            </a:endParaRPr>
          </a:p>
          <a:p>
            <a:pPr lvl="0"/>
            <a:endParaRPr lang="en-US" dirty="0" smtClean="0">
              <a:solidFill>
                <a:prstClr val="black"/>
              </a:solidFill>
            </a:endParaRPr>
          </a:p>
          <a:p>
            <a:pPr>
              <a:spcBef>
                <a:spcPts val="612"/>
              </a:spcBef>
            </a:pPr>
            <a:endParaRPr lang="en-US" b="1" dirty="0" smtClean="0"/>
          </a:p>
          <a:p>
            <a:pPr>
              <a:spcBef>
                <a:spcPts val="612"/>
              </a:spcBef>
            </a:pPr>
            <a:r>
              <a:rPr lang="en-US" b="1" dirty="0" smtClean="0"/>
              <a:t>Processor specs:</a:t>
            </a:r>
            <a:r>
              <a:rPr lang="en-US" dirty="0" smtClean="0"/>
              <a:t>  200 </a:t>
            </a:r>
            <a:r>
              <a:rPr lang="en-US" dirty="0" err="1" smtClean="0"/>
              <a:t>ps</a:t>
            </a:r>
            <a:r>
              <a:rPr lang="en-US" dirty="0" smtClean="0"/>
              <a:t> clock, MP of 50 clock cycles, MR of 0.02 misses/instruction, and HT of 1 clock cycle</a:t>
            </a:r>
          </a:p>
          <a:p>
            <a:pPr lvl="1">
              <a:spcBef>
                <a:spcPts val="1837"/>
              </a:spcBef>
              <a:spcAft>
                <a:spcPts val="1837"/>
              </a:spcAft>
            </a:pPr>
            <a:r>
              <a:rPr lang="en-US" dirty="0" smtClean="0"/>
              <a:t>	AMAT = HT + MR*MP =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05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>
              <a:solidFill>
                <a:prstClr val="black"/>
              </a:solidFill>
            </a:endParaRPr>
          </a:p>
          <a:p>
            <a:pPr lvl="0"/>
            <a:endParaRPr lang="en-US" dirty="0" smtClean="0">
              <a:solidFill>
                <a:prstClr val="black"/>
              </a:solidFill>
            </a:endParaRPr>
          </a:p>
          <a:p>
            <a:pPr>
              <a:spcBef>
                <a:spcPts val="612"/>
              </a:spcBef>
            </a:pPr>
            <a:endParaRPr lang="en-US" b="1" dirty="0" smtClean="0"/>
          </a:p>
          <a:p>
            <a:pPr>
              <a:spcBef>
                <a:spcPts val="612"/>
              </a:spcBef>
            </a:pPr>
            <a:r>
              <a:rPr lang="en-US" b="1" dirty="0" smtClean="0"/>
              <a:t>Processor specs:</a:t>
            </a:r>
            <a:r>
              <a:rPr lang="en-US" dirty="0" smtClean="0"/>
              <a:t>  200 </a:t>
            </a:r>
            <a:r>
              <a:rPr lang="en-US" dirty="0" err="1" smtClean="0"/>
              <a:t>ps</a:t>
            </a:r>
            <a:r>
              <a:rPr lang="en-US" dirty="0" smtClean="0"/>
              <a:t> clock, MP of 50 clock cycles, MR of 0.02 misses/instruction, and HT of 1 clock cycle</a:t>
            </a:r>
          </a:p>
          <a:p>
            <a:pPr lvl="1">
              <a:spcBef>
                <a:spcPts val="1837"/>
              </a:spcBef>
              <a:spcAft>
                <a:spcPts val="1837"/>
              </a:spcAft>
            </a:pPr>
            <a:r>
              <a:rPr lang="en-US" dirty="0" smtClean="0"/>
              <a:t>	AMAT = HT + MR*MP =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75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366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1334" y="1193800"/>
            <a:ext cx="5020733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5267" y="1193800"/>
            <a:ext cx="5020733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8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732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9118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437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8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7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8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911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8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899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8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98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8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198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17601" y="152400"/>
            <a:ext cx="9723967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333" y="1066800"/>
            <a:ext cx="10244667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8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395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400" b="0" kern="1200">
          <a:solidFill>
            <a:srgbClr val="FF0000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000" dirty="0" smtClean="0"/>
              <a:t>L9  </a:t>
            </a:r>
            <a:r>
              <a:rPr lang="en-US" altLang="zh-CN" sz="4000" dirty="0" smtClean="0"/>
              <a:t>Cache II Exercises</a:t>
            </a:r>
            <a:endParaRPr lang="en-US" sz="4000" i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endParaRPr lang="en-US" dirty="0" smtClean="0"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Date Placeholder 3"/>
          <p:cNvSpPr txBox="1">
            <a:spLocks/>
          </p:cNvSpPr>
          <p:nvPr/>
        </p:nvSpPr>
        <p:spPr>
          <a:xfrm>
            <a:off x="7620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FCE6CE-22EA-C947-BA59-D740F91D2B06}" type="datetime1">
              <a:rPr lang="en-US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4648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19600" y="6538913"/>
            <a:ext cx="34451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0" dirty="0" smtClean="0">
                <a:solidFill>
                  <a:schemeClr val="bg1">
                    <a:lumMod val="50000"/>
                  </a:schemeClr>
                </a:solidFill>
              </a:rPr>
              <a:t>Acknowledgement: some slides taken from UC Berkeley CS61C</a:t>
            </a:r>
            <a:endParaRPr lang="en-US" sz="1000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413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Q: AMAT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 that the results of the above analysis can represent the average </a:t>
            </a:r>
            <a:r>
              <a:rPr lang="en-US" dirty="0" smtClean="0"/>
              <a:t>miss-rates. </a:t>
            </a:r>
            <a:r>
              <a:rPr lang="en-US" dirty="0"/>
              <a:t>What would be the average memory access latency in CPU cycles for each </a:t>
            </a:r>
            <a:r>
              <a:rPr lang="en-US" dirty="0" smtClean="0"/>
              <a:t>type of cache? Assuming:</a:t>
            </a:r>
          </a:p>
          <a:p>
            <a:pPr lvl="1"/>
            <a:r>
              <a:rPr lang="en-US" dirty="0" smtClean="0"/>
              <a:t>Cache hit time is 2 cycles for DM cache, 3 cycles for 4-way SA cache</a:t>
            </a:r>
          </a:p>
          <a:p>
            <a:pPr lvl="1"/>
            <a:r>
              <a:rPr lang="en-US" dirty="0" smtClean="0"/>
              <a:t>Cache </a:t>
            </a:r>
            <a:r>
              <a:rPr lang="en-US" dirty="0"/>
              <a:t>miss penalty is 20 </a:t>
            </a:r>
            <a:r>
              <a:rPr lang="en-US" dirty="0" smtClean="0"/>
              <a:t>cycles for both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8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A: AMAT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miss rate for the </a:t>
            </a:r>
            <a:r>
              <a:rPr lang="en-US" dirty="0" smtClean="0"/>
              <a:t>DM </a:t>
            </a:r>
            <a:r>
              <a:rPr lang="en-US" dirty="0"/>
              <a:t>cache is 10/13. The miss rate for the </a:t>
            </a:r>
            <a:r>
              <a:rPr lang="en-US" dirty="0" smtClean="0"/>
              <a:t>LRU </a:t>
            </a:r>
            <a:r>
              <a:rPr lang="en-US" dirty="0"/>
              <a:t>4-way </a:t>
            </a:r>
            <a:r>
              <a:rPr lang="en-US" dirty="0" smtClean="0"/>
              <a:t>SA </a:t>
            </a:r>
            <a:r>
              <a:rPr lang="en-US" dirty="0"/>
              <a:t>cache is 8/13. The miss rate for the </a:t>
            </a:r>
            <a:r>
              <a:rPr lang="en-US" dirty="0" smtClean="0"/>
              <a:t>FIFO </a:t>
            </a:r>
            <a:r>
              <a:rPr lang="en-US" dirty="0"/>
              <a:t>4-way SA cache is </a:t>
            </a:r>
            <a:r>
              <a:rPr lang="en-US" dirty="0" smtClean="0"/>
              <a:t>9/13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For DM cache</a:t>
            </a:r>
            <a:r>
              <a:rPr lang="en-US" dirty="0"/>
              <a:t>, </a:t>
            </a:r>
            <a:r>
              <a:rPr lang="en-US" dirty="0" smtClean="0"/>
              <a:t>AMAT = 2+</a:t>
            </a:r>
            <a:r>
              <a:rPr lang="fr-FR" dirty="0" smtClean="0"/>
              <a:t>(</a:t>
            </a:r>
            <a:r>
              <a:rPr lang="fr-FR" dirty="0"/>
              <a:t>10/13</a:t>
            </a:r>
            <a:r>
              <a:rPr lang="fr-FR" dirty="0" smtClean="0"/>
              <a:t>)*20 = </a:t>
            </a:r>
            <a:r>
              <a:rPr lang="fr-FR" dirty="0"/>
              <a:t>17.38 ≈ 18 cycles.</a:t>
            </a:r>
          </a:p>
          <a:p>
            <a:pPr lvl="1"/>
            <a:r>
              <a:rPr lang="en-US" dirty="0"/>
              <a:t>For </a:t>
            </a:r>
            <a:r>
              <a:rPr lang="en-US" dirty="0" smtClean="0"/>
              <a:t>LRU </a:t>
            </a:r>
            <a:r>
              <a:rPr lang="en-US" dirty="0"/>
              <a:t>4-way SA </a:t>
            </a:r>
            <a:r>
              <a:rPr lang="en-US" dirty="0" smtClean="0"/>
              <a:t>cache</a:t>
            </a:r>
            <a:r>
              <a:rPr lang="en-US" dirty="0"/>
              <a:t>, </a:t>
            </a:r>
            <a:r>
              <a:rPr lang="en-US" dirty="0" smtClean="0"/>
              <a:t>AMAT = 3</a:t>
            </a:r>
            <a:r>
              <a:rPr lang="fr-FR" dirty="0" smtClean="0"/>
              <a:t> </a:t>
            </a:r>
            <a:r>
              <a:rPr lang="fr-FR" dirty="0"/>
              <a:t>+ (8/13</a:t>
            </a:r>
            <a:r>
              <a:rPr lang="fr-FR" dirty="0" smtClean="0"/>
              <a:t>)*20 </a:t>
            </a:r>
            <a:r>
              <a:rPr lang="fr-FR" dirty="0"/>
              <a:t>= 15.31 ≈ 16 cycles</a:t>
            </a:r>
            <a:r>
              <a:rPr lang="fr-FR" dirty="0" smtClean="0"/>
              <a:t>.</a:t>
            </a:r>
          </a:p>
          <a:p>
            <a:pPr lvl="1"/>
            <a:r>
              <a:rPr lang="en-US" dirty="0"/>
              <a:t>For </a:t>
            </a:r>
            <a:r>
              <a:rPr lang="en-US" dirty="0" smtClean="0"/>
              <a:t>FIFO </a:t>
            </a:r>
            <a:r>
              <a:rPr lang="en-US" dirty="0"/>
              <a:t>4-way SA cache, AMAT = 3</a:t>
            </a:r>
            <a:r>
              <a:rPr lang="fr-FR" dirty="0"/>
              <a:t> + </a:t>
            </a:r>
            <a:r>
              <a:rPr lang="fr-FR" dirty="0" smtClean="0"/>
              <a:t>(9/13</a:t>
            </a:r>
            <a:r>
              <a:rPr lang="fr-FR" dirty="0"/>
              <a:t>)*20 = </a:t>
            </a:r>
            <a:r>
              <a:rPr lang="fr-FR" dirty="0" smtClean="0"/>
              <a:t>16.85 </a:t>
            </a:r>
            <a:r>
              <a:rPr lang="fr-FR" dirty="0"/>
              <a:t>≈ </a:t>
            </a:r>
            <a:r>
              <a:rPr lang="fr-FR" dirty="0" smtClean="0"/>
              <a:t>17 </a:t>
            </a:r>
            <a:r>
              <a:rPr lang="fr-FR" dirty="0"/>
              <a:t>cycles.</a:t>
            </a:r>
          </a:p>
          <a:p>
            <a:r>
              <a:rPr lang="en-US" dirty="0" smtClean="0"/>
              <a:t>LRU 4-way SA </a:t>
            </a:r>
            <a:r>
              <a:rPr lang="en-US" dirty="0"/>
              <a:t>cache </a:t>
            </a:r>
            <a:r>
              <a:rPr lang="en-US" dirty="0" smtClean="0"/>
              <a:t>has the best performance </a:t>
            </a:r>
            <a:r>
              <a:rPr lang="en-US" dirty="0"/>
              <a:t>in </a:t>
            </a:r>
            <a:r>
              <a:rPr lang="en-US" dirty="0" smtClean="0"/>
              <a:t>terms of AMAT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7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LRU vs. FIFO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Q: Does LRU always outperform FIFO</a:t>
            </a:r>
            <a:r>
              <a:rPr lang="en-US" dirty="0" smtClean="0"/>
              <a:t>?</a:t>
            </a:r>
          </a:p>
          <a:p>
            <a:r>
              <a:rPr lang="en-US" dirty="0" smtClean="0"/>
              <a:t>A: No. Neither is optimal. </a:t>
            </a:r>
          </a:p>
          <a:p>
            <a:r>
              <a:rPr lang="en-US" dirty="0" smtClean="0"/>
              <a:t>Consider an FA </a:t>
            </a:r>
            <a:r>
              <a:rPr lang="en-US" dirty="0"/>
              <a:t>cache </a:t>
            </a:r>
            <a:r>
              <a:rPr lang="en-US" dirty="0" smtClean="0"/>
              <a:t>with 2 blocks, </a:t>
            </a:r>
            <a:r>
              <a:rPr lang="en-US" dirty="0"/>
              <a:t>and an access sequence for </a:t>
            </a:r>
            <a:r>
              <a:rPr lang="en-US" dirty="0" smtClean="0"/>
              <a:t>memory addresses in blocks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, 2, 1, 3, 2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With LRU: 1 (M), 2(M), 1(H), 3(M, replaces block 2), 2(M)</a:t>
            </a:r>
          </a:p>
          <a:p>
            <a:r>
              <a:rPr lang="en-US" dirty="0"/>
              <a:t>With </a:t>
            </a:r>
            <a:r>
              <a:rPr lang="en-US" dirty="0" smtClean="0"/>
              <a:t>FIFO: </a:t>
            </a:r>
            <a:r>
              <a:rPr lang="en-US" dirty="0"/>
              <a:t>1 (M), 2(M), 1(H), </a:t>
            </a:r>
            <a:r>
              <a:rPr lang="en-US" dirty="0" smtClean="0"/>
              <a:t>3(M, replaces block 1), 2(H)</a:t>
            </a:r>
            <a:endParaRPr lang="en-US" dirty="0"/>
          </a:p>
          <a:p>
            <a:r>
              <a:rPr lang="en-US" dirty="0" smtClean="0"/>
              <a:t>LRU</a:t>
            </a:r>
            <a:r>
              <a:rPr lang="en-US" dirty="0" smtClean="0">
                <a:sym typeface="Wingdings" panose="05000000000000000000" pitchFamily="2" charset="2"/>
              </a:rPr>
              <a:t>1 </a:t>
            </a:r>
            <a:r>
              <a:rPr lang="en-US" dirty="0" smtClean="0"/>
              <a:t>hit; FIFO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2 hits</a:t>
            </a:r>
          </a:p>
          <a:p>
            <a:r>
              <a:rPr lang="en-US" dirty="0"/>
              <a:t>Consider an FA cache with 2 blocks, and an access sequence for memory addresses in blocks </a:t>
            </a:r>
            <a:r>
              <a:rPr lang="en-US" dirty="0">
                <a:solidFill>
                  <a:srgbClr val="FF0000"/>
                </a:solidFill>
              </a:rPr>
              <a:t>1, 2, 1, 3,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 smtClean="0"/>
              <a:t>With </a:t>
            </a:r>
            <a:r>
              <a:rPr lang="en-US" dirty="0"/>
              <a:t>LRU: 1 (M), 2(M), 1(H), 3(M, replaces block 2), </a:t>
            </a:r>
            <a:r>
              <a:rPr lang="en-US" dirty="0" smtClean="0"/>
              <a:t>1(</a:t>
            </a:r>
            <a:r>
              <a:rPr lang="en-US" altLang="zh-CN" dirty="0" smtClean="0"/>
              <a:t>H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With FIFO: 1 (M), 2(M), 1(H), 3(M, replaces block 1), </a:t>
            </a:r>
            <a:r>
              <a:rPr lang="en-US" dirty="0" smtClean="0"/>
              <a:t>1(</a:t>
            </a:r>
            <a:r>
              <a:rPr lang="en-US" altLang="zh-CN" dirty="0" smtClean="0"/>
              <a:t>M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LRU</a:t>
            </a:r>
            <a:r>
              <a:rPr lang="en-US" dirty="0" smtClean="0">
                <a:sym typeface="Wingdings" panose="05000000000000000000" pitchFamily="2" charset="2"/>
              </a:rPr>
              <a:t>2 </a:t>
            </a:r>
            <a:r>
              <a:rPr lang="en-US" dirty="0" smtClean="0"/>
              <a:t>hits; </a:t>
            </a:r>
            <a:r>
              <a:rPr lang="en-US" dirty="0"/>
              <a:t>FIFO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1 hit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0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Average Memory Access Time (AMAT)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88532"/>
            <a:ext cx="10972800" cy="3120448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</a:pPr>
            <a:r>
              <a:rPr lang="en-US" sz="3600" dirty="0" smtClean="0"/>
              <a:t>Average Memory Access Time (AMAT) is the average time to access memory considering both hits and misses in the cache</a:t>
            </a:r>
          </a:p>
          <a:p>
            <a:pPr marL="287338" lvl="1" indent="-287338">
              <a:spcBef>
                <a:spcPts val="600"/>
              </a:spcBef>
              <a:buNone/>
            </a:pPr>
            <a:r>
              <a:rPr lang="en-US" sz="4000" dirty="0" smtClean="0">
                <a:solidFill>
                  <a:srgbClr val="FF0000"/>
                </a:solidFill>
              </a:rPr>
              <a:t>	AMAT </a:t>
            </a:r>
            <a:r>
              <a:rPr lang="en-US" sz="4000" dirty="0">
                <a:solidFill>
                  <a:srgbClr val="FF0000"/>
                </a:solidFill>
              </a:rPr>
              <a:t>=  </a:t>
            </a:r>
            <a:r>
              <a:rPr lang="en-US" altLang="zh-CN" sz="4000" dirty="0" smtClean="0">
                <a:solidFill>
                  <a:srgbClr val="FF0000"/>
                </a:solidFill>
              </a:rPr>
              <a:t>H</a:t>
            </a:r>
            <a:r>
              <a:rPr lang="en-US" sz="4000" dirty="0" smtClean="0">
                <a:solidFill>
                  <a:srgbClr val="FF0000"/>
                </a:solidFill>
              </a:rPr>
              <a:t>it rate * </a:t>
            </a:r>
            <a:r>
              <a:rPr lang="en-US" altLang="zh-CN" sz="4000" dirty="0" smtClean="0">
                <a:solidFill>
                  <a:srgbClr val="FF0000"/>
                </a:solidFill>
              </a:rPr>
              <a:t>Hit time + Miss rate * Miss  time</a:t>
            </a:r>
          </a:p>
          <a:p>
            <a:pPr marL="287338" lvl="1" indent="-287338">
              <a:spcBef>
                <a:spcPts val="600"/>
              </a:spcBef>
              <a:buNone/>
            </a:pP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smtClean="0">
                <a:solidFill>
                  <a:srgbClr val="FF0000"/>
                </a:solidFill>
              </a:rPr>
              <a:t> = (1 – Miss rate)*Hit time  +  Miss </a:t>
            </a:r>
            <a:r>
              <a:rPr lang="en-US" sz="4000" dirty="0">
                <a:solidFill>
                  <a:srgbClr val="FF0000"/>
                </a:solidFill>
              </a:rPr>
              <a:t>rate </a:t>
            </a:r>
            <a:r>
              <a:rPr lang="en-US" sz="4000" dirty="0" smtClean="0">
                <a:solidFill>
                  <a:srgbClr val="FF0000"/>
                </a:solidFill>
              </a:rPr>
              <a:t>* (Hit time + Miss penalty)</a:t>
            </a:r>
          </a:p>
          <a:p>
            <a:pPr marL="287338" lvl="1" indent="-287338">
              <a:spcBef>
                <a:spcPts val="600"/>
              </a:spcBef>
              <a:buNone/>
            </a:pP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smtClean="0">
                <a:solidFill>
                  <a:srgbClr val="FF0000"/>
                </a:solidFill>
              </a:rPr>
              <a:t> = Hit time + Miss rate * Miss penalty</a:t>
            </a:r>
            <a:endParaRPr lang="en-US" dirty="0" smtClean="0"/>
          </a:p>
        </p:txBody>
      </p:sp>
      <p:sp>
        <p:nvSpPr>
          <p:cNvPr id="6" name="Date Placeholder 3"/>
          <p:cNvSpPr txBox="1">
            <a:spLocks/>
          </p:cNvSpPr>
          <p:nvPr/>
        </p:nvSpPr>
        <p:spPr>
          <a:xfrm>
            <a:off x="656255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FCE6CE-22EA-C947-BA59-D740F91D2B06}" type="datetime1">
              <a:rPr lang="en-US"/>
              <a:pPr/>
              <a:t>5/7/2018</a:t>
            </a:fld>
            <a:endParaRPr 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4648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2231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Horizontal Scroll 8"/>
          <p:cNvSpPr/>
          <p:nvPr/>
        </p:nvSpPr>
        <p:spPr>
          <a:xfrm>
            <a:off x="294068" y="178297"/>
            <a:ext cx="1265712" cy="762000"/>
          </a:xfrm>
          <a:prstGeom prst="horizontalScroll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6246771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795327"/>
          </a:xfrm>
        </p:spPr>
        <p:txBody>
          <a:bodyPr/>
          <a:lstStyle/>
          <a:p>
            <a:r>
              <a:rPr lang="en-US" dirty="0" smtClean="0"/>
              <a:t>Local vs. Global Miss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213" y="1208750"/>
            <a:ext cx="11144250" cy="5534061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i="1" dirty="0" smtClean="0">
                <a:solidFill>
                  <a:srgbClr val="0000FF"/>
                </a:solidFill>
              </a:rPr>
              <a:t>Local miss rate </a:t>
            </a:r>
            <a:r>
              <a:rPr lang="en-US" dirty="0" smtClean="0"/>
              <a:t>– the fraction of references to one level of a cache that miss</a:t>
            </a:r>
          </a:p>
          <a:p>
            <a:pPr lvl="1">
              <a:buClr>
                <a:schemeClr val="tx1"/>
              </a:buClr>
            </a:pPr>
            <a:r>
              <a:rPr lang="en-US" sz="2400" dirty="0" smtClean="0"/>
              <a:t>L2 </a:t>
            </a:r>
            <a:r>
              <a:rPr lang="en-US" sz="2400" dirty="0"/>
              <a:t>Local </a:t>
            </a:r>
            <a:r>
              <a:rPr lang="en-US" sz="2400" dirty="0" smtClean="0"/>
              <a:t>Miss Rate = L2 Misses / L1 Misses</a:t>
            </a:r>
          </a:p>
          <a:p>
            <a:pPr>
              <a:buClr>
                <a:schemeClr val="tx1"/>
              </a:buClr>
            </a:pPr>
            <a:r>
              <a:rPr lang="en-US" i="1" dirty="0" smtClean="0">
                <a:solidFill>
                  <a:srgbClr val="0000FF"/>
                </a:solidFill>
              </a:rPr>
              <a:t>Global miss rate </a:t>
            </a:r>
            <a:r>
              <a:rPr lang="en-US" dirty="0" smtClean="0"/>
              <a:t>– the fraction of references that miss in all levels of caches and must go to memory</a:t>
            </a:r>
          </a:p>
          <a:p>
            <a:pPr marL="742950" lvl="2" indent="-342900"/>
            <a:r>
              <a:rPr lang="en-US" dirty="0" smtClean="0">
                <a:solidFill>
                  <a:srgbClr val="000000"/>
                </a:solidFill>
              </a:rPr>
              <a:t>Global Miss rate = L2 Misses / Total Accesses</a:t>
            </a:r>
          </a:p>
          <a:p>
            <a:pPr marL="742950" lvl="2" indent="-342900"/>
            <a:r>
              <a:rPr lang="en-US" dirty="0" smtClean="0">
                <a:solidFill>
                  <a:srgbClr val="000000"/>
                </a:solidFill>
              </a:rPr>
              <a:t>= (L2 Misses / L1 Misses) × (L1 Misses / Total Accesses)</a:t>
            </a:r>
          </a:p>
          <a:p>
            <a:pPr marL="742950" lvl="2" indent="-342900"/>
            <a:r>
              <a:rPr lang="en-US" dirty="0" smtClean="0">
                <a:solidFill>
                  <a:srgbClr val="000000"/>
                </a:solidFill>
              </a:rPr>
              <a:t>= L2 Local Miss Rate × L1 Local Miss Rate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L1 </a:t>
            </a:r>
            <a:r>
              <a:rPr lang="en-US" dirty="0"/>
              <a:t>Miss </a:t>
            </a:r>
            <a:r>
              <a:rPr lang="en-US" dirty="0" smtClean="0"/>
              <a:t>Penalty </a:t>
            </a:r>
            <a:r>
              <a:rPr lang="en-US" dirty="0"/>
              <a:t>= </a:t>
            </a:r>
            <a:r>
              <a:rPr lang="en-US" dirty="0" smtClean="0"/>
              <a:t>L2 </a:t>
            </a:r>
            <a:r>
              <a:rPr lang="en-US" dirty="0"/>
              <a:t>AMAT; </a:t>
            </a:r>
            <a:r>
              <a:rPr lang="en-US" dirty="0" smtClean="0"/>
              <a:t>L2 </a:t>
            </a:r>
            <a:r>
              <a:rPr lang="en-US" dirty="0"/>
              <a:t>Miss </a:t>
            </a:r>
            <a:r>
              <a:rPr lang="en-US" altLang="zh-CN" dirty="0" smtClean="0"/>
              <a:t>P</a:t>
            </a:r>
            <a:r>
              <a:rPr lang="en-US" dirty="0" smtClean="0"/>
              <a:t>enalty </a:t>
            </a:r>
            <a:r>
              <a:rPr lang="en-US" dirty="0"/>
              <a:t>= Memory access time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L1 cache only: AMAT =  Hit </a:t>
            </a:r>
            <a:r>
              <a:rPr lang="en-US" altLang="zh-CN" dirty="0" smtClean="0">
                <a:solidFill>
                  <a:srgbClr val="000000"/>
                </a:solidFill>
              </a:rPr>
              <a:t>Time</a:t>
            </a:r>
            <a:r>
              <a:rPr lang="en-US" dirty="0" smtClean="0">
                <a:solidFill>
                  <a:srgbClr val="000000"/>
                </a:solidFill>
              </a:rPr>
              <a:t> +  Miss rate × Miss penalty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L1+L2 caches: AMAT =  L1 Hit Time + L1 </a:t>
            </a:r>
            <a:r>
              <a:rPr lang="en-US" altLang="zh-CN" dirty="0" smtClean="0"/>
              <a:t>L</a:t>
            </a:r>
            <a:r>
              <a:rPr lang="en-US" dirty="0" smtClean="0"/>
              <a:t>ocal Miss rate × </a:t>
            </a:r>
            <a:br>
              <a:rPr lang="en-US" dirty="0" smtClean="0"/>
            </a:br>
            <a:r>
              <a:rPr lang="en-US" dirty="0" smtClean="0"/>
              <a:t>(L2 </a:t>
            </a:r>
            <a:r>
              <a:rPr lang="en-US" altLang="zh-CN" dirty="0" smtClean="0"/>
              <a:t>H</a:t>
            </a:r>
            <a:r>
              <a:rPr lang="en-US" dirty="0" smtClean="0"/>
              <a:t>it Time + L2 Local Miss rate × L2 Miss penalty)</a:t>
            </a:r>
          </a:p>
          <a:p>
            <a:pPr marL="342900" lvl="1" indent="-342900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marL="0" lvl="1" indent="0">
              <a:buNone/>
            </a:pPr>
            <a:endParaRPr lang="en-US" dirty="0" smtClean="0"/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58102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FCE6CE-22EA-C947-BA59-D740F91D2B06}" type="datetime1">
              <a:rPr lang="en-US"/>
              <a:pPr/>
              <a:t>5/7/2018</a:t>
            </a:fld>
            <a:endParaRPr 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4648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20232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Horizontal Scroll 8"/>
          <p:cNvSpPr/>
          <p:nvPr/>
        </p:nvSpPr>
        <p:spPr>
          <a:xfrm>
            <a:off x="294068" y="178297"/>
            <a:ext cx="1265712" cy="762000"/>
          </a:xfrm>
          <a:prstGeom prst="horizontalScroll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4019201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AMAT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Compute AMAT </a:t>
            </a:r>
            <a:r>
              <a:rPr lang="en-US" dirty="0" smtClean="0">
                <a:solidFill>
                  <a:prstClr val="black"/>
                </a:solidFill>
              </a:rPr>
              <a:t>for 1-level cache system, given</a:t>
            </a:r>
            <a:r>
              <a:rPr lang="en-US" dirty="0">
                <a:solidFill>
                  <a:prstClr val="black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L1 Hit Time: 1 cycle, L1 Miss Rate: </a:t>
            </a:r>
            <a:r>
              <a:rPr lang="en-US" dirty="0" smtClean="0">
                <a:solidFill>
                  <a:prstClr val="black"/>
                </a:solidFill>
              </a:rPr>
              <a:t>2% 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Main </a:t>
            </a:r>
            <a:r>
              <a:rPr lang="en-US" dirty="0">
                <a:solidFill>
                  <a:prstClr val="black"/>
                </a:solidFill>
              </a:rPr>
              <a:t>Memory access time: </a:t>
            </a:r>
            <a:r>
              <a:rPr lang="en-US" dirty="0" smtClean="0">
                <a:solidFill>
                  <a:prstClr val="black"/>
                </a:solidFill>
              </a:rPr>
              <a:t>51 </a:t>
            </a:r>
            <a:r>
              <a:rPr lang="en-US" dirty="0">
                <a:solidFill>
                  <a:prstClr val="black"/>
                </a:solidFill>
              </a:rPr>
              <a:t>cycles </a:t>
            </a:r>
            <a:endParaRPr lang="en-US" dirty="0" smtClean="0">
              <a:solidFill>
                <a:prstClr val="black"/>
              </a:solidFill>
            </a:endParaRPr>
          </a:p>
          <a:p>
            <a:pPr lvl="1"/>
            <a:r>
              <a:rPr lang="en-US" altLang="zh-CN" dirty="0" smtClean="0">
                <a:solidFill>
                  <a:prstClr val="black"/>
                </a:solidFill>
              </a:rPr>
              <a:t>CPU clock cycle time: </a:t>
            </a:r>
            <a:r>
              <a:rPr lang="en-US" dirty="0"/>
              <a:t>200 </a:t>
            </a:r>
            <a:r>
              <a:rPr lang="en-US" dirty="0" err="1" smtClean="0"/>
              <a:t>ps</a:t>
            </a:r>
            <a:r>
              <a:rPr lang="en-US" dirty="0"/>
              <a:t>/cycle</a:t>
            </a: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/>
              <a:t>Which of the following results in largest </a:t>
            </a:r>
            <a:r>
              <a:rPr lang="en-US" altLang="zh-CN" dirty="0"/>
              <a:t>decrease in AMAT</a:t>
            </a:r>
            <a:r>
              <a:rPr lang="en-US" dirty="0"/>
              <a:t>?</a:t>
            </a:r>
          </a:p>
          <a:p>
            <a:pPr marL="820674" lvl="1" indent="-457200">
              <a:spcBef>
                <a:spcPts val="600"/>
              </a:spcBef>
              <a:buFont typeface="+mj-lt"/>
              <a:buAutoNum type="alphaUcPeriod"/>
            </a:pPr>
            <a:r>
              <a:rPr lang="en-US" b="1" dirty="0" smtClean="0">
                <a:solidFill>
                  <a:srgbClr val="FF9900"/>
                </a:solidFill>
              </a:rPr>
              <a:t>Faster CPU with 190 </a:t>
            </a:r>
            <a:r>
              <a:rPr lang="en-US" b="1" dirty="0" err="1" smtClean="0">
                <a:solidFill>
                  <a:srgbClr val="FF9900"/>
                </a:solidFill>
              </a:rPr>
              <a:t>ps</a:t>
            </a:r>
            <a:r>
              <a:rPr lang="en-US" b="1" dirty="0" smtClean="0">
                <a:solidFill>
                  <a:srgbClr val="FF9900"/>
                </a:solidFill>
              </a:rPr>
              <a:t> cycle time</a:t>
            </a:r>
            <a:endParaRPr lang="en-US" b="1" dirty="0"/>
          </a:p>
          <a:p>
            <a:pPr lvl="1">
              <a:spcBef>
                <a:spcPts val="600"/>
              </a:spcBef>
            </a:pPr>
            <a:endParaRPr lang="en-US" dirty="0"/>
          </a:p>
          <a:p>
            <a:pPr marL="820674" lvl="1" indent="-457200">
              <a:spcBef>
                <a:spcPts val="600"/>
              </a:spcBef>
              <a:buFont typeface="+mj-lt"/>
              <a:buAutoNum type="alphaUcPeriod" startAt="2"/>
            </a:pPr>
            <a:r>
              <a:rPr lang="en-US" b="1" dirty="0" smtClean="0">
                <a:solidFill>
                  <a:srgbClr val="00B050"/>
                </a:solidFill>
              </a:rPr>
              <a:t>Reduce miss </a:t>
            </a:r>
            <a:r>
              <a:rPr lang="en-US" b="1" dirty="0">
                <a:solidFill>
                  <a:srgbClr val="00B050"/>
                </a:solidFill>
              </a:rPr>
              <a:t>penalty </a:t>
            </a:r>
            <a:r>
              <a:rPr lang="en-US" b="1" dirty="0" smtClean="0">
                <a:solidFill>
                  <a:srgbClr val="00B050"/>
                </a:solidFill>
              </a:rPr>
              <a:t>to </a:t>
            </a:r>
            <a:r>
              <a:rPr lang="en-US" b="1" dirty="0">
                <a:solidFill>
                  <a:srgbClr val="00B050"/>
                </a:solidFill>
              </a:rPr>
              <a:t>40 clock cycles</a:t>
            </a:r>
            <a:endParaRPr lang="en-US" b="1" dirty="0"/>
          </a:p>
          <a:p>
            <a:pPr lvl="1">
              <a:spcBef>
                <a:spcPts val="600"/>
              </a:spcBef>
            </a:pPr>
            <a:endParaRPr lang="en-US" dirty="0"/>
          </a:p>
          <a:p>
            <a:pPr marL="820674" lvl="1" indent="-457200">
              <a:spcBef>
                <a:spcPts val="600"/>
              </a:spcBef>
              <a:buFont typeface="+mj-lt"/>
              <a:buAutoNum type="alphaUcPeriod" startAt="3"/>
            </a:pPr>
            <a:r>
              <a:rPr lang="en-US" b="1" dirty="0" smtClean="0">
                <a:solidFill>
                  <a:srgbClr val="FF58AB"/>
                </a:solidFill>
              </a:rPr>
              <a:t>Reduce miss rate to </a:t>
            </a:r>
            <a:r>
              <a:rPr lang="en-US" b="1" dirty="0">
                <a:solidFill>
                  <a:srgbClr val="FF58AB"/>
                </a:solidFill>
              </a:rPr>
              <a:t>0.015 misses/instruction</a:t>
            </a:r>
            <a:endParaRPr lang="en-US" baseline="-25000" dirty="0">
              <a:solidFill>
                <a:srgbClr val="FF3399"/>
              </a:solidFill>
              <a:cs typeface="Calibri" panose="020F050202020403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69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Answer: AMAT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Compute AMAT </a:t>
            </a:r>
            <a:r>
              <a:rPr lang="en-US" dirty="0" smtClean="0">
                <a:solidFill>
                  <a:prstClr val="black"/>
                </a:solidFill>
              </a:rPr>
              <a:t>for 1-level cache system, given</a:t>
            </a:r>
            <a:r>
              <a:rPr lang="en-US" dirty="0">
                <a:solidFill>
                  <a:prstClr val="black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L1 Hit Time: 1 cycle, L1 Miss Rate: </a:t>
            </a:r>
            <a:r>
              <a:rPr lang="en-US" dirty="0" smtClean="0">
                <a:solidFill>
                  <a:prstClr val="black"/>
                </a:solidFill>
              </a:rPr>
              <a:t>2% 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Main </a:t>
            </a:r>
            <a:r>
              <a:rPr lang="en-US" dirty="0">
                <a:solidFill>
                  <a:prstClr val="black"/>
                </a:solidFill>
              </a:rPr>
              <a:t>Memory access time: </a:t>
            </a:r>
            <a:r>
              <a:rPr lang="en-US" dirty="0" smtClean="0">
                <a:solidFill>
                  <a:prstClr val="black"/>
                </a:solidFill>
              </a:rPr>
              <a:t>51 </a:t>
            </a:r>
            <a:r>
              <a:rPr lang="en-US" dirty="0">
                <a:solidFill>
                  <a:prstClr val="black"/>
                </a:solidFill>
              </a:rPr>
              <a:t>cycles </a:t>
            </a:r>
            <a:endParaRPr lang="en-US" dirty="0" smtClean="0">
              <a:solidFill>
                <a:prstClr val="black"/>
              </a:solidFill>
            </a:endParaRPr>
          </a:p>
          <a:p>
            <a:pPr lvl="1"/>
            <a:r>
              <a:rPr lang="en-US" altLang="zh-CN" dirty="0" smtClean="0">
                <a:solidFill>
                  <a:prstClr val="black"/>
                </a:solidFill>
              </a:rPr>
              <a:t>CPU clock cycle time: </a:t>
            </a:r>
            <a:r>
              <a:rPr lang="en-US" dirty="0"/>
              <a:t>200 </a:t>
            </a:r>
            <a:r>
              <a:rPr lang="en-US" dirty="0" err="1" smtClean="0"/>
              <a:t>ps</a:t>
            </a:r>
            <a:r>
              <a:rPr lang="en-US" dirty="0" smtClean="0"/>
              <a:t>/cycle</a:t>
            </a:r>
          </a:p>
          <a:p>
            <a:pPr>
              <a:spcBef>
                <a:spcPts val="600"/>
              </a:spcBef>
            </a:pPr>
            <a:r>
              <a:rPr lang="en-US" altLang="zh-CN" dirty="0" smtClean="0"/>
              <a:t>A: Miss penalty = 50 cycles; AMAT </a:t>
            </a:r>
            <a:r>
              <a:rPr lang="en-US" altLang="zh-CN" dirty="0"/>
              <a:t>= 1 +.02*50 = 2 cycles = 400 </a:t>
            </a:r>
            <a:r>
              <a:rPr lang="en-US" altLang="zh-CN" dirty="0" err="1"/>
              <a:t>ps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 smtClean="0"/>
              <a:t>Which of the following results in largest </a:t>
            </a:r>
            <a:r>
              <a:rPr lang="en-US" altLang="zh-CN" dirty="0" smtClean="0"/>
              <a:t>decrease in AMAT</a:t>
            </a:r>
            <a:r>
              <a:rPr lang="en-US" dirty="0" smtClean="0"/>
              <a:t>?</a:t>
            </a:r>
            <a:endParaRPr lang="en-US" dirty="0"/>
          </a:p>
          <a:p>
            <a:pPr marL="820674" lvl="1" indent="-457200">
              <a:spcBef>
                <a:spcPts val="600"/>
              </a:spcBef>
              <a:buFont typeface="+mj-lt"/>
              <a:buAutoNum type="alphaUcPeriod"/>
            </a:pPr>
            <a:r>
              <a:rPr lang="en-US" b="1" dirty="0" smtClean="0">
                <a:solidFill>
                  <a:srgbClr val="FF9900"/>
                </a:solidFill>
              </a:rPr>
              <a:t>Faster CPU with 190 </a:t>
            </a:r>
            <a:r>
              <a:rPr lang="en-US" b="1" dirty="0" err="1" smtClean="0">
                <a:solidFill>
                  <a:srgbClr val="FF9900"/>
                </a:solidFill>
              </a:rPr>
              <a:t>ps</a:t>
            </a:r>
            <a:r>
              <a:rPr lang="en-US" b="1" dirty="0" smtClean="0">
                <a:solidFill>
                  <a:srgbClr val="FF9900"/>
                </a:solidFill>
              </a:rPr>
              <a:t> cycle time</a:t>
            </a:r>
            <a:endParaRPr lang="en-US" b="1" dirty="0"/>
          </a:p>
          <a:p>
            <a:pPr marL="914400" lvl="2" indent="0">
              <a:spcBef>
                <a:spcPts val="600"/>
              </a:spcBef>
              <a:buNone/>
            </a:pPr>
            <a:r>
              <a:rPr lang="en-US" dirty="0" smtClean="0"/>
              <a:t>AMAT  </a:t>
            </a:r>
            <a:r>
              <a:rPr lang="en-US" altLang="zh-CN" dirty="0"/>
              <a:t>= 1 +.02*50 = 2 cycles = </a:t>
            </a:r>
            <a:r>
              <a:rPr lang="en-US" altLang="zh-CN" dirty="0" smtClean="0"/>
              <a:t>380 </a:t>
            </a:r>
            <a:r>
              <a:rPr lang="en-US" altLang="zh-CN" dirty="0" err="1"/>
              <a:t>ps</a:t>
            </a:r>
            <a:endParaRPr lang="en-US" dirty="0"/>
          </a:p>
          <a:p>
            <a:pPr marL="820674" lvl="1" indent="-457200">
              <a:spcBef>
                <a:spcPts val="600"/>
              </a:spcBef>
              <a:buFont typeface="+mj-lt"/>
              <a:buAutoNum type="alphaUcPeriod" startAt="2"/>
            </a:pPr>
            <a:r>
              <a:rPr lang="en-US" b="1" dirty="0" smtClean="0">
                <a:solidFill>
                  <a:srgbClr val="00B050"/>
                </a:solidFill>
              </a:rPr>
              <a:t>Reduce miss </a:t>
            </a:r>
            <a:r>
              <a:rPr lang="en-US" b="1" dirty="0">
                <a:solidFill>
                  <a:srgbClr val="00B050"/>
                </a:solidFill>
              </a:rPr>
              <a:t>penalty </a:t>
            </a:r>
            <a:r>
              <a:rPr lang="en-US" b="1" dirty="0" smtClean="0">
                <a:solidFill>
                  <a:srgbClr val="00B050"/>
                </a:solidFill>
              </a:rPr>
              <a:t>to </a:t>
            </a:r>
            <a:r>
              <a:rPr lang="en-US" b="1" dirty="0">
                <a:solidFill>
                  <a:srgbClr val="00B050"/>
                </a:solidFill>
              </a:rPr>
              <a:t>40 clock </a:t>
            </a:r>
            <a:r>
              <a:rPr lang="en-US" b="1" dirty="0" smtClean="0">
                <a:solidFill>
                  <a:srgbClr val="00B050"/>
                </a:solidFill>
              </a:rPr>
              <a:t>cycles</a:t>
            </a:r>
            <a:endParaRPr lang="en-US" b="1" dirty="0" smtClean="0"/>
          </a:p>
          <a:p>
            <a:pPr marL="914400" lvl="2" indent="0">
              <a:spcBef>
                <a:spcPts val="600"/>
              </a:spcBef>
              <a:buNone/>
            </a:pPr>
            <a:r>
              <a:rPr lang="en-US" dirty="0" smtClean="0"/>
              <a:t>AMAT  </a:t>
            </a:r>
            <a:r>
              <a:rPr lang="en-US" altLang="zh-CN" dirty="0" smtClean="0"/>
              <a:t>= 1 +.02*40 = 1.8 cycles = 360 </a:t>
            </a:r>
            <a:r>
              <a:rPr lang="en-US" altLang="zh-CN" dirty="0" err="1" smtClean="0"/>
              <a:t>ps</a:t>
            </a:r>
            <a:endParaRPr lang="en-US" dirty="0" smtClean="0"/>
          </a:p>
          <a:p>
            <a:pPr marL="820674" lvl="1" indent="-457200">
              <a:spcBef>
                <a:spcPts val="600"/>
              </a:spcBef>
              <a:buFont typeface="+mj-lt"/>
              <a:buAutoNum type="alphaUcPeriod" startAt="3"/>
            </a:pPr>
            <a:r>
              <a:rPr lang="en-US" b="1" dirty="0" smtClean="0">
                <a:solidFill>
                  <a:srgbClr val="FF58AB"/>
                </a:solidFill>
              </a:rPr>
              <a:t>Reduce miss rate to </a:t>
            </a:r>
            <a:r>
              <a:rPr lang="en-US" b="1" dirty="0">
                <a:solidFill>
                  <a:srgbClr val="FF58AB"/>
                </a:solidFill>
              </a:rPr>
              <a:t>0.015 </a:t>
            </a:r>
            <a:r>
              <a:rPr lang="en-US" b="1" dirty="0" smtClean="0">
                <a:solidFill>
                  <a:srgbClr val="FF58AB"/>
                </a:solidFill>
              </a:rPr>
              <a:t>misses/instruction</a:t>
            </a:r>
          </a:p>
          <a:p>
            <a:pPr marL="763524" lvl="2" indent="0">
              <a:spcBef>
                <a:spcPts val="600"/>
              </a:spcBef>
              <a:buNone/>
            </a:pPr>
            <a:r>
              <a:rPr lang="en-US" dirty="0"/>
              <a:t>  AMAT </a:t>
            </a:r>
            <a:r>
              <a:rPr lang="en-US" dirty="0" smtClean="0"/>
              <a:t> </a:t>
            </a:r>
            <a:r>
              <a:rPr lang="en-US" altLang="zh-CN" dirty="0"/>
              <a:t>= 1 +.</a:t>
            </a:r>
            <a:r>
              <a:rPr lang="en-US" altLang="zh-CN" dirty="0" smtClean="0"/>
              <a:t>015*50 </a:t>
            </a:r>
            <a:r>
              <a:rPr lang="en-US" altLang="zh-CN" dirty="0"/>
              <a:t>= </a:t>
            </a:r>
            <a:r>
              <a:rPr lang="en-US" altLang="zh-CN" dirty="0" smtClean="0"/>
              <a:t>1.75 </a:t>
            </a:r>
            <a:r>
              <a:rPr lang="en-US" altLang="zh-CN" dirty="0"/>
              <a:t>cycles = </a:t>
            </a:r>
            <a:r>
              <a:rPr lang="en-US" altLang="zh-CN" dirty="0" smtClean="0"/>
              <a:t>350 </a:t>
            </a:r>
            <a:r>
              <a:rPr lang="en-US" altLang="zh-CN" dirty="0" err="1"/>
              <a:t>ps</a:t>
            </a:r>
            <a:endParaRPr lang="en-US" dirty="0"/>
          </a:p>
          <a:p>
            <a:pPr marL="363474" lvl="1" indent="0">
              <a:spcBef>
                <a:spcPts val="600"/>
              </a:spcBef>
              <a:buNone/>
            </a:pPr>
            <a:endParaRPr lang="en-US" b="1" dirty="0" smtClean="0">
              <a:solidFill>
                <a:srgbClr val="FF58AB"/>
              </a:solidFill>
            </a:endParaRPr>
          </a:p>
          <a:p>
            <a:pPr marL="820674" lvl="1" indent="-457200">
              <a:spcBef>
                <a:spcPts val="600"/>
              </a:spcBef>
              <a:buFont typeface="+mj-lt"/>
              <a:buAutoNum type="alphaUcPeriod" startAt="3"/>
            </a:pPr>
            <a:endParaRPr lang="en-US" baseline="-25000" dirty="0">
              <a:solidFill>
                <a:srgbClr val="FF3399"/>
              </a:solidFill>
              <a:cs typeface="Calibri" panose="020F050202020403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5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Question: AMAT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</a:t>
            </a:r>
            <a:r>
              <a:rPr lang="en-US" dirty="0"/>
              <a:t>2-level cache system, given:</a:t>
            </a:r>
          </a:p>
          <a:p>
            <a:pPr lvl="1"/>
            <a:r>
              <a:rPr lang="en-US" dirty="0" smtClean="0"/>
              <a:t>For every 1000 instructions, on average</a:t>
            </a:r>
          </a:p>
          <a:p>
            <a:pPr lvl="2"/>
            <a:r>
              <a:rPr lang="en-US" dirty="0" smtClean="0"/>
              <a:t>40 misses in L1, 20 misses in L2</a:t>
            </a:r>
          </a:p>
          <a:p>
            <a:pPr lvl="1"/>
            <a:r>
              <a:rPr lang="en-US" dirty="0" smtClean="0"/>
              <a:t>L1 </a:t>
            </a:r>
            <a:r>
              <a:rPr lang="en-US" dirty="0"/>
              <a:t>Hit Time: 1 </a:t>
            </a:r>
            <a:r>
              <a:rPr lang="en-US" dirty="0" smtClean="0"/>
              <a:t>cycle</a:t>
            </a:r>
            <a:endParaRPr lang="en-US" dirty="0"/>
          </a:p>
          <a:p>
            <a:pPr lvl="1"/>
            <a:r>
              <a:rPr lang="en-US" dirty="0"/>
              <a:t>L2 Hit Time: </a:t>
            </a:r>
            <a:r>
              <a:rPr lang="en-US" dirty="0" smtClean="0"/>
              <a:t>10 cycles</a:t>
            </a:r>
          </a:p>
          <a:p>
            <a:pPr lvl="1"/>
            <a:r>
              <a:rPr lang="en-US" dirty="0" smtClean="0"/>
              <a:t>Main </a:t>
            </a:r>
            <a:r>
              <a:rPr lang="en-US" dirty="0"/>
              <a:t>m</a:t>
            </a:r>
            <a:r>
              <a:rPr lang="en-US" dirty="0" smtClean="0"/>
              <a:t>emory </a:t>
            </a:r>
            <a:r>
              <a:rPr lang="en-US" dirty="0"/>
              <a:t>access time: </a:t>
            </a:r>
            <a:r>
              <a:rPr lang="en-US" dirty="0" smtClean="0"/>
              <a:t>100 </a:t>
            </a:r>
            <a:r>
              <a:rPr lang="en-US" dirty="0"/>
              <a:t>cycles </a:t>
            </a:r>
            <a:endParaRPr lang="en-US" dirty="0" smtClean="0"/>
          </a:p>
          <a:p>
            <a:r>
              <a:rPr lang="en-US" dirty="0" smtClean="0"/>
              <a:t>Compute local miss rate, </a:t>
            </a:r>
            <a:r>
              <a:rPr lang="en-US" altLang="zh-CN" dirty="0" smtClean="0"/>
              <a:t>AMAT, stall cycles per instruction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36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Answer: AMAT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0291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</a:t>
            </a:r>
            <a:r>
              <a:rPr lang="en-US" dirty="0"/>
              <a:t>2-level cache system, given:</a:t>
            </a:r>
          </a:p>
          <a:p>
            <a:pPr lvl="1"/>
            <a:r>
              <a:rPr lang="en-US" dirty="0" smtClean="0"/>
              <a:t>For every 1000 instructions, on average</a:t>
            </a:r>
          </a:p>
          <a:p>
            <a:pPr lvl="2"/>
            <a:r>
              <a:rPr lang="en-US" dirty="0" smtClean="0"/>
              <a:t>40 misses in L1, 20 misses in L2</a:t>
            </a:r>
          </a:p>
          <a:p>
            <a:pPr lvl="1"/>
            <a:r>
              <a:rPr lang="en-US" dirty="0" smtClean="0"/>
              <a:t>L1 </a:t>
            </a:r>
            <a:r>
              <a:rPr lang="en-US" dirty="0"/>
              <a:t>Hit Time: 1 </a:t>
            </a:r>
            <a:r>
              <a:rPr lang="en-US" dirty="0" smtClean="0"/>
              <a:t>cycle</a:t>
            </a:r>
            <a:endParaRPr lang="en-US" dirty="0"/>
          </a:p>
          <a:p>
            <a:pPr lvl="1"/>
            <a:r>
              <a:rPr lang="en-US" dirty="0"/>
              <a:t>L2 Hit Time: </a:t>
            </a:r>
            <a:r>
              <a:rPr lang="en-US" dirty="0" smtClean="0"/>
              <a:t>10 cycles</a:t>
            </a:r>
          </a:p>
          <a:p>
            <a:pPr lvl="1"/>
            <a:r>
              <a:rPr lang="en-US" smtClean="0"/>
              <a:t>Main memory </a:t>
            </a:r>
            <a:r>
              <a:rPr lang="en-US" dirty="0"/>
              <a:t>access time: </a:t>
            </a:r>
            <a:r>
              <a:rPr lang="en-US" dirty="0" smtClean="0"/>
              <a:t>100 </a:t>
            </a:r>
            <a:r>
              <a:rPr lang="en-US" dirty="0"/>
              <a:t>cycles </a:t>
            </a:r>
            <a:endParaRPr lang="en-US" dirty="0" smtClean="0"/>
          </a:p>
          <a:p>
            <a:r>
              <a:rPr lang="en-US" dirty="0" smtClean="0"/>
              <a:t>Compute: </a:t>
            </a:r>
          </a:p>
          <a:p>
            <a:pPr lvl="1"/>
            <a:r>
              <a:rPr lang="en-US" altLang="zh-CN" dirty="0" smtClean="0"/>
              <a:t>1. L1 </a:t>
            </a:r>
            <a:r>
              <a:rPr lang="en-US" dirty="0" smtClean="0"/>
              <a:t>local miss rate, L2 local </a:t>
            </a:r>
            <a:r>
              <a:rPr lang="en-US" dirty="0"/>
              <a:t>miss </a:t>
            </a:r>
            <a:r>
              <a:rPr lang="en-US" dirty="0" smtClean="0"/>
              <a:t>rate, global miss rate; </a:t>
            </a:r>
            <a:r>
              <a:rPr lang="en-US" altLang="zh-CN" dirty="0" smtClean="0"/>
              <a:t>AMAT</a:t>
            </a:r>
          </a:p>
          <a:p>
            <a:pPr lvl="1"/>
            <a:r>
              <a:rPr lang="en-US" altLang="zh-CN" dirty="0" smtClean="0"/>
              <a:t>2. Repeat for the case without L2 cache</a:t>
            </a:r>
          </a:p>
          <a:p>
            <a:r>
              <a:rPr lang="en-US" dirty="0" smtClean="0"/>
              <a:t>A: 1. With L2 cache: </a:t>
            </a:r>
            <a:r>
              <a:rPr lang="en-US" altLang="zh-CN" dirty="0" smtClean="0"/>
              <a:t>L1 </a:t>
            </a:r>
            <a:r>
              <a:rPr lang="en-US" dirty="0"/>
              <a:t>local miss </a:t>
            </a:r>
            <a:r>
              <a:rPr lang="en-US" dirty="0" smtClean="0"/>
              <a:t>rate=40/1000=0.04; L2 </a:t>
            </a:r>
            <a:r>
              <a:rPr lang="en-US" dirty="0"/>
              <a:t>local </a:t>
            </a:r>
            <a:r>
              <a:rPr lang="en-US" dirty="0" smtClean="0"/>
              <a:t>miss rate = 20/40 = 0.5; global miss rate = 20/1000 = 0.02; AMAT=1+0.04*(10+0.5*100)=3.4</a:t>
            </a:r>
          </a:p>
          <a:p>
            <a:r>
              <a:rPr lang="en-US" dirty="0" smtClean="0"/>
              <a:t>2. If we remove the L2 cache: </a:t>
            </a:r>
            <a:r>
              <a:rPr lang="en-US" altLang="zh-CN" dirty="0"/>
              <a:t>L1 </a:t>
            </a:r>
            <a:r>
              <a:rPr lang="en-US" dirty="0"/>
              <a:t>local miss </a:t>
            </a:r>
            <a:r>
              <a:rPr lang="en-US" dirty="0" smtClean="0"/>
              <a:t>rate=0.04; AMAT=1</a:t>
            </a:r>
            <a:r>
              <a:rPr lang="en-US" altLang="zh-CN" dirty="0" smtClean="0"/>
              <a:t>+</a:t>
            </a:r>
            <a:r>
              <a:rPr lang="en-US" dirty="0" smtClean="0"/>
              <a:t>0.04*100</a:t>
            </a:r>
            <a:r>
              <a:rPr lang="en-US" altLang="zh-CN" dirty="0" smtClean="0"/>
              <a:t>=5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13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AMAT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AMAT for 2-level cache system, given:</a:t>
            </a:r>
          </a:p>
          <a:p>
            <a:pPr lvl="1"/>
            <a:r>
              <a:rPr lang="en-US" dirty="0" smtClean="0"/>
              <a:t>L1 Hit Time: </a:t>
            </a:r>
            <a:r>
              <a:rPr lang="en-US" dirty="0"/>
              <a:t>1 </a:t>
            </a:r>
            <a:r>
              <a:rPr lang="en-US" dirty="0" smtClean="0"/>
              <a:t>cycle, L1 Local Miss </a:t>
            </a:r>
            <a:r>
              <a:rPr lang="en-US" dirty="0"/>
              <a:t>Rate: </a:t>
            </a:r>
            <a:r>
              <a:rPr lang="en-US" dirty="0" smtClean="0"/>
              <a:t>3% </a:t>
            </a:r>
          </a:p>
          <a:p>
            <a:pPr lvl="1"/>
            <a:r>
              <a:rPr lang="en-US" dirty="0" smtClean="0"/>
              <a:t>L2 Hit </a:t>
            </a:r>
            <a:r>
              <a:rPr lang="en-US" dirty="0"/>
              <a:t>Time: </a:t>
            </a:r>
            <a:r>
              <a:rPr lang="en-US" dirty="0" smtClean="0"/>
              <a:t>6 cycle, L2 </a:t>
            </a:r>
            <a:r>
              <a:rPr lang="en-US" dirty="0"/>
              <a:t>Local Miss Rate: </a:t>
            </a:r>
            <a:r>
              <a:rPr lang="en-US" dirty="0" smtClean="0"/>
              <a:t>10%.</a:t>
            </a:r>
          </a:p>
          <a:p>
            <a:pPr lvl="1"/>
            <a:r>
              <a:rPr lang="en-US" dirty="0" smtClean="0"/>
              <a:t>Main Memory access </a:t>
            </a:r>
            <a:r>
              <a:rPr lang="en-US" dirty="0"/>
              <a:t>time: </a:t>
            </a:r>
            <a:r>
              <a:rPr lang="en-US" dirty="0" smtClean="0"/>
              <a:t>120 cycles </a:t>
            </a:r>
          </a:p>
          <a:p>
            <a:endParaRPr lang="en-US" dirty="0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17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Replacement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5334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Consider 12-bit </a:t>
            </a:r>
            <a:r>
              <a:rPr lang="en-US" dirty="0"/>
              <a:t>memory </a:t>
            </a:r>
            <a:r>
              <a:rPr lang="en-US" dirty="0" smtClean="0"/>
              <a:t>address. Consider </a:t>
            </a:r>
            <a:r>
              <a:rPr lang="en-US" dirty="0"/>
              <a:t>two </a:t>
            </a:r>
            <a:r>
              <a:rPr lang="en-US" dirty="0" smtClean="0"/>
              <a:t>cache configurations: </a:t>
            </a:r>
            <a:r>
              <a:rPr lang="en-US" dirty="0"/>
              <a:t>a </a:t>
            </a:r>
            <a:r>
              <a:rPr lang="en-US" dirty="0" smtClean="0"/>
              <a:t>DM </a:t>
            </a:r>
            <a:r>
              <a:rPr lang="en-US" dirty="0"/>
              <a:t>cache with </a:t>
            </a:r>
            <a:r>
              <a:rPr lang="en-US" dirty="0" smtClean="0"/>
              <a:t>total size 128 Bytes, </a:t>
            </a:r>
            <a:r>
              <a:rPr lang="en-US" dirty="0"/>
              <a:t>16 Bytes/block</a:t>
            </a:r>
            <a:r>
              <a:rPr lang="en-US" dirty="0" smtClean="0"/>
              <a:t> (8 blocks); </a:t>
            </a:r>
            <a:r>
              <a:rPr lang="en-US" dirty="0"/>
              <a:t>and a 4-way </a:t>
            </a:r>
            <a:r>
              <a:rPr lang="en-US" dirty="0" smtClean="0"/>
              <a:t>SA </a:t>
            </a:r>
            <a:r>
              <a:rPr lang="en-US" dirty="0"/>
              <a:t>cache of the same size.  For the </a:t>
            </a:r>
            <a:r>
              <a:rPr lang="en-US" dirty="0" smtClean="0"/>
              <a:t>SA </a:t>
            </a:r>
            <a:r>
              <a:rPr lang="en-US" dirty="0"/>
              <a:t>cache, </a:t>
            </a:r>
            <a:r>
              <a:rPr lang="en-US" dirty="0" smtClean="0"/>
              <a:t>we consider </a:t>
            </a:r>
            <a:r>
              <a:rPr lang="en-US" dirty="0"/>
              <a:t>two replacement policies – </a:t>
            </a:r>
            <a:r>
              <a:rPr lang="en-US" dirty="0" smtClean="0"/>
              <a:t>Least Recently Used </a:t>
            </a:r>
            <a:r>
              <a:rPr lang="en-US" dirty="0"/>
              <a:t>(LRU) and </a:t>
            </a:r>
            <a:r>
              <a:rPr lang="en-US" dirty="0" smtClean="0"/>
              <a:t>First-In</a:t>
            </a:r>
            <a:r>
              <a:rPr lang="en-US" altLang="zh-CN" dirty="0" smtClean="0"/>
              <a:t>-First-Out</a:t>
            </a:r>
            <a:r>
              <a:rPr lang="en-US" dirty="0" smtClean="0"/>
              <a:t> </a:t>
            </a:r>
            <a:r>
              <a:rPr lang="en-US" dirty="0"/>
              <a:t>(FIFO).</a:t>
            </a:r>
          </a:p>
          <a:p>
            <a:r>
              <a:rPr lang="en-US" dirty="0" smtClean="0"/>
              <a:t>Consider </a:t>
            </a:r>
            <a:r>
              <a:rPr lang="en-US" dirty="0"/>
              <a:t>the following sequence of </a:t>
            </a:r>
            <a:r>
              <a:rPr lang="en-US" dirty="0" smtClean="0"/>
              <a:t>memory addresses in hex, </a:t>
            </a:r>
            <a:r>
              <a:rPr lang="en-US" dirty="0"/>
              <a:t>starting with </a:t>
            </a:r>
            <a:r>
              <a:rPr lang="en-US" dirty="0" smtClean="0"/>
              <a:t>an empty cache. </a:t>
            </a:r>
            <a:r>
              <a:rPr lang="en-US" b="1" dirty="0" smtClean="0"/>
              <a:t>Complete </a:t>
            </a:r>
            <a:r>
              <a:rPr lang="en-US" b="1" dirty="0"/>
              <a:t>the following tables</a:t>
            </a:r>
            <a:r>
              <a:rPr lang="en-US" dirty="0"/>
              <a:t> for the </a:t>
            </a:r>
            <a:r>
              <a:rPr lang="en-US" dirty="0" smtClean="0"/>
              <a:t>DM </a:t>
            </a:r>
            <a:r>
              <a:rPr lang="en-US" dirty="0"/>
              <a:t>cache and both types of 4-way </a:t>
            </a:r>
            <a:r>
              <a:rPr lang="en-US" dirty="0" smtClean="0"/>
              <a:t>SA </a:t>
            </a:r>
            <a:r>
              <a:rPr lang="en-US" dirty="0"/>
              <a:t>caches showing the progression of cache contents as accesses occur (in the tables, ‘</a:t>
            </a:r>
            <a:r>
              <a:rPr lang="en-US" dirty="0" err="1"/>
              <a:t>inv</a:t>
            </a:r>
            <a:r>
              <a:rPr lang="en-US" dirty="0"/>
              <a:t>’ = invalid, and the column of a particular cache </a:t>
            </a:r>
            <a:r>
              <a:rPr lang="en-US" dirty="0" smtClean="0"/>
              <a:t>block </a:t>
            </a:r>
            <a:r>
              <a:rPr lang="en-US" dirty="0"/>
              <a:t>contains the </a:t>
            </a:r>
            <a:r>
              <a:rPr lang="en-US" dirty="0">
                <a:solidFill>
                  <a:srgbClr val="FF0000"/>
                </a:solidFill>
              </a:rPr>
              <a:t>tag of that </a:t>
            </a:r>
            <a:r>
              <a:rPr lang="en-US" dirty="0" smtClean="0">
                <a:solidFill>
                  <a:srgbClr val="FF0000"/>
                </a:solidFill>
              </a:rPr>
              <a:t>block</a:t>
            </a:r>
            <a:r>
              <a:rPr lang="en-US" dirty="0" smtClean="0"/>
              <a:t>). </a:t>
            </a:r>
            <a:r>
              <a:rPr lang="en-US" i="1" dirty="0" smtClean="0"/>
              <a:t>You </a:t>
            </a:r>
            <a:r>
              <a:rPr lang="en-US" i="1" dirty="0"/>
              <a:t>only need to fill in elements in the table when a value changes.</a:t>
            </a:r>
            <a:r>
              <a:rPr lang="en-US" dirty="0"/>
              <a:t> </a:t>
            </a:r>
            <a:r>
              <a:rPr lang="en-US" dirty="0" smtClean="0"/>
              <a:t>The first few rows have been filled in for you.</a:t>
            </a:r>
          </a:p>
          <a:p>
            <a:r>
              <a:rPr lang="en-US" altLang="zh-CN" dirty="0" smtClean="0"/>
              <a:t>Note that </a:t>
            </a:r>
            <a:r>
              <a:rPr lang="en-US" altLang="zh-CN" dirty="0"/>
              <a:t>the table format is different from </a:t>
            </a:r>
            <a:r>
              <a:rPr lang="en-US" altLang="zh-CN" dirty="0" smtClean="0"/>
              <a:t>that in “L8 </a:t>
            </a:r>
            <a:r>
              <a:rPr lang="en-US" altLang="zh-CN" dirty="0"/>
              <a:t>Cache I </a:t>
            </a:r>
            <a:r>
              <a:rPr lang="en-US" altLang="zh-CN" dirty="0" smtClean="0"/>
              <a:t>Exercises”, since we need to add a time dimension vertically. </a:t>
            </a:r>
          </a:p>
          <a:p>
            <a:pPr lvl="1"/>
            <a:r>
              <a:rPr lang="en-US" altLang="zh-CN" dirty="0" smtClean="0"/>
              <a:t>We use </a:t>
            </a:r>
            <a:r>
              <a:rPr lang="en-US" altLang="zh-CN" dirty="0" smtClean="0">
                <a:solidFill>
                  <a:srgbClr val="FF0000"/>
                </a:solidFill>
              </a:rPr>
              <a:t>L0</a:t>
            </a:r>
            <a:r>
              <a:rPr lang="en-US" altLang="zh-CN" dirty="0" smtClean="0"/>
              <a:t> to denote Cache Line 0, which means the same as Cache Block 0, to avoid confusion with </a:t>
            </a:r>
            <a:r>
              <a:rPr lang="en-US" altLang="zh-CN" dirty="0" smtClean="0">
                <a:solidFill>
                  <a:srgbClr val="FF0000"/>
                </a:solidFill>
              </a:rPr>
              <a:t>B0</a:t>
            </a:r>
            <a:r>
              <a:rPr lang="en-US" altLang="zh-CN" dirty="0" smtClean="0"/>
              <a:t> in </a:t>
            </a:r>
            <a:r>
              <a:rPr lang="en-US" altLang="zh-CN" dirty="0"/>
              <a:t>“L8 Cache I Exercises</a:t>
            </a:r>
            <a:r>
              <a:rPr lang="en-US" altLang="zh-CN" dirty="0" smtClean="0"/>
              <a:t>”, which stands for Byte address 0 within a cache block. </a:t>
            </a:r>
          </a:p>
          <a:p>
            <a:pPr lvl="1"/>
            <a:r>
              <a:rPr lang="en-US" altLang="zh-CN" dirty="0" smtClean="0"/>
              <a:t>Each table entry contains </a:t>
            </a:r>
            <a:r>
              <a:rPr lang="en-US" altLang="zh-CN" dirty="0" smtClean="0">
                <a:solidFill>
                  <a:srgbClr val="FF0000"/>
                </a:solidFill>
              </a:rPr>
              <a:t>Tag</a:t>
            </a:r>
            <a:r>
              <a:rPr lang="en-US" altLang="zh-CN" dirty="0" smtClean="0"/>
              <a:t> </a:t>
            </a:r>
            <a:r>
              <a:rPr lang="en-US" altLang="zh-CN" dirty="0"/>
              <a:t>of</a:t>
            </a:r>
            <a:r>
              <a:rPr lang="en-US" altLang="zh-CN" dirty="0" smtClean="0"/>
              <a:t> that cache block, instead of cache content in </a:t>
            </a:r>
            <a:r>
              <a:rPr lang="en-US" altLang="zh-CN" dirty="0"/>
              <a:t>“L8 Cache I Exercises</a:t>
            </a:r>
            <a:r>
              <a:rPr lang="en-US" altLang="zh-CN" dirty="0" smtClean="0"/>
              <a:t>”. For brevity, the hex prefix “0x” is omitted from the Tag.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Answer: AMAT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AMAT for 2-level cache system, given:</a:t>
            </a:r>
          </a:p>
          <a:p>
            <a:pPr lvl="1"/>
            <a:r>
              <a:rPr lang="en-US" dirty="0" smtClean="0"/>
              <a:t>L1 Hit Time: </a:t>
            </a:r>
            <a:r>
              <a:rPr lang="en-US" dirty="0"/>
              <a:t>1 </a:t>
            </a:r>
            <a:r>
              <a:rPr lang="en-US" dirty="0" smtClean="0"/>
              <a:t>cycle, L1 </a:t>
            </a:r>
            <a:r>
              <a:rPr lang="en-US" dirty="0"/>
              <a:t>Local Miss Rate: </a:t>
            </a:r>
            <a:r>
              <a:rPr lang="en-US" dirty="0" smtClean="0"/>
              <a:t>3% </a:t>
            </a:r>
          </a:p>
          <a:p>
            <a:pPr lvl="1"/>
            <a:r>
              <a:rPr lang="en-US" dirty="0" smtClean="0"/>
              <a:t>L2 Hit </a:t>
            </a:r>
            <a:r>
              <a:rPr lang="en-US" dirty="0"/>
              <a:t>Time: </a:t>
            </a:r>
            <a:r>
              <a:rPr lang="en-US" dirty="0" smtClean="0"/>
              <a:t>6 cycle, L2 </a:t>
            </a:r>
            <a:r>
              <a:rPr lang="en-US" dirty="0"/>
              <a:t>Local Miss Rate: </a:t>
            </a:r>
            <a:r>
              <a:rPr lang="en-US" dirty="0" smtClean="0"/>
              <a:t>10%.</a:t>
            </a:r>
          </a:p>
          <a:p>
            <a:pPr lvl="1"/>
            <a:r>
              <a:rPr lang="en-US" dirty="0" smtClean="0"/>
              <a:t>Main Memory access </a:t>
            </a:r>
            <a:r>
              <a:rPr lang="en-US" dirty="0"/>
              <a:t>time: </a:t>
            </a:r>
            <a:r>
              <a:rPr lang="en-US" dirty="0" smtClean="0"/>
              <a:t>120 cycles 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AMAT = 1 + .03*(6 + .10*120) = 1.54</a:t>
            </a:r>
          </a:p>
          <a:p>
            <a:endParaRPr lang="en-US" dirty="0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06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AMAT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Assuming main memory access time is 100 cycles. Compute AMAT for </a:t>
            </a:r>
          </a:p>
          <a:p>
            <a:r>
              <a:rPr lang="en-US" dirty="0" smtClean="0"/>
              <a:t>1. 16KB </a:t>
            </a:r>
            <a:r>
              <a:rPr lang="en-US" altLang="zh-CN" dirty="0" smtClean="0"/>
              <a:t>L1 cache only with hit time 2 cycles, and hit rate 90%</a:t>
            </a:r>
          </a:p>
          <a:p>
            <a:r>
              <a:rPr lang="en-US" dirty="0" smtClean="0"/>
              <a:t>2. 128KB L1 cache only with </a:t>
            </a:r>
            <a:r>
              <a:rPr lang="en-US" altLang="zh-CN" dirty="0" smtClean="0"/>
              <a:t>hit time 10 cycles, and hit rate 97.5%</a:t>
            </a:r>
          </a:p>
          <a:p>
            <a:r>
              <a:rPr lang="en-US" dirty="0"/>
              <a:t>3. 16KB L1 cache + 128KB L2 </a:t>
            </a:r>
            <a:r>
              <a:rPr lang="en-US" dirty="0" smtClean="0"/>
              <a:t>cache</a:t>
            </a:r>
          </a:p>
          <a:p>
            <a:pPr lvl="1"/>
            <a:r>
              <a:rPr lang="en-US" dirty="0" smtClean="0"/>
              <a:t>L1 </a:t>
            </a:r>
            <a:r>
              <a:rPr lang="en-US" dirty="0"/>
              <a:t>Hit Time: </a:t>
            </a:r>
            <a:r>
              <a:rPr lang="en-US" dirty="0" smtClean="0"/>
              <a:t>2 cycles, Local Hit Rate: 90%</a:t>
            </a:r>
          </a:p>
          <a:p>
            <a:pPr lvl="1"/>
            <a:r>
              <a:rPr lang="en-US" dirty="0" smtClean="0"/>
              <a:t>L2 </a:t>
            </a:r>
            <a:r>
              <a:rPr lang="en-US" dirty="0"/>
              <a:t>Hit Time: </a:t>
            </a:r>
            <a:r>
              <a:rPr lang="en-US" dirty="0" smtClean="0"/>
              <a:t>12 cycles, </a:t>
            </a:r>
            <a:r>
              <a:rPr lang="en-US" dirty="0"/>
              <a:t>Local </a:t>
            </a:r>
            <a:r>
              <a:rPr lang="en-US" dirty="0" smtClean="0"/>
              <a:t>Hit Rate: 75%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99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Answer: AMAT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Assuming main memory access time is 100 cycles. Compute AMAT for </a:t>
            </a:r>
          </a:p>
          <a:p>
            <a:r>
              <a:rPr lang="en-US" dirty="0" smtClean="0"/>
              <a:t>1. 16KB </a:t>
            </a:r>
            <a:r>
              <a:rPr lang="en-US" altLang="zh-CN" dirty="0" smtClean="0"/>
              <a:t>L1 cache only with hit time 2 cycles, and hit rate 90%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A: </a:t>
            </a:r>
            <a:r>
              <a:rPr lang="en-US" altLang="zh-CN" dirty="0" smtClean="0"/>
              <a:t>2+0.1*100=12 </a:t>
            </a:r>
            <a:r>
              <a:rPr lang="en-US" dirty="0"/>
              <a:t>cycles</a:t>
            </a:r>
            <a:endParaRPr lang="en-US" altLang="zh-CN" dirty="0" smtClean="0"/>
          </a:p>
          <a:p>
            <a:r>
              <a:rPr lang="en-US" dirty="0" smtClean="0"/>
              <a:t>2. 128KB L1 cache only with </a:t>
            </a:r>
            <a:r>
              <a:rPr lang="en-US" altLang="zh-CN" dirty="0" smtClean="0"/>
              <a:t>hit time 10 cycles, and hit rate 97.5%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A:</a:t>
            </a:r>
            <a:r>
              <a:rPr lang="en-US" altLang="zh-CN" dirty="0" smtClean="0"/>
              <a:t> 10+0.025*100=12.5 </a:t>
            </a:r>
            <a:r>
              <a:rPr lang="en-US" dirty="0"/>
              <a:t>cycles</a:t>
            </a:r>
            <a:endParaRPr lang="en-US" altLang="zh-CN" dirty="0" smtClean="0"/>
          </a:p>
          <a:p>
            <a:r>
              <a:rPr lang="en-US" dirty="0"/>
              <a:t>3. 16KB L1 cache + 128KB L2 </a:t>
            </a:r>
            <a:r>
              <a:rPr lang="en-US" dirty="0" smtClean="0"/>
              <a:t>cache</a:t>
            </a:r>
          </a:p>
          <a:p>
            <a:pPr lvl="1"/>
            <a:r>
              <a:rPr lang="en-US" dirty="0" smtClean="0"/>
              <a:t>L1 </a:t>
            </a:r>
            <a:r>
              <a:rPr lang="en-US" dirty="0"/>
              <a:t>Hit Time: </a:t>
            </a:r>
            <a:r>
              <a:rPr lang="en-US" dirty="0" smtClean="0"/>
              <a:t>2 cycles, Local Hit Rate: 90%</a:t>
            </a:r>
          </a:p>
          <a:p>
            <a:pPr lvl="1"/>
            <a:r>
              <a:rPr lang="en-US" dirty="0" smtClean="0"/>
              <a:t>L2 </a:t>
            </a:r>
            <a:r>
              <a:rPr lang="en-US" dirty="0"/>
              <a:t>Hit Time: </a:t>
            </a:r>
            <a:r>
              <a:rPr lang="en-US" dirty="0" smtClean="0"/>
              <a:t>12 cycles, </a:t>
            </a:r>
            <a:r>
              <a:rPr lang="en-US" dirty="0"/>
              <a:t>Local </a:t>
            </a:r>
            <a:r>
              <a:rPr lang="en-US" dirty="0" smtClean="0"/>
              <a:t>Hit Rate: 75%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A: </a:t>
            </a:r>
            <a:r>
              <a:rPr lang="en-US" dirty="0" smtClean="0"/>
              <a:t>2+0.1*(10+0.25*100)=5.5 cycles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49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Tag:Set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Index:Offset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 DM cache</a:t>
            </a:r>
          </a:p>
          <a:p>
            <a:pPr lvl="1"/>
            <a:r>
              <a:rPr lang="en-US" dirty="0" smtClean="0"/>
              <a:t># Bytes/block=16 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Offset </a:t>
            </a:r>
            <a:r>
              <a:rPr lang="en-US" dirty="0" smtClean="0"/>
              <a:t>is 4b</a:t>
            </a:r>
            <a:endParaRPr lang="en-US" dirty="0"/>
          </a:p>
          <a:p>
            <a:pPr lvl="1"/>
            <a:r>
              <a:rPr lang="en-US" dirty="0"/>
              <a:t># Sets=#</a:t>
            </a:r>
            <a:r>
              <a:rPr lang="en-US" dirty="0" smtClean="0"/>
              <a:t>blocks=128/16=8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SI </a:t>
            </a:r>
            <a:r>
              <a:rPr lang="en-US" dirty="0" smtClean="0"/>
              <a:t>is 3b</a:t>
            </a:r>
            <a:endParaRPr lang="en-US" dirty="0"/>
          </a:p>
          <a:p>
            <a:pPr lvl="1"/>
            <a:r>
              <a:rPr lang="en-US" dirty="0"/>
              <a:t>Tag </a:t>
            </a:r>
            <a:r>
              <a:rPr lang="en-US" dirty="0" smtClean="0"/>
              <a:t>size=12-4-3=5</a:t>
            </a:r>
          </a:p>
          <a:p>
            <a:pPr lvl="1"/>
            <a:r>
              <a:rPr lang="en-US" dirty="0" err="1"/>
              <a:t>Tag:Set</a:t>
            </a:r>
            <a:r>
              <a:rPr lang="en-US" dirty="0"/>
              <a:t> </a:t>
            </a:r>
            <a:r>
              <a:rPr lang="en-US" dirty="0" err="1"/>
              <a:t>Index:Offset</a:t>
            </a:r>
            <a:r>
              <a:rPr lang="en-US" dirty="0"/>
              <a:t> </a:t>
            </a:r>
            <a:r>
              <a:rPr lang="en-US" dirty="0" smtClean="0"/>
              <a:t>bits: 5:3:4</a:t>
            </a:r>
          </a:p>
          <a:p>
            <a:r>
              <a:rPr lang="en-US" dirty="0"/>
              <a:t>For 4-way SA</a:t>
            </a:r>
            <a:r>
              <a:rPr lang="en-US" dirty="0" smtClean="0"/>
              <a:t> </a:t>
            </a:r>
            <a:r>
              <a:rPr lang="en-US" dirty="0"/>
              <a:t>cache</a:t>
            </a:r>
          </a:p>
          <a:p>
            <a:pPr lvl="1"/>
            <a:r>
              <a:rPr lang="en-US" dirty="0"/>
              <a:t># </a:t>
            </a:r>
            <a:r>
              <a:rPr lang="en-US" dirty="0" smtClean="0"/>
              <a:t>Bytes/block=16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dirty="0"/>
              <a:t> Offset is 4b</a:t>
            </a:r>
          </a:p>
          <a:p>
            <a:pPr lvl="1"/>
            <a:r>
              <a:rPr lang="en-US" dirty="0"/>
              <a:t># Sets=#</a:t>
            </a:r>
            <a:r>
              <a:rPr lang="en-US" dirty="0" smtClean="0"/>
              <a:t>blocks/#ways=(128/16)/4=2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SI is </a:t>
            </a:r>
            <a:r>
              <a:rPr lang="en-US" dirty="0" smtClean="0"/>
              <a:t>1b</a:t>
            </a:r>
            <a:endParaRPr lang="en-US" dirty="0"/>
          </a:p>
          <a:p>
            <a:pPr lvl="1"/>
            <a:r>
              <a:rPr lang="en-US" dirty="0"/>
              <a:t>Tag </a:t>
            </a:r>
            <a:r>
              <a:rPr lang="en-US" dirty="0" smtClean="0"/>
              <a:t>size=12-4-1=7</a:t>
            </a:r>
          </a:p>
          <a:p>
            <a:pPr lvl="1"/>
            <a:r>
              <a:rPr lang="en-US" dirty="0" err="1"/>
              <a:t>Tag:Set</a:t>
            </a:r>
            <a:r>
              <a:rPr lang="en-US" dirty="0"/>
              <a:t> </a:t>
            </a:r>
            <a:r>
              <a:rPr lang="en-US" dirty="0" err="1"/>
              <a:t>Index:Offset</a:t>
            </a:r>
            <a:r>
              <a:rPr lang="en-US" dirty="0"/>
              <a:t> bits: </a:t>
            </a:r>
            <a:r>
              <a:rPr lang="en-US" dirty="0" smtClean="0"/>
              <a:t>7:1:4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0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Q: DM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2800" y="1524000"/>
            <a:ext cx="4648200" cy="4956525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Tag:Set</a:t>
            </a:r>
            <a:r>
              <a:rPr lang="en-US" dirty="0" smtClean="0"/>
              <a:t> </a:t>
            </a:r>
            <a:r>
              <a:rPr lang="en-US" dirty="0" err="1"/>
              <a:t>Index:Offset</a:t>
            </a:r>
            <a:r>
              <a:rPr lang="en-US" dirty="0"/>
              <a:t> </a:t>
            </a:r>
            <a:r>
              <a:rPr lang="en-US" dirty="0" smtClean="0"/>
              <a:t>bits: 5:3:4.</a:t>
            </a:r>
          </a:p>
          <a:p>
            <a:r>
              <a:rPr lang="en-US" dirty="0" smtClean="0"/>
              <a:t>Memory address 0x110=</a:t>
            </a:r>
            <a:r>
              <a:rPr lang="en-US" dirty="0" smtClean="0">
                <a:solidFill>
                  <a:srgbClr val="FF0000"/>
                </a:solidFill>
              </a:rPr>
              <a:t>00010</a:t>
            </a:r>
            <a:r>
              <a:rPr lang="en-US" dirty="0" smtClean="0">
                <a:solidFill>
                  <a:schemeClr val="tx2"/>
                </a:solidFill>
              </a:rPr>
              <a:t>001</a:t>
            </a:r>
            <a:r>
              <a:rPr lang="en-US" dirty="0" smtClean="0"/>
              <a:t>0000(bin). </a:t>
            </a:r>
            <a:r>
              <a:rPr lang="en-US" dirty="0"/>
              <a:t>Set </a:t>
            </a:r>
            <a:r>
              <a:rPr lang="en-US" dirty="0" smtClean="0"/>
              <a:t>Index=</a:t>
            </a:r>
            <a:r>
              <a:rPr lang="en-US" dirty="0" smtClean="0">
                <a:solidFill>
                  <a:schemeClr val="tx2"/>
                </a:solidFill>
              </a:rPr>
              <a:t>001</a:t>
            </a:r>
            <a:r>
              <a:rPr lang="en-US" dirty="0" smtClean="0"/>
              <a:t>(bin),</a:t>
            </a:r>
            <a:r>
              <a:rPr lang="zh-CN" altLang="en-US" dirty="0" smtClean="0"/>
              <a:t> </a:t>
            </a:r>
            <a:r>
              <a:rPr lang="en-US" altLang="zh-CN" dirty="0" smtClean="0"/>
              <a:t>hence it is mapped to </a:t>
            </a:r>
            <a:r>
              <a:rPr lang="en-US" altLang="zh-CN" dirty="0" smtClean="0"/>
              <a:t>L1</a:t>
            </a:r>
            <a:r>
              <a:rPr lang="en-US" altLang="zh-CN" dirty="0" smtClean="0"/>
              <a:t>, with Tag=10(bin)=0x2. Cache miss.</a:t>
            </a:r>
          </a:p>
          <a:p>
            <a:r>
              <a:rPr lang="en-US" dirty="0" smtClean="0"/>
              <a:t>Memory </a:t>
            </a:r>
            <a:r>
              <a:rPr lang="en-US" dirty="0"/>
              <a:t>address </a:t>
            </a:r>
            <a:r>
              <a:rPr lang="en-US" dirty="0" smtClean="0"/>
              <a:t>0x136=</a:t>
            </a:r>
            <a:r>
              <a:rPr lang="en-US" dirty="0" smtClean="0">
                <a:solidFill>
                  <a:srgbClr val="FF0000"/>
                </a:solidFill>
              </a:rPr>
              <a:t>00010</a:t>
            </a:r>
            <a:r>
              <a:rPr lang="en-US" dirty="0" smtClean="0">
                <a:solidFill>
                  <a:schemeClr val="tx2"/>
                </a:solidFill>
              </a:rPr>
              <a:t>011</a:t>
            </a:r>
            <a:r>
              <a:rPr lang="en-US" dirty="0" smtClean="0"/>
              <a:t>0110(bin</a:t>
            </a:r>
            <a:r>
              <a:rPr lang="en-US" dirty="0"/>
              <a:t>). Set </a:t>
            </a:r>
            <a:r>
              <a:rPr lang="en-US" dirty="0" smtClean="0"/>
              <a:t>Index=</a:t>
            </a:r>
            <a:r>
              <a:rPr lang="en-US" dirty="0" smtClean="0">
                <a:solidFill>
                  <a:schemeClr val="tx2"/>
                </a:solidFill>
              </a:rPr>
              <a:t>011</a:t>
            </a:r>
            <a:r>
              <a:rPr lang="en-US" dirty="0" smtClean="0"/>
              <a:t>(bin</a:t>
            </a:r>
            <a:r>
              <a:rPr lang="en-US" dirty="0"/>
              <a:t>),</a:t>
            </a:r>
            <a:r>
              <a:rPr lang="zh-CN" altLang="en-US" dirty="0"/>
              <a:t> </a:t>
            </a:r>
            <a:r>
              <a:rPr lang="en-US" altLang="zh-CN" dirty="0"/>
              <a:t>hence it is mapped to </a:t>
            </a:r>
            <a:r>
              <a:rPr lang="en-US" altLang="zh-CN" dirty="0" smtClean="0"/>
              <a:t>L3</a:t>
            </a:r>
            <a:r>
              <a:rPr lang="en-US" altLang="zh-CN" dirty="0" smtClean="0"/>
              <a:t>, </a:t>
            </a:r>
            <a:r>
              <a:rPr lang="en-US" altLang="zh-CN" dirty="0"/>
              <a:t>with Tag=10(bin)=</a:t>
            </a:r>
            <a:r>
              <a:rPr lang="en-US" altLang="zh-CN" dirty="0" smtClean="0"/>
              <a:t>0x2. </a:t>
            </a:r>
            <a:r>
              <a:rPr lang="en-US" altLang="zh-CN" dirty="0"/>
              <a:t>Cache miss</a:t>
            </a:r>
            <a:r>
              <a:rPr lang="en-US" altLang="zh-CN" dirty="0" smtClean="0"/>
              <a:t>.</a:t>
            </a:r>
          </a:p>
          <a:p>
            <a:r>
              <a:rPr lang="en-US" dirty="0"/>
              <a:t>Memory address </a:t>
            </a:r>
            <a:r>
              <a:rPr lang="en-US" dirty="0" smtClean="0"/>
              <a:t>0x202=</a:t>
            </a:r>
            <a:r>
              <a:rPr lang="en-US" dirty="0" smtClean="0">
                <a:solidFill>
                  <a:srgbClr val="FF0000"/>
                </a:solidFill>
              </a:rPr>
              <a:t>00100</a:t>
            </a:r>
            <a:r>
              <a:rPr lang="en-US" dirty="0" smtClean="0">
                <a:solidFill>
                  <a:schemeClr val="tx2"/>
                </a:solidFill>
              </a:rPr>
              <a:t>000</a:t>
            </a:r>
            <a:r>
              <a:rPr lang="en-US" dirty="0" smtClean="0"/>
              <a:t>0010(bin</a:t>
            </a:r>
            <a:r>
              <a:rPr lang="en-US" dirty="0"/>
              <a:t>). Set </a:t>
            </a:r>
            <a:r>
              <a:rPr lang="en-US" dirty="0" smtClean="0"/>
              <a:t>Index=</a:t>
            </a:r>
            <a:r>
              <a:rPr lang="en-US" dirty="0" smtClean="0">
                <a:solidFill>
                  <a:schemeClr val="tx2"/>
                </a:solidFill>
              </a:rPr>
              <a:t>000</a:t>
            </a:r>
            <a:r>
              <a:rPr lang="en-US" dirty="0" smtClean="0"/>
              <a:t>(bin</a:t>
            </a:r>
            <a:r>
              <a:rPr lang="en-US" dirty="0"/>
              <a:t>),</a:t>
            </a:r>
            <a:r>
              <a:rPr lang="zh-CN" altLang="en-US" dirty="0"/>
              <a:t> </a:t>
            </a:r>
            <a:r>
              <a:rPr lang="en-US" altLang="zh-CN" dirty="0"/>
              <a:t>hence it is mapped to </a:t>
            </a:r>
            <a:r>
              <a:rPr lang="en-US" altLang="zh-CN" dirty="0" smtClean="0"/>
              <a:t>L0</a:t>
            </a:r>
            <a:r>
              <a:rPr lang="en-US" altLang="zh-CN" dirty="0" smtClean="0"/>
              <a:t>, </a:t>
            </a:r>
            <a:r>
              <a:rPr lang="en-US" altLang="zh-CN" dirty="0"/>
              <a:t>with </a:t>
            </a:r>
            <a:r>
              <a:rPr lang="en-US" altLang="zh-CN" dirty="0" smtClean="0"/>
              <a:t>Tag=100(bin</a:t>
            </a:r>
            <a:r>
              <a:rPr lang="en-US" altLang="zh-CN" dirty="0"/>
              <a:t>)=</a:t>
            </a:r>
            <a:r>
              <a:rPr lang="en-US" altLang="zh-CN" dirty="0" smtClean="0"/>
              <a:t>0x4. </a:t>
            </a:r>
            <a:r>
              <a:rPr lang="en-US" altLang="zh-CN" dirty="0"/>
              <a:t>Cache miss.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086744"/>
              </p:ext>
            </p:extLst>
          </p:nvPr>
        </p:nvGraphicFramePr>
        <p:xfrm>
          <a:off x="457200" y="1561582"/>
          <a:ext cx="6705602" cy="4918944"/>
        </p:xfrm>
        <a:graphic>
          <a:graphicData uri="http://schemas.openxmlformats.org/drawingml/2006/table">
            <a:tbl>
              <a:tblPr/>
              <a:tblGrid>
                <a:gridCol w="1180494">
                  <a:extLst>
                    <a:ext uri="{9D8B030D-6E8A-4147-A177-3AD203B41FA5}">
                      <a16:colId xmlns:a16="http://schemas.microsoft.com/office/drawing/2014/main" val="339939836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13103758"/>
                    </a:ext>
                  </a:extLst>
                </a:gridCol>
                <a:gridCol w="580572">
                  <a:extLst>
                    <a:ext uri="{9D8B030D-6E8A-4147-A177-3AD203B41FA5}">
                      <a16:colId xmlns:a16="http://schemas.microsoft.com/office/drawing/2014/main" val="2491455835"/>
                    </a:ext>
                  </a:extLst>
                </a:gridCol>
                <a:gridCol w="580572">
                  <a:extLst>
                    <a:ext uri="{9D8B030D-6E8A-4147-A177-3AD203B41FA5}">
                      <a16:colId xmlns:a16="http://schemas.microsoft.com/office/drawing/2014/main" val="902567889"/>
                    </a:ext>
                  </a:extLst>
                </a:gridCol>
                <a:gridCol w="580572">
                  <a:extLst>
                    <a:ext uri="{9D8B030D-6E8A-4147-A177-3AD203B41FA5}">
                      <a16:colId xmlns:a16="http://schemas.microsoft.com/office/drawing/2014/main" val="1640899663"/>
                    </a:ext>
                  </a:extLst>
                </a:gridCol>
                <a:gridCol w="580572">
                  <a:extLst>
                    <a:ext uri="{9D8B030D-6E8A-4147-A177-3AD203B41FA5}">
                      <a16:colId xmlns:a16="http://schemas.microsoft.com/office/drawing/2014/main" val="4113245076"/>
                    </a:ext>
                  </a:extLst>
                </a:gridCol>
                <a:gridCol w="580572">
                  <a:extLst>
                    <a:ext uri="{9D8B030D-6E8A-4147-A177-3AD203B41FA5}">
                      <a16:colId xmlns:a16="http://schemas.microsoft.com/office/drawing/2014/main" val="1417801529"/>
                    </a:ext>
                  </a:extLst>
                </a:gridCol>
                <a:gridCol w="590249">
                  <a:extLst>
                    <a:ext uri="{9D8B030D-6E8A-4147-A177-3AD203B41FA5}">
                      <a16:colId xmlns:a16="http://schemas.microsoft.com/office/drawing/2014/main" val="275825733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99257181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3362862"/>
                    </a:ext>
                  </a:extLst>
                </a:gridCol>
              </a:tblGrid>
              <a:tr h="307434">
                <a:tc row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Address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sng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en-US" altLang="zh-CN" sz="2000" b="1" u="sng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M Cache</a:t>
                      </a:r>
                      <a:r>
                        <a:rPr lang="en-US" altLang="zh-CN" sz="1700" b="0" u="none" baseline="0" dirty="0" smtClean="0">
                          <a:effectLst/>
                          <a:latin typeface="Courier New" panose="02070309020205020404" pitchFamily="49" charset="0"/>
                          <a:ea typeface="MS Mincho"/>
                          <a:cs typeface="+mn-cs"/>
                        </a:rPr>
                        <a:t> </a:t>
                      </a: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091398"/>
                  </a:ext>
                </a:extLst>
              </a:tr>
              <a:tr h="3074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Cache Block (Tag in Hex)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hit?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681626"/>
                  </a:ext>
                </a:extLst>
              </a:tr>
              <a:tr h="3074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0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L1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L2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L3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L4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L5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L6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L7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390147"/>
                  </a:ext>
                </a:extLst>
              </a:tr>
              <a:tr h="3074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ourier"/>
                          <a:ea typeface="MS Mincho"/>
                        </a:rPr>
                        <a:t>0x110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inv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2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inv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inv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inv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inv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inv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inv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N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1328343"/>
                  </a:ext>
                </a:extLst>
              </a:tr>
              <a:tr h="3074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ourier"/>
                          <a:ea typeface="MS Mincho"/>
                        </a:rPr>
                        <a:t>0x136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2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N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533649"/>
                  </a:ext>
                </a:extLst>
              </a:tr>
              <a:tr h="3074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ourier"/>
                          <a:ea typeface="MS Mincho"/>
                        </a:rPr>
                        <a:t>0x202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4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N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8838175"/>
                  </a:ext>
                </a:extLst>
              </a:tr>
              <a:tr h="3074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ourier"/>
                          <a:ea typeface="MS Mincho"/>
                        </a:rPr>
                        <a:t>0x1A3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418524"/>
                  </a:ext>
                </a:extLst>
              </a:tr>
              <a:tr h="3074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ourier"/>
                          <a:ea typeface="MS Mincho"/>
                        </a:rPr>
                        <a:t>0x102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717106"/>
                  </a:ext>
                </a:extLst>
              </a:tr>
              <a:tr h="3074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ourier"/>
                          <a:ea typeface="MS Mincho"/>
                        </a:rPr>
                        <a:t>0x361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133208"/>
                  </a:ext>
                </a:extLst>
              </a:tr>
              <a:tr h="3074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ourier"/>
                          <a:ea typeface="MS Mincho"/>
                        </a:rPr>
                        <a:t>0x204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890433"/>
                  </a:ext>
                </a:extLst>
              </a:tr>
              <a:tr h="3074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ourier"/>
                          <a:ea typeface="MS Mincho"/>
                        </a:rPr>
                        <a:t>0x114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0847396"/>
                  </a:ext>
                </a:extLst>
              </a:tr>
              <a:tr h="3074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ourier"/>
                          <a:ea typeface="MS Mincho"/>
                        </a:rPr>
                        <a:t>0x1A4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803443"/>
                  </a:ext>
                </a:extLst>
              </a:tr>
              <a:tr h="3074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ourier"/>
                          <a:ea typeface="MS Mincho"/>
                        </a:rPr>
                        <a:t>0x177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615197"/>
                  </a:ext>
                </a:extLst>
              </a:tr>
              <a:tr h="3074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ourier"/>
                          <a:ea typeface="MS Mincho"/>
                        </a:rPr>
                        <a:t>0x301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439367"/>
                  </a:ext>
                </a:extLst>
              </a:tr>
              <a:tr h="3074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ourier"/>
                          <a:ea typeface="MS Mincho"/>
                        </a:rPr>
                        <a:t>0x206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038453"/>
                  </a:ext>
                </a:extLst>
              </a:tr>
              <a:tr h="3074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ourier"/>
                          <a:ea typeface="MS Mincho"/>
                        </a:rPr>
                        <a:t>0x135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5407094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04800" y="2057400"/>
            <a:ext cx="0" cy="3886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76200" y="590287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02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A: DM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2800" y="1524000"/>
            <a:ext cx="4648200" cy="4956525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Memory address 0x110=</a:t>
            </a:r>
            <a:r>
              <a:rPr lang="en-US" dirty="0" smtClean="0">
                <a:solidFill>
                  <a:srgbClr val="FF0000"/>
                </a:solidFill>
              </a:rPr>
              <a:t>00010</a:t>
            </a:r>
            <a:r>
              <a:rPr lang="en-US" dirty="0" smtClean="0">
                <a:solidFill>
                  <a:schemeClr val="tx2"/>
                </a:solidFill>
              </a:rPr>
              <a:t>001</a:t>
            </a:r>
            <a:r>
              <a:rPr lang="en-US" dirty="0" smtClean="0"/>
              <a:t>0000(bin). </a:t>
            </a:r>
            <a:r>
              <a:rPr lang="en-US" dirty="0"/>
              <a:t>Set </a:t>
            </a:r>
            <a:r>
              <a:rPr lang="en-US" dirty="0" smtClean="0"/>
              <a:t>Index=</a:t>
            </a:r>
            <a:r>
              <a:rPr lang="en-US" dirty="0" smtClean="0">
                <a:solidFill>
                  <a:schemeClr val="tx2"/>
                </a:solidFill>
              </a:rPr>
              <a:t>001</a:t>
            </a:r>
            <a:r>
              <a:rPr lang="en-US" dirty="0" smtClean="0"/>
              <a:t>(bin),</a:t>
            </a:r>
            <a:r>
              <a:rPr lang="zh-CN" altLang="en-US" dirty="0" smtClean="0"/>
              <a:t> </a:t>
            </a:r>
            <a:r>
              <a:rPr lang="en-US" altLang="zh-CN" dirty="0" smtClean="0"/>
              <a:t>hence it is mapped to </a:t>
            </a:r>
            <a:r>
              <a:rPr lang="en-US" altLang="zh-CN" dirty="0" smtClean="0"/>
              <a:t>L1</a:t>
            </a:r>
            <a:r>
              <a:rPr lang="en-US" altLang="zh-CN" dirty="0" smtClean="0"/>
              <a:t>, with Tag=10(bin)=0x2. Cache miss.</a:t>
            </a:r>
          </a:p>
          <a:p>
            <a:r>
              <a:rPr lang="en-US" dirty="0" smtClean="0"/>
              <a:t>Memory </a:t>
            </a:r>
            <a:r>
              <a:rPr lang="en-US" dirty="0"/>
              <a:t>address </a:t>
            </a:r>
            <a:r>
              <a:rPr lang="en-US" dirty="0" smtClean="0"/>
              <a:t>0x136=</a:t>
            </a:r>
            <a:r>
              <a:rPr lang="en-US" dirty="0" smtClean="0">
                <a:solidFill>
                  <a:srgbClr val="FF0000"/>
                </a:solidFill>
              </a:rPr>
              <a:t>00010</a:t>
            </a:r>
            <a:r>
              <a:rPr lang="en-US" dirty="0" smtClean="0">
                <a:solidFill>
                  <a:schemeClr val="tx2"/>
                </a:solidFill>
              </a:rPr>
              <a:t>011</a:t>
            </a:r>
            <a:r>
              <a:rPr lang="en-US" dirty="0" smtClean="0"/>
              <a:t>0110(bin</a:t>
            </a:r>
            <a:r>
              <a:rPr lang="en-US" dirty="0"/>
              <a:t>). Set </a:t>
            </a:r>
            <a:r>
              <a:rPr lang="en-US" dirty="0" smtClean="0"/>
              <a:t>Index=</a:t>
            </a:r>
            <a:r>
              <a:rPr lang="en-US" dirty="0" smtClean="0">
                <a:solidFill>
                  <a:schemeClr val="tx2"/>
                </a:solidFill>
              </a:rPr>
              <a:t>011</a:t>
            </a:r>
            <a:r>
              <a:rPr lang="en-US" dirty="0" smtClean="0"/>
              <a:t>(bin</a:t>
            </a:r>
            <a:r>
              <a:rPr lang="en-US" dirty="0"/>
              <a:t>),</a:t>
            </a:r>
            <a:r>
              <a:rPr lang="zh-CN" altLang="en-US" dirty="0"/>
              <a:t> </a:t>
            </a:r>
            <a:r>
              <a:rPr lang="en-US" altLang="zh-CN" dirty="0"/>
              <a:t>hence it is mapped to </a:t>
            </a:r>
            <a:r>
              <a:rPr lang="en-US" altLang="zh-CN" dirty="0"/>
              <a:t>L3</a:t>
            </a:r>
            <a:r>
              <a:rPr lang="en-US" altLang="zh-CN" dirty="0" smtClean="0"/>
              <a:t>, </a:t>
            </a:r>
            <a:r>
              <a:rPr lang="en-US" altLang="zh-CN" dirty="0"/>
              <a:t>with Tag=10(bin)=</a:t>
            </a:r>
            <a:r>
              <a:rPr lang="en-US" altLang="zh-CN" dirty="0" smtClean="0"/>
              <a:t>0x2. </a:t>
            </a:r>
            <a:r>
              <a:rPr lang="en-US" altLang="zh-CN" dirty="0"/>
              <a:t>Cache miss</a:t>
            </a:r>
            <a:r>
              <a:rPr lang="en-US" altLang="zh-CN" dirty="0" smtClean="0"/>
              <a:t>.</a:t>
            </a:r>
          </a:p>
          <a:p>
            <a:r>
              <a:rPr lang="en-US" dirty="0"/>
              <a:t>Memory address </a:t>
            </a:r>
            <a:r>
              <a:rPr lang="en-US" dirty="0" smtClean="0"/>
              <a:t>0x202=</a:t>
            </a:r>
            <a:r>
              <a:rPr lang="en-US" dirty="0" smtClean="0">
                <a:solidFill>
                  <a:srgbClr val="FF0000"/>
                </a:solidFill>
              </a:rPr>
              <a:t>00100</a:t>
            </a:r>
            <a:r>
              <a:rPr lang="en-US" dirty="0" smtClean="0">
                <a:solidFill>
                  <a:schemeClr val="tx2"/>
                </a:solidFill>
              </a:rPr>
              <a:t>000</a:t>
            </a:r>
            <a:r>
              <a:rPr lang="en-US" dirty="0" smtClean="0"/>
              <a:t>0010(bin</a:t>
            </a:r>
            <a:r>
              <a:rPr lang="en-US" dirty="0"/>
              <a:t>). Set </a:t>
            </a:r>
            <a:r>
              <a:rPr lang="en-US" dirty="0" smtClean="0"/>
              <a:t>Index=</a:t>
            </a:r>
            <a:r>
              <a:rPr lang="en-US" dirty="0" smtClean="0">
                <a:solidFill>
                  <a:schemeClr val="tx2"/>
                </a:solidFill>
              </a:rPr>
              <a:t>000</a:t>
            </a:r>
            <a:r>
              <a:rPr lang="en-US" dirty="0" smtClean="0"/>
              <a:t>(bin</a:t>
            </a:r>
            <a:r>
              <a:rPr lang="en-US" dirty="0"/>
              <a:t>),</a:t>
            </a:r>
            <a:r>
              <a:rPr lang="zh-CN" altLang="en-US" dirty="0"/>
              <a:t> </a:t>
            </a:r>
            <a:r>
              <a:rPr lang="en-US" altLang="zh-CN" dirty="0"/>
              <a:t>hence it is mapped to </a:t>
            </a:r>
            <a:r>
              <a:rPr lang="en-US" altLang="zh-CN" dirty="0"/>
              <a:t>L0</a:t>
            </a:r>
            <a:r>
              <a:rPr lang="en-US" altLang="zh-CN" dirty="0" smtClean="0"/>
              <a:t>, </a:t>
            </a:r>
            <a:r>
              <a:rPr lang="en-US" altLang="zh-CN" dirty="0"/>
              <a:t>with </a:t>
            </a:r>
            <a:r>
              <a:rPr lang="en-US" altLang="zh-CN" dirty="0" smtClean="0"/>
              <a:t>Tag=100(bin</a:t>
            </a:r>
            <a:r>
              <a:rPr lang="en-US" altLang="zh-CN" dirty="0"/>
              <a:t>)=</a:t>
            </a:r>
            <a:r>
              <a:rPr lang="en-US" altLang="zh-CN" dirty="0" smtClean="0"/>
              <a:t>0x4. </a:t>
            </a:r>
            <a:r>
              <a:rPr lang="en-US" altLang="zh-CN" dirty="0"/>
              <a:t>Cache miss</a:t>
            </a:r>
            <a:r>
              <a:rPr lang="en-US" altLang="zh-CN" dirty="0" smtClean="0"/>
              <a:t>.</a:t>
            </a:r>
          </a:p>
          <a:p>
            <a:r>
              <a:rPr lang="en-US" dirty="0" smtClean="0"/>
              <a:t>Memory </a:t>
            </a:r>
            <a:r>
              <a:rPr lang="en-US" dirty="0"/>
              <a:t>address </a:t>
            </a:r>
            <a:r>
              <a:rPr lang="en-US" dirty="0" smtClean="0"/>
              <a:t>0x114=</a:t>
            </a:r>
            <a:r>
              <a:rPr lang="en-US" dirty="0" smtClean="0">
                <a:solidFill>
                  <a:srgbClr val="FF0000"/>
                </a:solidFill>
              </a:rPr>
              <a:t>00010</a:t>
            </a:r>
            <a:r>
              <a:rPr lang="en-US" dirty="0" smtClean="0">
                <a:solidFill>
                  <a:schemeClr val="tx2"/>
                </a:solidFill>
              </a:rPr>
              <a:t>001</a:t>
            </a:r>
            <a:r>
              <a:rPr lang="en-US" dirty="0" smtClean="0"/>
              <a:t>0100(bin</a:t>
            </a:r>
            <a:r>
              <a:rPr lang="en-US" dirty="0"/>
              <a:t>). Set </a:t>
            </a:r>
            <a:r>
              <a:rPr lang="en-US" dirty="0" smtClean="0"/>
              <a:t>Index=</a:t>
            </a:r>
            <a:r>
              <a:rPr lang="en-US" dirty="0" smtClean="0">
                <a:solidFill>
                  <a:schemeClr val="tx2"/>
                </a:solidFill>
              </a:rPr>
              <a:t>001</a:t>
            </a:r>
            <a:r>
              <a:rPr lang="en-US" dirty="0" smtClean="0"/>
              <a:t>(bin</a:t>
            </a:r>
            <a:r>
              <a:rPr lang="en-US" dirty="0"/>
              <a:t>),</a:t>
            </a:r>
            <a:r>
              <a:rPr lang="zh-CN" altLang="en-US" dirty="0"/>
              <a:t> </a:t>
            </a:r>
            <a:r>
              <a:rPr lang="en-US" altLang="zh-CN" dirty="0"/>
              <a:t>hence it is mapped to </a:t>
            </a:r>
            <a:r>
              <a:rPr lang="en-US" altLang="zh-CN" dirty="0"/>
              <a:t>L1</a:t>
            </a:r>
            <a:r>
              <a:rPr lang="en-US" altLang="zh-CN" dirty="0" smtClean="0"/>
              <a:t>, </a:t>
            </a:r>
            <a:r>
              <a:rPr lang="en-US" altLang="zh-CN" dirty="0"/>
              <a:t>with </a:t>
            </a:r>
            <a:r>
              <a:rPr lang="en-US" altLang="zh-CN" dirty="0" smtClean="0"/>
              <a:t>Tag=10 (</a:t>
            </a:r>
            <a:r>
              <a:rPr lang="en-US" altLang="zh-CN" dirty="0"/>
              <a:t>bin)=</a:t>
            </a:r>
            <a:r>
              <a:rPr lang="en-US" altLang="zh-CN" dirty="0" smtClean="0"/>
              <a:t>0x2. </a:t>
            </a:r>
            <a:r>
              <a:rPr lang="en-US" altLang="zh-CN" dirty="0"/>
              <a:t>Cache </a:t>
            </a:r>
            <a:r>
              <a:rPr lang="en-US" altLang="zh-CN" dirty="0" smtClean="0"/>
              <a:t>hit!</a:t>
            </a:r>
          </a:p>
          <a:p>
            <a:pPr lvl="1"/>
            <a:r>
              <a:rPr lang="en-US" altLang="zh-CN" dirty="0" smtClean="0"/>
              <a:t>Memory addresses </a:t>
            </a:r>
            <a:r>
              <a:rPr lang="en-US" dirty="0" smtClean="0"/>
              <a:t>0x110 and 0x114 only</a:t>
            </a:r>
            <a:r>
              <a:rPr lang="en-US" dirty="0"/>
              <a:t> </a:t>
            </a:r>
            <a:r>
              <a:rPr lang="en-US" dirty="0" smtClean="0"/>
              <a:t>differ </a:t>
            </a:r>
            <a:r>
              <a:rPr lang="en-US" dirty="0"/>
              <a:t>in their </a:t>
            </a:r>
            <a:r>
              <a:rPr lang="en-US" dirty="0" smtClean="0"/>
              <a:t>offsets, hence they are in the same cache block </a:t>
            </a:r>
            <a:r>
              <a:rPr lang="en-US" altLang="zh-CN" dirty="0" smtClean="0"/>
              <a:t>(</a:t>
            </a:r>
            <a:r>
              <a:rPr lang="en-US" dirty="0" smtClean="0"/>
              <a:t>with size 16 Bytes). Access to 0x110 was a miss, and brought in the cache block, so access to 0x114 is a hit.</a:t>
            </a:r>
            <a:endParaRPr lang="en-US" altLang="zh-CN" dirty="0"/>
          </a:p>
          <a:p>
            <a:r>
              <a:rPr lang="en-US" dirty="0" smtClean="0"/>
              <a:t>Memory </a:t>
            </a:r>
            <a:r>
              <a:rPr lang="en-US" dirty="0"/>
              <a:t>address </a:t>
            </a:r>
            <a:r>
              <a:rPr lang="en-US" dirty="0" smtClean="0"/>
              <a:t>0x1A4=</a:t>
            </a:r>
            <a:r>
              <a:rPr lang="en-US" dirty="0" smtClean="0">
                <a:solidFill>
                  <a:srgbClr val="FF0000"/>
                </a:solidFill>
              </a:rPr>
              <a:t>00011</a:t>
            </a:r>
            <a:r>
              <a:rPr lang="en-US" dirty="0" smtClean="0">
                <a:solidFill>
                  <a:schemeClr val="tx2"/>
                </a:solidFill>
              </a:rPr>
              <a:t>010</a:t>
            </a:r>
            <a:r>
              <a:rPr lang="en-US" dirty="0" smtClean="0"/>
              <a:t>0100(bin</a:t>
            </a:r>
            <a:r>
              <a:rPr lang="en-US" dirty="0"/>
              <a:t>). Set </a:t>
            </a:r>
            <a:r>
              <a:rPr lang="en-US" dirty="0" smtClean="0"/>
              <a:t>Index=</a:t>
            </a:r>
            <a:r>
              <a:rPr lang="en-US" dirty="0" smtClean="0">
                <a:solidFill>
                  <a:schemeClr val="tx2"/>
                </a:solidFill>
              </a:rPr>
              <a:t>010</a:t>
            </a:r>
            <a:r>
              <a:rPr lang="en-US" dirty="0" smtClean="0"/>
              <a:t>(bin</a:t>
            </a:r>
            <a:r>
              <a:rPr lang="en-US" dirty="0"/>
              <a:t>),</a:t>
            </a:r>
            <a:r>
              <a:rPr lang="zh-CN" altLang="en-US" dirty="0"/>
              <a:t> </a:t>
            </a:r>
            <a:r>
              <a:rPr lang="en-US" altLang="zh-CN" dirty="0"/>
              <a:t>hence it is mapped to </a:t>
            </a:r>
            <a:r>
              <a:rPr lang="en-US" altLang="zh-CN" dirty="0"/>
              <a:t>L2</a:t>
            </a:r>
            <a:r>
              <a:rPr lang="en-US" altLang="zh-CN" dirty="0" smtClean="0"/>
              <a:t>, </a:t>
            </a:r>
            <a:r>
              <a:rPr lang="en-US" altLang="zh-CN" dirty="0"/>
              <a:t>with </a:t>
            </a:r>
            <a:r>
              <a:rPr lang="en-US" altLang="zh-CN" dirty="0" smtClean="0"/>
              <a:t>Tag=11 </a:t>
            </a:r>
            <a:r>
              <a:rPr lang="en-US" altLang="zh-CN" dirty="0"/>
              <a:t>(bin)=</a:t>
            </a:r>
            <a:r>
              <a:rPr lang="en-US" altLang="zh-CN" dirty="0" smtClean="0"/>
              <a:t>0x3. </a:t>
            </a:r>
            <a:r>
              <a:rPr lang="en-US" altLang="zh-CN" dirty="0"/>
              <a:t>Cache hit</a:t>
            </a:r>
            <a:r>
              <a:rPr lang="en-US" altLang="zh-CN" dirty="0" smtClean="0"/>
              <a:t>!</a:t>
            </a:r>
            <a:endParaRPr lang="en-US" altLang="zh-CN" dirty="0"/>
          </a:p>
          <a:p>
            <a:r>
              <a:rPr lang="en-US" dirty="0" smtClean="0"/>
              <a:t>Memory </a:t>
            </a:r>
            <a:r>
              <a:rPr lang="en-US" dirty="0"/>
              <a:t>address </a:t>
            </a:r>
            <a:r>
              <a:rPr lang="en-US" dirty="0" smtClean="0"/>
              <a:t>0x135=</a:t>
            </a:r>
            <a:r>
              <a:rPr lang="en-US" dirty="0" smtClean="0">
                <a:solidFill>
                  <a:srgbClr val="FF0000"/>
                </a:solidFill>
              </a:rPr>
              <a:t>00010</a:t>
            </a:r>
            <a:r>
              <a:rPr lang="en-US" dirty="0" smtClean="0">
                <a:solidFill>
                  <a:schemeClr val="tx2"/>
                </a:solidFill>
              </a:rPr>
              <a:t>011</a:t>
            </a:r>
            <a:r>
              <a:rPr lang="en-US" dirty="0" smtClean="0"/>
              <a:t>0101(bin</a:t>
            </a:r>
            <a:r>
              <a:rPr lang="en-US" dirty="0"/>
              <a:t>). Set </a:t>
            </a:r>
            <a:r>
              <a:rPr lang="en-US" dirty="0" smtClean="0"/>
              <a:t>Index=</a:t>
            </a:r>
            <a:r>
              <a:rPr lang="en-US" dirty="0" smtClean="0">
                <a:solidFill>
                  <a:schemeClr val="tx2"/>
                </a:solidFill>
              </a:rPr>
              <a:t>011</a:t>
            </a:r>
            <a:r>
              <a:rPr lang="en-US" dirty="0" smtClean="0"/>
              <a:t>(bin</a:t>
            </a:r>
            <a:r>
              <a:rPr lang="en-US" dirty="0"/>
              <a:t>),</a:t>
            </a:r>
            <a:r>
              <a:rPr lang="zh-CN" altLang="en-US" dirty="0"/>
              <a:t> </a:t>
            </a:r>
            <a:r>
              <a:rPr lang="en-US" altLang="zh-CN" dirty="0"/>
              <a:t>hence it is mapped to </a:t>
            </a:r>
            <a:r>
              <a:rPr lang="en-US" altLang="zh-CN" dirty="0"/>
              <a:t>L3</a:t>
            </a:r>
            <a:r>
              <a:rPr lang="en-US" altLang="zh-CN" dirty="0" smtClean="0"/>
              <a:t>, </a:t>
            </a:r>
            <a:r>
              <a:rPr lang="en-US" altLang="zh-CN" dirty="0"/>
              <a:t>with </a:t>
            </a:r>
            <a:r>
              <a:rPr lang="en-US" altLang="zh-CN" dirty="0" smtClean="0"/>
              <a:t>Tag=10 </a:t>
            </a:r>
            <a:r>
              <a:rPr lang="en-US" altLang="zh-CN" dirty="0"/>
              <a:t>(bin)=</a:t>
            </a:r>
            <a:r>
              <a:rPr lang="en-US" altLang="zh-CN" dirty="0" smtClean="0"/>
              <a:t>0x2. </a:t>
            </a:r>
            <a:r>
              <a:rPr lang="en-US" altLang="zh-CN" dirty="0"/>
              <a:t>Cache hit</a:t>
            </a:r>
            <a:r>
              <a:rPr lang="en-US" altLang="zh-CN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376512"/>
              </p:ext>
            </p:extLst>
          </p:nvPr>
        </p:nvGraphicFramePr>
        <p:xfrm>
          <a:off x="457200" y="1561582"/>
          <a:ext cx="6553201" cy="4918944"/>
        </p:xfrm>
        <a:graphic>
          <a:graphicData uri="http://schemas.openxmlformats.org/drawingml/2006/table">
            <a:tbl>
              <a:tblPr/>
              <a:tblGrid>
                <a:gridCol w="1153665">
                  <a:extLst>
                    <a:ext uri="{9D8B030D-6E8A-4147-A177-3AD203B41FA5}">
                      <a16:colId xmlns:a16="http://schemas.microsoft.com/office/drawing/2014/main" val="3399398360"/>
                    </a:ext>
                  </a:extLst>
                </a:gridCol>
                <a:gridCol w="661939">
                  <a:extLst>
                    <a:ext uri="{9D8B030D-6E8A-4147-A177-3AD203B41FA5}">
                      <a16:colId xmlns:a16="http://schemas.microsoft.com/office/drawing/2014/main" val="3413103758"/>
                    </a:ext>
                  </a:extLst>
                </a:gridCol>
                <a:gridCol w="567377">
                  <a:extLst>
                    <a:ext uri="{9D8B030D-6E8A-4147-A177-3AD203B41FA5}">
                      <a16:colId xmlns:a16="http://schemas.microsoft.com/office/drawing/2014/main" val="2491455835"/>
                    </a:ext>
                  </a:extLst>
                </a:gridCol>
                <a:gridCol w="567377">
                  <a:extLst>
                    <a:ext uri="{9D8B030D-6E8A-4147-A177-3AD203B41FA5}">
                      <a16:colId xmlns:a16="http://schemas.microsoft.com/office/drawing/2014/main" val="902567889"/>
                    </a:ext>
                  </a:extLst>
                </a:gridCol>
                <a:gridCol w="567377">
                  <a:extLst>
                    <a:ext uri="{9D8B030D-6E8A-4147-A177-3AD203B41FA5}">
                      <a16:colId xmlns:a16="http://schemas.microsoft.com/office/drawing/2014/main" val="1640899663"/>
                    </a:ext>
                  </a:extLst>
                </a:gridCol>
                <a:gridCol w="567377">
                  <a:extLst>
                    <a:ext uri="{9D8B030D-6E8A-4147-A177-3AD203B41FA5}">
                      <a16:colId xmlns:a16="http://schemas.microsoft.com/office/drawing/2014/main" val="4113245076"/>
                    </a:ext>
                  </a:extLst>
                </a:gridCol>
                <a:gridCol w="567377">
                  <a:extLst>
                    <a:ext uri="{9D8B030D-6E8A-4147-A177-3AD203B41FA5}">
                      <a16:colId xmlns:a16="http://schemas.microsoft.com/office/drawing/2014/main" val="1417801529"/>
                    </a:ext>
                  </a:extLst>
                </a:gridCol>
                <a:gridCol w="576834">
                  <a:extLst>
                    <a:ext uri="{9D8B030D-6E8A-4147-A177-3AD203B41FA5}">
                      <a16:colId xmlns:a16="http://schemas.microsoft.com/office/drawing/2014/main" val="2758257334"/>
                    </a:ext>
                  </a:extLst>
                </a:gridCol>
                <a:gridCol w="661939">
                  <a:extLst>
                    <a:ext uri="{9D8B030D-6E8A-4147-A177-3AD203B41FA5}">
                      <a16:colId xmlns:a16="http://schemas.microsoft.com/office/drawing/2014/main" val="2992571810"/>
                    </a:ext>
                  </a:extLst>
                </a:gridCol>
                <a:gridCol w="661939">
                  <a:extLst>
                    <a:ext uri="{9D8B030D-6E8A-4147-A177-3AD203B41FA5}">
                      <a16:colId xmlns:a16="http://schemas.microsoft.com/office/drawing/2014/main" val="233362862"/>
                    </a:ext>
                  </a:extLst>
                </a:gridCol>
              </a:tblGrid>
              <a:tr h="307434">
                <a:tc row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Address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sng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en-US" altLang="zh-CN" sz="2000" b="1" u="sng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M Cache</a:t>
                      </a:r>
                      <a:r>
                        <a:rPr lang="en-US" altLang="zh-CN" sz="1700" b="0" u="none" baseline="0" dirty="0" smtClean="0">
                          <a:effectLst/>
                          <a:latin typeface="Courier New" panose="02070309020205020404" pitchFamily="49" charset="0"/>
                          <a:ea typeface="MS Mincho"/>
                          <a:cs typeface="+mn-cs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091398"/>
                  </a:ext>
                </a:extLst>
              </a:tr>
              <a:tr h="3074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Cache Block (Tag in Hex)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hit?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681626"/>
                  </a:ext>
                </a:extLst>
              </a:tr>
              <a:tr h="3074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0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L1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L2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L3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L4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L5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L6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L7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390147"/>
                  </a:ext>
                </a:extLst>
              </a:tr>
              <a:tr h="3074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ourier"/>
                          <a:ea typeface="MS Mincho"/>
                        </a:rPr>
                        <a:t>0x110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inv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2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inv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inv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inv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inv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inv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inv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N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1328343"/>
                  </a:ext>
                </a:extLst>
              </a:tr>
              <a:tr h="3074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ourier"/>
                          <a:ea typeface="MS Mincho"/>
                        </a:rPr>
                        <a:t>0x136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2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N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533649"/>
                  </a:ext>
                </a:extLst>
              </a:tr>
              <a:tr h="3074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ourier"/>
                          <a:ea typeface="MS Mincho"/>
                        </a:rPr>
                        <a:t>0x202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4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N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8838175"/>
                  </a:ext>
                </a:extLst>
              </a:tr>
              <a:tr h="3074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ourier"/>
                          <a:ea typeface="MS Mincho"/>
                        </a:rPr>
                        <a:t>0x1A3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3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N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418524"/>
                  </a:ext>
                </a:extLst>
              </a:tr>
              <a:tr h="3074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ourier"/>
                          <a:ea typeface="MS Mincho"/>
                        </a:rPr>
                        <a:t>0x102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N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717106"/>
                  </a:ext>
                </a:extLst>
              </a:tr>
              <a:tr h="3074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ourier"/>
                          <a:ea typeface="MS Mincho"/>
                        </a:rPr>
                        <a:t>0x361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6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N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133208"/>
                  </a:ext>
                </a:extLst>
              </a:tr>
              <a:tr h="3074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ourier"/>
                          <a:ea typeface="MS Mincho"/>
                        </a:rPr>
                        <a:t>0x204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4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N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890433"/>
                  </a:ext>
                </a:extLst>
              </a:tr>
              <a:tr h="3074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ourier"/>
                          <a:ea typeface="MS Mincho"/>
                        </a:rPr>
                        <a:t>0x114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2</a:t>
                      </a:r>
                      <a:endParaRPr lang="en-US" sz="1700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Y</a:t>
                      </a:r>
                      <a:endParaRPr lang="en-US" sz="1700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0847396"/>
                  </a:ext>
                </a:extLst>
              </a:tr>
              <a:tr h="3074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ourier"/>
                          <a:ea typeface="MS Mincho"/>
                        </a:rPr>
                        <a:t>0x1A4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Y</a:t>
                      </a:r>
                      <a:endParaRPr lang="en-US" sz="1700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803443"/>
                  </a:ext>
                </a:extLst>
              </a:tr>
              <a:tr h="3074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ourier"/>
                          <a:ea typeface="MS Mincho"/>
                        </a:rPr>
                        <a:t>0x177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2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N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615197"/>
                  </a:ext>
                </a:extLst>
              </a:tr>
              <a:tr h="3074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ourier"/>
                          <a:ea typeface="MS Mincho"/>
                        </a:rPr>
                        <a:t>0x301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6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N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439367"/>
                  </a:ext>
                </a:extLst>
              </a:tr>
              <a:tr h="3074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ourier"/>
                          <a:ea typeface="MS Mincho"/>
                        </a:rPr>
                        <a:t>0x206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4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N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038453"/>
                  </a:ext>
                </a:extLst>
              </a:tr>
              <a:tr h="3074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ourier"/>
                          <a:ea typeface="MS Mincho"/>
                        </a:rPr>
                        <a:t>0x135</a:t>
                      </a:r>
                      <a:endParaRPr lang="en-US" sz="17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2</a:t>
                      </a:r>
                      <a:endParaRPr lang="en-US" sz="1700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7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Y</a:t>
                      </a:r>
                      <a:endParaRPr lang="en-US" sz="1700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113475" marR="113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540709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029200" y="6480525"/>
            <a:ext cx="23622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 cache hits, 10 misses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10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Q: 4-Way SA Cache w/ LRU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9314242"/>
              </p:ext>
            </p:extLst>
          </p:nvPr>
        </p:nvGraphicFramePr>
        <p:xfrm>
          <a:off x="187298" y="1524000"/>
          <a:ext cx="7127902" cy="4663440"/>
        </p:xfrm>
        <a:graphic>
          <a:graphicData uri="http://schemas.openxmlformats.org/drawingml/2006/table">
            <a:tbl>
              <a:tblPr/>
              <a:tblGrid>
                <a:gridCol w="1006292">
                  <a:extLst>
                    <a:ext uri="{9D8B030D-6E8A-4147-A177-3AD203B41FA5}">
                      <a16:colId xmlns:a16="http://schemas.microsoft.com/office/drawing/2014/main" val="950857144"/>
                    </a:ext>
                  </a:extLst>
                </a:gridCol>
                <a:gridCol w="679247">
                  <a:extLst>
                    <a:ext uri="{9D8B030D-6E8A-4147-A177-3AD203B41FA5}">
                      <a16:colId xmlns:a16="http://schemas.microsoft.com/office/drawing/2014/main" val="1755914231"/>
                    </a:ext>
                  </a:extLst>
                </a:gridCol>
                <a:gridCol w="679247">
                  <a:extLst>
                    <a:ext uri="{9D8B030D-6E8A-4147-A177-3AD203B41FA5}">
                      <a16:colId xmlns:a16="http://schemas.microsoft.com/office/drawing/2014/main" val="844018417"/>
                    </a:ext>
                  </a:extLst>
                </a:gridCol>
                <a:gridCol w="679247">
                  <a:extLst>
                    <a:ext uri="{9D8B030D-6E8A-4147-A177-3AD203B41FA5}">
                      <a16:colId xmlns:a16="http://schemas.microsoft.com/office/drawing/2014/main" val="2331258857"/>
                    </a:ext>
                  </a:extLst>
                </a:gridCol>
                <a:gridCol w="696018">
                  <a:extLst>
                    <a:ext uri="{9D8B030D-6E8A-4147-A177-3AD203B41FA5}">
                      <a16:colId xmlns:a16="http://schemas.microsoft.com/office/drawing/2014/main" val="2483929205"/>
                    </a:ext>
                  </a:extLst>
                </a:gridCol>
                <a:gridCol w="696018">
                  <a:extLst>
                    <a:ext uri="{9D8B030D-6E8A-4147-A177-3AD203B41FA5}">
                      <a16:colId xmlns:a16="http://schemas.microsoft.com/office/drawing/2014/main" val="4051823053"/>
                    </a:ext>
                  </a:extLst>
                </a:gridCol>
                <a:gridCol w="679247">
                  <a:extLst>
                    <a:ext uri="{9D8B030D-6E8A-4147-A177-3AD203B41FA5}">
                      <a16:colId xmlns:a16="http://schemas.microsoft.com/office/drawing/2014/main" val="1792294352"/>
                    </a:ext>
                  </a:extLst>
                </a:gridCol>
                <a:gridCol w="670862">
                  <a:extLst>
                    <a:ext uri="{9D8B030D-6E8A-4147-A177-3AD203B41FA5}">
                      <a16:colId xmlns:a16="http://schemas.microsoft.com/office/drawing/2014/main" val="1324209990"/>
                    </a:ext>
                  </a:extLst>
                </a:gridCol>
                <a:gridCol w="670862">
                  <a:extLst>
                    <a:ext uri="{9D8B030D-6E8A-4147-A177-3AD203B41FA5}">
                      <a16:colId xmlns:a16="http://schemas.microsoft.com/office/drawing/2014/main" val="806261744"/>
                    </a:ext>
                  </a:extLst>
                </a:gridCol>
                <a:gridCol w="670862">
                  <a:extLst>
                    <a:ext uri="{9D8B030D-6E8A-4147-A177-3AD203B41FA5}">
                      <a16:colId xmlns:a16="http://schemas.microsoft.com/office/drawing/2014/main" val="2837101374"/>
                    </a:ext>
                  </a:extLst>
                </a:gridCol>
              </a:tblGrid>
              <a:tr h="268941">
                <a:tc row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Address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sng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4</a:t>
                      </a:r>
                      <a:r>
                        <a:rPr lang="en-US" altLang="zh-CN" sz="1800" b="1" u="sng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-Way SA Cache</a:t>
                      </a:r>
                      <a:r>
                        <a:rPr lang="en-US" altLang="zh-CN" sz="1600" b="0" u="none" baseline="0" dirty="0" smtClean="0">
                          <a:effectLst/>
                          <a:latin typeface="Courier New" panose="02070309020205020404" pitchFamily="49" charset="0"/>
                          <a:ea typeface="MS Mincho"/>
                          <a:cs typeface="+mn-cs"/>
                        </a:rPr>
                        <a:t> 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53249"/>
                  </a:ext>
                </a:extLst>
              </a:tr>
              <a:tr h="2689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Cache Block (Tag in Hex)</a:t>
                      </a: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hit?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644020"/>
                  </a:ext>
                </a:extLst>
              </a:tr>
              <a:tr h="2689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Set 0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Set 1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355978"/>
                  </a:ext>
                </a:extLst>
              </a:tr>
              <a:tr h="2689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Way0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Way1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Way2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Way3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Way0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Way1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Way2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Way3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0298425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ourier"/>
                          <a:ea typeface="MS Mincho"/>
                        </a:rPr>
                        <a:t>0x110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Inv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Inv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Inv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Inv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08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Inv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Inv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inv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N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8220285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ourier"/>
                          <a:ea typeface="MS Mincho"/>
                        </a:rPr>
                        <a:t>0x136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09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N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718555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ourier"/>
                          <a:ea typeface="MS Mincho"/>
                        </a:rPr>
                        <a:t>0x202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10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N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317292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ourier"/>
                          <a:ea typeface="MS Mincho"/>
                        </a:rPr>
                        <a:t>0x1A3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603508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ourier"/>
                          <a:ea typeface="MS Mincho"/>
                        </a:rPr>
                        <a:t>0x102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17508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ourier"/>
                          <a:ea typeface="MS Mincho"/>
                        </a:rPr>
                        <a:t>0x361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8311129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ourier"/>
                          <a:ea typeface="MS Mincho"/>
                        </a:rPr>
                        <a:t>0x204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3270006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ourier"/>
                          <a:ea typeface="MS Mincho"/>
                        </a:rPr>
                        <a:t>0x114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963373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ourier"/>
                          <a:ea typeface="MS Mincho"/>
                        </a:rPr>
                        <a:t>0x1A4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1613847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ourier"/>
                          <a:ea typeface="MS Mincho"/>
                        </a:rPr>
                        <a:t>0x177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288474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ourier"/>
                          <a:ea typeface="MS Mincho"/>
                        </a:rPr>
                        <a:t>0x301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745593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ourier"/>
                          <a:ea typeface="MS Mincho"/>
                        </a:rPr>
                        <a:t>0x206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843703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ourier"/>
                          <a:ea typeface="MS Mincho"/>
                        </a:rPr>
                        <a:t>0x135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635302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43800" y="1520475"/>
            <a:ext cx="4648200" cy="5201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Tag:Set</a:t>
            </a:r>
            <a:r>
              <a:rPr lang="en-US" dirty="0" smtClean="0"/>
              <a:t> </a:t>
            </a:r>
            <a:r>
              <a:rPr lang="en-US" dirty="0" err="1" smtClean="0"/>
              <a:t>Index:Offset</a:t>
            </a:r>
            <a:r>
              <a:rPr lang="en-US" dirty="0" smtClean="0"/>
              <a:t> bits</a:t>
            </a:r>
            <a:r>
              <a:rPr lang="en-US" dirty="0"/>
              <a:t>:</a:t>
            </a:r>
            <a:r>
              <a:rPr lang="en-US" dirty="0" smtClean="0"/>
              <a:t> 7:1:4.</a:t>
            </a:r>
          </a:p>
          <a:p>
            <a:r>
              <a:rPr lang="en-US" dirty="0" smtClean="0"/>
              <a:t>Memory address 0x110=</a:t>
            </a:r>
            <a:r>
              <a:rPr lang="en-US" dirty="0" smtClean="0">
                <a:solidFill>
                  <a:srgbClr val="FF0000"/>
                </a:solidFill>
              </a:rPr>
              <a:t>0001000</a:t>
            </a:r>
            <a:r>
              <a:rPr lang="en-US" dirty="0" smtClean="0">
                <a:solidFill>
                  <a:schemeClr val="tx2"/>
                </a:solidFill>
              </a:rPr>
              <a:t>1</a:t>
            </a:r>
            <a:r>
              <a:rPr lang="en-US" dirty="0" smtClean="0"/>
              <a:t>0000(bin). Set Index=</a:t>
            </a:r>
            <a:r>
              <a:rPr lang="en-US" dirty="0" smtClean="0">
                <a:solidFill>
                  <a:schemeClr val="tx2"/>
                </a:solidFill>
              </a:rPr>
              <a:t>1</a:t>
            </a:r>
            <a:r>
              <a:rPr lang="en-US" dirty="0" smtClean="0"/>
              <a:t>(bin),</a:t>
            </a:r>
            <a:r>
              <a:rPr lang="zh-CN" altLang="en-US" dirty="0" smtClean="0"/>
              <a:t> </a:t>
            </a:r>
            <a:r>
              <a:rPr lang="en-US" altLang="zh-CN" dirty="0" smtClean="0"/>
              <a:t>hence it is mapped to Set 1, with Tag=1000(bin)=0x8. It can be placed anywhere in the 4 ways of Set 1, but let’s assume it is placed in Way 0. Cache miss.</a:t>
            </a:r>
          </a:p>
          <a:p>
            <a:r>
              <a:rPr lang="en-US" dirty="0" smtClean="0"/>
              <a:t>Memory address 0x136=</a:t>
            </a:r>
            <a:r>
              <a:rPr lang="en-US" dirty="0" smtClean="0">
                <a:solidFill>
                  <a:srgbClr val="FF0000"/>
                </a:solidFill>
              </a:rPr>
              <a:t>0001001</a:t>
            </a:r>
            <a:r>
              <a:rPr lang="en-US" dirty="0" smtClean="0">
                <a:solidFill>
                  <a:schemeClr val="tx2"/>
                </a:solidFill>
              </a:rPr>
              <a:t>1</a:t>
            </a:r>
            <a:r>
              <a:rPr lang="en-US" dirty="0" smtClean="0"/>
              <a:t>0110(bin). Set Index=</a:t>
            </a:r>
            <a:r>
              <a:rPr lang="en-US" dirty="0" smtClean="0">
                <a:solidFill>
                  <a:schemeClr val="tx2"/>
                </a:solidFill>
              </a:rPr>
              <a:t>1</a:t>
            </a:r>
            <a:r>
              <a:rPr lang="en-US" dirty="0" smtClean="0"/>
              <a:t>(bin),</a:t>
            </a:r>
            <a:r>
              <a:rPr lang="zh-CN" altLang="en-US" dirty="0" smtClean="0"/>
              <a:t> </a:t>
            </a:r>
            <a:r>
              <a:rPr lang="en-US" altLang="zh-CN" dirty="0" smtClean="0"/>
              <a:t>hence it is mapped to Set 1, with Tag=1001(bin)=0x9. </a:t>
            </a:r>
            <a:r>
              <a:rPr lang="en-US" altLang="zh-CN" dirty="0"/>
              <a:t>It can be placed anywhere in the </a:t>
            </a:r>
            <a:r>
              <a:rPr lang="en-US" altLang="zh-CN" dirty="0" smtClean="0"/>
              <a:t>remaining 3 ways </a:t>
            </a:r>
            <a:r>
              <a:rPr lang="en-US" altLang="zh-CN" dirty="0"/>
              <a:t>of Set 1</a:t>
            </a:r>
            <a:r>
              <a:rPr lang="en-US" altLang="zh-CN" dirty="0" smtClean="0"/>
              <a:t>, </a:t>
            </a:r>
            <a:r>
              <a:rPr lang="en-US" altLang="zh-CN" dirty="0"/>
              <a:t>but let’s assume it is placed in Way </a:t>
            </a:r>
            <a:r>
              <a:rPr lang="en-US" altLang="zh-CN" dirty="0" smtClean="0"/>
              <a:t>1. </a:t>
            </a:r>
            <a:r>
              <a:rPr lang="en-US" altLang="zh-CN" dirty="0"/>
              <a:t>Cache miss</a:t>
            </a:r>
            <a:r>
              <a:rPr lang="en-US" altLang="zh-CN" dirty="0" smtClean="0"/>
              <a:t>.</a:t>
            </a:r>
          </a:p>
          <a:p>
            <a:r>
              <a:rPr lang="en-US" dirty="0" smtClean="0"/>
              <a:t>Memory address 0x202=</a:t>
            </a:r>
            <a:r>
              <a:rPr lang="en-US" dirty="0" smtClean="0">
                <a:solidFill>
                  <a:srgbClr val="FF0000"/>
                </a:solidFill>
              </a:rPr>
              <a:t>0010000</a:t>
            </a:r>
            <a:r>
              <a:rPr lang="en-US" dirty="0" smtClean="0">
                <a:solidFill>
                  <a:schemeClr val="tx2"/>
                </a:solidFill>
              </a:rPr>
              <a:t>0</a:t>
            </a:r>
            <a:r>
              <a:rPr lang="en-US" dirty="0" smtClean="0"/>
              <a:t>0010(bin). Set Index=</a:t>
            </a:r>
            <a:r>
              <a:rPr lang="en-US" dirty="0" smtClean="0">
                <a:solidFill>
                  <a:schemeClr val="tx2"/>
                </a:solidFill>
              </a:rPr>
              <a:t>0</a:t>
            </a:r>
            <a:r>
              <a:rPr lang="en-US" dirty="0" smtClean="0"/>
              <a:t>(bin),</a:t>
            </a:r>
            <a:r>
              <a:rPr lang="zh-CN" altLang="en-US" dirty="0" smtClean="0"/>
              <a:t> </a:t>
            </a:r>
            <a:r>
              <a:rPr lang="en-US" altLang="zh-CN" dirty="0" smtClean="0"/>
              <a:t>hence it is mapped to Set 0, with Tag=10000(bin)=0x10. </a:t>
            </a:r>
            <a:r>
              <a:rPr lang="en-US" altLang="zh-CN" dirty="0"/>
              <a:t>It can be placed anywhere in the 4 ways of Set </a:t>
            </a:r>
            <a:r>
              <a:rPr lang="en-US" altLang="zh-CN" dirty="0" smtClean="0"/>
              <a:t>0, </a:t>
            </a:r>
            <a:r>
              <a:rPr lang="en-US" altLang="zh-CN" dirty="0"/>
              <a:t>but let’s assume it is placed in Way 0. Cache miss.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12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A: 4-Way </a:t>
            </a:r>
            <a:r>
              <a:rPr lang="en-US" dirty="0"/>
              <a:t>SA Cache w/ LRU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8769900"/>
              </p:ext>
            </p:extLst>
          </p:nvPr>
        </p:nvGraphicFramePr>
        <p:xfrm>
          <a:off x="263498" y="1524000"/>
          <a:ext cx="7127902" cy="4663440"/>
        </p:xfrm>
        <a:graphic>
          <a:graphicData uri="http://schemas.openxmlformats.org/drawingml/2006/table">
            <a:tbl>
              <a:tblPr/>
              <a:tblGrid>
                <a:gridCol w="1006292">
                  <a:extLst>
                    <a:ext uri="{9D8B030D-6E8A-4147-A177-3AD203B41FA5}">
                      <a16:colId xmlns:a16="http://schemas.microsoft.com/office/drawing/2014/main" val="950857144"/>
                    </a:ext>
                  </a:extLst>
                </a:gridCol>
                <a:gridCol w="679247">
                  <a:extLst>
                    <a:ext uri="{9D8B030D-6E8A-4147-A177-3AD203B41FA5}">
                      <a16:colId xmlns:a16="http://schemas.microsoft.com/office/drawing/2014/main" val="1755914231"/>
                    </a:ext>
                  </a:extLst>
                </a:gridCol>
                <a:gridCol w="679247">
                  <a:extLst>
                    <a:ext uri="{9D8B030D-6E8A-4147-A177-3AD203B41FA5}">
                      <a16:colId xmlns:a16="http://schemas.microsoft.com/office/drawing/2014/main" val="844018417"/>
                    </a:ext>
                  </a:extLst>
                </a:gridCol>
                <a:gridCol w="679247">
                  <a:extLst>
                    <a:ext uri="{9D8B030D-6E8A-4147-A177-3AD203B41FA5}">
                      <a16:colId xmlns:a16="http://schemas.microsoft.com/office/drawing/2014/main" val="2331258857"/>
                    </a:ext>
                  </a:extLst>
                </a:gridCol>
                <a:gridCol w="696018">
                  <a:extLst>
                    <a:ext uri="{9D8B030D-6E8A-4147-A177-3AD203B41FA5}">
                      <a16:colId xmlns:a16="http://schemas.microsoft.com/office/drawing/2014/main" val="2483929205"/>
                    </a:ext>
                  </a:extLst>
                </a:gridCol>
                <a:gridCol w="696018">
                  <a:extLst>
                    <a:ext uri="{9D8B030D-6E8A-4147-A177-3AD203B41FA5}">
                      <a16:colId xmlns:a16="http://schemas.microsoft.com/office/drawing/2014/main" val="4051823053"/>
                    </a:ext>
                  </a:extLst>
                </a:gridCol>
                <a:gridCol w="679247">
                  <a:extLst>
                    <a:ext uri="{9D8B030D-6E8A-4147-A177-3AD203B41FA5}">
                      <a16:colId xmlns:a16="http://schemas.microsoft.com/office/drawing/2014/main" val="1792294352"/>
                    </a:ext>
                  </a:extLst>
                </a:gridCol>
                <a:gridCol w="670862">
                  <a:extLst>
                    <a:ext uri="{9D8B030D-6E8A-4147-A177-3AD203B41FA5}">
                      <a16:colId xmlns:a16="http://schemas.microsoft.com/office/drawing/2014/main" val="1324209990"/>
                    </a:ext>
                  </a:extLst>
                </a:gridCol>
                <a:gridCol w="670862">
                  <a:extLst>
                    <a:ext uri="{9D8B030D-6E8A-4147-A177-3AD203B41FA5}">
                      <a16:colId xmlns:a16="http://schemas.microsoft.com/office/drawing/2014/main" val="806261744"/>
                    </a:ext>
                  </a:extLst>
                </a:gridCol>
                <a:gridCol w="670862">
                  <a:extLst>
                    <a:ext uri="{9D8B030D-6E8A-4147-A177-3AD203B41FA5}">
                      <a16:colId xmlns:a16="http://schemas.microsoft.com/office/drawing/2014/main" val="2837101374"/>
                    </a:ext>
                  </a:extLst>
                </a:gridCol>
              </a:tblGrid>
              <a:tr h="268941">
                <a:tc row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sng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4-way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Address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LRU Cache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53249"/>
                  </a:ext>
                </a:extLst>
              </a:tr>
              <a:tr h="2689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Cache Block (Tag in Hex)</a:t>
                      </a: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hit?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644020"/>
                  </a:ext>
                </a:extLst>
              </a:tr>
              <a:tr h="2689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Set 0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Set 1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355978"/>
                  </a:ext>
                </a:extLst>
              </a:tr>
              <a:tr h="2689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Way0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Way1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Way2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Way3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Way0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Way1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Way2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Way3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0298425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ourier"/>
                          <a:ea typeface="MS Mincho"/>
                        </a:rPr>
                        <a:t>0x110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Inv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Inv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Inv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Inv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08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Inv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Inv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inv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N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8220285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ourier"/>
                          <a:ea typeface="MS Mincho"/>
                        </a:rPr>
                        <a:t>0x136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09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N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718555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ourier"/>
                          <a:ea typeface="MS Mincho"/>
                        </a:rPr>
                        <a:t>0x202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10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N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317292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ourier"/>
                          <a:ea typeface="MS Mincho"/>
                        </a:rPr>
                        <a:t>0x1A3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0D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N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603508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ourier"/>
                          <a:ea typeface="MS Mincho"/>
                        </a:rPr>
                        <a:t>0x102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08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N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17508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ourier"/>
                          <a:ea typeface="MS Mincho"/>
                        </a:rPr>
                        <a:t>0x361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1B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N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8311129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ourier"/>
                          <a:ea typeface="MS Mincho"/>
                        </a:rPr>
                        <a:t>0x204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10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Y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3270006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ourier"/>
                          <a:ea typeface="MS Mincho"/>
                        </a:rPr>
                        <a:t>0x114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08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Y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963373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ourier"/>
                          <a:ea typeface="MS Mincho"/>
                        </a:rPr>
                        <a:t>0x1A4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0D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Y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1613847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ourier"/>
                          <a:ea typeface="MS Mincho"/>
                        </a:rPr>
                        <a:t>0x177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0B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N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288474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ourier"/>
                          <a:ea typeface="MS Mincho"/>
                        </a:rPr>
                        <a:t>0x301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18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N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745593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ourier"/>
                          <a:ea typeface="MS Mincho"/>
                        </a:rPr>
                        <a:t>0x206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10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Y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843703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ourier"/>
                          <a:ea typeface="MS Mincho"/>
                        </a:rPr>
                        <a:t>0x135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09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Y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635302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467600" y="1524000"/>
            <a:ext cx="46482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4-Way SA cache with 8 blocks, has 2 sets, and distribution of </a:t>
            </a:r>
            <a:r>
              <a:rPr lang="en-US" dirty="0" err="1" smtClean="0"/>
              <a:t>Tag:Set</a:t>
            </a:r>
            <a:r>
              <a:rPr lang="en-US" dirty="0" smtClean="0"/>
              <a:t> </a:t>
            </a:r>
            <a:r>
              <a:rPr lang="en-US" dirty="0" err="1" smtClean="0"/>
              <a:t>Index:Offset</a:t>
            </a:r>
            <a:r>
              <a:rPr lang="en-US" dirty="0" smtClean="0"/>
              <a:t> bits as 7:1:4.</a:t>
            </a:r>
          </a:p>
          <a:p>
            <a:r>
              <a:rPr lang="en-US" dirty="0" smtClean="0"/>
              <a:t>Memory address 0x110=</a:t>
            </a:r>
            <a:r>
              <a:rPr lang="en-US" dirty="0" smtClean="0">
                <a:solidFill>
                  <a:srgbClr val="FF0000"/>
                </a:solidFill>
              </a:rPr>
              <a:t>0001000</a:t>
            </a:r>
            <a:r>
              <a:rPr lang="en-US" dirty="0" smtClean="0">
                <a:solidFill>
                  <a:schemeClr val="tx2"/>
                </a:solidFill>
              </a:rPr>
              <a:t>1</a:t>
            </a:r>
            <a:r>
              <a:rPr lang="en-US" dirty="0" smtClean="0"/>
              <a:t>0000(bin). Set Index=</a:t>
            </a:r>
            <a:r>
              <a:rPr lang="en-US" dirty="0" smtClean="0">
                <a:solidFill>
                  <a:schemeClr val="tx2"/>
                </a:solidFill>
              </a:rPr>
              <a:t>1</a:t>
            </a:r>
            <a:r>
              <a:rPr lang="en-US" dirty="0" smtClean="0"/>
              <a:t>(bin),</a:t>
            </a:r>
            <a:r>
              <a:rPr lang="zh-CN" altLang="en-US" dirty="0" smtClean="0"/>
              <a:t> </a:t>
            </a:r>
            <a:r>
              <a:rPr lang="en-US" altLang="zh-CN" dirty="0" smtClean="0"/>
              <a:t>hence it is mapped to Set 1, with Tag=1000(bin)=0x08. </a:t>
            </a:r>
            <a:r>
              <a:rPr lang="en-US" altLang="zh-CN" dirty="0"/>
              <a:t>No tag match, cache miss. </a:t>
            </a:r>
            <a:r>
              <a:rPr lang="en-US" altLang="zh-CN" dirty="0" smtClean="0"/>
              <a:t>It can be placed anywhere in the 4 ways of Set 1, but let’s assume it is placed in Way 0. </a:t>
            </a:r>
          </a:p>
          <a:p>
            <a:r>
              <a:rPr lang="en-US" dirty="0" smtClean="0"/>
              <a:t>Memory address 0x136=</a:t>
            </a:r>
            <a:r>
              <a:rPr lang="en-US" dirty="0" smtClean="0">
                <a:solidFill>
                  <a:srgbClr val="FF0000"/>
                </a:solidFill>
              </a:rPr>
              <a:t>0001001</a:t>
            </a:r>
            <a:r>
              <a:rPr lang="en-US" dirty="0" smtClean="0">
                <a:solidFill>
                  <a:schemeClr val="tx2"/>
                </a:solidFill>
              </a:rPr>
              <a:t>1</a:t>
            </a:r>
            <a:r>
              <a:rPr lang="en-US" dirty="0" smtClean="0"/>
              <a:t>0110(bin). Set Index=</a:t>
            </a:r>
            <a:r>
              <a:rPr lang="en-US" dirty="0" smtClean="0">
                <a:solidFill>
                  <a:schemeClr val="tx2"/>
                </a:solidFill>
              </a:rPr>
              <a:t>1</a:t>
            </a:r>
            <a:r>
              <a:rPr lang="en-US" dirty="0" smtClean="0"/>
              <a:t>(bin),</a:t>
            </a:r>
            <a:r>
              <a:rPr lang="zh-CN" altLang="en-US" dirty="0" smtClean="0"/>
              <a:t> </a:t>
            </a:r>
            <a:r>
              <a:rPr lang="en-US" altLang="zh-CN" dirty="0" smtClean="0"/>
              <a:t>hence it is mapped to Set 1, with Tag=1001(bin)=0x09. No tag match, cache miss. </a:t>
            </a:r>
            <a:r>
              <a:rPr lang="en-US" altLang="zh-CN" dirty="0"/>
              <a:t>It can be placed anywhere in the </a:t>
            </a:r>
            <a:r>
              <a:rPr lang="en-US" altLang="zh-CN" dirty="0" smtClean="0"/>
              <a:t>remaining 3 ways </a:t>
            </a:r>
            <a:r>
              <a:rPr lang="en-US" altLang="zh-CN" dirty="0"/>
              <a:t>of Set 1</a:t>
            </a:r>
            <a:r>
              <a:rPr lang="en-US" altLang="zh-CN" dirty="0" smtClean="0"/>
              <a:t>, </a:t>
            </a:r>
            <a:r>
              <a:rPr lang="en-US" altLang="zh-CN" dirty="0"/>
              <a:t>but let’s assume it is placed in Way </a:t>
            </a:r>
            <a:r>
              <a:rPr lang="en-US" altLang="zh-CN" dirty="0" smtClean="0"/>
              <a:t>1.</a:t>
            </a:r>
          </a:p>
          <a:p>
            <a:r>
              <a:rPr lang="en-US" dirty="0" smtClean="0"/>
              <a:t>Memory address 0x202=</a:t>
            </a:r>
            <a:r>
              <a:rPr lang="en-US" dirty="0" smtClean="0">
                <a:solidFill>
                  <a:srgbClr val="FF0000"/>
                </a:solidFill>
              </a:rPr>
              <a:t>0010000</a:t>
            </a:r>
            <a:r>
              <a:rPr lang="en-US" dirty="0" smtClean="0">
                <a:solidFill>
                  <a:schemeClr val="tx2"/>
                </a:solidFill>
              </a:rPr>
              <a:t>0</a:t>
            </a:r>
            <a:r>
              <a:rPr lang="en-US" dirty="0" smtClean="0"/>
              <a:t>0010(bin). Set Index=</a:t>
            </a:r>
            <a:r>
              <a:rPr lang="en-US" dirty="0" smtClean="0">
                <a:solidFill>
                  <a:schemeClr val="tx2"/>
                </a:solidFill>
              </a:rPr>
              <a:t>0</a:t>
            </a:r>
            <a:r>
              <a:rPr lang="en-US" dirty="0" smtClean="0"/>
              <a:t>(bin),</a:t>
            </a:r>
            <a:r>
              <a:rPr lang="zh-CN" altLang="en-US" dirty="0" smtClean="0"/>
              <a:t> </a:t>
            </a:r>
            <a:r>
              <a:rPr lang="en-US" altLang="zh-CN" dirty="0" smtClean="0"/>
              <a:t>hence it is mapped to Set 0, with Tag=10000(bin)=0x10. </a:t>
            </a:r>
            <a:r>
              <a:rPr lang="en-US" altLang="zh-CN" dirty="0"/>
              <a:t>No tag match, cache miss.</a:t>
            </a:r>
            <a:r>
              <a:rPr lang="en-US" altLang="zh-CN" dirty="0" smtClean="0"/>
              <a:t> </a:t>
            </a:r>
            <a:r>
              <a:rPr lang="en-US" altLang="zh-CN" dirty="0"/>
              <a:t>It can be placed anywhere in the 4 ways of Set </a:t>
            </a:r>
            <a:r>
              <a:rPr lang="en-US" altLang="zh-CN" dirty="0" smtClean="0"/>
              <a:t>0, </a:t>
            </a:r>
            <a:r>
              <a:rPr lang="en-US" altLang="zh-CN" dirty="0"/>
              <a:t>but let’s assume it is placed in Way 0. </a:t>
            </a:r>
            <a:endParaRPr lang="en-US" altLang="zh-CN" dirty="0" smtClean="0"/>
          </a:p>
          <a:p>
            <a:r>
              <a:rPr lang="en-US" dirty="0" smtClean="0"/>
              <a:t>Memory </a:t>
            </a:r>
            <a:r>
              <a:rPr lang="en-US" dirty="0"/>
              <a:t>address </a:t>
            </a:r>
            <a:r>
              <a:rPr lang="en-US" dirty="0" smtClean="0"/>
              <a:t>0x204=</a:t>
            </a:r>
            <a:r>
              <a:rPr lang="en-US" dirty="0" smtClean="0">
                <a:solidFill>
                  <a:srgbClr val="FF0000"/>
                </a:solidFill>
              </a:rPr>
              <a:t>0010000</a:t>
            </a:r>
            <a:r>
              <a:rPr lang="en-US" dirty="0" smtClean="0">
                <a:solidFill>
                  <a:schemeClr val="tx2"/>
                </a:solidFill>
              </a:rPr>
              <a:t>0</a:t>
            </a:r>
            <a:r>
              <a:rPr lang="en-US" dirty="0" smtClean="0"/>
              <a:t>0100(bin</a:t>
            </a:r>
            <a:r>
              <a:rPr lang="en-US" dirty="0"/>
              <a:t>). Set Index=</a:t>
            </a:r>
            <a:r>
              <a:rPr lang="en-US" dirty="0">
                <a:solidFill>
                  <a:schemeClr val="tx2"/>
                </a:solidFill>
              </a:rPr>
              <a:t>0</a:t>
            </a:r>
            <a:r>
              <a:rPr lang="en-US" dirty="0"/>
              <a:t>(bin),</a:t>
            </a:r>
            <a:r>
              <a:rPr lang="zh-CN" altLang="en-US" dirty="0"/>
              <a:t> </a:t>
            </a:r>
            <a:r>
              <a:rPr lang="en-US" altLang="zh-CN" dirty="0"/>
              <a:t>hence it is mapped to Set 0, with Tag=10000(bin)=0x10. </a:t>
            </a:r>
            <a:r>
              <a:rPr lang="en-US" altLang="zh-CN" dirty="0" smtClean="0"/>
              <a:t>Tag match with block in Way 0, cache hit!</a:t>
            </a:r>
          </a:p>
          <a:p>
            <a:r>
              <a:rPr lang="en-US" dirty="0" smtClean="0"/>
              <a:t>Memory </a:t>
            </a:r>
            <a:r>
              <a:rPr lang="en-US" dirty="0"/>
              <a:t>address </a:t>
            </a:r>
            <a:r>
              <a:rPr lang="en-US" dirty="0" smtClean="0"/>
              <a:t>0x177=</a:t>
            </a:r>
            <a:r>
              <a:rPr lang="en-US" dirty="0" smtClean="0">
                <a:solidFill>
                  <a:srgbClr val="FF0000"/>
                </a:solidFill>
              </a:rPr>
              <a:t>0001011</a:t>
            </a:r>
            <a:r>
              <a:rPr lang="en-US" dirty="0" smtClean="0">
                <a:solidFill>
                  <a:schemeClr val="tx2"/>
                </a:solidFill>
              </a:rPr>
              <a:t>1</a:t>
            </a:r>
            <a:r>
              <a:rPr lang="en-US" dirty="0" smtClean="0"/>
              <a:t>0111(bin</a:t>
            </a:r>
            <a:r>
              <a:rPr lang="en-US" dirty="0"/>
              <a:t>). Set </a:t>
            </a:r>
            <a:r>
              <a:rPr lang="en-US" dirty="0" smtClean="0"/>
              <a:t>Index=</a:t>
            </a:r>
            <a:r>
              <a:rPr lang="en-US" dirty="0" smtClean="0">
                <a:solidFill>
                  <a:schemeClr val="tx2"/>
                </a:solidFill>
              </a:rPr>
              <a:t>1</a:t>
            </a:r>
            <a:r>
              <a:rPr lang="en-US" dirty="0" smtClean="0"/>
              <a:t>(bin</a:t>
            </a:r>
            <a:r>
              <a:rPr lang="en-US" dirty="0"/>
              <a:t>),</a:t>
            </a:r>
            <a:r>
              <a:rPr lang="zh-CN" altLang="en-US" dirty="0"/>
              <a:t> </a:t>
            </a:r>
            <a:r>
              <a:rPr lang="en-US" altLang="zh-CN" dirty="0"/>
              <a:t>hence it is mapped to Set </a:t>
            </a:r>
            <a:r>
              <a:rPr lang="en-US" altLang="zh-CN" dirty="0" smtClean="0"/>
              <a:t>1, </a:t>
            </a:r>
            <a:r>
              <a:rPr lang="en-US" altLang="zh-CN" dirty="0"/>
              <a:t>with </a:t>
            </a:r>
            <a:r>
              <a:rPr lang="en-US" altLang="zh-CN" dirty="0" smtClean="0"/>
              <a:t>Tag=1011(bin</a:t>
            </a:r>
            <a:r>
              <a:rPr lang="en-US" altLang="zh-CN" dirty="0"/>
              <a:t>)=</a:t>
            </a:r>
            <a:r>
              <a:rPr lang="en-US" altLang="zh-CN" dirty="0" smtClean="0"/>
              <a:t>0x0B. </a:t>
            </a:r>
            <a:r>
              <a:rPr lang="en-US" altLang="zh-CN" dirty="0"/>
              <a:t>No tag match, cache miss. It can be placed anywhere in the </a:t>
            </a:r>
            <a:r>
              <a:rPr lang="en-US" altLang="zh-CN" dirty="0" smtClean="0"/>
              <a:t>remaining 2 </a:t>
            </a:r>
            <a:r>
              <a:rPr lang="en-US" altLang="zh-CN" dirty="0"/>
              <a:t>ways of Set </a:t>
            </a:r>
            <a:r>
              <a:rPr lang="en-US" altLang="zh-CN" dirty="0" smtClean="0"/>
              <a:t>1, </a:t>
            </a:r>
            <a:r>
              <a:rPr lang="en-US" altLang="zh-CN" dirty="0"/>
              <a:t>but let’s assume it is placed in Way </a:t>
            </a:r>
            <a:r>
              <a:rPr lang="en-US" altLang="zh-CN" dirty="0" smtClean="0"/>
              <a:t>2. </a:t>
            </a:r>
            <a:endParaRPr lang="en-US" altLang="zh-CN" dirty="0"/>
          </a:p>
          <a:p>
            <a:r>
              <a:rPr lang="en-US" dirty="0" smtClean="0"/>
              <a:t>Memory </a:t>
            </a:r>
            <a:r>
              <a:rPr lang="en-US" dirty="0"/>
              <a:t>address </a:t>
            </a:r>
            <a:r>
              <a:rPr lang="en-US" dirty="0" smtClean="0"/>
              <a:t>0x301=</a:t>
            </a:r>
            <a:r>
              <a:rPr lang="en-US" dirty="0" smtClean="0">
                <a:solidFill>
                  <a:srgbClr val="FF0000"/>
                </a:solidFill>
              </a:rPr>
              <a:t>0011000</a:t>
            </a:r>
            <a:r>
              <a:rPr lang="en-US" dirty="0" smtClean="0">
                <a:solidFill>
                  <a:schemeClr val="tx2"/>
                </a:solidFill>
              </a:rPr>
              <a:t>0</a:t>
            </a:r>
            <a:r>
              <a:rPr lang="en-US" dirty="0" smtClean="0"/>
              <a:t>0001(bin</a:t>
            </a:r>
            <a:r>
              <a:rPr lang="en-US" dirty="0"/>
              <a:t>). Set </a:t>
            </a:r>
            <a:r>
              <a:rPr lang="en-US" dirty="0" smtClean="0"/>
              <a:t>Index=</a:t>
            </a:r>
            <a:r>
              <a:rPr lang="en-US" dirty="0" smtClean="0">
                <a:solidFill>
                  <a:schemeClr val="tx2"/>
                </a:solidFill>
              </a:rPr>
              <a:t>0</a:t>
            </a:r>
            <a:r>
              <a:rPr lang="en-US" dirty="0" smtClean="0"/>
              <a:t>(bin</a:t>
            </a:r>
            <a:r>
              <a:rPr lang="en-US" dirty="0"/>
              <a:t>),</a:t>
            </a:r>
            <a:r>
              <a:rPr lang="zh-CN" altLang="en-US" dirty="0"/>
              <a:t> </a:t>
            </a:r>
            <a:r>
              <a:rPr lang="en-US" altLang="zh-CN" dirty="0"/>
              <a:t>hence it is mapped to Set </a:t>
            </a:r>
            <a:r>
              <a:rPr lang="en-US" altLang="zh-CN" dirty="0" smtClean="0"/>
              <a:t>0, </a:t>
            </a:r>
            <a:r>
              <a:rPr lang="en-US" altLang="zh-CN" dirty="0"/>
              <a:t>with </a:t>
            </a:r>
            <a:r>
              <a:rPr lang="en-US" altLang="zh-CN" dirty="0" smtClean="0"/>
              <a:t>Tag=11000(bin</a:t>
            </a:r>
            <a:r>
              <a:rPr lang="en-US" altLang="zh-CN" dirty="0"/>
              <a:t>)=</a:t>
            </a:r>
            <a:r>
              <a:rPr lang="en-US" altLang="zh-CN" dirty="0" smtClean="0"/>
              <a:t>0x18. </a:t>
            </a:r>
            <a:r>
              <a:rPr lang="en-US" altLang="zh-CN" dirty="0"/>
              <a:t>No tag match, cache miss. </a:t>
            </a:r>
            <a:r>
              <a:rPr lang="en-US" altLang="zh-CN" dirty="0" smtClean="0">
                <a:solidFill>
                  <a:srgbClr val="FF0000"/>
                </a:solidFill>
              </a:rPr>
              <a:t>It replaces the LRU block in Way 2.</a:t>
            </a:r>
          </a:p>
          <a:p>
            <a:endParaRPr lang="en-US" altLang="zh-CN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57800" y="6386513"/>
            <a:ext cx="22860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 cache hits, 8 misses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16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Q: 4-Way SA Cache w/ </a:t>
            </a:r>
            <a:r>
              <a:rPr lang="en-US" altLang="zh-CN" dirty="0" smtClean="0"/>
              <a:t>FIFO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7382923"/>
              </p:ext>
            </p:extLst>
          </p:nvPr>
        </p:nvGraphicFramePr>
        <p:xfrm>
          <a:off x="263498" y="1524000"/>
          <a:ext cx="7127902" cy="4663440"/>
        </p:xfrm>
        <a:graphic>
          <a:graphicData uri="http://schemas.openxmlformats.org/drawingml/2006/table">
            <a:tbl>
              <a:tblPr/>
              <a:tblGrid>
                <a:gridCol w="1006292">
                  <a:extLst>
                    <a:ext uri="{9D8B030D-6E8A-4147-A177-3AD203B41FA5}">
                      <a16:colId xmlns:a16="http://schemas.microsoft.com/office/drawing/2014/main" val="950857144"/>
                    </a:ext>
                  </a:extLst>
                </a:gridCol>
                <a:gridCol w="679247">
                  <a:extLst>
                    <a:ext uri="{9D8B030D-6E8A-4147-A177-3AD203B41FA5}">
                      <a16:colId xmlns:a16="http://schemas.microsoft.com/office/drawing/2014/main" val="1755914231"/>
                    </a:ext>
                  </a:extLst>
                </a:gridCol>
                <a:gridCol w="679247">
                  <a:extLst>
                    <a:ext uri="{9D8B030D-6E8A-4147-A177-3AD203B41FA5}">
                      <a16:colId xmlns:a16="http://schemas.microsoft.com/office/drawing/2014/main" val="844018417"/>
                    </a:ext>
                  </a:extLst>
                </a:gridCol>
                <a:gridCol w="679247">
                  <a:extLst>
                    <a:ext uri="{9D8B030D-6E8A-4147-A177-3AD203B41FA5}">
                      <a16:colId xmlns:a16="http://schemas.microsoft.com/office/drawing/2014/main" val="2331258857"/>
                    </a:ext>
                  </a:extLst>
                </a:gridCol>
                <a:gridCol w="696018">
                  <a:extLst>
                    <a:ext uri="{9D8B030D-6E8A-4147-A177-3AD203B41FA5}">
                      <a16:colId xmlns:a16="http://schemas.microsoft.com/office/drawing/2014/main" val="2483929205"/>
                    </a:ext>
                  </a:extLst>
                </a:gridCol>
                <a:gridCol w="696018">
                  <a:extLst>
                    <a:ext uri="{9D8B030D-6E8A-4147-A177-3AD203B41FA5}">
                      <a16:colId xmlns:a16="http://schemas.microsoft.com/office/drawing/2014/main" val="4051823053"/>
                    </a:ext>
                  </a:extLst>
                </a:gridCol>
                <a:gridCol w="679247">
                  <a:extLst>
                    <a:ext uri="{9D8B030D-6E8A-4147-A177-3AD203B41FA5}">
                      <a16:colId xmlns:a16="http://schemas.microsoft.com/office/drawing/2014/main" val="1792294352"/>
                    </a:ext>
                  </a:extLst>
                </a:gridCol>
                <a:gridCol w="670862">
                  <a:extLst>
                    <a:ext uri="{9D8B030D-6E8A-4147-A177-3AD203B41FA5}">
                      <a16:colId xmlns:a16="http://schemas.microsoft.com/office/drawing/2014/main" val="1324209990"/>
                    </a:ext>
                  </a:extLst>
                </a:gridCol>
                <a:gridCol w="670862">
                  <a:extLst>
                    <a:ext uri="{9D8B030D-6E8A-4147-A177-3AD203B41FA5}">
                      <a16:colId xmlns:a16="http://schemas.microsoft.com/office/drawing/2014/main" val="806261744"/>
                    </a:ext>
                  </a:extLst>
                </a:gridCol>
                <a:gridCol w="670862">
                  <a:extLst>
                    <a:ext uri="{9D8B030D-6E8A-4147-A177-3AD203B41FA5}">
                      <a16:colId xmlns:a16="http://schemas.microsoft.com/office/drawing/2014/main" val="2837101374"/>
                    </a:ext>
                  </a:extLst>
                </a:gridCol>
              </a:tblGrid>
              <a:tr h="268941">
                <a:tc row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sng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4-way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Address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FIFO Cache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53249"/>
                  </a:ext>
                </a:extLst>
              </a:tr>
              <a:tr h="2689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Cache Block (Tag in Hex)</a:t>
                      </a: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hit?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644020"/>
                  </a:ext>
                </a:extLst>
              </a:tr>
              <a:tr h="2689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Set 0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Set 1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355978"/>
                  </a:ext>
                </a:extLst>
              </a:tr>
              <a:tr h="2689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Way0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Way1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Way2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Way3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Way0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Way1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Way2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Way3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0298425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ourier"/>
                          <a:ea typeface="MS Mincho"/>
                        </a:rPr>
                        <a:t>0x110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Inv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Inv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Inv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Inv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08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Inv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Inv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inv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N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8220285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ourier"/>
                          <a:ea typeface="MS Mincho"/>
                        </a:rPr>
                        <a:t>0x136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09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N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718555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ourier"/>
                          <a:ea typeface="MS Mincho"/>
                        </a:rPr>
                        <a:t>0x202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10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N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317292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ourier"/>
                          <a:ea typeface="MS Mincho"/>
                        </a:rPr>
                        <a:t>0x1A3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603508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ourier"/>
                          <a:ea typeface="MS Mincho"/>
                        </a:rPr>
                        <a:t>0x102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17508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ourier"/>
                          <a:ea typeface="MS Mincho"/>
                        </a:rPr>
                        <a:t>0x361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8311129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ourier"/>
                          <a:ea typeface="MS Mincho"/>
                        </a:rPr>
                        <a:t>0x204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3270006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ourier"/>
                          <a:ea typeface="MS Mincho"/>
                        </a:rPr>
                        <a:t>0x114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963373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ourier"/>
                          <a:ea typeface="MS Mincho"/>
                        </a:rPr>
                        <a:t>0x1A4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1613847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ourier"/>
                          <a:ea typeface="MS Mincho"/>
                        </a:rPr>
                        <a:t>0x177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288474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ourier"/>
                          <a:ea typeface="MS Mincho"/>
                        </a:rPr>
                        <a:t>0x301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745593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ourier"/>
                          <a:ea typeface="MS Mincho"/>
                        </a:rPr>
                        <a:t>0x206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843703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ourier"/>
                          <a:ea typeface="MS Mincho"/>
                        </a:rPr>
                        <a:t>0x135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635302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467600" y="1524000"/>
            <a:ext cx="4648200" cy="4956525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4-Way SA cache with 8 blocks, has 2 sets, and distribution of </a:t>
            </a:r>
            <a:r>
              <a:rPr lang="en-US" dirty="0" err="1" smtClean="0"/>
              <a:t>Tag:Set</a:t>
            </a:r>
            <a:r>
              <a:rPr lang="en-US" dirty="0" smtClean="0"/>
              <a:t> </a:t>
            </a:r>
            <a:r>
              <a:rPr lang="en-US" dirty="0" err="1" smtClean="0"/>
              <a:t>Index:Offset</a:t>
            </a:r>
            <a:r>
              <a:rPr lang="en-US" dirty="0" smtClean="0"/>
              <a:t> bits as 7:1:4.</a:t>
            </a:r>
          </a:p>
          <a:p>
            <a:r>
              <a:rPr lang="en-US" dirty="0" smtClean="0"/>
              <a:t>Memory address 0x110=</a:t>
            </a:r>
            <a:r>
              <a:rPr lang="en-US" dirty="0" smtClean="0">
                <a:solidFill>
                  <a:srgbClr val="FF0000"/>
                </a:solidFill>
              </a:rPr>
              <a:t>0001000</a:t>
            </a:r>
            <a:r>
              <a:rPr lang="en-US" dirty="0" smtClean="0">
                <a:solidFill>
                  <a:schemeClr val="tx2"/>
                </a:solidFill>
              </a:rPr>
              <a:t>1</a:t>
            </a:r>
            <a:r>
              <a:rPr lang="en-US" dirty="0" smtClean="0"/>
              <a:t>0000(bin). Set Index=</a:t>
            </a:r>
            <a:r>
              <a:rPr lang="en-US" dirty="0" smtClean="0">
                <a:solidFill>
                  <a:schemeClr val="tx2"/>
                </a:solidFill>
              </a:rPr>
              <a:t>1</a:t>
            </a:r>
            <a:r>
              <a:rPr lang="en-US" dirty="0" smtClean="0"/>
              <a:t>(bin),</a:t>
            </a:r>
            <a:r>
              <a:rPr lang="zh-CN" altLang="en-US" dirty="0" smtClean="0"/>
              <a:t> </a:t>
            </a:r>
            <a:r>
              <a:rPr lang="en-US" altLang="zh-CN" dirty="0" smtClean="0"/>
              <a:t>hence it is mapped to Set 1, with Tag=1000(bin)=0x8. It can be placed anywhere in the 4 ways of Set 1, but let’s assume it is placed in Way 0. Cache miss.</a:t>
            </a:r>
          </a:p>
          <a:p>
            <a:r>
              <a:rPr lang="en-US" dirty="0" smtClean="0"/>
              <a:t>Memory address 0x136=</a:t>
            </a:r>
            <a:r>
              <a:rPr lang="en-US" dirty="0" smtClean="0">
                <a:solidFill>
                  <a:srgbClr val="FF0000"/>
                </a:solidFill>
              </a:rPr>
              <a:t>0001001</a:t>
            </a:r>
            <a:r>
              <a:rPr lang="en-US" dirty="0" smtClean="0">
                <a:solidFill>
                  <a:schemeClr val="tx2"/>
                </a:solidFill>
              </a:rPr>
              <a:t>1</a:t>
            </a:r>
            <a:r>
              <a:rPr lang="en-US" dirty="0" smtClean="0"/>
              <a:t>0110(bin). Set Index=</a:t>
            </a:r>
            <a:r>
              <a:rPr lang="en-US" dirty="0" smtClean="0">
                <a:solidFill>
                  <a:schemeClr val="tx2"/>
                </a:solidFill>
              </a:rPr>
              <a:t>1</a:t>
            </a:r>
            <a:r>
              <a:rPr lang="en-US" dirty="0" smtClean="0"/>
              <a:t>(bin),</a:t>
            </a:r>
            <a:r>
              <a:rPr lang="zh-CN" altLang="en-US" dirty="0" smtClean="0"/>
              <a:t> </a:t>
            </a:r>
            <a:r>
              <a:rPr lang="en-US" altLang="zh-CN" dirty="0" smtClean="0"/>
              <a:t>hence it is mapped to Set 1, with Tag=1001(bin)=0x9. </a:t>
            </a:r>
            <a:r>
              <a:rPr lang="en-US" altLang="zh-CN" dirty="0"/>
              <a:t>It can be placed anywhere in the </a:t>
            </a:r>
            <a:r>
              <a:rPr lang="en-US" altLang="zh-CN" dirty="0" smtClean="0"/>
              <a:t>remaining 3 ways </a:t>
            </a:r>
            <a:r>
              <a:rPr lang="en-US" altLang="zh-CN" dirty="0"/>
              <a:t>of Set 1</a:t>
            </a:r>
            <a:r>
              <a:rPr lang="en-US" altLang="zh-CN" dirty="0" smtClean="0"/>
              <a:t>, </a:t>
            </a:r>
            <a:r>
              <a:rPr lang="en-US" altLang="zh-CN" dirty="0"/>
              <a:t>but let’s assume it is placed in Way </a:t>
            </a:r>
            <a:r>
              <a:rPr lang="en-US" altLang="zh-CN" dirty="0" smtClean="0"/>
              <a:t>1. </a:t>
            </a:r>
            <a:r>
              <a:rPr lang="en-US" altLang="zh-CN" dirty="0"/>
              <a:t>Cache miss</a:t>
            </a:r>
            <a:r>
              <a:rPr lang="en-US" altLang="zh-CN" dirty="0" smtClean="0"/>
              <a:t>.</a:t>
            </a:r>
          </a:p>
          <a:p>
            <a:r>
              <a:rPr lang="en-US" dirty="0" smtClean="0"/>
              <a:t>Memory address 0x202=</a:t>
            </a:r>
            <a:r>
              <a:rPr lang="en-US" dirty="0" smtClean="0">
                <a:solidFill>
                  <a:srgbClr val="FF0000"/>
                </a:solidFill>
              </a:rPr>
              <a:t>0010000</a:t>
            </a:r>
            <a:r>
              <a:rPr lang="en-US" dirty="0" smtClean="0">
                <a:solidFill>
                  <a:schemeClr val="tx2"/>
                </a:solidFill>
              </a:rPr>
              <a:t>0</a:t>
            </a:r>
            <a:r>
              <a:rPr lang="en-US" dirty="0" smtClean="0"/>
              <a:t>0010(bin). Set Index=</a:t>
            </a:r>
            <a:r>
              <a:rPr lang="en-US" dirty="0" smtClean="0">
                <a:solidFill>
                  <a:schemeClr val="tx2"/>
                </a:solidFill>
              </a:rPr>
              <a:t>0</a:t>
            </a:r>
            <a:r>
              <a:rPr lang="en-US" dirty="0" smtClean="0"/>
              <a:t>(bin),</a:t>
            </a:r>
            <a:r>
              <a:rPr lang="zh-CN" altLang="en-US" dirty="0" smtClean="0"/>
              <a:t> </a:t>
            </a:r>
            <a:r>
              <a:rPr lang="en-US" altLang="zh-CN" dirty="0" smtClean="0"/>
              <a:t>hence it is mapped to Set 0, with Tag=10000(bin)=0x10. </a:t>
            </a:r>
            <a:r>
              <a:rPr lang="en-US" altLang="zh-CN" dirty="0"/>
              <a:t>It can be placed anywhere in the 4 ways of Set </a:t>
            </a:r>
            <a:r>
              <a:rPr lang="en-US" altLang="zh-CN" dirty="0" smtClean="0"/>
              <a:t>0, </a:t>
            </a:r>
            <a:r>
              <a:rPr lang="en-US" altLang="zh-CN" dirty="0"/>
              <a:t>but let’s assume it is placed in Way 0. Cache miss.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03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A: 4-Way SA Cache w/ </a:t>
            </a:r>
            <a:r>
              <a:rPr lang="en-US" altLang="zh-CN" dirty="0" smtClean="0"/>
              <a:t>FIFO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9543447"/>
              </p:ext>
            </p:extLst>
          </p:nvPr>
        </p:nvGraphicFramePr>
        <p:xfrm>
          <a:off x="263498" y="1524000"/>
          <a:ext cx="7127902" cy="4663440"/>
        </p:xfrm>
        <a:graphic>
          <a:graphicData uri="http://schemas.openxmlformats.org/drawingml/2006/table">
            <a:tbl>
              <a:tblPr/>
              <a:tblGrid>
                <a:gridCol w="1006292">
                  <a:extLst>
                    <a:ext uri="{9D8B030D-6E8A-4147-A177-3AD203B41FA5}">
                      <a16:colId xmlns:a16="http://schemas.microsoft.com/office/drawing/2014/main" val="950857144"/>
                    </a:ext>
                  </a:extLst>
                </a:gridCol>
                <a:gridCol w="679247">
                  <a:extLst>
                    <a:ext uri="{9D8B030D-6E8A-4147-A177-3AD203B41FA5}">
                      <a16:colId xmlns:a16="http://schemas.microsoft.com/office/drawing/2014/main" val="1755914231"/>
                    </a:ext>
                  </a:extLst>
                </a:gridCol>
                <a:gridCol w="679247">
                  <a:extLst>
                    <a:ext uri="{9D8B030D-6E8A-4147-A177-3AD203B41FA5}">
                      <a16:colId xmlns:a16="http://schemas.microsoft.com/office/drawing/2014/main" val="844018417"/>
                    </a:ext>
                  </a:extLst>
                </a:gridCol>
                <a:gridCol w="679247">
                  <a:extLst>
                    <a:ext uri="{9D8B030D-6E8A-4147-A177-3AD203B41FA5}">
                      <a16:colId xmlns:a16="http://schemas.microsoft.com/office/drawing/2014/main" val="2331258857"/>
                    </a:ext>
                  </a:extLst>
                </a:gridCol>
                <a:gridCol w="696018">
                  <a:extLst>
                    <a:ext uri="{9D8B030D-6E8A-4147-A177-3AD203B41FA5}">
                      <a16:colId xmlns:a16="http://schemas.microsoft.com/office/drawing/2014/main" val="2483929205"/>
                    </a:ext>
                  </a:extLst>
                </a:gridCol>
                <a:gridCol w="696018">
                  <a:extLst>
                    <a:ext uri="{9D8B030D-6E8A-4147-A177-3AD203B41FA5}">
                      <a16:colId xmlns:a16="http://schemas.microsoft.com/office/drawing/2014/main" val="4051823053"/>
                    </a:ext>
                  </a:extLst>
                </a:gridCol>
                <a:gridCol w="679247">
                  <a:extLst>
                    <a:ext uri="{9D8B030D-6E8A-4147-A177-3AD203B41FA5}">
                      <a16:colId xmlns:a16="http://schemas.microsoft.com/office/drawing/2014/main" val="1792294352"/>
                    </a:ext>
                  </a:extLst>
                </a:gridCol>
                <a:gridCol w="670862">
                  <a:extLst>
                    <a:ext uri="{9D8B030D-6E8A-4147-A177-3AD203B41FA5}">
                      <a16:colId xmlns:a16="http://schemas.microsoft.com/office/drawing/2014/main" val="1324209990"/>
                    </a:ext>
                  </a:extLst>
                </a:gridCol>
                <a:gridCol w="670862">
                  <a:extLst>
                    <a:ext uri="{9D8B030D-6E8A-4147-A177-3AD203B41FA5}">
                      <a16:colId xmlns:a16="http://schemas.microsoft.com/office/drawing/2014/main" val="806261744"/>
                    </a:ext>
                  </a:extLst>
                </a:gridCol>
                <a:gridCol w="670862">
                  <a:extLst>
                    <a:ext uri="{9D8B030D-6E8A-4147-A177-3AD203B41FA5}">
                      <a16:colId xmlns:a16="http://schemas.microsoft.com/office/drawing/2014/main" val="2837101374"/>
                    </a:ext>
                  </a:extLst>
                </a:gridCol>
              </a:tblGrid>
              <a:tr h="268941">
                <a:tc row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sng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4-way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Address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FIFO Cache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53249"/>
                  </a:ext>
                </a:extLst>
              </a:tr>
              <a:tr h="2689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Cache Block (Tag in Hex)</a:t>
                      </a: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hit?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644020"/>
                  </a:ext>
                </a:extLst>
              </a:tr>
              <a:tr h="2689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Set 0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Set 1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355978"/>
                  </a:ext>
                </a:extLst>
              </a:tr>
              <a:tr h="2689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Way0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Way1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Way2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Way3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Way0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Way1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Way2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Way3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0298425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ourier"/>
                          <a:ea typeface="MS Mincho"/>
                        </a:rPr>
                        <a:t>0x110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Inv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Inv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Inv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Inv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08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Inv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Inv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inv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N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8220285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ourier"/>
                          <a:ea typeface="MS Mincho"/>
                        </a:rPr>
                        <a:t>0x136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09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N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718555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ourier"/>
                          <a:ea typeface="MS Mincho"/>
                        </a:rPr>
                        <a:t>0x202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10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N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317292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ourier"/>
                          <a:ea typeface="MS Mincho"/>
                        </a:rPr>
                        <a:t>0x1A3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0D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N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603508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ourier"/>
                          <a:ea typeface="MS Mincho"/>
                        </a:rPr>
                        <a:t>0x102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08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N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17508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ourier"/>
                          <a:ea typeface="MS Mincho"/>
                        </a:rPr>
                        <a:t>0x361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1B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N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8311129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ourier"/>
                          <a:ea typeface="MS Mincho"/>
                        </a:rPr>
                        <a:t>0x204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10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Y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3270006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ourier"/>
                          <a:ea typeface="MS Mincho"/>
                        </a:rPr>
                        <a:t>0x114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08</a:t>
                      </a: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Y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963373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ourier"/>
                          <a:ea typeface="MS Mincho"/>
                        </a:rPr>
                        <a:t>0x1A4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0D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Y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1613847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ourier"/>
                          <a:ea typeface="MS Mincho"/>
                        </a:rPr>
                        <a:t>0x177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altLang="zh-CN" sz="18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B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N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288474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ourier"/>
                          <a:ea typeface="MS Mincho"/>
                        </a:rPr>
                        <a:t>0x301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18</a:t>
                      </a:r>
                      <a:endParaRPr lang="en-US" sz="1400" dirty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N</a:t>
                      </a:r>
                      <a:endParaRPr lang="en-US" sz="1400" dirty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745593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ourier"/>
                          <a:ea typeface="MS Mincho"/>
                        </a:rPr>
                        <a:t>0x206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10</a:t>
                      </a:r>
                      <a:endParaRPr lang="en-US" sz="1400" dirty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  <a:cs typeface="Courier New" panose="02070309020205020404" pitchFamily="49" charset="0"/>
                        </a:rPr>
                        <a:t>N</a:t>
                      </a:r>
                      <a:endParaRPr lang="en-US" sz="1400" dirty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843703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ourier"/>
                          <a:ea typeface="MS Mincho"/>
                        </a:rPr>
                        <a:t>0x135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09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Courier New" panose="02070309020205020404" pitchFamily="49" charset="0"/>
                        </a:rPr>
                        <a:t>Y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Batang"/>
                      </a:endParaRPr>
                    </a:p>
                  </a:txBody>
                  <a:tcPr marL="98477" marR="984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635302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467600" y="1524000"/>
            <a:ext cx="4648200" cy="495652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4-Way SA cache with 8 blocks, has 2 sets, and distribution of </a:t>
            </a:r>
            <a:r>
              <a:rPr lang="en-US" dirty="0" err="1" smtClean="0"/>
              <a:t>Tag:Set</a:t>
            </a:r>
            <a:r>
              <a:rPr lang="en-US" dirty="0" smtClean="0"/>
              <a:t> </a:t>
            </a:r>
            <a:r>
              <a:rPr lang="en-US" dirty="0" err="1" smtClean="0"/>
              <a:t>Index:Offset</a:t>
            </a:r>
            <a:r>
              <a:rPr lang="en-US" dirty="0" smtClean="0"/>
              <a:t> bits as 7:1:4.</a:t>
            </a:r>
          </a:p>
          <a:p>
            <a:r>
              <a:rPr lang="en-US" dirty="0" smtClean="0"/>
              <a:t>Memory </a:t>
            </a:r>
            <a:r>
              <a:rPr lang="en-US" dirty="0"/>
              <a:t>address 0x301=</a:t>
            </a:r>
            <a:r>
              <a:rPr lang="en-US" dirty="0">
                <a:solidFill>
                  <a:srgbClr val="FF0000"/>
                </a:solidFill>
              </a:rPr>
              <a:t>0011000</a:t>
            </a:r>
            <a:r>
              <a:rPr lang="en-US" dirty="0">
                <a:solidFill>
                  <a:schemeClr val="tx2"/>
                </a:solidFill>
              </a:rPr>
              <a:t>0</a:t>
            </a:r>
            <a:r>
              <a:rPr lang="en-US" dirty="0"/>
              <a:t>0001(bin). Set Index=</a:t>
            </a:r>
            <a:r>
              <a:rPr lang="en-US" dirty="0">
                <a:solidFill>
                  <a:schemeClr val="tx2"/>
                </a:solidFill>
              </a:rPr>
              <a:t>0</a:t>
            </a:r>
            <a:r>
              <a:rPr lang="en-US" dirty="0"/>
              <a:t>(bin),</a:t>
            </a:r>
            <a:r>
              <a:rPr lang="zh-CN" altLang="en-US" dirty="0"/>
              <a:t> </a:t>
            </a:r>
            <a:r>
              <a:rPr lang="en-US" altLang="zh-CN" dirty="0"/>
              <a:t>hence it is mapped to Set 0, with Tag=11000(bin)=0x18. No tag match, cache miss. </a:t>
            </a:r>
            <a:r>
              <a:rPr lang="en-US" altLang="zh-CN" dirty="0">
                <a:solidFill>
                  <a:srgbClr val="FF0000"/>
                </a:solidFill>
              </a:rPr>
              <a:t>It replaces the </a:t>
            </a:r>
            <a:r>
              <a:rPr lang="en-US" altLang="zh-CN" dirty="0" smtClean="0">
                <a:solidFill>
                  <a:srgbClr val="FF0000"/>
                </a:solidFill>
              </a:rPr>
              <a:t>block </a:t>
            </a:r>
            <a:r>
              <a:rPr lang="en-US" altLang="zh-CN" dirty="0">
                <a:solidFill>
                  <a:srgbClr val="FF0000"/>
                </a:solidFill>
              </a:rPr>
              <a:t>in Way </a:t>
            </a:r>
            <a:r>
              <a:rPr lang="en-US" altLang="zh-CN" dirty="0" smtClean="0">
                <a:solidFill>
                  <a:srgbClr val="FF0000"/>
                </a:solidFill>
              </a:rPr>
              <a:t>2, which entered the cache the earliest (by access to 0x202).</a:t>
            </a:r>
          </a:p>
          <a:p>
            <a:r>
              <a:rPr lang="en-US" dirty="0"/>
              <a:t>Memory address </a:t>
            </a:r>
            <a:r>
              <a:rPr lang="en-US" dirty="0" smtClean="0"/>
              <a:t>0x206=</a:t>
            </a:r>
            <a:r>
              <a:rPr lang="en-US" dirty="0" smtClean="0">
                <a:solidFill>
                  <a:srgbClr val="FF0000"/>
                </a:solidFill>
              </a:rPr>
              <a:t>0010000</a:t>
            </a:r>
            <a:r>
              <a:rPr lang="en-US" dirty="0" smtClean="0">
                <a:solidFill>
                  <a:schemeClr val="tx2"/>
                </a:solidFill>
              </a:rPr>
              <a:t>0</a:t>
            </a:r>
            <a:r>
              <a:rPr lang="en-US" dirty="0" smtClean="0"/>
              <a:t>0110(bin</a:t>
            </a:r>
            <a:r>
              <a:rPr lang="en-US" dirty="0"/>
              <a:t>). Set Index=</a:t>
            </a:r>
            <a:r>
              <a:rPr lang="en-US" dirty="0">
                <a:solidFill>
                  <a:schemeClr val="tx2"/>
                </a:solidFill>
              </a:rPr>
              <a:t>0</a:t>
            </a:r>
            <a:r>
              <a:rPr lang="en-US" dirty="0"/>
              <a:t>(bin),</a:t>
            </a:r>
            <a:r>
              <a:rPr lang="zh-CN" altLang="en-US" dirty="0"/>
              <a:t> </a:t>
            </a:r>
            <a:r>
              <a:rPr lang="en-US" altLang="zh-CN" dirty="0"/>
              <a:t>hence it is mapped to Set 0, with Tag=10000(bin)=0x10. No tag match, cache miss. </a:t>
            </a:r>
            <a:r>
              <a:rPr lang="en-US" altLang="zh-CN" dirty="0">
                <a:solidFill>
                  <a:srgbClr val="FF0000"/>
                </a:solidFill>
              </a:rPr>
              <a:t>It replaces the block in Way </a:t>
            </a:r>
            <a:r>
              <a:rPr lang="en-US" altLang="zh-CN" dirty="0" smtClean="0">
                <a:solidFill>
                  <a:srgbClr val="FF0000"/>
                </a:solidFill>
              </a:rPr>
              <a:t>1, </a:t>
            </a:r>
            <a:r>
              <a:rPr lang="en-US" altLang="zh-CN" dirty="0">
                <a:solidFill>
                  <a:srgbClr val="FF0000"/>
                </a:solidFill>
              </a:rPr>
              <a:t>which entered the cache the earliest (by access to </a:t>
            </a:r>
            <a:r>
              <a:rPr lang="en-US" altLang="zh-CN" dirty="0" smtClean="0">
                <a:solidFill>
                  <a:srgbClr val="FF0000"/>
                </a:solidFill>
              </a:rPr>
              <a:t>0x1A3).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81600" y="6400800"/>
            <a:ext cx="22098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 cache hits, 9 misses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64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20014</TotalTime>
  <Words>2936</Words>
  <Application>Microsoft Office PowerPoint</Application>
  <PresentationFormat>Widescreen</PresentationFormat>
  <Paragraphs>1088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Batang</vt:lpstr>
      <vt:lpstr>MS Mincho</vt:lpstr>
      <vt:lpstr>ＭＳ Ｐゴシック</vt:lpstr>
      <vt:lpstr>宋体</vt:lpstr>
      <vt:lpstr>Arial</vt:lpstr>
      <vt:lpstr>Calibri</vt:lpstr>
      <vt:lpstr>Courier</vt:lpstr>
      <vt:lpstr>Courier New</vt:lpstr>
      <vt:lpstr>Times New Roman</vt:lpstr>
      <vt:lpstr>Wingdings</vt:lpstr>
      <vt:lpstr>Office Theme</vt:lpstr>
      <vt:lpstr>1_CS252-template</vt:lpstr>
      <vt:lpstr>L9  Cache II Exercises</vt:lpstr>
      <vt:lpstr>Cache Replacement Policies</vt:lpstr>
      <vt:lpstr>Tag:Set Index:Offset</vt:lpstr>
      <vt:lpstr>Q: DM Cache</vt:lpstr>
      <vt:lpstr>A: DM Cache</vt:lpstr>
      <vt:lpstr>Q: 4-Way SA Cache w/ LRU</vt:lpstr>
      <vt:lpstr>A: 4-Way SA Cache w/ LRU</vt:lpstr>
      <vt:lpstr>Q: 4-Way SA Cache w/ FIFO</vt:lpstr>
      <vt:lpstr>A: 4-Way SA Cache w/ FIFO</vt:lpstr>
      <vt:lpstr>Q: AMAT</vt:lpstr>
      <vt:lpstr>A: AMAT</vt:lpstr>
      <vt:lpstr>LRU vs. FIFO</vt:lpstr>
      <vt:lpstr>Average Memory Access Time (AMAT)</vt:lpstr>
      <vt:lpstr>Local vs. Global Miss Rates</vt:lpstr>
      <vt:lpstr>Question: AMAT</vt:lpstr>
      <vt:lpstr>Answer: AMAT</vt:lpstr>
      <vt:lpstr>Question: AMAT</vt:lpstr>
      <vt:lpstr>Answer: AMAT</vt:lpstr>
      <vt:lpstr>Question: AMAT</vt:lpstr>
      <vt:lpstr>Answer: AMAT</vt:lpstr>
      <vt:lpstr>Question: AMAT</vt:lpstr>
      <vt:lpstr>Answer: AMAT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61C: Great Ideas in Computer Architecture (Machine Structures)</dc:title>
  <dc:creator>Randy Katz</dc:creator>
  <cp:lastModifiedBy>Gu, Zonghua</cp:lastModifiedBy>
  <cp:revision>495</cp:revision>
  <cp:lastPrinted>2018-04-30T12:39:12Z</cp:lastPrinted>
  <dcterms:created xsi:type="dcterms:W3CDTF">2012-02-15T14:17:37Z</dcterms:created>
  <dcterms:modified xsi:type="dcterms:W3CDTF">2018-05-07T16:54:41Z</dcterms:modified>
</cp:coreProperties>
</file>