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6" r:id="rId2"/>
  </p:sldMasterIdLst>
  <p:notesMasterIdLst>
    <p:notesMasterId r:id="rId26"/>
  </p:notesMasterIdLst>
  <p:handoutMasterIdLst>
    <p:handoutMasterId r:id="rId27"/>
  </p:handoutMasterIdLst>
  <p:sldIdLst>
    <p:sldId id="416" r:id="rId3"/>
    <p:sldId id="582" r:id="rId4"/>
    <p:sldId id="583" r:id="rId5"/>
    <p:sldId id="584" r:id="rId6"/>
    <p:sldId id="585" r:id="rId7"/>
    <p:sldId id="587" r:id="rId8"/>
    <p:sldId id="588" r:id="rId9"/>
    <p:sldId id="590" r:id="rId10"/>
    <p:sldId id="591" r:id="rId11"/>
    <p:sldId id="592" r:id="rId12"/>
    <p:sldId id="597" r:id="rId13"/>
    <p:sldId id="648" r:id="rId14"/>
    <p:sldId id="654" r:id="rId15"/>
    <p:sldId id="655" r:id="rId16"/>
    <p:sldId id="656" r:id="rId17"/>
    <p:sldId id="649" r:id="rId18"/>
    <p:sldId id="551" r:id="rId19"/>
    <p:sldId id="569" r:id="rId20"/>
    <p:sldId id="610" r:id="rId21"/>
    <p:sldId id="571" r:id="rId22"/>
    <p:sldId id="646" r:id="rId23"/>
    <p:sldId id="572" r:id="rId24"/>
    <p:sldId id="65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332" autoAdjust="0"/>
    <p:restoredTop sz="86117" autoAdjust="0"/>
  </p:normalViewPr>
  <p:slideViewPr>
    <p:cSldViewPr>
      <p:cViewPr varScale="1">
        <p:scale>
          <a:sx n="143" d="100"/>
          <a:sy n="143" d="100"/>
        </p:scale>
        <p:origin x="744" y="100"/>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p:scale>
        <a:sx n="200" d="100"/>
        <a:sy n="200" d="100"/>
      </p:scale>
      <p:origin x="0" y="-12380"/>
    </p:cViewPr>
  </p:sorterViewPr>
  <p:notesViewPr>
    <p:cSldViewPr snapToGrid="0" snapToObjects="1">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4/30/2018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4/30/2018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4 cache misses: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15</a:t>
            </a:fld>
            <a:endParaRPr lang="en-US"/>
          </a:p>
        </p:txBody>
      </p:sp>
    </p:spTree>
    <p:extLst>
      <p:ext uri="{BB962C8B-B14F-4D97-AF65-F5344CB8AC3E}">
        <p14:creationId xmlns:p14="http://schemas.microsoft.com/office/powerpoint/2010/main" val="3368992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1D2F17D4-B91E-9A46-A430-8EBAABAB7F9F}" type="slidenum">
              <a:rPr lang="en-US">
                <a:solidFill>
                  <a:prstClr val="black"/>
                </a:solidFill>
              </a:rPr>
              <a:pPr/>
              <a:t>16</a:t>
            </a:fld>
            <a:endParaRPr lang="en-US">
              <a:solidFill>
                <a:prstClr val="black"/>
              </a:solidFill>
            </a:endParaRPr>
          </a:p>
        </p:txBody>
      </p:sp>
      <p:sp>
        <p:nvSpPr>
          <p:cNvPr id="1487874" name="Rectangle 2"/>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1487875" name="Rectangle 3"/>
          <p:cNvSpPr>
            <a:spLocks noGrp="1" noChangeArrowheads="1"/>
          </p:cNvSpPr>
          <p:nvPr>
            <p:ph type="body" idx="1"/>
          </p:nvPr>
        </p:nvSpPr>
        <p:spPr bwMode="auto">
          <a:xfrm>
            <a:off x="977900" y="4560888"/>
            <a:ext cx="5359400" cy="4321175"/>
          </a:xfrm>
          <a:prstGeom prst="rect">
            <a:avLst/>
          </a:prstGeom>
          <a:solidFill>
            <a:srgbClr val="FFFFFF"/>
          </a:solidFill>
          <a:ln>
            <a:solidFill>
              <a:srgbClr val="000000"/>
            </a:solidFill>
            <a:miter lim="800000"/>
            <a:headEnd/>
            <a:tailEnd/>
          </a:ln>
        </p:spPr>
        <p:txBody>
          <a:bodyPr lIns="95079" tIns="47540" rIns="95079" bIns="47540">
            <a:prstTxWarp prst="textNoShape">
              <a:avLst/>
            </a:prstTxWarp>
          </a:bodyPr>
          <a:lstStyle/>
          <a:p>
            <a:r>
              <a:rPr lang="en-US" dirty="0"/>
              <a:t>Requested </a:t>
            </a:r>
            <a:r>
              <a:rPr lang="en-US" dirty="0" smtClean="0"/>
              <a:t>line </a:t>
            </a:r>
            <a:r>
              <a:rPr lang="en-US" dirty="0"/>
              <a:t>first…. </a:t>
            </a:r>
          </a:p>
          <a:p>
            <a:endParaRPr lang="en-US" dirty="0"/>
          </a:p>
          <a:p>
            <a:r>
              <a:rPr lang="en-US" dirty="0"/>
              <a:t>The following could be in the slide…</a:t>
            </a:r>
          </a:p>
          <a:p>
            <a:r>
              <a:rPr lang="en-US" dirty="0"/>
              <a:t>spatial locality reduces compulsory misses and     	capacity reload misses</a:t>
            </a:r>
          </a:p>
          <a:p>
            <a:pPr lvl="1"/>
            <a:r>
              <a:rPr lang="en-US" dirty="0"/>
              <a:t>  fewer </a:t>
            </a:r>
            <a:r>
              <a:rPr lang="en-US" dirty="0" smtClean="0"/>
              <a:t>lines </a:t>
            </a:r>
            <a:r>
              <a:rPr lang="en-US" dirty="0"/>
              <a:t>may increase conflict miss rate</a:t>
            </a:r>
          </a:p>
          <a:p>
            <a:pPr lvl="1"/>
            <a:r>
              <a:rPr lang="en-US" dirty="0"/>
              <a:t>  larger </a:t>
            </a:r>
            <a:r>
              <a:rPr lang="en-US" dirty="0" smtClean="0"/>
              <a:t>lines </a:t>
            </a:r>
            <a:r>
              <a:rPr lang="en-US" dirty="0"/>
              <a:t>may increase miss penalty</a:t>
            </a:r>
          </a:p>
          <a:p>
            <a:pPr algn="l">
              <a:spcBef>
                <a:spcPct val="0"/>
              </a:spcBef>
            </a:pPr>
            <a:r>
              <a:rPr lang="en-US" sz="2800" dirty="0" smtClean="0">
                <a:latin typeface="+mn-lt"/>
                <a:cs typeface="Calibri"/>
              </a:rPr>
              <a:t>Larger block size</a:t>
            </a:r>
          </a:p>
          <a:p>
            <a:pPr marL="403225" lvl="1" indent="-231775">
              <a:spcBef>
                <a:spcPct val="0"/>
              </a:spcBef>
              <a:buFontTx/>
              <a:buChar char="+"/>
            </a:pPr>
            <a:r>
              <a:rPr lang="en-US" dirty="0" smtClean="0">
                <a:solidFill>
                  <a:srgbClr val="FF0000"/>
                </a:solidFill>
                <a:latin typeface="+mn-lt"/>
                <a:cs typeface="Calibri"/>
              </a:rPr>
              <a:t>reduces compulsory and capacity misses</a:t>
            </a:r>
          </a:p>
          <a:p>
            <a:pPr lvl="1">
              <a:spcBef>
                <a:spcPct val="0"/>
              </a:spcBef>
              <a:buFontTx/>
              <a:buChar char="-"/>
            </a:pPr>
            <a:endParaRPr lang="en-US" dirty="0"/>
          </a:p>
        </p:txBody>
      </p:sp>
    </p:spTree>
    <p:extLst>
      <p:ext uri="{BB962C8B-B14F-4D97-AF65-F5344CB8AC3E}">
        <p14:creationId xmlns:p14="http://schemas.microsoft.com/office/powerpoint/2010/main" val="1279999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Computer architects expend considerable effort optimizing the cache hierarchy</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17</a:t>
            </a:fld>
            <a:endParaRPr lang="en-US"/>
          </a:p>
        </p:txBody>
      </p:sp>
    </p:spTree>
    <p:extLst>
      <p:ext uri="{BB962C8B-B14F-4D97-AF65-F5344CB8AC3E}">
        <p14:creationId xmlns:p14="http://schemas.microsoft.com/office/powerpoint/2010/main" val="3845238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3650" name="Rectangle 2"/>
          <p:cNvSpPr>
            <a:spLocks noGrp="1" noRot="1" noChangeAspect="1" noChangeArrowheads="1" noTextEdit="1"/>
          </p:cNvSpPr>
          <p:nvPr>
            <p:ph type="sldImg"/>
          </p:nvPr>
        </p:nvSpPr>
        <p:spPr bwMode="auto">
          <a:xfrm>
            <a:off x="403225" y="585788"/>
            <a:ext cx="6072188" cy="3416300"/>
          </a:xfrm>
          <a:prstGeom prst="rect">
            <a:avLst/>
          </a:prstGeom>
          <a:solidFill>
            <a:srgbClr val="FFFFFF"/>
          </a:solidFill>
          <a:ln>
            <a:solidFill>
              <a:srgbClr val="000000"/>
            </a:solidFill>
            <a:miter lim="800000"/>
            <a:headEnd/>
            <a:tailEnd/>
          </a:ln>
        </p:spPr>
      </p:sp>
      <p:sp>
        <p:nvSpPr>
          <p:cNvPr id="2843651" name="Rectangle 3"/>
          <p:cNvSpPr>
            <a:spLocks noGrp="1" noChangeArrowheads="1"/>
          </p:cNvSpPr>
          <p:nvPr>
            <p:ph type="body" idx="1"/>
          </p:nvPr>
        </p:nvSpPr>
        <p:spPr bwMode="auto">
          <a:xfrm>
            <a:off x="516211" y="4344336"/>
            <a:ext cx="5909289" cy="4115112"/>
          </a:xfrm>
          <a:prstGeom prst="rect">
            <a:avLst/>
          </a:prstGeom>
          <a:solidFill>
            <a:srgbClr val="FFFFFF"/>
          </a:solidFill>
          <a:ln>
            <a:solidFill>
              <a:srgbClr val="000000"/>
            </a:solidFill>
            <a:miter lim="800000"/>
            <a:headEnd/>
            <a:tailEnd/>
          </a:ln>
        </p:spPr>
        <p:txBody>
          <a:bodyPr lIns="89567" tIns="44784" rIns="89567" bIns="44784">
            <a:prstTxWarp prst="textNoShape">
              <a:avLst/>
            </a:prstTxWarp>
          </a:bodyPr>
          <a:lstStyle/>
          <a:p>
            <a:endParaRPr lang="en-US"/>
          </a:p>
        </p:txBody>
      </p:sp>
    </p:spTree>
    <p:extLst>
      <p:ext uri="{BB962C8B-B14F-4D97-AF65-F5344CB8AC3E}">
        <p14:creationId xmlns:p14="http://schemas.microsoft.com/office/powerpoint/2010/main" val="4092695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dirty="0"/>
              <a:t>Global miss rate – the fraction of references that miss in all levels of a multilevel cache.  The global miss rate dictates how often we must access the main memory.</a:t>
            </a:r>
          </a:p>
          <a:p>
            <a:pPr eaLnBrk="1" hangingPunct="1"/>
            <a:r>
              <a:rPr lang="en-US" dirty="0"/>
              <a:t>Local miss rate – the fraction of references to one level of a cache that </a:t>
            </a:r>
            <a:r>
              <a:rPr lang="en-US" dirty="0" smtClean="0"/>
              <a:t>miss</a:t>
            </a:r>
          </a:p>
          <a:p>
            <a:pPr eaLnBrk="1" hangingPunct="1">
              <a:defRPr/>
            </a:pPr>
            <a:r>
              <a:rPr lang="en-US" dirty="0" smtClean="0"/>
              <a:t>For the L2$, fast hit time is less important than low miss rate</a:t>
            </a:r>
          </a:p>
          <a:p>
            <a:pPr lvl="1" eaLnBrk="1" hangingPunct="1">
              <a:defRPr/>
            </a:pPr>
            <a:r>
              <a:rPr lang="en-US" dirty="0" smtClean="0"/>
              <a:t>L2$ hit time determines L1$’s miss penalty</a:t>
            </a:r>
          </a:p>
          <a:p>
            <a:pPr lvl="1" eaLnBrk="1" hangingPunct="1">
              <a:defRPr/>
            </a:pPr>
            <a:r>
              <a:rPr lang="en-US" dirty="0" smtClean="0"/>
              <a:t>L2$ local miss rate &gt;&gt;  global miss rate</a:t>
            </a:r>
          </a:p>
          <a:p>
            <a:pPr eaLnBrk="1" hangingPunct="1"/>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Miss penalty of L1$ is significantly reduced by presence of L2$, so can be smaller/faster even with higher miss rate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a:t>
            </a:r>
          </a:p>
          <a:p>
            <a:r>
              <a:rPr lang="en-US" dirty="0" smtClean="0"/>
              <a:t>Use multiple cache levels</a:t>
            </a:r>
          </a:p>
          <a:p>
            <a:r>
              <a:rPr lang="en-US" dirty="0" smtClean="0"/>
              <a:t>2, 3 cache levels are common</a:t>
            </a:r>
          </a:p>
          <a:p>
            <a:r>
              <a:rPr lang="en-US" dirty="0" smtClean="0"/>
              <a:t>High-end server may have ~1GB L4 cache off-chip</a:t>
            </a:r>
          </a:p>
          <a:p>
            <a:endParaRPr lang="en-US" dirty="0" smtClean="0"/>
          </a:p>
          <a:p>
            <a:endParaRPr lang="en-US"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pPr eaLnBrk="1" hangingPunct="1"/>
            <a:endParaRPr lang="en-US" dirty="0"/>
          </a:p>
        </p:txBody>
      </p:sp>
    </p:spTree>
    <p:extLst>
      <p:ext uri="{BB962C8B-B14F-4D97-AF65-F5344CB8AC3E}">
        <p14:creationId xmlns:p14="http://schemas.microsoft.com/office/powerpoint/2010/main" val="99115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normAutofit fontScale="92500"/>
          </a:bodyPr>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endParaRPr lang="en-US" altLang="zh-CN" dirty="0"/>
          </a:p>
          <a:p>
            <a:r>
              <a:rPr lang="en-US" altLang="zh-CN" dirty="0"/>
              <a:t>+3 = 77 min. (Y:57</a:t>
            </a:r>
            <a:r>
              <a:rPr lang="en-US" altLang="zh-CN" dirty="0" smtClean="0"/>
              <a:t>)</a:t>
            </a:r>
          </a:p>
          <a:p>
            <a:endParaRPr lang="en-US" altLang="zh-CN" dirty="0" smtClean="0"/>
          </a:p>
          <a:p>
            <a:pPr marL="457200" indent="-457200"/>
            <a:r>
              <a:rPr lang="en-US" dirty="0" smtClean="0"/>
              <a:t>Calculation of AMAT</a:t>
            </a:r>
          </a:p>
          <a:p>
            <a:pPr marL="457200" indent="-457200"/>
            <a:r>
              <a:rPr lang="en-US" dirty="0" smtClean="0"/>
              <a:t>Sources of Cache Misses (3 C’s)</a:t>
            </a:r>
          </a:p>
          <a:p>
            <a:pPr marL="457200" indent="-457200"/>
            <a:r>
              <a:rPr lang="en-US" dirty="0" smtClean="0"/>
              <a:t>Impact of Different Cache Parameters on Performance</a:t>
            </a:r>
          </a:p>
          <a:p>
            <a:pPr marL="457200" indent="-457200"/>
            <a:r>
              <a:rPr lang="en-US" dirty="0" smtClean="0"/>
              <a:t>Multilevel Cache Considerations</a:t>
            </a:r>
          </a:p>
          <a:p>
            <a:pPr marL="457200" indent="-457200"/>
            <a:endParaRPr lang="en-US" dirty="0" smtClean="0"/>
          </a:p>
          <a:p>
            <a:endParaRPr lang="en-US" altLang="zh-CN" dirty="0"/>
          </a:p>
          <a:p>
            <a:endParaRPr lang="en-US" altLang="zh-CN" dirty="0"/>
          </a:p>
        </p:txBody>
      </p:sp>
      <p:sp>
        <p:nvSpPr>
          <p:cNvPr id="759811" name="Rectangle 3"/>
          <p:cNvSpPr>
            <a:spLocks noGrp="1" noRot="1" noChangeAspect="1" noChangeArrowheads="1" noTextEdit="1"/>
          </p:cNvSpPr>
          <p:nvPr>
            <p:ph type="sldImg"/>
          </p:nvPr>
        </p:nvSpPr>
        <p:spPr>
          <a:xfrm>
            <a:off x="481013" y="620713"/>
            <a:ext cx="6365875" cy="3581400"/>
          </a:xfrm>
          <a:ln>
            <a:noFill/>
          </a:ln>
        </p:spPr>
      </p:sp>
    </p:spTree>
    <p:extLst>
      <p:ext uri="{BB962C8B-B14F-4D97-AF65-F5344CB8AC3E}">
        <p14:creationId xmlns:p14="http://schemas.microsoft.com/office/powerpoint/2010/main" val="6385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lvl="1">
              <a:buClr>
                <a:schemeClr val="tx1"/>
              </a:buClr>
            </a:pPr>
            <a:endParaRPr lang="en-US" dirty="0" smtClean="0"/>
          </a:p>
        </p:txBody>
      </p:sp>
    </p:spTree>
    <p:extLst>
      <p:ext uri="{BB962C8B-B14F-4D97-AF65-F5344CB8AC3E}">
        <p14:creationId xmlns:p14="http://schemas.microsoft.com/office/powerpoint/2010/main" val="112765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03225" y="587375"/>
            <a:ext cx="6070600" cy="3416300"/>
          </a:xfrm>
          <a:noFill/>
          <a:ln>
            <a:solidFill>
              <a:srgbClr val="000000"/>
            </a:solidFill>
            <a:miter lim="800000"/>
            <a:headEnd/>
            <a:tailEnd/>
          </a:ln>
        </p:spPr>
      </p:sp>
      <p:sp>
        <p:nvSpPr>
          <p:cNvPr id="44035"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class handout</a:t>
            </a:r>
          </a:p>
        </p:txBody>
      </p:sp>
    </p:spTree>
    <p:extLst>
      <p:ext uri="{BB962C8B-B14F-4D97-AF65-F5344CB8AC3E}">
        <p14:creationId xmlns:p14="http://schemas.microsoft.com/office/powerpoint/2010/main" val="217451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403225" y="587375"/>
            <a:ext cx="6070600" cy="3416300"/>
          </a:xfrm>
          <a:noFill/>
          <a:ln>
            <a:solidFill>
              <a:srgbClr val="000000"/>
            </a:solidFill>
            <a:miter lim="800000"/>
            <a:headEnd/>
            <a:tailEnd/>
          </a:ln>
        </p:spPr>
      </p:sp>
      <p:sp>
        <p:nvSpPr>
          <p:cNvPr id="50179" name="Rectangle 3"/>
          <p:cNvSpPr>
            <a:spLocks noGrp="1" noChangeArrowheads="1"/>
          </p:cNvSpPr>
          <p:nvPr>
            <p:ph type="body" idx="1"/>
          </p:nvPr>
        </p:nvSpPr>
        <p:spPr bwMode="auto">
          <a:xfrm>
            <a:off x="515938" y="4343400"/>
            <a:ext cx="5910262" cy="4114800"/>
          </a:xfrm>
          <a:noFill/>
        </p:spPr>
        <p:txBody>
          <a:bodyPr wrap="square" lIns="91422" tIns="45711" rIns="91422" bIns="4571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extLst>
      <p:ext uri="{BB962C8B-B14F-4D97-AF65-F5344CB8AC3E}">
        <p14:creationId xmlns:p14="http://schemas.microsoft.com/office/powerpoint/2010/main" val="356627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5A70A7-E578-1540-8263-E3B3842894D8}" type="slidenum">
              <a:rPr lang="en-US"/>
              <a:pPr>
                <a:defRPr/>
              </a:pPr>
              <a:t>9</a:t>
            </a:fld>
            <a:endParaRPr lang="en-US"/>
          </a:p>
        </p:txBody>
      </p:sp>
      <p:sp>
        <p:nvSpPr>
          <p:cNvPr id="62467" name="Rectangle 2"/>
          <p:cNvSpPr>
            <a:spLocks noGrp="1" noChangeArrowheads="1"/>
          </p:cNvSpPr>
          <p:nvPr>
            <p:ph type="body" idx="1"/>
          </p:nvPr>
        </p:nvSpPr>
        <p:spPr bwMode="auto">
          <a:xfrm>
            <a:off x="914400" y="4343400"/>
            <a:ext cx="5029200" cy="4114800"/>
          </a:xfrm>
          <a:noFill/>
        </p:spPr>
        <p:txBody>
          <a:bodyPr wrap="square" lIns="90462" tIns="44438" rIns="90462" bIns="44438" numCol="1" anchor="t" anchorCtr="0" compatLnSpc="1">
            <a:prstTxWarp prst="textNoShape">
              <a:avLst/>
            </a:prstTxWarp>
          </a:bodyPr>
          <a:lstStyle/>
          <a:p>
            <a:pPr lvl="1">
              <a:lnSpc>
                <a:spcPct val="90000"/>
              </a:lnSpc>
              <a:defRPr/>
            </a:pPr>
            <a:r>
              <a:rPr lang="en-US" sz="2000" dirty="0" smtClean="0"/>
              <a:t>For 2-way set-associative cache, need one bit for LRU replacement</a:t>
            </a:r>
          </a:p>
          <a:p>
            <a:pPr lvl="1">
              <a:lnSpc>
                <a:spcPct val="90000"/>
              </a:lnSpc>
              <a:defRPr/>
            </a:pPr>
            <a:endParaRPr lang="en-US" sz="2000" dirty="0" smtClean="0"/>
          </a:p>
          <a:p>
            <a:pPr lvl="1">
              <a:lnSpc>
                <a:spcPct val="90000"/>
              </a:lnSpc>
              <a:defRPr/>
            </a:pPr>
            <a:r>
              <a:rPr lang="en-US" sz="2000" dirty="0" smtClean="0"/>
              <a:t>Must track when each way’s block was used relative to other blocks in the set</a:t>
            </a:r>
          </a:p>
          <a:p>
            <a:endParaRPr lang="en-US" dirty="0"/>
          </a:p>
        </p:txBody>
      </p:sp>
      <p:sp>
        <p:nvSpPr>
          <p:cNvPr id="62468" name="Rectangle 3"/>
          <p:cNvSpPr>
            <a:spLocks noGrp="1" noRot="1" noChangeAspect="1" noChangeArrowheads="1" noTextEdit="1"/>
          </p:cNvSpPr>
          <p:nvPr>
            <p:ph type="sldImg"/>
          </p:nvPr>
        </p:nvSpPr>
        <p:spPr bwMode="auto">
          <a:xfrm>
            <a:off x="381000" y="685800"/>
            <a:ext cx="6096000" cy="3429000"/>
          </a:xfrm>
          <a:noFill/>
          <a:ln w="9525">
            <a:noFill/>
          </a:ln>
        </p:spPr>
      </p:sp>
    </p:spTree>
    <p:extLst>
      <p:ext uri="{BB962C8B-B14F-4D97-AF65-F5344CB8AC3E}">
        <p14:creationId xmlns:p14="http://schemas.microsoft.com/office/powerpoint/2010/main" val="301855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As cache sizes grow, the relative improvement from associativity increases only slightly; since the overall miss rate of a larger cache is lower, the opportunity for improving the miss rate decreases and the absolute improvement in miss rate from associativity shrinks significantly.</a:t>
            </a:r>
          </a:p>
        </p:txBody>
      </p:sp>
    </p:spTree>
    <p:extLst>
      <p:ext uri="{BB962C8B-B14F-4D97-AF65-F5344CB8AC3E}">
        <p14:creationId xmlns:p14="http://schemas.microsoft.com/office/powerpoint/2010/main" val="91503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body" idx="1"/>
          </p:nvPr>
        </p:nvSpPr>
        <p:spPr>
          <a:xfrm>
            <a:off x="516434" y="4345214"/>
            <a:ext cx="5909964" cy="4113893"/>
          </a:xfrm>
          <a:noFill/>
          <a:ln>
            <a:noFill/>
          </a:ln>
        </p:spPr>
        <p:txBody>
          <a:bodyPr lIns="92910" tIns="45640" rIns="92910" bIns="45640">
            <a:normAutofit fontScale="92500" lnSpcReduction="20000"/>
          </a:bodyPr>
          <a:lstStyle/>
          <a:p>
            <a:r>
              <a:rPr lang="en-US" altLang="zh-CN" dirty="0" smtClean="0"/>
              <a:t>Compulsory misses are cache misses due to cold start. You cannot avoid them but if you are going to run billions of instructions anyway, compulsory misses usually don’t bother you.</a:t>
            </a:r>
          </a:p>
          <a:p>
            <a:r>
              <a:rPr lang="en-US" altLang="zh-CN" dirty="0" smtClean="0"/>
              <a:t>Conflict misses are misses caused by multiple memory location being mapped to the same cache location.</a:t>
            </a:r>
          </a:p>
          <a:p>
            <a:r>
              <a:rPr lang="en-US" altLang="zh-CN" dirty="0" smtClean="0"/>
              <a:t>The nightmare scenario is the ping pong effect when a block is read into the cache but  before we have a chance to use it, it was immediately forced out by another conflict  miss. </a:t>
            </a:r>
          </a:p>
          <a:p>
            <a:r>
              <a:rPr lang="en-US" altLang="zh-CN" dirty="0" smtClean="0"/>
              <a:t>You can reduce Conflict misses by either increase the cache size or increase the associativity, or both.</a:t>
            </a:r>
          </a:p>
          <a:p>
            <a:r>
              <a:rPr lang="en-US" altLang="zh-CN" dirty="0" smtClean="0"/>
              <a:t>Finally, Capacity misses occurs when the cache is not big enough to contains all the cache blocks required by the program. You can reduce this miss rate by making the cache larger.</a:t>
            </a:r>
          </a:p>
          <a:p>
            <a:endParaRPr lang="en-US" dirty="0" smtClean="0"/>
          </a:p>
          <a:p>
            <a:endParaRPr lang="en-US" dirty="0" smtClean="0"/>
          </a:p>
          <a:p>
            <a:r>
              <a:rPr lang="en-US" dirty="0" smtClean="0"/>
              <a:t>(</a:t>
            </a:r>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t>
            </a:r>
            <a:r>
              <a:rPr lang="en-US" dirty="0" err="1"/>
              <a:t>associativity</a:t>
            </a:r>
            <a:r>
              <a:rPr lang="en-US" dirty="0"/>
              <a:t>.</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dirty="0"/>
          </a:p>
          <a:p>
            <a:r>
              <a:rPr lang="en-US" dirty="0"/>
              <a:t>+2 = 43 min. (Y:23)</a:t>
            </a:r>
          </a:p>
        </p:txBody>
      </p:sp>
      <p:sp>
        <p:nvSpPr>
          <p:cNvPr id="1603587" name="Rectangle 3"/>
          <p:cNvSpPr>
            <a:spLocks noGrp="1" noRot="1" noChangeAspect="1" noChangeArrowheads="1" noTextEdit="1"/>
          </p:cNvSpPr>
          <p:nvPr>
            <p:ph type="sldImg"/>
          </p:nvPr>
        </p:nvSpPr>
        <p:spPr>
          <a:xfrm>
            <a:off x="406400" y="588963"/>
            <a:ext cx="6065838" cy="3413125"/>
          </a:xfrm>
          <a:ln/>
        </p:spPr>
      </p:sp>
    </p:spTree>
    <p:extLst>
      <p:ext uri="{BB962C8B-B14F-4D97-AF65-F5344CB8AC3E}">
        <p14:creationId xmlns:p14="http://schemas.microsoft.com/office/powerpoint/2010/main" val="641478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4 cache misses: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13</a:t>
            </a:fld>
            <a:endParaRPr lang="en-US"/>
          </a:p>
        </p:txBody>
      </p:sp>
    </p:spTree>
    <p:extLst>
      <p:ext uri="{BB962C8B-B14F-4D97-AF65-F5344CB8AC3E}">
        <p14:creationId xmlns:p14="http://schemas.microsoft.com/office/powerpoint/2010/main" val="197147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4 cache misses: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14</a:t>
            </a:fld>
            <a:endParaRPr lang="en-US"/>
          </a:p>
        </p:txBody>
      </p:sp>
    </p:spTree>
    <p:extLst>
      <p:ext uri="{BB962C8B-B14F-4D97-AF65-F5344CB8AC3E}">
        <p14:creationId xmlns:p14="http://schemas.microsoft.com/office/powerpoint/2010/main" val="146201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9042400" y="6356351"/>
            <a:ext cx="2844800" cy="365125"/>
          </a:xfrm>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2"/>
          </p:nvPr>
        </p:nvSpPr>
        <p:spPr>
          <a:xfrm>
            <a:off x="9042400" y="6356351"/>
            <a:ext cx="2844800" cy="365125"/>
          </a:xfrm>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9042400" y="6356351"/>
            <a:ext cx="2844800" cy="365125"/>
          </a:xfrm>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Slide Number Placeholder 5"/>
          <p:cNvSpPr>
            <a:spLocks noGrp="1"/>
          </p:cNvSpPr>
          <p:nvPr>
            <p:ph type="sldNum" sz="quarter" idx="12"/>
          </p:nvPr>
        </p:nvSpPr>
        <p:spPr>
          <a:xfrm>
            <a:off x="9042400" y="6356351"/>
            <a:ext cx="2844800" cy="365125"/>
          </a:xfrm>
        </p:spPr>
        <p:txBody>
          <a:bodyPr/>
          <a:lstStyle/>
          <a:p>
            <a:fld id="{3CC63E4C-4642-794D-A2FD-70F6B81535F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770899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394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5364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1785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035739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txBox="1">
            <a:spLocks/>
          </p:cNvSpPr>
          <p:nvPr userDrawn="1"/>
        </p:nvSpPr>
        <p:spPr>
          <a:xfrm>
            <a:off x="9042400" y="6356351"/>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802110132"/>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mj-lt"/>
          <a:ea typeface="+mj-ea"/>
          <a:cs typeface="+mj-cs"/>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000" dirty="0" smtClean="0"/>
              <a:t>L6  </a:t>
            </a:r>
            <a:r>
              <a:rPr lang="en-US" altLang="zh-CN" sz="4000" dirty="0" smtClean="0"/>
              <a:t>Cache Part II</a:t>
            </a:r>
            <a:endParaRPr lang="en-US" sz="40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p:txBody>
          <a:bodyPr rtlCol="0">
            <a:normAutofit/>
          </a:bodyPr>
          <a:lstStyle/>
          <a:p>
            <a:r>
              <a:rPr lang="en-US" altLang="zh-CN" dirty="0"/>
              <a:t>Zonghua Gu, </a:t>
            </a:r>
            <a:r>
              <a:rPr lang="en-US" altLang="zh-CN" dirty="0" smtClean="0"/>
              <a:t>2018</a:t>
            </a:r>
            <a:endParaRPr lang="en-US" altLang="zh-CN" dirty="0"/>
          </a:p>
        </p:txBody>
      </p:sp>
      <p:sp>
        <p:nvSpPr>
          <p:cNvPr id="6"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a:t>
            </a:fld>
            <a:endParaRPr lang="en-US"/>
          </a:p>
        </p:txBody>
      </p:sp>
      <p:sp>
        <p:nvSpPr>
          <p:cNvPr id="4" name="Date Placeholder 3"/>
          <p:cNvSpPr txBox="1">
            <a:spLocks/>
          </p:cNvSpPr>
          <p:nvPr/>
        </p:nvSpPr>
        <p:spPr>
          <a:xfrm>
            <a:off x="7620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dirty="0"/>
          </a:p>
        </p:txBody>
      </p:sp>
      <p:sp>
        <p:nvSpPr>
          <p:cNvPr id="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Rectangle 6"/>
          <p:cNvSpPr/>
          <p:nvPr/>
        </p:nvSpPr>
        <p:spPr>
          <a:xfrm>
            <a:off x="4419600" y="6538913"/>
            <a:ext cx="3445174" cy="246221"/>
          </a:xfrm>
          <a:prstGeom prst="rect">
            <a:avLst/>
          </a:prstGeom>
        </p:spPr>
        <p:txBody>
          <a:bodyPr wrap="none">
            <a:spAutoFit/>
          </a:bodyPr>
          <a:lstStyle/>
          <a:p>
            <a:r>
              <a:rPr lang="en-US" sz="1000" b="0" dirty="0" smtClean="0">
                <a:solidFill>
                  <a:schemeClr val="bg1">
                    <a:lumMod val="50000"/>
                  </a:schemeClr>
                </a:solidFill>
              </a:rPr>
              <a:t>Acknowledgement: some slides taken from UC Berkeley CS61C</a:t>
            </a:r>
            <a:endParaRPr lang="en-US" sz="1000" b="0" dirty="0">
              <a:solidFill>
                <a:schemeClr val="bg1">
                  <a:lumMod val="50000"/>
                </a:schemeClr>
              </a:solidFill>
            </a:endParaRPr>
          </a:p>
        </p:txBody>
      </p:sp>
    </p:spTree>
    <p:extLst>
      <p:ext uri="{BB962C8B-B14F-4D97-AF65-F5344CB8AC3E}">
        <p14:creationId xmlns:p14="http://schemas.microsoft.com/office/powerpoint/2010/main" val="253041389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a:srcRect/>
          <a:stretch>
            <a:fillRect/>
          </a:stretch>
        </p:blipFill>
        <p:spPr bwMode="auto">
          <a:xfrm>
            <a:off x="2720976" y="1490663"/>
            <a:ext cx="6488113" cy="4487862"/>
          </a:xfrm>
          <a:prstGeom prst="rect">
            <a:avLst/>
          </a:prstGeom>
          <a:noFill/>
          <a:ln w="9525">
            <a:noFill/>
            <a:miter lim="800000"/>
            <a:headEnd/>
            <a:tailEnd/>
          </a:ln>
        </p:spPr>
      </p:pic>
      <p:sp>
        <p:nvSpPr>
          <p:cNvPr id="1702914" name="Rectangle 2"/>
          <p:cNvSpPr>
            <a:spLocks noGrp="1" noChangeArrowheads="1"/>
          </p:cNvSpPr>
          <p:nvPr>
            <p:ph type="title"/>
          </p:nvPr>
        </p:nvSpPr>
        <p:spPr>
          <a:xfrm>
            <a:off x="1981200" y="-96838"/>
            <a:ext cx="8229600" cy="1143001"/>
          </a:xfrm>
        </p:spPr>
        <p:txBody>
          <a:bodyPr rtlCol="0">
            <a:normAutofit/>
          </a:bodyPr>
          <a:lstStyle/>
          <a:p>
            <a:pPr>
              <a:defRPr/>
            </a:pPr>
            <a:r>
              <a:rPr lang="en-US" dirty="0">
                <a:ea typeface="+mj-ea"/>
                <a:cs typeface="+mj-cs"/>
              </a:rPr>
              <a:t>Benefits of </a:t>
            </a:r>
            <a:r>
              <a:rPr lang="en-US" dirty="0" smtClean="0">
                <a:ea typeface="+mj-ea"/>
                <a:cs typeface="+mj-cs"/>
              </a:rPr>
              <a:t>Set-Associative </a:t>
            </a:r>
            <a:r>
              <a:rPr lang="en-US" dirty="0">
                <a:ea typeface="+mj-ea"/>
                <a:cs typeface="+mj-cs"/>
              </a:rPr>
              <a:t>Caches</a:t>
            </a:r>
          </a:p>
        </p:txBody>
      </p:sp>
      <p:sp>
        <p:nvSpPr>
          <p:cNvPr id="1702915" name="Rectangle 3"/>
          <p:cNvSpPr>
            <a:spLocks noGrp="1" noChangeArrowheads="1"/>
          </p:cNvSpPr>
          <p:nvPr>
            <p:ph idx="1"/>
          </p:nvPr>
        </p:nvSpPr>
        <p:spPr>
          <a:xfrm>
            <a:off x="1010653" y="747713"/>
            <a:ext cx="10379242" cy="4525962"/>
          </a:xfrm>
        </p:spPr>
        <p:txBody>
          <a:bodyPr>
            <a:normAutofit/>
          </a:bodyPr>
          <a:lstStyle/>
          <a:p>
            <a:pPr eaLnBrk="1" hangingPunct="1"/>
            <a:r>
              <a:rPr lang="en-US" sz="2400" dirty="0"/>
              <a:t>Choice of DM $ versus SA $ depends on the cost of a miss versus the cost of implementation</a:t>
            </a:r>
          </a:p>
        </p:txBody>
      </p:sp>
      <p:sp>
        <p:nvSpPr>
          <p:cNvPr id="1702944" name="Rectangle 32"/>
          <p:cNvSpPr>
            <a:spLocks noChangeArrowheads="1"/>
          </p:cNvSpPr>
          <p:nvPr/>
        </p:nvSpPr>
        <p:spPr bwMode="auto">
          <a:xfrm>
            <a:off x="1010653" y="5668964"/>
            <a:ext cx="10186736" cy="790575"/>
          </a:xfrm>
          <a:prstGeom prst="rect">
            <a:avLst/>
          </a:prstGeom>
          <a:solidFill>
            <a:schemeClr val="bg1"/>
          </a:solidFill>
          <a:ln w="12700">
            <a:noFill/>
            <a:miter lim="800000"/>
            <a:headEnd/>
            <a:tailEnd/>
          </a:ln>
        </p:spPr>
        <p:txBody>
          <a:bodyPr wrap="square" lIns="63500" tIns="25400" rIns="63500" bIns="25400">
            <a:prstTxWarp prst="textNoShape">
              <a:avLst/>
            </a:prstTxWarp>
            <a:spAutoFit/>
          </a:bodyPr>
          <a:lstStyle/>
          <a:p>
            <a:pPr marL="287338" indent="-287338">
              <a:spcBef>
                <a:spcPct val="30000"/>
              </a:spcBef>
              <a:buSzPct val="100000"/>
              <a:buFont typeface="Arial" charset="0"/>
              <a:buChar char="•"/>
            </a:pPr>
            <a:r>
              <a:rPr lang="en-US" sz="2400" dirty="0">
                <a:latin typeface="Calibri" charset="0"/>
              </a:rPr>
              <a:t>Largest gains are in going from direct mapped to </a:t>
            </a:r>
            <a:r>
              <a:rPr lang="en-US" sz="2400" dirty="0" smtClean="0">
                <a:latin typeface="Calibri" charset="0"/>
              </a:rPr>
              <a:t>2-way (</a:t>
            </a:r>
            <a:r>
              <a:rPr lang="en-US" sz="2400" dirty="0">
                <a:latin typeface="Calibri" charset="0"/>
              </a:rPr>
              <a:t>20%+ reduction in miss rate)</a:t>
            </a:r>
          </a:p>
        </p:txBody>
      </p:sp>
      <p:sp>
        <p:nvSpPr>
          <p:cNvPr id="7" name="Date Placeholder 3"/>
          <p:cNvSpPr txBox="1">
            <a:spLocks/>
          </p:cNvSpPr>
          <p:nvPr/>
        </p:nvSpPr>
        <p:spPr>
          <a:xfrm>
            <a:off x="617621"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8"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Slide Number Placeholder 5"/>
          <p:cNvSpPr>
            <a:spLocks noGrp="1"/>
          </p:cNvSpPr>
          <p:nvPr>
            <p:ph type="sldNum" sz="quarter" idx="12"/>
          </p:nvPr>
        </p:nvSpPr>
        <p:spPr>
          <a:xfrm>
            <a:off x="9440779"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10</a:t>
            </a:fld>
            <a:endParaRPr lang="en-US"/>
          </a:p>
        </p:txBody>
      </p:sp>
    </p:spTree>
    <p:extLst>
      <p:ext uri="{BB962C8B-B14F-4D97-AF65-F5344CB8AC3E}">
        <p14:creationId xmlns:p14="http://schemas.microsoft.com/office/powerpoint/2010/main" val="3427940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6"/>
          <p:cNvSpPr>
            <a:spLocks noGrp="1"/>
          </p:cNvSpPr>
          <p:nvPr>
            <p:ph type="title"/>
          </p:nvPr>
        </p:nvSpPr>
        <p:spPr/>
        <p:txBody>
          <a:bodyPr/>
          <a:lstStyle/>
          <a:p>
            <a:pPr>
              <a:defRPr/>
            </a:pPr>
            <a:r>
              <a:rPr lang="en-US" dirty="0"/>
              <a:t>Reduce AMAT</a:t>
            </a:r>
          </a:p>
        </p:txBody>
      </p:sp>
      <p:sp>
        <p:nvSpPr>
          <p:cNvPr id="57347" name="Content Placeholder 7"/>
          <p:cNvSpPr>
            <a:spLocks noGrp="1"/>
          </p:cNvSpPr>
          <p:nvPr>
            <p:ph idx="1"/>
          </p:nvPr>
        </p:nvSpPr>
        <p:spPr>
          <a:xfrm>
            <a:off x="609600" y="1447205"/>
            <a:ext cx="10972800" cy="4755520"/>
          </a:xfrm>
        </p:spPr>
        <p:txBody>
          <a:bodyPr>
            <a:normAutofit fontScale="92500" lnSpcReduction="10000"/>
          </a:bodyPr>
          <a:lstStyle/>
          <a:p>
            <a:pPr>
              <a:defRPr/>
            </a:pPr>
            <a:r>
              <a:rPr lang="en-US" sz="4000" dirty="0"/>
              <a:t>Reduce hit time</a:t>
            </a:r>
          </a:p>
          <a:p>
            <a:pPr lvl="1">
              <a:defRPr/>
            </a:pPr>
            <a:r>
              <a:rPr lang="en-US" sz="3600" dirty="0"/>
              <a:t>e.g., smaller cache, lower associativity</a:t>
            </a:r>
          </a:p>
          <a:p>
            <a:pPr>
              <a:defRPr/>
            </a:pPr>
            <a:r>
              <a:rPr lang="en-US" sz="4000" dirty="0"/>
              <a:t>Reduce miss rate</a:t>
            </a:r>
          </a:p>
          <a:p>
            <a:pPr lvl="1">
              <a:defRPr/>
            </a:pPr>
            <a:r>
              <a:rPr lang="en-US" sz="3600" dirty="0"/>
              <a:t>e.g., larger cache, higher associativity</a:t>
            </a:r>
          </a:p>
          <a:p>
            <a:pPr>
              <a:defRPr/>
            </a:pPr>
            <a:r>
              <a:rPr lang="en-US" sz="4000" dirty="0"/>
              <a:t>Reduce miss penalty</a:t>
            </a:r>
          </a:p>
          <a:p>
            <a:pPr lvl="1">
              <a:defRPr/>
            </a:pPr>
            <a:r>
              <a:rPr lang="en-US" sz="3600" dirty="0"/>
              <a:t>e.g., multiple-level cache hierarchy</a:t>
            </a:r>
          </a:p>
          <a:p>
            <a:pPr>
              <a:defRPr/>
            </a:pPr>
            <a:r>
              <a:rPr lang="en-US" sz="4000" dirty="0" smtClean="0"/>
              <a:t>Need to balance </a:t>
            </a:r>
            <a:r>
              <a:rPr lang="en-US" sz="4000" dirty="0"/>
              <a:t>cache parameters (Capacity, associativity, block size)</a:t>
            </a:r>
          </a:p>
          <a:p>
            <a:pPr lvl="1">
              <a:defRPr/>
            </a:pPr>
            <a:endParaRPr lang="en-US" sz="3600" dirty="0"/>
          </a:p>
          <a:p>
            <a:pPr lvl="1" eaLnBrk="1" hangingPunct="1">
              <a:buNone/>
              <a:defRPr/>
            </a:pPr>
            <a:endParaRPr lang="en-US" sz="4000" dirty="0"/>
          </a:p>
        </p:txBody>
      </p:sp>
      <p:sp>
        <p:nvSpPr>
          <p:cNvPr id="9" name="Date Placeholder 3"/>
          <p:cNvSpPr txBox="1">
            <a:spLocks/>
          </p:cNvSpPr>
          <p:nvPr/>
        </p:nvSpPr>
        <p:spPr>
          <a:xfrm>
            <a:off x="73269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10"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1" name="Slide Number Placeholder 5"/>
          <p:cNvSpPr>
            <a:spLocks noGrp="1"/>
          </p:cNvSpPr>
          <p:nvPr>
            <p:ph type="sldNum" sz="quarter" idx="12"/>
          </p:nvPr>
        </p:nvSpPr>
        <p:spPr>
          <a:xfrm>
            <a:off x="9328484"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11</a:t>
            </a:fld>
            <a:endParaRPr lang="en-US"/>
          </a:p>
        </p:txBody>
      </p:sp>
    </p:spTree>
    <p:extLst>
      <p:ext uri="{BB962C8B-B14F-4D97-AF65-F5344CB8AC3E}">
        <p14:creationId xmlns:p14="http://schemas.microsoft.com/office/powerpoint/2010/main" val="40353308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2562" name="Rectangle 2"/>
          <p:cNvSpPr>
            <a:spLocks noGrp="1" noChangeArrowheads="1"/>
          </p:cNvSpPr>
          <p:nvPr>
            <p:ph type="title"/>
          </p:nvPr>
        </p:nvSpPr>
        <p:spPr/>
        <p:txBody>
          <a:bodyPr>
            <a:normAutofit/>
          </a:bodyPr>
          <a:lstStyle/>
          <a:p>
            <a:r>
              <a:rPr lang="en-US" dirty="0" smtClean="0"/>
              <a:t>Sources of Cache Misses (3 C’s)</a:t>
            </a:r>
            <a:endParaRPr lang="en-US" dirty="0"/>
          </a:p>
        </p:txBody>
      </p:sp>
      <p:sp>
        <p:nvSpPr>
          <p:cNvPr id="1602563" name="Rectangle 3"/>
          <p:cNvSpPr>
            <a:spLocks noGrp="1" noChangeArrowheads="1"/>
          </p:cNvSpPr>
          <p:nvPr>
            <p:ph idx="1"/>
          </p:nvPr>
        </p:nvSpPr>
        <p:spPr/>
        <p:txBody>
          <a:bodyPr>
            <a:normAutofit fontScale="92500" lnSpcReduction="20000"/>
          </a:bodyPr>
          <a:lstStyle/>
          <a:p>
            <a:pPr>
              <a:buClr>
                <a:schemeClr val="tx1"/>
              </a:buClr>
            </a:pPr>
            <a:r>
              <a:rPr lang="en-US" i="1" dirty="0" smtClean="0">
                <a:solidFill>
                  <a:srgbClr val="0000FF"/>
                </a:solidFill>
              </a:rPr>
              <a:t>Compulsory</a:t>
            </a:r>
            <a:r>
              <a:rPr lang="en-US" dirty="0" smtClean="0"/>
              <a:t>: cold start, first </a:t>
            </a:r>
            <a:r>
              <a:rPr lang="en-US" dirty="0"/>
              <a:t>access to a </a:t>
            </a:r>
            <a:r>
              <a:rPr lang="en-US" dirty="0" smtClean="0"/>
              <a:t>block</a:t>
            </a:r>
          </a:p>
          <a:p>
            <a:pPr lvl="1"/>
            <a:r>
              <a:rPr lang="en-US" altLang="zh-CN" dirty="0" smtClean="0"/>
              <a:t>M</a:t>
            </a:r>
            <a:r>
              <a:rPr lang="en-US" altLang="ko-KR" dirty="0" smtClean="0"/>
              <a:t>isses </a:t>
            </a:r>
            <a:r>
              <a:rPr lang="en-US" altLang="ko-KR" dirty="0"/>
              <a:t>that would occur even with infinite </a:t>
            </a:r>
            <a:r>
              <a:rPr lang="en-US" altLang="ko-KR" dirty="0" smtClean="0"/>
              <a:t>cache</a:t>
            </a:r>
          </a:p>
          <a:p>
            <a:pPr lvl="1"/>
            <a:r>
              <a:rPr lang="en-US" dirty="0"/>
              <a:t>Can be reduced by increasing </a:t>
            </a:r>
            <a:r>
              <a:rPr lang="en-US" dirty="0" smtClean="0"/>
              <a:t>block size </a:t>
            </a:r>
            <a:endParaRPr lang="en-US" dirty="0"/>
          </a:p>
          <a:p>
            <a:pPr>
              <a:buClr>
                <a:schemeClr val="tx1"/>
              </a:buClr>
            </a:pPr>
            <a:r>
              <a:rPr lang="en-US" i="1" dirty="0" smtClean="0">
                <a:solidFill>
                  <a:srgbClr val="0000FF"/>
                </a:solidFill>
              </a:rPr>
              <a:t>Capacity</a:t>
            </a:r>
            <a:r>
              <a:rPr lang="en-US" dirty="0" smtClean="0"/>
              <a:t>: </a:t>
            </a:r>
            <a:r>
              <a:rPr lang="en-US" altLang="ko-KR" dirty="0"/>
              <a:t>cache is too small to hold all data needed by the </a:t>
            </a:r>
            <a:r>
              <a:rPr lang="en-US" altLang="ko-KR" dirty="0" smtClean="0"/>
              <a:t>program</a:t>
            </a:r>
          </a:p>
          <a:p>
            <a:pPr lvl="1">
              <a:buClr>
                <a:schemeClr val="tx1"/>
              </a:buClr>
            </a:pPr>
            <a:r>
              <a:rPr lang="en-US" altLang="ko-KR" dirty="0" smtClean="0"/>
              <a:t>Misses </a:t>
            </a:r>
            <a:r>
              <a:rPr lang="en-US" altLang="ko-KR" dirty="0"/>
              <a:t>that would occur even under perfect replacement policy</a:t>
            </a:r>
          </a:p>
          <a:p>
            <a:pPr lvl="1">
              <a:buClr>
                <a:schemeClr val="tx1"/>
              </a:buClr>
            </a:pPr>
            <a:r>
              <a:rPr lang="en-US" dirty="0" smtClean="0"/>
              <a:t>Can be reduced by increasing cache capacity </a:t>
            </a:r>
          </a:p>
          <a:p>
            <a:pPr>
              <a:buClr>
                <a:schemeClr val="tx1"/>
              </a:buClr>
            </a:pPr>
            <a:r>
              <a:rPr lang="en-US" i="1" dirty="0" smtClean="0">
                <a:solidFill>
                  <a:srgbClr val="0000FF"/>
                </a:solidFill>
              </a:rPr>
              <a:t>Conflict</a:t>
            </a:r>
            <a:r>
              <a:rPr lang="en-US" dirty="0" smtClean="0"/>
              <a:t>: </a:t>
            </a:r>
            <a:r>
              <a:rPr lang="en-US" altLang="ko-KR" dirty="0" smtClean="0"/>
              <a:t>collisions due to </a:t>
            </a:r>
            <a:r>
              <a:rPr lang="en-US" dirty="0" smtClean="0"/>
              <a:t>multiple memory addresses mapped to same cache set</a:t>
            </a:r>
            <a:r>
              <a:rPr lang="en-US" dirty="0"/>
              <a:t>	</a:t>
            </a:r>
            <a:endParaRPr lang="en-US" dirty="0" smtClean="0"/>
          </a:p>
          <a:p>
            <a:pPr lvl="1">
              <a:buClr>
                <a:schemeClr val="tx1"/>
              </a:buClr>
            </a:pPr>
            <a:r>
              <a:rPr lang="en-US" altLang="zh-CN" dirty="0" smtClean="0"/>
              <a:t>R</a:t>
            </a:r>
            <a:r>
              <a:rPr lang="en-US" dirty="0" smtClean="0"/>
              <a:t>ecall the ping-pong cache example</a:t>
            </a:r>
          </a:p>
          <a:p>
            <a:pPr lvl="1"/>
            <a:r>
              <a:rPr lang="en-US" dirty="0"/>
              <a:t>Can be reduced </a:t>
            </a:r>
            <a:r>
              <a:rPr lang="en-US" dirty="0" smtClean="0"/>
              <a:t>by increasing associativity and/or increasing cache capacity</a:t>
            </a:r>
            <a:endParaRPr lang="en-US" dirty="0"/>
          </a:p>
        </p:txBody>
      </p:sp>
      <p:sp>
        <p:nvSpPr>
          <p:cNvPr id="8" name="Slide Number Placeholder 5"/>
          <p:cNvSpPr>
            <a:spLocks noGrp="1"/>
          </p:cNvSpPr>
          <p:nvPr>
            <p:ph type="sldNum" sz="quarter" idx="12"/>
          </p:nvPr>
        </p:nvSpPr>
        <p:spPr>
          <a:xfrm>
            <a:off x="90424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12</a:t>
            </a:fld>
            <a:endParaRPr lang="en-US"/>
          </a:p>
        </p:txBody>
      </p:sp>
      <p:sp>
        <p:nvSpPr>
          <p:cNvPr id="6" name="Date Placeholder 3"/>
          <p:cNvSpPr txBox="1">
            <a:spLocks/>
          </p:cNvSpPr>
          <p:nvPr/>
        </p:nvSpPr>
        <p:spPr>
          <a:xfrm>
            <a:off x="668595"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9011037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 Cache </a:t>
            </a:r>
            <a:r>
              <a:rPr lang="en-US" dirty="0"/>
              <a:t>Misses for DM Cache</a:t>
            </a:r>
          </a:p>
        </p:txBody>
      </p:sp>
      <p:sp>
        <p:nvSpPr>
          <p:cNvPr id="3" name="Content Placeholder 2"/>
          <p:cNvSpPr>
            <a:spLocks noGrp="1"/>
          </p:cNvSpPr>
          <p:nvPr>
            <p:ph idx="1"/>
          </p:nvPr>
        </p:nvSpPr>
        <p:spPr>
          <a:xfrm>
            <a:off x="609600" y="1143001"/>
            <a:ext cx="10972800" cy="1600199"/>
          </a:xfrm>
        </p:spPr>
        <p:txBody>
          <a:bodyPr>
            <a:normAutofit fontScale="70000" lnSpcReduction="20000"/>
          </a:bodyPr>
          <a:lstStyle/>
          <a:p>
            <a:r>
              <a:rPr lang="en-US" dirty="0"/>
              <a:t>Consider the following program that repeatedly accesses an array of words A[4]</a:t>
            </a:r>
          </a:p>
          <a:p>
            <a:pPr marL="457200" lvl="1" indent="0">
              <a:buNone/>
            </a:pPr>
            <a:r>
              <a:rPr lang="en-US" dirty="0"/>
              <a:t>   for (</a:t>
            </a:r>
            <a:r>
              <a:rPr lang="en-US" dirty="0" err="1"/>
              <a:t>int</a:t>
            </a:r>
            <a:r>
              <a:rPr lang="en-US" dirty="0"/>
              <a:t> </a:t>
            </a:r>
            <a:r>
              <a:rPr lang="en-US" dirty="0" err="1"/>
              <a:t>i</a:t>
            </a:r>
            <a:r>
              <a:rPr lang="en-US" dirty="0"/>
              <a:t>=0; </a:t>
            </a:r>
            <a:r>
              <a:rPr lang="en-US" dirty="0" err="1"/>
              <a:t>i</a:t>
            </a:r>
            <a:r>
              <a:rPr lang="en-US" dirty="0"/>
              <a:t>++, </a:t>
            </a:r>
            <a:r>
              <a:rPr lang="en-US" dirty="0" err="1"/>
              <a:t>i</a:t>
            </a:r>
            <a:r>
              <a:rPr lang="en-US" dirty="0"/>
              <a:t>&lt;10000) {sum += A[0]</a:t>
            </a:r>
            <a:r>
              <a:rPr lang="en-US" altLang="zh-CN" dirty="0"/>
              <a:t>+</a:t>
            </a:r>
            <a:r>
              <a:rPr lang="en-US" dirty="0"/>
              <a:t>A[1]</a:t>
            </a:r>
            <a:r>
              <a:rPr lang="en-US" altLang="zh-CN" dirty="0"/>
              <a:t>+</a:t>
            </a:r>
            <a:r>
              <a:rPr lang="en-US" dirty="0"/>
              <a:t>A[2]</a:t>
            </a:r>
            <a:r>
              <a:rPr lang="en-US" altLang="zh-CN" b="1" dirty="0"/>
              <a:t>+</a:t>
            </a:r>
            <a:r>
              <a:rPr lang="en-US" dirty="0"/>
              <a:t>A[3];}</a:t>
            </a:r>
          </a:p>
          <a:p>
            <a:r>
              <a:rPr lang="en-US" dirty="0"/>
              <a:t>Suppose A[0] starts at memory address 000000, how many cache misses due to reading array A[] for a </a:t>
            </a:r>
            <a:r>
              <a:rPr lang="en-US" dirty="0">
                <a:solidFill>
                  <a:srgbClr val="FF0000"/>
                </a:solidFill>
              </a:rPr>
              <a:t>DM cache </a:t>
            </a:r>
            <a:r>
              <a:rPr lang="en-US" dirty="0"/>
              <a:t>with either 1) the Tag-Set Index-Offset model; or 2) the Set Index-Tag-Offset model</a:t>
            </a:r>
            <a:r>
              <a:rPr lang="en-US" dirty="0" smtClean="0"/>
              <a:t>? </a:t>
            </a:r>
            <a:r>
              <a:rPr lang="en-US" altLang="zh-CN" dirty="0" smtClean="0">
                <a:solidFill>
                  <a:srgbClr val="FF0000"/>
                </a:solidFill>
              </a:rPr>
              <a:t>How to classify the cache misses?</a:t>
            </a:r>
            <a:endParaRPr lang="en-US" dirty="0">
              <a:solidFill>
                <a:srgbClr val="FF0000"/>
              </a:solidFill>
            </a:endParaRPr>
          </a:p>
        </p:txBody>
      </p:sp>
      <p:sp>
        <p:nvSpPr>
          <p:cNvPr id="4" name="Slide Number Placeholder 3"/>
          <p:cNvSpPr>
            <a:spLocks noGrp="1"/>
          </p:cNvSpPr>
          <p:nvPr>
            <p:ph type="sldNum" sz="quarter" idx="4294967295"/>
          </p:nvPr>
        </p:nvSpPr>
        <p:spPr/>
        <p:txBody>
          <a:bodyPr/>
          <a:lstStyle/>
          <a:p>
            <a:fld id="{3CC63E4C-4642-794D-A2FD-70F6B81535F5}" type="slidenum">
              <a:rPr lang="en-US" smtClean="0"/>
              <a:pPr/>
              <a:t>13</a:t>
            </a:fld>
            <a:endParaRPr lang="en-US" dirty="0"/>
          </a:p>
        </p:txBody>
      </p:sp>
      <p:sp>
        <p:nvSpPr>
          <p:cNvPr id="5" name="Content Placeholder 2"/>
          <p:cNvSpPr txBox="1">
            <a:spLocks/>
          </p:cNvSpPr>
          <p:nvPr/>
        </p:nvSpPr>
        <p:spPr>
          <a:xfrm>
            <a:off x="514857" y="69642"/>
            <a:ext cx="546232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p:txBody>
      </p:sp>
      <p:sp>
        <p:nvSpPr>
          <p:cNvPr id="6" name="Rectangle 5"/>
          <p:cNvSpPr/>
          <p:nvPr/>
        </p:nvSpPr>
        <p:spPr>
          <a:xfrm>
            <a:off x="592501" y="2574393"/>
            <a:ext cx="5198699" cy="2862322"/>
          </a:xfrm>
          <a:prstGeom prst="rect">
            <a:avLst/>
          </a:prstGeom>
        </p:spPr>
        <p:txBody>
          <a:bodyPr wrap="square">
            <a:spAutoFit/>
          </a:bodyPr>
          <a:lstStyle/>
          <a:p>
            <a:r>
              <a:rPr lang="en-US" dirty="0" smtClean="0">
                <a:solidFill>
                  <a:srgbClr val="FF0000"/>
                </a:solidFill>
              </a:rPr>
              <a:t>For </a:t>
            </a:r>
            <a:r>
              <a:rPr lang="en-US" dirty="0">
                <a:solidFill>
                  <a:srgbClr val="FF0000"/>
                </a:solidFill>
              </a:rPr>
              <a:t>Tag-Set Index-Offset </a:t>
            </a:r>
            <a:r>
              <a:rPr lang="en-US" dirty="0" smtClean="0">
                <a:solidFill>
                  <a:srgbClr val="FF0000"/>
                </a:solidFill>
              </a:rPr>
              <a:t>model: 4 miss</a:t>
            </a:r>
            <a:r>
              <a:rPr lang="en-US" altLang="zh-CN" dirty="0" smtClean="0">
                <a:solidFill>
                  <a:srgbClr val="FF0000"/>
                </a:solidFill>
              </a:rPr>
              <a:t>es</a:t>
            </a:r>
            <a:endParaRPr lang="en-US" dirty="0" smtClean="0">
              <a:solidFill>
                <a:srgbClr val="FF0000"/>
              </a:solidFill>
            </a:endParaRPr>
          </a:p>
          <a:p>
            <a:pPr marL="285750" indent="-285750">
              <a:buFont typeface="Arial" panose="020B0604020202020204" pitchFamily="34" charset="0"/>
              <a:buChar char="•"/>
            </a:pPr>
            <a:r>
              <a:rPr lang="en-US" dirty="0" smtClean="0"/>
              <a:t>1</a:t>
            </a:r>
            <a:r>
              <a:rPr lang="en-US" baseline="30000" dirty="0" smtClean="0"/>
              <a:t>st</a:t>
            </a:r>
            <a:r>
              <a:rPr lang="en-US" dirty="0" smtClean="0"/>
              <a:t> </a:t>
            </a:r>
            <a:r>
              <a:rPr lang="en-US" dirty="0"/>
              <a:t>cache miss brings into cache </a:t>
            </a:r>
            <a:r>
              <a:rPr lang="en-US" dirty="0" smtClean="0"/>
              <a:t>a block with address 0000xx into Set 0, which contains A[0]</a:t>
            </a:r>
          </a:p>
          <a:p>
            <a:pPr marL="285750" indent="-285750">
              <a:buFont typeface="Arial" panose="020B0604020202020204" pitchFamily="34" charset="0"/>
              <a:buChar char="•"/>
            </a:pPr>
            <a:r>
              <a:rPr lang="en-US" dirty="0" smtClean="0"/>
              <a:t>2</a:t>
            </a:r>
            <a:r>
              <a:rPr lang="en-US" baseline="30000" dirty="0" smtClean="0"/>
              <a:t>nd</a:t>
            </a:r>
            <a:r>
              <a:rPr lang="en-US" dirty="0" smtClean="0"/>
              <a:t> cache </a:t>
            </a:r>
            <a:r>
              <a:rPr lang="en-US" dirty="0"/>
              <a:t>miss brings into cache a block with address </a:t>
            </a:r>
            <a:r>
              <a:rPr lang="en-US" dirty="0" smtClean="0"/>
              <a:t>0001xx into Set 1, </a:t>
            </a:r>
            <a:r>
              <a:rPr lang="en-US" dirty="0"/>
              <a:t>which contains </a:t>
            </a:r>
            <a:r>
              <a:rPr lang="en-US" dirty="0" smtClean="0"/>
              <a:t>A[1]</a:t>
            </a:r>
          </a:p>
          <a:p>
            <a:pPr marL="285750" indent="-285750">
              <a:buFont typeface="Arial" panose="020B0604020202020204" pitchFamily="34" charset="0"/>
              <a:buChar char="•"/>
            </a:pPr>
            <a:r>
              <a:rPr lang="en-US" dirty="0" smtClean="0"/>
              <a:t>3</a:t>
            </a:r>
            <a:r>
              <a:rPr lang="en-US" baseline="30000" dirty="0" smtClean="0"/>
              <a:t>rd</a:t>
            </a:r>
            <a:r>
              <a:rPr lang="en-US" dirty="0" smtClean="0"/>
              <a:t> cache </a:t>
            </a:r>
            <a:r>
              <a:rPr lang="en-US" dirty="0"/>
              <a:t>miss brings into cache a block with address </a:t>
            </a:r>
            <a:r>
              <a:rPr lang="en-US" dirty="0" smtClean="0"/>
              <a:t>0010xx </a:t>
            </a:r>
            <a:r>
              <a:rPr lang="en-US" dirty="0"/>
              <a:t>into Set </a:t>
            </a:r>
            <a:r>
              <a:rPr lang="en-US" dirty="0" smtClean="0"/>
              <a:t>2, </a:t>
            </a:r>
            <a:r>
              <a:rPr lang="en-US" dirty="0"/>
              <a:t>which contains </a:t>
            </a:r>
            <a:r>
              <a:rPr lang="en-US" dirty="0" smtClean="0"/>
              <a:t>A[2]</a:t>
            </a:r>
          </a:p>
          <a:p>
            <a:pPr marL="285750" indent="-285750">
              <a:buFont typeface="Arial" panose="020B0604020202020204" pitchFamily="34" charset="0"/>
              <a:buChar char="•"/>
            </a:pPr>
            <a:r>
              <a:rPr lang="en-US" dirty="0" smtClean="0"/>
              <a:t>4</a:t>
            </a:r>
            <a:r>
              <a:rPr lang="en-US" baseline="30000" dirty="0" smtClean="0"/>
              <a:t>th</a:t>
            </a:r>
            <a:r>
              <a:rPr lang="en-US" dirty="0" smtClean="0"/>
              <a:t> cache </a:t>
            </a:r>
            <a:r>
              <a:rPr lang="en-US" dirty="0"/>
              <a:t>miss brings into cache a block with address </a:t>
            </a:r>
            <a:r>
              <a:rPr lang="en-US" dirty="0" smtClean="0"/>
              <a:t>0011xx </a:t>
            </a:r>
            <a:r>
              <a:rPr lang="en-US" dirty="0"/>
              <a:t>into Set </a:t>
            </a:r>
            <a:r>
              <a:rPr lang="en-US" dirty="0" smtClean="0"/>
              <a:t>3, </a:t>
            </a:r>
            <a:r>
              <a:rPr lang="en-US" dirty="0"/>
              <a:t>which contains </a:t>
            </a:r>
            <a:r>
              <a:rPr lang="en-US" dirty="0" smtClean="0"/>
              <a:t>A[3]</a:t>
            </a:r>
          </a:p>
          <a:p>
            <a:pPr marL="285750" indent="-285750">
              <a:buFont typeface="Arial" panose="020B0604020202020204" pitchFamily="34" charset="0"/>
              <a:buChar char="•"/>
            </a:pPr>
            <a:r>
              <a:rPr lang="en-US" dirty="0" smtClean="0"/>
              <a:t>9996 cache hits.</a:t>
            </a:r>
            <a:endParaRPr lang="en-US" dirty="0"/>
          </a:p>
        </p:txBody>
      </p:sp>
      <p:sp>
        <p:nvSpPr>
          <p:cNvPr id="7" name="Rectangle 6"/>
          <p:cNvSpPr/>
          <p:nvPr/>
        </p:nvSpPr>
        <p:spPr>
          <a:xfrm>
            <a:off x="5562601" y="2521089"/>
            <a:ext cx="5511740" cy="5632311"/>
          </a:xfrm>
          <a:prstGeom prst="rect">
            <a:avLst/>
          </a:prstGeom>
        </p:spPr>
        <p:txBody>
          <a:bodyPr wrap="square">
            <a:spAutoFit/>
          </a:bodyPr>
          <a:lstStyle/>
          <a:p>
            <a:r>
              <a:rPr lang="en-US" dirty="0" smtClean="0">
                <a:solidFill>
                  <a:srgbClr val="FF0000"/>
                </a:solidFill>
              </a:rPr>
              <a:t>For Set Index-</a:t>
            </a:r>
            <a:r>
              <a:rPr lang="en-US" dirty="0">
                <a:solidFill>
                  <a:srgbClr val="FF0000"/>
                </a:solidFill>
              </a:rPr>
              <a:t>Tag-</a:t>
            </a:r>
            <a:r>
              <a:rPr lang="en-US" dirty="0" smtClean="0">
                <a:solidFill>
                  <a:srgbClr val="FF0000"/>
                </a:solidFill>
              </a:rPr>
              <a:t>Offset model: 10000 misses</a:t>
            </a:r>
          </a:p>
          <a:p>
            <a:pPr marL="285750" indent="-285750">
              <a:buFont typeface="Arial" panose="020B0604020202020204" pitchFamily="34" charset="0"/>
              <a:buChar char="•"/>
            </a:pPr>
            <a:r>
              <a:rPr lang="en-US" dirty="0"/>
              <a:t>1</a:t>
            </a:r>
            <a:r>
              <a:rPr lang="en-US" baseline="30000" dirty="0"/>
              <a:t>st</a:t>
            </a:r>
            <a:r>
              <a:rPr lang="en-US" dirty="0"/>
              <a:t> cache miss brings into cache a block with address </a:t>
            </a:r>
            <a:r>
              <a:rPr lang="en-US" dirty="0" smtClean="0"/>
              <a:t>0000xx into Set 0, </a:t>
            </a:r>
            <a:r>
              <a:rPr lang="en-US" dirty="0"/>
              <a:t>which contains A[0</a:t>
            </a:r>
            <a:r>
              <a:rPr lang="en-US" dirty="0" smtClean="0"/>
              <a:t>]</a:t>
            </a:r>
          </a:p>
          <a:p>
            <a:pPr marL="285750" indent="-285750">
              <a:buFont typeface="Arial" panose="020B0604020202020204" pitchFamily="34" charset="0"/>
              <a:buChar char="•"/>
            </a:pPr>
            <a:r>
              <a:rPr lang="en-US" dirty="0"/>
              <a:t>2</a:t>
            </a:r>
            <a:r>
              <a:rPr lang="en-US" baseline="30000" dirty="0"/>
              <a:t>nd</a:t>
            </a:r>
            <a:r>
              <a:rPr lang="en-US" dirty="0"/>
              <a:t> cache miss brings into cache a block with address </a:t>
            </a:r>
            <a:r>
              <a:rPr lang="en-US" dirty="0" smtClean="0"/>
              <a:t>0001xx into Set 0, which contains A[1], and replaces A[0]</a:t>
            </a:r>
            <a:endParaRPr lang="en-US" dirty="0"/>
          </a:p>
          <a:p>
            <a:pPr marL="285750" indent="-285750">
              <a:buFont typeface="Arial" panose="020B0604020202020204" pitchFamily="34" charset="0"/>
              <a:buChar char="•"/>
            </a:pPr>
            <a:r>
              <a:rPr lang="en-US" dirty="0"/>
              <a:t>3</a:t>
            </a:r>
            <a:r>
              <a:rPr lang="en-US" baseline="30000" dirty="0"/>
              <a:t>rd</a:t>
            </a:r>
            <a:r>
              <a:rPr lang="en-US" dirty="0"/>
              <a:t> cache miss brings into cache a block with address </a:t>
            </a:r>
            <a:r>
              <a:rPr lang="en-US" dirty="0" smtClean="0"/>
              <a:t>0010xx into Set 0, </a:t>
            </a:r>
            <a:r>
              <a:rPr lang="en-US" dirty="0"/>
              <a:t>which contains A[2</a:t>
            </a:r>
            <a:r>
              <a:rPr lang="en-US" dirty="0" smtClean="0"/>
              <a:t>], and replaces A[1]</a:t>
            </a:r>
            <a:endParaRPr lang="en-US" dirty="0"/>
          </a:p>
          <a:p>
            <a:pPr marL="285750" indent="-285750">
              <a:buFont typeface="Arial" panose="020B0604020202020204" pitchFamily="34" charset="0"/>
              <a:buChar char="•"/>
            </a:pPr>
            <a:r>
              <a:rPr lang="en-US" dirty="0"/>
              <a:t>4</a:t>
            </a:r>
            <a:r>
              <a:rPr lang="en-US" baseline="30000" dirty="0"/>
              <a:t>th</a:t>
            </a:r>
            <a:r>
              <a:rPr lang="en-US" dirty="0"/>
              <a:t> cache miss brings into cache a block with address </a:t>
            </a:r>
            <a:r>
              <a:rPr lang="en-US" dirty="0" smtClean="0"/>
              <a:t>0011xx into Set 0, </a:t>
            </a:r>
            <a:r>
              <a:rPr lang="en-US" dirty="0"/>
              <a:t>which contains A[3</a:t>
            </a:r>
            <a:r>
              <a:rPr lang="en-US" dirty="0" smtClean="0"/>
              <a:t>], and replaces A[2]</a:t>
            </a:r>
          </a:p>
          <a:p>
            <a:pPr marL="285750" indent="-285750">
              <a:buFont typeface="Arial" panose="020B0604020202020204" pitchFamily="34" charset="0"/>
              <a:buChar char="•"/>
            </a:pPr>
            <a:r>
              <a:rPr lang="en-US" dirty="0" smtClean="0"/>
              <a:t>5</a:t>
            </a:r>
            <a:r>
              <a:rPr lang="en-US" baseline="30000" dirty="0" smtClean="0"/>
              <a:t>th</a:t>
            </a:r>
            <a:r>
              <a:rPr lang="en-US" dirty="0" smtClean="0"/>
              <a:t> cache </a:t>
            </a:r>
            <a:r>
              <a:rPr lang="en-US" dirty="0"/>
              <a:t>miss brings into cache a block with address 0000xx into Set 0, which contains A[0</a:t>
            </a:r>
            <a:r>
              <a:rPr lang="en-US" dirty="0" smtClean="0"/>
              <a:t>], and replaces A[3]</a:t>
            </a:r>
          </a:p>
          <a:p>
            <a:pPr marL="285750" indent="-285750">
              <a:buFont typeface="Arial" panose="020B0604020202020204" pitchFamily="34" charset="0"/>
              <a:buChar char="•"/>
            </a:pPr>
            <a:r>
              <a:rPr lang="en-US" dirty="0" smtClean="0"/>
              <a:t>…</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endParaRPr lang="en-US" dirty="0"/>
          </a:p>
          <a:p>
            <a:endParaRPr lang="en-US" dirty="0"/>
          </a:p>
        </p:txBody>
      </p:sp>
      <p:sp>
        <p:nvSpPr>
          <p:cNvPr id="8" name="Rectangle 7"/>
          <p:cNvSpPr/>
          <p:nvPr/>
        </p:nvSpPr>
        <p:spPr>
          <a:xfrm>
            <a:off x="1143000" y="5867400"/>
            <a:ext cx="3124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4 </a:t>
            </a:r>
            <a:r>
              <a:rPr lang="en-US" altLang="zh-CN" sz="2000" dirty="0" smtClean="0"/>
              <a:t>misses are all compulsory</a:t>
            </a:r>
            <a:endParaRPr lang="en-US" sz="2000" dirty="0"/>
          </a:p>
        </p:txBody>
      </p:sp>
      <p:sp>
        <p:nvSpPr>
          <p:cNvPr id="9" name="Horizontal Scroll 8"/>
          <p:cNvSpPr/>
          <p:nvPr/>
        </p:nvSpPr>
        <p:spPr>
          <a:xfrm>
            <a:off x="152400" y="64334"/>
            <a:ext cx="1265712" cy="762000"/>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Review</a:t>
            </a:r>
            <a:endParaRPr lang="en-US" sz="2400" dirty="0"/>
          </a:p>
        </p:txBody>
      </p:sp>
      <p:sp>
        <p:nvSpPr>
          <p:cNvPr id="10" name="Rectangle 9"/>
          <p:cNvSpPr/>
          <p:nvPr/>
        </p:nvSpPr>
        <p:spPr>
          <a:xfrm>
            <a:off x="7315200" y="5867400"/>
            <a:ext cx="3124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4 </a:t>
            </a:r>
            <a:r>
              <a:rPr lang="en-US" altLang="zh-CN" sz="2000" dirty="0" smtClean="0"/>
              <a:t>misses are compulsory</a:t>
            </a:r>
          </a:p>
          <a:p>
            <a:pPr algn="ctr"/>
            <a:r>
              <a:rPr lang="en-US" sz="2000" dirty="0" smtClean="0"/>
              <a:t>9996 misses are conflict</a:t>
            </a:r>
            <a:endParaRPr lang="en-US" sz="2000" dirty="0"/>
          </a:p>
        </p:txBody>
      </p:sp>
    </p:spTree>
    <p:extLst>
      <p:ext uri="{BB962C8B-B14F-4D97-AF65-F5344CB8AC3E}">
        <p14:creationId xmlns:p14="http://schemas.microsoft.com/office/powerpoint/2010/main" val="389070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 Cache </a:t>
            </a:r>
            <a:r>
              <a:rPr lang="en-US" dirty="0"/>
              <a:t>Misses for 2-Way SA Cache</a:t>
            </a:r>
          </a:p>
        </p:txBody>
      </p:sp>
      <p:sp>
        <p:nvSpPr>
          <p:cNvPr id="3" name="Content Placeholder 2"/>
          <p:cNvSpPr>
            <a:spLocks noGrp="1"/>
          </p:cNvSpPr>
          <p:nvPr>
            <p:ph idx="1"/>
          </p:nvPr>
        </p:nvSpPr>
        <p:spPr>
          <a:xfrm>
            <a:off x="609600" y="1143001"/>
            <a:ext cx="10972800" cy="1600199"/>
          </a:xfrm>
        </p:spPr>
        <p:txBody>
          <a:bodyPr>
            <a:normAutofit fontScale="70000" lnSpcReduction="20000"/>
          </a:bodyPr>
          <a:lstStyle/>
          <a:p>
            <a:r>
              <a:rPr lang="en-US" dirty="0"/>
              <a:t>Consider the following program that repeatedly accesses an array of words A[4]</a:t>
            </a:r>
          </a:p>
          <a:p>
            <a:pPr marL="457200" lvl="1" indent="0">
              <a:buNone/>
            </a:pPr>
            <a:r>
              <a:rPr lang="en-US" dirty="0"/>
              <a:t>   for (</a:t>
            </a:r>
            <a:r>
              <a:rPr lang="en-US" dirty="0" err="1"/>
              <a:t>int</a:t>
            </a:r>
            <a:r>
              <a:rPr lang="en-US" dirty="0"/>
              <a:t> </a:t>
            </a:r>
            <a:r>
              <a:rPr lang="en-US" dirty="0" err="1"/>
              <a:t>i</a:t>
            </a:r>
            <a:r>
              <a:rPr lang="en-US" dirty="0"/>
              <a:t>=0; </a:t>
            </a:r>
            <a:r>
              <a:rPr lang="en-US" dirty="0" err="1"/>
              <a:t>i</a:t>
            </a:r>
            <a:r>
              <a:rPr lang="en-US" dirty="0"/>
              <a:t>++, </a:t>
            </a:r>
            <a:r>
              <a:rPr lang="en-US" dirty="0" err="1"/>
              <a:t>i</a:t>
            </a:r>
            <a:r>
              <a:rPr lang="en-US" dirty="0"/>
              <a:t>&lt;10000) {sum += A[0]</a:t>
            </a:r>
            <a:r>
              <a:rPr lang="en-US" altLang="zh-CN" dirty="0"/>
              <a:t>+</a:t>
            </a:r>
            <a:r>
              <a:rPr lang="en-US" dirty="0"/>
              <a:t>A[1]</a:t>
            </a:r>
            <a:r>
              <a:rPr lang="en-US" altLang="zh-CN" dirty="0"/>
              <a:t>+</a:t>
            </a:r>
            <a:r>
              <a:rPr lang="en-US" dirty="0"/>
              <a:t>A[2]</a:t>
            </a:r>
            <a:r>
              <a:rPr lang="en-US" altLang="zh-CN" b="1" dirty="0"/>
              <a:t>+</a:t>
            </a:r>
            <a:r>
              <a:rPr lang="en-US" dirty="0"/>
              <a:t>A[3];}</a:t>
            </a:r>
          </a:p>
          <a:p>
            <a:r>
              <a:rPr lang="en-US" dirty="0"/>
              <a:t>Suppose A[0] starts at memory address 000000, how many cache misses due to reading array A[] for a </a:t>
            </a:r>
            <a:r>
              <a:rPr lang="en-US" dirty="0">
                <a:solidFill>
                  <a:srgbClr val="FF0000"/>
                </a:solidFill>
              </a:rPr>
              <a:t>2-way SA cache </a:t>
            </a:r>
            <a:r>
              <a:rPr lang="en-US" dirty="0" smtClean="0"/>
              <a:t>with </a:t>
            </a:r>
            <a:r>
              <a:rPr lang="en-US" dirty="0"/>
              <a:t>either 1) the Tag-Set Index-Offset model; or 2) the Set Index-Tag-Offset model</a:t>
            </a:r>
            <a:r>
              <a:rPr lang="en-US" dirty="0" smtClean="0"/>
              <a:t>? </a:t>
            </a:r>
            <a:r>
              <a:rPr lang="en-US" altLang="zh-CN" dirty="0">
                <a:solidFill>
                  <a:srgbClr val="FF0000"/>
                </a:solidFill>
              </a:rPr>
              <a:t>How to classify the cache misses?</a:t>
            </a:r>
            <a:endParaRPr lang="en-US" dirty="0">
              <a:solidFill>
                <a:srgbClr val="FF0000"/>
              </a:solidFill>
            </a:endParaRPr>
          </a:p>
          <a:p>
            <a:endParaRPr lang="en-US" dirty="0"/>
          </a:p>
        </p:txBody>
      </p:sp>
      <p:sp>
        <p:nvSpPr>
          <p:cNvPr id="4" name="Slide Number Placeholder 3"/>
          <p:cNvSpPr>
            <a:spLocks noGrp="1"/>
          </p:cNvSpPr>
          <p:nvPr>
            <p:ph type="sldNum" sz="quarter" idx="4294967295"/>
          </p:nvPr>
        </p:nvSpPr>
        <p:spPr/>
        <p:txBody>
          <a:bodyPr/>
          <a:lstStyle/>
          <a:p>
            <a:fld id="{3CC63E4C-4642-794D-A2FD-70F6B81535F5}" type="slidenum">
              <a:rPr lang="en-US" smtClean="0"/>
              <a:pPr/>
              <a:t>14</a:t>
            </a:fld>
            <a:endParaRPr lang="en-US" dirty="0"/>
          </a:p>
        </p:txBody>
      </p:sp>
      <p:sp>
        <p:nvSpPr>
          <p:cNvPr id="5" name="Content Placeholder 2"/>
          <p:cNvSpPr txBox="1">
            <a:spLocks/>
          </p:cNvSpPr>
          <p:nvPr/>
        </p:nvSpPr>
        <p:spPr>
          <a:xfrm>
            <a:off x="514857" y="69642"/>
            <a:ext cx="546232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p:txBody>
      </p:sp>
      <p:sp>
        <p:nvSpPr>
          <p:cNvPr id="6" name="Rectangle 5"/>
          <p:cNvSpPr/>
          <p:nvPr/>
        </p:nvSpPr>
        <p:spPr>
          <a:xfrm>
            <a:off x="592501" y="2574393"/>
            <a:ext cx="5198699" cy="2862322"/>
          </a:xfrm>
          <a:prstGeom prst="rect">
            <a:avLst/>
          </a:prstGeom>
        </p:spPr>
        <p:txBody>
          <a:bodyPr wrap="square">
            <a:spAutoFit/>
          </a:bodyPr>
          <a:lstStyle/>
          <a:p>
            <a:r>
              <a:rPr lang="en-US" dirty="0" smtClean="0">
                <a:solidFill>
                  <a:srgbClr val="FF0000"/>
                </a:solidFill>
              </a:rPr>
              <a:t>For </a:t>
            </a:r>
            <a:r>
              <a:rPr lang="en-US" dirty="0">
                <a:solidFill>
                  <a:srgbClr val="FF0000"/>
                </a:solidFill>
              </a:rPr>
              <a:t>Tag-Set Index-Offset </a:t>
            </a:r>
            <a:r>
              <a:rPr lang="en-US" dirty="0" smtClean="0">
                <a:solidFill>
                  <a:srgbClr val="FF0000"/>
                </a:solidFill>
              </a:rPr>
              <a:t>model: 4 miss</a:t>
            </a:r>
            <a:r>
              <a:rPr lang="en-US" altLang="zh-CN" dirty="0" smtClean="0">
                <a:solidFill>
                  <a:srgbClr val="FF0000"/>
                </a:solidFill>
              </a:rPr>
              <a:t>es</a:t>
            </a:r>
            <a:endParaRPr lang="en-US" dirty="0" smtClean="0">
              <a:solidFill>
                <a:srgbClr val="FF0000"/>
              </a:solidFill>
            </a:endParaRPr>
          </a:p>
          <a:p>
            <a:pPr marL="285750" indent="-285750">
              <a:buFont typeface="Arial" panose="020B0604020202020204" pitchFamily="34" charset="0"/>
              <a:buChar char="•"/>
            </a:pPr>
            <a:r>
              <a:rPr lang="en-US" dirty="0" smtClean="0"/>
              <a:t>1</a:t>
            </a:r>
            <a:r>
              <a:rPr lang="en-US" baseline="30000" dirty="0" smtClean="0"/>
              <a:t>st</a:t>
            </a:r>
            <a:r>
              <a:rPr lang="en-US" dirty="0" smtClean="0"/>
              <a:t> </a:t>
            </a:r>
            <a:r>
              <a:rPr lang="en-US" dirty="0"/>
              <a:t>cache miss brings into cache </a:t>
            </a:r>
            <a:r>
              <a:rPr lang="en-US" dirty="0" smtClean="0"/>
              <a:t>a block with address 0000xx into Set 0, which contains A[0]</a:t>
            </a:r>
          </a:p>
          <a:p>
            <a:pPr marL="285750" indent="-285750">
              <a:buFont typeface="Arial" panose="020B0604020202020204" pitchFamily="34" charset="0"/>
              <a:buChar char="•"/>
            </a:pPr>
            <a:r>
              <a:rPr lang="en-US" dirty="0" smtClean="0"/>
              <a:t>2</a:t>
            </a:r>
            <a:r>
              <a:rPr lang="en-US" baseline="30000" dirty="0" smtClean="0"/>
              <a:t>nd</a:t>
            </a:r>
            <a:r>
              <a:rPr lang="en-US" dirty="0" smtClean="0"/>
              <a:t> cache </a:t>
            </a:r>
            <a:r>
              <a:rPr lang="en-US" dirty="0"/>
              <a:t>miss brings into cache a block with address </a:t>
            </a:r>
            <a:r>
              <a:rPr lang="en-US" dirty="0" smtClean="0"/>
              <a:t>0001xx into Set 1, </a:t>
            </a:r>
            <a:r>
              <a:rPr lang="en-US" dirty="0"/>
              <a:t>which contains </a:t>
            </a:r>
            <a:r>
              <a:rPr lang="en-US" dirty="0" smtClean="0"/>
              <a:t>A[1]</a:t>
            </a:r>
          </a:p>
          <a:p>
            <a:pPr marL="285750" indent="-285750">
              <a:buFont typeface="Arial" panose="020B0604020202020204" pitchFamily="34" charset="0"/>
              <a:buChar char="•"/>
            </a:pPr>
            <a:r>
              <a:rPr lang="en-US" dirty="0" smtClean="0"/>
              <a:t>3</a:t>
            </a:r>
            <a:r>
              <a:rPr lang="en-US" baseline="30000" dirty="0" smtClean="0"/>
              <a:t>rd</a:t>
            </a:r>
            <a:r>
              <a:rPr lang="en-US" dirty="0" smtClean="0"/>
              <a:t> cache </a:t>
            </a:r>
            <a:r>
              <a:rPr lang="en-US" dirty="0"/>
              <a:t>miss brings into cache a block with address </a:t>
            </a:r>
            <a:r>
              <a:rPr lang="en-US" dirty="0" smtClean="0"/>
              <a:t>0010xx </a:t>
            </a:r>
            <a:r>
              <a:rPr lang="en-US" dirty="0"/>
              <a:t>into Set </a:t>
            </a:r>
            <a:r>
              <a:rPr lang="en-US" dirty="0" smtClean="0"/>
              <a:t>0, </a:t>
            </a:r>
            <a:r>
              <a:rPr lang="en-US" dirty="0"/>
              <a:t>which contains </a:t>
            </a:r>
            <a:r>
              <a:rPr lang="en-US" dirty="0" smtClean="0"/>
              <a:t>A[2]</a:t>
            </a:r>
          </a:p>
          <a:p>
            <a:pPr marL="285750" indent="-285750">
              <a:buFont typeface="Arial" panose="020B0604020202020204" pitchFamily="34" charset="0"/>
              <a:buChar char="•"/>
            </a:pPr>
            <a:r>
              <a:rPr lang="en-US" dirty="0" smtClean="0"/>
              <a:t>4</a:t>
            </a:r>
            <a:r>
              <a:rPr lang="en-US" baseline="30000" dirty="0" smtClean="0"/>
              <a:t>th</a:t>
            </a:r>
            <a:r>
              <a:rPr lang="en-US" dirty="0" smtClean="0"/>
              <a:t> cache </a:t>
            </a:r>
            <a:r>
              <a:rPr lang="en-US" dirty="0"/>
              <a:t>miss brings into cache a block with address </a:t>
            </a:r>
            <a:r>
              <a:rPr lang="en-US" dirty="0" smtClean="0"/>
              <a:t>0011xx </a:t>
            </a:r>
            <a:r>
              <a:rPr lang="en-US" dirty="0"/>
              <a:t>into Set </a:t>
            </a:r>
            <a:r>
              <a:rPr lang="en-US" dirty="0" smtClean="0"/>
              <a:t>1, </a:t>
            </a:r>
            <a:r>
              <a:rPr lang="en-US" dirty="0"/>
              <a:t>which contains </a:t>
            </a:r>
            <a:r>
              <a:rPr lang="en-US" dirty="0" smtClean="0"/>
              <a:t>A[3]</a:t>
            </a:r>
          </a:p>
          <a:p>
            <a:pPr marL="285750" indent="-285750">
              <a:buFont typeface="Arial" panose="020B0604020202020204" pitchFamily="34" charset="0"/>
              <a:buChar char="•"/>
            </a:pPr>
            <a:r>
              <a:rPr lang="en-US" dirty="0" smtClean="0"/>
              <a:t>9996 cache hits.</a:t>
            </a:r>
            <a:endParaRPr lang="en-US" dirty="0"/>
          </a:p>
        </p:txBody>
      </p:sp>
      <p:sp>
        <p:nvSpPr>
          <p:cNvPr id="7" name="Rectangle 6"/>
          <p:cNvSpPr/>
          <p:nvPr/>
        </p:nvSpPr>
        <p:spPr>
          <a:xfrm>
            <a:off x="5562601" y="2521089"/>
            <a:ext cx="5511740" cy="4801314"/>
          </a:xfrm>
          <a:prstGeom prst="rect">
            <a:avLst/>
          </a:prstGeom>
        </p:spPr>
        <p:txBody>
          <a:bodyPr wrap="square">
            <a:spAutoFit/>
          </a:bodyPr>
          <a:lstStyle/>
          <a:p>
            <a:r>
              <a:rPr lang="en-US" dirty="0" smtClean="0">
                <a:solidFill>
                  <a:srgbClr val="FF0000"/>
                </a:solidFill>
              </a:rPr>
              <a:t>For Set Index-</a:t>
            </a:r>
            <a:r>
              <a:rPr lang="en-US" dirty="0">
                <a:solidFill>
                  <a:srgbClr val="FF0000"/>
                </a:solidFill>
              </a:rPr>
              <a:t>Tag-</a:t>
            </a:r>
            <a:r>
              <a:rPr lang="en-US" dirty="0" smtClean="0">
                <a:solidFill>
                  <a:srgbClr val="FF0000"/>
                </a:solidFill>
              </a:rPr>
              <a:t>Offset model: 10000 misses</a:t>
            </a:r>
          </a:p>
          <a:p>
            <a:pPr marL="285750" indent="-285750">
              <a:buFont typeface="Arial" panose="020B0604020202020204" pitchFamily="34" charset="0"/>
              <a:buChar char="•"/>
            </a:pPr>
            <a:r>
              <a:rPr lang="en-US" dirty="0"/>
              <a:t>1</a:t>
            </a:r>
            <a:r>
              <a:rPr lang="en-US" baseline="30000" dirty="0"/>
              <a:t>st</a:t>
            </a:r>
            <a:r>
              <a:rPr lang="en-US" dirty="0"/>
              <a:t> cache miss brings into cache a block with address </a:t>
            </a:r>
            <a:r>
              <a:rPr lang="en-US" dirty="0" smtClean="0"/>
              <a:t>0000xx into Set 0, </a:t>
            </a:r>
            <a:r>
              <a:rPr lang="en-US" dirty="0"/>
              <a:t>which contains A[0</a:t>
            </a:r>
            <a:r>
              <a:rPr lang="en-US" dirty="0" smtClean="0"/>
              <a:t>]</a:t>
            </a:r>
          </a:p>
          <a:p>
            <a:pPr marL="285750" indent="-285750">
              <a:buFont typeface="Arial" panose="020B0604020202020204" pitchFamily="34" charset="0"/>
              <a:buChar char="•"/>
            </a:pPr>
            <a:r>
              <a:rPr lang="en-US" dirty="0"/>
              <a:t>2</a:t>
            </a:r>
            <a:r>
              <a:rPr lang="en-US" baseline="30000" dirty="0"/>
              <a:t>nd</a:t>
            </a:r>
            <a:r>
              <a:rPr lang="en-US" dirty="0"/>
              <a:t> cache miss brings into cache a block with address </a:t>
            </a:r>
            <a:r>
              <a:rPr lang="en-US" dirty="0" smtClean="0"/>
              <a:t>0001xx into Set 0, which contains A[1]</a:t>
            </a:r>
            <a:endParaRPr lang="en-US" dirty="0"/>
          </a:p>
          <a:p>
            <a:pPr marL="285750" indent="-285750">
              <a:buFont typeface="Arial" panose="020B0604020202020204" pitchFamily="34" charset="0"/>
              <a:buChar char="•"/>
            </a:pPr>
            <a:r>
              <a:rPr lang="en-US" dirty="0"/>
              <a:t>3</a:t>
            </a:r>
            <a:r>
              <a:rPr lang="en-US" baseline="30000" dirty="0"/>
              <a:t>rd</a:t>
            </a:r>
            <a:r>
              <a:rPr lang="en-US" dirty="0"/>
              <a:t> cache miss brings into cache a block with address </a:t>
            </a:r>
            <a:r>
              <a:rPr lang="en-US" dirty="0" smtClean="0"/>
              <a:t>0010xx into Set 0, </a:t>
            </a:r>
            <a:r>
              <a:rPr lang="en-US" dirty="0"/>
              <a:t>which contains A[2</a:t>
            </a:r>
            <a:r>
              <a:rPr lang="en-US" dirty="0" smtClean="0"/>
              <a:t>], and replaces one of A[0] or A[1]. Suppose A[0] is replaced.</a:t>
            </a:r>
            <a:endParaRPr lang="en-US" dirty="0"/>
          </a:p>
          <a:p>
            <a:pPr marL="285750" indent="-285750">
              <a:buFont typeface="Arial" panose="020B0604020202020204" pitchFamily="34" charset="0"/>
              <a:buChar char="•"/>
            </a:pPr>
            <a:r>
              <a:rPr lang="en-US" dirty="0"/>
              <a:t>4</a:t>
            </a:r>
            <a:r>
              <a:rPr lang="en-US" baseline="30000" dirty="0"/>
              <a:t>th</a:t>
            </a:r>
            <a:r>
              <a:rPr lang="en-US" dirty="0"/>
              <a:t> cache miss brings into cache a block with address </a:t>
            </a:r>
            <a:r>
              <a:rPr lang="en-US" dirty="0" smtClean="0"/>
              <a:t>0011xx into Set 0, </a:t>
            </a:r>
            <a:r>
              <a:rPr lang="en-US" dirty="0"/>
              <a:t>which contains A[3</a:t>
            </a:r>
            <a:r>
              <a:rPr lang="en-US" dirty="0" smtClean="0"/>
              <a:t>], and replaces one of A[1] or A[2]. Suppose A[1] is replaced</a:t>
            </a:r>
          </a:p>
          <a:p>
            <a:pPr marL="285750" indent="-285750">
              <a:buFont typeface="Arial" panose="020B0604020202020204" pitchFamily="34" charset="0"/>
              <a:buChar char="•"/>
            </a:pPr>
            <a:r>
              <a:rPr lang="en-US" dirty="0" smtClean="0"/>
              <a:t>5</a:t>
            </a:r>
            <a:r>
              <a:rPr lang="en-US" baseline="30000" dirty="0" smtClean="0"/>
              <a:t>th</a:t>
            </a:r>
            <a:r>
              <a:rPr lang="en-US" dirty="0" smtClean="0"/>
              <a:t> cache </a:t>
            </a:r>
            <a:r>
              <a:rPr lang="en-US" dirty="0"/>
              <a:t>miss brings into cache a block with address 0000xx into Set 0, </a:t>
            </a:r>
            <a:r>
              <a:rPr lang="en-US" dirty="0" smtClean="0"/>
              <a:t>and replaces one of A[2] or A[3]</a:t>
            </a:r>
          </a:p>
          <a:p>
            <a:pPr marL="285750" indent="-285750">
              <a:buFont typeface="Arial" panose="020B0604020202020204" pitchFamily="34" charset="0"/>
              <a:buChar char="•"/>
            </a:pPr>
            <a:r>
              <a:rPr lang="en-US" dirty="0" smtClean="0"/>
              <a:t>…</a:t>
            </a:r>
          </a:p>
          <a:p>
            <a:pPr marL="285750" indent="-285750">
              <a:buFont typeface="Arial" panose="020B0604020202020204" pitchFamily="34" charset="0"/>
              <a:buChar char="•"/>
            </a:pPr>
            <a:endParaRPr lang="en-US" dirty="0"/>
          </a:p>
          <a:p>
            <a:endParaRPr lang="en-US" dirty="0"/>
          </a:p>
          <a:p>
            <a:endParaRPr lang="en-US" dirty="0"/>
          </a:p>
        </p:txBody>
      </p:sp>
      <p:sp>
        <p:nvSpPr>
          <p:cNvPr id="9" name="Horizontal Scroll 8"/>
          <p:cNvSpPr/>
          <p:nvPr/>
        </p:nvSpPr>
        <p:spPr>
          <a:xfrm>
            <a:off x="152400" y="64334"/>
            <a:ext cx="1265712" cy="762000"/>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Review</a:t>
            </a:r>
            <a:endParaRPr lang="en-US" sz="2400" dirty="0"/>
          </a:p>
        </p:txBody>
      </p:sp>
      <p:sp>
        <p:nvSpPr>
          <p:cNvPr id="10" name="Rectangle 9"/>
          <p:cNvSpPr/>
          <p:nvPr/>
        </p:nvSpPr>
        <p:spPr>
          <a:xfrm>
            <a:off x="1143000" y="5867400"/>
            <a:ext cx="3124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4 </a:t>
            </a:r>
            <a:r>
              <a:rPr lang="en-US" altLang="zh-CN" sz="2000" dirty="0" smtClean="0"/>
              <a:t>misses are all compulsory</a:t>
            </a:r>
            <a:endParaRPr lang="en-US" sz="2000" dirty="0"/>
          </a:p>
        </p:txBody>
      </p:sp>
      <p:sp>
        <p:nvSpPr>
          <p:cNvPr id="11" name="Rectangle 10"/>
          <p:cNvSpPr/>
          <p:nvPr/>
        </p:nvSpPr>
        <p:spPr>
          <a:xfrm>
            <a:off x="7315200" y="5867400"/>
            <a:ext cx="3124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4 </a:t>
            </a:r>
            <a:r>
              <a:rPr lang="en-US" altLang="zh-CN" sz="2000" dirty="0" smtClean="0"/>
              <a:t>misses are compulsory</a:t>
            </a:r>
          </a:p>
          <a:p>
            <a:pPr algn="ctr"/>
            <a:r>
              <a:rPr lang="en-US" sz="2000" dirty="0" smtClean="0"/>
              <a:t>9996 misses are conflict</a:t>
            </a:r>
            <a:endParaRPr lang="en-US" sz="2000" dirty="0"/>
          </a:p>
        </p:txBody>
      </p:sp>
    </p:spTree>
    <p:extLst>
      <p:ext uri="{BB962C8B-B14F-4D97-AF65-F5344CB8AC3E}">
        <p14:creationId xmlns:p14="http://schemas.microsoft.com/office/powerpoint/2010/main" val="106494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 Cache </a:t>
            </a:r>
            <a:r>
              <a:rPr lang="en-US" dirty="0"/>
              <a:t>Misses for FA Cache</a:t>
            </a:r>
          </a:p>
        </p:txBody>
      </p:sp>
      <p:sp>
        <p:nvSpPr>
          <p:cNvPr id="3" name="Content Placeholder 2"/>
          <p:cNvSpPr>
            <a:spLocks noGrp="1"/>
          </p:cNvSpPr>
          <p:nvPr>
            <p:ph idx="1"/>
          </p:nvPr>
        </p:nvSpPr>
        <p:spPr>
          <a:xfrm>
            <a:off x="609600" y="1143001"/>
            <a:ext cx="10972800" cy="1600199"/>
          </a:xfrm>
        </p:spPr>
        <p:txBody>
          <a:bodyPr>
            <a:normAutofit fontScale="70000" lnSpcReduction="20000"/>
          </a:bodyPr>
          <a:lstStyle/>
          <a:p>
            <a:r>
              <a:rPr lang="en-US" dirty="0"/>
              <a:t>Consider the following program that repeatedly accesses an array of words A[4]</a:t>
            </a:r>
          </a:p>
          <a:p>
            <a:pPr marL="457200" lvl="1" indent="0">
              <a:buNone/>
            </a:pPr>
            <a:r>
              <a:rPr lang="en-US" dirty="0"/>
              <a:t>   for (</a:t>
            </a:r>
            <a:r>
              <a:rPr lang="en-US" dirty="0" err="1"/>
              <a:t>int</a:t>
            </a:r>
            <a:r>
              <a:rPr lang="en-US" dirty="0"/>
              <a:t> </a:t>
            </a:r>
            <a:r>
              <a:rPr lang="en-US" dirty="0" err="1"/>
              <a:t>i</a:t>
            </a:r>
            <a:r>
              <a:rPr lang="en-US" dirty="0"/>
              <a:t>=0; </a:t>
            </a:r>
            <a:r>
              <a:rPr lang="en-US" dirty="0" err="1"/>
              <a:t>i</a:t>
            </a:r>
            <a:r>
              <a:rPr lang="en-US" dirty="0"/>
              <a:t>++, </a:t>
            </a:r>
            <a:r>
              <a:rPr lang="en-US" dirty="0" err="1"/>
              <a:t>i</a:t>
            </a:r>
            <a:r>
              <a:rPr lang="en-US" dirty="0"/>
              <a:t>&lt;10000) {sum += A[0]</a:t>
            </a:r>
            <a:r>
              <a:rPr lang="en-US" altLang="zh-CN" dirty="0"/>
              <a:t>+</a:t>
            </a:r>
            <a:r>
              <a:rPr lang="en-US" dirty="0"/>
              <a:t>A[1]</a:t>
            </a:r>
            <a:r>
              <a:rPr lang="en-US" altLang="zh-CN" dirty="0"/>
              <a:t>+</a:t>
            </a:r>
            <a:r>
              <a:rPr lang="en-US" dirty="0"/>
              <a:t>A[2]</a:t>
            </a:r>
            <a:r>
              <a:rPr lang="en-US" altLang="zh-CN" b="1" dirty="0"/>
              <a:t>+</a:t>
            </a:r>
            <a:r>
              <a:rPr lang="en-US" dirty="0"/>
              <a:t>A[3];}</a:t>
            </a:r>
          </a:p>
          <a:p>
            <a:r>
              <a:rPr lang="en-US" dirty="0"/>
              <a:t>Suppose A[0] starts at memory address 000000, how many cache misses due to reading array A[] for a </a:t>
            </a:r>
            <a:r>
              <a:rPr lang="en-US" dirty="0" smtClean="0">
                <a:solidFill>
                  <a:srgbClr val="FF0000"/>
                </a:solidFill>
              </a:rPr>
              <a:t>FA </a:t>
            </a:r>
            <a:r>
              <a:rPr lang="en-US" dirty="0">
                <a:solidFill>
                  <a:srgbClr val="FF0000"/>
                </a:solidFill>
              </a:rPr>
              <a:t>cache </a:t>
            </a:r>
            <a:r>
              <a:rPr lang="en-US" dirty="0" smtClean="0"/>
              <a:t>with </a:t>
            </a:r>
            <a:r>
              <a:rPr lang="en-US" dirty="0"/>
              <a:t>either 1) the Tag-Set Index-Offset model; or 2) the Set Index-Tag-Offset model</a:t>
            </a:r>
            <a:r>
              <a:rPr lang="en-US" dirty="0" smtClean="0"/>
              <a:t>? </a:t>
            </a:r>
            <a:r>
              <a:rPr lang="en-US" altLang="zh-CN" dirty="0">
                <a:solidFill>
                  <a:srgbClr val="FF0000"/>
                </a:solidFill>
              </a:rPr>
              <a:t>How to classify the cache misses?</a:t>
            </a:r>
            <a:endParaRPr lang="en-US" dirty="0">
              <a:solidFill>
                <a:srgbClr val="FF0000"/>
              </a:solidFill>
            </a:endParaRPr>
          </a:p>
          <a:p>
            <a:pPr marL="0" indent="0">
              <a:buNone/>
            </a:pPr>
            <a:endParaRPr lang="en-US" dirty="0"/>
          </a:p>
        </p:txBody>
      </p:sp>
      <p:sp>
        <p:nvSpPr>
          <p:cNvPr id="4" name="Slide Number Placeholder 3"/>
          <p:cNvSpPr>
            <a:spLocks noGrp="1"/>
          </p:cNvSpPr>
          <p:nvPr>
            <p:ph type="sldNum" sz="quarter" idx="4294967295"/>
          </p:nvPr>
        </p:nvSpPr>
        <p:spPr/>
        <p:txBody>
          <a:bodyPr/>
          <a:lstStyle/>
          <a:p>
            <a:fld id="{3CC63E4C-4642-794D-A2FD-70F6B81535F5}" type="slidenum">
              <a:rPr lang="en-US" smtClean="0"/>
              <a:pPr/>
              <a:t>15</a:t>
            </a:fld>
            <a:endParaRPr lang="en-US" dirty="0"/>
          </a:p>
        </p:txBody>
      </p:sp>
      <p:sp>
        <p:nvSpPr>
          <p:cNvPr id="5" name="Content Placeholder 2"/>
          <p:cNvSpPr txBox="1">
            <a:spLocks/>
          </p:cNvSpPr>
          <p:nvPr/>
        </p:nvSpPr>
        <p:spPr>
          <a:xfrm>
            <a:off x="514857" y="69642"/>
            <a:ext cx="5462324"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p>
        </p:txBody>
      </p:sp>
      <p:sp>
        <p:nvSpPr>
          <p:cNvPr id="6" name="Rectangle 5"/>
          <p:cNvSpPr/>
          <p:nvPr/>
        </p:nvSpPr>
        <p:spPr>
          <a:xfrm>
            <a:off x="838200" y="2841279"/>
            <a:ext cx="10380299" cy="1754326"/>
          </a:xfrm>
          <a:prstGeom prst="rect">
            <a:avLst/>
          </a:prstGeom>
        </p:spPr>
        <p:txBody>
          <a:bodyPr wrap="square">
            <a:spAutoFit/>
          </a:bodyPr>
          <a:lstStyle/>
          <a:p>
            <a:r>
              <a:rPr lang="en-US" dirty="0" smtClean="0">
                <a:solidFill>
                  <a:srgbClr val="FF0000"/>
                </a:solidFill>
              </a:rPr>
              <a:t>For either model: 4 miss</a:t>
            </a:r>
            <a:r>
              <a:rPr lang="en-US" altLang="zh-CN" dirty="0" smtClean="0">
                <a:solidFill>
                  <a:srgbClr val="FF0000"/>
                </a:solidFill>
              </a:rPr>
              <a:t>es</a:t>
            </a:r>
            <a:endParaRPr lang="en-US" dirty="0" smtClean="0">
              <a:solidFill>
                <a:srgbClr val="FF0000"/>
              </a:solidFill>
            </a:endParaRPr>
          </a:p>
          <a:p>
            <a:pPr marL="285750" indent="-285750">
              <a:buFont typeface="Arial" panose="020B0604020202020204" pitchFamily="34" charset="0"/>
              <a:buChar char="•"/>
            </a:pPr>
            <a:r>
              <a:rPr lang="en-US" dirty="0" smtClean="0"/>
              <a:t>1</a:t>
            </a:r>
            <a:r>
              <a:rPr lang="en-US" baseline="30000" dirty="0" smtClean="0"/>
              <a:t>st</a:t>
            </a:r>
            <a:r>
              <a:rPr lang="en-US" dirty="0" smtClean="0"/>
              <a:t> </a:t>
            </a:r>
            <a:r>
              <a:rPr lang="en-US" dirty="0"/>
              <a:t>cache miss brings into cache </a:t>
            </a:r>
            <a:r>
              <a:rPr lang="en-US" dirty="0" smtClean="0"/>
              <a:t>a block with address 0000xx into Set 0, which contains A[0]</a:t>
            </a:r>
          </a:p>
          <a:p>
            <a:pPr marL="285750" indent="-285750">
              <a:buFont typeface="Arial" panose="020B0604020202020204" pitchFamily="34" charset="0"/>
              <a:buChar char="•"/>
            </a:pPr>
            <a:r>
              <a:rPr lang="en-US" dirty="0" smtClean="0"/>
              <a:t>2</a:t>
            </a:r>
            <a:r>
              <a:rPr lang="en-US" baseline="30000" dirty="0" smtClean="0"/>
              <a:t>nd</a:t>
            </a:r>
            <a:r>
              <a:rPr lang="en-US" dirty="0" smtClean="0"/>
              <a:t> cache </a:t>
            </a:r>
            <a:r>
              <a:rPr lang="en-US" dirty="0"/>
              <a:t>miss brings into cache a block with address </a:t>
            </a:r>
            <a:r>
              <a:rPr lang="en-US" dirty="0" smtClean="0"/>
              <a:t>0001xx into Set 0, </a:t>
            </a:r>
            <a:r>
              <a:rPr lang="en-US" dirty="0"/>
              <a:t>which contains </a:t>
            </a:r>
            <a:r>
              <a:rPr lang="en-US" dirty="0" smtClean="0"/>
              <a:t>A[1]</a:t>
            </a:r>
          </a:p>
          <a:p>
            <a:pPr marL="285750" indent="-285750">
              <a:buFont typeface="Arial" panose="020B0604020202020204" pitchFamily="34" charset="0"/>
              <a:buChar char="•"/>
            </a:pPr>
            <a:r>
              <a:rPr lang="en-US" dirty="0" smtClean="0"/>
              <a:t>3</a:t>
            </a:r>
            <a:r>
              <a:rPr lang="en-US" baseline="30000" dirty="0" smtClean="0"/>
              <a:t>rd</a:t>
            </a:r>
            <a:r>
              <a:rPr lang="en-US" dirty="0" smtClean="0"/>
              <a:t> cache </a:t>
            </a:r>
            <a:r>
              <a:rPr lang="en-US" dirty="0"/>
              <a:t>miss brings into cache a block with address </a:t>
            </a:r>
            <a:r>
              <a:rPr lang="en-US" dirty="0" smtClean="0"/>
              <a:t>0010xx </a:t>
            </a:r>
            <a:r>
              <a:rPr lang="en-US" dirty="0"/>
              <a:t>into Set </a:t>
            </a:r>
            <a:r>
              <a:rPr lang="en-US" dirty="0" smtClean="0"/>
              <a:t>0, </a:t>
            </a:r>
            <a:r>
              <a:rPr lang="en-US" dirty="0"/>
              <a:t>which contains </a:t>
            </a:r>
            <a:r>
              <a:rPr lang="en-US" dirty="0" smtClean="0"/>
              <a:t>A[2]</a:t>
            </a:r>
          </a:p>
          <a:p>
            <a:pPr marL="285750" indent="-285750">
              <a:buFont typeface="Arial" panose="020B0604020202020204" pitchFamily="34" charset="0"/>
              <a:buChar char="•"/>
            </a:pPr>
            <a:r>
              <a:rPr lang="en-US" dirty="0" smtClean="0"/>
              <a:t>4</a:t>
            </a:r>
            <a:r>
              <a:rPr lang="en-US" baseline="30000" dirty="0" smtClean="0"/>
              <a:t>th</a:t>
            </a:r>
            <a:r>
              <a:rPr lang="en-US" dirty="0" smtClean="0"/>
              <a:t> cache </a:t>
            </a:r>
            <a:r>
              <a:rPr lang="en-US" dirty="0"/>
              <a:t>miss brings into cache a block with address </a:t>
            </a:r>
            <a:r>
              <a:rPr lang="en-US" dirty="0" smtClean="0"/>
              <a:t>0011xx </a:t>
            </a:r>
            <a:r>
              <a:rPr lang="en-US" dirty="0"/>
              <a:t>into Set </a:t>
            </a:r>
            <a:r>
              <a:rPr lang="en-US" dirty="0" smtClean="0"/>
              <a:t>0, </a:t>
            </a:r>
            <a:r>
              <a:rPr lang="en-US" dirty="0"/>
              <a:t>which contains </a:t>
            </a:r>
            <a:r>
              <a:rPr lang="en-US" dirty="0" smtClean="0"/>
              <a:t>A[3]</a:t>
            </a:r>
          </a:p>
          <a:p>
            <a:pPr marL="285750" indent="-285750">
              <a:buFont typeface="Arial" panose="020B0604020202020204" pitchFamily="34" charset="0"/>
              <a:buChar char="•"/>
            </a:pPr>
            <a:r>
              <a:rPr lang="en-US" dirty="0" smtClean="0"/>
              <a:t>9996 cache hits.</a:t>
            </a:r>
            <a:endParaRPr lang="en-US" dirty="0"/>
          </a:p>
        </p:txBody>
      </p:sp>
      <p:sp>
        <p:nvSpPr>
          <p:cNvPr id="9" name="Horizontal Scroll 8"/>
          <p:cNvSpPr/>
          <p:nvPr/>
        </p:nvSpPr>
        <p:spPr>
          <a:xfrm>
            <a:off x="152400" y="64334"/>
            <a:ext cx="1265712" cy="762000"/>
          </a:xfrm>
          <a:prstGeom prst="horizontalScroll">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Review</a:t>
            </a:r>
            <a:endParaRPr lang="en-US" sz="2400" dirty="0"/>
          </a:p>
        </p:txBody>
      </p:sp>
      <p:sp>
        <p:nvSpPr>
          <p:cNvPr id="10" name="Rectangle 9"/>
          <p:cNvSpPr/>
          <p:nvPr/>
        </p:nvSpPr>
        <p:spPr>
          <a:xfrm>
            <a:off x="4114800" y="5029200"/>
            <a:ext cx="31242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4 </a:t>
            </a:r>
            <a:r>
              <a:rPr lang="en-US" altLang="zh-CN" sz="2000" dirty="0" smtClean="0"/>
              <a:t>misses are compulsory</a:t>
            </a:r>
          </a:p>
        </p:txBody>
      </p:sp>
    </p:spTree>
    <p:extLst>
      <p:ext uri="{BB962C8B-B14F-4D97-AF65-F5344CB8AC3E}">
        <p14:creationId xmlns:p14="http://schemas.microsoft.com/office/powerpoint/2010/main" val="352169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altLang="ko-KR" smtClean="0"/>
              <a:t>Effect of Cache Parameters on Performance</a:t>
            </a:r>
            <a:endParaRPr lang="en-US" altLang="ko-KR" dirty="0"/>
          </a:p>
        </p:txBody>
      </p:sp>
      <p:sp>
        <p:nvSpPr>
          <p:cNvPr id="9" name="Rectangle 3"/>
          <p:cNvSpPr>
            <a:spLocks noGrp="1" noChangeArrowheads="1"/>
          </p:cNvSpPr>
          <p:nvPr>
            <p:ph idx="1"/>
          </p:nvPr>
        </p:nvSpPr>
        <p:spPr bwMode="auto">
          <a:xfrm>
            <a:off x="990600" y="1600202"/>
            <a:ext cx="12115800" cy="5014193"/>
          </a:xfrm>
          <a:prstGeom prst="rect">
            <a:avLst/>
          </a:prstGeom>
          <a:noFill/>
          <a:ln w="25400">
            <a:noFill/>
            <a:miter lim="800000"/>
            <a:headEnd/>
            <a:tailEnd/>
          </a:ln>
          <a:effectLst/>
        </p:spPr>
        <p:txBody>
          <a:bodyPr vert="horz" wrap="square" lIns="90488" tIns="44450" rIns="90488" bIns="44450" rtlCol="0">
            <a:prstTxWarp prst="textNoShape">
              <a:avLst/>
            </a:prstTxWarp>
            <a:spAutoFit/>
          </a:bodyPr>
          <a:lstStyle/>
          <a:p>
            <a:pPr algn="l">
              <a:spcBef>
                <a:spcPct val="0"/>
              </a:spcBef>
            </a:pPr>
            <a:r>
              <a:rPr lang="en-US" sz="2800" dirty="0">
                <a:latin typeface="Calibri"/>
                <a:cs typeface="Calibri"/>
              </a:rPr>
              <a:t>Larger cache size</a:t>
            </a:r>
          </a:p>
          <a:p>
            <a:pPr marL="403225" lvl="1" indent="-231775">
              <a:spcBef>
                <a:spcPct val="0"/>
              </a:spcBef>
              <a:buFontTx/>
              <a:buChar char="+"/>
            </a:pPr>
            <a:r>
              <a:rPr lang="en-US" dirty="0">
                <a:solidFill>
                  <a:srgbClr val="FF0000"/>
                </a:solidFill>
                <a:latin typeface="Calibri"/>
                <a:cs typeface="Calibri"/>
              </a:rPr>
              <a:t>reduces capacity and conflict misses  </a:t>
            </a:r>
          </a:p>
          <a:p>
            <a:pPr marL="403225" lvl="1" indent="-231775">
              <a:spcBef>
                <a:spcPct val="0"/>
              </a:spcBef>
              <a:buFontTx/>
              <a:buChar char="-"/>
            </a:pPr>
            <a:r>
              <a:rPr lang="en-US" dirty="0" smtClean="0">
                <a:solidFill>
                  <a:srgbClr val="FF0000"/>
                </a:solidFill>
                <a:latin typeface="Calibri"/>
                <a:cs typeface="Calibri"/>
              </a:rPr>
              <a:t>Increases hit time</a:t>
            </a:r>
            <a:endParaRPr lang="en-US" dirty="0">
              <a:solidFill>
                <a:srgbClr val="FF0000"/>
              </a:solidFill>
              <a:latin typeface="Calibri"/>
              <a:cs typeface="Calibri"/>
            </a:endParaRPr>
          </a:p>
          <a:p>
            <a:pPr algn="l">
              <a:spcBef>
                <a:spcPct val="0"/>
              </a:spcBef>
            </a:pPr>
            <a:endParaRPr lang="en-US" sz="2000" dirty="0">
              <a:latin typeface="Calibri"/>
              <a:cs typeface="Calibri"/>
            </a:endParaRPr>
          </a:p>
          <a:p>
            <a:pPr algn="l">
              <a:spcBef>
                <a:spcPct val="0"/>
              </a:spcBef>
            </a:pPr>
            <a:r>
              <a:rPr lang="en-US" sz="2800" dirty="0">
                <a:latin typeface="Calibri"/>
                <a:cs typeface="Calibri"/>
              </a:rPr>
              <a:t>Higher associativity</a:t>
            </a:r>
          </a:p>
          <a:p>
            <a:pPr marL="403225" lvl="1" indent="-231775">
              <a:spcBef>
                <a:spcPct val="0"/>
              </a:spcBef>
              <a:buFontTx/>
              <a:buChar char="+"/>
            </a:pPr>
            <a:r>
              <a:rPr lang="en-US" dirty="0">
                <a:solidFill>
                  <a:srgbClr val="FF0000"/>
                </a:solidFill>
                <a:latin typeface="Calibri"/>
                <a:cs typeface="Calibri"/>
              </a:rPr>
              <a:t>reduces conflict misses</a:t>
            </a:r>
          </a:p>
          <a:p>
            <a:pPr marL="403225" lvl="1" indent="-231775">
              <a:spcBef>
                <a:spcPct val="0"/>
              </a:spcBef>
              <a:buFontTx/>
              <a:buChar char="-"/>
            </a:pPr>
            <a:r>
              <a:rPr lang="en-US" dirty="0" smtClean="0">
                <a:solidFill>
                  <a:srgbClr val="FF0000"/>
                </a:solidFill>
                <a:latin typeface="Calibri"/>
                <a:cs typeface="Calibri"/>
              </a:rPr>
              <a:t>increases </a:t>
            </a:r>
            <a:r>
              <a:rPr lang="en-US" dirty="0">
                <a:solidFill>
                  <a:srgbClr val="FF0000"/>
                </a:solidFill>
                <a:latin typeface="Calibri"/>
                <a:cs typeface="Calibri"/>
              </a:rPr>
              <a:t>hit time</a:t>
            </a:r>
            <a:br>
              <a:rPr lang="en-US" dirty="0">
                <a:solidFill>
                  <a:srgbClr val="FF0000"/>
                </a:solidFill>
                <a:latin typeface="Calibri"/>
                <a:cs typeface="Calibri"/>
              </a:rPr>
            </a:br>
            <a:endParaRPr lang="en-US" dirty="0">
              <a:solidFill>
                <a:srgbClr val="FF0000"/>
              </a:solidFill>
              <a:latin typeface="Calibri"/>
              <a:cs typeface="Calibri"/>
            </a:endParaRPr>
          </a:p>
          <a:p>
            <a:pPr algn="l">
              <a:spcBef>
                <a:spcPct val="0"/>
              </a:spcBef>
            </a:pPr>
            <a:r>
              <a:rPr lang="en-US" sz="2800" dirty="0">
                <a:latin typeface="Calibri"/>
                <a:cs typeface="Calibri"/>
              </a:rPr>
              <a:t>Larger </a:t>
            </a:r>
            <a:r>
              <a:rPr lang="en-US" sz="2800" dirty="0" smtClean="0">
                <a:latin typeface="Calibri"/>
                <a:cs typeface="Calibri"/>
              </a:rPr>
              <a:t>block </a:t>
            </a:r>
            <a:r>
              <a:rPr lang="en-US" sz="2800" dirty="0">
                <a:latin typeface="Calibri"/>
                <a:cs typeface="Calibri"/>
              </a:rPr>
              <a:t>size</a:t>
            </a:r>
          </a:p>
          <a:p>
            <a:pPr marL="403225" lvl="1" indent="-231775">
              <a:spcBef>
                <a:spcPct val="0"/>
              </a:spcBef>
              <a:buFontTx/>
              <a:buChar char="+"/>
            </a:pPr>
            <a:r>
              <a:rPr lang="en-US" dirty="0">
                <a:solidFill>
                  <a:srgbClr val="FF0000"/>
                </a:solidFill>
                <a:latin typeface="Calibri"/>
                <a:cs typeface="Calibri"/>
              </a:rPr>
              <a:t>reduces compulsory </a:t>
            </a:r>
            <a:r>
              <a:rPr lang="en-US" dirty="0" smtClean="0">
                <a:solidFill>
                  <a:srgbClr val="FF0000"/>
                </a:solidFill>
                <a:latin typeface="Calibri"/>
                <a:cs typeface="Calibri"/>
              </a:rPr>
              <a:t>misses</a:t>
            </a:r>
            <a:endParaRPr lang="en-US" dirty="0">
              <a:solidFill>
                <a:srgbClr val="FF0000"/>
              </a:solidFill>
              <a:latin typeface="Calibri"/>
              <a:cs typeface="Calibri"/>
            </a:endParaRPr>
          </a:p>
          <a:p>
            <a:pPr marL="403225" lvl="1" indent="-231775">
              <a:spcBef>
                <a:spcPct val="0"/>
              </a:spcBef>
              <a:buFontTx/>
              <a:buChar char="-"/>
            </a:pPr>
            <a:r>
              <a:rPr lang="en-US" dirty="0">
                <a:solidFill>
                  <a:srgbClr val="FF0000"/>
                </a:solidFill>
                <a:latin typeface="Calibri"/>
                <a:cs typeface="Calibri"/>
              </a:rPr>
              <a:t>increases conflict misses and miss penalty</a:t>
            </a:r>
          </a:p>
          <a:p>
            <a:pPr marL="403225" lvl="1" indent="-231775">
              <a:spcBef>
                <a:spcPct val="0"/>
              </a:spcBef>
            </a:pPr>
            <a:endParaRPr lang="en-US" sz="2000" dirty="0">
              <a:latin typeface="Calibri"/>
              <a:cs typeface="Calibri"/>
            </a:endParaRPr>
          </a:p>
        </p:txBody>
      </p:sp>
      <p:sp>
        <p:nvSpPr>
          <p:cNvPr id="6" name="Slide Number Placeholder 5"/>
          <p:cNvSpPr>
            <a:spLocks noGrp="1"/>
          </p:cNvSpPr>
          <p:nvPr>
            <p:ph type="sldNum" sz="quarter" idx="12"/>
          </p:nvPr>
        </p:nvSpPr>
        <p:spPr>
          <a:xfrm>
            <a:off x="9042400" y="6356351"/>
            <a:ext cx="2844800" cy="365125"/>
          </a:xfrm>
        </p:spPr>
        <p:txBody>
          <a:bodyPr/>
          <a:lstStyle/>
          <a:p>
            <a:fld id="{40871D85-A06A-5945-BE3D-E6BC14FDAE04}" type="slidenum">
              <a:rPr lang="en-US"/>
              <a:pPr/>
              <a:t>16</a:t>
            </a:fld>
            <a:endParaRPr lang="en-US"/>
          </a:p>
        </p:txBody>
      </p:sp>
    </p:spTree>
    <p:extLst>
      <p:ext uri="{BB962C8B-B14F-4D97-AF65-F5344CB8AC3E}">
        <p14:creationId xmlns:p14="http://schemas.microsoft.com/office/powerpoint/2010/main" val="2371594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Improving Cache Performance</a:t>
            </a:r>
          </a:p>
        </p:txBody>
      </p:sp>
      <p:sp>
        <p:nvSpPr>
          <p:cNvPr id="1650691" name="Rectangle 3"/>
          <p:cNvSpPr>
            <a:spLocks noGrp="1" noChangeArrowheads="1"/>
          </p:cNvSpPr>
          <p:nvPr>
            <p:ph type="body" idx="1"/>
          </p:nvPr>
        </p:nvSpPr>
        <p:spPr>
          <a:xfrm>
            <a:off x="609600" y="1854201"/>
            <a:ext cx="10972800" cy="4525963"/>
          </a:xfrm>
        </p:spPr>
        <p:txBody>
          <a:bodyPr>
            <a:normAutofit/>
          </a:bodyPr>
          <a:lstStyle/>
          <a:p>
            <a:pPr>
              <a:buFont typeface="Arial"/>
              <a:buChar char="•"/>
              <a:defRPr/>
            </a:pPr>
            <a:r>
              <a:rPr lang="en-US" dirty="0" smtClean="0"/>
              <a:t>Reduce hit time</a:t>
            </a:r>
          </a:p>
          <a:p>
            <a:pPr lvl="1">
              <a:defRPr/>
            </a:pPr>
            <a:r>
              <a:rPr lang="en-US" dirty="0" smtClean="0"/>
              <a:t>e.g., smaller cache, lower associativity</a:t>
            </a:r>
          </a:p>
          <a:p>
            <a:pPr>
              <a:buFont typeface="Arial"/>
              <a:buChar char="•"/>
              <a:defRPr/>
            </a:pPr>
            <a:r>
              <a:rPr lang="en-US" dirty="0" smtClean="0"/>
              <a:t>Reduce miss rate</a:t>
            </a:r>
          </a:p>
          <a:p>
            <a:pPr lvl="1">
              <a:defRPr/>
            </a:pPr>
            <a:r>
              <a:rPr lang="en-US" dirty="0" smtClean="0"/>
              <a:t>e.g., larger </a:t>
            </a:r>
            <a:r>
              <a:rPr lang="en-US" dirty="0"/>
              <a:t>cache, </a:t>
            </a:r>
            <a:r>
              <a:rPr lang="en-US" dirty="0" smtClean="0"/>
              <a:t>higher </a:t>
            </a:r>
            <a:r>
              <a:rPr lang="en-US" dirty="0"/>
              <a:t>associativity</a:t>
            </a:r>
            <a:endParaRPr lang="en-US" dirty="0" smtClean="0"/>
          </a:p>
          <a:p>
            <a:pPr>
              <a:defRPr/>
            </a:pPr>
            <a:r>
              <a:rPr lang="en-US" dirty="0" smtClean="0"/>
              <a:t>Reduce miss penalty</a:t>
            </a:r>
          </a:p>
          <a:p>
            <a:pPr lvl="1">
              <a:defRPr/>
            </a:pPr>
            <a:r>
              <a:rPr lang="en-US" dirty="0" smtClean="0"/>
              <a:t>e.g., multiple-level cache hierarchy</a:t>
            </a:r>
          </a:p>
        </p:txBody>
      </p:sp>
      <p:sp>
        <p:nvSpPr>
          <p:cNvPr id="2" name="Rectangle 1"/>
          <p:cNvSpPr/>
          <p:nvPr/>
        </p:nvSpPr>
        <p:spPr>
          <a:xfrm>
            <a:off x="2184401" y="1211103"/>
            <a:ext cx="7772399" cy="523220"/>
          </a:xfrm>
          <a:prstGeom prst="rect">
            <a:avLst/>
          </a:prstGeom>
        </p:spPr>
        <p:txBody>
          <a:bodyPr wrap="square">
            <a:spAutoFit/>
          </a:bodyPr>
          <a:lstStyle/>
          <a:p>
            <a:pPr marL="287338" lvl="1" indent="-287338" algn="ctr">
              <a:spcBef>
                <a:spcPts val="600"/>
              </a:spcBef>
            </a:pPr>
            <a:r>
              <a:rPr lang="en-US" sz="2800" dirty="0">
                <a:solidFill>
                  <a:srgbClr val="FF0000"/>
                </a:solidFill>
              </a:rPr>
              <a:t>AMAT =  </a:t>
            </a:r>
            <a:r>
              <a:rPr lang="en-US" sz="2800" dirty="0" smtClean="0">
                <a:solidFill>
                  <a:srgbClr val="FF0000"/>
                </a:solidFill>
              </a:rPr>
              <a:t>Hit time  </a:t>
            </a:r>
            <a:r>
              <a:rPr lang="en-US" sz="2800" dirty="0">
                <a:solidFill>
                  <a:srgbClr val="FF0000"/>
                </a:solidFill>
              </a:rPr>
              <a:t>+  Miss rate x Miss penalty</a:t>
            </a:r>
            <a:endParaRPr lang="en-US" sz="1200" dirty="0">
              <a:solidFill>
                <a:schemeClr val="accent2"/>
              </a:solidFill>
            </a:endParaRPr>
          </a:p>
        </p:txBody>
      </p:sp>
      <p:sp>
        <p:nvSpPr>
          <p:cNvPr id="6" name="Date Placeholder 3"/>
          <p:cNvSpPr txBox="1">
            <a:spLocks/>
          </p:cNvSpPr>
          <p:nvPr/>
        </p:nvSpPr>
        <p:spPr>
          <a:xfrm>
            <a:off x="6096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Slide Number Placeholder 5"/>
          <p:cNvSpPr>
            <a:spLocks noGrp="1"/>
          </p:cNvSpPr>
          <p:nvPr>
            <p:ph type="sldNum" sz="quarter" idx="12"/>
          </p:nvPr>
        </p:nvSpPr>
        <p:spPr>
          <a:xfrm>
            <a:off x="9360309"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17</a:t>
            </a:fld>
            <a:endParaRPr lang="en-US"/>
          </a:p>
        </p:txBody>
      </p:sp>
    </p:spTree>
    <p:extLst>
      <p:ext uri="{BB962C8B-B14F-4D97-AF65-F5344CB8AC3E}">
        <p14:creationId xmlns:p14="http://schemas.microsoft.com/office/powerpoint/2010/main" val="3542648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0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06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5069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0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626" name="Rectangle 2"/>
          <p:cNvSpPr>
            <a:spLocks noGrp="1" noChangeArrowheads="1"/>
          </p:cNvSpPr>
          <p:nvPr>
            <p:ph type="title"/>
          </p:nvPr>
        </p:nvSpPr>
        <p:spPr/>
        <p:txBody>
          <a:bodyPr/>
          <a:lstStyle/>
          <a:p>
            <a:r>
              <a:rPr lang="en-US" dirty="0" smtClean="0"/>
              <a:t>Memory Hierarchy</a:t>
            </a:r>
            <a:endParaRPr lang="en-US" dirty="0"/>
          </a:p>
        </p:txBody>
      </p:sp>
      <p:grpSp>
        <p:nvGrpSpPr>
          <p:cNvPr id="2" name="Group 3"/>
          <p:cNvGrpSpPr>
            <a:grpSpLocks/>
          </p:cNvGrpSpPr>
          <p:nvPr/>
        </p:nvGrpSpPr>
        <p:grpSpPr bwMode="auto">
          <a:xfrm>
            <a:off x="2152650" y="1144588"/>
            <a:ext cx="7924800" cy="954088"/>
            <a:chOff x="396" y="407"/>
            <a:chExt cx="4992" cy="601"/>
          </a:xfrm>
        </p:grpSpPr>
        <p:sp>
          <p:nvSpPr>
            <p:cNvPr id="2842628" name="Rectangle 4"/>
            <p:cNvSpPr>
              <a:spLocks noChangeArrowheads="1"/>
            </p:cNvSpPr>
            <p:nvPr/>
          </p:nvSpPr>
          <p:spPr bwMode="auto">
            <a:xfrm>
              <a:off x="396" y="407"/>
              <a:ext cx="4992" cy="265"/>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3200" dirty="0">
                  <a:latin typeface="+mj-lt"/>
                </a:rPr>
                <a:t>Processor</a:t>
              </a:r>
            </a:p>
          </p:txBody>
        </p:sp>
        <p:sp>
          <p:nvSpPr>
            <p:cNvPr id="2842629" name="Line 5"/>
            <p:cNvSpPr>
              <a:spLocks noChangeShapeType="1"/>
            </p:cNvSpPr>
            <p:nvPr/>
          </p:nvSpPr>
          <p:spPr bwMode="auto">
            <a:xfrm flipV="1">
              <a:off x="2844" y="720"/>
              <a:ext cx="0" cy="288"/>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3" name="Group 6"/>
          <p:cNvGrpSpPr>
            <a:grpSpLocks/>
          </p:cNvGrpSpPr>
          <p:nvPr/>
        </p:nvGrpSpPr>
        <p:grpSpPr bwMode="auto">
          <a:xfrm>
            <a:off x="2228850" y="5527676"/>
            <a:ext cx="7620000" cy="409575"/>
            <a:chOff x="444" y="3168"/>
            <a:chExt cx="4800" cy="258"/>
          </a:xfrm>
        </p:grpSpPr>
        <p:sp>
          <p:nvSpPr>
            <p:cNvPr id="2842631" name="Rectangle 7"/>
            <p:cNvSpPr>
              <a:spLocks noChangeArrowheads="1"/>
            </p:cNvSpPr>
            <p:nvPr/>
          </p:nvSpPr>
          <p:spPr bwMode="auto">
            <a:xfrm>
              <a:off x="828" y="3190"/>
              <a:ext cx="4032" cy="236"/>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800" dirty="0">
                  <a:latin typeface="+mj-lt"/>
                </a:rPr>
                <a:t>Size of memory at each level</a:t>
              </a:r>
            </a:p>
          </p:txBody>
        </p:sp>
        <p:sp>
          <p:nvSpPr>
            <p:cNvPr id="2842632" name="Line 8"/>
            <p:cNvSpPr>
              <a:spLocks noChangeShapeType="1"/>
            </p:cNvSpPr>
            <p:nvPr/>
          </p:nvSpPr>
          <p:spPr bwMode="auto">
            <a:xfrm flipV="1">
              <a:off x="444" y="3168"/>
              <a:ext cx="48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4" name="Group 9"/>
          <p:cNvGrpSpPr>
            <a:grpSpLocks/>
          </p:cNvGrpSpPr>
          <p:nvPr/>
        </p:nvGrpSpPr>
        <p:grpSpPr bwMode="auto">
          <a:xfrm>
            <a:off x="7715250" y="1641475"/>
            <a:ext cx="2514600" cy="3657600"/>
            <a:chOff x="3900" y="720"/>
            <a:chExt cx="1584" cy="2304"/>
          </a:xfrm>
        </p:grpSpPr>
        <p:sp>
          <p:nvSpPr>
            <p:cNvPr id="2842634" name="Rectangle 10"/>
            <p:cNvSpPr>
              <a:spLocks noChangeArrowheads="1"/>
            </p:cNvSpPr>
            <p:nvPr/>
          </p:nvSpPr>
          <p:spPr bwMode="auto">
            <a:xfrm>
              <a:off x="3900" y="816"/>
              <a:ext cx="1536" cy="1061"/>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800" dirty="0">
                  <a:latin typeface="+mj-lt"/>
                </a:rPr>
                <a:t>Increasing distance from processor,</a:t>
              </a:r>
              <a:br>
                <a:rPr lang="en-US" sz="2800" dirty="0">
                  <a:latin typeface="+mj-lt"/>
                </a:rPr>
              </a:br>
              <a:r>
                <a:rPr lang="en-US" sz="2800" dirty="0">
                  <a:latin typeface="+mj-lt"/>
                </a:rPr>
                <a:t>decreasing  speed</a:t>
              </a:r>
            </a:p>
          </p:txBody>
        </p:sp>
        <p:sp>
          <p:nvSpPr>
            <p:cNvPr id="2842635" name="Line 11"/>
            <p:cNvSpPr>
              <a:spLocks noChangeShapeType="1"/>
            </p:cNvSpPr>
            <p:nvPr/>
          </p:nvSpPr>
          <p:spPr bwMode="auto">
            <a:xfrm>
              <a:off x="5484" y="720"/>
              <a:ext cx="0" cy="2304"/>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18 VAG Rounded Bold   07390"/>
              </a:endParaRPr>
            </a:p>
          </p:txBody>
        </p:sp>
      </p:grpSp>
      <p:grpSp>
        <p:nvGrpSpPr>
          <p:cNvPr id="5" name="Group 12"/>
          <p:cNvGrpSpPr>
            <a:grpSpLocks/>
          </p:cNvGrpSpPr>
          <p:nvPr/>
        </p:nvGrpSpPr>
        <p:grpSpPr bwMode="auto">
          <a:xfrm>
            <a:off x="2305050" y="2098675"/>
            <a:ext cx="7467600" cy="3276600"/>
            <a:chOff x="492" y="1008"/>
            <a:chExt cx="4704" cy="2064"/>
          </a:xfrm>
        </p:grpSpPr>
        <p:sp>
          <p:nvSpPr>
            <p:cNvPr id="2842637" name="AutoShape 13"/>
            <p:cNvSpPr>
              <a:spLocks noChangeArrowheads="1"/>
            </p:cNvSpPr>
            <p:nvPr/>
          </p:nvSpPr>
          <p:spPr bwMode="auto">
            <a:xfrm>
              <a:off x="492" y="1008"/>
              <a:ext cx="4704" cy="2064"/>
            </a:xfrm>
            <a:prstGeom prst="triangle">
              <a:avLst>
                <a:gd name="adj" fmla="val 50000"/>
              </a:avLst>
            </a:prstGeom>
            <a:noFill/>
            <a:ln w="38100">
              <a:solidFill>
                <a:schemeClr val="tx1"/>
              </a:solidFill>
              <a:miter lim="800000"/>
              <a:headEnd/>
              <a:tailEnd/>
            </a:ln>
            <a:effectLst/>
          </p:spPr>
          <p:txBody>
            <a:bodyPr wrap="none" anchor="ctr">
              <a:prstTxWarp prst="textNoShape">
                <a:avLst/>
              </a:prstTxWarp>
            </a:bodyPr>
            <a:lstStyle/>
            <a:p>
              <a:endParaRPr lang="en-US">
                <a:latin typeface="18 VAG Rounded Bold   07390"/>
              </a:endParaRPr>
            </a:p>
          </p:txBody>
        </p:sp>
        <p:grpSp>
          <p:nvGrpSpPr>
            <p:cNvPr id="6" name="Group 14"/>
            <p:cNvGrpSpPr>
              <a:grpSpLocks/>
            </p:cNvGrpSpPr>
            <p:nvPr/>
          </p:nvGrpSpPr>
          <p:grpSpPr bwMode="auto">
            <a:xfrm>
              <a:off x="2220" y="1270"/>
              <a:ext cx="1296" cy="314"/>
              <a:chOff x="2220" y="1270"/>
              <a:chExt cx="1296" cy="314"/>
            </a:xfrm>
          </p:grpSpPr>
          <p:sp>
            <p:nvSpPr>
              <p:cNvPr id="2842639" name="Rectangle 15"/>
              <p:cNvSpPr>
                <a:spLocks noChangeArrowheads="1"/>
              </p:cNvSpPr>
              <p:nvPr/>
            </p:nvSpPr>
            <p:spPr bwMode="auto">
              <a:xfrm>
                <a:off x="2364" y="1270"/>
                <a:ext cx="960" cy="207"/>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dirty="0">
                    <a:latin typeface="+mj-lt"/>
                  </a:rPr>
                  <a:t>Level 1</a:t>
                </a:r>
              </a:p>
            </p:txBody>
          </p:sp>
          <p:sp>
            <p:nvSpPr>
              <p:cNvPr id="2842640" name="Line 16"/>
              <p:cNvSpPr>
                <a:spLocks noChangeShapeType="1"/>
              </p:cNvSpPr>
              <p:nvPr/>
            </p:nvSpPr>
            <p:spPr bwMode="auto">
              <a:xfrm>
                <a:off x="2220" y="1584"/>
                <a:ext cx="1296"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grpSp>
          <p:nvGrpSpPr>
            <p:cNvPr id="7" name="Group 17"/>
            <p:cNvGrpSpPr>
              <a:grpSpLocks/>
            </p:cNvGrpSpPr>
            <p:nvPr/>
          </p:nvGrpSpPr>
          <p:grpSpPr bwMode="auto">
            <a:xfrm>
              <a:off x="1788" y="1680"/>
              <a:ext cx="2160" cy="288"/>
              <a:chOff x="1788" y="1680"/>
              <a:chExt cx="2160" cy="288"/>
            </a:xfrm>
          </p:grpSpPr>
          <p:sp>
            <p:nvSpPr>
              <p:cNvPr id="2842642" name="Rectangle 18"/>
              <p:cNvSpPr>
                <a:spLocks noChangeArrowheads="1"/>
              </p:cNvSpPr>
              <p:nvPr/>
            </p:nvSpPr>
            <p:spPr bwMode="auto">
              <a:xfrm>
                <a:off x="2364" y="1680"/>
                <a:ext cx="960" cy="207"/>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dirty="0">
                    <a:latin typeface="+mj-lt"/>
                  </a:rPr>
                  <a:t>Level 2</a:t>
                </a:r>
              </a:p>
            </p:txBody>
          </p:sp>
          <p:sp>
            <p:nvSpPr>
              <p:cNvPr id="2842643" name="Line 19"/>
              <p:cNvSpPr>
                <a:spLocks noChangeShapeType="1"/>
              </p:cNvSpPr>
              <p:nvPr/>
            </p:nvSpPr>
            <p:spPr bwMode="auto">
              <a:xfrm>
                <a:off x="1788" y="1968"/>
                <a:ext cx="2160"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sp>
          <p:nvSpPr>
            <p:cNvPr id="2842644" name="Rectangle 20"/>
            <p:cNvSpPr>
              <a:spLocks noChangeArrowheads="1"/>
            </p:cNvSpPr>
            <p:nvPr/>
          </p:nvSpPr>
          <p:spPr bwMode="auto">
            <a:xfrm>
              <a:off x="2364" y="2736"/>
              <a:ext cx="960" cy="207"/>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latin typeface="+mj-lt"/>
                </a:rPr>
                <a:t>Level n</a:t>
              </a:r>
            </a:p>
          </p:txBody>
        </p:sp>
        <p:grpSp>
          <p:nvGrpSpPr>
            <p:cNvPr id="8" name="Group 21"/>
            <p:cNvGrpSpPr>
              <a:grpSpLocks/>
            </p:cNvGrpSpPr>
            <p:nvPr/>
          </p:nvGrpSpPr>
          <p:grpSpPr bwMode="auto">
            <a:xfrm>
              <a:off x="1308" y="2064"/>
              <a:ext cx="3024" cy="288"/>
              <a:chOff x="1308" y="2064"/>
              <a:chExt cx="3024" cy="288"/>
            </a:xfrm>
          </p:grpSpPr>
          <p:sp>
            <p:nvSpPr>
              <p:cNvPr id="2842646" name="Rectangle 22"/>
              <p:cNvSpPr>
                <a:spLocks noChangeArrowheads="1"/>
              </p:cNvSpPr>
              <p:nvPr/>
            </p:nvSpPr>
            <p:spPr bwMode="auto">
              <a:xfrm>
                <a:off x="2364" y="2064"/>
                <a:ext cx="960" cy="207"/>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latin typeface="+mj-lt"/>
                  </a:rPr>
                  <a:t>Level 3</a:t>
                </a:r>
              </a:p>
            </p:txBody>
          </p:sp>
          <p:sp>
            <p:nvSpPr>
              <p:cNvPr id="2842647" name="Line 23"/>
              <p:cNvSpPr>
                <a:spLocks noChangeShapeType="1"/>
              </p:cNvSpPr>
              <p:nvPr/>
            </p:nvSpPr>
            <p:spPr bwMode="auto">
              <a:xfrm>
                <a:off x="1308" y="2352"/>
                <a:ext cx="3024"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grpSp>
        <p:grpSp>
          <p:nvGrpSpPr>
            <p:cNvPr id="9" name="Group 24"/>
            <p:cNvGrpSpPr>
              <a:grpSpLocks/>
            </p:cNvGrpSpPr>
            <p:nvPr/>
          </p:nvGrpSpPr>
          <p:grpSpPr bwMode="auto">
            <a:xfrm>
              <a:off x="972" y="2400"/>
              <a:ext cx="3792" cy="288"/>
              <a:chOff x="972" y="2400"/>
              <a:chExt cx="3792" cy="288"/>
            </a:xfrm>
          </p:grpSpPr>
          <p:sp>
            <p:nvSpPr>
              <p:cNvPr id="2842649" name="Line 25"/>
              <p:cNvSpPr>
                <a:spLocks noChangeShapeType="1"/>
              </p:cNvSpPr>
              <p:nvPr/>
            </p:nvSpPr>
            <p:spPr bwMode="auto">
              <a:xfrm>
                <a:off x="972" y="2688"/>
                <a:ext cx="3792" cy="0"/>
              </a:xfrm>
              <a:prstGeom prst="line">
                <a:avLst/>
              </a:prstGeom>
              <a:noFill/>
              <a:ln w="38100">
                <a:solidFill>
                  <a:schemeClr val="tx1"/>
                </a:solidFill>
                <a:round/>
                <a:headEnd/>
                <a:tailEnd/>
              </a:ln>
              <a:effectLst/>
            </p:spPr>
            <p:txBody>
              <a:bodyPr wrap="none" anchor="ctr">
                <a:prstTxWarp prst="textNoShape">
                  <a:avLst/>
                </a:prstTxWarp>
              </a:bodyPr>
              <a:lstStyle/>
              <a:p>
                <a:endParaRPr lang="en-US">
                  <a:latin typeface="18 VAG Rounded Bold   07390"/>
                </a:endParaRPr>
              </a:p>
            </p:txBody>
          </p:sp>
          <p:sp>
            <p:nvSpPr>
              <p:cNvPr id="2842650" name="Rectangle 26"/>
              <p:cNvSpPr>
                <a:spLocks noChangeArrowheads="1"/>
              </p:cNvSpPr>
              <p:nvPr/>
            </p:nvSpPr>
            <p:spPr bwMode="auto">
              <a:xfrm>
                <a:off x="2364" y="2400"/>
                <a:ext cx="960" cy="207"/>
              </a:xfrm>
              <a:prstGeom prst="rect">
                <a:avLst/>
              </a:prstGeom>
              <a:noFill/>
              <a:ln w="12700">
                <a:noFill/>
                <a:miter lim="800000"/>
                <a:headEnd/>
                <a:tailEnd/>
              </a:ln>
              <a:effectLst/>
            </p:spPr>
            <p:txBody>
              <a:bodyPr lIns="63500" tIns="25400" rIns="63500" bIns="25400">
                <a:prstTxWarp prst="textNoShape">
                  <a:avLst/>
                </a:prstTxWarp>
                <a:spAutoFit/>
              </a:bodyPr>
              <a:lstStyle/>
              <a:p>
                <a:pPr algn="ctr">
                  <a:lnSpc>
                    <a:spcPct val="75000"/>
                  </a:lnSpc>
                  <a:spcBef>
                    <a:spcPct val="65000"/>
                  </a:spcBef>
                  <a:buSzPct val="100000"/>
                  <a:buFont typeface="Times" pitchFamily="-65" charset="0"/>
                  <a:buNone/>
                </a:pPr>
                <a:r>
                  <a:rPr lang="en-US" sz="2400">
                    <a:latin typeface="+mj-lt"/>
                  </a:rPr>
                  <a:t>. . .</a:t>
                </a:r>
              </a:p>
            </p:txBody>
          </p:sp>
        </p:grpSp>
      </p:grpSp>
      <p:sp>
        <p:nvSpPr>
          <p:cNvPr id="2842651" name="Text Box 27"/>
          <p:cNvSpPr txBox="1">
            <a:spLocks noChangeArrowheads="1"/>
          </p:cNvSpPr>
          <p:nvPr/>
        </p:nvSpPr>
        <p:spPr bwMode="auto">
          <a:xfrm>
            <a:off x="1905001" y="1870076"/>
            <a:ext cx="1048685" cy="584775"/>
          </a:xfrm>
          <a:prstGeom prst="rect">
            <a:avLst/>
          </a:prstGeom>
          <a:noFill/>
          <a:ln w="12700">
            <a:noFill/>
            <a:miter lim="800000"/>
            <a:headEnd/>
            <a:tailEnd/>
          </a:ln>
          <a:effectLst/>
        </p:spPr>
        <p:txBody>
          <a:bodyPr wrap="none">
            <a:prstTxWarp prst="textNoShape">
              <a:avLst/>
            </a:prstTxWarp>
            <a:spAutoFit/>
          </a:bodyPr>
          <a:lstStyle/>
          <a:p>
            <a:r>
              <a:rPr lang="en-US" sz="3200" i="1" dirty="0">
                <a:latin typeface="+mj-lt"/>
              </a:rPr>
              <a:t>Inner</a:t>
            </a:r>
          </a:p>
        </p:txBody>
      </p:sp>
      <p:sp>
        <p:nvSpPr>
          <p:cNvPr id="2842652" name="Text Box 28"/>
          <p:cNvSpPr txBox="1">
            <a:spLocks noChangeArrowheads="1"/>
          </p:cNvSpPr>
          <p:nvPr/>
        </p:nvSpPr>
        <p:spPr bwMode="auto">
          <a:xfrm>
            <a:off x="1905001" y="4114800"/>
            <a:ext cx="1021433" cy="523220"/>
          </a:xfrm>
          <a:prstGeom prst="rect">
            <a:avLst/>
          </a:prstGeom>
          <a:noFill/>
          <a:ln w="12700">
            <a:noFill/>
            <a:miter lim="800000"/>
            <a:headEnd/>
            <a:tailEnd/>
          </a:ln>
          <a:effectLst/>
        </p:spPr>
        <p:txBody>
          <a:bodyPr wrap="none">
            <a:prstTxWarp prst="textNoShape">
              <a:avLst/>
            </a:prstTxWarp>
            <a:spAutoFit/>
          </a:bodyPr>
          <a:lstStyle/>
          <a:p>
            <a:r>
              <a:rPr lang="en-US" sz="2800" i="1" dirty="0">
                <a:latin typeface="18 VAG Rounded Bold   07390"/>
              </a:rPr>
              <a:t>Outer</a:t>
            </a:r>
          </a:p>
        </p:txBody>
      </p:sp>
      <p:grpSp>
        <p:nvGrpSpPr>
          <p:cNvPr id="10" name="Group 29"/>
          <p:cNvGrpSpPr>
            <a:grpSpLocks/>
          </p:cNvGrpSpPr>
          <p:nvPr/>
        </p:nvGrpSpPr>
        <p:grpSpPr bwMode="auto">
          <a:xfrm>
            <a:off x="1762125" y="1804988"/>
            <a:ext cx="2135188" cy="3625850"/>
            <a:chOff x="150" y="823"/>
            <a:chExt cx="1345" cy="2284"/>
          </a:xfrm>
        </p:grpSpPr>
        <p:sp>
          <p:nvSpPr>
            <p:cNvPr id="2842654" name="Text Box 30"/>
            <p:cNvSpPr txBox="1">
              <a:spLocks noChangeArrowheads="1"/>
            </p:cNvSpPr>
            <p:nvPr/>
          </p:nvSpPr>
          <p:spPr bwMode="auto">
            <a:xfrm>
              <a:off x="150" y="1237"/>
              <a:ext cx="1345" cy="989"/>
            </a:xfrm>
            <a:prstGeom prst="rect">
              <a:avLst/>
            </a:prstGeom>
            <a:noFill/>
            <a:ln w="12700">
              <a:noFill/>
              <a:miter lim="800000"/>
              <a:headEnd/>
              <a:tailEnd/>
            </a:ln>
            <a:effectLst/>
          </p:spPr>
          <p:txBody>
            <a:bodyPr>
              <a:prstTxWarp prst="textNoShape">
                <a:avLst/>
              </a:prstTxWarp>
              <a:spAutoFit/>
            </a:bodyPr>
            <a:lstStyle/>
            <a:p>
              <a:pPr algn="ctr"/>
              <a:r>
                <a:rPr lang="en-US" sz="3200" dirty="0">
                  <a:latin typeface="+mj-lt"/>
                </a:rPr>
                <a:t>Levels in memory hierarchy</a:t>
              </a:r>
            </a:p>
          </p:txBody>
        </p:sp>
        <p:sp>
          <p:nvSpPr>
            <p:cNvPr id="2842655" name="Line 31"/>
            <p:cNvSpPr>
              <a:spLocks noChangeShapeType="1"/>
            </p:cNvSpPr>
            <p:nvPr/>
          </p:nvSpPr>
          <p:spPr bwMode="auto">
            <a:xfrm>
              <a:off x="155" y="823"/>
              <a:ext cx="0" cy="2284"/>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latin typeface="18 VAG Rounded Bold   07390"/>
              </a:endParaRPr>
            </a:p>
          </p:txBody>
        </p:sp>
      </p:grpSp>
      <p:sp>
        <p:nvSpPr>
          <p:cNvPr id="2842656" name="Text Box 32"/>
          <p:cNvSpPr txBox="1">
            <a:spLocks noChangeArrowheads="1"/>
          </p:cNvSpPr>
          <p:nvPr/>
        </p:nvSpPr>
        <p:spPr bwMode="auto">
          <a:xfrm>
            <a:off x="990600" y="5829301"/>
            <a:ext cx="9601200" cy="695575"/>
          </a:xfrm>
          <a:prstGeom prst="rect">
            <a:avLst/>
          </a:prstGeom>
          <a:noFill/>
          <a:ln w="12700">
            <a:noFill/>
            <a:miter lim="800000"/>
            <a:headEnd/>
            <a:tailEnd/>
          </a:ln>
          <a:effectLst/>
        </p:spPr>
        <p:txBody>
          <a:bodyPr wrap="square">
            <a:prstTxWarp prst="textNoShape">
              <a:avLst/>
            </a:prstTxWarp>
            <a:spAutoFit/>
          </a:bodyPr>
          <a:lstStyle/>
          <a:p>
            <a:pPr algn="ctr">
              <a:lnSpc>
                <a:spcPct val="80000"/>
              </a:lnSpc>
            </a:pPr>
            <a:r>
              <a:rPr lang="en-US" sz="2400" i="1" dirty="0">
                <a:latin typeface="+mj-lt"/>
              </a:rPr>
              <a:t>As we move to </a:t>
            </a:r>
            <a:r>
              <a:rPr lang="en-US" sz="2400" i="1" dirty="0" smtClean="0">
                <a:latin typeface="+mj-lt"/>
              </a:rPr>
              <a:t>lower levels, latency </a:t>
            </a:r>
            <a:r>
              <a:rPr lang="en-US" sz="2400" i="1" dirty="0">
                <a:latin typeface="+mj-lt"/>
              </a:rPr>
              <a:t>goes up</a:t>
            </a:r>
            <a:br>
              <a:rPr lang="en-US" sz="2400" i="1" dirty="0">
                <a:latin typeface="+mj-lt"/>
              </a:rPr>
            </a:br>
            <a:r>
              <a:rPr lang="en-US" sz="2400" i="1" dirty="0">
                <a:latin typeface="+mj-lt"/>
              </a:rPr>
              <a:t> and price per bit goes down.</a:t>
            </a:r>
          </a:p>
        </p:txBody>
      </p:sp>
      <p:sp>
        <p:nvSpPr>
          <p:cNvPr id="35" name="Date Placeholder 3"/>
          <p:cNvSpPr txBox="1">
            <a:spLocks/>
          </p:cNvSpPr>
          <p:nvPr/>
        </p:nvSpPr>
        <p:spPr>
          <a:xfrm>
            <a:off x="623883"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dirty="0"/>
          </a:p>
        </p:txBody>
      </p:sp>
      <p:sp>
        <p:nvSpPr>
          <p:cNvPr id="3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7" name="Slide Number Placeholder 5"/>
          <p:cNvSpPr>
            <a:spLocks noGrp="1"/>
          </p:cNvSpPr>
          <p:nvPr>
            <p:ph type="sldNum" sz="quarter" idx="12"/>
          </p:nvPr>
        </p:nvSpPr>
        <p:spPr>
          <a:xfrm>
            <a:off x="942023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18</a:t>
            </a:fld>
            <a:endParaRPr lang="en-US"/>
          </a:p>
        </p:txBody>
      </p:sp>
    </p:spTree>
    <p:extLst>
      <p:ext uri="{BB962C8B-B14F-4D97-AF65-F5344CB8AC3E}">
        <p14:creationId xmlns:p14="http://schemas.microsoft.com/office/powerpoint/2010/main" val="249978698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Cache Levels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4699409"/>
              </p:ext>
            </p:extLst>
          </p:nvPr>
        </p:nvGraphicFramePr>
        <p:xfrm>
          <a:off x="3112887" y="2582500"/>
          <a:ext cx="1199580" cy="1052468"/>
        </p:xfrm>
        <a:graphic>
          <a:graphicData uri="http://schemas.openxmlformats.org/drawingml/2006/table">
            <a:tbl>
              <a:tblPr firstRow="1" bandRow="1">
                <a:tableStyleId>{5940675A-B579-460E-94D1-54222C63F5DA}</a:tableStyleId>
              </a:tblPr>
              <a:tblGrid>
                <a:gridCol w="241356">
                  <a:extLst>
                    <a:ext uri="{9D8B030D-6E8A-4147-A177-3AD203B41FA5}">
                      <a16:colId xmlns:a16="http://schemas.microsoft.com/office/drawing/2014/main" val="20000"/>
                    </a:ext>
                  </a:extLst>
                </a:gridCol>
                <a:gridCol w="482714">
                  <a:extLst>
                    <a:ext uri="{9D8B030D-6E8A-4147-A177-3AD203B41FA5}">
                      <a16:colId xmlns:a16="http://schemas.microsoft.com/office/drawing/2014/main" val="20001"/>
                    </a:ext>
                  </a:extLst>
                </a:gridCol>
                <a:gridCol w="475510">
                  <a:extLst>
                    <a:ext uri="{9D8B030D-6E8A-4147-A177-3AD203B41FA5}">
                      <a16:colId xmlns:a16="http://schemas.microsoft.com/office/drawing/2014/main" val="20002"/>
                    </a:ext>
                  </a:extLst>
                </a:gridCol>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10000"/>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1"/>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2"/>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3479551" y="2168306"/>
            <a:ext cx="570366" cy="369332"/>
          </a:xfrm>
          <a:prstGeom prst="rect">
            <a:avLst/>
          </a:prstGeom>
          <a:noFill/>
        </p:spPr>
        <p:txBody>
          <a:bodyPr wrap="square" rtlCol="0">
            <a:spAutoFit/>
          </a:bodyPr>
          <a:lstStyle/>
          <a:p>
            <a:r>
              <a:rPr lang="en-US" dirty="0"/>
              <a:t>L1$</a:t>
            </a:r>
          </a:p>
        </p:txBody>
      </p:sp>
      <p:graphicFrame>
        <p:nvGraphicFramePr>
          <p:cNvPr id="9" name="Table 8"/>
          <p:cNvGraphicFramePr>
            <a:graphicFrameLocks noGrp="1"/>
          </p:cNvGraphicFramePr>
          <p:nvPr>
            <p:extLst>
              <p:ext uri="{D42A27DB-BD31-4B8C-83A1-F6EECF244321}">
                <p14:modId xmlns:p14="http://schemas.microsoft.com/office/powerpoint/2010/main" val="2840769648"/>
              </p:ext>
            </p:extLst>
          </p:nvPr>
        </p:nvGraphicFramePr>
        <p:xfrm>
          <a:off x="5610132" y="1917576"/>
          <a:ext cx="2043064" cy="296676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498485">
                  <a:extLst>
                    <a:ext uri="{9D8B030D-6E8A-4147-A177-3AD203B41FA5}">
                      <a16:colId xmlns:a16="http://schemas.microsoft.com/office/drawing/2014/main" val="20001"/>
                    </a:ext>
                  </a:extLst>
                </a:gridCol>
                <a:gridCol w="445433">
                  <a:extLst>
                    <a:ext uri="{9D8B030D-6E8A-4147-A177-3AD203B41FA5}">
                      <a16:colId xmlns:a16="http://schemas.microsoft.com/office/drawing/2014/main" val="20002"/>
                    </a:ext>
                  </a:extLst>
                </a:gridCol>
                <a:gridCol w="445433">
                  <a:extLst>
                    <a:ext uri="{9D8B030D-6E8A-4147-A177-3AD203B41FA5}">
                      <a16:colId xmlns:a16="http://schemas.microsoft.com/office/drawing/2014/main" val="20003"/>
                    </a:ext>
                  </a:extLst>
                </a:gridCol>
                <a:gridCol w="445433">
                  <a:extLst>
                    <a:ext uri="{9D8B030D-6E8A-4147-A177-3AD203B41FA5}">
                      <a16:colId xmlns:a16="http://schemas.microsoft.com/office/drawing/2014/main" val="20004"/>
                    </a:ext>
                  </a:extLst>
                </a:gridCol>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0"/>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1"/>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2"/>
                  </a:ext>
                </a:extLst>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3"/>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4"/>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5"/>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6"/>
                  </a:ext>
                </a:extLst>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10007"/>
                  </a:ext>
                </a:extLst>
              </a:tr>
            </a:tbl>
          </a:graphicData>
        </a:graphic>
      </p:graphicFrame>
      <p:sp>
        <p:nvSpPr>
          <p:cNvPr id="10" name="TextBox 9"/>
          <p:cNvSpPr txBox="1"/>
          <p:nvPr/>
        </p:nvSpPr>
        <p:spPr>
          <a:xfrm>
            <a:off x="6338938" y="1559461"/>
            <a:ext cx="570366" cy="369332"/>
          </a:xfrm>
          <a:prstGeom prst="rect">
            <a:avLst/>
          </a:prstGeom>
          <a:noFill/>
        </p:spPr>
        <p:txBody>
          <a:bodyPr wrap="square" rtlCol="0">
            <a:spAutoFit/>
          </a:bodyPr>
          <a:lstStyle/>
          <a:p>
            <a:r>
              <a:rPr lang="en-US" dirty="0"/>
              <a:t>L2$</a:t>
            </a:r>
          </a:p>
        </p:txBody>
      </p:sp>
      <p:graphicFrame>
        <p:nvGraphicFramePr>
          <p:cNvPr id="12" name="Table 11"/>
          <p:cNvGraphicFramePr>
            <a:graphicFrameLocks noGrp="1"/>
          </p:cNvGraphicFramePr>
          <p:nvPr>
            <p:extLst>
              <p:ext uri="{D42A27DB-BD31-4B8C-83A1-F6EECF244321}">
                <p14:modId xmlns:p14="http://schemas.microsoft.com/office/powerpoint/2010/main" val="2134518966"/>
              </p:ext>
            </p:extLst>
          </p:nvPr>
        </p:nvGraphicFramePr>
        <p:xfrm>
          <a:off x="9125894" y="4215648"/>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8866361" y="990600"/>
            <a:ext cx="1620570" cy="369332"/>
          </a:xfrm>
          <a:prstGeom prst="rect">
            <a:avLst/>
          </a:prstGeom>
          <a:noFill/>
        </p:spPr>
        <p:txBody>
          <a:bodyPr wrap="square" rtlCol="0">
            <a:spAutoFit/>
          </a:bodyPr>
          <a:lstStyle/>
          <a:p>
            <a:r>
              <a:rPr lang="en-US" dirty="0"/>
              <a:t>Main Memory</a:t>
            </a:r>
          </a:p>
        </p:txBody>
      </p:sp>
      <p:cxnSp>
        <p:nvCxnSpPr>
          <p:cNvPr id="15" name="Straight Arrow Connector 14"/>
          <p:cNvCxnSpPr/>
          <p:nvPr/>
        </p:nvCxnSpPr>
        <p:spPr>
          <a:xfrm>
            <a:off x="4412056" y="3155133"/>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7796543" y="3144572"/>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984070475"/>
              </p:ext>
            </p:extLst>
          </p:nvPr>
        </p:nvGraphicFramePr>
        <p:xfrm>
          <a:off x="1798622" y="2901636"/>
          <a:ext cx="494922" cy="425514"/>
        </p:xfrm>
        <a:graphic>
          <a:graphicData uri="http://schemas.openxmlformats.org/drawingml/2006/table">
            <a:tbl>
              <a:tblPr firstRow="1" bandRow="1">
                <a:tableStyleId>{5940675A-B579-460E-94D1-54222C63F5DA}</a:tableStyleId>
              </a:tblPr>
              <a:tblGrid>
                <a:gridCol w="494922">
                  <a:extLst>
                    <a:ext uri="{9D8B030D-6E8A-4147-A177-3AD203B41FA5}">
                      <a16:colId xmlns:a16="http://schemas.microsoft.com/office/drawing/2014/main" val="20000"/>
                    </a:ext>
                  </a:extLst>
                </a:gridCol>
              </a:tblGrid>
              <a:tr h="42551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1768443" y="2539497"/>
            <a:ext cx="688064" cy="369332"/>
          </a:xfrm>
          <a:prstGeom prst="rect">
            <a:avLst/>
          </a:prstGeom>
          <a:noFill/>
        </p:spPr>
        <p:txBody>
          <a:bodyPr wrap="square" rtlCol="0">
            <a:spAutoFit/>
          </a:bodyPr>
          <a:lstStyle/>
          <a:p>
            <a:r>
              <a:rPr lang="en-US" dirty="0"/>
              <a:t>CPU</a:t>
            </a:r>
          </a:p>
        </p:txBody>
      </p:sp>
      <p:cxnSp>
        <p:nvCxnSpPr>
          <p:cNvPr id="20" name="Straight Arrow Connector 19"/>
          <p:cNvCxnSpPr/>
          <p:nvPr/>
        </p:nvCxnSpPr>
        <p:spPr>
          <a:xfrm>
            <a:off x="2355411" y="3153625"/>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2347866" y="2584766"/>
            <a:ext cx="878186" cy="584775"/>
          </a:xfrm>
          <a:prstGeom prst="rect">
            <a:avLst/>
          </a:prstGeom>
          <a:noFill/>
        </p:spPr>
        <p:txBody>
          <a:bodyPr wrap="square" rtlCol="0">
            <a:spAutoFit/>
          </a:bodyPr>
          <a:lstStyle/>
          <a:p>
            <a:r>
              <a:rPr lang="en-US" sz="1600" dirty="0" err="1"/>
              <a:t>Mem</a:t>
            </a:r>
            <a:endParaRPr lang="en-US" sz="1600" dirty="0"/>
          </a:p>
          <a:p>
            <a:r>
              <a:rPr lang="en-US" sz="1600" dirty="0"/>
              <a:t>Access</a:t>
            </a:r>
            <a:endParaRPr lang="en-US" dirty="0"/>
          </a:p>
        </p:txBody>
      </p:sp>
      <p:cxnSp>
        <p:nvCxnSpPr>
          <p:cNvPr id="25" name="Straight Arrow Connector 24"/>
          <p:cNvCxnSpPr/>
          <p:nvPr/>
        </p:nvCxnSpPr>
        <p:spPr>
          <a:xfrm rot="5400000">
            <a:off x="3342238" y="4413564"/>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6663351" y="4374333"/>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7924802" y="5637370"/>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2121529" y="5644838"/>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4430162" y="2820155"/>
            <a:ext cx="823867" cy="923330"/>
          </a:xfrm>
          <a:prstGeom prst="rect">
            <a:avLst/>
          </a:prstGeom>
          <a:noFill/>
        </p:spPr>
        <p:txBody>
          <a:bodyPr wrap="square" rtlCol="0">
            <a:spAutoFit/>
          </a:bodyPr>
          <a:lstStyle/>
          <a:p>
            <a:r>
              <a:rPr lang="en-US" dirty="0"/>
              <a:t>    Miss</a:t>
            </a:r>
          </a:p>
          <a:p>
            <a:endParaRPr lang="en-US" dirty="0"/>
          </a:p>
          <a:p>
            <a:r>
              <a:rPr lang="en-US" dirty="0"/>
              <a:t>Hit</a:t>
            </a:r>
          </a:p>
        </p:txBody>
      </p:sp>
      <p:cxnSp>
        <p:nvCxnSpPr>
          <p:cNvPr id="40" name="Straight Arrow Connector 39"/>
          <p:cNvCxnSpPr/>
          <p:nvPr/>
        </p:nvCxnSpPr>
        <p:spPr>
          <a:xfrm rot="16200000" flipV="1">
            <a:off x="944578" y="4504099"/>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787488" y="2809593"/>
            <a:ext cx="823867" cy="923330"/>
          </a:xfrm>
          <a:prstGeom prst="rect">
            <a:avLst/>
          </a:prstGeom>
          <a:noFill/>
        </p:spPr>
        <p:txBody>
          <a:bodyPr wrap="square" rtlCol="0">
            <a:spAutoFit/>
          </a:bodyPr>
          <a:lstStyle/>
          <a:p>
            <a:r>
              <a:rPr lang="en-US" dirty="0"/>
              <a:t>    Miss</a:t>
            </a:r>
          </a:p>
          <a:p>
            <a:endParaRPr lang="en-US" dirty="0"/>
          </a:p>
          <a:p>
            <a:r>
              <a:rPr lang="en-US" dirty="0"/>
              <a:t>Hit</a:t>
            </a:r>
          </a:p>
        </p:txBody>
      </p:sp>
      <p:cxnSp>
        <p:nvCxnSpPr>
          <p:cNvPr id="45" name="Straight Arrow Connector 44"/>
          <p:cNvCxnSpPr/>
          <p:nvPr/>
        </p:nvCxnSpPr>
        <p:spPr>
          <a:xfrm rot="5400000" flipH="1" flipV="1">
            <a:off x="2696424" y="4662535"/>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6375864" y="5319707"/>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4700258" y="5661435"/>
            <a:ext cx="3432771" cy="400110"/>
          </a:xfrm>
          <a:prstGeom prst="rect">
            <a:avLst/>
          </a:prstGeom>
          <a:noFill/>
        </p:spPr>
        <p:txBody>
          <a:bodyPr wrap="square" rtlCol="0">
            <a:spAutoFit/>
          </a:bodyPr>
          <a:lstStyle/>
          <a:p>
            <a:r>
              <a:rPr lang="en-US" sz="2000" dirty="0"/>
              <a:t>Path of Data Back to CPU</a:t>
            </a:r>
            <a:endParaRPr lang="en-US" sz="2400" dirty="0"/>
          </a:p>
        </p:txBody>
      </p:sp>
      <p:sp>
        <p:nvSpPr>
          <p:cNvPr id="31" name="Slide Number Placeholder 5"/>
          <p:cNvSpPr>
            <a:spLocks noGrp="1"/>
          </p:cNvSpPr>
          <p:nvPr>
            <p:ph type="sldNum" sz="quarter" idx="12"/>
          </p:nvPr>
        </p:nvSpPr>
        <p:spPr>
          <a:xfrm>
            <a:off x="10591800" y="6356351"/>
            <a:ext cx="1371600" cy="365125"/>
          </a:xfrm>
        </p:spPr>
        <p:txBody>
          <a:bodyPr/>
          <a:lstStyle/>
          <a:p>
            <a:fld id="{3CC63E4C-4642-794D-A2FD-70F6B81535F5}" type="slidenum">
              <a:rPr lang="en-US" smtClean="0">
                <a:solidFill>
                  <a:prstClr val="black">
                    <a:tint val="75000"/>
                  </a:prstClr>
                </a:solidFill>
              </a:rPr>
              <a:pPr/>
              <a:t>19</a:t>
            </a:fld>
            <a:endParaRPr lang="en-US" dirty="0">
              <a:solidFill>
                <a:prstClr val="black">
                  <a:tint val="75000"/>
                </a:prstClr>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248605491"/>
              </p:ext>
            </p:extLst>
          </p:nvPr>
        </p:nvGraphicFramePr>
        <p:xfrm>
          <a:off x="9125894" y="2824183"/>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graphicFrame>
        <p:nvGraphicFramePr>
          <p:cNvPr id="32" name="Table 31"/>
          <p:cNvGraphicFramePr>
            <a:graphicFrameLocks noGrp="1"/>
          </p:cNvGraphicFramePr>
          <p:nvPr>
            <p:extLst>
              <p:ext uri="{D42A27DB-BD31-4B8C-83A1-F6EECF244321}">
                <p14:modId xmlns:p14="http://schemas.microsoft.com/office/powerpoint/2010/main" val="3093956364"/>
              </p:ext>
            </p:extLst>
          </p:nvPr>
        </p:nvGraphicFramePr>
        <p:xfrm>
          <a:off x="9125894" y="1432718"/>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sp>
        <p:nvSpPr>
          <p:cNvPr id="3" name="Rectangle 2"/>
          <p:cNvSpPr/>
          <p:nvPr/>
        </p:nvSpPr>
        <p:spPr>
          <a:xfrm>
            <a:off x="3198174" y="6318690"/>
            <a:ext cx="6096000" cy="400110"/>
          </a:xfrm>
          <a:prstGeom prst="rect">
            <a:avLst/>
          </a:prstGeom>
        </p:spPr>
        <p:txBody>
          <a:bodyPr>
            <a:spAutoFit/>
          </a:bodyPr>
          <a:lstStyle/>
          <a:p>
            <a:pPr lvl="1"/>
            <a:r>
              <a:rPr lang="en-US" sz="2000" dirty="0"/>
              <a:t>L1 cache size &lt; L2 cache size &lt;&lt; memory size</a:t>
            </a:r>
          </a:p>
        </p:txBody>
      </p:sp>
    </p:spTree>
    <p:extLst>
      <p:ext uri="{BB962C8B-B14F-4D97-AF65-F5344CB8AC3E}">
        <p14:creationId xmlns:p14="http://schemas.microsoft.com/office/powerpoint/2010/main" val="5944230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t>
            </a:r>
            <a:r>
              <a:rPr lang="en-US" i="1" dirty="0" smtClean="0"/>
              <a:t>Performance)</a:t>
            </a:r>
            <a:r>
              <a:rPr lang="en-US" dirty="0" smtClean="0"/>
              <a:t> Terms</a:t>
            </a:r>
            <a:endParaRPr lang="en-US" dirty="0"/>
          </a:p>
        </p:txBody>
      </p:sp>
      <p:sp>
        <p:nvSpPr>
          <p:cNvPr id="3" name="Content Placeholder 2"/>
          <p:cNvSpPr>
            <a:spLocks noGrp="1"/>
          </p:cNvSpPr>
          <p:nvPr>
            <p:ph idx="1"/>
          </p:nvPr>
        </p:nvSpPr>
        <p:spPr>
          <a:xfrm>
            <a:off x="609600" y="1600201"/>
            <a:ext cx="10972800" cy="4525963"/>
          </a:xfrm>
        </p:spPr>
        <p:txBody>
          <a:bodyPr>
            <a:normAutofit/>
          </a:bodyPr>
          <a:lstStyle/>
          <a:p>
            <a:pPr>
              <a:buClr>
                <a:schemeClr val="tx1"/>
              </a:buClr>
            </a:pPr>
            <a:r>
              <a:rPr lang="en-US" dirty="0" smtClean="0">
                <a:solidFill>
                  <a:srgbClr val="3366FF"/>
                </a:solidFill>
              </a:rPr>
              <a:t>Hit rate</a:t>
            </a:r>
            <a:r>
              <a:rPr lang="en-US" dirty="0" smtClean="0"/>
              <a:t>: fraction of accesses that hit in the cache</a:t>
            </a:r>
          </a:p>
          <a:p>
            <a:pPr>
              <a:buClr>
                <a:schemeClr val="tx1"/>
              </a:buClr>
            </a:pPr>
            <a:r>
              <a:rPr lang="en-US" dirty="0" smtClean="0">
                <a:solidFill>
                  <a:srgbClr val="3366FF"/>
                </a:solidFill>
              </a:rPr>
              <a:t>Miss rate</a:t>
            </a:r>
            <a:r>
              <a:rPr lang="en-US" dirty="0" smtClean="0"/>
              <a:t>: 1 – Hit rate</a:t>
            </a:r>
          </a:p>
          <a:p>
            <a:pPr>
              <a:buClr>
                <a:schemeClr val="tx1"/>
              </a:buClr>
            </a:pPr>
            <a:r>
              <a:rPr lang="en-US" dirty="0" smtClean="0">
                <a:solidFill>
                  <a:srgbClr val="3366FF"/>
                </a:solidFill>
              </a:rPr>
              <a:t>Miss penalty</a:t>
            </a:r>
            <a:r>
              <a:rPr lang="en-US" dirty="0" smtClean="0"/>
              <a:t>: time to </a:t>
            </a:r>
            <a:r>
              <a:rPr lang="en-US" altLang="zh-CN" dirty="0" smtClean="0"/>
              <a:t>access</a:t>
            </a:r>
            <a:r>
              <a:rPr lang="en-US" dirty="0" smtClean="0"/>
              <a:t> a block from lower level in memory hierarchy</a:t>
            </a:r>
          </a:p>
          <a:p>
            <a:pPr>
              <a:buClr>
                <a:schemeClr val="tx1"/>
              </a:buClr>
            </a:pPr>
            <a:r>
              <a:rPr lang="en-US" dirty="0" smtClean="0">
                <a:solidFill>
                  <a:srgbClr val="3366FF"/>
                </a:solidFill>
              </a:rPr>
              <a:t>Hit time</a:t>
            </a:r>
            <a:r>
              <a:rPr lang="en-US" dirty="0" smtClean="0"/>
              <a:t>: time to access cache memory (including tag comparison)</a:t>
            </a:r>
          </a:p>
          <a:p>
            <a:endParaRPr lang="en-US" dirty="0" smtClean="0"/>
          </a:p>
        </p:txBody>
      </p:sp>
      <p:sp>
        <p:nvSpPr>
          <p:cNvPr id="5" name="Date Placeholder 3"/>
          <p:cNvSpPr txBox="1">
            <a:spLocks/>
          </p:cNvSpPr>
          <p:nvPr/>
        </p:nvSpPr>
        <p:spPr>
          <a:xfrm>
            <a:off x="656255"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Slide Number Placeholder 5"/>
          <p:cNvSpPr>
            <a:spLocks noGrp="1"/>
          </p:cNvSpPr>
          <p:nvPr>
            <p:ph type="sldNum" sz="quarter" idx="12"/>
          </p:nvPr>
        </p:nvSpPr>
        <p:spPr>
          <a:xfrm>
            <a:off x="9364827"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a:t>
            </a:fld>
            <a:endParaRPr lang="en-US"/>
          </a:p>
        </p:txBody>
      </p:sp>
    </p:spTree>
    <p:extLst>
      <p:ext uri="{BB962C8B-B14F-4D97-AF65-F5344CB8AC3E}">
        <p14:creationId xmlns:p14="http://schemas.microsoft.com/office/powerpoint/2010/main" val="129428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95327"/>
          </a:xfrm>
        </p:spPr>
        <p:txBody>
          <a:bodyPr/>
          <a:lstStyle/>
          <a:p>
            <a:r>
              <a:rPr lang="en-US" dirty="0" smtClean="0"/>
              <a:t>Local vs. Global Miss Rates</a:t>
            </a:r>
            <a:endParaRPr lang="en-US" dirty="0"/>
          </a:p>
        </p:txBody>
      </p:sp>
      <p:sp>
        <p:nvSpPr>
          <p:cNvPr id="3" name="Content Placeholder 2"/>
          <p:cNvSpPr>
            <a:spLocks noGrp="1"/>
          </p:cNvSpPr>
          <p:nvPr>
            <p:ph idx="1"/>
          </p:nvPr>
        </p:nvSpPr>
        <p:spPr>
          <a:xfrm>
            <a:off x="557213" y="1208750"/>
            <a:ext cx="11144250" cy="5534061"/>
          </a:xfrm>
        </p:spPr>
        <p:txBody>
          <a:bodyPr>
            <a:normAutofit lnSpcReduction="10000"/>
          </a:bodyPr>
          <a:lstStyle/>
          <a:p>
            <a:pPr>
              <a:buClr>
                <a:schemeClr val="tx1"/>
              </a:buClr>
            </a:pPr>
            <a:r>
              <a:rPr lang="en-US" i="1" dirty="0" smtClean="0">
                <a:solidFill>
                  <a:srgbClr val="0000FF"/>
                </a:solidFill>
              </a:rPr>
              <a:t>Local miss rate </a:t>
            </a:r>
            <a:r>
              <a:rPr lang="en-US" dirty="0" smtClean="0"/>
              <a:t>– the fraction of references to one level of a cache that miss</a:t>
            </a:r>
          </a:p>
          <a:p>
            <a:pPr lvl="1">
              <a:buClr>
                <a:schemeClr val="tx1"/>
              </a:buClr>
            </a:pPr>
            <a:r>
              <a:rPr lang="en-US" sz="2400" dirty="0" smtClean="0"/>
              <a:t>L2 </a:t>
            </a:r>
            <a:r>
              <a:rPr lang="en-US" sz="2400" dirty="0"/>
              <a:t>Local </a:t>
            </a:r>
            <a:r>
              <a:rPr lang="en-US" sz="2400" dirty="0" smtClean="0"/>
              <a:t>Miss Rate = L2 Misses / L1 Misses</a:t>
            </a:r>
          </a:p>
          <a:p>
            <a:pPr>
              <a:buClr>
                <a:schemeClr val="tx1"/>
              </a:buClr>
            </a:pPr>
            <a:r>
              <a:rPr lang="en-US" i="1" dirty="0" smtClean="0">
                <a:solidFill>
                  <a:srgbClr val="0000FF"/>
                </a:solidFill>
              </a:rPr>
              <a:t>Global miss rate </a:t>
            </a:r>
            <a:r>
              <a:rPr lang="en-US" dirty="0" smtClean="0"/>
              <a:t>– the fraction of references that miss in all levels of caches and must go to memory</a:t>
            </a:r>
          </a:p>
          <a:p>
            <a:pPr marL="742950" lvl="2" indent="-342900"/>
            <a:r>
              <a:rPr lang="en-US" dirty="0" smtClean="0">
                <a:solidFill>
                  <a:srgbClr val="000000"/>
                </a:solidFill>
              </a:rPr>
              <a:t>Global Miss rate = L2 Misses / Total Accesses</a:t>
            </a:r>
          </a:p>
          <a:p>
            <a:pPr marL="742950" lvl="2" indent="-342900"/>
            <a:r>
              <a:rPr lang="en-US" dirty="0" smtClean="0">
                <a:solidFill>
                  <a:srgbClr val="000000"/>
                </a:solidFill>
              </a:rPr>
              <a:t>= (L2 Misses / L1 Misses) × (L1 Misses / Total Accesses)</a:t>
            </a:r>
          </a:p>
          <a:p>
            <a:pPr marL="742950" lvl="2" indent="-342900"/>
            <a:r>
              <a:rPr lang="en-US" dirty="0" smtClean="0">
                <a:solidFill>
                  <a:srgbClr val="000000"/>
                </a:solidFill>
              </a:rPr>
              <a:t>= L2 Local Miss Rate × L1 Local Miss Rate</a:t>
            </a:r>
          </a:p>
          <a:p>
            <a:pPr marL="342900" lvl="1" indent="-342900">
              <a:buFont typeface="Arial"/>
              <a:buChar char="•"/>
            </a:pPr>
            <a:r>
              <a:rPr lang="en-US" dirty="0" smtClean="0"/>
              <a:t>L1 </a:t>
            </a:r>
            <a:r>
              <a:rPr lang="en-US" dirty="0"/>
              <a:t>Miss </a:t>
            </a:r>
            <a:r>
              <a:rPr lang="en-US" dirty="0" smtClean="0"/>
              <a:t>Penalty </a:t>
            </a:r>
            <a:r>
              <a:rPr lang="en-US" dirty="0"/>
              <a:t>= </a:t>
            </a:r>
            <a:r>
              <a:rPr lang="en-US" dirty="0" smtClean="0"/>
              <a:t>L2 </a:t>
            </a:r>
            <a:r>
              <a:rPr lang="en-US" dirty="0"/>
              <a:t>AMAT; </a:t>
            </a:r>
            <a:r>
              <a:rPr lang="en-US" dirty="0" smtClean="0"/>
              <a:t>L2 </a:t>
            </a:r>
            <a:r>
              <a:rPr lang="en-US" dirty="0"/>
              <a:t>Miss </a:t>
            </a:r>
            <a:r>
              <a:rPr lang="en-US" altLang="zh-CN" dirty="0" smtClean="0"/>
              <a:t>P</a:t>
            </a:r>
            <a:r>
              <a:rPr lang="en-US" dirty="0" smtClean="0"/>
              <a:t>enalty </a:t>
            </a:r>
            <a:r>
              <a:rPr lang="en-US" dirty="0"/>
              <a:t>= Memory access time</a:t>
            </a:r>
          </a:p>
          <a:p>
            <a:pPr marL="342900" lvl="1" indent="-342900">
              <a:buFont typeface="Arial"/>
              <a:buChar char="•"/>
            </a:pPr>
            <a:r>
              <a:rPr lang="en-US" dirty="0" smtClean="0">
                <a:solidFill>
                  <a:srgbClr val="000000"/>
                </a:solidFill>
              </a:rPr>
              <a:t>L1 cache only: AMAT =  Hit </a:t>
            </a:r>
            <a:r>
              <a:rPr lang="en-US" altLang="zh-CN" dirty="0" smtClean="0">
                <a:solidFill>
                  <a:srgbClr val="000000"/>
                </a:solidFill>
              </a:rPr>
              <a:t>Time</a:t>
            </a:r>
            <a:r>
              <a:rPr lang="en-US" dirty="0" smtClean="0">
                <a:solidFill>
                  <a:srgbClr val="000000"/>
                </a:solidFill>
              </a:rPr>
              <a:t> +  Miss rate × Miss penalty</a:t>
            </a:r>
          </a:p>
          <a:p>
            <a:pPr marL="342900" lvl="1" indent="-342900">
              <a:buFont typeface="Arial"/>
              <a:buChar char="•"/>
            </a:pPr>
            <a:r>
              <a:rPr lang="en-US" dirty="0" smtClean="0"/>
              <a:t>L1+L2 caches: AMAT =  L1 Hit Time + L1 </a:t>
            </a:r>
            <a:r>
              <a:rPr lang="en-US" altLang="zh-CN" dirty="0" smtClean="0"/>
              <a:t>L</a:t>
            </a:r>
            <a:r>
              <a:rPr lang="en-US" dirty="0" smtClean="0"/>
              <a:t>ocal Miss rate × </a:t>
            </a:r>
            <a:br>
              <a:rPr lang="en-US" dirty="0" smtClean="0"/>
            </a:br>
            <a:r>
              <a:rPr lang="en-US" dirty="0" smtClean="0"/>
              <a:t>(L2 </a:t>
            </a:r>
            <a:r>
              <a:rPr lang="en-US" altLang="zh-CN" dirty="0" smtClean="0"/>
              <a:t>H</a:t>
            </a:r>
            <a:r>
              <a:rPr lang="en-US" dirty="0" smtClean="0"/>
              <a:t>it Time + L2 Local Miss rate × L2 Miss penalty)</a:t>
            </a:r>
          </a:p>
          <a:p>
            <a:pPr marL="342900" lvl="1" indent="-342900">
              <a:buFont typeface="Arial"/>
              <a:buChar char="•"/>
            </a:pPr>
            <a:endParaRPr lang="en-US" dirty="0" smtClean="0">
              <a:solidFill>
                <a:srgbClr val="000000"/>
              </a:solidFill>
            </a:endParaRPr>
          </a:p>
          <a:p>
            <a:pPr marL="0" lvl="1" indent="0">
              <a:buNone/>
            </a:pPr>
            <a:endParaRPr lang="en-US" dirty="0" smtClean="0"/>
          </a:p>
        </p:txBody>
      </p:sp>
      <p:sp>
        <p:nvSpPr>
          <p:cNvPr id="5" name="Date Placeholder 3"/>
          <p:cNvSpPr txBox="1">
            <a:spLocks/>
          </p:cNvSpPr>
          <p:nvPr/>
        </p:nvSpPr>
        <p:spPr>
          <a:xfrm>
            <a:off x="58102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Slide Number Placeholder 5"/>
          <p:cNvSpPr>
            <a:spLocks noGrp="1"/>
          </p:cNvSpPr>
          <p:nvPr>
            <p:ph type="sldNum" sz="quarter" idx="12"/>
          </p:nvPr>
        </p:nvSpPr>
        <p:spPr>
          <a:xfrm>
            <a:off x="942023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20</a:t>
            </a:fld>
            <a:endParaRPr lang="en-US"/>
          </a:p>
        </p:txBody>
      </p:sp>
    </p:spTree>
    <p:extLst>
      <p:ext uri="{BB962C8B-B14F-4D97-AF65-F5344CB8AC3E}">
        <p14:creationId xmlns:p14="http://schemas.microsoft.com/office/powerpoint/2010/main" val="616993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AMAT Example</a:t>
            </a:r>
            <a:endParaRPr lang="en-US" dirty="0"/>
          </a:p>
        </p:txBody>
      </p:sp>
      <p:sp>
        <p:nvSpPr>
          <p:cNvPr id="3" name="Content Placeholder 2"/>
          <p:cNvSpPr>
            <a:spLocks noGrp="1"/>
          </p:cNvSpPr>
          <p:nvPr>
            <p:ph idx="1"/>
          </p:nvPr>
        </p:nvSpPr>
        <p:spPr/>
        <p:txBody>
          <a:bodyPr>
            <a:normAutofit/>
          </a:bodyPr>
          <a:lstStyle/>
          <a:p>
            <a:r>
              <a:rPr lang="en-US" dirty="0" smtClean="0"/>
              <a:t>L1 Hit Time: </a:t>
            </a:r>
            <a:r>
              <a:rPr lang="en-US" dirty="0"/>
              <a:t>1 </a:t>
            </a:r>
            <a:r>
              <a:rPr lang="en-US" dirty="0" smtClean="0"/>
              <a:t>cycle, L1 Miss </a:t>
            </a:r>
            <a:r>
              <a:rPr lang="en-US" dirty="0"/>
              <a:t>Rate: 2% </a:t>
            </a:r>
            <a:endParaRPr lang="en-US" dirty="0" smtClean="0"/>
          </a:p>
          <a:p>
            <a:r>
              <a:rPr lang="en-US" dirty="0" smtClean="0"/>
              <a:t>L2 Hit </a:t>
            </a:r>
            <a:r>
              <a:rPr lang="en-US" dirty="0"/>
              <a:t>Time: 5 </a:t>
            </a:r>
            <a:r>
              <a:rPr lang="en-US" dirty="0" smtClean="0"/>
              <a:t>cycle, L2 Miss </a:t>
            </a:r>
            <a:r>
              <a:rPr lang="en-US" dirty="0"/>
              <a:t>Rate: 5</a:t>
            </a:r>
            <a:r>
              <a:rPr lang="en-US" dirty="0" smtClean="0"/>
              <a:t>%.</a:t>
            </a:r>
          </a:p>
          <a:p>
            <a:r>
              <a:rPr lang="en-US" dirty="0" smtClean="0"/>
              <a:t>Main Memory access </a:t>
            </a:r>
            <a:r>
              <a:rPr lang="en-US" dirty="0"/>
              <a:t>time: 100 </a:t>
            </a:r>
            <a:r>
              <a:rPr lang="en-US" dirty="0" smtClean="0"/>
              <a:t>cycles </a:t>
            </a:r>
          </a:p>
          <a:p>
            <a:r>
              <a:rPr lang="en-US" dirty="0" smtClean="0"/>
              <a:t>No L2 Cache:</a:t>
            </a:r>
          </a:p>
          <a:p>
            <a:pPr lvl="1"/>
            <a:r>
              <a:rPr lang="en-US" dirty="0" smtClean="0"/>
              <a:t>AMAT = 1 + .02*100 = 3</a:t>
            </a:r>
          </a:p>
          <a:p>
            <a:r>
              <a:rPr lang="en-US" dirty="0" smtClean="0"/>
              <a:t>With L2 Cache:</a:t>
            </a:r>
          </a:p>
          <a:p>
            <a:pPr lvl="1"/>
            <a:r>
              <a:rPr lang="en-US" dirty="0" smtClean="0"/>
              <a:t>AMAT = 1 + .02*(5 + .05*100) = 1.2</a:t>
            </a:r>
          </a:p>
        </p:txBody>
      </p:sp>
      <p:sp>
        <p:nvSpPr>
          <p:cNvPr id="7" name="Slide Number Placeholder 5"/>
          <p:cNvSpPr>
            <a:spLocks noGrp="1"/>
          </p:cNvSpPr>
          <p:nvPr>
            <p:ph type="sldNum" sz="quarter" idx="12"/>
          </p:nvPr>
        </p:nvSpPr>
        <p:spPr>
          <a:xfrm>
            <a:off x="8077200" y="6356351"/>
            <a:ext cx="2133600" cy="365125"/>
          </a:xfrm>
        </p:spPr>
        <p:txBody>
          <a:bodyPr/>
          <a:lstStyle/>
          <a:p>
            <a:fld id="{3CC63E4C-4642-794D-A2FD-70F6B81535F5}" type="slidenum">
              <a:rPr lang="en-US" smtClean="0">
                <a:solidFill>
                  <a:prstClr val="black">
                    <a:tint val="75000"/>
                  </a:prstClr>
                </a:solidFill>
              </a:rPr>
              <a:pPr/>
              <a:t>21</a:t>
            </a:fld>
            <a:endParaRPr lang="en-US" dirty="0">
              <a:solidFill>
                <a:prstClr val="black">
                  <a:tint val="75000"/>
                </a:prstClr>
              </a:solidFill>
            </a:endParaRPr>
          </a:p>
        </p:txBody>
      </p:sp>
    </p:spTree>
    <p:extLst>
      <p:ext uri="{BB962C8B-B14F-4D97-AF65-F5344CB8AC3E}">
        <p14:creationId xmlns:p14="http://schemas.microsoft.com/office/powerpoint/2010/main" val="189867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Multilevel Cache Considerations</a:t>
            </a:r>
          </a:p>
        </p:txBody>
      </p:sp>
      <p:sp>
        <p:nvSpPr>
          <p:cNvPr id="1705987" name="Rectangle 3"/>
          <p:cNvSpPr>
            <a:spLocks noGrp="1" noChangeArrowheads="1"/>
          </p:cNvSpPr>
          <p:nvPr>
            <p:ph type="body" idx="1"/>
          </p:nvPr>
        </p:nvSpPr>
        <p:spPr>
          <a:xfrm>
            <a:off x="152400" y="1398605"/>
            <a:ext cx="11429999" cy="5003800"/>
          </a:xfrm>
        </p:spPr>
        <p:txBody>
          <a:bodyPr>
            <a:normAutofit/>
          </a:bodyPr>
          <a:lstStyle/>
          <a:p>
            <a:pPr eaLnBrk="1" hangingPunct="1">
              <a:defRPr/>
            </a:pPr>
            <a:r>
              <a:rPr lang="en-US" dirty="0" smtClean="0"/>
              <a:t>Different design considerations for L1 Cache and LLC (Last Level Cache)</a:t>
            </a:r>
          </a:p>
          <a:p>
            <a:pPr lvl="1">
              <a:defRPr/>
            </a:pPr>
            <a:r>
              <a:rPr lang="en-US" dirty="0" smtClean="0"/>
              <a:t>L1 Cache design should focus on </a:t>
            </a:r>
            <a:r>
              <a:rPr lang="en-US" dirty="0" smtClean="0">
                <a:solidFill>
                  <a:srgbClr val="FF0000"/>
                </a:solidFill>
              </a:rPr>
              <a:t>fast access</a:t>
            </a:r>
            <a:r>
              <a:rPr lang="en-US" dirty="0" smtClean="0"/>
              <a:t>: minimize hit time to achieve shorter clock cycle, e.g</a:t>
            </a:r>
            <a:r>
              <a:rPr lang="en-US" smtClean="0"/>
              <a:t>., with smaller </a:t>
            </a:r>
            <a:r>
              <a:rPr lang="en-US" dirty="0" smtClean="0"/>
              <a:t>size, lower associativity; miss </a:t>
            </a:r>
            <a:r>
              <a:rPr lang="en-US" dirty="0"/>
              <a:t>penalty is </a:t>
            </a:r>
            <a:r>
              <a:rPr lang="en-US" dirty="0" smtClean="0"/>
              <a:t>small thanks to L2 and lower caches, </a:t>
            </a:r>
            <a:r>
              <a:rPr lang="en-US" dirty="0"/>
              <a:t>so </a:t>
            </a:r>
            <a:r>
              <a:rPr lang="en-US" dirty="0" smtClean="0"/>
              <a:t>higher </a:t>
            </a:r>
            <a:r>
              <a:rPr lang="en-US" dirty="0"/>
              <a:t>miss </a:t>
            </a:r>
            <a:r>
              <a:rPr lang="en-US" dirty="0" smtClean="0"/>
              <a:t>rate is OK</a:t>
            </a:r>
          </a:p>
          <a:p>
            <a:pPr lvl="1" eaLnBrk="1" hangingPunct="1">
              <a:defRPr/>
            </a:pPr>
            <a:r>
              <a:rPr lang="en-US" dirty="0" smtClean="0"/>
              <a:t>LLC </a:t>
            </a:r>
            <a:r>
              <a:rPr lang="en-US" altLang="zh-CN" dirty="0" smtClean="0"/>
              <a:t>design should </a:t>
            </a:r>
            <a:r>
              <a:rPr lang="en-US" dirty="0" smtClean="0"/>
              <a:t>focus on </a:t>
            </a:r>
            <a:r>
              <a:rPr lang="en-US" dirty="0" smtClean="0">
                <a:solidFill>
                  <a:srgbClr val="FF0000"/>
                </a:solidFill>
              </a:rPr>
              <a:t>low miss rate</a:t>
            </a:r>
            <a:r>
              <a:rPr lang="en-US" dirty="0" smtClean="0"/>
              <a:t>: miss penalty due to main memory access is very large, e.g., with larger size, higher associativity</a:t>
            </a:r>
          </a:p>
        </p:txBody>
      </p:sp>
      <p:sp>
        <p:nvSpPr>
          <p:cNvPr id="8" name="Slide Number Placeholder 7"/>
          <p:cNvSpPr>
            <a:spLocks noGrp="1"/>
          </p:cNvSpPr>
          <p:nvPr>
            <p:ph type="sldNum" sz="quarter" idx="12"/>
          </p:nvPr>
        </p:nvSpPr>
        <p:spPr>
          <a:xfrm>
            <a:off x="9042400" y="6356351"/>
            <a:ext cx="2844800" cy="365125"/>
          </a:xfrm>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3057460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4844415" y="304801"/>
            <a:ext cx="2311082" cy="728405"/>
          </a:xfrm>
          <a:noFill/>
          <a:ln/>
        </p:spPr>
        <p:txBody>
          <a:bodyPr vert="horz" wrap="none" lIns="63500" tIns="25400" rIns="63500" bIns="25400" rtlCol="0" anchor="t">
            <a:spAutoFit/>
          </a:bodyPr>
          <a:lstStyle/>
          <a:p>
            <a:r>
              <a:rPr lang="en-US" altLang="zh-CN" dirty="0" smtClean="0">
                <a:ea typeface="宋体" charset="-122"/>
              </a:rPr>
              <a:t>Summary</a:t>
            </a:r>
            <a:endParaRPr lang="en-US" altLang="zh-CN" dirty="0">
              <a:ea typeface="宋体" charset="-122"/>
            </a:endParaRPr>
          </a:p>
        </p:txBody>
      </p:sp>
      <p:sp>
        <p:nvSpPr>
          <p:cNvPr id="758787" name="Rectangle 3"/>
          <p:cNvSpPr>
            <a:spLocks noGrp="1" noChangeArrowheads="1"/>
          </p:cNvSpPr>
          <p:nvPr>
            <p:ph type="body" idx="1"/>
          </p:nvPr>
        </p:nvSpPr>
        <p:spPr>
          <a:xfrm>
            <a:off x="381000" y="1494971"/>
            <a:ext cx="11201399" cy="5221942"/>
          </a:xfrm>
          <a:noFill/>
          <a:ln/>
        </p:spPr>
        <p:txBody>
          <a:bodyPr vert="horz" wrap="square" lIns="63500" tIns="25400" rIns="63500" bIns="25400" rtlCol="0">
            <a:spAutoFit/>
          </a:bodyPr>
          <a:lstStyle/>
          <a:p>
            <a:pPr>
              <a:lnSpc>
                <a:spcPct val="80000"/>
              </a:lnSpc>
            </a:pPr>
            <a:r>
              <a:rPr lang="en-US" dirty="0" smtClean="0"/>
              <a:t>Calculation of AMAT</a:t>
            </a:r>
            <a:endParaRPr lang="en-US" altLang="zh-CN" dirty="0" smtClean="0">
              <a:ea typeface="宋体" charset="-122"/>
            </a:endParaRPr>
          </a:p>
          <a:p>
            <a:pPr>
              <a:lnSpc>
                <a:spcPct val="80000"/>
              </a:lnSpc>
              <a:spcBef>
                <a:spcPct val="20000"/>
              </a:spcBef>
            </a:pPr>
            <a:r>
              <a:rPr lang="en-US" altLang="zh-CN" dirty="0" smtClean="0">
                <a:ea typeface="宋体" charset="-122"/>
              </a:rPr>
              <a:t>Three major categories </a:t>
            </a:r>
            <a:r>
              <a:rPr lang="en-US" altLang="zh-CN" dirty="0">
                <a:ea typeface="宋体" charset="-122"/>
              </a:rPr>
              <a:t>of </a:t>
            </a:r>
            <a:r>
              <a:rPr lang="en-US" altLang="zh-CN" dirty="0" smtClean="0">
                <a:ea typeface="宋体" charset="-122"/>
              </a:rPr>
              <a:t>cache misses</a:t>
            </a:r>
            <a:r>
              <a:rPr lang="en-US" altLang="zh-CN" dirty="0">
                <a:ea typeface="宋体" charset="-122"/>
              </a:rPr>
              <a:t>:</a:t>
            </a:r>
          </a:p>
          <a:p>
            <a:pPr lvl="1">
              <a:lnSpc>
                <a:spcPct val="80000"/>
              </a:lnSpc>
              <a:spcBef>
                <a:spcPct val="20000"/>
              </a:spcBef>
            </a:pPr>
            <a:r>
              <a:rPr lang="en-US" altLang="zh-CN" dirty="0">
                <a:ea typeface="宋体" charset="-122"/>
              </a:rPr>
              <a:t>Compulsory </a:t>
            </a:r>
            <a:r>
              <a:rPr lang="en-US" altLang="zh-CN" dirty="0" smtClean="0">
                <a:ea typeface="宋体" charset="-122"/>
              </a:rPr>
              <a:t>Misses; Conflict Misses; Capacity Misses</a:t>
            </a:r>
          </a:p>
          <a:p>
            <a:pPr>
              <a:lnSpc>
                <a:spcPct val="80000"/>
              </a:lnSpc>
            </a:pPr>
            <a:r>
              <a:rPr lang="en-US" altLang="zh-CN" dirty="0">
                <a:ea typeface="宋体" charset="-122"/>
              </a:rPr>
              <a:t>Multi-level </a:t>
            </a:r>
            <a:r>
              <a:rPr lang="en-US" altLang="zh-CN" dirty="0" smtClean="0">
                <a:ea typeface="宋体" charset="-122"/>
              </a:rPr>
              <a:t>caches</a:t>
            </a:r>
            <a:endParaRPr lang="en-US" altLang="zh-CN" dirty="0">
              <a:ea typeface="宋体" charset="-122"/>
            </a:endParaRPr>
          </a:p>
          <a:p>
            <a:pPr lvl="1">
              <a:lnSpc>
                <a:spcPct val="80000"/>
              </a:lnSpc>
            </a:pPr>
            <a:r>
              <a:rPr lang="en-US" altLang="zh-CN" dirty="0">
                <a:ea typeface="宋体" charset="-122"/>
              </a:rPr>
              <a:t>Optimize 1</a:t>
            </a:r>
            <a:r>
              <a:rPr lang="en-US" altLang="zh-CN" baseline="30000" dirty="0">
                <a:ea typeface="宋体" charset="-122"/>
              </a:rPr>
              <a:t>st</a:t>
            </a:r>
            <a:r>
              <a:rPr lang="en-US" altLang="zh-CN" dirty="0">
                <a:ea typeface="宋体" charset="-122"/>
              </a:rPr>
              <a:t> level to </a:t>
            </a:r>
            <a:r>
              <a:rPr lang="en-US" altLang="zh-CN" dirty="0" smtClean="0">
                <a:ea typeface="宋体" charset="-122"/>
              </a:rPr>
              <a:t>minimize </a:t>
            </a:r>
            <a:r>
              <a:rPr lang="en-US" altLang="zh-CN" dirty="0">
                <a:ea typeface="宋体" charset="-122"/>
              </a:rPr>
              <a:t>hit time</a:t>
            </a:r>
          </a:p>
          <a:p>
            <a:pPr lvl="1">
              <a:lnSpc>
                <a:spcPct val="80000"/>
              </a:lnSpc>
            </a:pPr>
            <a:r>
              <a:rPr lang="en-US" altLang="zh-CN" dirty="0">
                <a:ea typeface="宋体" charset="-122"/>
              </a:rPr>
              <a:t>Optimize </a:t>
            </a:r>
            <a:r>
              <a:rPr lang="en-US" altLang="zh-CN" dirty="0" smtClean="0">
                <a:ea typeface="宋体" charset="-122"/>
              </a:rPr>
              <a:t>last level to </a:t>
            </a:r>
            <a:r>
              <a:rPr lang="en-US" altLang="zh-CN" dirty="0">
                <a:ea typeface="宋体" charset="-122"/>
              </a:rPr>
              <a:t>minimize miss rate</a:t>
            </a:r>
          </a:p>
          <a:p>
            <a:pPr>
              <a:lnSpc>
                <a:spcPct val="80000"/>
              </a:lnSpc>
            </a:pPr>
            <a:r>
              <a:rPr lang="en-US" altLang="zh-CN" dirty="0">
                <a:ea typeface="宋体" charset="-122"/>
              </a:rPr>
              <a:t>Lots of cache </a:t>
            </a:r>
            <a:r>
              <a:rPr lang="en-US" altLang="zh-CN" dirty="0" smtClean="0">
                <a:ea typeface="宋体" charset="-122"/>
              </a:rPr>
              <a:t>parameters (large design space)</a:t>
            </a:r>
            <a:endParaRPr lang="en-US" altLang="zh-CN" dirty="0">
              <a:ea typeface="宋体" charset="-122"/>
            </a:endParaRPr>
          </a:p>
          <a:p>
            <a:pPr lvl="1">
              <a:lnSpc>
                <a:spcPct val="80000"/>
              </a:lnSpc>
            </a:pPr>
            <a:r>
              <a:rPr lang="en-US" altLang="zh-CN" dirty="0" smtClean="0">
                <a:ea typeface="宋体" charset="-122"/>
              </a:rPr>
              <a:t>Block </a:t>
            </a:r>
            <a:r>
              <a:rPr lang="en-US" altLang="zh-CN" dirty="0">
                <a:ea typeface="宋体" charset="-122"/>
              </a:rPr>
              <a:t>size, cache size, associativity, </a:t>
            </a:r>
            <a:r>
              <a:rPr lang="en-US" altLang="zh-CN" dirty="0" smtClean="0">
                <a:ea typeface="宋体" charset="-122"/>
              </a:rPr>
              <a:t>write-back </a:t>
            </a:r>
            <a:r>
              <a:rPr lang="en-US" altLang="zh-CN" dirty="0">
                <a:ea typeface="宋体" charset="-122"/>
              </a:rPr>
              <a:t>vs. write through, etc.</a:t>
            </a:r>
          </a:p>
          <a:p>
            <a:pPr>
              <a:lnSpc>
                <a:spcPct val="80000"/>
              </a:lnSpc>
            </a:pPr>
            <a:endParaRPr lang="en-US" altLang="zh-CN" dirty="0">
              <a:ea typeface="宋体" charset="-122"/>
            </a:endParaRPr>
          </a:p>
          <a:p>
            <a:endParaRPr lang="zh-CN" altLang="en-US" dirty="0"/>
          </a:p>
          <a:p>
            <a:pPr>
              <a:lnSpc>
                <a:spcPct val="80000"/>
              </a:lnSpc>
            </a:pPr>
            <a:endParaRPr lang="en-US" altLang="zh-CN" dirty="0">
              <a:ea typeface="宋体" charset="-122"/>
            </a:endParaRPr>
          </a:p>
        </p:txBody>
      </p:sp>
      <p:sp>
        <p:nvSpPr>
          <p:cNvPr id="4" name="Slide Number Placeholder 7"/>
          <p:cNvSpPr>
            <a:spLocks noGrp="1"/>
          </p:cNvSpPr>
          <p:nvPr>
            <p:ph type="sldNum" sz="quarter" idx="4294967295"/>
          </p:nvPr>
        </p:nvSpPr>
        <p:spPr>
          <a:xfrm>
            <a:off x="9906000" y="6356351"/>
            <a:ext cx="2133600" cy="365125"/>
          </a:xfrm>
        </p:spPr>
        <p:txBody>
          <a:bodyPr/>
          <a:lstStyle/>
          <a:p>
            <a:fld id="{3CC63E4C-4642-794D-A2FD-70F6B81535F5}" type="slidenum">
              <a:rPr lang="en-US" smtClean="0">
                <a:solidFill>
                  <a:prstClr val="black">
                    <a:tint val="75000"/>
                  </a:prstClr>
                </a:solidFill>
              </a:rPr>
              <a:pPr/>
              <a:t>23</a:t>
            </a:fld>
            <a:endParaRPr lang="en-US" dirty="0">
              <a:solidFill>
                <a:prstClr val="black">
                  <a:tint val="75000"/>
                </a:prstClr>
              </a:solidFill>
            </a:endParaRPr>
          </a:p>
        </p:txBody>
      </p:sp>
    </p:spTree>
    <p:extLst>
      <p:ext uri="{BB962C8B-B14F-4D97-AF65-F5344CB8AC3E}">
        <p14:creationId xmlns:p14="http://schemas.microsoft.com/office/powerpoint/2010/main" val="46757087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Average Memory Access Time (AMAT)</a:t>
            </a:r>
            <a:endParaRPr lang="en-US" dirty="0"/>
          </a:p>
        </p:txBody>
      </p:sp>
      <p:sp>
        <p:nvSpPr>
          <p:cNvPr id="3" name="Content Placeholder 2"/>
          <p:cNvSpPr>
            <a:spLocks noGrp="1"/>
          </p:cNvSpPr>
          <p:nvPr>
            <p:ph idx="1"/>
          </p:nvPr>
        </p:nvSpPr>
        <p:spPr>
          <a:xfrm>
            <a:off x="609600" y="1388532"/>
            <a:ext cx="10972800" cy="4859868"/>
          </a:xfrm>
        </p:spPr>
        <p:txBody>
          <a:bodyPr>
            <a:normAutofit fontScale="92500"/>
          </a:bodyPr>
          <a:lstStyle/>
          <a:p>
            <a:pPr>
              <a:spcBef>
                <a:spcPts val="600"/>
              </a:spcBef>
            </a:pPr>
            <a:r>
              <a:rPr lang="en-US" sz="3600" dirty="0" smtClean="0"/>
              <a:t>Average Memory Access Time (AMAT) is the average time to access memory considering both hits and misses in the cache</a:t>
            </a:r>
          </a:p>
          <a:p>
            <a:pPr marL="287338" lvl="1" indent="-287338">
              <a:spcBef>
                <a:spcPts val="600"/>
              </a:spcBef>
              <a:buNone/>
            </a:pPr>
            <a:r>
              <a:rPr lang="en-US" sz="4000" dirty="0" smtClean="0">
                <a:solidFill>
                  <a:srgbClr val="FF0000"/>
                </a:solidFill>
              </a:rPr>
              <a:t>	AMAT </a:t>
            </a:r>
            <a:r>
              <a:rPr lang="en-US" sz="4000" dirty="0">
                <a:solidFill>
                  <a:srgbClr val="FF0000"/>
                </a:solidFill>
              </a:rPr>
              <a:t>=  </a:t>
            </a:r>
            <a:r>
              <a:rPr lang="en-US" altLang="zh-CN" sz="4000" dirty="0" smtClean="0">
                <a:solidFill>
                  <a:srgbClr val="FF0000"/>
                </a:solidFill>
              </a:rPr>
              <a:t>H</a:t>
            </a:r>
            <a:r>
              <a:rPr lang="en-US" sz="4000" dirty="0" smtClean="0">
                <a:solidFill>
                  <a:srgbClr val="FF0000"/>
                </a:solidFill>
              </a:rPr>
              <a:t>it rate * </a:t>
            </a:r>
            <a:r>
              <a:rPr lang="en-US" altLang="zh-CN" sz="4000" dirty="0" smtClean="0">
                <a:solidFill>
                  <a:srgbClr val="FF0000"/>
                </a:solidFill>
              </a:rPr>
              <a:t>Hit time + Miss rate * Miss  time</a:t>
            </a:r>
          </a:p>
          <a:p>
            <a:pPr marL="287338" lvl="1" indent="-287338">
              <a:spcBef>
                <a:spcPts val="600"/>
              </a:spcBef>
              <a:buNone/>
            </a:pPr>
            <a:r>
              <a:rPr lang="en-US" sz="4000" dirty="0">
                <a:solidFill>
                  <a:srgbClr val="FF0000"/>
                </a:solidFill>
              </a:rPr>
              <a:t> </a:t>
            </a:r>
            <a:r>
              <a:rPr lang="en-US" sz="4000" dirty="0" smtClean="0">
                <a:solidFill>
                  <a:srgbClr val="FF0000"/>
                </a:solidFill>
              </a:rPr>
              <a:t> = (1 – Miss rate)*Hit time  +  Miss </a:t>
            </a:r>
            <a:r>
              <a:rPr lang="en-US" sz="4000" dirty="0">
                <a:solidFill>
                  <a:srgbClr val="FF0000"/>
                </a:solidFill>
              </a:rPr>
              <a:t>rate </a:t>
            </a:r>
            <a:r>
              <a:rPr lang="en-US" sz="4000" dirty="0" smtClean="0">
                <a:solidFill>
                  <a:srgbClr val="FF0000"/>
                </a:solidFill>
              </a:rPr>
              <a:t>* (Hit time + Miss penalty)</a:t>
            </a:r>
          </a:p>
          <a:p>
            <a:pPr marL="287338" lvl="1" indent="-287338">
              <a:spcBef>
                <a:spcPts val="600"/>
              </a:spcBef>
              <a:buNone/>
            </a:pPr>
            <a:r>
              <a:rPr lang="en-US" sz="4000" dirty="0">
                <a:solidFill>
                  <a:srgbClr val="FF0000"/>
                </a:solidFill>
              </a:rPr>
              <a:t> </a:t>
            </a:r>
            <a:r>
              <a:rPr lang="en-US" sz="4000" dirty="0" smtClean="0">
                <a:solidFill>
                  <a:srgbClr val="FF0000"/>
                </a:solidFill>
              </a:rPr>
              <a:t> = Hit time + Miss rate * Miss penalty</a:t>
            </a:r>
          </a:p>
          <a:p>
            <a:pPr>
              <a:spcBef>
                <a:spcPts val="600"/>
              </a:spcBef>
            </a:pPr>
            <a:r>
              <a:rPr lang="en-US" sz="3600" dirty="0" smtClean="0"/>
              <a:t>For single</a:t>
            </a:r>
            <a:r>
              <a:rPr lang="en-US" altLang="zh-CN" sz="3600" dirty="0" smtClean="0"/>
              <a:t>-level cache, </a:t>
            </a:r>
            <a:r>
              <a:rPr lang="en-US" sz="3600" dirty="0" smtClean="0"/>
              <a:t>Miss </a:t>
            </a:r>
            <a:r>
              <a:rPr lang="en-US" sz="3600" dirty="0"/>
              <a:t>penalty = </a:t>
            </a:r>
            <a:r>
              <a:rPr lang="en-US" sz="3600" dirty="0" smtClean="0"/>
              <a:t>Memory </a:t>
            </a:r>
            <a:r>
              <a:rPr lang="en-US" sz="3600" dirty="0"/>
              <a:t>access </a:t>
            </a:r>
            <a:r>
              <a:rPr lang="en-US" sz="3600" dirty="0" smtClean="0"/>
              <a:t>time, since Miss time = Memory </a:t>
            </a:r>
            <a:r>
              <a:rPr lang="en-US" sz="3600" dirty="0"/>
              <a:t>access </a:t>
            </a:r>
            <a:r>
              <a:rPr lang="en-US" sz="3600" dirty="0" smtClean="0"/>
              <a:t>time + Hit time</a:t>
            </a:r>
            <a:endParaRPr lang="en-US" sz="3600" dirty="0"/>
          </a:p>
        </p:txBody>
      </p:sp>
      <p:sp>
        <p:nvSpPr>
          <p:cNvPr id="6" name="Date Placeholder 3"/>
          <p:cNvSpPr txBox="1">
            <a:spLocks/>
          </p:cNvSpPr>
          <p:nvPr/>
        </p:nvSpPr>
        <p:spPr>
          <a:xfrm>
            <a:off x="656255"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Slide Number Placeholder 5"/>
          <p:cNvSpPr>
            <a:spLocks noGrp="1"/>
          </p:cNvSpPr>
          <p:nvPr>
            <p:ph type="sldNum" sz="quarter" idx="12"/>
          </p:nvPr>
        </p:nvSpPr>
        <p:spPr>
          <a:xfrm>
            <a:off x="9232231"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a:t>
            </a:fld>
            <a:endParaRPr lang="en-US"/>
          </a:p>
        </p:txBody>
      </p:sp>
    </p:spTree>
    <p:extLst>
      <p:ext uri="{BB962C8B-B14F-4D97-AF65-F5344CB8AC3E}">
        <p14:creationId xmlns:p14="http://schemas.microsoft.com/office/powerpoint/2010/main" val="152525614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AMAT Example</a:t>
            </a:r>
            <a:endParaRPr lang="en-US" dirty="0"/>
          </a:p>
        </p:txBody>
      </p:sp>
      <p:sp>
        <p:nvSpPr>
          <p:cNvPr id="3" name="Content Placeholder 2"/>
          <p:cNvSpPr>
            <a:spLocks noGrp="1"/>
          </p:cNvSpPr>
          <p:nvPr>
            <p:ph idx="1"/>
          </p:nvPr>
        </p:nvSpPr>
        <p:spPr>
          <a:xfrm>
            <a:off x="609600" y="1600201"/>
            <a:ext cx="10972800" cy="4525963"/>
          </a:xfrm>
        </p:spPr>
        <p:txBody>
          <a:bodyPr>
            <a:noAutofit/>
          </a:bodyPr>
          <a:lstStyle/>
          <a:p>
            <a:pPr marL="0" lvl="1" indent="0">
              <a:lnSpc>
                <a:spcPct val="85000"/>
              </a:lnSpc>
              <a:buNone/>
            </a:pPr>
            <a:r>
              <a:rPr lang="en-US" sz="3200" dirty="0">
                <a:solidFill>
                  <a:srgbClr val="FF0000"/>
                </a:solidFill>
              </a:rPr>
              <a:t>AMAT = </a:t>
            </a:r>
            <a:r>
              <a:rPr lang="en-US" sz="3200" dirty="0" smtClean="0">
                <a:solidFill>
                  <a:srgbClr val="FF0000"/>
                </a:solidFill>
              </a:rPr>
              <a:t> Hit </a:t>
            </a:r>
            <a:r>
              <a:rPr lang="en-US" sz="3200" dirty="0">
                <a:solidFill>
                  <a:srgbClr val="FF0000"/>
                </a:solidFill>
              </a:rPr>
              <a:t>time + M</a:t>
            </a:r>
            <a:r>
              <a:rPr lang="en-US" sz="3200" dirty="0" smtClean="0">
                <a:solidFill>
                  <a:srgbClr val="FF0000"/>
                </a:solidFill>
              </a:rPr>
              <a:t>iss </a:t>
            </a:r>
            <a:r>
              <a:rPr lang="en-US" sz="3200" dirty="0">
                <a:solidFill>
                  <a:srgbClr val="FF0000"/>
                </a:solidFill>
              </a:rPr>
              <a:t>rate * </a:t>
            </a:r>
            <a:r>
              <a:rPr lang="en-US" sz="3200" dirty="0" smtClean="0">
                <a:solidFill>
                  <a:srgbClr val="FF0000"/>
                </a:solidFill>
              </a:rPr>
              <a:t>Miss </a:t>
            </a:r>
            <a:r>
              <a:rPr lang="en-US" sz="3200" dirty="0">
                <a:solidFill>
                  <a:srgbClr val="FF0000"/>
                </a:solidFill>
              </a:rPr>
              <a:t>penalty</a:t>
            </a:r>
            <a:endParaRPr lang="en-US" sz="3200" dirty="0">
              <a:solidFill>
                <a:schemeClr val="accent2"/>
              </a:solidFill>
            </a:endParaRPr>
          </a:p>
          <a:p>
            <a:pPr>
              <a:lnSpc>
                <a:spcPct val="85000"/>
              </a:lnSpc>
            </a:pPr>
            <a:r>
              <a:rPr lang="en-US" dirty="0" smtClean="0"/>
              <a:t>Given </a:t>
            </a:r>
            <a:r>
              <a:rPr lang="en-US" dirty="0"/>
              <a:t>a 200 </a:t>
            </a:r>
            <a:r>
              <a:rPr lang="en-US" dirty="0" err="1"/>
              <a:t>psec</a:t>
            </a:r>
            <a:r>
              <a:rPr lang="en-US" dirty="0"/>
              <a:t> clock, a miss penalty of 50 clock cycles, a miss rate of </a:t>
            </a:r>
            <a:r>
              <a:rPr lang="en-US" dirty="0" smtClean="0"/>
              <a:t>2%, </a:t>
            </a:r>
            <a:r>
              <a:rPr lang="en-US" dirty="0"/>
              <a:t>and a cache hit time of 1 clock cycle, what is AMAT</a:t>
            </a:r>
            <a:r>
              <a:rPr lang="en-US" dirty="0" smtClean="0"/>
              <a:t>?</a:t>
            </a:r>
          </a:p>
          <a:p>
            <a:pPr marL="0" indent="0">
              <a:lnSpc>
                <a:spcPct val="85000"/>
              </a:lnSpc>
              <a:buNone/>
            </a:pPr>
            <a:r>
              <a:rPr lang="en-US" dirty="0" smtClean="0"/>
              <a:t>	</a:t>
            </a:r>
            <a:r>
              <a:rPr lang="en-US" b="1" dirty="0">
                <a:solidFill>
                  <a:srgbClr val="FF0000"/>
                </a:solidFill>
              </a:rPr>
              <a:t> A </a:t>
            </a:r>
            <a:r>
              <a:rPr lang="en-US" dirty="0" smtClean="0"/>
              <a:t>: </a:t>
            </a:r>
            <a:r>
              <a:rPr lang="en-US" dirty="0">
                <a:cs typeface="Courier"/>
              </a:rPr>
              <a:t>≤200 </a:t>
            </a:r>
            <a:r>
              <a:rPr lang="en-US" dirty="0" err="1" smtClean="0">
                <a:cs typeface="Courier"/>
              </a:rPr>
              <a:t>psec</a:t>
            </a:r>
            <a:endParaRPr lang="en-US" dirty="0" smtClean="0"/>
          </a:p>
          <a:p>
            <a:pPr marL="0" indent="0">
              <a:lnSpc>
                <a:spcPct val="85000"/>
              </a:lnSpc>
              <a:buNone/>
            </a:pPr>
            <a:r>
              <a:rPr lang="en-US" dirty="0" smtClean="0"/>
              <a:t>	</a:t>
            </a:r>
            <a:r>
              <a:rPr lang="en-US" b="1" dirty="0">
                <a:solidFill>
                  <a:srgbClr val="92D050"/>
                </a:solidFill>
              </a:rPr>
              <a:t> B </a:t>
            </a:r>
            <a:r>
              <a:rPr lang="en-US" dirty="0" smtClean="0"/>
              <a:t>: </a:t>
            </a:r>
            <a:r>
              <a:rPr lang="en-US" dirty="0">
                <a:cs typeface="Courier"/>
              </a:rPr>
              <a:t>400 </a:t>
            </a:r>
            <a:r>
              <a:rPr lang="en-US" dirty="0" err="1" smtClean="0">
                <a:cs typeface="Courier"/>
              </a:rPr>
              <a:t>psec</a:t>
            </a:r>
            <a:endParaRPr lang="en-US" dirty="0" smtClean="0"/>
          </a:p>
          <a:p>
            <a:pPr marL="0" indent="0">
              <a:lnSpc>
                <a:spcPct val="85000"/>
              </a:lnSpc>
              <a:buNone/>
            </a:pPr>
            <a:r>
              <a:rPr lang="en-US" dirty="0" smtClean="0"/>
              <a:t>	</a:t>
            </a:r>
            <a:r>
              <a:rPr lang="en-US" b="1" dirty="0">
                <a:solidFill>
                  <a:srgbClr val="FFC000"/>
                </a:solidFill>
              </a:rPr>
              <a:t> C </a:t>
            </a:r>
            <a:r>
              <a:rPr lang="en-US" dirty="0" smtClean="0"/>
              <a:t>: </a:t>
            </a:r>
            <a:r>
              <a:rPr lang="en-US" dirty="0">
                <a:cs typeface="Courier"/>
              </a:rPr>
              <a:t>600 </a:t>
            </a:r>
            <a:r>
              <a:rPr lang="en-US" dirty="0" err="1" smtClean="0">
                <a:cs typeface="Courier"/>
              </a:rPr>
              <a:t>psec</a:t>
            </a:r>
            <a:endParaRPr lang="en-US" dirty="0" smtClean="0">
              <a:cs typeface="Courier"/>
            </a:endParaRPr>
          </a:p>
          <a:p>
            <a:pPr marL="0" indent="0">
              <a:lnSpc>
                <a:spcPct val="85000"/>
              </a:lnSpc>
              <a:buNone/>
            </a:pPr>
            <a:r>
              <a:rPr lang="en-US" dirty="0">
                <a:cs typeface="Courier"/>
              </a:rPr>
              <a:t>	</a:t>
            </a:r>
            <a:r>
              <a:rPr lang="en-US" b="1" dirty="0">
                <a:ln>
                  <a:solidFill>
                    <a:sysClr val="windowText" lastClr="000000"/>
                  </a:solidFill>
                </a:ln>
                <a:solidFill>
                  <a:srgbClr val="FFFF00"/>
                </a:solidFill>
              </a:rPr>
              <a:t> D </a:t>
            </a:r>
            <a:r>
              <a:rPr lang="en-US" dirty="0" smtClean="0">
                <a:cs typeface="Courier"/>
              </a:rPr>
              <a:t>: </a:t>
            </a:r>
            <a:r>
              <a:rPr lang="en-US" dirty="0" smtClean="0">
                <a:ln>
                  <a:solidFill>
                    <a:schemeClr val="tx1"/>
                  </a:solidFill>
                </a:ln>
                <a:solidFill>
                  <a:srgbClr val="000000"/>
                </a:solidFill>
                <a:cs typeface="Courier"/>
              </a:rPr>
              <a:t>≥</a:t>
            </a:r>
            <a:r>
              <a:rPr lang="en-US" dirty="0" smtClean="0">
                <a:solidFill>
                  <a:srgbClr val="000000"/>
                </a:solidFill>
              </a:rPr>
              <a:t> </a:t>
            </a:r>
            <a:r>
              <a:rPr lang="en-US" dirty="0" smtClean="0">
                <a:cs typeface="Courier"/>
              </a:rPr>
              <a:t>800 </a:t>
            </a:r>
            <a:r>
              <a:rPr lang="en-US" dirty="0" err="1" smtClean="0">
                <a:cs typeface="Courier"/>
              </a:rPr>
              <a:t>psec</a:t>
            </a:r>
            <a:endParaRPr lang="en-US" dirty="0" smtClean="0"/>
          </a:p>
        </p:txBody>
      </p:sp>
      <p:sp>
        <p:nvSpPr>
          <p:cNvPr id="7" name="Slide Number Placeholder 5"/>
          <p:cNvSpPr>
            <a:spLocks noGrp="1"/>
          </p:cNvSpPr>
          <p:nvPr>
            <p:ph type="sldNum" sz="quarter" idx="12"/>
          </p:nvPr>
        </p:nvSpPr>
        <p:spPr>
          <a:xfrm>
            <a:off x="90424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a:t>
            </a:fld>
            <a:endParaRPr lang="en-US"/>
          </a:p>
        </p:txBody>
      </p:sp>
      <p:sp>
        <p:nvSpPr>
          <p:cNvPr id="5" name="Date Placeholder 3"/>
          <p:cNvSpPr txBox="1">
            <a:spLocks/>
          </p:cNvSpPr>
          <p:nvPr/>
        </p:nvSpPr>
        <p:spPr>
          <a:xfrm>
            <a:off x="762001"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Rectangle 3"/>
          <p:cNvSpPr/>
          <p:nvPr/>
        </p:nvSpPr>
        <p:spPr>
          <a:xfrm>
            <a:off x="5029200" y="5211764"/>
            <a:ext cx="64770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t>AMAT=(1+.02*50)*200=400 </a:t>
            </a:r>
            <a:r>
              <a:rPr lang="en-US" sz="3600" dirty="0" err="1" smtClean="0"/>
              <a:t>psec</a:t>
            </a:r>
            <a:endParaRPr lang="en-US" sz="3600" dirty="0"/>
          </a:p>
        </p:txBody>
      </p:sp>
    </p:spTree>
    <p:extLst>
      <p:ext uri="{BB962C8B-B14F-4D97-AF65-F5344CB8AC3E}">
        <p14:creationId xmlns:p14="http://schemas.microsoft.com/office/powerpoint/2010/main" val="27849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3066" y="1600201"/>
            <a:ext cx="5249334" cy="4525963"/>
          </a:xfrm>
        </p:spPr>
        <p:txBody>
          <a:bodyPr/>
          <a:lstStyle/>
          <a:p>
            <a:r>
              <a:rPr lang="en-US" altLang="zh-CN" dirty="0" smtClean="0"/>
              <a:t>Consider the sequence of memory addresses referenced at runtime :</a:t>
            </a:r>
          </a:p>
          <a:p>
            <a:pPr lvl="1"/>
            <a:r>
              <a:rPr lang="en-US" altLang="zh-CN" dirty="0" smtClean="0"/>
              <a:t>0000xx, </a:t>
            </a:r>
            <a:r>
              <a:rPr lang="en-US" altLang="zh-CN" dirty="0"/>
              <a:t>0100xx</a:t>
            </a:r>
            <a:r>
              <a:rPr lang="en-US" altLang="zh-CN" dirty="0" smtClean="0"/>
              <a:t>, </a:t>
            </a:r>
            <a:r>
              <a:rPr lang="en-US" altLang="zh-CN" dirty="0"/>
              <a:t>0000xx</a:t>
            </a:r>
            <a:r>
              <a:rPr lang="en-US" altLang="zh-CN" dirty="0" smtClean="0"/>
              <a:t>,</a:t>
            </a:r>
            <a:r>
              <a:rPr lang="en-US" altLang="zh-CN" dirty="0"/>
              <a:t> 0100xx</a:t>
            </a:r>
            <a:r>
              <a:rPr lang="en-US" altLang="zh-CN" dirty="0" smtClean="0"/>
              <a:t>,</a:t>
            </a:r>
            <a:r>
              <a:rPr lang="en-US" altLang="zh-CN" dirty="0"/>
              <a:t> 0000xx</a:t>
            </a:r>
            <a:r>
              <a:rPr lang="en-US" altLang="zh-CN" dirty="0" smtClean="0"/>
              <a:t>,</a:t>
            </a:r>
            <a:r>
              <a:rPr lang="en-US" altLang="zh-CN" dirty="0"/>
              <a:t> 0100xx</a:t>
            </a:r>
            <a:r>
              <a:rPr lang="en-US" altLang="zh-CN" dirty="0" smtClean="0"/>
              <a:t>,</a:t>
            </a:r>
            <a:r>
              <a:rPr lang="en-US" altLang="zh-CN" dirty="0"/>
              <a:t> 0000xx</a:t>
            </a:r>
            <a:r>
              <a:rPr lang="en-US" altLang="zh-CN" dirty="0" smtClean="0"/>
              <a:t>,</a:t>
            </a:r>
            <a:r>
              <a:rPr lang="en-US" altLang="zh-CN" dirty="0"/>
              <a:t> 0100xx</a:t>
            </a:r>
            <a:endParaRPr lang="en-US" altLang="zh-CN" dirty="0" smtClean="0"/>
          </a:p>
          <a:p>
            <a:pPr lvl="1"/>
            <a:r>
              <a:rPr lang="en-US" dirty="0" smtClean="0"/>
              <a:t>They all map </a:t>
            </a:r>
            <a:r>
              <a:rPr lang="en-US" dirty="0" smtClean="0"/>
              <a:t>to </a:t>
            </a:r>
            <a:r>
              <a:rPr lang="en-US" dirty="0" smtClean="0">
                <a:solidFill>
                  <a:schemeClr val="tx2"/>
                </a:solidFill>
              </a:rPr>
              <a:t>Set 0</a:t>
            </a:r>
            <a:r>
              <a:rPr lang="en-US" altLang="zh-CN" dirty="0" smtClean="0"/>
              <a:t>, which contains </a:t>
            </a:r>
            <a:r>
              <a:rPr lang="en-US" dirty="0" smtClean="0"/>
              <a:t>1 </a:t>
            </a:r>
            <a:r>
              <a:rPr lang="en-US" dirty="0" smtClean="0"/>
              <a:t>cache </a:t>
            </a:r>
            <a:r>
              <a:rPr lang="en-US" dirty="0" smtClean="0"/>
              <a:t>block</a:t>
            </a:r>
            <a:endParaRPr lang="en-US" dirty="0"/>
          </a:p>
          <a:p>
            <a:endParaRPr lang="en-US" dirty="0"/>
          </a:p>
        </p:txBody>
      </p:sp>
      <p:sp>
        <p:nvSpPr>
          <p:cNvPr id="4" name="Slide Number Placeholder 3"/>
          <p:cNvSpPr>
            <a:spLocks noGrp="1"/>
          </p:cNvSpPr>
          <p:nvPr>
            <p:ph type="sldNum" sz="quarter" idx="12"/>
          </p:nvPr>
        </p:nvSpPr>
        <p:spPr>
          <a:xfrm>
            <a:off x="9042400" y="6356351"/>
            <a:ext cx="2844800" cy="365125"/>
          </a:xfrm>
        </p:spPr>
        <p:txBody>
          <a:bodyPr/>
          <a:lstStyle/>
          <a:p>
            <a:fld id="{3CC63E4C-4642-794D-A2FD-70F6B81535F5}" type="slidenum">
              <a:rPr lang="en-US" smtClean="0"/>
              <a:pPr/>
              <a:t>5</a:t>
            </a:fld>
            <a:endParaRPr lang="en-US"/>
          </a:p>
        </p:txBody>
      </p:sp>
      <p:grpSp>
        <p:nvGrpSpPr>
          <p:cNvPr id="5" name="Group 3"/>
          <p:cNvGrpSpPr>
            <a:grpSpLocks/>
          </p:cNvGrpSpPr>
          <p:nvPr/>
        </p:nvGrpSpPr>
        <p:grpSpPr bwMode="auto">
          <a:xfrm>
            <a:off x="2057400" y="2743200"/>
            <a:ext cx="990600" cy="1219200"/>
            <a:chOff x="1344" y="1056"/>
            <a:chExt cx="624" cy="768"/>
          </a:xfrm>
        </p:grpSpPr>
        <p:sp>
          <p:nvSpPr>
            <p:cNvPr id="6"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7"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8"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9"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0" name="Line 8"/>
          <p:cNvSpPr>
            <a:spLocks noChangeShapeType="1"/>
          </p:cNvSpPr>
          <p:nvPr/>
        </p:nvSpPr>
        <p:spPr bwMode="auto">
          <a:xfrm>
            <a:off x="4114800" y="2133600"/>
            <a:ext cx="990600" cy="0"/>
          </a:xfrm>
          <a:prstGeom prst="line">
            <a:avLst/>
          </a:prstGeom>
          <a:noFill/>
          <a:ln w="12700">
            <a:solidFill>
              <a:schemeClr val="tx1"/>
            </a:solidFill>
            <a:round/>
            <a:headEnd/>
            <a:tailEnd/>
          </a:ln>
          <a:effectLst/>
        </p:spPr>
        <p:txBody>
          <a:bodyPr wrap="none" anchor="ctr"/>
          <a:lstStyle/>
          <a:p>
            <a:endParaRPr lang="en-US"/>
          </a:p>
        </p:txBody>
      </p:sp>
      <p:sp>
        <p:nvSpPr>
          <p:cNvPr id="11" name="Line 9"/>
          <p:cNvSpPr>
            <a:spLocks noChangeShapeType="1"/>
          </p:cNvSpPr>
          <p:nvPr/>
        </p:nvSpPr>
        <p:spPr bwMode="auto">
          <a:xfrm>
            <a:off x="4114800" y="1828800"/>
            <a:ext cx="990600" cy="0"/>
          </a:xfrm>
          <a:prstGeom prst="line">
            <a:avLst/>
          </a:prstGeom>
          <a:noFill/>
          <a:ln w="12700">
            <a:solidFill>
              <a:schemeClr val="tx1"/>
            </a:solidFill>
            <a:round/>
            <a:headEnd/>
            <a:tailEnd/>
          </a:ln>
          <a:effectLst/>
        </p:spPr>
        <p:txBody>
          <a:bodyPr wrap="none" anchor="ctr"/>
          <a:lstStyle/>
          <a:p>
            <a:endParaRPr lang="en-US"/>
          </a:p>
        </p:txBody>
      </p:sp>
      <p:sp>
        <p:nvSpPr>
          <p:cNvPr id="12" name="Line 10"/>
          <p:cNvSpPr>
            <a:spLocks noChangeShapeType="1"/>
          </p:cNvSpPr>
          <p:nvPr/>
        </p:nvSpPr>
        <p:spPr bwMode="auto">
          <a:xfrm>
            <a:off x="4114800" y="2438400"/>
            <a:ext cx="990600" cy="0"/>
          </a:xfrm>
          <a:prstGeom prst="line">
            <a:avLst/>
          </a:prstGeom>
          <a:noFill/>
          <a:ln w="12700">
            <a:solidFill>
              <a:schemeClr val="tx1"/>
            </a:solidFill>
            <a:round/>
            <a:headEnd/>
            <a:tailEnd/>
          </a:ln>
          <a:effectLst/>
        </p:spPr>
        <p:txBody>
          <a:bodyPr wrap="none" anchor="ctr"/>
          <a:lstStyle/>
          <a:p>
            <a:endParaRPr lang="en-US"/>
          </a:p>
        </p:txBody>
      </p:sp>
      <p:sp>
        <p:nvSpPr>
          <p:cNvPr id="13" name="Line 11"/>
          <p:cNvSpPr>
            <a:spLocks noChangeShapeType="1"/>
          </p:cNvSpPr>
          <p:nvPr/>
        </p:nvSpPr>
        <p:spPr bwMode="auto">
          <a:xfrm>
            <a:off x="4114800" y="1524000"/>
            <a:ext cx="990600" cy="0"/>
          </a:xfrm>
          <a:prstGeom prst="line">
            <a:avLst/>
          </a:prstGeom>
          <a:noFill/>
          <a:ln w="12700">
            <a:solidFill>
              <a:schemeClr val="tx1"/>
            </a:solidFill>
            <a:round/>
            <a:headEnd/>
            <a:tailEnd/>
          </a:ln>
          <a:effectLst/>
        </p:spPr>
        <p:txBody>
          <a:bodyPr wrap="none" anchor="ctr"/>
          <a:lstStyle/>
          <a:p>
            <a:endParaRPr lang="en-US"/>
          </a:p>
        </p:txBody>
      </p:sp>
      <p:sp>
        <p:nvSpPr>
          <p:cNvPr id="14" name="Line 12"/>
          <p:cNvSpPr>
            <a:spLocks noChangeShapeType="1"/>
          </p:cNvSpPr>
          <p:nvPr/>
        </p:nvSpPr>
        <p:spPr bwMode="auto">
          <a:xfrm>
            <a:off x="4114800" y="1524000"/>
            <a:ext cx="0" cy="3657600"/>
          </a:xfrm>
          <a:prstGeom prst="line">
            <a:avLst/>
          </a:prstGeom>
          <a:noFill/>
          <a:ln w="12700">
            <a:solidFill>
              <a:schemeClr val="tx1"/>
            </a:solidFill>
            <a:round/>
            <a:headEnd/>
            <a:tailEnd/>
          </a:ln>
          <a:effectLst/>
        </p:spPr>
        <p:txBody>
          <a:bodyPr wrap="none" anchor="ctr"/>
          <a:lstStyle/>
          <a:p>
            <a:endParaRPr lang="en-US"/>
          </a:p>
        </p:txBody>
      </p:sp>
      <p:sp>
        <p:nvSpPr>
          <p:cNvPr id="15" name="Line 13"/>
          <p:cNvSpPr>
            <a:spLocks noChangeShapeType="1"/>
          </p:cNvSpPr>
          <p:nvPr/>
        </p:nvSpPr>
        <p:spPr bwMode="auto">
          <a:xfrm>
            <a:off x="5105400" y="1524000"/>
            <a:ext cx="0" cy="3657600"/>
          </a:xfrm>
          <a:prstGeom prst="line">
            <a:avLst/>
          </a:prstGeom>
          <a:noFill/>
          <a:ln w="12700">
            <a:solidFill>
              <a:schemeClr val="tx1"/>
            </a:solidFill>
            <a:round/>
            <a:headEnd/>
            <a:tailEnd/>
          </a:ln>
          <a:effectLst/>
        </p:spPr>
        <p:txBody>
          <a:bodyPr wrap="none" anchor="ctr"/>
          <a:lstStyle/>
          <a:p>
            <a:endParaRPr lang="en-US"/>
          </a:p>
        </p:txBody>
      </p:sp>
      <p:sp>
        <p:nvSpPr>
          <p:cNvPr id="16" name="Line 14"/>
          <p:cNvSpPr>
            <a:spLocks noChangeShapeType="1"/>
          </p:cNvSpPr>
          <p:nvPr/>
        </p:nvSpPr>
        <p:spPr bwMode="auto">
          <a:xfrm flipH="1" flipV="1">
            <a:off x="4114800" y="5791200"/>
            <a:ext cx="990600" cy="0"/>
          </a:xfrm>
          <a:prstGeom prst="line">
            <a:avLst/>
          </a:prstGeom>
          <a:noFill/>
          <a:ln w="12700">
            <a:solidFill>
              <a:schemeClr val="tx1"/>
            </a:solidFill>
            <a:round/>
            <a:headEnd/>
            <a:tailEnd/>
          </a:ln>
          <a:effectLst/>
        </p:spPr>
        <p:txBody>
          <a:bodyPr wrap="none" anchor="ctr"/>
          <a:lstStyle/>
          <a:p>
            <a:endParaRPr lang="en-US"/>
          </a:p>
        </p:txBody>
      </p:sp>
      <p:sp>
        <p:nvSpPr>
          <p:cNvPr id="17" name="Line 15"/>
          <p:cNvSpPr>
            <a:spLocks noChangeShapeType="1"/>
          </p:cNvSpPr>
          <p:nvPr/>
        </p:nvSpPr>
        <p:spPr bwMode="auto">
          <a:xfrm flipH="1" flipV="1">
            <a:off x="4114800" y="6096000"/>
            <a:ext cx="990600" cy="0"/>
          </a:xfrm>
          <a:prstGeom prst="line">
            <a:avLst/>
          </a:prstGeom>
          <a:noFill/>
          <a:ln w="12700">
            <a:solidFill>
              <a:schemeClr val="tx1"/>
            </a:solidFill>
            <a:round/>
            <a:headEnd/>
            <a:tailEnd/>
          </a:ln>
          <a:effectLst/>
        </p:spPr>
        <p:txBody>
          <a:bodyPr wrap="none" anchor="ctr"/>
          <a:lstStyle/>
          <a:p>
            <a:endParaRPr lang="en-US"/>
          </a:p>
        </p:txBody>
      </p:sp>
      <p:sp>
        <p:nvSpPr>
          <p:cNvPr id="18" name="Line 16"/>
          <p:cNvSpPr>
            <a:spLocks noChangeShapeType="1"/>
          </p:cNvSpPr>
          <p:nvPr/>
        </p:nvSpPr>
        <p:spPr bwMode="auto">
          <a:xfrm flipH="1" flipV="1">
            <a:off x="4114800" y="5486400"/>
            <a:ext cx="990600" cy="0"/>
          </a:xfrm>
          <a:prstGeom prst="line">
            <a:avLst/>
          </a:prstGeom>
          <a:noFill/>
          <a:ln w="12700">
            <a:solidFill>
              <a:schemeClr val="tx1"/>
            </a:solidFill>
            <a:round/>
            <a:headEnd/>
            <a:tailEnd/>
          </a:ln>
          <a:effectLst/>
        </p:spPr>
        <p:txBody>
          <a:bodyPr wrap="none" anchor="ctr"/>
          <a:lstStyle/>
          <a:p>
            <a:endParaRPr lang="en-US"/>
          </a:p>
        </p:txBody>
      </p:sp>
      <p:sp>
        <p:nvSpPr>
          <p:cNvPr id="19" name="Line 18"/>
          <p:cNvSpPr>
            <a:spLocks noChangeShapeType="1"/>
          </p:cNvSpPr>
          <p:nvPr/>
        </p:nvSpPr>
        <p:spPr bwMode="auto">
          <a:xfrm flipH="1" flipV="1">
            <a:off x="5105400" y="5181600"/>
            <a:ext cx="0" cy="1219200"/>
          </a:xfrm>
          <a:prstGeom prst="line">
            <a:avLst/>
          </a:prstGeom>
          <a:noFill/>
          <a:ln w="12700">
            <a:solidFill>
              <a:schemeClr val="tx1"/>
            </a:solidFill>
            <a:round/>
            <a:headEnd/>
            <a:tailEnd/>
          </a:ln>
          <a:effectLst/>
        </p:spPr>
        <p:txBody>
          <a:bodyPr wrap="none" anchor="ctr"/>
          <a:lstStyle/>
          <a:p>
            <a:endParaRPr lang="en-US"/>
          </a:p>
        </p:txBody>
      </p:sp>
      <p:sp>
        <p:nvSpPr>
          <p:cNvPr id="20" name="Text Box 23"/>
          <p:cNvSpPr txBox="1">
            <a:spLocks noChangeArrowheads="1"/>
          </p:cNvSpPr>
          <p:nvPr/>
        </p:nvSpPr>
        <p:spPr bwMode="auto">
          <a:xfrm>
            <a:off x="203203" y="1947331"/>
            <a:ext cx="755335" cy="369332"/>
          </a:xfrm>
          <a:prstGeom prst="rect">
            <a:avLst/>
          </a:prstGeom>
          <a:noFill/>
          <a:ln w="12700">
            <a:noFill/>
            <a:miter lim="800000"/>
            <a:headEnd/>
            <a:tailEnd/>
          </a:ln>
          <a:effectLst/>
        </p:spPr>
        <p:txBody>
          <a:bodyPr wrap="none">
            <a:spAutoFit/>
          </a:bodyPr>
          <a:lstStyle/>
          <a:p>
            <a:r>
              <a:rPr lang="en-US" b="1" dirty="0"/>
              <a:t>Cache</a:t>
            </a:r>
          </a:p>
        </p:txBody>
      </p:sp>
      <p:sp>
        <p:nvSpPr>
          <p:cNvPr id="21" name="Text Box 25"/>
          <p:cNvSpPr txBox="1">
            <a:spLocks noChangeArrowheads="1"/>
          </p:cNvSpPr>
          <p:nvPr/>
        </p:nvSpPr>
        <p:spPr bwMode="auto">
          <a:xfrm>
            <a:off x="3838067" y="1206228"/>
            <a:ext cx="1552926" cy="369332"/>
          </a:xfrm>
          <a:prstGeom prst="rect">
            <a:avLst/>
          </a:prstGeom>
          <a:noFill/>
          <a:ln w="12700">
            <a:noFill/>
            <a:miter lim="800000"/>
            <a:headEnd/>
            <a:tailEnd/>
          </a:ln>
          <a:effectLst/>
        </p:spPr>
        <p:txBody>
          <a:bodyPr wrap="none">
            <a:spAutoFit/>
          </a:bodyPr>
          <a:lstStyle/>
          <a:p>
            <a:r>
              <a:rPr lang="en-US" b="1" dirty="0"/>
              <a:t>Main Memory</a:t>
            </a:r>
          </a:p>
        </p:txBody>
      </p:sp>
      <p:sp>
        <p:nvSpPr>
          <p:cNvPr id="22" name="Line 27"/>
          <p:cNvSpPr>
            <a:spLocks noChangeShapeType="1"/>
          </p:cNvSpPr>
          <p:nvPr/>
        </p:nvSpPr>
        <p:spPr bwMode="auto">
          <a:xfrm>
            <a:off x="4114800" y="2743200"/>
            <a:ext cx="990600" cy="0"/>
          </a:xfrm>
          <a:prstGeom prst="line">
            <a:avLst/>
          </a:prstGeom>
          <a:noFill/>
          <a:ln w="12700">
            <a:solidFill>
              <a:schemeClr val="tx1"/>
            </a:solidFill>
            <a:round/>
            <a:headEnd/>
            <a:tailEnd/>
          </a:ln>
          <a:effectLst/>
        </p:spPr>
        <p:txBody>
          <a:bodyPr wrap="none" anchor="ctr"/>
          <a:lstStyle/>
          <a:p>
            <a:endParaRPr lang="en-US"/>
          </a:p>
        </p:txBody>
      </p:sp>
      <p:sp>
        <p:nvSpPr>
          <p:cNvPr id="23" name="Line 28"/>
          <p:cNvSpPr>
            <a:spLocks noChangeShapeType="1"/>
          </p:cNvSpPr>
          <p:nvPr/>
        </p:nvSpPr>
        <p:spPr bwMode="auto">
          <a:xfrm>
            <a:off x="4114800" y="3048000"/>
            <a:ext cx="990600" cy="0"/>
          </a:xfrm>
          <a:prstGeom prst="line">
            <a:avLst/>
          </a:prstGeom>
          <a:noFill/>
          <a:ln w="12700">
            <a:solidFill>
              <a:schemeClr val="tx1"/>
            </a:solidFill>
            <a:round/>
            <a:headEnd/>
            <a:tailEnd/>
          </a:ln>
          <a:effectLst/>
        </p:spPr>
        <p:txBody>
          <a:bodyPr wrap="none" anchor="ctr"/>
          <a:lstStyle/>
          <a:p>
            <a:endParaRPr lang="en-US"/>
          </a:p>
        </p:txBody>
      </p:sp>
      <p:sp>
        <p:nvSpPr>
          <p:cNvPr id="24" name="Line 29"/>
          <p:cNvSpPr>
            <a:spLocks noChangeShapeType="1"/>
          </p:cNvSpPr>
          <p:nvPr/>
        </p:nvSpPr>
        <p:spPr bwMode="auto">
          <a:xfrm>
            <a:off x="4114800" y="3352800"/>
            <a:ext cx="990600" cy="0"/>
          </a:xfrm>
          <a:prstGeom prst="line">
            <a:avLst/>
          </a:prstGeom>
          <a:noFill/>
          <a:ln w="12700">
            <a:solidFill>
              <a:schemeClr val="tx1"/>
            </a:solidFill>
            <a:round/>
            <a:headEnd/>
            <a:tailEnd/>
          </a:ln>
          <a:effectLst/>
        </p:spPr>
        <p:txBody>
          <a:bodyPr wrap="none" anchor="ctr"/>
          <a:lstStyle/>
          <a:p>
            <a:endParaRPr lang="en-US"/>
          </a:p>
        </p:txBody>
      </p:sp>
      <p:sp>
        <p:nvSpPr>
          <p:cNvPr id="25" name="Line 30"/>
          <p:cNvSpPr>
            <a:spLocks noChangeShapeType="1"/>
          </p:cNvSpPr>
          <p:nvPr/>
        </p:nvSpPr>
        <p:spPr bwMode="auto">
          <a:xfrm>
            <a:off x="4114800" y="3657600"/>
            <a:ext cx="990600" cy="0"/>
          </a:xfrm>
          <a:prstGeom prst="line">
            <a:avLst/>
          </a:prstGeom>
          <a:noFill/>
          <a:ln w="12700">
            <a:solidFill>
              <a:schemeClr val="tx1"/>
            </a:solidFill>
            <a:round/>
            <a:headEnd/>
            <a:tailEnd/>
          </a:ln>
          <a:effectLst/>
        </p:spPr>
        <p:txBody>
          <a:bodyPr wrap="none" anchor="ctr"/>
          <a:lstStyle/>
          <a:p>
            <a:endParaRPr lang="en-US"/>
          </a:p>
        </p:txBody>
      </p:sp>
      <p:sp>
        <p:nvSpPr>
          <p:cNvPr id="26" name="Line 31"/>
          <p:cNvSpPr>
            <a:spLocks noChangeShapeType="1"/>
          </p:cNvSpPr>
          <p:nvPr/>
        </p:nvSpPr>
        <p:spPr bwMode="auto">
          <a:xfrm>
            <a:off x="4114800" y="3962400"/>
            <a:ext cx="990600" cy="0"/>
          </a:xfrm>
          <a:prstGeom prst="line">
            <a:avLst/>
          </a:prstGeom>
          <a:noFill/>
          <a:ln w="12700">
            <a:solidFill>
              <a:schemeClr val="tx1"/>
            </a:solidFill>
            <a:round/>
            <a:headEnd/>
            <a:tailEnd/>
          </a:ln>
          <a:effectLst/>
        </p:spPr>
        <p:txBody>
          <a:bodyPr wrap="none" anchor="ctr"/>
          <a:lstStyle/>
          <a:p>
            <a:endParaRPr lang="en-US"/>
          </a:p>
        </p:txBody>
      </p:sp>
      <p:sp>
        <p:nvSpPr>
          <p:cNvPr id="27" name="Line 32"/>
          <p:cNvSpPr>
            <a:spLocks noChangeShapeType="1"/>
          </p:cNvSpPr>
          <p:nvPr/>
        </p:nvSpPr>
        <p:spPr bwMode="auto">
          <a:xfrm>
            <a:off x="4114800" y="4267200"/>
            <a:ext cx="990600" cy="0"/>
          </a:xfrm>
          <a:prstGeom prst="line">
            <a:avLst/>
          </a:prstGeom>
          <a:noFill/>
          <a:ln w="12700">
            <a:solidFill>
              <a:schemeClr val="tx1"/>
            </a:solidFill>
            <a:round/>
            <a:headEnd/>
            <a:tailEnd/>
          </a:ln>
          <a:effectLst/>
        </p:spPr>
        <p:txBody>
          <a:bodyPr wrap="none" anchor="ctr"/>
          <a:lstStyle/>
          <a:p>
            <a:endParaRPr lang="en-US"/>
          </a:p>
        </p:txBody>
      </p:sp>
      <p:sp>
        <p:nvSpPr>
          <p:cNvPr id="28" name="Line 33"/>
          <p:cNvSpPr>
            <a:spLocks noChangeShapeType="1"/>
          </p:cNvSpPr>
          <p:nvPr/>
        </p:nvSpPr>
        <p:spPr bwMode="auto">
          <a:xfrm>
            <a:off x="4114800" y="5181600"/>
            <a:ext cx="990600" cy="0"/>
          </a:xfrm>
          <a:prstGeom prst="line">
            <a:avLst/>
          </a:prstGeom>
          <a:noFill/>
          <a:ln w="12700">
            <a:solidFill>
              <a:schemeClr val="tx1"/>
            </a:solidFill>
            <a:round/>
            <a:headEnd/>
            <a:tailEnd/>
          </a:ln>
          <a:effectLst/>
        </p:spPr>
        <p:txBody>
          <a:bodyPr wrap="none" anchor="ctr"/>
          <a:lstStyle/>
          <a:p>
            <a:endParaRPr lang="en-US"/>
          </a:p>
        </p:txBody>
      </p:sp>
      <p:sp>
        <p:nvSpPr>
          <p:cNvPr id="29" name="Line 34"/>
          <p:cNvSpPr>
            <a:spLocks noChangeShapeType="1"/>
          </p:cNvSpPr>
          <p:nvPr/>
        </p:nvSpPr>
        <p:spPr bwMode="auto">
          <a:xfrm>
            <a:off x="4114800" y="4572000"/>
            <a:ext cx="990600" cy="0"/>
          </a:xfrm>
          <a:prstGeom prst="line">
            <a:avLst/>
          </a:prstGeom>
          <a:noFill/>
          <a:ln w="12700">
            <a:solidFill>
              <a:schemeClr val="tx1"/>
            </a:solidFill>
            <a:round/>
            <a:headEnd/>
            <a:tailEnd/>
          </a:ln>
          <a:effectLst/>
        </p:spPr>
        <p:txBody>
          <a:bodyPr wrap="none" anchor="ctr"/>
          <a:lstStyle/>
          <a:p>
            <a:endParaRPr lang="en-US"/>
          </a:p>
        </p:txBody>
      </p:sp>
      <p:sp>
        <p:nvSpPr>
          <p:cNvPr id="30" name="Line 35"/>
          <p:cNvSpPr>
            <a:spLocks noChangeShapeType="1"/>
          </p:cNvSpPr>
          <p:nvPr/>
        </p:nvSpPr>
        <p:spPr bwMode="auto">
          <a:xfrm>
            <a:off x="4114800" y="4876800"/>
            <a:ext cx="990600" cy="0"/>
          </a:xfrm>
          <a:prstGeom prst="line">
            <a:avLst/>
          </a:prstGeom>
          <a:noFill/>
          <a:ln w="12700">
            <a:solidFill>
              <a:schemeClr val="tx1"/>
            </a:solidFill>
            <a:round/>
            <a:headEnd/>
            <a:tailEnd/>
          </a:ln>
          <a:effectLst/>
        </p:spPr>
        <p:txBody>
          <a:bodyPr wrap="none" anchor="ctr"/>
          <a:lstStyle/>
          <a:p>
            <a:endParaRPr lang="en-US"/>
          </a:p>
        </p:txBody>
      </p:sp>
      <p:grpSp>
        <p:nvGrpSpPr>
          <p:cNvPr id="31" name="Group 36"/>
          <p:cNvGrpSpPr>
            <a:grpSpLocks/>
          </p:cNvGrpSpPr>
          <p:nvPr/>
        </p:nvGrpSpPr>
        <p:grpSpPr bwMode="auto">
          <a:xfrm>
            <a:off x="1447800" y="2743200"/>
            <a:ext cx="609600" cy="1219200"/>
            <a:chOff x="1344" y="1056"/>
            <a:chExt cx="624" cy="768"/>
          </a:xfrm>
        </p:grpSpPr>
        <p:sp>
          <p:nvSpPr>
            <p:cNvPr id="32"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33"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34"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35"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36" name="Text Box 41"/>
          <p:cNvSpPr txBox="1">
            <a:spLocks noChangeArrowheads="1"/>
          </p:cNvSpPr>
          <p:nvPr/>
        </p:nvSpPr>
        <p:spPr bwMode="auto">
          <a:xfrm>
            <a:off x="1447801" y="2323078"/>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37" name="Text Box 42"/>
          <p:cNvSpPr txBox="1">
            <a:spLocks noChangeArrowheads="1"/>
          </p:cNvSpPr>
          <p:nvPr/>
        </p:nvSpPr>
        <p:spPr bwMode="auto">
          <a:xfrm>
            <a:off x="2209801" y="2323078"/>
            <a:ext cx="620683" cy="369332"/>
          </a:xfrm>
          <a:prstGeom prst="rect">
            <a:avLst/>
          </a:prstGeom>
          <a:noFill/>
          <a:ln w="12700">
            <a:noFill/>
            <a:miter lim="800000"/>
            <a:headEnd/>
            <a:tailEnd/>
          </a:ln>
          <a:effectLst/>
        </p:spPr>
        <p:txBody>
          <a:bodyPr wrap="none">
            <a:spAutoFit/>
          </a:bodyPr>
          <a:lstStyle/>
          <a:p>
            <a:r>
              <a:rPr lang="en-US"/>
              <a:t>Data</a:t>
            </a:r>
          </a:p>
        </p:txBody>
      </p:sp>
      <p:sp>
        <p:nvSpPr>
          <p:cNvPr id="38" name="Rectangle 43" descr="5%"/>
          <p:cNvSpPr>
            <a:spLocks noChangeArrowheads="1"/>
          </p:cNvSpPr>
          <p:nvPr/>
        </p:nvSpPr>
        <p:spPr bwMode="auto">
          <a:xfrm>
            <a:off x="4114800" y="1524000"/>
            <a:ext cx="9906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39" name="Rectangle 44" descr="5%"/>
          <p:cNvSpPr>
            <a:spLocks noChangeArrowheads="1"/>
          </p:cNvSpPr>
          <p:nvPr/>
        </p:nvSpPr>
        <p:spPr bwMode="auto">
          <a:xfrm>
            <a:off x="2057400" y="2743200"/>
            <a:ext cx="9906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40" name="Rectangle 45" descr="5%"/>
          <p:cNvSpPr>
            <a:spLocks noChangeArrowheads="1"/>
          </p:cNvSpPr>
          <p:nvPr/>
        </p:nvSpPr>
        <p:spPr bwMode="auto">
          <a:xfrm>
            <a:off x="4114800" y="2743200"/>
            <a:ext cx="9906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41" name="Rectangle 46" descr="5%"/>
          <p:cNvSpPr>
            <a:spLocks noChangeArrowheads="1"/>
          </p:cNvSpPr>
          <p:nvPr/>
        </p:nvSpPr>
        <p:spPr bwMode="auto">
          <a:xfrm>
            <a:off x="4114800" y="3962400"/>
            <a:ext cx="9906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42" name="Rectangle 47" descr="5%"/>
          <p:cNvSpPr>
            <a:spLocks noChangeArrowheads="1"/>
          </p:cNvSpPr>
          <p:nvPr/>
        </p:nvSpPr>
        <p:spPr bwMode="auto">
          <a:xfrm>
            <a:off x="4114800" y="5181600"/>
            <a:ext cx="990600" cy="3048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43" name="Rectangle 48" descr="5%"/>
          <p:cNvSpPr>
            <a:spLocks noChangeArrowheads="1"/>
          </p:cNvSpPr>
          <p:nvPr/>
        </p:nvSpPr>
        <p:spPr bwMode="auto">
          <a:xfrm>
            <a:off x="4114800" y="6096000"/>
            <a:ext cx="990600" cy="3048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44" name="Rectangle 49" descr="5%"/>
          <p:cNvSpPr>
            <a:spLocks noChangeArrowheads="1"/>
          </p:cNvSpPr>
          <p:nvPr/>
        </p:nvSpPr>
        <p:spPr bwMode="auto">
          <a:xfrm>
            <a:off x="4114800" y="4876800"/>
            <a:ext cx="990600" cy="3048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45" name="Rectangle 50" descr="5%"/>
          <p:cNvSpPr>
            <a:spLocks noChangeArrowheads="1"/>
          </p:cNvSpPr>
          <p:nvPr/>
        </p:nvSpPr>
        <p:spPr bwMode="auto">
          <a:xfrm>
            <a:off x="4114800" y="3657600"/>
            <a:ext cx="990600" cy="3048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46" name="Rectangle 51" descr="5%"/>
          <p:cNvSpPr>
            <a:spLocks noChangeArrowheads="1"/>
          </p:cNvSpPr>
          <p:nvPr/>
        </p:nvSpPr>
        <p:spPr bwMode="auto">
          <a:xfrm>
            <a:off x="4114800" y="2438400"/>
            <a:ext cx="990600" cy="3048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47" name="Rectangle 52" descr="5%"/>
          <p:cNvSpPr>
            <a:spLocks noChangeArrowheads="1"/>
          </p:cNvSpPr>
          <p:nvPr/>
        </p:nvSpPr>
        <p:spPr bwMode="auto">
          <a:xfrm>
            <a:off x="2057400" y="3657600"/>
            <a:ext cx="990600" cy="3048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48" name="Rectangle 53" descr="5%"/>
          <p:cNvSpPr>
            <a:spLocks noChangeArrowheads="1"/>
          </p:cNvSpPr>
          <p:nvPr/>
        </p:nvSpPr>
        <p:spPr bwMode="auto">
          <a:xfrm>
            <a:off x="4114800" y="1828800"/>
            <a:ext cx="990600" cy="304800"/>
          </a:xfrm>
          <a:prstGeom prst="rect">
            <a:avLst/>
          </a:prstGeom>
          <a:solidFill>
            <a:srgbClr val="00B050"/>
          </a:solidFill>
          <a:ln w="12700">
            <a:solidFill>
              <a:schemeClr val="accent2"/>
            </a:solidFill>
            <a:miter lim="800000"/>
            <a:headEnd/>
            <a:tailEnd/>
          </a:ln>
          <a:effectLst/>
        </p:spPr>
        <p:txBody>
          <a:bodyPr wrap="none" anchor="ctr"/>
          <a:lstStyle/>
          <a:p>
            <a:endParaRPr lang="en-US"/>
          </a:p>
        </p:txBody>
      </p:sp>
      <p:sp>
        <p:nvSpPr>
          <p:cNvPr id="49" name="Rectangle 54" descr="5%"/>
          <p:cNvSpPr>
            <a:spLocks noChangeArrowheads="1"/>
          </p:cNvSpPr>
          <p:nvPr/>
        </p:nvSpPr>
        <p:spPr bwMode="auto">
          <a:xfrm>
            <a:off x="2057400" y="3048000"/>
            <a:ext cx="990600" cy="304800"/>
          </a:xfrm>
          <a:prstGeom prst="rect">
            <a:avLst/>
          </a:prstGeom>
          <a:solidFill>
            <a:srgbClr val="00B050"/>
          </a:solidFill>
          <a:ln w="12700">
            <a:solidFill>
              <a:schemeClr val="accent2"/>
            </a:solidFill>
            <a:miter lim="800000"/>
            <a:headEnd/>
            <a:tailEnd/>
          </a:ln>
          <a:effectLst/>
        </p:spPr>
        <p:txBody>
          <a:bodyPr wrap="none" anchor="ctr"/>
          <a:lstStyle/>
          <a:p>
            <a:endParaRPr lang="en-US"/>
          </a:p>
        </p:txBody>
      </p:sp>
      <p:sp>
        <p:nvSpPr>
          <p:cNvPr id="50" name="Rectangle 55" descr="5%"/>
          <p:cNvSpPr>
            <a:spLocks noChangeArrowheads="1"/>
          </p:cNvSpPr>
          <p:nvPr/>
        </p:nvSpPr>
        <p:spPr bwMode="auto">
          <a:xfrm>
            <a:off x="4114800" y="3048000"/>
            <a:ext cx="990600" cy="304800"/>
          </a:xfrm>
          <a:prstGeom prst="rect">
            <a:avLst/>
          </a:prstGeom>
          <a:solidFill>
            <a:srgbClr val="00B050"/>
          </a:solidFill>
          <a:ln w="12700">
            <a:solidFill>
              <a:schemeClr val="accent2"/>
            </a:solidFill>
            <a:miter lim="800000"/>
            <a:headEnd/>
            <a:tailEnd/>
          </a:ln>
          <a:effectLst/>
        </p:spPr>
        <p:txBody>
          <a:bodyPr wrap="none" anchor="ctr"/>
          <a:lstStyle/>
          <a:p>
            <a:endParaRPr lang="en-US"/>
          </a:p>
        </p:txBody>
      </p:sp>
      <p:sp>
        <p:nvSpPr>
          <p:cNvPr id="51" name="Rectangle 56" descr="5%"/>
          <p:cNvSpPr>
            <a:spLocks noChangeArrowheads="1"/>
          </p:cNvSpPr>
          <p:nvPr/>
        </p:nvSpPr>
        <p:spPr bwMode="auto">
          <a:xfrm>
            <a:off x="4114800" y="4267200"/>
            <a:ext cx="990600" cy="304800"/>
          </a:xfrm>
          <a:prstGeom prst="rect">
            <a:avLst/>
          </a:prstGeom>
          <a:solidFill>
            <a:srgbClr val="00B050"/>
          </a:solidFill>
          <a:ln w="12700">
            <a:solidFill>
              <a:schemeClr val="accent2"/>
            </a:solidFill>
            <a:miter lim="800000"/>
            <a:headEnd/>
            <a:tailEnd/>
          </a:ln>
          <a:effectLst/>
        </p:spPr>
        <p:txBody>
          <a:bodyPr wrap="none" anchor="ctr"/>
          <a:lstStyle/>
          <a:p>
            <a:endParaRPr lang="en-US"/>
          </a:p>
        </p:txBody>
      </p:sp>
      <p:sp>
        <p:nvSpPr>
          <p:cNvPr id="52" name="Rectangle 57" descr="5%"/>
          <p:cNvSpPr>
            <a:spLocks noChangeArrowheads="1"/>
          </p:cNvSpPr>
          <p:nvPr/>
        </p:nvSpPr>
        <p:spPr bwMode="auto">
          <a:xfrm>
            <a:off x="4114800" y="5486400"/>
            <a:ext cx="990600" cy="304800"/>
          </a:xfrm>
          <a:prstGeom prst="rect">
            <a:avLst/>
          </a:prstGeom>
          <a:solidFill>
            <a:srgbClr val="00B050"/>
          </a:solidFill>
          <a:ln w="12700">
            <a:solidFill>
              <a:schemeClr val="accent2"/>
            </a:solidFill>
            <a:miter lim="800000"/>
            <a:headEnd/>
            <a:tailEnd/>
          </a:ln>
          <a:effectLst/>
        </p:spPr>
        <p:txBody>
          <a:bodyPr wrap="none" anchor="ctr"/>
          <a:lstStyle/>
          <a:p>
            <a:endParaRPr lang="en-US"/>
          </a:p>
        </p:txBody>
      </p:sp>
      <p:sp>
        <p:nvSpPr>
          <p:cNvPr id="53" name="Rectangle 58" descr="5%"/>
          <p:cNvSpPr>
            <a:spLocks noChangeArrowheads="1"/>
          </p:cNvSpPr>
          <p:nvPr/>
        </p:nvSpPr>
        <p:spPr bwMode="auto">
          <a:xfrm>
            <a:off x="4114800" y="5791200"/>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solidFill>
                <a:schemeClr val="dk1"/>
              </a:solidFill>
            </a:endParaRPr>
          </a:p>
        </p:txBody>
      </p:sp>
      <p:sp>
        <p:nvSpPr>
          <p:cNvPr id="54" name="Rectangle 59" descr="5%"/>
          <p:cNvSpPr>
            <a:spLocks noChangeArrowheads="1"/>
          </p:cNvSpPr>
          <p:nvPr/>
        </p:nvSpPr>
        <p:spPr bwMode="auto">
          <a:xfrm>
            <a:off x="4114800" y="4572000"/>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55" name="Rectangle 60" descr="5%"/>
          <p:cNvSpPr>
            <a:spLocks noChangeArrowheads="1"/>
          </p:cNvSpPr>
          <p:nvPr/>
        </p:nvSpPr>
        <p:spPr bwMode="auto">
          <a:xfrm>
            <a:off x="4114800" y="3352800"/>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56" name="Rectangle 61" descr="5%"/>
          <p:cNvSpPr>
            <a:spLocks noChangeArrowheads="1"/>
          </p:cNvSpPr>
          <p:nvPr/>
        </p:nvSpPr>
        <p:spPr bwMode="auto">
          <a:xfrm>
            <a:off x="4114800" y="2133600"/>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57" name="Rectangle 62" descr="5%"/>
          <p:cNvSpPr>
            <a:spLocks noChangeArrowheads="1"/>
          </p:cNvSpPr>
          <p:nvPr/>
        </p:nvSpPr>
        <p:spPr bwMode="auto">
          <a:xfrm>
            <a:off x="2057400" y="3352800"/>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nvGrpSpPr>
          <p:cNvPr id="58" name="Group 64"/>
          <p:cNvGrpSpPr>
            <a:grpSpLocks/>
          </p:cNvGrpSpPr>
          <p:nvPr/>
        </p:nvGrpSpPr>
        <p:grpSpPr bwMode="auto">
          <a:xfrm>
            <a:off x="1066800" y="2743200"/>
            <a:ext cx="381000" cy="1219200"/>
            <a:chOff x="1344" y="1056"/>
            <a:chExt cx="624" cy="768"/>
          </a:xfrm>
        </p:grpSpPr>
        <p:sp>
          <p:nvSpPr>
            <p:cNvPr id="59"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60"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61"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62"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63" name="Text Box 69"/>
          <p:cNvSpPr txBox="1">
            <a:spLocks noChangeArrowheads="1"/>
          </p:cNvSpPr>
          <p:nvPr/>
        </p:nvSpPr>
        <p:spPr bwMode="auto">
          <a:xfrm>
            <a:off x="928276" y="2323078"/>
            <a:ext cx="641651" cy="369332"/>
          </a:xfrm>
          <a:prstGeom prst="rect">
            <a:avLst/>
          </a:prstGeom>
          <a:noFill/>
          <a:ln w="12700">
            <a:noFill/>
            <a:miter lim="800000"/>
            <a:headEnd/>
            <a:tailEnd/>
          </a:ln>
          <a:effectLst/>
        </p:spPr>
        <p:txBody>
          <a:bodyPr wrap="none">
            <a:spAutoFit/>
          </a:bodyPr>
          <a:lstStyle/>
          <a:p>
            <a:r>
              <a:rPr lang="en-US" dirty="0"/>
              <a:t>Valid</a:t>
            </a:r>
          </a:p>
        </p:txBody>
      </p:sp>
      <p:grpSp>
        <p:nvGrpSpPr>
          <p:cNvPr id="64" name="Group 70"/>
          <p:cNvGrpSpPr>
            <a:grpSpLocks/>
          </p:cNvGrpSpPr>
          <p:nvPr/>
        </p:nvGrpSpPr>
        <p:grpSpPr bwMode="auto">
          <a:xfrm>
            <a:off x="3048000" y="1676400"/>
            <a:ext cx="1066800" cy="2133600"/>
            <a:chOff x="2016" y="624"/>
            <a:chExt cx="672" cy="1344"/>
          </a:xfrm>
        </p:grpSpPr>
        <p:sp>
          <p:nvSpPr>
            <p:cNvPr id="65" name="Line 71"/>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6" name="Line 72"/>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7" name="Line 73"/>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68" name="Line 74"/>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69" name="Group 75"/>
          <p:cNvGrpSpPr>
            <a:grpSpLocks/>
          </p:cNvGrpSpPr>
          <p:nvPr/>
        </p:nvGrpSpPr>
        <p:grpSpPr bwMode="auto">
          <a:xfrm>
            <a:off x="3048000" y="2895600"/>
            <a:ext cx="1066800" cy="914400"/>
            <a:chOff x="2016" y="1392"/>
            <a:chExt cx="672" cy="576"/>
          </a:xfrm>
        </p:grpSpPr>
        <p:sp>
          <p:nvSpPr>
            <p:cNvPr id="70" name="Line 76"/>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1" name="Line 77"/>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2" name="Line 78"/>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3" name="Line 79"/>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4" name="Group 80"/>
          <p:cNvGrpSpPr>
            <a:grpSpLocks/>
          </p:cNvGrpSpPr>
          <p:nvPr/>
        </p:nvGrpSpPr>
        <p:grpSpPr bwMode="auto">
          <a:xfrm>
            <a:off x="3048000" y="2971800"/>
            <a:ext cx="1066800" cy="2133600"/>
            <a:chOff x="2016" y="1392"/>
            <a:chExt cx="672" cy="1344"/>
          </a:xfrm>
        </p:grpSpPr>
        <p:sp>
          <p:nvSpPr>
            <p:cNvPr id="75" name="Line 81"/>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6" name="Line 82"/>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7" name="Line 83"/>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78" name="Line 84"/>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endParaRPr lang="en-US"/>
            </a:p>
          </p:txBody>
        </p:sp>
      </p:grpSp>
      <p:grpSp>
        <p:nvGrpSpPr>
          <p:cNvPr id="79" name="Group 93"/>
          <p:cNvGrpSpPr>
            <a:grpSpLocks/>
          </p:cNvGrpSpPr>
          <p:nvPr/>
        </p:nvGrpSpPr>
        <p:grpSpPr bwMode="auto">
          <a:xfrm>
            <a:off x="3048000" y="2895600"/>
            <a:ext cx="1066800" cy="3352800"/>
            <a:chOff x="2016" y="2112"/>
            <a:chExt cx="672" cy="2112"/>
          </a:xfrm>
        </p:grpSpPr>
        <p:sp>
          <p:nvSpPr>
            <p:cNvPr id="80" name="Line 87"/>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81" name="Line 88"/>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82" name="Line 89"/>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83" name="Line 90"/>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endParaRPr lang="en-US"/>
            </a:p>
          </p:txBody>
        </p:sp>
      </p:grpSp>
      <p:sp>
        <p:nvSpPr>
          <p:cNvPr id="84" name="Text Box 91"/>
          <p:cNvSpPr txBox="1">
            <a:spLocks noChangeArrowheads="1"/>
          </p:cNvSpPr>
          <p:nvPr/>
        </p:nvSpPr>
        <p:spPr bwMode="auto">
          <a:xfrm>
            <a:off x="5029200" y="1524000"/>
            <a:ext cx="990600" cy="4967514"/>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a:t>
            </a:r>
            <a:r>
              <a:rPr lang="en-US" dirty="0"/>
              <a:t>00xx</a:t>
            </a:r>
          </a:p>
          <a:p>
            <a:pPr>
              <a:lnSpc>
                <a:spcPct val="110000"/>
              </a:lnSpc>
            </a:pPr>
            <a:r>
              <a:rPr lang="en-US" dirty="0">
                <a:solidFill>
                  <a:srgbClr val="FF0000"/>
                </a:solidFill>
              </a:rPr>
              <a:t>00</a:t>
            </a:r>
            <a:r>
              <a:rPr lang="en-US" dirty="0"/>
              <a:t>01xx</a:t>
            </a:r>
          </a:p>
          <a:p>
            <a:pPr>
              <a:lnSpc>
                <a:spcPct val="110000"/>
              </a:lnSpc>
            </a:pPr>
            <a:r>
              <a:rPr lang="en-US" dirty="0">
                <a:solidFill>
                  <a:srgbClr val="FF0000"/>
                </a:solidFill>
              </a:rPr>
              <a:t>00</a:t>
            </a:r>
            <a:r>
              <a:rPr lang="en-US" dirty="0"/>
              <a:t>10xx</a:t>
            </a:r>
          </a:p>
          <a:p>
            <a:pPr>
              <a:lnSpc>
                <a:spcPct val="110000"/>
              </a:lnSpc>
            </a:pPr>
            <a:r>
              <a:rPr lang="en-US" dirty="0">
                <a:solidFill>
                  <a:srgbClr val="FF0000"/>
                </a:solidFill>
              </a:rPr>
              <a:t>00</a:t>
            </a:r>
            <a:r>
              <a:rPr lang="en-US" dirty="0"/>
              <a:t>11xx</a:t>
            </a:r>
          </a:p>
          <a:p>
            <a:pPr>
              <a:lnSpc>
                <a:spcPct val="110000"/>
              </a:lnSpc>
            </a:pPr>
            <a:r>
              <a:rPr lang="en-US" dirty="0">
                <a:solidFill>
                  <a:srgbClr val="FF0000"/>
                </a:solidFill>
              </a:rPr>
              <a:t>01</a:t>
            </a:r>
            <a:r>
              <a:rPr lang="en-US" dirty="0"/>
              <a:t>00xx</a:t>
            </a:r>
          </a:p>
          <a:p>
            <a:pPr>
              <a:lnSpc>
                <a:spcPct val="110000"/>
              </a:lnSpc>
            </a:pPr>
            <a:r>
              <a:rPr lang="en-US" dirty="0">
                <a:solidFill>
                  <a:srgbClr val="FF0000"/>
                </a:solidFill>
              </a:rPr>
              <a:t>01</a:t>
            </a:r>
            <a:r>
              <a:rPr lang="en-US" dirty="0"/>
              <a:t>01xx</a:t>
            </a:r>
          </a:p>
          <a:p>
            <a:pPr>
              <a:lnSpc>
                <a:spcPct val="110000"/>
              </a:lnSpc>
            </a:pPr>
            <a:r>
              <a:rPr lang="en-US" dirty="0">
                <a:solidFill>
                  <a:srgbClr val="FF0000"/>
                </a:solidFill>
              </a:rPr>
              <a:t>01</a:t>
            </a:r>
            <a:r>
              <a:rPr lang="en-US" dirty="0"/>
              <a:t>10xx</a:t>
            </a:r>
          </a:p>
          <a:p>
            <a:pPr>
              <a:lnSpc>
                <a:spcPct val="110000"/>
              </a:lnSpc>
            </a:pPr>
            <a:r>
              <a:rPr lang="en-US" dirty="0">
                <a:solidFill>
                  <a:srgbClr val="FF0000"/>
                </a:solidFill>
              </a:rPr>
              <a:t>01</a:t>
            </a:r>
            <a:r>
              <a:rPr lang="en-US" dirty="0"/>
              <a:t>11xx</a:t>
            </a:r>
          </a:p>
          <a:p>
            <a:pPr>
              <a:lnSpc>
                <a:spcPct val="110000"/>
              </a:lnSpc>
            </a:pPr>
            <a:r>
              <a:rPr lang="en-US" dirty="0">
                <a:solidFill>
                  <a:srgbClr val="FF0000"/>
                </a:solidFill>
              </a:rPr>
              <a:t>10</a:t>
            </a:r>
            <a:r>
              <a:rPr lang="en-US" dirty="0"/>
              <a:t>00xx</a:t>
            </a:r>
          </a:p>
          <a:p>
            <a:pPr>
              <a:lnSpc>
                <a:spcPct val="110000"/>
              </a:lnSpc>
            </a:pPr>
            <a:r>
              <a:rPr lang="en-US" dirty="0">
                <a:solidFill>
                  <a:srgbClr val="FF0000"/>
                </a:solidFill>
              </a:rPr>
              <a:t>10</a:t>
            </a:r>
            <a:r>
              <a:rPr lang="en-US" dirty="0"/>
              <a:t>01xx</a:t>
            </a:r>
          </a:p>
          <a:p>
            <a:pPr>
              <a:lnSpc>
                <a:spcPct val="110000"/>
              </a:lnSpc>
            </a:pPr>
            <a:r>
              <a:rPr lang="en-US" dirty="0">
                <a:solidFill>
                  <a:srgbClr val="FF0000"/>
                </a:solidFill>
              </a:rPr>
              <a:t>10</a:t>
            </a:r>
            <a:r>
              <a:rPr lang="en-US" dirty="0"/>
              <a:t>10xx</a:t>
            </a:r>
          </a:p>
          <a:p>
            <a:pPr>
              <a:lnSpc>
                <a:spcPct val="110000"/>
              </a:lnSpc>
            </a:pPr>
            <a:r>
              <a:rPr lang="en-US" dirty="0">
                <a:solidFill>
                  <a:srgbClr val="FF0000"/>
                </a:solidFill>
              </a:rPr>
              <a:t>10</a:t>
            </a:r>
            <a:r>
              <a:rPr lang="en-US" dirty="0"/>
              <a:t>11xx</a:t>
            </a:r>
          </a:p>
          <a:p>
            <a:pPr>
              <a:lnSpc>
                <a:spcPct val="110000"/>
              </a:lnSpc>
            </a:pPr>
            <a:r>
              <a:rPr lang="en-US" dirty="0">
                <a:solidFill>
                  <a:srgbClr val="FF0000"/>
                </a:solidFill>
              </a:rPr>
              <a:t>11</a:t>
            </a:r>
            <a:r>
              <a:rPr lang="en-US" dirty="0"/>
              <a:t>00xx</a:t>
            </a:r>
          </a:p>
          <a:p>
            <a:pPr>
              <a:lnSpc>
                <a:spcPct val="110000"/>
              </a:lnSpc>
            </a:pPr>
            <a:r>
              <a:rPr lang="en-US" dirty="0">
                <a:solidFill>
                  <a:srgbClr val="FF0000"/>
                </a:solidFill>
              </a:rPr>
              <a:t>11</a:t>
            </a:r>
            <a:r>
              <a:rPr lang="en-US" dirty="0"/>
              <a:t>01xx</a:t>
            </a:r>
          </a:p>
          <a:p>
            <a:pPr>
              <a:lnSpc>
                <a:spcPct val="110000"/>
              </a:lnSpc>
            </a:pPr>
            <a:r>
              <a:rPr lang="en-US" dirty="0">
                <a:solidFill>
                  <a:srgbClr val="FF0000"/>
                </a:solidFill>
              </a:rPr>
              <a:t>11</a:t>
            </a:r>
            <a:r>
              <a:rPr lang="en-US" dirty="0"/>
              <a:t>10xx</a:t>
            </a:r>
          </a:p>
          <a:p>
            <a:pPr>
              <a:lnSpc>
                <a:spcPct val="110000"/>
              </a:lnSpc>
            </a:pPr>
            <a:r>
              <a:rPr lang="en-US" dirty="0">
                <a:solidFill>
                  <a:srgbClr val="FF0000"/>
                </a:solidFill>
              </a:rPr>
              <a:t>11</a:t>
            </a:r>
            <a:r>
              <a:rPr lang="en-US" dirty="0"/>
              <a:t>11xx</a:t>
            </a:r>
          </a:p>
        </p:txBody>
      </p:sp>
      <p:sp>
        <p:nvSpPr>
          <p:cNvPr id="90" name="Text Box 95"/>
          <p:cNvSpPr txBox="1">
            <a:spLocks noChangeArrowheads="1"/>
          </p:cNvSpPr>
          <p:nvPr/>
        </p:nvSpPr>
        <p:spPr bwMode="auto">
          <a:xfrm>
            <a:off x="578412" y="2323078"/>
            <a:ext cx="481607" cy="369332"/>
          </a:xfrm>
          <a:prstGeom prst="rect">
            <a:avLst/>
          </a:prstGeom>
          <a:noFill/>
          <a:ln w="12700">
            <a:noFill/>
            <a:miter lim="800000"/>
            <a:headEnd/>
            <a:tailEnd/>
          </a:ln>
          <a:effectLst/>
        </p:spPr>
        <p:txBody>
          <a:bodyPr wrap="none">
            <a:spAutoFit/>
          </a:bodyPr>
          <a:lstStyle/>
          <a:p>
            <a:r>
              <a:rPr lang="en-US" altLang="zh-CN" dirty="0" smtClean="0"/>
              <a:t>Set</a:t>
            </a:r>
            <a:endParaRPr lang="en-US" dirty="0"/>
          </a:p>
        </p:txBody>
      </p:sp>
      <p:sp>
        <p:nvSpPr>
          <p:cNvPr id="91" name="Text Box 109"/>
          <p:cNvSpPr txBox="1">
            <a:spLocks noChangeArrowheads="1"/>
          </p:cNvSpPr>
          <p:nvPr/>
        </p:nvSpPr>
        <p:spPr bwMode="auto">
          <a:xfrm>
            <a:off x="15043" y="2323078"/>
            <a:ext cx="592663" cy="36933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Way</a:t>
            </a:r>
          </a:p>
        </p:txBody>
      </p:sp>
      <p:sp>
        <p:nvSpPr>
          <p:cNvPr id="92" name="Text Box 110"/>
          <p:cNvSpPr txBox="1">
            <a:spLocks noChangeArrowheads="1"/>
          </p:cNvSpPr>
          <p:nvPr/>
        </p:nvSpPr>
        <p:spPr bwMode="auto">
          <a:xfrm>
            <a:off x="243369" y="3130500"/>
            <a:ext cx="314510" cy="400110"/>
          </a:xfrm>
          <a:prstGeom prst="rect">
            <a:avLst/>
          </a:prstGeom>
          <a:noFill/>
          <a:ln w="12700">
            <a:noFill/>
            <a:miter lim="800000"/>
            <a:headEnd/>
            <a:tailEnd/>
          </a:ln>
        </p:spPr>
        <p:txBody>
          <a:bodyPr wrap="none">
            <a:prstTxWarp prst="textNoShape">
              <a:avLst/>
            </a:prstTxWarp>
            <a:spAutoFit/>
          </a:bodyPr>
          <a:lstStyle/>
          <a:p>
            <a:r>
              <a:rPr lang="en-US" sz="2000" dirty="0">
                <a:latin typeface="Calibri" charset="0"/>
              </a:rPr>
              <a:t>0</a:t>
            </a:r>
          </a:p>
        </p:txBody>
      </p:sp>
      <p:sp>
        <p:nvSpPr>
          <p:cNvPr id="93" name="Text Box 19"/>
          <p:cNvSpPr txBox="1">
            <a:spLocks noChangeArrowheads="1"/>
          </p:cNvSpPr>
          <p:nvPr/>
        </p:nvSpPr>
        <p:spPr bwMode="auto">
          <a:xfrm>
            <a:off x="752290" y="2692410"/>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rgbClr val="0070C0"/>
                </a:solidFill>
              </a:rPr>
              <a:t>0</a:t>
            </a:r>
          </a:p>
        </p:txBody>
      </p:sp>
      <p:sp>
        <p:nvSpPr>
          <p:cNvPr id="94" name="Text Box 106"/>
          <p:cNvSpPr txBox="1">
            <a:spLocks noChangeArrowheads="1"/>
          </p:cNvSpPr>
          <p:nvPr/>
        </p:nvSpPr>
        <p:spPr bwMode="auto">
          <a:xfrm>
            <a:off x="752290" y="2983004"/>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rgbClr val="00B050"/>
                </a:solidFill>
              </a:rPr>
              <a:t>1</a:t>
            </a:r>
          </a:p>
        </p:txBody>
      </p:sp>
      <p:sp>
        <p:nvSpPr>
          <p:cNvPr id="95" name="Text Box 107"/>
          <p:cNvSpPr txBox="1">
            <a:spLocks noChangeArrowheads="1"/>
          </p:cNvSpPr>
          <p:nvPr/>
        </p:nvSpPr>
        <p:spPr bwMode="auto">
          <a:xfrm>
            <a:off x="752290" y="3302010"/>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chemeClr val="accent2">
                    <a:lumMod val="60000"/>
                    <a:lumOff val="40000"/>
                  </a:schemeClr>
                </a:solidFill>
              </a:rPr>
              <a:t>2</a:t>
            </a:r>
          </a:p>
        </p:txBody>
      </p:sp>
      <p:sp>
        <p:nvSpPr>
          <p:cNvPr id="96" name="Text Box 108"/>
          <p:cNvSpPr txBox="1">
            <a:spLocks noChangeArrowheads="1"/>
          </p:cNvSpPr>
          <p:nvPr/>
        </p:nvSpPr>
        <p:spPr bwMode="auto">
          <a:xfrm>
            <a:off x="752290" y="3629819"/>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chemeClr val="bg1">
                    <a:lumMod val="50000"/>
                  </a:schemeClr>
                </a:solidFill>
              </a:rPr>
              <a:t>3</a:t>
            </a:r>
          </a:p>
        </p:txBody>
      </p:sp>
      <p:sp>
        <p:nvSpPr>
          <p:cNvPr id="97" name="Rectangle 2"/>
          <p:cNvSpPr txBox="1">
            <a:spLocks noChangeArrowheads="1"/>
          </p:cNvSpPr>
          <p:nvPr/>
        </p:nvSpPr>
        <p:spPr>
          <a:xfrm>
            <a:off x="1399756" y="82837"/>
            <a:ext cx="9470140" cy="93952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a:lnSpc>
                <a:spcPct val="85000"/>
              </a:lnSpc>
            </a:pPr>
            <a:r>
              <a:rPr lang="en-US" sz="3200" dirty="0"/>
              <a:t>Ping Pong Cache Example: DM Cache w/ 4 Blocks</a:t>
            </a:r>
            <a:endParaRPr lang="en-US" sz="3200" dirty="0"/>
          </a:p>
        </p:txBody>
      </p:sp>
      <p:sp>
        <p:nvSpPr>
          <p:cNvPr id="99" name="Right Arrow 98"/>
          <p:cNvSpPr/>
          <p:nvPr/>
        </p:nvSpPr>
        <p:spPr>
          <a:xfrm flipH="1">
            <a:off x="5791200" y="1467285"/>
            <a:ext cx="533400" cy="3615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ight Arrow 99"/>
          <p:cNvSpPr/>
          <p:nvPr/>
        </p:nvSpPr>
        <p:spPr>
          <a:xfrm flipH="1">
            <a:off x="5791200" y="2695937"/>
            <a:ext cx="533400" cy="3615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ight Arrow 102"/>
          <p:cNvSpPr/>
          <p:nvPr/>
        </p:nvSpPr>
        <p:spPr>
          <a:xfrm flipH="1">
            <a:off x="3094566" y="2720351"/>
            <a:ext cx="533400" cy="3615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935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28194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2" name="Line 4"/>
          <p:cNvSpPr>
            <a:spLocks noChangeShapeType="1"/>
          </p:cNvSpPr>
          <p:nvPr/>
        </p:nvSpPr>
        <p:spPr bwMode="auto">
          <a:xfrm>
            <a:off x="28194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3" name="Line 5"/>
          <p:cNvSpPr>
            <a:spLocks noChangeShapeType="1"/>
          </p:cNvSpPr>
          <p:nvPr/>
        </p:nvSpPr>
        <p:spPr bwMode="auto">
          <a:xfrm>
            <a:off x="28194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4" name="Line 6"/>
          <p:cNvSpPr>
            <a:spLocks noChangeShapeType="1"/>
          </p:cNvSpPr>
          <p:nvPr/>
        </p:nvSpPr>
        <p:spPr bwMode="auto">
          <a:xfrm>
            <a:off x="28194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5" name="Rectangle 7"/>
          <p:cNvSpPr>
            <a:spLocks noChangeArrowheads="1"/>
          </p:cNvSpPr>
          <p:nvPr/>
        </p:nvSpPr>
        <p:spPr bwMode="auto">
          <a:xfrm>
            <a:off x="48006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16" name="Line 8"/>
          <p:cNvSpPr>
            <a:spLocks noChangeShapeType="1"/>
          </p:cNvSpPr>
          <p:nvPr/>
        </p:nvSpPr>
        <p:spPr bwMode="auto">
          <a:xfrm>
            <a:off x="48006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7" name="Line 9"/>
          <p:cNvSpPr>
            <a:spLocks noChangeShapeType="1"/>
          </p:cNvSpPr>
          <p:nvPr/>
        </p:nvSpPr>
        <p:spPr bwMode="auto">
          <a:xfrm>
            <a:off x="48006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8" name="Line 10"/>
          <p:cNvSpPr>
            <a:spLocks noChangeShapeType="1"/>
          </p:cNvSpPr>
          <p:nvPr/>
        </p:nvSpPr>
        <p:spPr bwMode="auto">
          <a:xfrm>
            <a:off x="48006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19" name="Rectangle 11"/>
          <p:cNvSpPr>
            <a:spLocks noChangeArrowheads="1"/>
          </p:cNvSpPr>
          <p:nvPr/>
        </p:nvSpPr>
        <p:spPr bwMode="auto">
          <a:xfrm>
            <a:off x="68580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0" name="Line 12"/>
          <p:cNvSpPr>
            <a:spLocks noChangeShapeType="1"/>
          </p:cNvSpPr>
          <p:nvPr/>
        </p:nvSpPr>
        <p:spPr bwMode="auto">
          <a:xfrm>
            <a:off x="68580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1" name="Line 13"/>
          <p:cNvSpPr>
            <a:spLocks noChangeShapeType="1"/>
          </p:cNvSpPr>
          <p:nvPr/>
        </p:nvSpPr>
        <p:spPr bwMode="auto">
          <a:xfrm>
            <a:off x="68580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2" name="Line 14"/>
          <p:cNvSpPr>
            <a:spLocks noChangeShapeType="1"/>
          </p:cNvSpPr>
          <p:nvPr/>
        </p:nvSpPr>
        <p:spPr bwMode="auto">
          <a:xfrm>
            <a:off x="68580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3" name="Rectangle 15"/>
          <p:cNvSpPr>
            <a:spLocks noChangeArrowheads="1"/>
          </p:cNvSpPr>
          <p:nvPr/>
        </p:nvSpPr>
        <p:spPr bwMode="auto">
          <a:xfrm>
            <a:off x="8915400" y="26496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4" name="Line 16"/>
          <p:cNvSpPr>
            <a:spLocks noChangeShapeType="1"/>
          </p:cNvSpPr>
          <p:nvPr/>
        </p:nvSpPr>
        <p:spPr bwMode="auto">
          <a:xfrm>
            <a:off x="8915400" y="3259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5" name="Line 17"/>
          <p:cNvSpPr>
            <a:spLocks noChangeShapeType="1"/>
          </p:cNvSpPr>
          <p:nvPr/>
        </p:nvSpPr>
        <p:spPr bwMode="auto">
          <a:xfrm>
            <a:off x="8915400" y="29544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6" name="Line 18"/>
          <p:cNvSpPr>
            <a:spLocks noChangeShapeType="1"/>
          </p:cNvSpPr>
          <p:nvPr/>
        </p:nvSpPr>
        <p:spPr bwMode="auto">
          <a:xfrm>
            <a:off x="8915400" y="3564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7" name="Rectangle 19"/>
          <p:cNvSpPr>
            <a:spLocks noChangeArrowheads="1"/>
          </p:cNvSpPr>
          <p:nvPr/>
        </p:nvSpPr>
        <p:spPr bwMode="auto">
          <a:xfrm>
            <a:off x="89154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28" name="Line 20"/>
          <p:cNvSpPr>
            <a:spLocks noChangeShapeType="1"/>
          </p:cNvSpPr>
          <p:nvPr/>
        </p:nvSpPr>
        <p:spPr bwMode="auto">
          <a:xfrm>
            <a:off x="89154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29" name="Line 21"/>
          <p:cNvSpPr>
            <a:spLocks noChangeShapeType="1"/>
          </p:cNvSpPr>
          <p:nvPr/>
        </p:nvSpPr>
        <p:spPr bwMode="auto">
          <a:xfrm>
            <a:off x="89154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0" name="Line 22"/>
          <p:cNvSpPr>
            <a:spLocks noChangeShapeType="1"/>
          </p:cNvSpPr>
          <p:nvPr/>
        </p:nvSpPr>
        <p:spPr bwMode="auto">
          <a:xfrm>
            <a:off x="89154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1" name="Rectangle 23"/>
          <p:cNvSpPr>
            <a:spLocks noChangeArrowheads="1"/>
          </p:cNvSpPr>
          <p:nvPr/>
        </p:nvSpPr>
        <p:spPr bwMode="auto">
          <a:xfrm>
            <a:off x="68580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2" name="Line 24"/>
          <p:cNvSpPr>
            <a:spLocks noChangeShapeType="1"/>
          </p:cNvSpPr>
          <p:nvPr/>
        </p:nvSpPr>
        <p:spPr bwMode="auto">
          <a:xfrm>
            <a:off x="68580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3" name="Line 25"/>
          <p:cNvSpPr>
            <a:spLocks noChangeShapeType="1"/>
          </p:cNvSpPr>
          <p:nvPr/>
        </p:nvSpPr>
        <p:spPr bwMode="auto">
          <a:xfrm>
            <a:off x="68580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4" name="Line 26"/>
          <p:cNvSpPr>
            <a:spLocks noChangeShapeType="1"/>
          </p:cNvSpPr>
          <p:nvPr/>
        </p:nvSpPr>
        <p:spPr bwMode="auto">
          <a:xfrm>
            <a:off x="68580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5" name="Rectangle 27"/>
          <p:cNvSpPr>
            <a:spLocks noChangeArrowheads="1"/>
          </p:cNvSpPr>
          <p:nvPr/>
        </p:nvSpPr>
        <p:spPr bwMode="auto">
          <a:xfrm>
            <a:off x="48768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36" name="Line 28"/>
          <p:cNvSpPr>
            <a:spLocks noChangeShapeType="1"/>
          </p:cNvSpPr>
          <p:nvPr/>
        </p:nvSpPr>
        <p:spPr bwMode="auto">
          <a:xfrm>
            <a:off x="48768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7" name="Line 29"/>
          <p:cNvSpPr>
            <a:spLocks noChangeShapeType="1"/>
          </p:cNvSpPr>
          <p:nvPr/>
        </p:nvSpPr>
        <p:spPr bwMode="auto">
          <a:xfrm>
            <a:off x="48768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8" name="Line 30"/>
          <p:cNvSpPr>
            <a:spLocks noChangeShapeType="1"/>
          </p:cNvSpPr>
          <p:nvPr/>
        </p:nvSpPr>
        <p:spPr bwMode="auto">
          <a:xfrm>
            <a:off x="48768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39" name="Rectangle 31"/>
          <p:cNvSpPr>
            <a:spLocks noChangeArrowheads="1"/>
          </p:cNvSpPr>
          <p:nvPr/>
        </p:nvSpPr>
        <p:spPr bwMode="auto">
          <a:xfrm>
            <a:off x="2819400" y="4478432"/>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40" name="Line 32"/>
          <p:cNvSpPr>
            <a:spLocks noChangeShapeType="1"/>
          </p:cNvSpPr>
          <p:nvPr/>
        </p:nvSpPr>
        <p:spPr bwMode="auto">
          <a:xfrm>
            <a:off x="2819400" y="50880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1" name="Line 33"/>
          <p:cNvSpPr>
            <a:spLocks noChangeShapeType="1"/>
          </p:cNvSpPr>
          <p:nvPr/>
        </p:nvSpPr>
        <p:spPr bwMode="auto">
          <a:xfrm>
            <a:off x="2819400" y="47832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2" name="Line 34"/>
          <p:cNvSpPr>
            <a:spLocks noChangeShapeType="1"/>
          </p:cNvSpPr>
          <p:nvPr/>
        </p:nvSpPr>
        <p:spPr bwMode="auto">
          <a:xfrm>
            <a:off x="2819400" y="5392832"/>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43" name="Text Box 35"/>
          <p:cNvSpPr txBox="1">
            <a:spLocks noChangeArrowheads="1"/>
          </p:cNvSpPr>
          <p:nvPr/>
        </p:nvSpPr>
        <p:spPr bwMode="auto">
          <a:xfrm>
            <a:off x="2362200" y="2228945"/>
            <a:ext cx="851515" cy="369332"/>
          </a:xfrm>
          <a:prstGeom prst="rect">
            <a:avLst/>
          </a:prstGeom>
          <a:noFill/>
          <a:ln w="12700">
            <a:noFill/>
            <a:miter lim="800000"/>
            <a:headEnd/>
            <a:tailEnd/>
          </a:ln>
        </p:spPr>
        <p:txBody>
          <a:bodyPr wrap="none">
            <a:prstTxWarp prst="textNoShape">
              <a:avLst/>
            </a:prstTxWarp>
            <a:spAutoFit/>
          </a:bodyPr>
          <a:lstStyle/>
          <a:p>
            <a:r>
              <a:rPr lang="en-US" dirty="0"/>
              <a:t>0000xx</a:t>
            </a:r>
            <a:endParaRPr lang="en-US" b="1" dirty="0">
              <a:latin typeface="Calibri" charset="0"/>
            </a:endParaRPr>
          </a:p>
        </p:txBody>
      </p:sp>
      <p:sp>
        <p:nvSpPr>
          <p:cNvPr id="43044" name="Text Box 36"/>
          <p:cNvSpPr txBox="1">
            <a:spLocks noChangeArrowheads="1"/>
          </p:cNvSpPr>
          <p:nvPr/>
        </p:nvSpPr>
        <p:spPr bwMode="auto">
          <a:xfrm>
            <a:off x="4330085" y="2228945"/>
            <a:ext cx="851515" cy="369332"/>
          </a:xfrm>
          <a:prstGeom prst="rect">
            <a:avLst/>
          </a:prstGeom>
          <a:noFill/>
          <a:ln w="12700">
            <a:noFill/>
            <a:miter lim="800000"/>
            <a:headEnd/>
            <a:tailEnd/>
          </a:ln>
        </p:spPr>
        <p:txBody>
          <a:bodyPr wrap="none">
            <a:prstTxWarp prst="textNoShape">
              <a:avLst/>
            </a:prstTxWarp>
            <a:spAutoFit/>
          </a:bodyPr>
          <a:lstStyle/>
          <a:p>
            <a:r>
              <a:rPr lang="en-US" dirty="0"/>
              <a:t>0100xx</a:t>
            </a:r>
            <a:endParaRPr lang="en-US" b="1" dirty="0">
              <a:latin typeface="Calibri" charset="0"/>
            </a:endParaRPr>
          </a:p>
        </p:txBody>
      </p:sp>
      <p:sp>
        <p:nvSpPr>
          <p:cNvPr id="43045" name="Text Box 37"/>
          <p:cNvSpPr txBox="1">
            <a:spLocks noChangeArrowheads="1"/>
          </p:cNvSpPr>
          <p:nvPr/>
        </p:nvSpPr>
        <p:spPr bwMode="auto">
          <a:xfrm>
            <a:off x="6324600" y="2228945"/>
            <a:ext cx="851515" cy="369332"/>
          </a:xfrm>
          <a:prstGeom prst="rect">
            <a:avLst/>
          </a:prstGeom>
          <a:noFill/>
          <a:ln w="12700">
            <a:noFill/>
            <a:miter lim="800000"/>
            <a:headEnd/>
            <a:tailEnd/>
          </a:ln>
        </p:spPr>
        <p:txBody>
          <a:bodyPr wrap="none">
            <a:prstTxWarp prst="textNoShape">
              <a:avLst/>
            </a:prstTxWarp>
            <a:spAutoFit/>
          </a:bodyPr>
          <a:lstStyle/>
          <a:p>
            <a:r>
              <a:rPr lang="en-US" dirty="0"/>
              <a:t>0000xx</a:t>
            </a:r>
            <a:endParaRPr lang="en-US" b="1" dirty="0">
              <a:latin typeface="Calibri" charset="0"/>
            </a:endParaRPr>
          </a:p>
        </p:txBody>
      </p:sp>
      <p:sp>
        <p:nvSpPr>
          <p:cNvPr id="43046" name="Text Box 38"/>
          <p:cNvSpPr txBox="1">
            <a:spLocks noChangeArrowheads="1"/>
          </p:cNvSpPr>
          <p:nvPr/>
        </p:nvSpPr>
        <p:spPr bwMode="auto">
          <a:xfrm>
            <a:off x="8444885" y="2228945"/>
            <a:ext cx="851515" cy="369332"/>
          </a:xfrm>
          <a:prstGeom prst="rect">
            <a:avLst/>
          </a:prstGeom>
          <a:noFill/>
          <a:ln w="12700">
            <a:noFill/>
            <a:miter lim="800000"/>
            <a:headEnd/>
            <a:tailEnd/>
          </a:ln>
        </p:spPr>
        <p:txBody>
          <a:bodyPr wrap="none">
            <a:prstTxWarp prst="textNoShape">
              <a:avLst/>
            </a:prstTxWarp>
            <a:spAutoFit/>
          </a:bodyPr>
          <a:lstStyle/>
          <a:p>
            <a:r>
              <a:rPr lang="en-US" dirty="0"/>
              <a:t>0100xx</a:t>
            </a:r>
            <a:endParaRPr lang="en-US" b="1" dirty="0">
              <a:latin typeface="Calibri" charset="0"/>
            </a:endParaRPr>
          </a:p>
        </p:txBody>
      </p:sp>
      <p:sp>
        <p:nvSpPr>
          <p:cNvPr id="43047" name="Text Box 39"/>
          <p:cNvSpPr txBox="1">
            <a:spLocks noChangeArrowheads="1"/>
          </p:cNvSpPr>
          <p:nvPr/>
        </p:nvSpPr>
        <p:spPr bwMode="auto">
          <a:xfrm>
            <a:off x="2286000" y="4038600"/>
            <a:ext cx="851515" cy="369332"/>
          </a:xfrm>
          <a:prstGeom prst="rect">
            <a:avLst/>
          </a:prstGeom>
          <a:noFill/>
          <a:ln w="12700">
            <a:noFill/>
            <a:miter lim="800000"/>
            <a:headEnd/>
            <a:tailEnd/>
          </a:ln>
        </p:spPr>
        <p:txBody>
          <a:bodyPr wrap="none">
            <a:prstTxWarp prst="textNoShape">
              <a:avLst/>
            </a:prstTxWarp>
            <a:spAutoFit/>
          </a:bodyPr>
          <a:lstStyle/>
          <a:p>
            <a:r>
              <a:rPr lang="en-US" dirty="0"/>
              <a:t>0000xx</a:t>
            </a:r>
            <a:endParaRPr lang="en-US" b="1" dirty="0">
              <a:latin typeface="Calibri" charset="0"/>
            </a:endParaRPr>
          </a:p>
        </p:txBody>
      </p:sp>
      <p:sp>
        <p:nvSpPr>
          <p:cNvPr id="43048" name="Text Box 40"/>
          <p:cNvSpPr txBox="1">
            <a:spLocks noChangeArrowheads="1"/>
          </p:cNvSpPr>
          <p:nvPr/>
        </p:nvSpPr>
        <p:spPr bwMode="auto">
          <a:xfrm>
            <a:off x="4343400" y="4057745"/>
            <a:ext cx="851515" cy="369332"/>
          </a:xfrm>
          <a:prstGeom prst="rect">
            <a:avLst/>
          </a:prstGeom>
          <a:noFill/>
          <a:ln w="12700">
            <a:noFill/>
            <a:miter lim="800000"/>
            <a:headEnd/>
            <a:tailEnd/>
          </a:ln>
        </p:spPr>
        <p:txBody>
          <a:bodyPr wrap="none">
            <a:prstTxWarp prst="textNoShape">
              <a:avLst/>
            </a:prstTxWarp>
            <a:spAutoFit/>
          </a:bodyPr>
          <a:lstStyle/>
          <a:p>
            <a:r>
              <a:rPr lang="en-US" dirty="0"/>
              <a:t>0100xx</a:t>
            </a:r>
            <a:endParaRPr lang="en-US" b="1" dirty="0">
              <a:latin typeface="Calibri" charset="0"/>
            </a:endParaRPr>
          </a:p>
        </p:txBody>
      </p:sp>
      <p:sp>
        <p:nvSpPr>
          <p:cNvPr id="43049" name="Text Box 41"/>
          <p:cNvSpPr txBox="1">
            <a:spLocks noChangeArrowheads="1"/>
          </p:cNvSpPr>
          <p:nvPr/>
        </p:nvSpPr>
        <p:spPr bwMode="auto">
          <a:xfrm>
            <a:off x="6463685" y="4038600"/>
            <a:ext cx="851515" cy="369332"/>
          </a:xfrm>
          <a:prstGeom prst="rect">
            <a:avLst/>
          </a:prstGeom>
          <a:noFill/>
          <a:ln w="12700">
            <a:noFill/>
            <a:miter lim="800000"/>
            <a:headEnd/>
            <a:tailEnd/>
          </a:ln>
        </p:spPr>
        <p:txBody>
          <a:bodyPr wrap="none">
            <a:prstTxWarp prst="textNoShape">
              <a:avLst/>
            </a:prstTxWarp>
            <a:spAutoFit/>
          </a:bodyPr>
          <a:lstStyle/>
          <a:p>
            <a:r>
              <a:rPr lang="en-US" dirty="0"/>
              <a:t>0000xx</a:t>
            </a:r>
            <a:endParaRPr lang="en-US" b="1" dirty="0">
              <a:latin typeface="Calibri" charset="0"/>
            </a:endParaRPr>
          </a:p>
        </p:txBody>
      </p:sp>
      <p:sp>
        <p:nvSpPr>
          <p:cNvPr id="43050" name="Text Box 42"/>
          <p:cNvSpPr txBox="1">
            <a:spLocks noChangeArrowheads="1"/>
          </p:cNvSpPr>
          <p:nvPr/>
        </p:nvSpPr>
        <p:spPr bwMode="auto">
          <a:xfrm>
            <a:off x="8444885" y="4057745"/>
            <a:ext cx="851515" cy="369332"/>
          </a:xfrm>
          <a:prstGeom prst="rect">
            <a:avLst/>
          </a:prstGeom>
          <a:noFill/>
          <a:ln w="12700">
            <a:noFill/>
            <a:miter lim="800000"/>
            <a:headEnd/>
            <a:tailEnd/>
          </a:ln>
        </p:spPr>
        <p:txBody>
          <a:bodyPr wrap="none">
            <a:prstTxWarp prst="textNoShape">
              <a:avLst/>
            </a:prstTxWarp>
            <a:spAutoFit/>
          </a:bodyPr>
          <a:lstStyle/>
          <a:p>
            <a:r>
              <a:rPr lang="en-US" dirty="0"/>
              <a:t>0100xx</a:t>
            </a:r>
            <a:endParaRPr lang="en-US" b="1" dirty="0">
              <a:latin typeface="Calibri" charset="0"/>
            </a:endParaRPr>
          </a:p>
        </p:txBody>
      </p:sp>
      <p:sp>
        <p:nvSpPr>
          <p:cNvPr id="43051" name="Rectangle 43"/>
          <p:cNvSpPr>
            <a:spLocks noChangeArrowheads="1"/>
          </p:cNvSpPr>
          <p:nvPr/>
        </p:nvSpPr>
        <p:spPr bwMode="auto">
          <a:xfrm>
            <a:off x="22860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2" name="Line 44"/>
          <p:cNvSpPr>
            <a:spLocks noChangeShapeType="1"/>
          </p:cNvSpPr>
          <p:nvPr/>
        </p:nvSpPr>
        <p:spPr bwMode="auto">
          <a:xfrm>
            <a:off x="22860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3" name="Line 45"/>
          <p:cNvSpPr>
            <a:spLocks noChangeShapeType="1"/>
          </p:cNvSpPr>
          <p:nvPr/>
        </p:nvSpPr>
        <p:spPr bwMode="auto">
          <a:xfrm>
            <a:off x="22860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4" name="Line 46"/>
          <p:cNvSpPr>
            <a:spLocks noChangeShapeType="1"/>
          </p:cNvSpPr>
          <p:nvPr/>
        </p:nvSpPr>
        <p:spPr bwMode="auto">
          <a:xfrm>
            <a:off x="22860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5" name="Rectangle 47"/>
          <p:cNvSpPr>
            <a:spLocks noChangeArrowheads="1"/>
          </p:cNvSpPr>
          <p:nvPr/>
        </p:nvSpPr>
        <p:spPr bwMode="auto">
          <a:xfrm>
            <a:off x="42672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56" name="Line 48"/>
          <p:cNvSpPr>
            <a:spLocks noChangeShapeType="1"/>
          </p:cNvSpPr>
          <p:nvPr/>
        </p:nvSpPr>
        <p:spPr bwMode="auto">
          <a:xfrm>
            <a:off x="42672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7" name="Line 49"/>
          <p:cNvSpPr>
            <a:spLocks noChangeShapeType="1"/>
          </p:cNvSpPr>
          <p:nvPr/>
        </p:nvSpPr>
        <p:spPr bwMode="auto">
          <a:xfrm>
            <a:off x="42672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8" name="Line 50"/>
          <p:cNvSpPr>
            <a:spLocks noChangeShapeType="1"/>
          </p:cNvSpPr>
          <p:nvPr/>
        </p:nvSpPr>
        <p:spPr bwMode="auto">
          <a:xfrm>
            <a:off x="42672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59" name="Rectangle 51"/>
          <p:cNvSpPr>
            <a:spLocks noChangeArrowheads="1"/>
          </p:cNvSpPr>
          <p:nvPr/>
        </p:nvSpPr>
        <p:spPr bwMode="auto">
          <a:xfrm>
            <a:off x="63246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0" name="Line 52"/>
          <p:cNvSpPr>
            <a:spLocks noChangeShapeType="1"/>
          </p:cNvSpPr>
          <p:nvPr/>
        </p:nvSpPr>
        <p:spPr bwMode="auto">
          <a:xfrm>
            <a:off x="63246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1" name="Line 53"/>
          <p:cNvSpPr>
            <a:spLocks noChangeShapeType="1"/>
          </p:cNvSpPr>
          <p:nvPr/>
        </p:nvSpPr>
        <p:spPr bwMode="auto">
          <a:xfrm>
            <a:off x="63246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2" name="Line 54"/>
          <p:cNvSpPr>
            <a:spLocks noChangeShapeType="1"/>
          </p:cNvSpPr>
          <p:nvPr/>
        </p:nvSpPr>
        <p:spPr bwMode="auto">
          <a:xfrm>
            <a:off x="63246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3" name="Rectangle 55"/>
          <p:cNvSpPr>
            <a:spLocks noChangeArrowheads="1"/>
          </p:cNvSpPr>
          <p:nvPr/>
        </p:nvSpPr>
        <p:spPr bwMode="auto">
          <a:xfrm>
            <a:off x="8382000" y="26496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4" name="Line 56"/>
          <p:cNvSpPr>
            <a:spLocks noChangeShapeType="1"/>
          </p:cNvSpPr>
          <p:nvPr/>
        </p:nvSpPr>
        <p:spPr bwMode="auto">
          <a:xfrm>
            <a:off x="8382000" y="3259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5" name="Line 57"/>
          <p:cNvSpPr>
            <a:spLocks noChangeShapeType="1"/>
          </p:cNvSpPr>
          <p:nvPr/>
        </p:nvSpPr>
        <p:spPr bwMode="auto">
          <a:xfrm>
            <a:off x="8382000" y="29544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6" name="Line 58"/>
          <p:cNvSpPr>
            <a:spLocks noChangeShapeType="1"/>
          </p:cNvSpPr>
          <p:nvPr/>
        </p:nvSpPr>
        <p:spPr bwMode="auto">
          <a:xfrm>
            <a:off x="8382000" y="3564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7" name="Rectangle 59"/>
          <p:cNvSpPr>
            <a:spLocks noChangeArrowheads="1"/>
          </p:cNvSpPr>
          <p:nvPr/>
        </p:nvSpPr>
        <p:spPr bwMode="auto">
          <a:xfrm>
            <a:off x="22860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68" name="Line 60"/>
          <p:cNvSpPr>
            <a:spLocks noChangeShapeType="1"/>
          </p:cNvSpPr>
          <p:nvPr/>
        </p:nvSpPr>
        <p:spPr bwMode="auto">
          <a:xfrm>
            <a:off x="22860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69" name="Line 61"/>
          <p:cNvSpPr>
            <a:spLocks noChangeShapeType="1"/>
          </p:cNvSpPr>
          <p:nvPr/>
        </p:nvSpPr>
        <p:spPr bwMode="auto">
          <a:xfrm>
            <a:off x="22860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0" name="Line 62"/>
          <p:cNvSpPr>
            <a:spLocks noChangeShapeType="1"/>
          </p:cNvSpPr>
          <p:nvPr/>
        </p:nvSpPr>
        <p:spPr bwMode="auto">
          <a:xfrm>
            <a:off x="22860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1" name="Rectangle 63"/>
          <p:cNvSpPr>
            <a:spLocks noChangeArrowheads="1"/>
          </p:cNvSpPr>
          <p:nvPr/>
        </p:nvSpPr>
        <p:spPr bwMode="auto">
          <a:xfrm>
            <a:off x="43434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2" name="Line 64"/>
          <p:cNvSpPr>
            <a:spLocks noChangeShapeType="1"/>
          </p:cNvSpPr>
          <p:nvPr/>
        </p:nvSpPr>
        <p:spPr bwMode="auto">
          <a:xfrm>
            <a:off x="43434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3" name="Line 65"/>
          <p:cNvSpPr>
            <a:spLocks noChangeShapeType="1"/>
          </p:cNvSpPr>
          <p:nvPr/>
        </p:nvSpPr>
        <p:spPr bwMode="auto">
          <a:xfrm>
            <a:off x="43434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4" name="Line 66"/>
          <p:cNvSpPr>
            <a:spLocks noChangeShapeType="1"/>
          </p:cNvSpPr>
          <p:nvPr/>
        </p:nvSpPr>
        <p:spPr bwMode="auto">
          <a:xfrm>
            <a:off x="43434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5" name="Rectangle 67"/>
          <p:cNvSpPr>
            <a:spLocks noChangeArrowheads="1"/>
          </p:cNvSpPr>
          <p:nvPr/>
        </p:nvSpPr>
        <p:spPr bwMode="auto">
          <a:xfrm>
            <a:off x="63246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76" name="Line 68"/>
          <p:cNvSpPr>
            <a:spLocks noChangeShapeType="1"/>
          </p:cNvSpPr>
          <p:nvPr/>
        </p:nvSpPr>
        <p:spPr bwMode="auto">
          <a:xfrm>
            <a:off x="63246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7" name="Line 69"/>
          <p:cNvSpPr>
            <a:spLocks noChangeShapeType="1"/>
          </p:cNvSpPr>
          <p:nvPr/>
        </p:nvSpPr>
        <p:spPr bwMode="auto">
          <a:xfrm>
            <a:off x="63246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8" name="Line 70"/>
          <p:cNvSpPr>
            <a:spLocks noChangeShapeType="1"/>
          </p:cNvSpPr>
          <p:nvPr/>
        </p:nvSpPr>
        <p:spPr bwMode="auto">
          <a:xfrm>
            <a:off x="63246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79" name="Rectangle 71"/>
          <p:cNvSpPr>
            <a:spLocks noChangeArrowheads="1"/>
          </p:cNvSpPr>
          <p:nvPr/>
        </p:nvSpPr>
        <p:spPr bwMode="auto">
          <a:xfrm>
            <a:off x="8382000" y="4478432"/>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3080" name="Line 72"/>
          <p:cNvSpPr>
            <a:spLocks noChangeShapeType="1"/>
          </p:cNvSpPr>
          <p:nvPr/>
        </p:nvSpPr>
        <p:spPr bwMode="auto">
          <a:xfrm>
            <a:off x="8382000" y="50880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1" name="Line 73"/>
          <p:cNvSpPr>
            <a:spLocks noChangeShapeType="1"/>
          </p:cNvSpPr>
          <p:nvPr/>
        </p:nvSpPr>
        <p:spPr bwMode="auto">
          <a:xfrm>
            <a:off x="8382000" y="47832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3082" name="Line 74"/>
          <p:cNvSpPr>
            <a:spLocks noChangeShapeType="1"/>
          </p:cNvSpPr>
          <p:nvPr/>
        </p:nvSpPr>
        <p:spPr bwMode="auto">
          <a:xfrm>
            <a:off x="8382000" y="5392832"/>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00589" name="Text Box 77"/>
          <p:cNvSpPr txBox="1">
            <a:spLocks noChangeArrowheads="1"/>
          </p:cNvSpPr>
          <p:nvPr/>
        </p:nvSpPr>
        <p:spPr bwMode="auto">
          <a:xfrm>
            <a:off x="3124201" y="2192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0" name="Text Box 78"/>
          <p:cNvSpPr txBox="1">
            <a:spLocks noChangeArrowheads="1"/>
          </p:cNvSpPr>
          <p:nvPr/>
        </p:nvSpPr>
        <p:spPr bwMode="auto">
          <a:xfrm>
            <a:off x="5029201" y="2192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1" name="Text Box 79"/>
          <p:cNvSpPr txBox="1">
            <a:spLocks noChangeArrowheads="1"/>
          </p:cNvSpPr>
          <p:nvPr/>
        </p:nvSpPr>
        <p:spPr bwMode="auto">
          <a:xfrm>
            <a:off x="7010401" y="2192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2" name="Text Box 80"/>
          <p:cNvSpPr txBox="1">
            <a:spLocks noChangeArrowheads="1"/>
          </p:cNvSpPr>
          <p:nvPr/>
        </p:nvSpPr>
        <p:spPr bwMode="auto">
          <a:xfrm>
            <a:off x="9144001" y="2192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3" name="Text Box 81"/>
          <p:cNvSpPr txBox="1">
            <a:spLocks noChangeArrowheads="1"/>
          </p:cNvSpPr>
          <p:nvPr/>
        </p:nvSpPr>
        <p:spPr bwMode="auto">
          <a:xfrm>
            <a:off x="2971801" y="4097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4" name="Text Box 82"/>
          <p:cNvSpPr txBox="1">
            <a:spLocks noChangeArrowheads="1"/>
          </p:cNvSpPr>
          <p:nvPr/>
        </p:nvSpPr>
        <p:spPr bwMode="auto">
          <a:xfrm>
            <a:off x="5029201" y="4097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5" name="Text Box 83"/>
          <p:cNvSpPr txBox="1">
            <a:spLocks noChangeArrowheads="1"/>
          </p:cNvSpPr>
          <p:nvPr/>
        </p:nvSpPr>
        <p:spPr bwMode="auto">
          <a:xfrm>
            <a:off x="7162801" y="4097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6" name="Text Box 84"/>
          <p:cNvSpPr txBox="1">
            <a:spLocks noChangeArrowheads="1"/>
          </p:cNvSpPr>
          <p:nvPr/>
        </p:nvSpPr>
        <p:spPr bwMode="auto">
          <a:xfrm>
            <a:off x="9144001" y="4097432"/>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00597" name="Text Box 85"/>
          <p:cNvSpPr txBox="1">
            <a:spLocks noChangeArrowheads="1"/>
          </p:cNvSpPr>
          <p:nvPr/>
        </p:nvSpPr>
        <p:spPr bwMode="auto">
          <a:xfrm>
            <a:off x="2362200" y="2603595"/>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sp>
        <p:nvSpPr>
          <p:cNvPr id="1600598" name="Text Box 86"/>
          <p:cNvSpPr txBox="1">
            <a:spLocks noChangeArrowheads="1"/>
          </p:cNvSpPr>
          <p:nvPr/>
        </p:nvSpPr>
        <p:spPr bwMode="auto">
          <a:xfrm>
            <a:off x="4313238" y="2603595"/>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2" name="Group 87"/>
          <p:cNvGrpSpPr>
            <a:grpSpLocks/>
          </p:cNvGrpSpPr>
          <p:nvPr/>
        </p:nvGrpSpPr>
        <p:grpSpPr bwMode="auto">
          <a:xfrm>
            <a:off x="4038601" y="2327371"/>
            <a:ext cx="1928813" cy="611187"/>
            <a:chOff x="1584" y="901"/>
            <a:chExt cx="1215"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8" name="Text Box 89"/>
            <p:cNvSpPr txBox="1">
              <a:spLocks noChangeArrowheads="1"/>
            </p:cNvSpPr>
            <p:nvPr/>
          </p:nvSpPr>
          <p:spPr bwMode="auto">
            <a:xfrm>
              <a:off x="1584" y="901"/>
              <a:ext cx="264" cy="233"/>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04" name="Text Box 92"/>
          <p:cNvSpPr txBox="1">
            <a:spLocks noChangeArrowheads="1"/>
          </p:cNvSpPr>
          <p:nvPr/>
        </p:nvSpPr>
        <p:spPr bwMode="auto">
          <a:xfrm>
            <a:off x="6370638" y="2603595"/>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3" name="Group 93"/>
          <p:cNvGrpSpPr>
            <a:grpSpLocks/>
          </p:cNvGrpSpPr>
          <p:nvPr/>
        </p:nvGrpSpPr>
        <p:grpSpPr bwMode="auto">
          <a:xfrm>
            <a:off x="6096000" y="2327370"/>
            <a:ext cx="1943100" cy="627062"/>
            <a:chOff x="2880" y="949"/>
            <a:chExt cx="1224"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36" name="Text Box 97"/>
            <p:cNvSpPr txBox="1">
              <a:spLocks noChangeArrowheads="1"/>
            </p:cNvSpPr>
            <p:nvPr/>
          </p:nvSpPr>
          <p:spPr bwMode="auto">
            <a:xfrm>
              <a:off x="2880" y="949"/>
              <a:ext cx="264" cy="233"/>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10" name="Text Box 98"/>
          <p:cNvSpPr txBox="1">
            <a:spLocks noChangeArrowheads="1"/>
          </p:cNvSpPr>
          <p:nvPr/>
        </p:nvSpPr>
        <p:spPr bwMode="auto">
          <a:xfrm>
            <a:off x="8428038" y="2617882"/>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4" name="Group 99"/>
          <p:cNvGrpSpPr>
            <a:grpSpLocks/>
          </p:cNvGrpSpPr>
          <p:nvPr/>
        </p:nvGrpSpPr>
        <p:grpSpPr bwMode="auto">
          <a:xfrm>
            <a:off x="8153400" y="2325782"/>
            <a:ext cx="1974850" cy="628650"/>
            <a:chOff x="4176" y="948"/>
            <a:chExt cx="1244"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30" name="Text Box 101"/>
            <p:cNvSpPr txBox="1">
              <a:spLocks noChangeArrowheads="1"/>
            </p:cNvSpPr>
            <p:nvPr/>
          </p:nvSpPr>
          <p:spPr bwMode="auto">
            <a:xfrm>
              <a:off x="4176" y="949"/>
              <a:ext cx="264" cy="233"/>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16" name="Text Box 104"/>
          <p:cNvSpPr txBox="1">
            <a:spLocks noChangeArrowheads="1"/>
          </p:cNvSpPr>
          <p:nvPr/>
        </p:nvSpPr>
        <p:spPr bwMode="auto">
          <a:xfrm>
            <a:off x="4421188" y="4432395"/>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5" name="Group 105"/>
          <p:cNvGrpSpPr>
            <a:grpSpLocks/>
          </p:cNvGrpSpPr>
          <p:nvPr/>
        </p:nvGrpSpPr>
        <p:grpSpPr bwMode="auto">
          <a:xfrm>
            <a:off x="4114800" y="4111721"/>
            <a:ext cx="1943100" cy="657225"/>
            <a:chOff x="1632" y="3234"/>
            <a:chExt cx="1224"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6" name="Text Box 107"/>
            <p:cNvSpPr txBox="1">
              <a:spLocks noChangeArrowheads="1"/>
            </p:cNvSpPr>
            <p:nvPr/>
          </p:nvSpPr>
          <p:spPr bwMode="auto">
            <a:xfrm>
              <a:off x="1632" y="3234"/>
              <a:ext cx="264" cy="233"/>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2" name="Text Box 110"/>
          <p:cNvSpPr txBox="1">
            <a:spLocks noChangeArrowheads="1"/>
          </p:cNvSpPr>
          <p:nvPr/>
        </p:nvSpPr>
        <p:spPr bwMode="auto">
          <a:xfrm>
            <a:off x="8475663" y="4446682"/>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    Mem(0)</a:t>
            </a:r>
          </a:p>
        </p:txBody>
      </p:sp>
      <p:grpSp>
        <p:nvGrpSpPr>
          <p:cNvPr id="6" name="Group 111"/>
          <p:cNvGrpSpPr>
            <a:grpSpLocks/>
          </p:cNvGrpSpPr>
          <p:nvPr/>
        </p:nvGrpSpPr>
        <p:grpSpPr bwMode="auto">
          <a:xfrm>
            <a:off x="8153401" y="4127595"/>
            <a:ext cx="1958975" cy="641350"/>
            <a:chOff x="4176" y="3340"/>
            <a:chExt cx="1234"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22" name="Text Box 113"/>
            <p:cNvSpPr txBox="1">
              <a:spLocks noChangeArrowheads="1"/>
            </p:cNvSpPr>
            <p:nvPr/>
          </p:nvSpPr>
          <p:spPr bwMode="auto">
            <a:xfrm>
              <a:off x="4176" y="3340"/>
              <a:ext cx="264" cy="233"/>
            </a:xfrm>
            <a:prstGeom prst="rect">
              <a:avLst/>
            </a:prstGeom>
            <a:noFill/>
            <a:ln w="12700">
              <a:noFill/>
              <a:miter lim="800000"/>
              <a:headEnd/>
              <a:tailEnd/>
            </a:ln>
          </p:spPr>
          <p:txBody>
            <a:bodyPr wrap="none">
              <a:prstTxWarp prst="textNoShape">
                <a:avLst/>
              </a:prstTxWarp>
              <a:spAutoFit/>
            </a:bodyPr>
            <a:lstStyle/>
            <a:p>
              <a:r>
                <a:rPr lang="en-US">
                  <a:latin typeface="Calibri" charset="0"/>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endParaRPr lang="en-US"/>
            </a:p>
          </p:txBody>
        </p:sp>
      </p:grpSp>
      <p:sp>
        <p:nvSpPr>
          <p:cNvPr id="1600628" name="Text Box 116"/>
          <p:cNvSpPr txBox="1">
            <a:spLocks noChangeArrowheads="1"/>
          </p:cNvSpPr>
          <p:nvPr/>
        </p:nvSpPr>
        <p:spPr bwMode="auto">
          <a:xfrm>
            <a:off x="2379663" y="4446682"/>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7" name="Group 117"/>
          <p:cNvGrpSpPr>
            <a:grpSpLocks/>
          </p:cNvGrpSpPr>
          <p:nvPr/>
        </p:nvGrpSpPr>
        <p:grpSpPr bwMode="auto">
          <a:xfrm>
            <a:off x="2057400" y="4141882"/>
            <a:ext cx="1943100" cy="641350"/>
            <a:chOff x="336" y="2428"/>
            <a:chExt cx="1224"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20" name="Text Box 121"/>
            <p:cNvSpPr txBox="1">
              <a:spLocks noChangeArrowheads="1"/>
            </p:cNvSpPr>
            <p:nvPr/>
          </p:nvSpPr>
          <p:spPr bwMode="auto">
            <a:xfrm>
              <a:off x="336" y="2428"/>
              <a:ext cx="264" cy="233"/>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1600634" name="Text Box 122"/>
          <p:cNvSpPr txBox="1">
            <a:spLocks noChangeArrowheads="1"/>
          </p:cNvSpPr>
          <p:nvPr/>
        </p:nvSpPr>
        <p:spPr bwMode="auto">
          <a:xfrm>
            <a:off x="6418263" y="4446682"/>
            <a:ext cx="1385316"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01    Mem(4)</a:t>
            </a:r>
          </a:p>
        </p:txBody>
      </p:sp>
      <p:grpSp>
        <p:nvGrpSpPr>
          <p:cNvPr id="8" name="Group 123"/>
          <p:cNvGrpSpPr>
            <a:grpSpLocks/>
          </p:cNvGrpSpPr>
          <p:nvPr/>
        </p:nvGrpSpPr>
        <p:grpSpPr bwMode="auto">
          <a:xfrm>
            <a:off x="6096001" y="4126007"/>
            <a:ext cx="1958975" cy="642938"/>
            <a:chOff x="2880" y="3291"/>
            <a:chExt cx="1234"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endParaRPr lang="en-US"/>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r>
                <a:rPr lang="en-US">
                  <a:latin typeface="Calibri" charset="0"/>
                </a:rPr>
                <a:t>0</a:t>
              </a:r>
            </a:p>
          </p:txBody>
        </p:sp>
        <p:sp>
          <p:nvSpPr>
            <p:cNvPr id="43116" name="Text Box 127"/>
            <p:cNvSpPr txBox="1">
              <a:spLocks noChangeArrowheads="1"/>
            </p:cNvSpPr>
            <p:nvPr/>
          </p:nvSpPr>
          <p:spPr bwMode="auto">
            <a:xfrm>
              <a:off x="2880" y="3292"/>
              <a:ext cx="264" cy="233"/>
            </a:xfrm>
            <a:prstGeom prst="rect">
              <a:avLst/>
            </a:prstGeom>
            <a:noFill/>
            <a:ln w="12700">
              <a:noFill/>
              <a:miter lim="800000"/>
              <a:headEnd/>
              <a:tailEnd/>
            </a:ln>
          </p:spPr>
          <p:txBody>
            <a:bodyPr wrap="none">
              <a:prstTxWarp prst="textNoShape">
                <a:avLst/>
              </a:prstTxWarp>
              <a:spAutoFit/>
            </a:bodyPr>
            <a:lstStyle/>
            <a:p>
              <a:r>
                <a:rPr lang="en-US">
                  <a:latin typeface="Calibri" charset="0"/>
                </a:rPr>
                <a:t>00</a:t>
              </a:r>
            </a:p>
          </p:txBody>
        </p:sp>
      </p:grpSp>
      <p:sp>
        <p:nvSpPr>
          <p:cNvPr id="43107" name="Text Box 128"/>
          <p:cNvSpPr txBox="1">
            <a:spLocks noChangeArrowheads="1"/>
          </p:cNvSpPr>
          <p:nvPr/>
        </p:nvSpPr>
        <p:spPr bwMode="auto">
          <a:xfrm>
            <a:off x="1981200" y="1704261"/>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1600641" name="Rectangle 129"/>
          <p:cNvSpPr>
            <a:spLocks noChangeArrowheads="1"/>
          </p:cNvSpPr>
          <p:nvPr/>
        </p:nvSpPr>
        <p:spPr bwMode="auto">
          <a:xfrm>
            <a:off x="1447800" y="6162837"/>
            <a:ext cx="9220200" cy="722249"/>
          </a:xfrm>
          <a:prstGeom prst="rect">
            <a:avLst/>
          </a:prstGeom>
          <a:noFill/>
          <a:ln w="12700">
            <a:noFill/>
            <a:miter lim="800000"/>
            <a:headEnd/>
            <a:tailEnd/>
          </a:ln>
        </p:spPr>
        <p:txBody>
          <a:bodyPr wrap="square" lIns="63500" tIns="25400" rIns="63500" bIns="25400">
            <a:prstTxWarp prst="textNoShape">
              <a:avLst/>
            </a:prstTxWarp>
            <a:spAutoFit/>
          </a:bodyPr>
          <a:lstStyle/>
          <a:p>
            <a:pPr algn="ctr">
              <a:lnSpc>
                <a:spcPct val="90000"/>
              </a:lnSpc>
              <a:spcBef>
                <a:spcPct val="30000"/>
              </a:spcBef>
              <a:buSzPct val="100000"/>
            </a:pPr>
            <a:r>
              <a:rPr lang="en-US" sz="2400" dirty="0">
                <a:latin typeface="Calibri" charset="0"/>
              </a:rPr>
              <a:t>Ping-pong effect due to conflict misses - two memory </a:t>
            </a:r>
            <a:r>
              <a:rPr lang="en-US" sz="2400" dirty="0" smtClean="0">
                <a:latin typeface="Calibri" charset="0"/>
              </a:rPr>
              <a:t>addresses </a:t>
            </a:r>
            <a:r>
              <a:rPr lang="en-US" sz="2400" dirty="0">
                <a:latin typeface="Calibri" charset="0"/>
              </a:rPr>
              <a:t>that map into the same cache block</a:t>
            </a:r>
          </a:p>
        </p:txBody>
      </p:sp>
      <p:sp>
        <p:nvSpPr>
          <p:cNvPr id="1600642" name="Rectangle 130"/>
          <p:cNvSpPr>
            <a:spLocks noChangeArrowheads="1"/>
          </p:cNvSpPr>
          <p:nvPr/>
        </p:nvSpPr>
        <p:spPr bwMode="auto">
          <a:xfrm>
            <a:off x="2057400" y="5730970"/>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a:latin typeface="Calibri" charset="0"/>
              </a:rPr>
              <a:t>8 requests, 8 misses</a:t>
            </a:r>
          </a:p>
        </p:txBody>
      </p:sp>
      <p:sp>
        <p:nvSpPr>
          <p:cNvPr id="132" name="Rectangle 91"/>
          <p:cNvSpPr txBox="1">
            <a:spLocks noChangeArrowheads="1"/>
          </p:cNvSpPr>
          <p:nvPr/>
        </p:nvSpPr>
        <p:spPr>
          <a:xfrm>
            <a:off x="1399756" y="838200"/>
            <a:ext cx="9316370" cy="100939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zh-CN" sz="2400" dirty="0"/>
              <a:t>Consider the sequence of memory addresses referenced at </a:t>
            </a:r>
            <a:r>
              <a:rPr lang="en-US" altLang="zh-CN" sz="2400" dirty="0" smtClean="0"/>
              <a:t>runtime: </a:t>
            </a:r>
            <a:r>
              <a:rPr lang="en-US" sz="2400" dirty="0" smtClean="0"/>
              <a:t>0000xx</a:t>
            </a:r>
            <a:r>
              <a:rPr lang="en-US" sz="2400" dirty="0"/>
              <a:t>, 0100xx, 0000xx, 0100xx, 0000xx, 0100xx, 0000xx, </a:t>
            </a:r>
            <a:r>
              <a:rPr lang="en-US" sz="2400" dirty="0" smtClean="0"/>
              <a:t>0100xx. All </a:t>
            </a:r>
            <a:r>
              <a:rPr lang="en-US" sz="2400" dirty="0" smtClean="0"/>
              <a:t>mapped to Set </a:t>
            </a:r>
            <a:r>
              <a:rPr lang="en-US" sz="2400" dirty="0"/>
              <a:t>0. </a:t>
            </a:r>
            <a:endParaRPr lang="en-US" sz="2400" dirty="0"/>
          </a:p>
          <a:p>
            <a:pPr lvl="1" algn="ctr">
              <a:buFont typeface="Monotype Sorts" pitchFamily="2" charset="2"/>
              <a:buNone/>
              <a:defRPr/>
            </a:pPr>
            <a:endParaRPr lang="en-US" sz="2000" dirty="0"/>
          </a:p>
        </p:txBody>
      </p:sp>
      <p:sp>
        <p:nvSpPr>
          <p:cNvPr id="131" name="Date Placeholder 3"/>
          <p:cNvSpPr txBox="1">
            <a:spLocks/>
          </p:cNvSpPr>
          <p:nvPr/>
        </p:nvSpPr>
        <p:spPr>
          <a:xfrm>
            <a:off x="617621"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dirty="0"/>
          </a:p>
        </p:txBody>
      </p:sp>
      <p:sp>
        <p:nvSpPr>
          <p:cNvPr id="135" name="Slide Number Placeholder 5"/>
          <p:cNvSpPr>
            <a:spLocks noGrp="1"/>
          </p:cNvSpPr>
          <p:nvPr>
            <p:ph type="sldNum" sz="quarter" idx="12"/>
          </p:nvPr>
        </p:nvSpPr>
        <p:spPr>
          <a:xfrm>
            <a:off x="937661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6</a:t>
            </a:fld>
            <a:endParaRPr lang="en-US" dirty="0"/>
          </a:p>
        </p:txBody>
      </p:sp>
      <p:sp>
        <p:nvSpPr>
          <p:cNvPr id="134" name="Rectangle 2"/>
          <p:cNvSpPr>
            <a:spLocks noGrp="1" noChangeArrowheads="1"/>
          </p:cNvSpPr>
          <p:nvPr>
            <p:ph type="title"/>
          </p:nvPr>
        </p:nvSpPr>
        <p:spPr>
          <a:xfrm>
            <a:off x="1399756" y="82837"/>
            <a:ext cx="9470140" cy="939523"/>
          </a:xfrm>
        </p:spPr>
        <p:txBody>
          <a:bodyPr>
            <a:noAutofit/>
          </a:bodyPr>
          <a:lstStyle/>
          <a:p>
            <a:pPr>
              <a:lnSpc>
                <a:spcPct val="85000"/>
              </a:lnSpc>
            </a:pPr>
            <a:r>
              <a:rPr lang="en-US" sz="3200" dirty="0"/>
              <a:t>Ping Pong Cache Example: DM </a:t>
            </a:r>
            <a:r>
              <a:rPr lang="en-US" sz="3200" dirty="0" smtClean="0"/>
              <a:t>Cache w/ 4 Blocks</a:t>
            </a:r>
            <a:endParaRPr lang="en-US" sz="3200" dirty="0"/>
          </a:p>
        </p:txBody>
      </p:sp>
    </p:spTree>
    <p:extLst>
      <p:ext uri="{BB962C8B-B14F-4D97-AF65-F5344CB8AC3E}">
        <p14:creationId xmlns:p14="http://schemas.microsoft.com/office/powerpoint/2010/main" val="4904673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3066" y="1600201"/>
            <a:ext cx="5249334" cy="4525963"/>
          </a:xfrm>
        </p:spPr>
        <p:txBody>
          <a:bodyPr>
            <a:normAutofit/>
          </a:bodyPr>
          <a:lstStyle/>
          <a:p>
            <a:r>
              <a:rPr lang="en-US" altLang="zh-CN" dirty="0" smtClean="0"/>
              <a:t>Consider the sequence of memory addresses referenced at runtime :</a:t>
            </a:r>
          </a:p>
          <a:p>
            <a:pPr lvl="1"/>
            <a:r>
              <a:rPr lang="en-US" altLang="zh-CN" dirty="0"/>
              <a:t>0000xx, 0100xx, 0000xx, 0100xx, 0000xx, 0100xx, 0000xx, 0100xx</a:t>
            </a:r>
          </a:p>
          <a:p>
            <a:pPr lvl="1"/>
            <a:r>
              <a:rPr lang="en-US" dirty="0"/>
              <a:t>They all map to </a:t>
            </a:r>
            <a:r>
              <a:rPr lang="en-US" dirty="0">
                <a:solidFill>
                  <a:schemeClr val="tx2"/>
                </a:solidFill>
              </a:rPr>
              <a:t>Set 0</a:t>
            </a:r>
            <a:r>
              <a:rPr lang="en-US" altLang="zh-CN" dirty="0"/>
              <a:t>, which contains </a:t>
            </a:r>
            <a:r>
              <a:rPr lang="en-US" dirty="0" smtClean="0"/>
              <a:t>2 </a:t>
            </a:r>
            <a:r>
              <a:rPr lang="en-US" dirty="0"/>
              <a:t>cache </a:t>
            </a:r>
            <a:r>
              <a:rPr lang="en-US" dirty="0" smtClean="0"/>
              <a:t>blocks</a:t>
            </a:r>
            <a:r>
              <a:rPr lang="en-US" dirty="0" smtClean="0"/>
              <a:t> </a:t>
            </a:r>
            <a:endParaRPr lang="en-US" dirty="0"/>
          </a:p>
          <a:p>
            <a:endParaRPr lang="en-US" dirty="0"/>
          </a:p>
        </p:txBody>
      </p:sp>
      <p:sp>
        <p:nvSpPr>
          <p:cNvPr id="4" name="Slide Number Placeholder 3"/>
          <p:cNvSpPr>
            <a:spLocks noGrp="1"/>
          </p:cNvSpPr>
          <p:nvPr>
            <p:ph type="sldNum" sz="quarter" idx="12"/>
          </p:nvPr>
        </p:nvSpPr>
        <p:spPr>
          <a:xfrm>
            <a:off x="9042400" y="6356351"/>
            <a:ext cx="2844800" cy="365125"/>
          </a:xfrm>
        </p:spPr>
        <p:txBody>
          <a:bodyPr/>
          <a:lstStyle/>
          <a:p>
            <a:fld id="{3CC63E4C-4642-794D-A2FD-70F6B81535F5}" type="slidenum">
              <a:rPr lang="en-US" smtClean="0"/>
              <a:pPr/>
              <a:t>7</a:t>
            </a:fld>
            <a:endParaRPr lang="en-US"/>
          </a:p>
        </p:txBody>
      </p:sp>
      <p:sp>
        <p:nvSpPr>
          <p:cNvPr id="97" name="Rectangle 2"/>
          <p:cNvSpPr txBox="1">
            <a:spLocks noChangeArrowheads="1"/>
          </p:cNvSpPr>
          <p:nvPr/>
        </p:nvSpPr>
        <p:spPr>
          <a:xfrm>
            <a:off x="1399756" y="82837"/>
            <a:ext cx="9470140" cy="93952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a:lnSpc>
                <a:spcPct val="85000"/>
              </a:lnSpc>
            </a:pPr>
            <a:r>
              <a:rPr lang="en-US" sz="3200" dirty="0"/>
              <a:t>Ping Pong Cache Example: </a:t>
            </a:r>
            <a:r>
              <a:rPr lang="en-US" sz="3200" dirty="0" smtClean="0"/>
              <a:t>2-Way SA </a:t>
            </a:r>
            <a:r>
              <a:rPr lang="en-US" sz="3200" dirty="0"/>
              <a:t>Cache w/ 4 Blocks</a:t>
            </a:r>
            <a:endParaRPr lang="en-US" sz="3200" dirty="0"/>
          </a:p>
        </p:txBody>
      </p:sp>
      <p:sp>
        <p:nvSpPr>
          <p:cNvPr id="98" name="Line 8"/>
          <p:cNvSpPr>
            <a:spLocks noChangeShapeType="1"/>
          </p:cNvSpPr>
          <p:nvPr/>
        </p:nvSpPr>
        <p:spPr bwMode="auto">
          <a:xfrm>
            <a:off x="4229736" y="2050417"/>
            <a:ext cx="990600" cy="0"/>
          </a:xfrm>
          <a:prstGeom prst="line">
            <a:avLst/>
          </a:prstGeom>
          <a:noFill/>
          <a:ln w="12700">
            <a:solidFill>
              <a:schemeClr val="tx1"/>
            </a:solidFill>
            <a:round/>
            <a:headEnd/>
            <a:tailEnd/>
          </a:ln>
          <a:effectLst/>
        </p:spPr>
        <p:txBody>
          <a:bodyPr wrap="none" anchor="ctr"/>
          <a:lstStyle/>
          <a:p>
            <a:endParaRPr lang="en-US"/>
          </a:p>
        </p:txBody>
      </p:sp>
      <p:sp>
        <p:nvSpPr>
          <p:cNvPr id="99" name="Line 9"/>
          <p:cNvSpPr>
            <a:spLocks noChangeShapeType="1"/>
          </p:cNvSpPr>
          <p:nvPr/>
        </p:nvSpPr>
        <p:spPr bwMode="auto">
          <a:xfrm>
            <a:off x="4229736" y="1745617"/>
            <a:ext cx="990600" cy="0"/>
          </a:xfrm>
          <a:prstGeom prst="line">
            <a:avLst/>
          </a:prstGeom>
          <a:noFill/>
          <a:ln w="12700">
            <a:solidFill>
              <a:schemeClr val="tx1"/>
            </a:solidFill>
            <a:round/>
            <a:headEnd/>
            <a:tailEnd/>
          </a:ln>
          <a:effectLst/>
        </p:spPr>
        <p:txBody>
          <a:bodyPr wrap="none" anchor="ctr"/>
          <a:lstStyle/>
          <a:p>
            <a:endParaRPr lang="en-US"/>
          </a:p>
        </p:txBody>
      </p:sp>
      <p:sp>
        <p:nvSpPr>
          <p:cNvPr id="100" name="Line 10"/>
          <p:cNvSpPr>
            <a:spLocks noChangeShapeType="1"/>
          </p:cNvSpPr>
          <p:nvPr/>
        </p:nvSpPr>
        <p:spPr bwMode="auto">
          <a:xfrm>
            <a:off x="4229736" y="2355217"/>
            <a:ext cx="990600" cy="0"/>
          </a:xfrm>
          <a:prstGeom prst="line">
            <a:avLst/>
          </a:prstGeom>
          <a:noFill/>
          <a:ln w="12700">
            <a:solidFill>
              <a:schemeClr val="tx1"/>
            </a:solidFill>
            <a:round/>
            <a:headEnd/>
            <a:tailEnd/>
          </a:ln>
          <a:effectLst/>
        </p:spPr>
        <p:txBody>
          <a:bodyPr wrap="none" anchor="ctr"/>
          <a:lstStyle/>
          <a:p>
            <a:endParaRPr lang="en-US"/>
          </a:p>
        </p:txBody>
      </p:sp>
      <p:sp>
        <p:nvSpPr>
          <p:cNvPr id="101" name="Line 11"/>
          <p:cNvSpPr>
            <a:spLocks noChangeShapeType="1"/>
          </p:cNvSpPr>
          <p:nvPr/>
        </p:nvSpPr>
        <p:spPr bwMode="auto">
          <a:xfrm>
            <a:off x="4229736" y="1440817"/>
            <a:ext cx="990600" cy="0"/>
          </a:xfrm>
          <a:prstGeom prst="line">
            <a:avLst/>
          </a:prstGeom>
          <a:noFill/>
          <a:ln w="12700">
            <a:solidFill>
              <a:schemeClr val="tx1"/>
            </a:solidFill>
            <a:round/>
            <a:headEnd/>
            <a:tailEnd/>
          </a:ln>
          <a:effectLst/>
        </p:spPr>
        <p:txBody>
          <a:bodyPr wrap="none" anchor="ctr"/>
          <a:lstStyle/>
          <a:p>
            <a:endParaRPr lang="en-US"/>
          </a:p>
        </p:txBody>
      </p:sp>
      <p:sp>
        <p:nvSpPr>
          <p:cNvPr id="102" name="Line 12"/>
          <p:cNvSpPr>
            <a:spLocks noChangeShapeType="1"/>
          </p:cNvSpPr>
          <p:nvPr/>
        </p:nvSpPr>
        <p:spPr bwMode="auto">
          <a:xfrm>
            <a:off x="4725036" y="1440817"/>
            <a:ext cx="0" cy="3657600"/>
          </a:xfrm>
          <a:prstGeom prst="line">
            <a:avLst/>
          </a:prstGeom>
          <a:noFill/>
          <a:ln w="12700">
            <a:solidFill>
              <a:schemeClr val="tx1"/>
            </a:solidFill>
            <a:round/>
            <a:headEnd/>
            <a:tailEnd/>
          </a:ln>
          <a:effectLst/>
        </p:spPr>
        <p:txBody>
          <a:bodyPr wrap="none" anchor="ctr"/>
          <a:lstStyle/>
          <a:p>
            <a:endParaRPr lang="en-US"/>
          </a:p>
        </p:txBody>
      </p:sp>
      <p:sp>
        <p:nvSpPr>
          <p:cNvPr id="103" name="Line 13"/>
          <p:cNvSpPr>
            <a:spLocks noChangeShapeType="1"/>
          </p:cNvSpPr>
          <p:nvPr/>
        </p:nvSpPr>
        <p:spPr bwMode="auto">
          <a:xfrm>
            <a:off x="4725036" y="1440817"/>
            <a:ext cx="0" cy="3657600"/>
          </a:xfrm>
          <a:prstGeom prst="line">
            <a:avLst/>
          </a:prstGeom>
          <a:noFill/>
          <a:ln w="12700">
            <a:solidFill>
              <a:schemeClr val="tx1"/>
            </a:solidFill>
            <a:round/>
            <a:headEnd/>
            <a:tailEnd/>
          </a:ln>
          <a:effectLst/>
        </p:spPr>
        <p:txBody>
          <a:bodyPr wrap="none" anchor="ctr"/>
          <a:lstStyle/>
          <a:p>
            <a:endParaRPr lang="en-US"/>
          </a:p>
        </p:txBody>
      </p:sp>
      <p:sp>
        <p:nvSpPr>
          <p:cNvPr id="104" name="Line 14"/>
          <p:cNvSpPr>
            <a:spLocks noChangeShapeType="1"/>
          </p:cNvSpPr>
          <p:nvPr/>
        </p:nvSpPr>
        <p:spPr bwMode="auto">
          <a:xfrm flipH="1" flipV="1">
            <a:off x="4229736" y="5708017"/>
            <a:ext cx="990600" cy="0"/>
          </a:xfrm>
          <a:prstGeom prst="line">
            <a:avLst/>
          </a:prstGeom>
          <a:noFill/>
          <a:ln w="12700">
            <a:solidFill>
              <a:schemeClr val="tx1"/>
            </a:solidFill>
            <a:round/>
            <a:headEnd/>
            <a:tailEnd/>
          </a:ln>
          <a:effectLst/>
        </p:spPr>
        <p:txBody>
          <a:bodyPr wrap="none" anchor="ctr"/>
          <a:lstStyle/>
          <a:p>
            <a:endParaRPr lang="en-US"/>
          </a:p>
        </p:txBody>
      </p:sp>
      <p:sp>
        <p:nvSpPr>
          <p:cNvPr id="105" name="Line 15"/>
          <p:cNvSpPr>
            <a:spLocks noChangeShapeType="1"/>
          </p:cNvSpPr>
          <p:nvPr/>
        </p:nvSpPr>
        <p:spPr bwMode="auto">
          <a:xfrm flipH="1" flipV="1">
            <a:off x="4229736" y="6012817"/>
            <a:ext cx="990600" cy="0"/>
          </a:xfrm>
          <a:prstGeom prst="line">
            <a:avLst/>
          </a:prstGeom>
          <a:noFill/>
          <a:ln w="12700">
            <a:solidFill>
              <a:schemeClr val="tx1"/>
            </a:solidFill>
            <a:round/>
            <a:headEnd/>
            <a:tailEnd/>
          </a:ln>
          <a:effectLst/>
        </p:spPr>
        <p:txBody>
          <a:bodyPr wrap="none" anchor="ctr"/>
          <a:lstStyle/>
          <a:p>
            <a:endParaRPr lang="en-US"/>
          </a:p>
        </p:txBody>
      </p:sp>
      <p:sp>
        <p:nvSpPr>
          <p:cNvPr id="106" name="Line 16"/>
          <p:cNvSpPr>
            <a:spLocks noChangeShapeType="1"/>
          </p:cNvSpPr>
          <p:nvPr/>
        </p:nvSpPr>
        <p:spPr bwMode="auto">
          <a:xfrm flipH="1" flipV="1">
            <a:off x="4229736" y="5403217"/>
            <a:ext cx="990600" cy="0"/>
          </a:xfrm>
          <a:prstGeom prst="line">
            <a:avLst/>
          </a:prstGeom>
          <a:noFill/>
          <a:ln w="12700">
            <a:solidFill>
              <a:schemeClr val="tx1"/>
            </a:solidFill>
            <a:round/>
            <a:headEnd/>
            <a:tailEnd/>
          </a:ln>
          <a:effectLst/>
        </p:spPr>
        <p:txBody>
          <a:bodyPr wrap="none" anchor="ctr"/>
          <a:lstStyle/>
          <a:p>
            <a:endParaRPr lang="en-US"/>
          </a:p>
        </p:txBody>
      </p:sp>
      <p:sp>
        <p:nvSpPr>
          <p:cNvPr id="107" name="Line 18"/>
          <p:cNvSpPr>
            <a:spLocks noChangeShapeType="1"/>
          </p:cNvSpPr>
          <p:nvPr/>
        </p:nvSpPr>
        <p:spPr bwMode="auto">
          <a:xfrm flipH="1" flipV="1">
            <a:off x="4725036" y="5098417"/>
            <a:ext cx="0" cy="1219200"/>
          </a:xfrm>
          <a:prstGeom prst="line">
            <a:avLst/>
          </a:prstGeom>
          <a:noFill/>
          <a:ln w="12700">
            <a:solidFill>
              <a:schemeClr val="tx1"/>
            </a:solidFill>
            <a:round/>
            <a:headEnd/>
            <a:tailEnd/>
          </a:ln>
          <a:effectLst/>
        </p:spPr>
        <p:txBody>
          <a:bodyPr wrap="none" anchor="ctr"/>
          <a:lstStyle/>
          <a:p>
            <a:endParaRPr lang="en-US"/>
          </a:p>
        </p:txBody>
      </p:sp>
      <p:sp>
        <p:nvSpPr>
          <p:cNvPr id="108" name="Text Box 25"/>
          <p:cNvSpPr txBox="1">
            <a:spLocks noChangeArrowheads="1"/>
          </p:cNvSpPr>
          <p:nvPr/>
        </p:nvSpPr>
        <p:spPr bwMode="auto">
          <a:xfrm>
            <a:off x="3957593" y="1123045"/>
            <a:ext cx="1552926" cy="369332"/>
          </a:xfrm>
          <a:prstGeom prst="rect">
            <a:avLst/>
          </a:prstGeom>
          <a:noFill/>
          <a:ln w="12700">
            <a:noFill/>
            <a:miter lim="800000"/>
            <a:headEnd/>
            <a:tailEnd/>
          </a:ln>
          <a:effectLst/>
        </p:spPr>
        <p:txBody>
          <a:bodyPr wrap="none">
            <a:spAutoFit/>
          </a:bodyPr>
          <a:lstStyle/>
          <a:p>
            <a:r>
              <a:rPr lang="en-US" b="1" dirty="0"/>
              <a:t>Main Memory</a:t>
            </a:r>
          </a:p>
        </p:txBody>
      </p:sp>
      <p:sp>
        <p:nvSpPr>
          <p:cNvPr id="109" name="Line 27"/>
          <p:cNvSpPr>
            <a:spLocks noChangeShapeType="1"/>
          </p:cNvSpPr>
          <p:nvPr/>
        </p:nvSpPr>
        <p:spPr bwMode="auto">
          <a:xfrm>
            <a:off x="4229736" y="2660017"/>
            <a:ext cx="990600" cy="0"/>
          </a:xfrm>
          <a:prstGeom prst="line">
            <a:avLst/>
          </a:prstGeom>
          <a:noFill/>
          <a:ln w="12700">
            <a:solidFill>
              <a:schemeClr val="tx1"/>
            </a:solidFill>
            <a:round/>
            <a:headEnd/>
            <a:tailEnd/>
          </a:ln>
          <a:effectLst/>
        </p:spPr>
        <p:txBody>
          <a:bodyPr wrap="none" anchor="ctr"/>
          <a:lstStyle/>
          <a:p>
            <a:endParaRPr lang="en-US"/>
          </a:p>
        </p:txBody>
      </p:sp>
      <p:sp>
        <p:nvSpPr>
          <p:cNvPr id="110" name="Line 28"/>
          <p:cNvSpPr>
            <a:spLocks noChangeShapeType="1"/>
          </p:cNvSpPr>
          <p:nvPr/>
        </p:nvSpPr>
        <p:spPr bwMode="auto">
          <a:xfrm>
            <a:off x="4229736" y="2964817"/>
            <a:ext cx="990600" cy="0"/>
          </a:xfrm>
          <a:prstGeom prst="line">
            <a:avLst/>
          </a:prstGeom>
          <a:noFill/>
          <a:ln w="12700">
            <a:solidFill>
              <a:schemeClr val="tx1"/>
            </a:solidFill>
            <a:round/>
            <a:headEnd/>
            <a:tailEnd/>
          </a:ln>
          <a:effectLst/>
        </p:spPr>
        <p:txBody>
          <a:bodyPr wrap="none" anchor="ctr"/>
          <a:lstStyle/>
          <a:p>
            <a:endParaRPr lang="en-US"/>
          </a:p>
        </p:txBody>
      </p:sp>
      <p:sp>
        <p:nvSpPr>
          <p:cNvPr id="111" name="Line 29"/>
          <p:cNvSpPr>
            <a:spLocks noChangeShapeType="1"/>
          </p:cNvSpPr>
          <p:nvPr/>
        </p:nvSpPr>
        <p:spPr bwMode="auto">
          <a:xfrm>
            <a:off x="4229736" y="3269617"/>
            <a:ext cx="990600" cy="0"/>
          </a:xfrm>
          <a:prstGeom prst="line">
            <a:avLst/>
          </a:prstGeom>
          <a:noFill/>
          <a:ln w="12700">
            <a:solidFill>
              <a:schemeClr val="tx1"/>
            </a:solidFill>
            <a:round/>
            <a:headEnd/>
            <a:tailEnd/>
          </a:ln>
          <a:effectLst/>
        </p:spPr>
        <p:txBody>
          <a:bodyPr wrap="none" anchor="ctr"/>
          <a:lstStyle/>
          <a:p>
            <a:endParaRPr lang="en-US"/>
          </a:p>
        </p:txBody>
      </p:sp>
      <p:sp>
        <p:nvSpPr>
          <p:cNvPr id="112" name="Line 30"/>
          <p:cNvSpPr>
            <a:spLocks noChangeShapeType="1"/>
          </p:cNvSpPr>
          <p:nvPr/>
        </p:nvSpPr>
        <p:spPr bwMode="auto">
          <a:xfrm>
            <a:off x="4229736" y="3574417"/>
            <a:ext cx="990600" cy="0"/>
          </a:xfrm>
          <a:prstGeom prst="line">
            <a:avLst/>
          </a:prstGeom>
          <a:noFill/>
          <a:ln w="12700">
            <a:solidFill>
              <a:schemeClr val="tx1"/>
            </a:solidFill>
            <a:round/>
            <a:headEnd/>
            <a:tailEnd/>
          </a:ln>
          <a:effectLst/>
        </p:spPr>
        <p:txBody>
          <a:bodyPr wrap="none" anchor="ctr"/>
          <a:lstStyle/>
          <a:p>
            <a:endParaRPr lang="en-US"/>
          </a:p>
        </p:txBody>
      </p:sp>
      <p:sp>
        <p:nvSpPr>
          <p:cNvPr id="113" name="Line 31"/>
          <p:cNvSpPr>
            <a:spLocks noChangeShapeType="1"/>
          </p:cNvSpPr>
          <p:nvPr/>
        </p:nvSpPr>
        <p:spPr bwMode="auto">
          <a:xfrm>
            <a:off x="4229736" y="3879217"/>
            <a:ext cx="990600" cy="0"/>
          </a:xfrm>
          <a:prstGeom prst="line">
            <a:avLst/>
          </a:prstGeom>
          <a:noFill/>
          <a:ln w="12700">
            <a:solidFill>
              <a:schemeClr val="tx1"/>
            </a:solidFill>
            <a:round/>
            <a:headEnd/>
            <a:tailEnd/>
          </a:ln>
          <a:effectLst/>
        </p:spPr>
        <p:txBody>
          <a:bodyPr wrap="none" anchor="ctr"/>
          <a:lstStyle/>
          <a:p>
            <a:endParaRPr lang="en-US"/>
          </a:p>
        </p:txBody>
      </p:sp>
      <p:sp>
        <p:nvSpPr>
          <p:cNvPr id="114" name="Line 32"/>
          <p:cNvSpPr>
            <a:spLocks noChangeShapeType="1"/>
          </p:cNvSpPr>
          <p:nvPr/>
        </p:nvSpPr>
        <p:spPr bwMode="auto">
          <a:xfrm>
            <a:off x="4229736" y="4184017"/>
            <a:ext cx="990600" cy="0"/>
          </a:xfrm>
          <a:prstGeom prst="line">
            <a:avLst/>
          </a:prstGeom>
          <a:noFill/>
          <a:ln w="12700">
            <a:solidFill>
              <a:schemeClr val="tx1"/>
            </a:solidFill>
            <a:round/>
            <a:headEnd/>
            <a:tailEnd/>
          </a:ln>
          <a:effectLst/>
        </p:spPr>
        <p:txBody>
          <a:bodyPr wrap="none" anchor="ctr"/>
          <a:lstStyle/>
          <a:p>
            <a:endParaRPr lang="en-US"/>
          </a:p>
        </p:txBody>
      </p:sp>
      <p:sp>
        <p:nvSpPr>
          <p:cNvPr id="115" name="Line 33"/>
          <p:cNvSpPr>
            <a:spLocks noChangeShapeType="1"/>
          </p:cNvSpPr>
          <p:nvPr/>
        </p:nvSpPr>
        <p:spPr bwMode="auto">
          <a:xfrm>
            <a:off x="4229736" y="5098417"/>
            <a:ext cx="990600" cy="0"/>
          </a:xfrm>
          <a:prstGeom prst="line">
            <a:avLst/>
          </a:prstGeom>
          <a:noFill/>
          <a:ln w="12700">
            <a:solidFill>
              <a:schemeClr val="tx1"/>
            </a:solidFill>
            <a:round/>
            <a:headEnd/>
            <a:tailEnd/>
          </a:ln>
          <a:effectLst/>
        </p:spPr>
        <p:txBody>
          <a:bodyPr wrap="none" anchor="ctr"/>
          <a:lstStyle/>
          <a:p>
            <a:endParaRPr lang="en-US"/>
          </a:p>
        </p:txBody>
      </p:sp>
      <p:sp>
        <p:nvSpPr>
          <p:cNvPr id="116" name="Line 34"/>
          <p:cNvSpPr>
            <a:spLocks noChangeShapeType="1"/>
          </p:cNvSpPr>
          <p:nvPr/>
        </p:nvSpPr>
        <p:spPr bwMode="auto">
          <a:xfrm>
            <a:off x="4229736" y="4488817"/>
            <a:ext cx="990600" cy="0"/>
          </a:xfrm>
          <a:prstGeom prst="line">
            <a:avLst/>
          </a:prstGeom>
          <a:noFill/>
          <a:ln w="12700">
            <a:solidFill>
              <a:schemeClr val="tx1"/>
            </a:solidFill>
            <a:round/>
            <a:headEnd/>
            <a:tailEnd/>
          </a:ln>
          <a:effectLst/>
        </p:spPr>
        <p:txBody>
          <a:bodyPr wrap="none" anchor="ctr"/>
          <a:lstStyle/>
          <a:p>
            <a:endParaRPr lang="en-US"/>
          </a:p>
        </p:txBody>
      </p:sp>
      <p:sp>
        <p:nvSpPr>
          <p:cNvPr id="117" name="Line 35"/>
          <p:cNvSpPr>
            <a:spLocks noChangeShapeType="1"/>
          </p:cNvSpPr>
          <p:nvPr/>
        </p:nvSpPr>
        <p:spPr bwMode="auto">
          <a:xfrm>
            <a:off x="4229736" y="4793617"/>
            <a:ext cx="990600" cy="0"/>
          </a:xfrm>
          <a:prstGeom prst="line">
            <a:avLst/>
          </a:prstGeom>
          <a:noFill/>
          <a:ln w="12700">
            <a:solidFill>
              <a:schemeClr val="tx1"/>
            </a:solidFill>
            <a:round/>
            <a:headEnd/>
            <a:tailEnd/>
          </a:ln>
          <a:effectLst/>
        </p:spPr>
        <p:txBody>
          <a:bodyPr wrap="none" anchor="ctr"/>
          <a:lstStyle/>
          <a:p>
            <a:endParaRPr lang="en-US"/>
          </a:p>
        </p:txBody>
      </p:sp>
      <p:sp>
        <p:nvSpPr>
          <p:cNvPr id="118" name="Rectangle 43" descr="5%"/>
          <p:cNvSpPr>
            <a:spLocks noChangeArrowheads="1"/>
          </p:cNvSpPr>
          <p:nvPr/>
        </p:nvSpPr>
        <p:spPr bwMode="auto">
          <a:xfrm>
            <a:off x="4229736" y="1440817"/>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19" name="Rectangle 61" descr="5%"/>
          <p:cNvSpPr>
            <a:spLocks noChangeArrowheads="1"/>
          </p:cNvSpPr>
          <p:nvPr/>
        </p:nvSpPr>
        <p:spPr bwMode="auto">
          <a:xfrm>
            <a:off x="4229736" y="1744014"/>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20" name="Text Box 91"/>
          <p:cNvSpPr txBox="1">
            <a:spLocks noChangeArrowheads="1"/>
          </p:cNvSpPr>
          <p:nvPr/>
        </p:nvSpPr>
        <p:spPr bwMode="auto">
          <a:xfrm>
            <a:off x="5148726" y="1440817"/>
            <a:ext cx="990600" cy="4967514"/>
          </a:xfrm>
          <a:prstGeom prst="rect">
            <a:avLst/>
          </a:prstGeom>
          <a:noFill/>
          <a:ln w="12700">
            <a:noFill/>
            <a:miter lim="800000"/>
            <a:headEnd/>
            <a:tailEnd/>
          </a:ln>
          <a:effectLst/>
        </p:spPr>
        <p:txBody>
          <a:bodyPr>
            <a:spAutoFit/>
          </a:bodyPr>
          <a:lstStyle/>
          <a:p>
            <a:pPr>
              <a:lnSpc>
                <a:spcPct val="110000"/>
              </a:lnSpc>
            </a:pPr>
            <a:r>
              <a:rPr lang="en-US" dirty="0">
                <a:solidFill>
                  <a:srgbClr val="FF0000"/>
                </a:solidFill>
              </a:rPr>
              <a:t>000</a:t>
            </a:r>
            <a:r>
              <a:rPr lang="en-US" dirty="0"/>
              <a:t>0xx</a:t>
            </a:r>
          </a:p>
          <a:p>
            <a:pPr>
              <a:lnSpc>
                <a:spcPct val="110000"/>
              </a:lnSpc>
            </a:pPr>
            <a:r>
              <a:rPr lang="en-US" dirty="0">
                <a:solidFill>
                  <a:srgbClr val="FF0000"/>
                </a:solidFill>
              </a:rPr>
              <a:t>000</a:t>
            </a:r>
            <a:r>
              <a:rPr lang="en-US" dirty="0"/>
              <a:t>1xx</a:t>
            </a:r>
          </a:p>
          <a:p>
            <a:pPr>
              <a:lnSpc>
                <a:spcPct val="110000"/>
              </a:lnSpc>
            </a:pPr>
            <a:r>
              <a:rPr lang="en-US" dirty="0">
                <a:solidFill>
                  <a:srgbClr val="FF0000"/>
                </a:solidFill>
              </a:rPr>
              <a:t>001</a:t>
            </a:r>
            <a:r>
              <a:rPr lang="en-US" dirty="0"/>
              <a:t>0xx</a:t>
            </a:r>
          </a:p>
          <a:p>
            <a:pPr>
              <a:lnSpc>
                <a:spcPct val="110000"/>
              </a:lnSpc>
            </a:pPr>
            <a:r>
              <a:rPr lang="en-US" dirty="0">
                <a:solidFill>
                  <a:srgbClr val="FF0000"/>
                </a:solidFill>
              </a:rPr>
              <a:t>001</a:t>
            </a:r>
            <a:r>
              <a:rPr lang="en-US" dirty="0"/>
              <a:t>1xx</a:t>
            </a:r>
          </a:p>
          <a:p>
            <a:pPr>
              <a:lnSpc>
                <a:spcPct val="110000"/>
              </a:lnSpc>
            </a:pPr>
            <a:r>
              <a:rPr lang="en-US" dirty="0">
                <a:solidFill>
                  <a:srgbClr val="FF0000"/>
                </a:solidFill>
              </a:rPr>
              <a:t>010</a:t>
            </a:r>
            <a:r>
              <a:rPr lang="en-US" dirty="0"/>
              <a:t>0xx</a:t>
            </a:r>
          </a:p>
          <a:p>
            <a:pPr>
              <a:lnSpc>
                <a:spcPct val="110000"/>
              </a:lnSpc>
            </a:pPr>
            <a:r>
              <a:rPr lang="en-US" dirty="0">
                <a:solidFill>
                  <a:srgbClr val="FF0000"/>
                </a:solidFill>
              </a:rPr>
              <a:t>010</a:t>
            </a:r>
            <a:r>
              <a:rPr lang="en-US" dirty="0"/>
              <a:t>1xx</a:t>
            </a:r>
          </a:p>
          <a:p>
            <a:pPr>
              <a:lnSpc>
                <a:spcPct val="110000"/>
              </a:lnSpc>
            </a:pPr>
            <a:r>
              <a:rPr lang="en-US" dirty="0">
                <a:solidFill>
                  <a:srgbClr val="FF0000"/>
                </a:solidFill>
              </a:rPr>
              <a:t>011</a:t>
            </a:r>
            <a:r>
              <a:rPr lang="en-US" dirty="0"/>
              <a:t>0xx</a:t>
            </a:r>
          </a:p>
          <a:p>
            <a:pPr>
              <a:lnSpc>
                <a:spcPct val="110000"/>
              </a:lnSpc>
            </a:pPr>
            <a:r>
              <a:rPr lang="en-US" dirty="0">
                <a:solidFill>
                  <a:srgbClr val="FF0000"/>
                </a:solidFill>
              </a:rPr>
              <a:t>011</a:t>
            </a:r>
            <a:r>
              <a:rPr lang="en-US" dirty="0"/>
              <a:t>1xx</a:t>
            </a:r>
          </a:p>
          <a:p>
            <a:pPr>
              <a:lnSpc>
                <a:spcPct val="110000"/>
              </a:lnSpc>
            </a:pPr>
            <a:r>
              <a:rPr lang="en-US" dirty="0">
                <a:solidFill>
                  <a:srgbClr val="FF0000"/>
                </a:solidFill>
              </a:rPr>
              <a:t>100</a:t>
            </a:r>
            <a:r>
              <a:rPr lang="en-US" dirty="0"/>
              <a:t>0xx</a:t>
            </a:r>
          </a:p>
          <a:p>
            <a:pPr>
              <a:lnSpc>
                <a:spcPct val="110000"/>
              </a:lnSpc>
            </a:pPr>
            <a:r>
              <a:rPr lang="en-US" dirty="0">
                <a:solidFill>
                  <a:srgbClr val="FF0000"/>
                </a:solidFill>
              </a:rPr>
              <a:t>100</a:t>
            </a:r>
            <a:r>
              <a:rPr lang="en-US" dirty="0"/>
              <a:t>1xx</a:t>
            </a:r>
          </a:p>
          <a:p>
            <a:pPr>
              <a:lnSpc>
                <a:spcPct val="110000"/>
              </a:lnSpc>
            </a:pPr>
            <a:r>
              <a:rPr lang="en-US" dirty="0">
                <a:solidFill>
                  <a:srgbClr val="FF0000"/>
                </a:solidFill>
              </a:rPr>
              <a:t>101</a:t>
            </a:r>
            <a:r>
              <a:rPr lang="en-US" dirty="0"/>
              <a:t>0xx</a:t>
            </a:r>
          </a:p>
          <a:p>
            <a:pPr>
              <a:lnSpc>
                <a:spcPct val="110000"/>
              </a:lnSpc>
            </a:pPr>
            <a:r>
              <a:rPr lang="en-US" dirty="0">
                <a:solidFill>
                  <a:srgbClr val="FF0000"/>
                </a:solidFill>
              </a:rPr>
              <a:t>101</a:t>
            </a:r>
            <a:r>
              <a:rPr lang="en-US" dirty="0"/>
              <a:t>1xx</a:t>
            </a:r>
          </a:p>
          <a:p>
            <a:pPr>
              <a:lnSpc>
                <a:spcPct val="110000"/>
              </a:lnSpc>
            </a:pPr>
            <a:r>
              <a:rPr lang="en-US" dirty="0">
                <a:solidFill>
                  <a:srgbClr val="FF0000"/>
                </a:solidFill>
              </a:rPr>
              <a:t>110</a:t>
            </a:r>
            <a:r>
              <a:rPr lang="en-US" dirty="0"/>
              <a:t>0xx</a:t>
            </a:r>
          </a:p>
          <a:p>
            <a:pPr>
              <a:lnSpc>
                <a:spcPct val="110000"/>
              </a:lnSpc>
            </a:pPr>
            <a:r>
              <a:rPr lang="en-US" dirty="0">
                <a:solidFill>
                  <a:srgbClr val="FF0000"/>
                </a:solidFill>
              </a:rPr>
              <a:t>110</a:t>
            </a:r>
            <a:r>
              <a:rPr lang="en-US" dirty="0"/>
              <a:t>1xx</a:t>
            </a:r>
          </a:p>
          <a:p>
            <a:pPr>
              <a:lnSpc>
                <a:spcPct val="110000"/>
              </a:lnSpc>
            </a:pPr>
            <a:r>
              <a:rPr lang="en-US" dirty="0">
                <a:solidFill>
                  <a:srgbClr val="FF0000"/>
                </a:solidFill>
              </a:rPr>
              <a:t>111</a:t>
            </a:r>
            <a:r>
              <a:rPr lang="en-US" dirty="0"/>
              <a:t>0xx</a:t>
            </a:r>
          </a:p>
          <a:p>
            <a:pPr>
              <a:lnSpc>
                <a:spcPct val="110000"/>
              </a:lnSpc>
            </a:pPr>
            <a:r>
              <a:rPr lang="en-US" dirty="0">
                <a:solidFill>
                  <a:srgbClr val="FF0000"/>
                </a:solidFill>
              </a:rPr>
              <a:t>111</a:t>
            </a:r>
            <a:r>
              <a:rPr lang="en-US" dirty="0"/>
              <a:t>1xx</a:t>
            </a:r>
          </a:p>
        </p:txBody>
      </p:sp>
      <p:sp>
        <p:nvSpPr>
          <p:cNvPr id="121" name="Rectangle 43" descr="5%"/>
          <p:cNvSpPr>
            <a:spLocks noChangeArrowheads="1"/>
          </p:cNvSpPr>
          <p:nvPr/>
        </p:nvSpPr>
        <p:spPr bwMode="auto">
          <a:xfrm>
            <a:off x="4229736" y="2057400"/>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22" name="Rectangle 61" descr="5%"/>
          <p:cNvSpPr>
            <a:spLocks noChangeArrowheads="1"/>
          </p:cNvSpPr>
          <p:nvPr/>
        </p:nvSpPr>
        <p:spPr bwMode="auto">
          <a:xfrm>
            <a:off x="4229736" y="2360597"/>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23" name="Rectangle 43" descr="5%"/>
          <p:cNvSpPr>
            <a:spLocks noChangeArrowheads="1"/>
          </p:cNvSpPr>
          <p:nvPr/>
        </p:nvSpPr>
        <p:spPr bwMode="auto">
          <a:xfrm>
            <a:off x="4229736" y="2672851"/>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24" name="Rectangle 61" descr="5%"/>
          <p:cNvSpPr>
            <a:spLocks noChangeArrowheads="1"/>
          </p:cNvSpPr>
          <p:nvPr/>
        </p:nvSpPr>
        <p:spPr bwMode="auto">
          <a:xfrm>
            <a:off x="4229736" y="2976048"/>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25" name="Rectangle 43" descr="5%"/>
          <p:cNvSpPr>
            <a:spLocks noChangeArrowheads="1"/>
          </p:cNvSpPr>
          <p:nvPr/>
        </p:nvSpPr>
        <p:spPr bwMode="auto">
          <a:xfrm>
            <a:off x="4229736" y="3285248"/>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26" name="Rectangle 61" descr="5%"/>
          <p:cNvSpPr>
            <a:spLocks noChangeArrowheads="1"/>
          </p:cNvSpPr>
          <p:nvPr/>
        </p:nvSpPr>
        <p:spPr bwMode="auto">
          <a:xfrm>
            <a:off x="4229736" y="3588445"/>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27" name="Rectangle 43" descr="5%"/>
          <p:cNvSpPr>
            <a:spLocks noChangeArrowheads="1"/>
          </p:cNvSpPr>
          <p:nvPr/>
        </p:nvSpPr>
        <p:spPr bwMode="auto">
          <a:xfrm>
            <a:off x="4229736" y="3893526"/>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28" name="Rectangle 61" descr="5%"/>
          <p:cNvSpPr>
            <a:spLocks noChangeArrowheads="1"/>
          </p:cNvSpPr>
          <p:nvPr/>
        </p:nvSpPr>
        <p:spPr bwMode="auto">
          <a:xfrm>
            <a:off x="4229736" y="4196723"/>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29" name="Rectangle 43" descr="5%"/>
          <p:cNvSpPr>
            <a:spLocks noChangeArrowheads="1"/>
          </p:cNvSpPr>
          <p:nvPr/>
        </p:nvSpPr>
        <p:spPr bwMode="auto">
          <a:xfrm>
            <a:off x="4229736" y="4492144"/>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30" name="Rectangle 61" descr="5%"/>
          <p:cNvSpPr>
            <a:spLocks noChangeArrowheads="1"/>
          </p:cNvSpPr>
          <p:nvPr/>
        </p:nvSpPr>
        <p:spPr bwMode="auto">
          <a:xfrm>
            <a:off x="4229736" y="4795341"/>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31" name="Rectangle 43" descr="5%"/>
          <p:cNvSpPr>
            <a:spLocks noChangeArrowheads="1"/>
          </p:cNvSpPr>
          <p:nvPr/>
        </p:nvSpPr>
        <p:spPr bwMode="auto">
          <a:xfrm>
            <a:off x="4229736" y="5110340"/>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32" name="Rectangle 61" descr="5%"/>
          <p:cNvSpPr>
            <a:spLocks noChangeArrowheads="1"/>
          </p:cNvSpPr>
          <p:nvPr/>
        </p:nvSpPr>
        <p:spPr bwMode="auto">
          <a:xfrm>
            <a:off x="4229736" y="5413537"/>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33" name="Rectangle 43" descr="5%"/>
          <p:cNvSpPr>
            <a:spLocks noChangeArrowheads="1"/>
          </p:cNvSpPr>
          <p:nvPr/>
        </p:nvSpPr>
        <p:spPr bwMode="auto">
          <a:xfrm>
            <a:off x="4229736" y="5728656"/>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34" name="Rectangle 61" descr="5%"/>
          <p:cNvSpPr>
            <a:spLocks noChangeArrowheads="1"/>
          </p:cNvSpPr>
          <p:nvPr/>
        </p:nvSpPr>
        <p:spPr bwMode="auto">
          <a:xfrm>
            <a:off x="4229736" y="6031853"/>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grpSp>
        <p:nvGrpSpPr>
          <p:cNvPr id="135" name="Group 3"/>
          <p:cNvGrpSpPr>
            <a:grpSpLocks/>
          </p:cNvGrpSpPr>
          <p:nvPr/>
        </p:nvGrpSpPr>
        <p:grpSpPr bwMode="auto">
          <a:xfrm>
            <a:off x="2176926" y="2660017"/>
            <a:ext cx="990600" cy="1219200"/>
            <a:chOff x="1344" y="1056"/>
            <a:chExt cx="624" cy="768"/>
          </a:xfrm>
        </p:grpSpPr>
        <p:sp>
          <p:nvSpPr>
            <p:cNvPr id="136"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37"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38"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39"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40" name="Text Box 23"/>
          <p:cNvSpPr txBox="1">
            <a:spLocks noChangeArrowheads="1"/>
          </p:cNvSpPr>
          <p:nvPr/>
        </p:nvSpPr>
        <p:spPr bwMode="auto">
          <a:xfrm>
            <a:off x="322729" y="1864148"/>
            <a:ext cx="755335" cy="369332"/>
          </a:xfrm>
          <a:prstGeom prst="rect">
            <a:avLst/>
          </a:prstGeom>
          <a:noFill/>
          <a:ln w="12700">
            <a:noFill/>
            <a:miter lim="800000"/>
            <a:headEnd/>
            <a:tailEnd/>
          </a:ln>
          <a:effectLst/>
        </p:spPr>
        <p:txBody>
          <a:bodyPr wrap="none">
            <a:spAutoFit/>
          </a:bodyPr>
          <a:lstStyle/>
          <a:p>
            <a:r>
              <a:rPr lang="en-US" b="1" dirty="0"/>
              <a:t>Cache</a:t>
            </a:r>
          </a:p>
        </p:txBody>
      </p:sp>
      <p:grpSp>
        <p:nvGrpSpPr>
          <p:cNvPr id="141" name="Group 36"/>
          <p:cNvGrpSpPr>
            <a:grpSpLocks/>
          </p:cNvGrpSpPr>
          <p:nvPr/>
        </p:nvGrpSpPr>
        <p:grpSpPr bwMode="auto">
          <a:xfrm>
            <a:off x="1338726" y="2660017"/>
            <a:ext cx="838200" cy="1219200"/>
            <a:chOff x="1344" y="1056"/>
            <a:chExt cx="624" cy="768"/>
          </a:xfrm>
        </p:grpSpPr>
        <p:sp>
          <p:nvSpPr>
            <p:cNvPr id="142" name="Rectangle 3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43" name="Line 3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44" name="Line 3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45" name="Line 4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46" name="Text Box 41"/>
          <p:cNvSpPr txBox="1">
            <a:spLocks noChangeArrowheads="1"/>
          </p:cNvSpPr>
          <p:nvPr/>
        </p:nvSpPr>
        <p:spPr bwMode="auto">
          <a:xfrm>
            <a:off x="1567327" y="2239895"/>
            <a:ext cx="498341" cy="369332"/>
          </a:xfrm>
          <a:prstGeom prst="rect">
            <a:avLst/>
          </a:prstGeom>
          <a:noFill/>
          <a:ln w="12700">
            <a:noFill/>
            <a:miter lim="800000"/>
            <a:headEnd/>
            <a:tailEnd/>
          </a:ln>
          <a:effectLst/>
        </p:spPr>
        <p:txBody>
          <a:bodyPr wrap="none">
            <a:spAutoFit/>
          </a:bodyPr>
          <a:lstStyle/>
          <a:p>
            <a:r>
              <a:rPr lang="en-US" dirty="0">
                <a:solidFill>
                  <a:srgbClr val="FF0000"/>
                </a:solidFill>
              </a:rPr>
              <a:t>Tag</a:t>
            </a:r>
          </a:p>
        </p:txBody>
      </p:sp>
      <p:sp>
        <p:nvSpPr>
          <p:cNvPr id="147" name="Text Box 42"/>
          <p:cNvSpPr txBox="1">
            <a:spLocks noChangeArrowheads="1"/>
          </p:cNvSpPr>
          <p:nvPr/>
        </p:nvSpPr>
        <p:spPr bwMode="auto">
          <a:xfrm>
            <a:off x="2329327" y="2239895"/>
            <a:ext cx="620683" cy="369332"/>
          </a:xfrm>
          <a:prstGeom prst="rect">
            <a:avLst/>
          </a:prstGeom>
          <a:noFill/>
          <a:ln w="12700">
            <a:noFill/>
            <a:miter lim="800000"/>
            <a:headEnd/>
            <a:tailEnd/>
          </a:ln>
          <a:effectLst/>
        </p:spPr>
        <p:txBody>
          <a:bodyPr wrap="none">
            <a:spAutoFit/>
          </a:bodyPr>
          <a:lstStyle/>
          <a:p>
            <a:r>
              <a:rPr lang="en-US"/>
              <a:t>Data</a:t>
            </a:r>
          </a:p>
        </p:txBody>
      </p:sp>
      <p:grpSp>
        <p:nvGrpSpPr>
          <p:cNvPr id="148" name="Group 64"/>
          <p:cNvGrpSpPr>
            <a:grpSpLocks/>
          </p:cNvGrpSpPr>
          <p:nvPr/>
        </p:nvGrpSpPr>
        <p:grpSpPr bwMode="auto">
          <a:xfrm>
            <a:off x="957726" y="2660017"/>
            <a:ext cx="381000" cy="1219200"/>
            <a:chOff x="1344" y="1056"/>
            <a:chExt cx="624" cy="768"/>
          </a:xfrm>
        </p:grpSpPr>
        <p:sp>
          <p:nvSpPr>
            <p:cNvPr id="149" name="Rectangle 65"/>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endParaRPr lang="en-US"/>
            </a:p>
          </p:txBody>
        </p:sp>
        <p:sp>
          <p:nvSpPr>
            <p:cNvPr id="150" name="Line 66"/>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endParaRPr lang="en-US"/>
            </a:p>
          </p:txBody>
        </p:sp>
        <p:sp>
          <p:nvSpPr>
            <p:cNvPr id="151" name="Line 67"/>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endParaRPr lang="en-US"/>
            </a:p>
          </p:txBody>
        </p:sp>
        <p:sp>
          <p:nvSpPr>
            <p:cNvPr id="152" name="Line 68"/>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endParaRPr lang="en-US"/>
            </a:p>
          </p:txBody>
        </p:sp>
      </p:grpSp>
      <p:sp>
        <p:nvSpPr>
          <p:cNvPr id="153" name="Text Box 69"/>
          <p:cNvSpPr txBox="1">
            <a:spLocks noChangeArrowheads="1"/>
          </p:cNvSpPr>
          <p:nvPr/>
        </p:nvSpPr>
        <p:spPr bwMode="auto">
          <a:xfrm>
            <a:off x="957727" y="2239895"/>
            <a:ext cx="641651" cy="369332"/>
          </a:xfrm>
          <a:prstGeom prst="rect">
            <a:avLst/>
          </a:prstGeom>
          <a:noFill/>
          <a:ln w="12700">
            <a:noFill/>
            <a:miter lim="800000"/>
            <a:headEnd/>
            <a:tailEnd/>
          </a:ln>
          <a:effectLst/>
        </p:spPr>
        <p:txBody>
          <a:bodyPr wrap="none">
            <a:spAutoFit/>
          </a:bodyPr>
          <a:lstStyle/>
          <a:p>
            <a:r>
              <a:rPr lang="en-US"/>
              <a:t>Valid</a:t>
            </a:r>
          </a:p>
        </p:txBody>
      </p:sp>
      <p:sp>
        <p:nvSpPr>
          <p:cNvPr id="154" name="Text Box 95"/>
          <p:cNvSpPr txBox="1">
            <a:spLocks noChangeArrowheads="1"/>
          </p:cNvSpPr>
          <p:nvPr/>
        </p:nvSpPr>
        <p:spPr bwMode="auto">
          <a:xfrm>
            <a:off x="487169" y="2239895"/>
            <a:ext cx="481607" cy="369332"/>
          </a:xfrm>
          <a:prstGeom prst="rect">
            <a:avLst/>
          </a:prstGeom>
          <a:noFill/>
          <a:ln w="12700">
            <a:noFill/>
            <a:miter lim="800000"/>
            <a:headEnd/>
            <a:tailEnd/>
          </a:ln>
          <a:effectLst/>
        </p:spPr>
        <p:txBody>
          <a:bodyPr wrap="none">
            <a:spAutoFit/>
          </a:bodyPr>
          <a:lstStyle/>
          <a:p>
            <a:r>
              <a:rPr lang="en-US" altLang="zh-CN" dirty="0" smtClean="0"/>
              <a:t>Set</a:t>
            </a:r>
            <a:endParaRPr lang="en-US" dirty="0"/>
          </a:p>
        </p:txBody>
      </p:sp>
      <p:sp>
        <p:nvSpPr>
          <p:cNvPr id="155" name="Text Box 109"/>
          <p:cNvSpPr txBox="1">
            <a:spLocks noChangeArrowheads="1"/>
          </p:cNvSpPr>
          <p:nvPr/>
        </p:nvSpPr>
        <p:spPr bwMode="auto">
          <a:xfrm>
            <a:off x="-76200" y="2239895"/>
            <a:ext cx="592663" cy="369332"/>
          </a:xfrm>
          <a:prstGeom prst="rect">
            <a:avLst/>
          </a:prstGeom>
          <a:noFill/>
          <a:ln w="12700">
            <a:noFill/>
            <a:miter lim="800000"/>
            <a:headEnd/>
            <a:tailEnd/>
          </a:ln>
        </p:spPr>
        <p:txBody>
          <a:bodyPr wrap="none">
            <a:prstTxWarp prst="textNoShape">
              <a:avLst/>
            </a:prstTxWarp>
            <a:spAutoFit/>
          </a:bodyPr>
          <a:lstStyle/>
          <a:p>
            <a:r>
              <a:rPr lang="en-US" dirty="0">
                <a:latin typeface="Calibri" charset="0"/>
              </a:rPr>
              <a:t>Way</a:t>
            </a:r>
          </a:p>
        </p:txBody>
      </p:sp>
      <p:sp>
        <p:nvSpPr>
          <p:cNvPr id="156" name="Text Box 110"/>
          <p:cNvSpPr txBox="1">
            <a:spLocks noChangeArrowheads="1"/>
          </p:cNvSpPr>
          <p:nvPr/>
        </p:nvSpPr>
        <p:spPr bwMode="auto">
          <a:xfrm>
            <a:off x="152126" y="2866607"/>
            <a:ext cx="314510" cy="400110"/>
          </a:xfrm>
          <a:prstGeom prst="rect">
            <a:avLst/>
          </a:prstGeom>
          <a:noFill/>
          <a:ln w="12700">
            <a:noFill/>
            <a:miter lim="800000"/>
            <a:headEnd/>
            <a:tailEnd/>
          </a:ln>
        </p:spPr>
        <p:txBody>
          <a:bodyPr wrap="none">
            <a:prstTxWarp prst="textNoShape">
              <a:avLst/>
            </a:prstTxWarp>
            <a:spAutoFit/>
          </a:bodyPr>
          <a:lstStyle/>
          <a:p>
            <a:r>
              <a:rPr lang="en-US" sz="2000" dirty="0">
                <a:latin typeface="Calibri" charset="0"/>
              </a:rPr>
              <a:t>0</a:t>
            </a:r>
          </a:p>
        </p:txBody>
      </p:sp>
      <p:sp>
        <p:nvSpPr>
          <p:cNvPr id="157" name="Text Box 111"/>
          <p:cNvSpPr txBox="1">
            <a:spLocks noChangeArrowheads="1"/>
          </p:cNvSpPr>
          <p:nvPr/>
        </p:nvSpPr>
        <p:spPr bwMode="auto">
          <a:xfrm>
            <a:off x="172659" y="3311080"/>
            <a:ext cx="314510" cy="400110"/>
          </a:xfrm>
          <a:prstGeom prst="rect">
            <a:avLst/>
          </a:prstGeom>
          <a:noFill/>
          <a:ln w="12700">
            <a:noFill/>
            <a:miter lim="800000"/>
            <a:headEnd/>
            <a:tailEnd/>
          </a:ln>
        </p:spPr>
        <p:txBody>
          <a:bodyPr wrap="none">
            <a:prstTxWarp prst="textNoShape">
              <a:avLst/>
            </a:prstTxWarp>
            <a:spAutoFit/>
          </a:bodyPr>
          <a:lstStyle/>
          <a:p>
            <a:r>
              <a:rPr lang="en-US" sz="2000" dirty="0">
                <a:latin typeface="Calibri" charset="0"/>
              </a:rPr>
              <a:t>1</a:t>
            </a:r>
          </a:p>
        </p:txBody>
      </p:sp>
      <p:sp>
        <p:nvSpPr>
          <p:cNvPr id="158" name="Line 94"/>
          <p:cNvSpPr>
            <a:spLocks noChangeShapeType="1"/>
          </p:cNvSpPr>
          <p:nvPr/>
        </p:nvSpPr>
        <p:spPr bwMode="auto">
          <a:xfrm>
            <a:off x="576726" y="3269617"/>
            <a:ext cx="2590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59" name="Text Box 19"/>
          <p:cNvSpPr txBox="1">
            <a:spLocks noChangeArrowheads="1"/>
          </p:cNvSpPr>
          <p:nvPr/>
        </p:nvSpPr>
        <p:spPr bwMode="auto">
          <a:xfrm>
            <a:off x="661047" y="2629061"/>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rgbClr val="0070C0"/>
                </a:solidFill>
              </a:rPr>
              <a:t>0</a:t>
            </a:r>
          </a:p>
        </p:txBody>
      </p:sp>
      <p:sp>
        <p:nvSpPr>
          <p:cNvPr id="160" name="Text Box 106"/>
          <p:cNvSpPr txBox="1">
            <a:spLocks noChangeArrowheads="1"/>
          </p:cNvSpPr>
          <p:nvPr/>
        </p:nvSpPr>
        <p:spPr bwMode="auto">
          <a:xfrm>
            <a:off x="661047" y="2899821"/>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chemeClr val="accent2">
                    <a:lumMod val="60000"/>
                    <a:lumOff val="40000"/>
                  </a:schemeClr>
                </a:solidFill>
              </a:rPr>
              <a:t>1</a:t>
            </a:r>
          </a:p>
        </p:txBody>
      </p:sp>
      <p:sp>
        <p:nvSpPr>
          <p:cNvPr id="161" name="Text Box 107"/>
          <p:cNvSpPr txBox="1">
            <a:spLocks noChangeArrowheads="1"/>
          </p:cNvSpPr>
          <p:nvPr/>
        </p:nvSpPr>
        <p:spPr bwMode="auto">
          <a:xfrm>
            <a:off x="661047" y="3273919"/>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rgbClr val="0070C0"/>
                </a:solidFill>
              </a:rPr>
              <a:t>0</a:t>
            </a:r>
          </a:p>
        </p:txBody>
      </p:sp>
      <p:sp>
        <p:nvSpPr>
          <p:cNvPr id="162" name="Text Box 108"/>
          <p:cNvSpPr txBox="1">
            <a:spLocks noChangeArrowheads="1"/>
          </p:cNvSpPr>
          <p:nvPr/>
        </p:nvSpPr>
        <p:spPr bwMode="auto">
          <a:xfrm>
            <a:off x="661047" y="3546636"/>
            <a:ext cx="314510" cy="400110"/>
          </a:xfrm>
          <a:prstGeom prst="rect">
            <a:avLst/>
          </a:prstGeom>
          <a:noFill/>
          <a:ln w="12700">
            <a:noFill/>
            <a:miter lim="800000"/>
            <a:headEnd/>
            <a:tailEnd/>
          </a:ln>
        </p:spPr>
        <p:txBody>
          <a:bodyPr wrap="none">
            <a:prstTxWarp prst="textNoShape">
              <a:avLst/>
            </a:prstTxWarp>
            <a:spAutoFit/>
          </a:bodyPr>
          <a:lstStyle/>
          <a:p>
            <a:r>
              <a:rPr lang="en-US" sz="2000" dirty="0">
                <a:solidFill>
                  <a:schemeClr val="accent2">
                    <a:lumMod val="60000"/>
                    <a:lumOff val="40000"/>
                  </a:schemeClr>
                </a:solidFill>
              </a:rPr>
              <a:t>1</a:t>
            </a:r>
          </a:p>
        </p:txBody>
      </p:sp>
      <p:sp>
        <p:nvSpPr>
          <p:cNvPr id="163" name="Rectangle 43" descr="5%"/>
          <p:cNvSpPr>
            <a:spLocks noChangeArrowheads="1"/>
          </p:cNvSpPr>
          <p:nvPr/>
        </p:nvSpPr>
        <p:spPr bwMode="auto">
          <a:xfrm>
            <a:off x="2173751" y="2656121"/>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64" name="Rectangle 61" descr="5%"/>
          <p:cNvSpPr>
            <a:spLocks noChangeArrowheads="1"/>
          </p:cNvSpPr>
          <p:nvPr/>
        </p:nvSpPr>
        <p:spPr bwMode="auto">
          <a:xfrm>
            <a:off x="2170323" y="2972144"/>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65" name="Rectangle 43" descr="5%"/>
          <p:cNvSpPr>
            <a:spLocks noChangeArrowheads="1"/>
          </p:cNvSpPr>
          <p:nvPr/>
        </p:nvSpPr>
        <p:spPr bwMode="auto">
          <a:xfrm>
            <a:off x="2176926" y="3272331"/>
            <a:ext cx="990600" cy="30479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166" name="Rectangle 61" descr="5%"/>
          <p:cNvSpPr>
            <a:spLocks noChangeArrowheads="1"/>
          </p:cNvSpPr>
          <p:nvPr/>
        </p:nvSpPr>
        <p:spPr bwMode="auto">
          <a:xfrm>
            <a:off x="2179726" y="3571485"/>
            <a:ext cx="990600" cy="304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p>
        </p:txBody>
      </p:sp>
      <p:sp>
        <p:nvSpPr>
          <p:cNvPr id="171" name="Right Arrow 170"/>
          <p:cNvSpPr/>
          <p:nvPr/>
        </p:nvSpPr>
        <p:spPr>
          <a:xfrm flipH="1">
            <a:off x="3289697" y="2578080"/>
            <a:ext cx="533400" cy="3615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2" name="Right Arrow 171"/>
          <p:cNvSpPr/>
          <p:nvPr/>
        </p:nvSpPr>
        <p:spPr>
          <a:xfrm flipH="1">
            <a:off x="3289697" y="3256563"/>
            <a:ext cx="533400" cy="3615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5" name="Right Arrow 174"/>
          <p:cNvSpPr/>
          <p:nvPr/>
        </p:nvSpPr>
        <p:spPr>
          <a:xfrm flipH="1">
            <a:off x="5943600" y="1467285"/>
            <a:ext cx="533400" cy="3615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6" name="Right Arrow 175"/>
          <p:cNvSpPr/>
          <p:nvPr/>
        </p:nvSpPr>
        <p:spPr>
          <a:xfrm flipH="1">
            <a:off x="5943600" y="2695937"/>
            <a:ext cx="533400" cy="36151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72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981200" y="173038"/>
            <a:ext cx="8229600" cy="1143000"/>
          </a:xfrm>
        </p:spPr>
        <p:txBody>
          <a:bodyPr>
            <a:normAutofit fontScale="90000"/>
          </a:bodyPr>
          <a:lstStyle/>
          <a:p>
            <a:pPr>
              <a:lnSpc>
                <a:spcPct val="85000"/>
              </a:lnSpc>
            </a:pPr>
            <a:r>
              <a:rPr lang="en-US" dirty="0"/>
              <a:t>Ping Pong Cache Example: 2-Way SA Cache w/ 4 Blocks</a:t>
            </a:r>
            <a:endParaRPr lang="en-US" dirty="0"/>
          </a:p>
        </p:txBody>
      </p:sp>
      <p:sp>
        <p:nvSpPr>
          <p:cNvPr id="49155" name="Rectangle 3"/>
          <p:cNvSpPr>
            <a:spLocks noChangeArrowheads="1"/>
          </p:cNvSpPr>
          <p:nvPr/>
        </p:nvSpPr>
        <p:spPr bwMode="auto">
          <a:xfrm>
            <a:off x="28194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56" name="Line 4"/>
          <p:cNvSpPr>
            <a:spLocks noChangeShapeType="1"/>
          </p:cNvSpPr>
          <p:nvPr/>
        </p:nvSpPr>
        <p:spPr bwMode="auto">
          <a:xfrm>
            <a:off x="28194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7" name="Line 5"/>
          <p:cNvSpPr>
            <a:spLocks noChangeShapeType="1"/>
          </p:cNvSpPr>
          <p:nvPr/>
        </p:nvSpPr>
        <p:spPr bwMode="auto">
          <a:xfrm>
            <a:off x="28194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8" name="Line 6"/>
          <p:cNvSpPr>
            <a:spLocks noChangeShapeType="1"/>
          </p:cNvSpPr>
          <p:nvPr/>
        </p:nvSpPr>
        <p:spPr bwMode="auto">
          <a:xfrm>
            <a:off x="28194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59" name="Rectangle 7"/>
          <p:cNvSpPr>
            <a:spLocks noChangeArrowheads="1"/>
          </p:cNvSpPr>
          <p:nvPr/>
        </p:nvSpPr>
        <p:spPr bwMode="auto">
          <a:xfrm>
            <a:off x="48006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0" name="Line 8"/>
          <p:cNvSpPr>
            <a:spLocks noChangeShapeType="1"/>
          </p:cNvSpPr>
          <p:nvPr/>
        </p:nvSpPr>
        <p:spPr bwMode="auto">
          <a:xfrm>
            <a:off x="48006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1" name="Line 9"/>
          <p:cNvSpPr>
            <a:spLocks noChangeShapeType="1"/>
          </p:cNvSpPr>
          <p:nvPr/>
        </p:nvSpPr>
        <p:spPr bwMode="auto">
          <a:xfrm>
            <a:off x="48006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2" name="Line 10"/>
          <p:cNvSpPr>
            <a:spLocks noChangeShapeType="1"/>
          </p:cNvSpPr>
          <p:nvPr/>
        </p:nvSpPr>
        <p:spPr bwMode="auto">
          <a:xfrm>
            <a:off x="48006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3" name="Rectangle 11"/>
          <p:cNvSpPr>
            <a:spLocks noChangeArrowheads="1"/>
          </p:cNvSpPr>
          <p:nvPr/>
        </p:nvSpPr>
        <p:spPr bwMode="auto">
          <a:xfrm>
            <a:off x="68580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4" name="Line 12"/>
          <p:cNvSpPr>
            <a:spLocks noChangeShapeType="1"/>
          </p:cNvSpPr>
          <p:nvPr/>
        </p:nvSpPr>
        <p:spPr bwMode="auto">
          <a:xfrm>
            <a:off x="68580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5" name="Line 13"/>
          <p:cNvSpPr>
            <a:spLocks noChangeShapeType="1"/>
          </p:cNvSpPr>
          <p:nvPr/>
        </p:nvSpPr>
        <p:spPr bwMode="auto">
          <a:xfrm>
            <a:off x="68580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6" name="Line 14"/>
          <p:cNvSpPr>
            <a:spLocks noChangeShapeType="1"/>
          </p:cNvSpPr>
          <p:nvPr/>
        </p:nvSpPr>
        <p:spPr bwMode="auto">
          <a:xfrm>
            <a:off x="68580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7" name="Rectangle 15"/>
          <p:cNvSpPr>
            <a:spLocks noChangeArrowheads="1"/>
          </p:cNvSpPr>
          <p:nvPr/>
        </p:nvSpPr>
        <p:spPr bwMode="auto">
          <a:xfrm>
            <a:off x="8915400" y="2811463"/>
            <a:ext cx="9906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68" name="Line 16"/>
          <p:cNvSpPr>
            <a:spLocks noChangeShapeType="1"/>
          </p:cNvSpPr>
          <p:nvPr/>
        </p:nvSpPr>
        <p:spPr bwMode="auto">
          <a:xfrm>
            <a:off x="8915400" y="34210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69" name="Line 17"/>
          <p:cNvSpPr>
            <a:spLocks noChangeShapeType="1"/>
          </p:cNvSpPr>
          <p:nvPr/>
        </p:nvSpPr>
        <p:spPr bwMode="auto">
          <a:xfrm>
            <a:off x="8915400" y="31162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0" name="Line 18"/>
          <p:cNvSpPr>
            <a:spLocks noChangeShapeType="1"/>
          </p:cNvSpPr>
          <p:nvPr/>
        </p:nvSpPr>
        <p:spPr bwMode="auto">
          <a:xfrm>
            <a:off x="8915400" y="3725863"/>
            <a:ext cx="9906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1" name="Text Box 35"/>
          <p:cNvSpPr txBox="1">
            <a:spLocks noChangeArrowheads="1"/>
          </p:cNvSpPr>
          <p:nvPr/>
        </p:nvSpPr>
        <p:spPr bwMode="auto">
          <a:xfrm>
            <a:off x="2425085" y="2390776"/>
            <a:ext cx="851515" cy="369332"/>
          </a:xfrm>
          <a:prstGeom prst="rect">
            <a:avLst/>
          </a:prstGeom>
          <a:noFill/>
          <a:ln w="12700">
            <a:noFill/>
            <a:miter lim="800000"/>
            <a:headEnd/>
            <a:tailEnd/>
          </a:ln>
        </p:spPr>
        <p:txBody>
          <a:bodyPr wrap="none">
            <a:prstTxWarp prst="textNoShape">
              <a:avLst/>
            </a:prstTxWarp>
            <a:spAutoFit/>
          </a:bodyPr>
          <a:lstStyle/>
          <a:p>
            <a:r>
              <a:rPr lang="en-US" dirty="0"/>
              <a:t>0000xx</a:t>
            </a:r>
            <a:endParaRPr lang="en-US" b="1" dirty="0">
              <a:latin typeface="Calibri" charset="0"/>
            </a:endParaRPr>
          </a:p>
        </p:txBody>
      </p:sp>
      <p:sp>
        <p:nvSpPr>
          <p:cNvPr id="49172" name="Text Box 36"/>
          <p:cNvSpPr txBox="1">
            <a:spLocks noChangeArrowheads="1"/>
          </p:cNvSpPr>
          <p:nvPr/>
        </p:nvSpPr>
        <p:spPr bwMode="auto">
          <a:xfrm>
            <a:off x="4253885" y="2390776"/>
            <a:ext cx="851515" cy="369332"/>
          </a:xfrm>
          <a:prstGeom prst="rect">
            <a:avLst/>
          </a:prstGeom>
          <a:noFill/>
          <a:ln w="12700">
            <a:noFill/>
            <a:miter lim="800000"/>
            <a:headEnd/>
            <a:tailEnd/>
          </a:ln>
        </p:spPr>
        <p:txBody>
          <a:bodyPr wrap="none">
            <a:prstTxWarp prst="textNoShape">
              <a:avLst/>
            </a:prstTxWarp>
            <a:spAutoFit/>
          </a:bodyPr>
          <a:lstStyle/>
          <a:p>
            <a:r>
              <a:rPr lang="en-US" dirty="0"/>
              <a:t>0100xx</a:t>
            </a:r>
            <a:endParaRPr lang="en-US" b="1" dirty="0">
              <a:latin typeface="Calibri" charset="0"/>
            </a:endParaRPr>
          </a:p>
        </p:txBody>
      </p:sp>
      <p:sp>
        <p:nvSpPr>
          <p:cNvPr id="49173" name="Text Box 37"/>
          <p:cNvSpPr txBox="1">
            <a:spLocks noChangeArrowheads="1"/>
          </p:cNvSpPr>
          <p:nvPr/>
        </p:nvSpPr>
        <p:spPr bwMode="auto">
          <a:xfrm>
            <a:off x="6311285" y="2390776"/>
            <a:ext cx="851515" cy="369332"/>
          </a:xfrm>
          <a:prstGeom prst="rect">
            <a:avLst/>
          </a:prstGeom>
          <a:noFill/>
          <a:ln w="12700">
            <a:noFill/>
            <a:miter lim="800000"/>
            <a:headEnd/>
            <a:tailEnd/>
          </a:ln>
        </p:spPr>
        <p:txBody>
          <a:bodyPr wrap="none">
            <a:prstTxWarp prst="textNoShape">
              <a:avLst/>
            </a:prstTxWarp>
            <a:spAutoFit/>
          </a:bodyPr>
          <a:lstStyle/>
          <a:p>
            <a:r>
              <a:rPr lang="en-US" dirty="0"/>
              <a:t>0000xx</a:t>
            </a:r>
            <a:endParaRPr lang="en-US" b="1" dirty="0">
              <a:latin typeface="Calibri" charset="0"/>
            </a:endParaRPr>
          </a:p>
        </p:txBody>
      </p:sp>
      <p:sp>
        <p:nvSpPr>
          <p:cNvPr id="49174" name="Text Box 38"/>
          <p:cNvSpPr txBox="1">
            <a:spLocks noChangeArrowheads="1"/>
          </p:cNvSpPr>
          <p:nvPr/>
        </p:nvSpPr>
        <p:spPr bwMode="auto">
          <a:xfrm>
            <a:off x="8444885" y="2390776"/>
            <a:ext cx="851515" cy="369332"/>
          </a:xfrm>
          <a:prstGeom prst="rect">
            <a:avLst/>
          </a:prstGeom>
          <a:noFill/>
          <a:ln w="12700">
            <a:noFill/>
            <a:miter lim="800000"/>
            <a:headEnd/>
            <a:tailEnd/>
          </a:ln>
        </p:spPr>
        <p:txBody>
          <a:bodyPr wrap="none">
            <a:prstTxWarp prst="textNoShape">
              <a:avLst/>
            </a:prstTxWarp>
            <a:spAutoFit/>
          </a:bodyPr>
          <a:lstStyle/>
          <a:p>
            <a:r>
              <a:rPr lang="en-US" dirty="0"/>
              <a:t>0100xx</a:t>
            </a:r>
            <a:endParaRPr lang="en-US" b="1" dirty="0">
              <a:latin typeface="Calibri" charset="0"/>
            </a:endParaRPr>
          </a:p>
        </p:txBody>
      </p:sp>
      <p:sp>
        <p:nvSpPr>
          <p:cNvPr id="49175" name="Rectangle 43"/>
          <p:cNvSpPr>
            <a:spLocks noChangeArrowheads="1"/>
          </p:cNvSpPr>
          <p:nvPr/>
        </p:nvSpPr>
        <p:spPr bwMode="auto">
          <a:xfrm>
            <a:off x="22860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76" name="Line 44"/>
          <p:cNvSpPr>
            <a:spLocks noChangeShapeType="1"/>
          </p:cNvSpPr>
          <p:nvPr/>
        </p:nvSpPr>
        <p:spPr bwMode="auto">
          <a:xfrm>
            <a:off x="22860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7" name="Line 45"/>
          <p:cNvSpPr>
            <a:spLocks noChangeShapeType="1"/>
          </p:cNvSpPr>
          <p:nvPr/>
        </p:nvSpPr>
        <p:spPr bwMode="auto">
          <a:xfrm>
            <a:off x="22860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8" name="Line 46"/>
          <p:cNvSpPr>
            <a:spLocks noChangeShapeType="1"/>
          </p:cNvSpPr>
          <p:nvPr/>
        </p:nvSpPr>
        <p:spPr bwMode="auto">
          <a:xfrm>
            <a:off x="22860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79" name="Rectangle 47"/>
          <p:cNvSpPr>
            <a:spLocks noChangeArrowheads="1"/>
          </p:cNvSpPr>
          <p:nvPr/>
        </p:nvSpPr>
        <p:spPr bwMode="auto">
          <a:xfrm>
            <a:off x="42672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0" name="Line 48"/>
          <p:cNvSpPr>
            <a:spLocks noChangeShapeType="1"/>
          </p:cNvSpPr>
          <p:nvPr/>
        </p:nvSpPr>
        <p:spPr bwMode="auto">
          <a:xfrm>
            <a:off x="42672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1" name="Line 49"/>
          <p:cNvSpPr>
            <a:spLocks noChangeShapeType="1"/>
          </p:cNvSpPr>
          <p:nvPr/>
        </p:nvSpPr>
        <p:spPr bwMode="auto">
          <a:xfrm>
            <a:off x="42672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2" name="Line 50"/>
          <p:cNvSpPr>
            <a:spLocks noChangeShapeType="1"/>
          </p:cNvSpPr>
          <p:nvPr/>
        </p:nvSpPr>
        <p:spPr bwMode="auto">
          <a:xfrm>
            <a:off x="42672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3" name="Rectangle 51"/>
          <p:cNvSpPr>
            <a:spLocks noChangeArrowheads="1"/>
          </p:cNvSpPr>
          <p:nvPr/>
        </p:nvSpPr>
        <p:spPr bwMode="auto">
          <a:xfrm>
            <a:off x="63246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4" name="Line 52"/>
          <p:cNvSpPr>
            <a:spLocks noChangeShapeType="1"/>
          </p:cNvSpPr>
          <p:nvPr/>
        </p:nvSpPr>
        <p:spPr bwMode="auto">
          <a:xfrm>
            <a:off x="63246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5" name="Line 53"/>
          <p:cNvSpPr>
            <a:spLocks noChangeShapeType="1"/>
          </p:cNvSpPr>
          <p:nvPr/>
        </p:nvSpPr>
        <p:spPr bwMode="auto">
          <a:xfrm>
            <a:off x="63246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6" name="Line 54"/>
          <p:cNvSpPr>
            <a:spLocks noChangeShapeType="1"/>
          </p:cNvSpPr>
          <p:nvPr/>
        </p:nvSpPr>
        <p:spPr bwMode="auto">
          <a:xfrm>
            <a:off x="63246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7" name="Rectangle 55"/>
          <p:cNvSpPr>
            <a:spLocks noChangeArrowheads="1"/>
          </p:cNvSpPr>
          <p:nvPr/>
        </p:nvSpPr>
        <p:spPr bwMode="auto">
          <a:xfrm>
            <a:off x="8382000" y="2811463"/>
            <a:ext cx="533400" cy="1219200"/>
          </a:xfrm>
          <a:prstGeom prst="rect">
            <a:avLst/>
          </a:prstGeom>
          <a:noFill/>
          <a:ln w="12700">
            <a:solidFill>
              <a:schemeClr val="tx1"/>
            </a:solidFill>
            <a:miter lim="800000"/>
            <a:headEnd/>
            <a:tailEnd/>
          </a:ln>
        </p:spPr>
        <p:txBody>
          <a:bodyPr wrap="none" anchor="ctr">
            <a:prstTxWarp prst="textNoShape">
              <a:avLst/>
            </a:prstTxWarp>
          </a:bodyPr>
          <a:lstStyle/>
          <a:p>
            <a:endParaRPr lang="en-US">
              <a:latin typeface="Calibri" charset="0"/>
            </a:endParaRPr>
          </a:p>
        </p:txBody>
      </p:sp>
      <p:sp>
        <p:nvSpPr>
          <p:cNvPr id="49188" name="Line 56"/>
          <p:cNvSpPr>
            <a:spLocks noChangeShapeType="1"/>
          </p:cNvSpPr>
          <p:nvPr/>
        </p:nvSpPr>
        <p:spPr bwMode="auto">
          <a:xfrm>
            <a:off x="8382000" y="34210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89" name="Line 57"/>
          <p:cNvSpPr>
            <a:spLocks noChangeShapeType="1"/>
          </p:cNvSpPr>
          <p:nvPr/>
        </p:nvSpPr>
        <p:spPr bwMode="auto">
          <a:xfrm>
            <a:off x="8382000" y="31162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49190" name="Line 58"/>
          <p:cNvSpPr>
            <a:spLocks noChangeShapeType="1"/>
          </p:cNvSpPr>
          <p:nvPr/>
        </p:nvSpPr>
        <p:spPr bwMode="auto">
          <a:xfrm>
            <a:off x="8382000" y="3725863"/>
            <a:ext cx="533400" cy="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1683532" name="Text Box 76"/>
          <p:cNvSpPr txBox="1">
            <a:spLocks noChangeArrowheads="1"/>
          </p:cNvSpPr>
          <p:nvPr/>
        </p:nvSpPr>
        <p:spPr bwMode="auto">
          <a:xfrm>
            <a:off x="3124201" y="2354263"/>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3" name="Text Box 77"/>
          <p:cNvSpPr txBox="1">
            <a:spLocks noChangeArrowheads="1"/>
          </p:cNvSpPr>
          <p:nvPr/>
        </p:nvSpPr>
        <p:spPr bwMode="auto">
          <a:xfrm>
            <a:off x="5029201" y="2354263"/>
            <a:ext cx="601447"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miss</a:t>
            </a:r>
          </a:p>
        </p:txBody>
      </p:sp>
      <p:sp>
        <p:nvSpPr>
          <p:cNvPr id="1683534" name="Text Box 78"/>
          <p:cNvSpPr txBox="1">
            <a:spLocks noChangeArrowheads="1"/>
          </p:cNvSpPr>
          <p:nvPr/>
        </p:nvSpPr>
        <p:spPr bwMode="auto">
          <a:xfrm>
            <a:off x="7010400" y="2354263"/>
            <a:ext cx="436338"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35" name="Text Box 79"/>
          <p:cNvSpPr txBox="1">
            <a:spLocks noChangeArrowheads="1"/>
          </p:cNvSpPr>
          <p:nvPr/>
        </p:nvSpPr>
        <p:spPr bwMode="auto">
          <a:xfrm>
            <a:off x="9144000" y="2354263"/>
            <a:ext cx="436338"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hit</a:t>
            </a:r>
          </a:p>
        </p:txBody>
      </p:sp>
      <p:sp>
        <p:nvSpPr>
          <p:cNvPr id="1683540" name="Text Box 84"/>
          <p:cNvSpPr txBox="1">
            <a:spLocks noChangeArrowheads="1"/>
          </p:cNvSpPr>
          <p:nvPr/>
        </p:nvSpPr>
        <p:spPr bwMode="auto">
          <a:xfrm>
            <a:off x="2286000" y="2765425"/>
            <a:ext cx="1502334"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41" name="Text Box 85"/>
          <p:cNvSpPr txBox="1">
            <a:spLocks noChangeArrowheads="1"/>
          </p:cNvSpPr>
          <p:nvPr/>
        </p:nvSpPr>
        <p:spPr bwMode="auto">
          <a:xfrm>
            <a:off x="4267200" y="2765425"/>
            <a:ext cx="1502334"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49198" name="Text Box 127"/>
          <p:cNvSpPr txBox="1">
            <a:spLocks noChangeArrowheads="1"/>
          </p:cNvSpPr>
          <p:nvPr/>
        </p:nvSpPr>
        <p:spPr bwMode="auto">
          <a:xfrm>
            <a:off x="1981200" y="1905000"/>
            <a:ext cx="3429000" cy="581025"/>
          </a:xfrm>
          <a:prstGeom prst="rect">
            <a:avLst/>
          </a:prstGeom>
          <a:noFill/>
          <a:ln w="12700">
            <a:noFill/>
            <a:miter lim="800000"/>
            <a:headEnd/>
            <a:tailEnd/>
          </a:ln>
        </p:spPr>
        <p:txBody>
          <a:bodyPr>
            <a:prstTxWarp prst="textNoShape">
              <a:avLst/>
            </a:prstTxWarp>
            <a:spAutoFit/>
          </a:bodyPr>
          <a:lstStyle/>
          <a:p>
            <a:r>
              <a:rPr lang="en-US" sz="1600">
                <a:latin typeface="Calibri" charset="0"/>
              </a:rPr>
              <a:t>Start with an empty cache - all blocks initially marked as not valid</a:t>
            </a:r>
          </a:p>
        </p:txBody>
      </p:sp>
      <p:sp>
        <p:nvSpPr>
          <p:cNvPr id="49199" name="Line 128"/>
          <p:cNvSpPr>
            <a:spLocks noChangeShapeType="1"/>
          </p:cNvSpPr>
          <p:nvPr/>
        </p:nvSpPr>
        <p:spPr bwMode="auto">
          <a:xfrm>
            <a:off x="19812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0" name="Line 129"/>
          <p:cNvSpPr>
            <a:spLocks noChangeShapeType="1"/>
          </p:cNvSpPr>
          <p:nvPr/>
        </p:nvSpPr>
        <p:spPr bwMode="auto">
          <a:xfrm>
            <a:off x="39624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1" name="Line 130"/>
          <p:cNvSpPr>
            <a:spLocks noChangeShapeType="1"/>
          </p:cNvSpPr>
          <p:nvPr/>
        </p:nvSpPr>
        <p:spPr bwMode="auto">
          <a:xfrm>
            <a:off x="60198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49202" name="Line 131"/>
          <p:cNvSpPr>
            <a:spLocks noChangeShapeType="1"/>
          </p:cNvSpPr>
          <p:nvPr/>
        </p:nvSpPr>
        <p:spPr bwMode="auto">
          <a:xfrm>
            <a:off x="8077200" y="3421063"/>
            <a:ext cx="1828800" cy="0"/>
          </a:xfrm>
          <a:prstGeom prst="line">
            <a:avLst/>
          </a:prstGeom>
          <a:noFill/>
          <a:ln w="28575">
            <a:solidFill>
              <a:schemeClr val="tx1"/>
            </a:solidFill>
            <a:round/>
            <a:headEnd/>
            <a:tailEnd/>
          </a:ln>
        </p:spPr>
        <p:txBody>
          <a:bodyPr>
            <a:prstTxWarp prst="textNoShape">
              <a:avLst/>
            </a:prstTxWarp>
          </a:bodyPr>
          <a:lstStyle/>
          <a:p>
            <a:endParaRPr lang="en-US"/>
          </a:p>
        </p:txBody>
      </p:sp>
      <p:sp>
        <p:nvSpPr>
          <p:cNvPr id="1683592" name="Text Box 136"/>
          <p:cNvSpPr txBox="1">
            <a:spLocks noChangeArrowheads="1"/>
          </p:cNvSpPr>
          <p:nvPr/>
        </p:nvSpPr>
        <p:spPr bwMode="auto">
          <a:xfrm>
            <a:off x="4267200" y="3389313"/>
            <a:ext cx="1502334"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593" name="Text Box 137"/>
          <p:cNvSpPr txBox="1">
            <a:spLocks noChangeArrowheads="1"/>
          </p:cNvSpPr>
          <p:nvPr/>
        </p:nvSpPr>
        <p:spPr bwMode="auto">
          <a:xfrm>
            <a:off x="6318250" y="3389313"/>
            <a:ext cx="1502334"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594" name="Text Box 138"/>
          <p:cNvSpPr txBox="1">
            <a:spLocks noChangeArrowheads="1"/>
          </p:cNvSpPr>
          <p:nvPr/>
        </p:nvSpPr>
        <p:spPr bwMode="auto">
          <a:xfrm>
            <a:off x="6318250" y="2765425"/>
            <a:ext cx="1502334"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5" name="Text Box 139"/>
          <p:cNvSpPr txBox="1">
            <a:spLocks noChangeArrowheads="1"/>
          </p:cNvSpPr>
          <p:nvPr/>
        </p:nvSpPr>
        <p:spPr bwMode="auto">
          <a:xfrm>
            <a:off x="8375650" y="2779713"/>
            <a:ext cx="1502334"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000    Mem(0)</a:t>
            </a:r>
          </a:p>
        </p:txBody>
      </p:sp>
      <p:sp>
        <p:nvSpPr>
          <p:cNvPr id="1683596" name="Text Box 140"/>
          <p:cNvSpPr txBox="1">
            <a:spLocks noChangeArrowheads="1"/>
          </p:cNvSpPr>
          <p:nvPr/>
        </p:nvSpPr>
        <p:spPr bwMode="auto">
          <a:xfrm>
            <a:off x="8382000" y="3389313"/>
            <a:ext cx="1502334" cy="369332"/>
          </a:xfrm>
          <a:prstGeom prst="rect">
            <a:avLst/>
          </a:prstGeom>
          <a:noFill/>
          <a:ln w="12700">
            <a:noFill/>
            <a:miter lim="800000"/>
            <a:headEnd/>
            <a:tailEnd/>
          </a:ln>
        </p:spPr>
        <p:txBody>
          <a:bodyPr wrap="none">
            <a:prstTxWarp prst="textNoShape">
              <a:avLst/>
            </a:prstTxWarp>
            <a:spAutoFit/>
          </a:bodyPr>
          <a:lstStyle/>
          <a:p>
            <a:r>
              <a:rPr lang="en-US">
                <a:latin typeface="Calibri" charset="0"/>
              </a:rPr>
              <a:t>010    Mem(4)</a:t>
            </a:r>
          </a:p>
        </p:txBody>
      </p:sp>
      <p:sp>
        <p:nvSpPr>
          <p:cNvPr id="1683605" name="Rectangle 149"/>
          <p:cNvSpPr>
            <a:spLocks noChangeArrowheads="1"/>
          </p:cNvSpPr>
          <p:nvPr/>
        </p:nvSpPr>
        <p:spPr bwMode="auto">
          <a:xfrm>
            <a:off x="1676400" y="4800601"/>
            <a:ext cx="8839200" cy="1159292"/>
          </a:xfrm>
          <a:prstGeom prst="rect">
            <a:avLst/>
          </a:prstGeom>
          <a:noFill/>
          <a:ln w="12700">
            <a:noFill/>
            <a:miter lim="800000"/>
            <a:headEnd/>
            <a:tailEnd/>
          </a:ln>
        </p:spPr>
        <p:txBody>
          <a:bodyPr wrap="square" lIns="63500" tIns="25400" rIns="63500" bIns="25400">
            <a:prstTxWarp prst="textNoShape">
              <a:avLst/>
            </a:prstTxWarp>
            <a:spAutoFit/>
          </a:bodyPr>
          <a:lstStyle/>
          <a:p>
            <a:pPr marL="287338" indent="-287338">
              <a:spcBef>
                <a:spcPct val="30000"/>
              </a:spcBef>
              <a:buSzPct val="100000"/>
              <a:buFont typeface="Arial" charset="0"/>
              <a:buChar char="•"/>
            </a:pPr>
            <a:r>
              <a:rPr lang="en-US" altLang="zh-CN" sz="2400" dirty="0" smtClean="0">
                <a:latin typeface="Calibri" charset="0"/>
              </a:rPr>
              <a:t>T</a:t>
            </a:r>
            <a:r>
              <a:rPr lang="en-US" sz="2400" dirty="0" smtClean="0">
                <a:latin typeface="Calibri" charset="0"/>
              </a:rPr>
              <a:t>wo </a:t>
            </a:r>
            <a:r>
              <a:rPr lang="en-US" sz="2400" dirty="0">
                <a:latin typeface="Calibri" charset="0"/>
              </a:rPr>
              <a:t>memory </a:t>
            </a:r>
            <a:r>
              <a:rPr lang="en-US" sz="2400" dirty="0" smtClean="0">
                <a:latin typeface="Calibri" charset="0"/>
              </a:rPr>
              <a:t>addresses </a:t>
            </a:r>
            <a:r>
              <a:rPr lang="en-US" sz="2400" dirty="0">
                <a:latin typeface="Calibri" charset="0"/>
              </a:rPr>
              <a:t>that map into the same cache set can </a:t>
            </a:r>
            <a:r>
              <a:rPr lang="en-US" sz="2400" dirty="0" smtClean="0">
                <a:latin typeface="Calibri" charset="0"/>
              </a:rPr>
              <a:t>co-exist in the 2-way SA cache, removes the Ping-Pong effect of DM cache</a:t>
            </a:r>
            <a:endParaRPr lang="en-US" sz="2400" dirty="0">
              <a:latin typeface="Calibri" charset="0"/>
            </a:endParaRPr>
          </a:p>
        </p:txBody>
      </p:sp>
      <p:sp>
        <p:nvSpPr>
          <p:cNvPr id="1683606" name="Rectangle 150"/>
          <p:cNvSpPr>
            <a:spLocks noChangeArrowheads="1"/>
          </p:cNvSpPr>
          <p:nvPr/>
        </p:nvSpPr>
        <p:spPr bwMode="auto">
          <a:xfrm>
            <a:off x="2057400" y="44116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spcBef>
                <a:spcPct val="30000"/>
              </a:spcBef>
              <a:buSzPct val="100000"/>
              <a:buFont typeface="Arial" charset="0"/>
              <a:buChar char="•"/>
            </a:pPr>
            <a:r>
              <a:rPr lang="en-US" sz="2000" dirty="0">
                <a:latin typeface="Calibri" charset="0"/>
              </a:rPr>
              <a:t>8 requests, 2 misses</a:t>
            </a:r>
          </a:p>
        </p:txBody>
      </p:sp>
      <p:sp>
        <p:nvSpPr>
          <p:cNvPr id="59" name="Date Placeholder 3"/>
          <p:cNvSpPr txBox="1">
            <a:spLocks/>
          </p:cNvSpPr>
          <p:nvPr/>
        </p:nvSpPr>
        <p:spPr>
          <a:xfrm>
            <a:off x="794085"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60"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1" name="Slide Number Placeholder 5"/>
          <p:cNvSpPr>
            <a:spLocks noGrp="1"/>
          </p:cNvSpPr>
          <p:nvPr>
            <p:ph type="sldNum" sz="quarter" idx="12"/>
          </p:nvPr>
        </p:nvSpPr>
        <p:spPr>
          <a:xfrm>
            <a:off x="9328484"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8</a:t>
            </a:fld>
            <a:endParaRPr lang="en-US"/>
          </a:p>
        </p:txBody>
      </p:sp>
      <p:sp>
        <p:nvSpPr>
          <p:cNvPr id="2" name="TextBox 1"/>
          <p:cNvSpPr txBox="1"/>
          <p:nvPr/>
        </p:nvSpPr>
        <p:spPr>
          <a:xfrm>
            <a:off x="2207657" y="3906770"/>
            <a:ext cx="468398" cy="584775"/>
          </a:xfrm>
          <a:prstGeom prst="rect">
            <a:avLst/>
          </a:prstGeom>
          <a:noFill/>
        </p:spPr>
        <p:txBody>
          <a:bodyPr wrap="none" rtlCol="0">
            <a:spAutoFit/>
          </a:bodyPr>
          <a:lstStyle/>
          <a:p>
            <a:r>
              <a:rPr lang="en-US" sz="3200" dirty="0" smtClean="0"/>
              <a:t>…</a:t>
            </a:r>
            <a:endParaRPr lang="en-US" sz="3200" dirty="0"/>
          </a:p>
        </p:txBody>
      </p:sp>
      <p:sp>
        <p:nvSpPr>
          <p:cNvPr id="62" name="TextBox 61"/>
          <p:cNvSpPr txBox="1"/>
          <p:nvPr/>
        </p:nvSpPr>
        <p:spPr>
          <a:xfrm>
            <a:off x="2645526" y="3914759"/>
            <a:ext cx="468398" cy="584775"/>
          </a:xfrm>
          <a:prstGeom prst="rect">
            <a:avLst/>
          </a:prstGeom>
          <a:noFill/>
        </p:spPr>
        <p:txBody>
          <a:bodyPr wrap="none" rtlCol="0">
            <a:spAutoFit/>
          </a:bodyPr>
          <a:lstStyle/>
          <a:p>
            <a:r>
              <a:rPr lang="en-US" sz="3200" dirty="0" smtClean="0"/>
              <a:t>…</a:t>
            </a:r>
            <a:endParaRPr lang="en-US" sz="3200" dirty="0"/>
          </a:p>
        </p:txBody>
      </p:sp>
      <p:sp>
        <p:nvSpPr>
          <p:cNvPr id="64" name="Rectangle 91"/>
          <p:cNvSpPr txBox="1">
            <a:spLocks noChangeArrowheads="1"/>
          </p:cNvSpPr>
          <p:nvPr/>
        </p:nvSpPr>
        <p:spPr>
          <a:xfrm>
            <a:off x="1399756" y="1219200"/>
            <a:ext cx="9316370" cy="100939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altLang="zh-CN" sz="2400" dirty="0"/>
              <a:t>Consider the sequence of memory addresses referenced at </a:t>
            </a:r>
            <a:r>
              <a:rPr lang="en-US" altLang="zh-CN" sz="2400" dirty="0" smtClean="0"/>
              <a:t>runtime: </a:t>
            </a:r>
            <a:r>
              <a:rPr lang="en-US" sz="2400" dirty="0" smtClean="0"/>
              <a:t>0000xx</a:t>
            </a:r>
            <a:r>
              <a:rPr lang="en-US" sz="2400" dirty="0"/>
              <a:t>, 0100xx, 0000xx, 0100xx, 0000xx, 0100xx, 0000xx, </a:t>
            </a:r>
            <a:r>
              <a:rPr lang="en-US" sz="2400" dirty="0" smtClean="0"/>
              <a:t>0100xx. All </a:t>
            </a:r>
            <a:r>
              <a:rPr lang="en-US" sz="2400" dirty="0" smtClean="0"/>
              <a:t>mapped to Set </a:t>
            </a:r>
            <a:r>
              <a:rPr lang="en-US" sz="2400" dirty="0"/>
              <a:t>0. </a:t>
            </a:r>
            <a:endParaRPr lang="en-US" sz="2400" dirty="0"/>
          </a:p>
          <a:p>
            <a:pPr lvl="1" algn="ctr">
              <a:buFont typeface="Monotype Sorts" pitchFamily="2" charset="2"/>
              <a:buNone/>
              <a:defRPr/>
            </a:pPr>
            <a:endParaRPr lang="en-US" sz="2000" dirty="0"/>
          </a:p>
        </p:txBody>
      </p:sp>
    </p:spTree>
    <p:extLst>
      <p:ext uri="{BB962C8B-B14F-4D97-AF65-F5344CB8AC3E}">
        <p14:creationId xmlns:p14="http://schemas.microsoft.com/office/powerpoint/2010/main" val="302997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a:bodyPr>
          <a:lstStyle/>
          <a:p>
            <a:r>
              <a:rPr lang="en-US" dirty="0" smtClean="0"/>
              <a:t>Cache Replacement Policies</a:t>
            </a:r>
          </a:p>
        </p:txBody>
      </p:sp>
      <p:sp>
        <p:nvSpPr>
          <p:cNvPr id="1093647" name="Rectangle 15"/>
          <p:cNvSpPr>
            <a:spLocks noGrp="1" noChangeArrowheads="1"/>
          </p:cNvSpPr>
          <p:nvPr>
            <p:ph idx="1"/>
          </p:nvPr>
        </p:nvSpPr>
        <p:spPr>
          <a:xfrm>
            <a:off x="609600" y="1189037"/>
            <a:ext cx="10972800" cy="4525963"/>
          </a:xfrm>
        </p:spPr>
        <p:txBody>
          <a:bodyPr>
            <a:noAutofit/>
          </a:bodyPr>
          <a:lstStyle/>
          <a:p>
            <a:pPr>
              <a:lnSpc>
                <a:spcPct val="90000"/>
              </a:lnSpc>
              <a:defRPr/>
            </a:pPr>
            <a:r>
              <a:rPr lang="en-US" sz="2400" dirty="0"/>
              <a:t>Random Replacement</a:t>
            </a:r>
          </a:p>
          <a:p>
            <a:pPr lvl="1">
              <a:lnSpc>
                <a:spcPct val="90000"/>
              </a:lnSpc>
              <a:defRPr/>
            </a:pPr>
            <a:r>
              <a:rPr lang="en-US" sz="2000" dirty="0" smtClean="0"/>
              <a:t>A cache block is randomly selected to evict</a:t>
            </a:r>
            <a:endParaRPr lang="en-US" sz="2000" dirty="0"/>
          </a:p>
          <a:p>
            <a:pPr>
              <a:lnSpc>
                <a:spcPct val="90000"/>
              </a:lnSpc>
              <a:defRPr/>
            </a:pPr>
            <a:r>
              <a:rPr lang="en-US" sz="2400" dirty="0"/>
              <a:t>Least-Recently Used</a:t>
            </a:r>
          </a:p>
          <a:p>
            <a:pPr lvl="1">
              <a:lnSpc>
                <a:spcPct val="90000"/>
              </a:lnSpc>
              <a:defRPr/>
            </a:pPr>
            <a:r>
              <a:rPr lang="en-US" sz="2000" dirty="0"/>
              <a:t>Hardware keeps track of access history</a:t>
            </a:r>
          </a:p>
          <a:p>
            <a:pPr lvl="1">
              <a:lnSpc>
                <a:spcPct val="90000"/>
              </a:lnSpc>
              <a:defRPr/>
            </a:pPr>
            <a:r>
              <a:rPr lang="en-US" sz="2000" dirty="0"/>
              <a:t>Replace the entry that has not been used for the longest time</a:t>
            </a:r>
          </a:p>
          <a:p>
            <a:pPr lvl="1">
              <a:lnSpc>
                <a:spcPct val="90000"/>
              </a:lnSpc>
              <a:defRPr/>
            </a:pPr>
            <a:r>
              <a:rPr lang="en-US" sz="2000" dirty="0" smtClean="0"/>
              <a:t>For </a:t>
            </a:r>
            <a:r>
              <a:rPr lang="en-US" sz="2000" dirty="0"/>
              <a:t>2-way SA </a:t>
            </a:r>
            <a:r>
              <a:rPr lang="en-US" sz="2000" dirty="0" smtClean="0"/>
              <a:t>cache, </a:t>
            </a:r>
            <a:r>
              <a:rPr lang="en-US" sz="2000" dirty="0"/>
              <a:t>one bit per set → set to 1 when a block is referenced; reset the other way’s bit </a:t>
            </a:r>
            <a:r>
              <a:rPr lang="en-US" sz="2000" dirty="0" smtClean="0"/>
              <a:t>to 0; always replace the block with bit=0.</a:t>
            </a:r>
          </a:p>
          <a:p>
            <a:pPr lvl="1">
              <a:lnSpc>
                <a:spcPct val="90000"/>
              </a:lnSpc>
              <a:defRPr/>
            </a:pPr>
            <a:r>
              <a:rPr lang="en-US" sz="2000" dirty="0" smtClean="0"/>
              <a:t>For N-way SA cache, can be expensive to implement</a:t>
            </a:r>
            <a:endParaRPr lang="en-US" sz="2000" dirty="0"/>
          </a:p>
          <a:p>
            <a:pPr>
              <a:lnSpc>
                <a:spcPct val="90000"/>
              </a:lnSpc>
              <a:defRPr/>
            </a:pPr>
            <a:r>
              <a:rPr lang="en-US" sz="2400" dirty="0" smtClean="0"/>
              <a:t>Example </a:t>
            </a:r>
            <a:r>
              <a:rPr lang="en-US" sz="2400" dirty="0"/>
              <a:t>of a </a:t>
            </a:r>
            <a:r>
              <a:rPr lang="en-US" sz="2400" dirty="0" smtClean="0"/>
              <a:t>simple </a:t>
            </a:r>
            <a:r>
              <a:rPr lang="en-US" sz="2400" dirty="0"/>
              <a:t>“Pseudo” LRU Implementation for 64-way SA cache</a:t>
            </a:r>
          </a:p>
          <a:p>
            <a:pPr lvl="1">
              <a:lnSpc>
                <a:spcPct val="90000"/>
              </a:lnSpc>
              <a:defRPr/>
            </a:pPr>
            <a:r>
              <a:rPr lang="en-US" sz="2000" dirty="0" smtClean="0"/>
              <a:t>Replacement </a:t>
            </a:r>
            <a:r>
              <a:rPr lang="en-US" sz="2000" dirty="0"/>
              <a:t>pointer points to one cache entry</a:t>
            </a:r>
          </a:p>
          <a:p>
            <a:pPr lvl="1">
              <a:lnSpc>
                <a:spcPct val="90000"/>
              </a:lnSpc>
              <a:defRPr/>
            </a:pPr>
            <a:r>
              <a:rPr lang="en-US" sz="2000" dirty="0"/>
              <a:t>Whenever access is made to the entry the pointer points to:</a:t>
            </a:r>
          </a:p>
          <a:p>
            <a:pPr lvl="2">
              <a:lnSpc>
                <a:spcPct val="90000"/>
              </a:lnSpc>
              <a:defRPr/>
            </a:pPr>
            <a:r>
              <a:rPr lang="en-US" sz="1600" dirty="0"/>
              <a:t>Move the pointer to the next entry</a:t>
            </a:r>
          </a:p>
          <a:p>
            <a:pPr lvl="1">
              <a:lnSpc>
                <a:spcPct val="90000"/>
              </a:lnSpc>
              <a:defRPr/>
            </a:pPr>
            <a:r>
              <a:rPr lang="en-US" sz="2000" dirty="0"/>
              <a:t>Otherwise: do not move the pointer</a:t>
            </a:r>
          </a:p>
          <a:p>
            <a:pPr lvl="1">
              <a:lnSpc>
                <a:spcPct val="90000"/>
              </a:lnSpc>
              <a:defRPr/>
            </a:pPr>
            <a:r>
              <a:rPr lang="en-US" sz="2000" dirty="0"/>
              <a:t>(example of “not-most-recently used” </a:t>
            </a:r>
            <a:r>
              <a:rPr lang="en-US" sz="2000" dirty="0" smtClean="0"/>
              <a:t>replacement </a:t>
            </a:r>
            <a:r>
              <a:rPr lang="en-US" sz="2000" dirty="0"/>
              <a:t>policy)</a:t>
            </a:r>
          </a:p>
        </p:txBody>
      </p:sp>
      <p:sp>
        <p:nvSpPr>
          <p:cNvPr id="19" name="Slide Number Placeholder 5"/>
          <p:cNvSpPr>
            <a:spLocks noGrp="1"/>
          </p:cNvSpPr>
          <p:nvPr>
            <p:ph type="sldNum" sz="quarter" idx="12"/>
          </p:nvPr>
        </p:nvSpPr>
        <p:spPr>
          <a:xfrm>
            <a:off x="90424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9</a:t>
            </a:fld>
            <a:endParaRPr lang="en-US"/>
          </a:p>
        </p:txBody>
      </p:sp>
      <p:grpSp>
        <p:nvGrpSpPr>
          <p:cNvPr id="2" name="Group 2"/>
          <p:cNvGrpSpPr>
            <a:grpSpLocks/>
          </p:cNvGrpSpPr>
          <p:nvPr/>
        </p:nvGrpSpPr>
        <p:grpSpPr bwMode="auto">
          <a:xfrm>
            <a:off x="7620000" y="4692650"/>
            <a:ext cx="2979737" cy="1479550"/>
            <a:chOff x="3395" y="3116"/>
            <a:chExt cx="1877" cy="932"/>
          </a:xfrm>
        </p:grpSpPr>
        <p:sp>
          <p:nvSpPr>
            <p:cNvPr id="1093635" name="Rectangle 3"/>
            <p:cNvSpPr>
              <a:spLocks noChangeArrowheads="1"/>
            </p:cNvSpPr>
            <p:nvPr/>
          </p:nvSpPr>
          <p:spPr bwMode="auto">
            <a:xfrm>
              <a:off x="4376" y="3128"/>
              <a:ext cx="896" cy="896"/>
            </a:xfrm>
            <a:prstGeom prst="rect">
              <a:avLst/>
            </a:prstGeom>
            <a:noFill/>
            <a:ln w="25400">
              <a:solidFill>
                <a:schemeClr val="tx1"/>
              </a:solidFill>
              <a:miter lim="800000"/>
              <a:headEnd/>
              <a:tailEnd/>
            </a:ln>
            <a:effectLst/>
          </p:spPr>
          <p:txBody>
            <a:bodyPr wrap="none" anchor="ctr">
              <a:prstTxWarp prst="textNoShape">
                <a:avLst/>
              </a:prstTxWarp>
            </a:bodyPr>
            <a:lstStyle/>
            <a:p>
              <a:pPr>
                <a:defRPr/>
              </a:pPr>
              <a:endParaRPr lang="en-US"/>
            </a:p>
          </p:txBody>
        </p:sp>
        <p:sp>
          <p:nvSpPr>
            <p:cNvPr id="1093636" name="Line 4"/>
            <p:cNvSpPr>
              <a:spLocks noChangeShapeType="1"/>
            </p:cNvSpPr>
            <p:nvPr/>
          </p:nvSpPr>
          <p:spPr bwMode="auto">
            <a:xfrm>
              <a:off x="4376" y="3312"/>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p>
          </p:txBody>
        </p:sp>
        <p:sp>
          <p:nvSpPr>
            <p:cNvPr id="1093637" name="Line 5"/>
            <p:cNvSpPr>
              <a:spLocks noChangeShapeType="1"/>
            </p:cNvSpPr>
            <p:nvPr/>
          </p:nvSpPr>
          <p:spPr bwMode="auto">
            <a:xfrm>
              <a:off x="4376" y="3504"/>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p>
          </p:txBody>
        </p:sp>
        <p:sp>
          <p:nvSpPr>
            <p:cNvPr id="1093638" name="Line 6"/>
            <p:cNvSpPr>
              <a:spLocks noChangeShapeType="1"/>
            </p:cNvSpPr>
            <p:nvPr/>
          </p:nvSpPr>
          <p:spPr bwMode="auto">
            <a:xfrm>
              <a:off x="4376" y="3840"/>
              <a:ext cx="896" cy="0"/>
            </a:xfrm>
            <a:prstGeom prst="line">
              <a:avLst/>
            </a:prstGeom>
            <a:noFill/>
            <a:ln w="25400">
              <a:solidFill>
                <a:schemeClr val="tx1"/>
              </a:solidFill>
              <a:round/>
              <a:headEnd/>
              <a:tailEnd/>
            </a:ln>
            <a:effectLst/>
          </p:spPr>
          <p:txBody>
            <a:bodyPr wrap="none" anchor="ctr">
              <a:prstTxWarp prst="textNoShape">
                <a:avLst/>
              </a:prstTxWarp>
            </a:bodyPr>
            <a:lstStyle/>
            <a:p>
              <a:pPr>
                <a:defRPr/>
              </a:pPr>
              <a:endParaRPr lang="en-US"/>
            </a:p>
          </p:txBody>
        </p:sp>
        <p:sp>
          <p:nvSpPr>
            <p:cNvPr id="1093639" name="Rectangle 7"/>
            <p:cNvSpPr>
              <a:spLocks noChangeArrowheads="1"/>
            </p:cNvSpPr>
            <p:nvPr/>
          </p:nvSpPr>
          <p:spPr bwMode="auto">
            <a:xfrm>
              <a:off x="4739" y="3491"/>
              <a:ext cx="169" cy="289"/>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2400" b="1"/>
                <a:t>:</a:t>
              </a:r>
            </a:p>
          </p:txBody>
        </p:sp>
        <p:sp>
          <p:nvSpPr>
            <p:cNvPr id="1093640" name="Rectangle 8"/>
            <p:cNvSpPr>
              <a:spLocks noChangeArrowheads="1"/>
            </p:cNvSpPr>
            <p:nvPr/>
          </p:nvSpPr>
          <p:spPr bwMode="auto">
            <a:xfrm>
              <a:off x="4547" y="3116"/>
              <a:ext cx="496"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dirty="0"/>
                <a:t>Entry 0</a:t>
              </a:r>
            </a:p>
          </p:txBody>
        </p:sp>
        <p:sp>
          <p:nvSpPr>
            <p:cNvPr id="1093641" name="Rectangle 9"/>
            <p:cNvSpPr>
              <a:spLocks noChangeArrowheads="1"/>
            </p:cNvSpPr>
            <p:nvPr/>
          </p:nvSpPr>
          <p:spPr bwMode="auto">
            <a:xfrm>
              <a:off x="4547" y="3308"/>
              <a:ext cx="494"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t>Entry 1</a:t>
              </a:r>
            </a:p>
          </p:txBody>
        </p:sp>
        <p:sp>
          <p:nvSpPr>
            <p:cNvPr id="1093642" name="Rectangle 10"/>
            <p:cNvSpPr>
              <a:spLocks noChangeArrowheads="1"/>
            </p:cNvSpPr>
            <p:nvPr/>
          </p:nvSpPr>
          <p:spPr bwMode="auto">
            <a:xfrm>
              <a:off x="4547" y="3836"/>
              <a:ext cx="588" cy="212"/>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t>Entry  63</a:t>
              </a:r>
            </a:p>
          </p:txBody>
        </p:sp>
        <p:sp>
          <p:nvSpPr>
            <p:cNvPr id="1093643" name="Line 11"/>
            <p:cNvSpPr>
              <a:spLocks noChangeShapeType="1"/>
            </p:cNvSpPr>
            <p:nvPr/>
          </p:nvSpPr>
          <p:spPr bwMode="auto">
            <a:xfrm>
              <a:off x="3464" y="3600"/>
              <a:ext cx="896"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defRPr/>
              </a:pPr>
              <a:endParaRPr lang="en-US"/>
            </a:p>
          </p:txBody>
        </p:sp>
        <p:sp>
          <p:nvSpPr>
            <p:cNvPr id="1093644" name="Rectangle 12"/>
            <p:cNvSpPr>
              <a:spLocks noChangeArrowheads="1"/>
            </p:cNvSpPr>
            <p:nvPr/>
          </p:nvSpPr>
          <p:spPr bwMode="auto">
            <a:xfrm>
              <a:off x="3395" y="3404"/>
              <a:ext cx="826"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t>Replacement</a:t>
              </a:r>
            </a:p>
          </p:txBody>
        </p:sp>
        <p:sp>
          <p:nvSpPr>
            <p:cNvPr id="1093645" name="Rectangle 13"/>
            <p:cNvSpPr>
              <a:spLocks noChangeArrowheads="1"/>
            </p:cNvSpPr>
            <p:nvPr/>
          </p:nvSpPr>
          <p:spPr bwMode="auto">
            <a:xfrm>
              <a:off x="3539" y="3596"/>
              <a:ext cx="520" cy="210"/>
            </a:xfrm>
            <a:prstGeom prst="rect">
              <a:avLst/>
            </a:prstGeom>
            <a:noFill/>
            <a:ln w="12700">
              <a:noFill/>
              <a:miter lim="800000"/>
              <a:headEnd/>
              <a:tailEnd/>
            </a:ln>
            <a:effectLst/>
          </p:spPr>
          <p:txBody>
            <a:bodyPr wrap="none" lIns="90487" tIns="44450" rIns="90487" bIns="44450">
              <a:prstTxWarp prst="textNoShape">
                <a:avLst/>
              </a:prstTxWarp>
              <a:spAutoFit/>
            </a:bodyPr>
            <a:lstStyle/>
            <a:p>
              <a:pPr>
                <a:defRPr/>
              </a:pPr>
              <a:r>
                <a:rPr lang="en-US" sz="1600" b="1"/>
                <a:t>Pointer</a:t>
              </a:r>
            </a:p>
          </p:txBody>
        </p:sp>
      </p:grpSp>
      <p:sp>
        <p:nvSpPr>
          <p:cNvPr id="17" name="Date Placeholder 3"/>
          <p:cNvSpPr txBox="1">
            <a:spLocks/>
          </p:cNvSpPr>
          <p:nvPr/>
        </p:nvSpPr>
        <p:spPr>
          <a:xfrm>
            <a:off x="617621"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4/30/2018</a:t>
            </a:fld>
            <a:endParaRPr lang="en-US"/>
          </a:p>
        </p:txBody>
      </p:sp>
      <p:sp>
        <p:nvSpPr>
          <p:cNvPr id="18"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4894657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36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36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936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36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936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936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364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36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36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936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936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364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9364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dissolv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4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19920</TotalTime>
  <Words>3187</Words>
  <Application>Microsoft Office PowerPoint</Application>
  <PresentationFormat>Widescreen</PresentationFormat>
  <Paragraphs>443</Paragraphs>
  <Slides>23</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18 VAG Rounded Bold   07390</vt:lpstr>
      <vt:lpstr>Courier</vt:lpstr>
      <vt:lpstr>맑은 고딕</vt:lpstr>
      <vt:lpstr>Monotype Sorts</vt:lpstr>
      <vt:lpstr>ＭＳ Ｐゴシック</vt:lpstr>
      <vt:lpstr>宋体</vt:lpstr>
      <vt:lpstr>Arial</vt:lpstr>
      <vt:lpstr>Calibri</vt:lpstr>
      <vt:lpstr>Times</vt:lpstr>
      <vt:lpstr>Wingdings</vt:lpstr>
      <vt:lpstr>Office Theme</vt:lpstr>
      <vt:lpstr>1_CS252-template</vt:lpstr>
      <vt:lpstr>L6  Cache Part II</vt:lpstr>
      <vt:lpstr>Cache (Performance) Terms</vt:lpstr>
      <vt:lpstr>Average Memory Access Time (AMAT)</vt:lpstr>
      <vt:lpstr>AMAT Example</vt:lpstr>
      <vt:lpstr>PowerPoint Presentation</vt:lpstr>
      <vt:lpstr>Ping Pong Cache Example: DM Cache w/ 4 Blocks</vt:lpstr>
      <vt:lpstr>PowerPoint Presentation</vt:lpstr>
      <vt:lpstr>Ping Pong Cache Example: 2-Way SA Cache w/ 4 Blocks</vt:lpstr>
      <vt:lpstr>Cache Replacement Policies</vt:lpstr>
      <vt:lpstr>Benefits of Set-Associative Caches</vt:lpstr>
      <vt:lpstr>Reduce AMAT</vt:lpstr>
      <vt:lpstr>Sources of Cache Misses (3 C’s)</vt:lpstr>
      <vt:lpstr>Answer: # Cache Misses for DM Cache</vt:lpstr>
      <vt:lpstr>Answer: # Cache Misses for 2-Way SA Cache</vt:lpstr>
      <vt:lpstr>Answer: # Cache Misses for FA Cache</vt:lpstr>
      <vt:lpstr>Effect of Cache Parameters on Performance</vt:lpstr>
      <vt:lpstr>Improving Cache Performance</vt:lpstr>
      <vt:lpstr>Memory Hierarchy</vt:lpstr>
      <vt:lpstr>Multiple Cache Levels</vt:lpstr>
      <vt:lpstr>Local vs. Global Miss Rates</vt:lpstr>
      <vt:lpstr>AMAT Example</vt:lpstr>
      <vt:lpstr>Multilevel Cache Considerations</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Gu, Zonghua</cp:lastModifiedBy>
  <cp:revision>496</cp:revision>
  <cp:lastPrinted>2013-10-02T04:31:49Z</cp:lastPrinted>
  <dcterms:created xsi:type="dcterms:W3CDTF">2012-02-15T14:17:37Z</dcterms:created>
  <dcterms:modified xsi:type="dcterms:W3CDTF">2018-04-30T21:43:26Z</dcterms:modified>
</cp:coreProperties>
</file>