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1" r:id="rId3"/>
  </p:sldMasterIdLst>
  <p:notesMasterIdLst>
    <p:notesMasterId r:id="rId34"/>
  </p:notesMasterIdLst>
  <p:handoutMasterIdLst>
    <p:handoutMasterId r:id="rId35"/>
  </p:handoutMasterIdLst>
  <p:sldIdLst>
    <p:sldId id="256" r:id="rId4"/>
    <p:sldId id="334" r:id="rId5"/>
    <p:sldId id="341" r:id="rId6"/>
    <p:sldId id="343" r:id="rId7"/>
    <p:sldId id="345" r:id="rId8"/>
    <p:sldId id="346" r:id="rId9"/>
    <p:sldId id="347" r:id="rId10"/>
    <p:sldId id="352" r:id="rId11"/>
    <p:sldId id="355" r:id="rId12"/>
    <p:sldId id="356" r:id="rId13"/>
    <p:sldId id="357" r:id="rId14"/>
    <p:sldId id="358" r:id="rId15"/>
    <p:sldId id="349" r:id="rId16"/>
    <p:sldId id="359" r:id="rId17"/>
    <p:sldId id="350"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48"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4314" autoAdjust="0"/>
  </p:normalViewPr>
  <p:slideViewPr>
    <p:cSldViewPr>
      <p:cViewPr varScale="1">
        <p:scale>
          <a:sx n="69" d="100"/>
          <a:sy n="69" d="100"/>
        </p:scale>
        <p:origin x="1507"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it provides a good algorithmic description of solving the critical-section problem and illustrates some of the complexities involved in designing software that addresses the requirements of mutual exclusion</a:t>
            </a:r>
          </a:p>
          <a:p>
            <a:endParaRPr lang="en-US" dirty="0"/>
          </a:p>
          <a:p>
            <a:r>
              <a:rPr lang="en-US" dirty="0"/>
              <a:t>turn indicates whose turn it is to enter its critical section</a:t>
            </a:r>
          </a:p>
          <a:p>
            <a:r>
              <a:rPr lang="en-US" altLang="zh-CN" dirty="0"/>
              <a:t>Flag</a:t>
            </a:r>
            <a:r>
              <a:rPr lang="zh-CN" altLang="en-US" dirty="0"/>
              <a:t> </a:t>
            </a:r>
            <a:r>
              <a:rPr lang="en-US" altLang="zh-CN" dirty="0"/>
              <a:t>indicate</a:t>
            </a:r>
            <a:r>
              <a:rPr lang="zh-CN" altLang="en-US" dirty="0"/>
              <a:t> </a:t>
            </a:r>
            <a:r>
              <a:rPr lang="en-US" altLang="zh-CN" dirty="0"/>
              <a:t>if</a:t>
            </a:r>
            <a:r>
              <a:rPr lang="zh-CN" altLang="en-US" dirty="0"/>
              <a:t> </a:t>
            </a:r>
            <a:r>
              <a:rPr lang="en-US" altLang="zh-CN" dirty="0"/>
              <a:t>a</a:t>
            </a:r>
            <a:r>
              <a:rPr lang="zh-CN" altLang="en-US" dirty="0"/>
              <a:t> </a:t>
            </a:r>
            <a:r>
              <a:rPr lang="en-US" altLang="zh-CN" dirty="0"/>
              <a:t>thread</a:t>
            </a:r>
            <a:r>
              <a:rPr lang="zh-CN" altLang="en-US" dirty="0"/>
              <a:t> </a:t>
            </a:r>
            <a:r>
              <a:rPr lang="en-US" altLang="zh-CN" dirty="0"/>
              <a:t>is</a:t>
            </a:r>
            <a:r>
              <a:rPr lang="zh-CN" altLang="en-US" dirty="0"/>
              <a:t> </a:t>
            </a:r>
            <a:r>
              <a:rPr lang="en-US" altLang="zh-CN" dirty="0"/>
              <a:t>ready</a:t>
            </a:r>
            <a:r>
              <a:rPr lang="zh-CN" altLang="en-US" dirty="0"/>
              <a:t> </a:t>
            </a:r>
            <a:r>
              <a:rPr lang="en-US" altLang="zh-CN" dirty="0"/>
              <a:t>to</a:t>
            </a:r>
            <a:r>
              <a:rPr lang="zh-CN" altLang="en-US" dirty="0"/>
              <a:t> </a:t>
            </a:r>
            <a:r>
              <a:rPr lang="en-US" altLang="zh-CN" dirty="0"/>
              <a:t>enter</a:t>
            </a:r>
            <a:r>
              <a:rPr lang="zh-CN" altLang="en-US" dirty="0"/>
              <a:t> </a:t>
            </a:r>
            <a:r>
              <a:rPr lang="en-US" altLang="zh-CN" dirty="0"/>
              <a:t>its</a:t>
            </a:r>
            <a:r>
              <a:rPr lang="zh-CN" altLang="en-US" dirty="0"/>
              <a:t> </a:t>
            </a:r>
            <a:r>
              <a:rPr lang="en-US" altLang="zh-CN" dirty="0"/>
              <a:t>critical</a:t>
            </a:r>
            <a:r>
              <a:rPr lang="zh-CN" altLang="en-US" dirty="0"/>
              <a:t> </a:t>
            </a:r>
            <a:r>
              <a:rPr lang="en-US" altLang="zh-CN" dirty="0"/>
              <a:t>section</a:t>
            </a:r>
          </a:p>
          <a:p>
            <a:endParaRPr lang="en-US" dirty="0"/>
          </a:p>
          <a:p>
            <a:r>
              <a:rPr lang="en-US" dirty="0"/>
              <a:t>Peterson's solution is restricted to two processes that alternate execution between their critical sections and remainder sections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083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yield is simply a system call that moves the caller from the</a:t>
            </a:r>
            <a:endParaRPr lang="en-US" altLang="zh-CN" dirty="0">
              <a:effectLst/>
              <a:latin typeface="Helvetica" pitchFamily="2" charset="0"/>
            </a:endParaRPr>
          </a:p>
          <a:p>
            <a:r>
              <a:rPr lang="en-US" altLang="zh-CN" i="1" dirty="0">
                <a:effectLst/>
                <a:latin typeface="Helvetica" pitchFamily="2" charset="0"/>
              </a:rPr>
              <a:t>running state to the ready state, and thus promotes another thread to</a:t>
            </a:r>
            <a:endParaRPr lang="en-US" altLang="zh-CN" dirty="0">
              <a:effectLst/>
              <a:latin typeface="Helvetica" pitchFamily="2" charset="0"/>
            </a:endParaRPr>
          </a:p>
          <a:p>
            <a:r>
              <a:rPr lang="en-US" altLang="zh-CN" i="1" dirty="0">
                <a:effectLst/>
                <a:latin typeface="Helvetica" pitchFamily="2" charset="0"/>
              </a:rPr>
              <a:t>running. Thus, the yielding thread essentially </a:t>
            </a:r>
            <a:r>
              <a:rPr lang="en-US" altLang="zh-CN" i="1" dirty="0" err="1">
                <a:effectLst/>
                <a:latin typeface="Helvetica" pitchFamily="2" charset="0"/>
              </a:rPr>
              <a:t>deschedules</a:t>
            </a:r>
            <a:r>
              <a:rPr lang="en-US" altLang="zh-CN" i="1" dirty="0">
                <a:effectLst/>
                <a:latin typeface="Helvetica" pitchFamily="2" charset="0"/>
              </a:rPr>
              <a:t> itself.</a:t>
            </a:r>
            <a:r>
              <a:rPr lang="zh-CN" altLang="en-US" i="1" dirty="0">
                <a:effectLst/>
                <a:latin typeface="Helvetica" pitchFamily="2" charset="0"/>
              </a:rPr>
              <a:t> </a:t>
            </a:r>
            <a:endParaRPr lang="en-US" altLang="zh-CN" i="1" dirty="0">
              <a:effectLst/>
              <a:latin typeface="Helvetica" pitchFamily="2" charset="0"/>
            </a:endParaRPr>
          </a:p>
          <a:p>
            <a:endParaRPr lang="en-US" altLang="zh-CN" i="1" dirty="0">
              <a:effectLst/>
              <a:latin typeface="Helvetica" pitchFamily="2" charset="0"/>
            </a:endParaRPr>
          </a:p>
          <a:p>
            <a:r>
              <a:rPr lang="en-US" altLang="zh-CN" dirty="0">
                <a:effectLst/>
                <a:latin typeface="Helvetica" pitchFamily="2" charset="0"/>
              </a:rPr>
              <a:t>a relatively large number of threads attempting to acquire the lock</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664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Guard</a:t>
            </a:r>
            <a:r>
              <a:rPr lang="zh-CN" altLang="en-US" dirty="0"/>
              <a:t> </a:t>
            </a:r>
            <a:r>
              <a:rPr lang="en-US" altLang="zh-CN" dirty="0"/>
              <a:t>is</a:t>
            </a:r>
            <a:r>
              <a:rPr lang="zh-CN" altLang="en-US" dirty="0"/>
              <a:t> </a:t>
            </a:r>
            <a:r>
              <a:rPr lang="en-US" altLang="zh-CN" dirty="0"/>
              <a:t>used</a:t>
            </a:r>
            <a:r>
              <a:rPr lang="zh-CN" altLang="en-US" dirty="0"/>
              <a:t> </a:t>
            </a:r>
            <a:r>
              <a:rPr lang="en-US" altLang="zh-CN" dirty="0"/>
              <a:t>to</a:t>
            </a:r>
            <a:r>
              <a:rPr lang="zh-CN" altLang="en-US" dirty="0"/>
              <a:t> </a:t>
            </a:r>
            <a:r>
              <a:rPr lang="en-US" altLang="zh-CN" dirty="0"/>
              <a:t>prevent</a:t>
            </a:r>
            <a:r>
              <a:rPr lang="zh-CN" altLang="en-US" dirty="0"/>
              <a:t> </a:t>
            </a:r>
            <a:r>
              <a:rPr lang="en-US" altLang="zh-CN" dirty="0"/>
              <a:t>races</a:t>
            </a:r>
            <a:r>
              <a:rPr lang="zh-CN" altLang="en-US" dirty="0"/>
              <a:t> </a:t>
            </a:r>
            <a:r>
              <a:rPr lang="en-US" altLang="zh-CN" dirty="0"/>
              <a:t>in</a:t>
            </a:r>
            <a:r>
              <a:rPr lang="zh-CN" altLang="en-US" dirty="0"/>
              <a:t> </a:t>
            </a:r>
            <a:r>
              <a:rPr lang="en-US" altLang="zh-CN" dirty="0"/>
              <a:t>updating</a:t>
            </a:r>
            <a:r>
              <a:rPr lang="zh-CN" altLang="en-US" dirty="0"/>
              <a:t> </a:t>
            </a:r>
            <a:r>
              <a:rPr lang="en-US" altLang="zh-CN" dirty="0"/>
              <a:t>the</a:t>
            </a:r>
            <a:r>
              <a:rPr lang="zh-CN" altLang="en-US" dirty="0"/>
              <a:t> </a:t>
            </a:r>
            <a:r>
              <a:rPr lang="en-US" altLang="zh-CN"/>
              <a:t>queue.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uniprocessors, only one thread executes at a time. However, because of preemption and timesharing, threads appear to run concurrently.</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3737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arithmetic logic unit</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885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2499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0677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Why</a:t>
            </a:r>
            <a:r>
              <a:rPr lang="zh-CN" altLang="en-US" dirty="0"/>
              <a:t> </a:t>
            </a:r>
            <a:r>
              <a:rPr lang="en-US" altLang="zh-CN" dirty="0"/>
              <a:t>do</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lock</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implementing</a:t>
            </a:r>
            <a:r>
              <a:rPr lang="zh-CN" altLang="en-US" dirty="0"/>
              <a:t> </a:t>
            </a:r>
            <a:r>
              <a:rPr lang="en-US" altLang="zh-CN" dirty="0"/>
              <a:t>the</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xv6</a:t>
            </a:r>
          </a:p>
          <a:p>
            <a:pPr lvl="1"/>
            <a:r>
              <a:rPr lang="en-US" b="1" dirty="0">
                <a:solidFill>
                  <a:srgbClr val="0070C0"/>
                </a:solidFill>
              </a:rPr>
              <a:t>p</a:t>
            </a:r>
            <a:r>
              <a:rPr lang="en-US" altLang="zh-CN" b="1" dirty="0">
                <a:solidFill>
                  <a:srgbClr val="0070C0"/>
                </a:solidFill>
              </a:rPr>
              <a:t>-&gt;lock</a:t>
            </a:r>
            <a:r>
              <a:rPr lang="zh-CN" altLang="en-US" b="1" dirty="0"/>
              <a:t> </a:t>
            </a:r>
            <a:endParaRPr lang="en-US" altLang="zh-CN" b="1" dirty="0"/>
          </a:p>
          <a:p>
            <a:endParaRPr lang="en-US" dirty="0"/>
          </a:p>
          <a:p>
            <a:r>
              <a:rPr lang="en-US" dirty="0"/>
              <a:t>A simple</a:t>
            </a:r>
            <a:r>
              <a:rPr lang="zh-CN" altLang="en-US" dirty="0"/>
              <a:t> </a:t>
            </a:r>
            <a:r>
              <a:rPr lang="en-US" dirty="0"/>
              <a:t>way to think about </a:t>
            </a:r>
            <a:r>
              <a:rPr lang="en-US" b="1" dirty="0">
                <a:solidFill>
                  <a:srgbClr val="0070C0"/>
                </a:solidFill>
              </a:rPr>
              <a:t>p-&gt;lock </a:t>
            </a:r>
            <a:r>
              <a:rPr lang="en-US" dirty="0"/>
              <a:t>is that it must be held while reading or writing any of the following</a:t>
            </a:r>
            <a:r>
              <a:rPr lang="zh-CN" altLang="en-US" dirty="0"/>
              <a:t> </a:t>
            </a:r>
            <a:r>
              <a:rPr lang="en-US" b="1" dirty="0">
                <a:solidFill>
                  <a:srgbClr val="0070C0"/>
                </a:solidFill>
              </a:rPr>
              <a:t>struct proc </a:t>
            </a:r>
            <a:r>
              <a:rPr lang="en-US" dirty="0"/>
              <a:t>fields: </a:t>
            </a:r>
          </a:p>
          <a:p>
            <a:pPr lvl="1"/>
            <a:r>
              <a:rPr lang="en-US" b="1" dirty="0">
                <a:solidFill>
                  <a:srgbClr val="0070C0"/>
                </a:solidFill>
              </a:rPr>
              <a:t>p-&gt;state, p-&gt;</a:t>
            </a:r>
            <a:r>
              <a:rPr lang="en-US" b="1" dirty="0" err="1">
                <a:solidFill>
                  <a:srgbClr val="0070C0"/>
                </a:solidFill>
              </a:rPr>
              <a:t>chan</a:t>
            </a:r>
            <a:r>
              <a:rPr lang="en-US" b="1" dirty="0">
                <a:solidFill>
                  <a:srgbClr val="0070C0"/>
                </a:solidFill>
              </a:rPr>
              <a:t>, p-&gt;killed, p-&gt;</a:t>
            </a:r>
            <a:r>
              <a:rPr lang="en-US" b="1" dirty="0" err="1">
                <a:solidFill>
                  <a:srgbClr val="0070C0"/>
                </a:solidFill>
              </a:rPr>
              <a:t>xstate</a:t>
            </a:r>
            <a:r>
              <a:rPr lang="en-US" b="1" dirty="0">
                <a:solidFill>
                  <a:srgbClr val="0070C0"/>
                </a:solidFill>
              </a:rPr>
              <a:t>, and p-&gt;</a:t>
            </a:r>
            <a:r>
              <a:rPr lang="en-US" b="1" dirty="0" err="1">
                <a:solidFill>
                  <a:srgbClr val="0070C0"/>
                </a:solidFill>
              </a:rPr>
              <a:t>pid</a:t>
            </a:r>
            <a:r>
              <a:rPr lang="en-US" b="1" dirty="0">
                <a:solidFill>
                  <a:srgbClr val="0070C0"/>
                </a:solidFill>
              </a:rPr>
              <a:t>.</a:t>
            </a:r>
          </a:p>
          <a:p>
            <a:pPr lvl="1"/>
            <a:endParaRPr lang="en-US" dirty="0">
              <a:solidFill>
                <a:srgbClr val="0070C0"/>
              </a:solidFill>
            </a:endParaRPr>
          </a:p>
          <a:p>
            <a:r>
              <a:rPr lang="en-US" dirty="0"/>
              <a:t>Along with </a:t>
            </a:r>
            <a:r>
              <a:rPr lang="en-US" b="1" dirty="0">
                <a:solidFill>
                  <a:srgbClr val="0070C0"/>
                </a:solidFill>
              </a:rPr>
              <a:t>p-&gt;state</a:t>
            </a:r>
            <a:r>
              <a:rPr lang="en-US" dirty="0"/>
              <a:t>, it prevents races in allocating </a:t>
            </a:r>
            <a:r>
              <a:rPr lang="en-US" b="1" dirty="0">
                <a:solidFill>
                  <a:srgbClr val="0070C0"/>
                </a:solidFill>
              </a:rPr>
              <a:t>proc[] </a:t>
            </a:r>
            <a:r>
              <a:rPr lang="en-US" dirty="0"/>
              <a:t>slots for new processes.</a:t>
            </a:r>
          </a:p>
          <a:p>
            <a:r>
              <a:rPr lang="en-US" dirty="0"/>
              <a:t>It ensures that only one core’s scheduler decides to run a </a:t>
            </a:r>
            <a:r>
              <a:rPr lang="en-US" b="1" dirty="0"/>
              <a:t>RUNNABLE</a:t>
            </a:r>
            <a:r>
              <a:rPr lang="en-US" dirty="0"/>
              <a:t> processes.</a:t>
            </a:r>
          </a:p>
          <a:p>
            <a:pPr lvl="1"/>
            <a:endParaRPr lang="en-US" dirty="0">
              <a:solidFill>
                <a:srgbClr val="0070C0"/>
              </a:solidFill>
            </a:endParaRPr>
          </a:p>
          <a:p>
            <a:endParaRPr lang="en-US" dirty="0">
              <a:solidFill>
                <a:srgbClr val="0070C0"/>
              </a:solidFill>
            </a:endParaRPr>
          </a:p>
          <a:p>
            <a:endParaRPr lang="en-SE" dirty="0"/>
          </a:p>
        </p:txBody>
      </p:sp>
    </p:spTree>
    <p:extLst>
      <p:ext uri="{BB962C8B-B14F-4D97-AF65-F5344CB8AC3E}">
        <p14:creationId xmlns:p14="http://schemas.microsoft.com/office/powerpoint/2010/main" val="232723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exclusion</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237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Interrupter</a:t>
            </a:r>
            <a:r>
              <a:rPr lang="zh-CN" altLang="en-US" dirty="0">
                <a:solidFill>
                  <a:srgbClr val="FF0000"/>
                </a:solidFill>
              </a:rPr>
              <a:t> </a:t>
            </a:r>
            <a:r>
              <a:rPr lang="en-US" altLang="zh-CN" dirty="0">
                <a:solidFill>
                  <a:srgbClr val="FF0000"/>
                </a:solidFill>
              </a:rPr>
              <a:t>miss</a:t>
            </a:r>
            <a:endParaRPr lang="en-US" dirty="0">
              <a:solidFill>
                <a:srgbClr val="FF0000"/>
              </a:solidFill>
            </a:endParaRPr>
          </a:p>
          <a:p>
            <a:endParaRPr lang="en-SE" dirty="0"/>
          </a:p>
        </p:txBody>
      </p:sp>
    </p:spTree>
    <p:extLst>
      <p:ext uri="{BB962C8B-B14F-4D97-AF65-F5344CB8AC3E}">
        <p14:creationId xmlns:p14="http://schemas.microsoft.com/office/powerpoint/2010/main" val="63583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625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Tree>
    <p:extLst>
      <p:ext uri="{BB962C8B-B14F-4D97-AF65-F5344CB8AC3E}">
        <p14:creationId xmlns:p14="http://schemas.microsoft.com/office/powerpoint/2010/main" val="249532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299734" y="6421248"/>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nb-NO" sz="10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2252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17290274-3DDF-CB06-38C1-29C9EBF38034}"/>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97019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FAEF9D9E-29BB-9B35-EBE5-961FD8543F8D}"/>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29918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F8B88DAB-1ACC-845D-CCD8-C387C0EF5963}"/>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936698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F4175F89-4D84-5888-B06F-37AA4FE51E55}"/>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57455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C53C32F8-6BD4-4367-C666-A33D3144AC04}"/>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8755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EEA20B36-D611-A87C-D7E2-786BC25A0B48}"/>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085788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AFF54CF6-1A92-D405-0413-AD76B2D61BC2}"/>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334900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A219324A-D6C1-69D8-B95B-84B323048D49}"/>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74006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01115397-479F-5AE0-8C13-1703164780C5}"/>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726020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Tree>
    <p:extLst>
      <p:ext uri="{BB962C8B-B14F-4D97-AF65-F5344CB8AC3E}">
        <p14:creationId xmlns:p14="http://schemas.microsoft.com/office/powerpoint/2010/main" val="3677055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476AEF65-37B5-A9B1-8C05-2FE328172338}"/>
              </a:ext>
            </a:extLst>
          </p:cNvPr>
          <p:cNvSpPr>
            <a:spLocks noGrp="1"/>
          </p:cNvSpPr>
          <p:nvPr>
            <p:ph type="sldNum" sz="quarter" idx="11"/>
          </p:nvPr>
        </p:nvSpPr>
        <p:spPr>
          <a:xfrm>
            <a:off x="11588076" y="6465166"/>
            <a:ext cx="569288" cy="365125"/>
          </a:xfrm>
        </p:spPr>
        <p:txBody>
          <a:bodyPr/>
          <a:lstStyle>
            <a:lvl1pPr>
              <a:defRPr sz="1600"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7161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A5581242-5B15-22F3-2FE6-315DE2244D2E}"/>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2121739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9BDF69F9-D608-538D-B987-8ACBD557E0DE}"/>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0900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BA3F13E2-085C-C4DE-3BDE-A661D77776FD}"/>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874068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F9FE72E7-1555-4748-2D9C-5DE6AA02004A}"/>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42139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620E5D97-6805-5E51-C23E-D47DADEB98E8}"/>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13869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CE1D9871-894D-D199-52FB-CCD94FC2C82E}"/>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456940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3F57473F-7B49-DE5C-8412-272F01E9D51E}"/>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7278167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67BCA1F-2DD0-A3DB-D1E5-0B0CD21F86A4}"/>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6546751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8A10747A-E05F-D47D-CB4F-5B6F5B802A85}"/>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261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506200" y="6429375"/>
            <a:ext cx="569288" cy="365125"/>
          </a:xfrm>
          <a:prstGeom prst="rect">
            <a:avLst/>
          </a:prstGeom>
        </p:spPr>
        <p:txBody>
          <a:bodyPr/>
          <a:lstStyle>
            <a:lvl1pPr>
              <a:defRPr sz="1200" b="0"/>
            </a:lvl1pPr>
          </a:lstStyle>
          <a:p>
            <a:pPr algn="r"/>
            <a:fld id="{91853A39-49B3-554A-AE82-85611CEBD8E3}" type="slidenum">
              <a:rPr lang="nb-NO" smtClean="0">
                <a:latin typeface="Arial"/>
                <a:cs typeface="Arial"/>
              </a:rPr>
              <a:pPr algn="r"/>
              <a:t>‹#›</a:t>
            </a:fld>
            <a:endParaRPr lang="nb-NO">
              <a:latin typeface="Arial"/>
              <a:cs typeface="Arial"/>
            </a:endParaRPr>
          </a:p>
        </p:txBody>
      </p:sp>
      <p:sp>
        <p:nvSpPr>
          <p:cNvPr id="8" name="TextBox 7">
            <a:extLst>
              <a:ext uri="{FF2B5EF4-FFF2-40B4-BE49-F238E27FC236}">
                <a16:creationId xmlns:a16="http://schemas.microsoft.com/office/drawing/2014/main" id="{3C03E313-4D3F-BAA9-49FE-4A8D11B881E3}"/>
              </a:ext>
            </a:extLst>
          </p:cNvPr>
          <p:cNvSpPr txBox="1"/>
          <p:nvPr userDrawn="1">
            <p:extLst>
              <p:ext uri="{1162E1C5-73C7-4A58-AE30-91384D911F3F}">
                <p184:classification xmlns:p184="http://schemas.microsoft.com/office/powerpoint/2018/4/main" val="hdr"/>
              </p:ext>
            </p:extLst>
          </p:nvPr>
        </p:nvSpPr>
        <p:spPr>
          <a:xfrm>
            <a:off x="11087100" y="63500"/>
            <a:ext cx="1049867"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159013465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6BD5B20A-198A-37DB-694F-BD1C7E164BA3}"/>
              </a:ext>
            </a:extLst>
          </p:cNvPr>
          <p:cNvSpPr>
            <a:spLocks noGrp="1"/>
          </p:cNvSpPr>
          <p:nvPr>
            <p:ph type="sldNum" sz="quarter" idx="4"/>
          </p:nvPr>
        </p:nvSpPr>
        <p:spPr>
          <a:xfrm>
            <a:off x="11506200" y="6429375"/>
            <a:ext cx="569288" cy="365125"/>
          </a:xfrm>
          <a:prstGeom prst="rect">
            <a:avLst/>
          </a:prstGeo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032860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has been</a:t>
            </a:r>
            <a:r>
              <a:rPr lang="zh-CN" altLang="en-US" dirty="0">
                <a:latin typeface="Helvetica" pitchFamily="2" charset="0"/>
              </a:rPr>
              <a:t> </a:t>
            </a:r>
            <a:r>
              <a:rPr lang="en-US" altLang="zh-CN" dirty="0">
                <a:effectLst/>
                <a:latin typeface="Helvetica" pitchFamily="2" charset="0"/>
              </a:rPr>
              <a:t>acquired by caller</a:t>
            </a: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3997779" y="4014097"/>
            <a:ext cx="3409114" cy="28439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zh-CN" sz="1600" dirty="0" err="1">
                <a:solidFill>
                  <a:srgbClr val="008000"/>
                </a:solidFill>
                <a:ea typeface="黑体" panose="02010609060101010101" pitchFamily="49" charset="-122"/>
              </a:rPr>
              <a:t>lock_t</a:t>
            </a:r>
            <a:r>
              <a:rPr lang="zh-CN" altLang="en-US" sz="1600" dirty="0">
                <a:solidFill>
                  <a:srgbClr val="008000"/>
                </a:solidFill>
                <a:ea typeface="黑体" panose="02010609060101010101" pitchFamily="49" charset="-122"/>
              </a:rPr>
              <a:t> </a:t>
            </a:r>
            <a:r>
              <a:rPr lang="en-US" altLang="zh-CN" sz="1600" dirty="0">
                <a:solidFill>
                  <a:srgbClr val="008000"/>
                </a:solidFill>
                <a:ea typeface="黑体" panose="02010609060101010101" pitchFamily="49" charset="-122"/>
              </a:rPr>
              <a:t>mutex</a:t>
            </a:r>
          </a:p>
          <a:p>
            <a:pPr marL="0" indent="0" fontAlgn="auto">
              <a:spcAft>
                <a:spcPts val="0"/>
              </a:spcAft>
              <a:buNone/>
            </a:pPr>
            <a:r>
              <a:rPr lang="en-US" altLang="zh-CN" sz="1600" b="0" dirty="0">
                <a:solidFill>
                  <a:srgbClr val="B00040"/>
                </a:solidFill>
                <a:ea typeface="黑体" panose="02010609060101010101" pitchFamily="49" charset="-122"/>
              </a:rPr>
              <a:t>void</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0000FF"/>
                </a:solidFill>
                <a:ea typeface="黑体" panose="02010609060101010101" pitchFamily="49" charset="-122"/>
              </a:rPr>
              <a:t>worker</a:t>
            </a:r>
            <a:r>
              <a:rPr lang="en-US" altLang="zh-CN" sz="1600" b="0" dirty="0">
                <a:solidFill>
                  <a:srgbClr val="000000"/>
                </a:solidFill>
                <a:ea typeface="黑体" panose="02010609060101010101" pitchFamily="49" charset="-122"/>
              </a:rPr>
              <a:t>(</a:t>
            </a:r>
            <a:r>
              <a:rPr lang="en-US" altLang="zh-CN" sz="1600" b="0" dirty="0">
                <a:solidFill>
                  <a:srgbClr val="B00040"/>
                </a:solidFill>
                <a:ea typeface="黑体" panose="02010609060101010101" pitchFamily="49" charset="-122"/>
              </a:rPr>
              <a:t>void</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err="1">
                <a:solidFill>
                  <a:srgbClr val="000000"/>
                </a:solidFill>
                <a:ea typeface="黑体" panose="02010609060101010101" pitchFamily="49" charset="-122"/>
              </a:rPr>
              <a:t>arg</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B00040"/>
                </a:solidFill>
                <a:ea typeface="黑体" panose="02010609060101010101" pitchFamily="49" charset="-122"/>
              </a:rPr>
              <a:t>	int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i</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dirty="0">
                <a:solidFill>
                  <a:srgbClr val="008000"/>
                </a:solidFill>
                <a:ea typeface="黑体" panose="02010609060101010101" pitchFamily="49" charset="-122"/>
              </a:rPr>
              <a:t>	for</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a:t>
            </a:r>
            <a:r>
              <a:rPr lang="en-US" altLang="zh-CN" sz="1600" b="0" dirty="0" err="1">
                <a:solidFill>
                  <a:srgbClr val="000000"/>
                </a:solidFill>
                <a:ea typeface="黑体" panose="02010609060101010101" pitchFamily="49" charset="-122"/>
              </a:rPr>
              <a:t>i</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0</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i</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&lt;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loops;i</a:t>
            </a:r>
            <a:r>
              <a:rPr lang="en-US" altLang="zh-CN" sz="1600" b="0" dirty="0">
                <a:solidFill>
                  <a:srgbClr val="666666"/>
                </a:solidFill>
                <a:ea typeface="黑体" panose="02010609060101010101" pitchFamily="49" charset="-122"/>
              </a:rPr>
              <a:t>++</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FF0000"/>
                </a:solidFill>
                <a:ea typeface="黑体" panose="02010609060101010101" pitchFamily="49" charset="-122"/>
              </a:rPr>
              <a:t>		lock(&amp;mutex);</a:t>
            </a:r>
          </a:p>
          <a:p>
            <a:pPr marL="0" indent="0" fontAlgn="auto">
              <a:spcAft>
                <a:spcPts val="0"/>
              </a:spcAft>
              <a:buNone/>
            </a:pPr>
            <a:r>
              <a:rPr lang="en-US" altLang="zh-CN" sz="1600" b="0" dirty="0">
                <a:solidFill>
                  <a:srgbClr val="000000"/>
                </a:solidFill>
                <a:ea typeface="黑体" panose="02010609060101010101" pitchFamily="49" charset="-122"/>
              </a:rPr>
              <a:t>		counter</a:t>
            </a:r>
            <a:r>
              <a:rPr lang="en-US" altLang="zh-CN" sz="1600" b="0" dirty="0">
                <a:solidFill>
                  <a:srgbClr val="666666"/>
                </a:solidFill>
                <a:ea typeface="黑体" panose="02010609060101010101" pitchFamily="49" charset="-122"/>
              </a:rPr>
              <a:t>++</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FF0000"/>
                </a:solidFill>
                <a:ea typeface="黑体" panose="02010609060101010101" pitchFamily="49" charset="-122"/>
              </a:rPr>
              <a:t>		unlock(&amp;mutex)} </a:t>
            </a:r>
          </a:p>
          <a:p>
            <a:pPr marL="0" indent="0" fontAlgn="auto">
              <a:spcAft>
                <a:spcPts val="0"/>
              </a:spcAft>
              <a:buNone/>
            </a:pPr>
            <a:r>
              <a:rPr lang="zh-CN" altLang="en-US" sz="1600" dirty="0">
                <a:solidFill>
                  <a:srgbClr val="008000"/>
                </a:solidFill>
                <a:ea typeface="黑体" panose="02010609060101010101" pitchFamily="49" charset="-122"/>
              </a:rPr>
              <a:t>        </a:t>
            </a:r>
            <a:r>
              <a:rPr lang="en-US" altLang="zh-CN" sz="1600" dirty="0">
                <a:solidFill>
                  <a:srgbClr val="008000"/>
                </a:solidFill>
                <a:ea typeface="黑体" panose="02010609060101010101" pitchFamily="49" charset="-122"/>
              </a:rPr>
              <a:t>return</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a:t>
            </a:r>
            <a:endParaRPr lang="nb-NO" sz="1600" b="0" dirty="0">
              <a:solidFill>
                <a:srgbClr val="000000"/>
              </a:solidFill>
            </a:endParaRPr>
          </a:p>
        </p:txBody>
      </p:sp>
      <p:sp>
        <p:nvSpPr>
          <p:cNvPr id="6" name="灯片编号占位符 2">
            <a:extLst>
              <a:ext uri="{FF2B5EF4-FFF2-40B4-BE49-F238E27FC236}">
                <a16:creationId xmlns:a16="http://schemas.microsoft.com/office/drawing/2014/main" id="{CF333F71-D9EA-545E-0A46-9D34F7A81E34}"/>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344301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pPr lvl="1"/>
            <a:endParaRPr lang="en-US" dirty="0">
              <a:solidFill>
                <a:srgbClr val="0070C0"/>
              </a:solidFill>
            </a:endParaRPr>
          </a:p>
          <a:p>
            <a:r>
              <a:rPr lang="en-US" altLang="zh-CN" dirty="0">
                <a:solidFill>
                  <a:srgbClr val="0070C0"/>
                </a:solidFill>
              </a:rPr>
              <a:t>An</a:t>
            </a:r>
            <a:r>
              <a:rPr lang="zh-CN" altLang="en-US" dirty="0">
                <a:solidFill>
                  <a:srgbClr val="0070C0"/>
                </a:solidFill>
              </a:rPr>
              <a:t> </a:t>
            </a:r>
            <a:r>
              <a:rPr lang="en-US" altLang="zh-CN" dirty="0">
                <a:solidFill>
                  <a:srgbClr val="0070C0"/>
                </a:solidFill>
              </a:rPr>
              <a:t>early</a:t>
            </a:r>
            <a:r>
              <a:rPr lang="zh-CN" altLang="en-US" dirty="0">
                <a:solidFill>
                  <a:srgbClr val="0070C0"/>
                </a:solidFill>
              </a:rPr>
              <a:t> </a:t>
            </a:r>
            <a:r>
              <a:rPr lang="en-US" altLang="zh-CN" dirty="0">
                <a:solidFill>
                  <a:srgbClr val="0070C0"/>
                </a:solidFill>
              </a:rPr>
              <a:t>solution:</a:t>
            </a:r>
            <a:r>
              <a:rPr lang="zh-CN" altLang="en-US" dirty="0">
                <a:solidFill>
                  <a:srgbClr val="0070C0"/>
                </a:solidFill>
              </a:rPr>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endParaRPr lang="en-US" altLang="zh-CN" dirty="0"/>
          </a:p>
          <a:p>
            <a:endParaRPr lang="en-US" altLang="zh-CN" dirty="0"/>
          </a:p>
          <a:p>
            <a:pPr marL="0" indent="0">
              <a:buNone/>
            </a:pPr>
            <a:endParaRPr lang="en-US" altLang="zh-CN" dirty="0"/>
          </a:p>
          <a:p>
            <a:r>
              <a:rPr lang="en-US" altLang="zh-CN" dirty="0"/>
              <a:t>Problems:</a:t>
            </a:r>
            <a:r>
              <a:rPr lang="zh-CN" altLang="en-US" dirty="0"/>
              <a:t> </a:t>
            </a:r>
            <a:endParaRPr lang="en-US" altLang="zh-CN" dirty="0"/>
          </a:p>
          <a:p>
            <a:pPr lvl="1"/>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pPr lvl="1"/>
            <a:r>
              <a:rPr lang="en-US" altLang="zh-CN" dirty="0">
                <a:solidFill>
                  <a:srgbClr val="FF0000"/>
                </a:solidFill>
              </a:rPr>
              <a:t>Does</a:t>
            </a:r>
            <a:r>
              <a:rPr lang="zh-CN" altLang="en-US" dirty="0">
                <a:solidFill>
                  <a:srgbClr val="FF0000"/>
                </a:solidFill>
              </a:rPr>
              <a:t> </a:t>
            </a:r>
            <a:r>
              <a:rPr lang="en-US" altLang="zh-CN" dirty="0">
                <a:solidFill>
                  <a:srgbClr val="FF0000"/>
                </a:solidFill>
              </a:rPr>
              <a:t>not</a:t>
            </a:r>
            <a:r>
              <a:rPr lang="zh-CN" altLang="en-US" dirty="0">
                <a:solidFill>
                  <a:srgbClr val="FF0000"/>
                </a:solidFill>
              </a:rPr>
              <a:t> </a:t>
            </a:r>
            <a:r>
              <a:rPr lang="en-US" altLang="zh-CN" dirty="0">
                <a:solidFill>
                  <a:srgbClr val="FF0000"/>
                </a:solidFill>
              </a:rPr>
              <a:t>work</a:t>
            </a:r>
            <a:r>
              <a:rPr lang="zh-CN" altLang="en-US" dirty="0">
                <a:solidFill>
                  <a:srgbClr val="FF0000"/>
                </a:solidFill>
              </a:rPr>
              <a:t> </a:t>
            </a:r>
            <a:r>
              <a:rPr lang="en-US" altLang="zh-CN" dirty="0">
                <a:solidFill>
                  <a:srgbClr val="FF0000"/>
                </a:solidFill>
              </a:rPr>
              <a:t>on</a:t>
            </a:r>
            <a:r>
              <a:rPr lang="zh-CN" altLang="en-US" dirty="0">
                <a:solidFill>
                  <a:srgbClr val="FF0000"/>
                </a:solidFill>
              </a:rPr>
              <a:t> </a:t>
            </a:r>
            <a:r>
              <a:rPr lang="en-US" altLang="zh-CN" dirty="0">
                <a:solidFill>
                  <a:srgbClr val="FF0000"/>
                </a:solidFill>
              </a:rPr>
              <a:t>multiprocessors</a:t>
            </a:r>
            <a:r>
              <a:rPr lang="zh-CN" altLang="en-US" dirty="0">
                <a:solidFill>
                  <a:srgbClr val="FF0000"/>
                </a:solidFill>
              </a:rPr>
              <a:t> </a:t>
            </a:r>
            <a:endParaRPr lang="en-US" altLang="zh-CN" dirty="0">
              <a:solidFill>
                <a:srgbClr val="FF0000"/>
              </a:solidFill>
            </a:endParaRPr>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248083" y="3246864"/>
            <a:ext cx="3200400" cy="1511300"/>
          </a:xfrm>
          <a:prstGeom prst="rect">
            <a:avLst/>
          </a:prstGeom>
        </p:spPr>
      </p:pic>
      <p:sp>
        <p:nvSpPr>
          <p:cNvPr id="6" name="灯片编号占位符 2">
            <a:extLst>
              <a:ext uri="{FF2B5EF4-FFF2-40B4-BE49-F238E27FC236}">
                <a16:creationId xmlns:a16="http://schemas.microsoft.com/office/drawing/2014/main" id="{77910F7C-7137-D770-E13E-28E4A21BB5DF}"/>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spTree>
    <p:extLst>
      <p:ext uri="{BB962C8B-B14F-4D97-AF65-F5344CB8AC3E}">
        <p14:creationId xmlns:p14="http://schemas.microsoft.com/office/powerpoint/2010/main" val="250555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 Naïve Implementation </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p:txBody>
          <a:bodyPr/>
          <a:lstStyle/>
          <a:p>
            <a:r>
              <a:rPr lang="en-US" altLang="zh-CN" dirty="0"/>
              <a:t>Using</a:t>
            </a:r>
            <a:r>
              <a:rPr lang="zh-CN" altLang="en-US" dirty="0"/>
              <a:t> </a:t>
            </a:r>
            <a:r>
              <a:rPr lang="en-US" altLang="zh-CN" dirty="0"/>
              <a:t>only</a:t>
            </a:r>
            <a:r>
              <a:rPr lang="zh-CN" altLang="en-US" dirty="0"/>
              <a:t> </a:t>
            </a:r>
            <a:r>
              <a:rPr lang="en-US" altLang="zh-CN" dirty="0"/>
              <a:t>a</a:t>
            </a:r>
            <a:r>
              <a:rPr lang="zh-CN" altLang="en-US" dirty="0"/>
              <a:t> </a:t>
            </a:r>
            <a:r>
              <a:rPr lang="en-US" altLang="zh-CN" dirty="0"/>
              <a:t>single</a:t>
            </a:r>
            <a:r>
              <a:rPr lang="zh-CN" altLang="en-US" dirty="0"/>
              <a:t> </a:t>
            </a:r>
            <a:r>
              <a:rPr lang="en-US" altLang="zh-CN" dirty="0"/>
              <a:t>flag</a:t>
            </a:r>
            <a:r>
              <a:rPr lang="zh-CN" altLang="en-US" dirty="0"/>
              <a:t> </a:t>
            </a:r>
            <a:r>
              <a:rPr lang="en-US" altLang="zh-CN" dirty="0"/>
              <a:t>variable.</a:t>
            </a:r>
            <a:r>
              <a:rPr lang="en-GB" altLang="zh-CN" dirty="0"/>
              <a:t> This naïve Implementation does not work!</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2"/>
          <a:srcRect b="2011"/>
          <a:stretch/>
        </p:blipFill>
        <p:spPr>
          <a:xfrm>
            <a:off x="2238828" y="1752600"/>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3788230" y="4313463"/>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矩形 7">
            <a:extLst>
              <a:ext uri="{FF2B5EF4-FFF2-40B4-BE49-F238E27FC236}">
                <a16:creationId xmlns:a16="http://schemas.microsoft.com/office/drawing/2014/main" id="{E566CC99-1BFB-CE7C-F40F-D689D401FA78}"/>
              </a:ext>
            </a:extLst>
          </p:cNvPr>
          <p:cNvSpPr/>
          <p:nvPr/>
        </p:nvSpPr>
        <p:spPr>
          <a:xfrm>
            <a:off x="3287487" y="4019549"/>
            <a:ext cx="6509657" cy="6096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6" name="灯片编号占位符 2">
            <a:extLst>
              <a:ext uri="{FF2B5EF4-FFF2-40B4-BE49-F238E27FC236}">
                <a16:creationId xmlns:a16="http://schemas.microsoft.com/office/drawing/2014/main" id="{40E7D424-5C84-F8BF-FE53-E61FA544E901}"/>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a:latin typeface="Arial"/>
              <a:cs typeface="Arial"/>
            </a:endParaRPr>
          </a:p>
        </p:txBody>
      </p:sp>
    </p:spTree>
    <p:extLst>
      <p:ext uri="{BB962C8B-B14F-4D97-AF65-F5344CB8AC3E}">
        <p14:creationId xmlns:p14="http://schemas.microsoft.com/office/powerpoint/2010/main" val="60536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7232-3115-91DA-FB96-F4C278F5A0EF}"/>
              </a:ext>
            </a:extLst>
          </p:cNvPr>
          <p:cNvSpPr>
            <a:spLocks noGrp="1"/>
          </p:cNvSpPr>
          <p:nvPr>
            <p:ph type="title"/>
          </p:nvPr>
        </p:nvSpPr>
        <p:spPr/>
        <p:txBody>
          <a:bodyPr/>
          <a:lstStyle/>
          <a:p>
            <a:r>
              <a:rPr lang="en-US" altLang="zh-CN" dirty="0"/>
              <a:t>Locks: Naïve Implementation</a:t>
            </a:r>
            <a:endParaRPr lang="en-US" dirty="0"/>
          </a:p>
        </p:txBody>
      </p:sp>
      <p:sp>
        <p:nvSpPr>
          <p:cNvPr id="3" name="内容占位符 2">
            <a:extLst>
              <a:ext uri="{FF2B5EF4-FFF2-40B4-BE49-F238E27FC236}">
                <a16:creationId xmlns:a16="http://schemas.microsoft.com/office/drawing/2014/main" id="{9C07268A-A718-1264-9E0B-43B58751DDA3}"/>
              </a:ext>
            </a:extLst>
          </p:cNvPr>
          <p:cNvSpPr>
            <a:spLocks noGrp="1"/>
          </p:cNvSpPr>
          <p:nvPr>
            <p:ph idx="1"/>
          </p:nvPr>
        </p:nvSpPr>
        <p:spPr>
          <a:xfrm>
            <a:off x="1838587" y="4767460"/>
            <a:ext cx="8502294" cy="1258957"/>
          </a:xfrm>
        </p:spPr>
        <p:txBody>
          <a:bodyPr>
            <a:normAutofit lnSpcReduction="10000"/>
          </a:bodyPr>
          <a:lstStyle/>
          <a:p>
            <a:r>
              <a:rPr lang="en-US" altLang="zh-CN" b="1" dirty="0">
                <a:solidFill>
                  <a:srgbClr val="FF0000"/>
                </a:solidFill>
              </a:rPr>
              <a:t>Both</a:t>
            </a:r>
            <a:r>
              <a:rPr lang="zh-CN" altLang="en-US" b="1" dirty="0">
                <a:solidFill>
                  <a:srgbClr val="FF0000"/>
                </a:solidFill>
              </a:rPr>
              <a:t> </a:t>
            </a:r>
            <a:r>
              <a:rPr lang="en-US" altLang="zh-CN" b="1" dirty="0">
                <a:solidFill>
                  <a:srgbClr val="FF0000"/>
                </a:solidFill>
              </a:rPr>
              <a:t>threads</a:t>
            </a:r>
            <a:r>
              <a:rPr lang="zh-CN" altLang="en-US" b="1" dirty="0">
                <a:solidFill>
                  <a:srgbClr val="FF0000"/>
                </a:solidFill>
              </a:rPr>
              <a:t> </a:t>
            </a:r>
            <a:r>
              <a:rPr lang="en-US" altLang="zh-CN" b="1" dirty="0">
                <a:solidFill>
                  <a:srgbClr val="FF0000"/>
                </a:solidFill>
              </a:rPr>
              <a:t>grab</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lock!!!</a:t>
            </a:r>
          </a:p>
          <a:p>
            <a:r>
              <a:rPr lang="en-US" altLang="zh-CN" b="1" dirty="0">
                <a:solidFill>
                  <a:srgbClr val="FF0000"/>
                </a:solidFill>
              </a:rPr>
              <a:t>Lock</a:t>
            </a:r>
            <a:r>
              <a:rPr lang="zh-CN" altLang="en-US" b="1" dirty="0">
                <a:solidFill>
                  <a:srgbClr val="FF0000"/>
                </a:solidFill>
              </a:rPr>
              <a:t> </a:t>
            </a:r>
            <a:r>
              <a:rPr lang="en-US" altLang="zh-CN" b="1" dirty="0">
                <a:solidFill>
                  <a:srgbClr val="FF0000"/>
                </a:solidFill>
              </a:rPr>
              <a:t>operation</a:t>
            </a:r>
            <a:r>
              <a:rPr lang="zh-CN" altLang="en-US" b="1" dirty="0">
                <a:solidFill>
                  <a:srgbClr val="FF0000"/>
                </a:solidFill>
              </a:rPr>
              <a:t> </a:t>
            </a:r>
            <a:r>
              <a:rPr lang="en-US" altLang="zh-CN" b="1" dirty="0">
                <a:solidFill>
                  <a:srgbClr val="FF0000"/>
                </a:solidFill>
              </a:rPr>
              <a:t>is</a:t>
            </a:r>
            <a:r>
              <a:rPr lang="zh-CN" altLang="en-US" b="1"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atomic!</a:t>
            </a:r>
            <a:r>
              <a:rPr lang="zh-CN" altLang="en-US" b="1" dirty="0">
                <a:solidFill>
                  <a:srgbClr val="FF0000"/>
                </a:solidFill>
              </a:rPr>
              <a:t> </a:t>
            </a:r>
            <a:r>
              <a:rPr lang="en-US" altLang="zh-CN" b="1" dirty="0">
                <a:solidFill>
                  <a:srgbClr val="FF0000"/>
                </a:solidFill>
              </a:rPr>
              <a:t>-&gt;</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mutual</a:t>
            </a:r>
            <a:r>
              <a:rPr lang="zh-CN" altLang="en-US" b="1" dirty="0">
                <a:solidFill>
                  <a:srgbClr val="FF0000"/>
                </a:solidFill>
              </a:rPr>
              <a:t> </a:t>
            </a:r>
            <a:r>
              <a:rPr lang="en-US" altLang="zh-CN" b="1" dirty="0">
                <a:solidFill>
                  <a:srgbClr val="FF0000"/>
                </a:solidFill>
              </a:rPr>
              <a:t>exclusion</a:t>
            </a:r>
          </a:p>
          <a:p>
            <a:r>
              <a:rPr lang="en-US" altLang="zh-CN" b="1" dirty="0">
                <a:solidFill>
                  <a:srgbClr val="FF0000"/>
                </a:solidFill>
              </a:rPr>
              <a:t>Another</a:t>
            </a:r>
            <a:r>
              <a:rPr lang="zh-CN" altLang="en-US" b="1" dirty="0">
                <a:solidFill>
                  <a:srgbClr val="FF0000"/>
                </a:solidFill>
              </a:rPr>
              <a:t> </a:t>
            </a:r>
            <a:r>
              <a:rPr lang="en-US" altLang="zh-CN" b="1" dirty="0">
                <a:solidFill>
                  <a:srgbClr val="FF0000"/>
                </a:solidFill>
              </a:rPr>
              <a:t>problem:</a:t>
            </a:r>
            <a:r>
              <a:rPr lang="zh-CN" altLang="en-US" b="1" dirty="0">
                <a:solidFill>
                  <a:srgbClr val="FF0000"/>
                </a:solidFill>
              </a:rPr>
              <a:t> </a:t>
            </a:r>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overhead!</a:t>
            </a:r>
            <a:endParaRPr lang="en-US" b="1" dirty="0">
              <a:solidFill>
                <a:srgbClr val="FF0000"/>
              </a:solidFill>
            </a:endParaRPr>
          </a:p>
        </p:txBody>
      </p:sp>
      <p:pic>
        <p:nvPicPr>
          <p:cNvPr id="5" name="图片 4">
            <a:extLst>
              <a:ext uri="{FF2B5EF4-FFF2-40B4-BE49-F238E27FC236}">
                <a16:creationId xmlns:a16="http://schemas.microsoft.com/office/drawing/2014/main" id="{1759B572-7530-8FC7-A2CB-596A796C75C1}"/>
              </a:ext>
            </a:extLst>
          </p:cNvPr>
          <p:cNvPicPr>
            <a:picLocks noChangeAspect="1"/>
          </p:cNvPicPr>
          <p:nvPr/>
        </p:nvPicPr>
        <p:blipFill>
          <a:blip r:embed="rId3"/>
          <a:stretch>
            <a:fillRect/>
          </a:stretch>
        </p:blipFill>
        <p:spPr>
          <a:xfrm>
            <a:off x="1744735" y="1472450"/>
            <a:ext cx="8596146" cy="3136900"/>
          </a:xfrm>
          <a:prstGeom prst="rect">
            <a:avLst/>
          </a:prstGeom>
        </p:spPr>
      </p:pic>
      <p:sp>
        <p:nvSpPr>
          <p:cNvPr id="8" name="文本框 7">
            <a:extLst>
              <a:ext uri="{FF2B5EF4-FFF2-40B4-BE49-F238E27FC236}">
                <a16:creationId xmlns:a16="http://schemas.microsoft.com/office/drawing/2014/main" id="{6FD9B986-D9DA-2413-A1B4-A4C046BDC1BC}"/>
              </a:ext>
            </a:extLst>
          </p:cNvPr>
          <p:cNvSpPr txBox="1"/>
          <p:nvPr/>
        </p:nvSpPr>
        <p:spPr>
          <a:xfrm>
            <a:off x="1959429" y="949230"/>
            <a:ext cx="130356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flag</a:t>
            </a:r>
            <a:r>
              <a:rPr lang="zh-CN" altLang="en-US"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endParaRPr lang="en-US" sz="2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 name="灯片编号占位符 2">
            <a:extLst>
              <a:ext uri="{FF2B5EF4-FFF2-40B4-BE49-F238E27FC236}">
                <a16:creationId xmlns:a16="http://schemas.microsoft.com/office/drawing/2014/main" id="{4074EE90-9592-637A-51F0-542FC00483EB}"/>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a:latin typeface="Arial"/>
              <a:cs typeface="Arial"/>
            </a:endParaRPr>
          </a:p>
        </p:txBody>
      </p:sp>
    </p:spTree>
    <p:extLst>
      <p:ext uri="{BB962C8B-B14F-4D97-AF65-F5344CB8AC3E}">
        <p14:creationId xmlns:p14="http://schemas.microsoft.com/office/powerpoint/2010/main" val="244190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30703-7AD1-7646-9499-A55EDCCC34F5}"/>
              </a:ext>
            </a:extLst>
          </p:cNvPr>
          <p:cNvSpPr>
            <a:spLocks noGrp="1"/>
          </p:cNvSpPr>
          <p:nvPr>
            <p:ph type="title"/>
          </p:nvPr>
        </p:nvSpPr>
        <p:spPr/>
        <p:txBody>
          <a:bodyPr/>
          <a:lstStyle/>
          <a:p>
            <a:r>
              <a:rPr lang="en-US" altLang="zh-CN" dirty="0"/>
              <a:t>Peterson’s</a:t>
            </a:r>
            <a:r>
              <a:rPr lang="zh-CN" altLang="en-US" dirty="0"/>
              <a:t> </a:t>
            </a:r>
            <a:r>
              <a:rPr lang="en-US" altLang="zh-CN" dirty="0"/>
              <a:t>solution</a:t>
            </a:r>
            <a:endParaRPr lang="en-US" dirty="0"/>
          </a:p>
        </p:txBody>
      </p:sp>
      <p:sp>
        <p:nvSpPr>
          <p:cNvPr id="3" name="内容占位符 2">
            <a:extLst>
              <a:ext uri="{FF2B5EF4-FFF2-40B4-BE49-F238E27FC236}">
                <a16:creationId xmlns:a16="http://schemas.microsoft.com/office/drawing/2014/main" id="{025F6533-549F-80DD-2D82-9589CBF848EE}"/>
              </a:ext>
            </a:extLst>
          </p:cNvPr>
          <p:cNvSpPr>
            <a:spLocks noGrp="1"/>
          </p:cNvSpPr>
          <p:nvPr>
            <p:ph idx="1"/>
          </p:nvPr>
        </p:nvSpPr>
        <p:spPr/>
        <p:txBody>
          <a:bodyPr/>
          <a:lstStyle/>
          <a:p>
            <a:r>
              <a:rPr lang="en-US" altLang="zh-CN" dirty="0"/>
              <a:t>A</a:t>
            </a:r>
            <a:r>
              <a:rPr lang="zh-CN" altLang="en-US" dirty="0"/>
              <a:t> </a:t>
            </a:r>
            <a:r>
              <a:rPr lang="en-US" altLang="zh-CN" b="1" dirty="0">
                <a:solidFill>
                  <a:srgbClr val="0070C0"/>
                </a:solidFill>
              </a:rPr>
              <a:t>software-based</a:t>
            </a:r>
            <a:r>
              <a:rPr lang="zh-CN" altLang="en-US" b="1" dirty="0">
                <a:solidFill>
                  <a:srgbClr val="0070C0"/>
                </a:solidFill>
              </a:rPr>
              <a:t> </a:t>
            </a:r>
            <a:r>
              <a:rPr lang="en-US" altLang="zh-CN" b="1" dirty="0">
                <a:solidFill>
                  <a:srgbClr val="0070C0"/>
                </a:solidFill>
              </a:rPr>
              <a:t>solution</a:t>
            </a:r>
            <a:r>
              <a:rPr lang="zh-CN" altLang="en-US" b="1" dirty="0">
                <a:solidFill>
                  <a:srgbClr val="0070C0"/>
                </a:solidFill>
              </a:rPr>
              <a:t> </a:t>
            </a:r>
            <a:r>
              <a:rPr lang="en-US" altLang="zh-CN" dirty="0"/>
              <a:t>to</a:t>
            </a:r>
            <a:r>
              <a:rPr lang="zh-CN" altLang="en-US" dirty="0"/>
              <a:t> </a:t>
            </a:r>
            <a:r>
              <a:rPr lang="en-US" altLang="zh-CN" dirty="0"/>
              <a:t>the</a:t>
            </a:r>
            <a:r>
              <a:rPr lang="zh-CN" altLang="en-US" dirty="0"/>
              <a:t> </a:t>
            </a:r>
            <a:r>
              <a:rPr lang="en-US" altLang="zh-CN" dirty="0"/>
              <a:t>critical</a:t>
            </a:r>
            <a:r>
              <a:rPr lang="zh-CN" altLang="en-US" dirty="0"/>
              <a:t> </a:t>
            </a:r>
            <a:r>
              <a:rPr lang="en-US" altLang="zh-CN" dirty="0"/>
              <a:t>section</a:t>
            </a:r>
            <a:r>
              <a:rPr lang="zh-CN" altLang="en-US" dirty="0"/>
              <a:t> </a:t>
            </a:r>
            <a:r>
              <a:rPr lang="en-US" altLang="zh-CN" dirty="0"/>
              <a:t>problem</a:t>
            </a:r>
          </a:p>
          <a:p>
            <a:endParaRPr lang="en-US" dirty="0"/>
          </a:p>
        </p:txBody>
      </p:sp>
      <p:pic>
        <p:nvPicPr>
          <p:cNvPr id="5" name="图片 4">
            <a:extLst>
              <a:ext uri="{FF2B5EF4-FFF2-40B4-BE49-F238E27FC236}">
                <a16:creationId xmlns:a16="http://schemas.microsoft.com/office/drawing/2014/main" id="{38966109-A8B6-D219-F6FD-E0247A7BD53F}"/>
              </a:ext>
            </a:extLst>
          </p:cNvPr>
          <p:cNvPicPr>
            <a:picLocks noChangeAspect="1"/>
          </p:cNvPicPr>
          <p:nvPr/>
        </p:nvPicPr>
        <p:blipFill>
          <a:blip r:embed="rId3"/>
          <a:stretch>
            <a:fillRect/>
          </a:stretch>
        </p:blipFill>
        <p:spPr>
          <a:xfrm>
            <a:off x="2736892" y="1681161"/>
            <a:ext cx="5934445" cy="4378397"/>
          </a:xfrm>
          <a:prstGeom prst="rect">
            <a:avLst/>
          </a:prstGeom>
        </p:spPr>
      </p:pic>
      <p:sp>
        <p:nvSpPr>
          <p:cNvPr id="6" name="灯片编号占位符 2">
            <a:extLst>
              <a:ext uri="{FF2B5EF4-FFF2-40B4-BE49-F238E27FC236}">
                <a16:creationId xmlns:a16="http://schemas.microsoft.com/office/drawing/2014/main" id="{9E418093-A2B2-D6CA-BD45-CCC262B5E14D}"/>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371357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228601" y="1073427"/>
            <a:ext cx="4419599" cy="5251173"/>
          </a:xfrm>
        </p:spPr>
        <p:txBody>
          <a:bodyPr>
            <a:normAutofit fontScale="92500" lnSpcReduction="1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pPr lvl="1"/>
            <a:endParaRPr lang="en-US" b="1" dirty="0">
              <a:solidFill>
                <a:srgbClr val="0070C0"/>
              </a:solidFill>
            </a:endParaRPr>
          </a:p>
          <a:p>
            <a:r>
              <a:rPr lang="en-US" altLang="zh-CN" dirty="0"/>
              <a:t>Many</a:t>
            </a:r>
            <a:r>
              <a:rPr lang="zh-CN" altLang="en-US" dirty="0"/>
              <a:t> </a:t>
            </a:r>
            <a:r>
              <a:rPr lang="en-US" altLang="zh-CN" dirty="0"/>
              <a:t>machines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endParaRPr lang="en-US" dirty="0"/>
          </a:p>
          <a:p>
            <a:r>
              <a:rPr lang="en-US" altLang="zh-CN" dirty="0"/>
              <a:t>The</a:t>
            </a:r>
            <a:r>
              <a:rPr lang="zh-CN" altLang="en-US" dirty="0"/>
              <a:t> </a:t>
            </a:r>
            <a:r>
              <a:rPr lang="en-US" altLang="zh-CN" b="1" dirty="0" err="1">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pPr lvl="1"/>
            <a:r>
              <a:rPr lang="en-US" sz="2200" dirty="0"/>
              <a:t>Not possible to context-switch within </a:t>
            </a:r>
            <a:r>
              <a:rPr lang="en-US" sz="2200" dirty="0" err="1"/>
              <a:t>TestAndSet</a:t>
            </a:r>
            <a:r>
              <a:rPr lang="en-US" sz="2200" dirty="0"/>
              <a:t>()</a:t>
            </a:r>
          </a:p>
        </p:txBody>
      </p:sp>
      <p:sp>
        <p:nvSpPr>
          <p:cNvPr id="6" name="灯片编号占位符 2">
            <a:extLst>
              <a:ext uri="{FF2B5EF4-FFF2-40B4-BE49-F238E27FC236}">
                <a16:creationId xmlns:a16="http://schemas.microsoft.com/office/drawing/2014/main" id="{685119A5-A310-E09D-8CC9-1D9A2DFF6299}"/>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pic>
        <p:nvPicPr>
          <p:cNvPr id="8" name="图片 4">
            <a:extLst>
              <a:ext uri="{FF2B5EF4-FFF2-40B4-BE49-F238E27FC236}">
                <a16:creationId xmlns:a16="http://schemas.microsoft.com/office/drawing/2014/main" id="{DF4F34E0-5BF4-59CE-6BDF-D5A1670A41DB}"/>
              </a:ext>
            </a:extLst>
          </p:cNvPr>
          <p:cNvPicPr>
            <a:picLocks noChangeAspect="1"/>
          </p:cNvPicPr>
          <p:nvPr/>
        </p:nvPicPr>
        <p:blipFill>
          <a:blip r:embed="rId2"/>
          <a:stretch>
            <a:fillRect/>
          </a:stretch>
        </p:blipFill>
        <p:spPr>
          <a:xfrm>
            <a:off x="4423627" y="1133417"/>
            <a:ext cx="7685315" cy="5076682"/>
          </a:xfrm>
          <a:prstGeom prst="rect">
            <a:avLst/>
          </a:prstGeom>
        </p:spPr>
      </p:pic>
      <p:pic>
        <p:nvPicPr>
          <p:cNvPr id="9" name="图片 2">
            <a:extLst>
              <a:ext uri="{FF2B5EF4-FFF2-40B4-BE49-F238E27FC236}">
                <a16:creationId xmlns:a16="http://schemas.microsoft.com/office/drawing/2014/main" id="{50C7876F-C486-AF63-3577-FF8D88DDD36B}"/>
              </a:ext>
            </a:extLst>
          </p:cNvPr>
          <p:cNvPicPr>
            <a:picLocks noChangeAspect="1"/>
          </p:cNvPicPr>
          <p:nvPr/>
        </p:nvPicPr>
        <p:blipFill>
          <a:blip r:embed="rId3"/>
          <a:stretch>
            <a:fillRect/>
          </a:stretch>
        </p:blipFill>
        <p:spPr>
          <a:xfrm>
            <a:off x="4915382" y="2293952"/>
            <a:ext cx="7048017" cy="1309468"/>
          </a:xfrm>
          <a:prstGeom prst="rect">
            <a:avLst/>
          </a:prstGeom>
        </p:spPr>
      </p:pic>
    </p:spTree>
    <p:extLst>
      <p:ext uri="{BB962C8B-B14F-4D97-AF65-F5344CB8AC3E}">
        <p14:creationId xmlns:p14="http://schemas.microsoft.com/office/powerpoint/2010/main" val="224986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p:txBody>
          <a:bodyPr/>
          <a:lstStyle/>
          <a:p>
            <a:r>
              <a:rPr lang="en-US" altLang="zh-CN" dirty="0"/>
              <a:t>A</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a:t>
            </a: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r>
              <a:rPr lang="en-US" altLang="zh-CN" b="1" dirty="0">
                <a:solidFill>
                  <a:srgbClr val="0070C0"/>
                </a:solidFill>
              </a:rPr>
              <a:t>Locks</a:t>
            </a:r>
            <a:r>
              <a:rPr lang="zh-CN" altLang="en-US" b="1" dirty="0">
                <a:solidFill>
                  <a:srgbClr val="0070C0"/>
                </a:solidFill>
              </a:rPr>
              <a:t> </a:t>
            </a:r>
            <a:r>
              <a:rPr lang="en-US" altLang="zh-CN" b="1" dirty="0">
                <a:solidFill>
                  <a:srgbClr val="0070C0"/>
                </a:solidFill>
              </a:rPr>
              <a:t>with</a:t>
            </a:r>
            <a:r>
              <a:rPr lang="zh-CN" altLang="en-US" b="1" dirty="0">
                <a:solidFill>
                  <a:srgbClr val="0070C0"/>
                </a:solidFill>
              </a:rPr>
              <a:t> </a:t>
            </a:r>
            <a:r>
              <a:rPr lang="en-US" altLang="zh-CN" b="1" dirty="0">
                <a:solidFill>
                  <a:srgbClr val="0070C0"/>
                </a:solidFill>
              </a:rPr>
              <a:t>compare-and-swap</a:t>
            </a:r>
            <a:endParaRPr lang="en-US" b="1" dirty="0">
              <a:solidFill>
                <a:srgbClr val="0070C0"/>
              </a:solidFill>
            </a:endParaRPr>
          </a:p>
        </p:txBody>
      </p:sp>
      <p:pic>
        <p:nvPicPr>
          <p:cNvPr id="5" name="图片 4">
            <a:extLst>
              <a:ext uri="{FF2B5EF4-FFF2-40B4-BE49-F238E27FC236}">
                <a16:creationId xmlns:a16="http://schemas.microsoft.com/office/drawing/2014/main" id="{60DA514B-6CA3-B4FF-5783-4CE4FFD95A38}"/>
              </a:ext>
            </a:extLst>
          </p:cNvPr>
          <p:cNvPicPr>
            <a:picLocks noChangeAspect="1"/>
          </p:cNvPicPr>
          <p:nvPr/>
        </p:nvPicPr>
        <p:blipFill>
          <a:blip r:embed="rId2"/>
          <a:stretch>
            <a:fillRect/>
          </a:stretch>
        </p:blipFill>
        <p:spPr>
          <a:xfrm>
            <a:off x="2451100" y="1777092"/>
            <a:ext cx="6985000" cy="1562100"/>
          </a:xfrm>
          <a:prstGeom prst="rect">
            <a:avLst/>
          </a:prstGeom>
        </p:spPr>
      </p:pic>
      <p:pic>
        <p:nvPicPr>
          <p:cNvPr id="6" name="图片 5">
            <a:extLst>
              <a:ext uri="{FF2B5EF4-FFF2-40B4-BE49-F238E27FC236}">
                <a16:creationId xmlns:a16="http://schemas.microsoft.com/office/drawing/2014/main" id="{FBBBAA23-62D8-B780-0066-EBD602F4351B}"/>
              </a:ext>
            </a:extLst>
          </p:cNvPr>
          <p:cNvPicPr>
            <a:picLocks noChangeAspect="1"/>
          </p:cNvPicPr>
          <p:nvPr/>
        </p:nvPicPr>
        <p:blipFill>
          <a:blip r:embed="rId3"/>
          <a:stretch>
            <a:fillRect/>
          </a:stretch>
        </p:blipFill>
        <p:spPr>
          <a:xfrm>
            <a:off x="2545443" y="4569279"/>
            <a:ext cx="6578600" cy="1028700"/>
          </a:xfrm>
          <a:prstGeom prst="rect">
            <a:avLst/>
          </a:prstGeom>
        </p:spPr>
      </p:pic>
      <p:sp>
        <p:nvSpPr>
          <p:cNvPr id="7" name="灯片编号占位符 2">
            <a:extLst>
              <a:ext uri="{FF2B5EF4-FFF2-40B4-BE49-F238E27FC236}">
                <a16:creationId xmlns:a16="http://schemas.microsoft.com/office/drawing/2014/main" id="{CA8341A0-F55E-B7AD-B84C-7181BB43F111}"/>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16</a:t>
            </a:fld>
            <a:endParaRPr lang="nb-NO">
              <a:latin typeface="Arial"/>
              <a:cs typeface="Arial"/>
            </a:endParaRPr>
          </a:p>
        </p:txBody>
      </p:sp>
    </p:spTree>
    <p:extLst>
      <p:ext uri="{BB962C8B-B14F-4D97-AF65-F5344CB8AC3E}">
        <p14:creationId xmlns:p14="http://schemas.microsoft.com/office/powerpoint/2010/main" val="417591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492745" y="2443216"/>
            <a:ext cx="8502294" cy="3109528"/>
          </a:xfrm>
        </p:spPr>
        <p:txBody>
          <a:bodyPr/>
          <a:lstStyle/>
          <a:p>
            <a:r>
              <a:rPr lang="en-US" altLang="zh-CN" dirty="0"/>
              <a:t>This</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needs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value</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Lock</a:t>
            </a:r>
            <a:r>
              <a:rPr lang="zh-CN" altLang="en-US" dirty="0"/>
              <a:t> </a:t>
            </a:r>
            <a:r>
              <a:rPr lang="en-US" altLang="zh-CN" dirty="0"/>
              <a:t>with</a:t>
            </a:r>
            <a:r>
              <a:rPr lang="zh-CN" altLang="en-US" dirty="0"/>
              <a:t> </a:t>
            </a:r>
            <a:r>
              <a:rPr lang="en-US" altLang="zh-CN" dirty="0"/>
              <a:t>busy</a:t>
            </a:r>
            <a:r>
              <a:rPr lang="zh-CN" altLang="en-US" dirty="0"/>
              <a:t> </a:t>
            </a:r>
            <a:r>
              <a:rPr lang="en-US" altLang="zh-CN" dirty="0"/>
              <a:t>waiting</a:t>
            </a:r>
            <a:r>
              <a:rPr lang="zh-CN" altLang="en-US" dirty="0"/>
              <a:t> </a:t>
            </a:r>
            <a:r>
              <a:rPr lang="en-US" altLang="zh-CN" dirty="0"/>
              <a:t>is</a:t>
            </a:r>
            <a:r>
              <a:rPr lang="zh-CN" altLang="en-US" dirty="0"/>
              <a:t> </a:t>
            </a:r>
            <a:r>
              <a:rPr lang="en-US" altLang="zh-CN" dirty="0"/>
              <a:t>called</a:t>
            </a:r>
            <a:r>
              <a:rPr lang="zh-CN" altLang="en-US" dirty="0"/>
              <a:t> </a:t>
            </a:r>
            <a:r>
              <a:rPr lang="en-US" altLang="zh-CN" b="1" dirty="0">
                <a:solidFill>
                  <a:srgbClr val="0070C0"/>
                </a:solidFill>
              </a:rPr>
              <a:t>spinlock</a:t>
            </a:r>
          </a:p>
          <a:p>
            <a:r>
              <a:rPr lang="en-US" altLang="zh-CN" dirty="0"/>
              <a:t>Goals:</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 </a:t>
            </a:r>
            <a:r>
              <a:rPr lang="en-US" altLang="zh-CN" b="1" dirty="0">
                <a:solidFill>
                  <a:srgbClr val="0070C0"/>
                </a:solidFill>
              </a:rPr>
              <a:t>May cause starvation</a:t>
            </a:r>
          </a:p>
          <a:p>
            <a:pPr lvl="1"/>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(NO!!)</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990600" y="990600"/>
            <a:ext cx="8090050" cy="1449238"/>
          </a:xfrm>
          <a:prstGeom prst="rect">
            <a:avLst/>
          </a:prstGeom>
        </p:spPr>
      </p:pic>
      <p:sp>
        <p:nvSpPr>
          <p:cNvPr id="5" name="灯片编号占位符 2">
            <a:extLst>
              <a:ext uri="{FF2B5EF4-FFF2-40B4-BE49-F238E27FC236}">
                <a16:creationId xmlns:a16="http://schemas.microsoft.com/office/drawing/2014/main" id="{9E5FB920-C918-6BA5-1543-0988ADFB42F8}"/>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17</a:t>
            </a:fld>
            <a:endParaRPr lang="nb-NO">
              <a:latin typeface="Arial"/>
              <a:cs typeface="Arial"/>
            </a:endParaRPr>
          </a:p>
        </p:txBody>
      </p:sp>
      <p:sp>
        <p:nvSpPr>
          <p:cNvPr id="30" name="矩形 4">
            <a:extLst>
              <a:ext uri="{FF2B5EF4-FFF2-40B4-BE49-F238E27FC236}">
                <a16:creationId xmlns:a16="http://schemas.microsoft.com/office/drawing/2014/main" id="{F9D2A35F-8B6E-A939-F91B-F5490392B1D6}"/>
              </a:ext>
            </a:extLst>
          </p:cNvPr>
          <p:cNvSpPr/>
          <p:nvPr/>
        </p:nvSpPr>
        <p:spPr>
          <a:xfrm>
            <a:off x="6128655" y="4899603"/>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1" name="矩形 5">
            <a:extLst>
              <a:ext uri="{FF2B5EF4-FFF2-40B4-BE49-F238E27FC236}">
                <a16:creationId xmlns:a16="http://schemas.microsoft.com/office/drawing/2014/main" id="{CDA9F281-2AB1-EBA3-494A-D0E279E95C2F}"/>
              </a:ext>
            </a:extLst>
          </p:cNvPr>
          <p:cNvSpPr/>
          <p:nvPr/>
        </p:nvSpPr>
        <p:spPr>
          <a:xfrm>
            <a:off x="6945084" y="4899603"/>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2" name="矩形 6">
            <a:extLst>
              <a:ext uri="{FF2B5EF4-FFF2-40B4-BE49-F238E27FC236}">
                <a16:creationId xmlns:a16="http://schemas.microsoft.com/office/drawing/2014/main" id="{F862470F-7C83-EFE7-6D04-83F0DAD22D16}"/>
              </a:ext>
            </a:extLst>
          </p:cNvPr>
          <p:cNvSpPr/>
          <p:nvPr/>
        </p:nvSpPr>
        <p:spPr>
          <a:xfrm>
            <a:off x="8577942" y="4899603"/>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3" name="矩形 7">
            <a:extLst>
              <a:ext uri="{FF2B5EF4-FFF2-40B4-BE49-F238E27FC236}">
                <a16:creationId xmlns:a16="http://schemas.microsoft.com/office/drawing/2014/main" id="{89E02A3F-6F55-6043-F824-2280D24CCE75}"/>
              </a:ext>
            </a:extLst>
          </p:cNvPr>
          <p:cNvSpPr/>
          <p:nvPr/>
        </p:nvSpPr>
        <p:spPr>
          <a:xfrm>
            <a:off x="7761513" y="4899603"/>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4" name="矩形 8">
            <a:extLst>
              <a:ext uri="{FF2B5EF4-FFF2-40B4-BE49-F238E27FC236}">
                <a16:creationId xmlns:a16="http://schemas.microsoft.com/office/drawing/2014/main" id="{19392A23-92CB-E5A5-818A-4D45ABD00FD2}"/>
              </a:ext>
            </a:extLst>
          </p:cNvPr>
          <p:cNvSpPr/>
          <p:nvPr/>
        </p:nvSpPr>
        <p:spPr>
          <a:xfrm>
            <a:off x="11027229" y="4899601"/>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5" name="矩形 9">
            <a:extLst>
              <a:ext uri="{FF2B5EF4-FFF2-40B4-BE49-F238E27FC236}">
                <a16:creationId xmlns:a16="http://schemas.microsoft.com/office/drawing/2014/main" id="{8954CB57-0DE9-44FD-54B4-21E3CC8D21BF}"/>
              </a:ext>
            </a:extLst>
          </p:cNvPr>
          <p:cNvSpPr/>
          <p:nvPr/>
        </p:nvSpPr>
        <p:spPr>
          <a:xfrm>
            <a:off x="9394371" y="4899602"/>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6" name="矩形 10">
            <a:extLst>
              <a:ext uri="{FF2B5EF4-FFF2-40B4-BE49-F238E27FC236}">
                <a16:creationId xmlns:a16="http://schemas.microsoft.com/office/drawing/2014/main" id="{3460973F-CD78-ACE5-70F8-47A462D15699}"/>
              </a:ext>
            </a:extLst>
          </p:cNvPr>
          <p:cNvSpPr/>
          <p:nvPr/>
        </p:nvSpPr>
        <p:spPr>
          <a:xfrm>
            <a:off x="10210800" y="4899601"/>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37" name="文本框 11">
            <a:extLst>
              <a:ext uri="{FF2B5EF4-FFF2-40B4-BE49-F238E27FC236}">
                <a16:creationId xmlns:a16="http://schemas.microsoft.com/office/drawing/2014/main" id="{C884A2E9-9FE2-0CF0-1FDA-61FACAC552D8}"/>
              </a:ext>
            </a:extLst>
          </p:cNvPr>
          <p:cNvSpPr txBox="1"/>
          <p:nvPr/>
        </p:nvSpPr>
        <p:spPr>
          <a:xfrm>
            <a:off x="5519591" y="4281227"/>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sp>
        <p:nvSpPr>
          <p:cNvPr id="38" name="文本框 13">
            <a:extLst>
              <a:ext uri="{FF2B5EF4-FFF2-40B4-BE49-F238E27FC236}">
                <a16:creationId xmlns:a16="http://schemas.microsoft.com/office/drawing/2014/main" id="{0629DB6A-A832-1443-0003-C19E6C89C64D}"/>
              </a:ext>
            </a:extLst>
          </p:cNvPr>
          <p:cNvSpPr txBox="1"/>
          <p:nvPr/>
        </p:nvSpPr>
        <p:spPr>
          <a:xfrm>
            <a:off x="6123642" y="3980640"/>
            <a:ext cx="1075936"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unlock</a:t>
            </a:r>
            <a:endParaRPr lang="en-US" sz="2400" b="0" dirty="0">
              <a:solidFill>
                <a:srgbClr val="000000"/>
              </a:solidFill>
              <a:latin typeface="Arial" panose="020B0604020202020204"/>
              <a:ea typeface="+mn-ea"/>
              <a:cs typeface="+mn-cs"/>
            </a:endParaRPr>
          </a:p>
        </p:txBody>
      </p:sp>
      <p:cxnSp>
        <p:nvCxnSpPr>
          <p:cNvPr id="39" name="直线箭头连接符 15">
            <a:extLst>
              <a:ext uri="{FF2B5EF4-FFF2-40B4-BE49-F238E27FC236}">
                <a16:creationId xmlns:a16="http://schemas.microsoft.com/office/drawing/2014/main" id="{8C98983B-2EF1-55B2-36EF-BA7732984983}"/>
              </a:ext>
            </a:extLst>
          </p:cNvPr>
          <p:cNvCxnSpPr>
            <a:cxnSpLocks/>
            <a:stCxn id="37" idx="2"/>
          </p:cNvCxnSpPr>
          <p:nvPr/>
        </p:nvCxnSpPr>
        <p:spPr>
          <a:xfrm>
            <a:off x="5886038" y="4742891"/>
            <a:ext cx="240939" cy="195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线箭头连接符 16">
            <a:extLst>
              <a:ext uri="{FF2B5EF4-FFF2-40B4-BE49-F238E27FC236}">
                <a16:creationId xmlns:a16="http://schemas.microsoft.com/office/drawing/2014/main" id="{15BB6865-5BB8-FFB5-E9E3-BF044E977743}"/>
              </a:ext>
            </a:extLst>
          </p:cNvPr>
          <p:cNvCxnSpPr>
            <a:cxnSpLocks/>
            <a:stCxn id="38" idx="2"/>
          </p:cNvCxnSpPr>
          <p:nvPr/>
        </p:nvCxnSpPr>
        <p:spPr>
          <a:xfrm flipH="1">
            <a:off x="6407628" y="4442304"/>
            <a:ext cx="253982" cy="468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21">
            <a:extLst>
              <a:ext uri="{FF2B5EF4-FFF2-40B4-BE49-F238E27FC236}">
                <a16:creationId xmlns:a16="http://schemas.microsoft.com/office/drawing/2014/main" id="{0DA478E7-08D0-0D62-62E0-38D4A9247EE7}"/>
              </a:ext>
            </a:extLst>
          </p:cNvPr>
          <p:cNvSpPr txBox="1"/>
          <p:nvPr/>
        </p:nvSpPr>
        <p:spPr>
          <a:xfrm>
            <a:off x="6895765" y="5606489"/>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
        <p:nvSpPr>
          <p:cNvPr id="42" name="文本框 29">
            <a:extLst>
              <a:ext uri="{FF2B5EF4-FFF2-40B4-BE49-F238E27FC236}">
                <a16:creationId xmlns:a16="http://schemas.microsoft.com/office/drawing/2014/main" id="{C4954FE6-53E0-2E42-FEEA-EB51372EB97D}"/>
              </a:ext>
            </a:extLst>
          </p:cNvPr>
          <p:cNvSpPr txBox="1"/>
          <p:nvPr/>
        </p:nvSpPr>
        <p:spPr>
          <a:xfrm>
            <a:off x="7455967" y="4269378"/>
            <a:ext cx="1075936"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unlock</a:t>
            </a:r>
            <a:endParaRPr lang="en-US" sz="2400" b="0" dirty="0">
              <a:solidFill>
                <a:srgbClr val="000000"/>
              </a:solidFill>
              <a:latin typeface="Arial" panose="020B0604020202020204"/>
              <a:ea typeface="+mn-ea"/>
              <a:cs typeface="+mn-cs"/>
            </a:endParaRPr>
          </a:p>
        </p:txBody>
      </p:sp>
      <p:sp>
        <p:nvSpPr>
          <p:cNvPr id="43" name="文本框 31">
            <a:extLst>
              <a:ext uri="{FF2B5EF4-FFF2-40B4-BE49-F238E27FC236}">
                <a16:creationId xmlns:a16="http://schemas.microsoft.com/office/drawing/2014/main" id="{C0F019B8-3392-BD40-0635-EDE56EEC5D59}"/>
              </a:ext>
            </a:extLst>
          </p:cNvPr>
          <p:cNvSpPr txBox="1"/>
          <p:nvPr/>
        </p:nvSpPr>
        <p:spPr>
          <a:xfrm>
            <a:off x="8494474" y="4111065"/>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cxnSp>
        <p:nvCxnSpPr>
          <p:cNvPr id="44" name="直线箭头连接符 32">
            <a:extLst>
              <a:ext uri="{FF2B5EF4-FFF2-40B4-BE49-F238E27FC236}">
                <a16:creationId xmlns:a16="http://schemas.microsoft.com/office/drawing/2014/main" id="{A89E8E0F-D6CC-347C-AAAB-D704EA37F44D}"/>
              </a:ext>
            </a:extLst>
          </p:cNvPr>
          <p:cNvCxnSpPr>
            <a:stCxn id="42" idx="2"/>
          </p:cNvCxnSpPr>
          <p:nvPr/>
        </p:nvCxnSpPr>
        <p:spPr>
          <a:xfrm flipH="1">
            <a:off x="7960315" y="4731043"/>
            <a:ext cx="33621" cy="168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直线箭头连接符 33">
            <a:extLst>
              <a:ext uri="{FF2B5EF4-FFF2-40B4-BE49-F238E27FC236}">
                <a16:creationId xmlns:a16="http://schemas.microsoft.com/office/drawing/2014/main" id="{2749AF75-7307-940A-D9A4-D48FF9DBCD53}"/>
              </a:ext>
            </a:extLst>
          </p:cNvPr>
          <p:cNvCxnSpPr>
            <a:cxnSpLocks/>
          </p:cNvCxnSpPr>
          <p:nvPr/>
        </p:nvCxnSpPr>
        <p:spPr>
          <a:xfrm flipH="1">
            <a:off x="8325711" y="4613758"/>
            <a:ext cx="186820" cy="282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文本框 36">
            <a:extLst>
              <a:ext uri="{FF2B5EF4-FFF2-40B4-BE49-F238E27FC236}">
                <a16:creationId xmlns:a16="http://schemas.microsoft.com/office/drawing/2014/main" id="{4DC4B25F-3F55-F09B-5B77-60340CAD628D}"/>
              </a:ext>
            </a:extLst>
          </p:cNvPr>
          <p:cNvSpPr txBox="1"/>
          <p:nvPr/>
        </p:nvSpPr>
        <p:spPr>
          <a:xfrm>
            <a:off x="6767876" y="4336670"/>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cxnSp>
        <p:nvCxnSpPr>
          <p:cNvPr id="47" name="直线箭头连接符 37">
            <a:extLst>
              <a:ext uri="{FF2B5EF4-FFF2-40B4-BE49-F238E27FC236}">
                <a16:creationId xmlns:a16="http://schemas.microsoft.com/office/drawing/2014/main" id="{F75EBC7F-99EC-80CC-8805-B9CDBB0D8210}"/>
              </a:ext>
            </a:extLst>
          </p:cNvPr>
          <p:cNvCxnSpPr>
            <a:cxnSpLocks/>
            <a:stCxn id="46" idx="2"/>
          </p:cNvCxnSpPr>
          <p:nvPr/>
        </p:nvCxnSpPr>
        <p:spPr>
          <a:xfrm flipH="1">
            <a:off x="6751674" y="4798335"/>
            <a:ext cx="382649" cy="152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文本框 20">
            <a:extLst>
              <a:ext uri="{FF2B5EF4-FFF2-40B4-BE49-F238E27FC236}">
                <a16:creationId xmlns:a16="http://schemas.microsoft.com/office/drawing/2014/main" id="{978B8AF4-5E8B-FCA3-66B7-68FAB684857A}"/>
              </a:ext>
            </a:extLst>
          </p:cNvPr>
          <p:cNvSpPr txBox="1"/>
          <p:nvPr/>
        </p:nvSpPr>
        <p:spPr>
          <a:xfrm>
            <a:off x="5597351" y="5594545"/>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49" name="文本框 22">
            <a:extLst>
              <a:ext uri="{FF2B5EF4-FFF2-40B4-BE49-F238E27FC236}">
                <a16:creationId xmlns:a16="http://schemas.microsoft.com/office/drawing/2014/main" id="{F2C2668C-E5B1-3D63-C7CF-0D0EA91E57BC}"/>
              </a:ext>
            </a:extLst>
          </p:cNvPr>
          <p:cNvSpPr txBox="1"/>
          <p:nvPr/>
        </p:nvSpPr>
        <p:spPr>
          <a:xfrm>
            <a:off x="7689303" y="5572416"/>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50" name="文本框 23">
            <a:extLst>
              <a:ext uri="{FF2B5EF4-FFF2-40B4-BE49-F238E27FC236}">
                <a16:creationId xmlns:a16="http://schemas.microsoft.com/office/drawing/2014/main" id="{6395758E-5A42-66DF-075E-1E3886D21E40}"/>
              </a:ext>
            </a:extLst>
          </p:cNvPr>
          <p:cNvSpPr txBox="1"/>
          <p:nvPr/>
        </p:nvSpPr>
        <p:spPr>
          <a:xfrm>
            <a:off x="9394370" y="5594544"/>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51" name="文本框 24">
            <a:extLst>
              <a:ext uri="{FF2B5EF4-FFF2-40B4-BE49-F238E27FC236}">
                <a16:creationId xmlns:a16="http://schemas.microsoft.com/office/drawing/2014/main" id="{A927471A-DC68-EA97-6F1F-63F9436F981E}"/>
              </a:ext>
            </a:extLst>
          </p:cNvPr>
          <p:cNvSpPr txBox="1"/>
          <p:nvPr/>
        </p:nvSpPr>
        <p:spPr>
          <a:xfrm>
            <a:off x="8651262" y="5589151"/>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
        <p:nvSpPr>
          <p:cNvPr id="52" name="文本框 25">
            <a:extLst>
              <a:ext uri="{FF2B5EF4-FFF2-40B4-BE49-F238E27FC236}">
                <a16:creationId xmlns:a16="http://schemas.microsoft.com/office/drawing/2014/main" id="{C2D38B76-BE1E-E79E-F12F-AAFEDC9BC787}"/>
              </a:ext>
            </a:extLst>
          </p:cNvPr>
          <p:cNvSpPr txBox="1"/>
          <p:nvPr/>
        </p:nvSpPr>
        <p:spPr>
          <a:xfrm>
            <a:off x="10406759" y="5589151"/>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Tree>
    <p:extLst>
      <p:ext uri="{BB962C8B-B14F-4D97-AF65-F5344CB8AC3E}">
        <p14:creationId xmlns:p14="http://schemas.microsoft.com/office/powerpoint/2010/main" val="178499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98082-E850-EA84-E652-E9FF27F6E4A9}"/>
              </a:ext>
            </a:extLst>
          </p:cNvPr>
          <p:cNvSpPr>
            <a:spLocks noGrp="1"/>
          </p:cNvSpPr>
          <p:nvPr>
            <p:ph type="title"/>
          </p:nvPr>
        </p:nvSpPr>
        <p:spPr/>
        <p:txBody>
          <a:bodyPr/>
          <a:lstStyle/>
          <a:p>
            <a:r>
              <a:rPr lang="en-US" altLang="zh-CN" dirty="0"/>
              <a:t>Spinlocks:</a:t>
            </a:r>
            <a:r>
              <a:rPr lang="zh-CN" altLang="en-US" dirty="0"/>
              <a:t> </a:t>
            </a:r>
            <a:r>
              <a:rPr lang="en-US" altLang="zh-CN" dirty="0"/>
              <a:t>Unfair</a:t>
            </a:r>
            <a:endParaRPr lang="en-US" dirty="0"/>
          </a:p>
        </p:txBody>
      </p:sp>
      <p:sp>
        <p:nvSpPr>
          <p:cNvPr id="3" name="内容占位符 2">
            <a:extLst>
              <a:ext uri="{FF2B5EF4-FFF2-40B4-BE49-F238E27FC236}">
                <a16:creationId xmlns:a16="http://schemas.microsoft.com/office/drawing/2014/main" id="{A36E1911-0520-E075-8F13-41E0A7155321}"/>
              </a:ext>
            </a:extLst>
          </p:cNvPr>
          <p:cNvSpPr>
            <a:spLocks noGrp="1"/>
          </p:cNvSpPr>
          <p:nvPr>
            <p:ph idx="1"/>
          </p:nvPr>
        </p:nvSpPr>
        <p:spPr/>
        <p:txBody>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have</a:t>
            </a:r>
            <a:r>
              <a:rPr lang="zh-CN" altLang="en-US" dirty="0"/>
              <a:t> </a:t>
            </a:r>
            <a:r>
              <a:rPr lang="en-US" altLang="zh-CN" b="1" dirty="0">
                <a:solidFill>
                  <a:srgbClr val="FF0000"/>
                </a:solidFill>
              </a:rPr>
              <a:t>starvation</a:t>
            </a:r>
            <a:endParaRPr lang="en-US" b="1" dirty="0">
              <a:solidFill>
                <a:srgbClr val="FF0000"/>
              </a:solidFill>
            </a:endParaRPr>
          </a:p>
        </p:txBody>
      </p:sp>
      <p:sp>
        <p:nvSpPr>
          <p:cNvPr id="5" name="矩形 4">
            <a:extLst>
              <a:ext uri="{FF2B5EF4-FFF2-40B4-BE49-F238E27FC236}">
                <a16:creationId xmlns:a16="http://schemas.microsoft.com/office/drawing/2014/main" id="{BD13C9B6-8924-C7AE-D0A4-1DD4525D6455}"/>
              </a:ext>
            </a:extLst>
          </p:cNvPr>
          <p:cNvSpPr/>
          <p:nvPr/>
        </p:nvSpPr>
        <p:spPr>
          <a:xfrm>
            <a:off x="2460172" y="2775858"/>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6" name="矩形 5">
            <a:extLst>
              <a:ext uri="{FF2B5EF4-FFF2-40B4-BE49-F238E27FC236}">
                <a16:creationId xmlns:a16="http://schemas.microsoft.com/office/drawing/2014/main" id="{E39704ED-F9BC-93DC-36D8-830F85E77B0F}"/>
              </a:ext>
            </a:extLst>
          </p:cNvPr>
          <p:cNvSpPr/>
          <p:nvPr/>
        </p:nvSpPr>
        <p:spPr>
          <a:xfrm>
            <a:off x="3276601" y="2775858"/>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7" name="矩形 6">
            <a:extLst>
              <a:ext uri="{FF2B5EF4-FFF2-40B4-BE49-F238E27FC236}">
                <a16:creationId xmlns:a16="http://schemas.microsoft.com/office/drawing/2014/main" id="{017AE0C5-7FCF-11C2-4992-7ED4636A17DE}"/>
              </a:ext>
            </a:extLst>
          </p:cNvPr>
          <p:cNvSpPr/>
          <p:nvPr/>
        </p:nvSpPr>
        <p:spPr>
          <a:xfrm>
            <a:off x="4909459" y="2775858"/>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8" name="矩形 7">
            <a:extLst>
              <a:ext uri="{FF2B5EF4-FFF2-40B4-BE49-F238E27FC236}">
                <a16:creationId xmlns:a16="http://schemas.microsoft.com/office/drawing/2014/main" id="{75C4EBE6-A9AD-5DC1-12B1-F988E801BE96}"/>
              </a:ext>
            </a:extLst>
          </p:cNvPr>
          <p:cNvSpPr/>
          <p:nvPr/>
        </p:nvSpPr>
        <p:spPr>
          <a:xfrm>
            <a:off x="4093030" y="2775858"/>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9" name="矩形 8">
            <a:extLst>
              <a:ext uri="{FF2B5EF4-FFF2-40B4-BE49-F238E27FC236}">
                <a16:creationId xmlns:a16="http://schemas.microsoft.com/office/drawing/2014/main" id="{23E2A389-4209-5FB1-EB55-60189BB0FB74}"/>
              </a:ext>
            </a:extLst>
          </p:cNvPr>
          <p:cNvSpPr/>
          <p:nvPr/>
        </p:nvSpPr>
        <p:spPr>
          <a:xfrm>
            <a:off x="7358746" y="2775856"/>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10" name="矩形 9">
            <a:extLst>
              <a:ext uri="{FF2B5EF4-FFF2-40B4-BE49-F238E27FC236}">
                <a16:creationId xmlns:a16="http://schemas.microsoft.com/office/drawing/2014/main" id="{A8225C23-5418-C4C7-E948-B29281556943}"/>
              </a:ext>
            </a:extLst>
          </p:cNvPr>
          <p:cNvSpPr/>
          <p:nvPr/>
        </p:nvSpPr>
        <p:spPr>
          <a:xfrm>
            <a:off x="5725888" y="2775857"/>
            <a:ext cx="816429" cy="653143"/>
          </a:xfrm>
          <a:prstGeom prst="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11" name="矩形 10">
            <a:extLst>
              <a:ext uri="{FF2B5EF4-FFF2-40B4-BE49-F238E27FC236}">
                <a16:creationId xmlns:a16="http://schemas.microsoft.com/office/drawing/2014/main" id="{DC66B8E3-2B42-536E-F248-3FF6908D5948}"/>
              </a:ext>
            </a:extLst>
          </p:cNvPr>
          <p:cNvSpPr/>
          <p:nvPr/>
        </p:nvSpPr>
        <p:spPr>
          <a:xfrm>
            <a:off x="6542317" y="2775856"/>
            <a:ext cx="816429" cy="653143"/>
          </a:xfrm>
          <a:prstGeom prst="rect">
            <a:avLst/>
          </a:prstGeom>
          <a:solidFill>
            <a:schemeClr val="accent2">
              <a:lumMod val="40000"/>
              <a:lumOff val="6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sz="2400" b="0">
              <a:solidFill>
                <a:srgbClr val="FFFFFF"/>
              </a:solidFill>
              <a:latin typeface="Arial" panose="020B0604020202020204"/>
            </a:endParaRPr>
          </a:p>
        </p:txBody>
      </p:sp>
      <p:sp>
        <p:nvSpPr>
          <p:cNvPr id="12" name="文本框 11">
            <a:extLst>
              <a:ext uri="{FF2B5EF4-FFF2-40B4-BE49-F238E27FC236}">
                <a16:creationId xmlns:a16="http://schemas.microsoft.com/office/drawing/2014/main" id="{29EFFE91-56FC-9DD7-DA69-5D5095656F3F}"/>
              </a:ext>
            </a:extLst>
          </p:cNvPr>
          <p:cNvSpPr txBox="1"/>
          <p:nvPr/>
        </p:nvSpPr>
        <p:spPr>
          <a:xfrm>
            <a:off x="1851108" y="2157482"/>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21D27048-3F5E-0A81-6DD9-CB1AFFDF68D9}"/>
              </a:ext>
            </a:extLst>
          </p:cNvPr>
          <p:cNvSpPr txBox="1"/>
          <p:nvPr/>
        </p:nvSpPr>
        <p:spPr>
          <a:xfrm>
            <a:off x="2455159" y="1856895"/>
            <a:ext cx="1075936"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unlock</a:t>
            </a:r>
            <a:endParaRPr lang="en-US" sz="2400" b="0" dirty="0">
              <a:solidFill>
                <a:srgbClr val="000000"/>
              </a:solidFill>
              <a:latin typeface="Arial" panose="020B0604020202020204"/>
              <a:ea typeface="+mn-ea"/>
              <a:cs typeface="+mn-cs"/>
            </a:endParaRPr>
          </a:p>
        </p:txBody>
      </p:sp>
      <p:cxnSp>
        <p:nvCxnSpPr>
          <p:cNvPr id="16" name="直线箭头连接符 15">
            <a:extLst>
              <a:ext uri="{FF2B5EF4-FFF2-40B4-BE49-F238E27FC236}">
                <a16:creationId xmlns:a16="http://schemas.microsoft.com/office/drawing/2014/main" id="{FC821FB8-85DE-D942-6B81-FB05D983621C}"/>
              </a:ext>
            </a:extLst>
          </p:cNvPr>
          <p:cNvCxnSpPr>
            <a:cxnSpLocks/>
            <a:stCxn id="12" idx="2"/>
          </p:cNvCxnSpPr>
          <p:nvPr/>
        </p:nvCxnSpPr>
        <p:spPr>
          <a:xfrm>
            <a:off x="2217555" y="2619146"/>
            <a:ext cx="240939" cy="195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线箭头连接符 16">
            <a:extLst>
              <a:ext uri="{FF2B5EF4-FFF2-40B4-BE49-F238E27FC236}">
                <a16:creationId xmlns:a16="http://schemas.microsoft.com/office/drawing/2014/main" id="{CBDC590F-4991-B091-D9A8-D934A9A065C2}"/>
              </a:ext>
            </a:extLst>
          </p:cNvPr>
          <p:cNvCxnSpPr>
            <a:cxnSpLocks/>
            <a:stCxn id="14" idx="2"/>
          </p:cNvCxnSpPr>
          <p:nvPr/>
        </p:nvCxnSpPr>
        <p:spPr>
          <a:xfrm flipH="1">
            <a:off x="2739145" y="2318559"/>
            <a:ext cx="253982" cy="468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AFE46CF3-890E-D09E-8D0D-85DFFD3E820C}"/>
              </a:ext>
            </a:extLst>
          </p:cNvPr>
          <p:cNvSpPr txBox="1"/>
          <p:nvPr/>
        </p:nvSpPr>
        <p:spPr>
          <a:xfrm>
            <a:off x="3227282" y="3482744"/>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
        <p:nvSpPr>
          <p:cNvPr id="30" name="文本框 29">
            <a:extLst>
              <a:ext uri="{FF2B5EF4-FFF2-40B4-BE49-F238E27FC236}">
                <a16:creationId xmlns:a16="http://schemas.microsoft.com/office/drawing/2014/main" id="{CB7B0E71-59B6-1CDA-B30B-E5D4C286DDA3}"/>
              </a:ext>
            </a:extLst>
          </p:cNvPr>
          <p:cNvSpPr txBox="1"/>
          <p:nvPr/>
        </p:nvSpPr>
        <p:spPr>
          <a:xfrm>
            <a:off x="3787484" y="2145633"/>
            <a:ext cx="1075936"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unlock</a:t>
            </a:r>
            <a:endParaRPr lang="en-US" sz="2400" b="0" dirty="0">
              <a:solidFill>
                <a:srgbClr val="000000"/>
              </a:solidFill>
              <a:latin typeface="Arial" panose="020B0604020202020204"/>
              <a:ea typeface="+mn-ea"/>
              <a:cs typeface="+mn-cs"/>
            </a:endParaRPr>
          </a:p>
        </p:txBody>
      </p:sp>
      <p:sp>
        <p:nvSpPr>
          <p:cNvPr id="32" name="文本框 31">
            <a:extLst>
              <a:ext uri="{FF2B5EF4-FFF2-40B4-BE49-F238E27FC236}">
                <a16:creationId xmlns:a16="http://schemas.microsoft.com/office/drawing/2014/main" id="{AD6BFEF4-C21D-3544-E861-CFEFC52194BC}"/>
              </a:ext>
            </a:extLst>
          </p:cNvPr>
          <p:cNvSpPr txBox="1"/>
          <p:nvPr/>
        </p:nvSpPr>
        <p:spPr>
          <a:xfrm>
            <a:off x="4825991" y="1987320"/>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cxnSp>
        <p:nvCxnSpPr>
          <p:cNvPr id="33" name="直线箭头连接符 32">
            <a:extLst>
              <a:ext uri="{FF2B5EF4-FFF2-40B4-BE49-F238E27FC236}">
                <a16:creationId xmlns:a16="http://schemas.microsoft.com/office/drawing/2014/main" id="{B58E1AB0-68D8-59DB-5077-BAAE7341C33B}"/>
              </a:ext>
            </a:extLst>
          </p:cNvPr>
          <p:cNvCxnSpPr>
            <a:stCxn id="30" idx="2"/>
          </p:cNvCxnSpPr>
          <p:nvPr/>
        </p:nvCxnSpPr>
        <p:spPr>
          <a:xfrm flipH="1">
            <a:off x="4291832" y="2607298"/>
            <a:ext cx="33621" cy="168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线箭头连接符 33">
            <a:extLst>
              <a:ext uri="{FF2B5EF4-FFF2-40B4-BE49-F238E27FC236}">
                <a16:creationId xmlns:a16="http://schemas.microsoft.com/office/drawing/2014/main" id="{3A887FCB-CDB1-677A-1105-FC9D07688F54}"/>
              </a:ext>
            </a:extLst>
          </p:cNvPr>
          <p:cNvCxnSpPr>
            <a:cxnSpLocks/>
          </p:cNvCxnSpPr>
          <p:nvPr/>
        </p:nvCxnSpPr>
        <p:spPr>
          <a:xfrm flipH="1">
            <a:off x="4657228" y="2490013"/>
            <a:ext cx="186820" cy="282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文本框 36">
            <a:extLst>
              <a:ext uri="{FF2B5EF4-FFF2-40B4-BE49-F238E27FC236}">
                <a16:creationId xmlns:a16="http://schemas.microsoft.com/office/drawing/2014/main" id="{FEBF8B5A-5296-D8B7-C0C3-9F7F48D5B207}"/>
              </a:ext>
            </a:extLst>
          </p:cNvPr>
          <p:cNvSpPr txBox="1"/>
          <p:nvPr/>
        </p:nvSpPr>
        <p:spPr>
          <a:xfrm>
            <a:off x="3099393" y="2212925"/>
            <a:ext cx="732893"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lock</a:t>
            </a:r>
            <a:endParaRPr lang="en-US" sz="2400" b="0" dirty="0">
              <a:solidFill>
                <a:srgbClr val="000000"/>
              </a:solidFill>
              <a:latin typeface="Arial" panose="020B0604020202020204"/>
              <a:ea typeface="+mn-ea"/>
              <a:cs typeface="+mn-cs"/>
            </a:endParaRPr>
          </a:p>
        </p:txBody>
      </p:sp>
      <p:cxnSp>
        <p:nvCxnSpPr>
          <p:cNvPr id="38" name="直线箭头连接符 37">
            <a:extLst>
              <a:ext uri="{FF2B5EF4-FFF2-40B4-BE49-F238E27FC236}">
                <a16:creationId xmlns:a16="http://schemas.microsoft.com/office/drawing/2014/main" id="{5A106D83-5719-250E-E641-D13E78C4914C}"/>
              </a:ext>
            </a:extLst>
          </p:cNvPr>
          <p:cNvCxnSpPr>
            <a:cxnSpLocks/>
            <a:stCxn id="37" idx="2"/>
          </p:cNvCxnSpPr>
          <p:nvPr/>
        </p:nvCxnSpPr>
        <p:spPr>
          <a:xfrm flipH="1">
            <a:off x="3083191" y="2674590"/>
            <a:ext cx="382649" cy="152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BA45D7A3-6293-FC60-000F-BE7F33329909}"/>
              </a:ext>
            </a:extLst>
          </p:cNvPr>
          <p:cNvSpPr txBox="1"/>
          <p:nvPr/>
        </p:nvSpPr>
        <p:spPr>
          <a:xfrm>
            <a:off x="1928868" y="3470800"/>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23" name="文本框 22">
            <a:extLst>
              <a:ext uri="{FF2B5EF4-FFF2-40B4-BE49-F238E27FC236}">
                <a16:creationId xmlns:a16="http://schemas.microsoft.com/office/drawing/2014/main" id="{8474E3B2-E65C-FD4B-8EEF-F5D0E0E7531C}"/>
              </a:ext>
            </a:extLst>
          </p:cNvPr>
          <p:cNvSpPr txBox="1"/>
          <p:nvPr/>
        </p:nvSpPr>
        <p:spPr>
          <a:xfrm>
            <a:off x="4020820" y="3448671"/>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24" name="文本框 23">
            <a:extLst>
              <a:ext uri="{FF2B5EF4-FFF2-40B4-BE49-F238E27FC236}">
                <a16:creationId xmlns:a16="http://schemas.microsoft.com/office/drawing/2014/main" id="{9D9BBF6B-9B0B-5DB2-B947-88242F7D01BE}"/>
              </a:ext>
            </a:extLst>
          </p:cNvPr>
          <p:cNvSpPr txBox="1"/>
          <p:nvPr/>
        </p:nvSpPr>
        <p:spPr>
          <a:xfrm>
            <a:off x="5725887" y="3470799"/>
            <a:ext cx="1064260" cy="461665"/>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Comp</a:t>
            </a:r>
            <a:endParaRPr lang="en-US" sz="2400" b="0" dirty="0">
              <a:solidFill>
                <a:srgbClr val="000000"/>
              </a:solidFill>
              <a:latin typeface="Arial" panose="020B0604020202020204"/>
              <a:ea typeface="+mn-ea"/>
              <a:cs typeface="+mn-cs"/>
            </a:endParaRPr>
          </a:p>
        </p:txBody>
      </p:sp>
      <p:sp>
        <p:nvSpPr>
          <p:cNvPr id="25" name="文本框 24">
            <a:extLst>
              <a:ext uri="{FF2B5EF4-FFF2-40B4-BE49-F238E27FC236}">
                <a16:creationId xmlns:a16="http://schemas.microsoft.com/office/drawing/2014/main" id="{21C46AED-7248-74C6-B242-CAC837B43C85}"/>
              </a:ext>
            </a:extLst>
          </p:cNvPr>
          <p:cNvSpPr txBox="1"/>
          <p:nvPr/>
        </p:nvSpPr>
        <p:spPr>
          <a:xfrm>
            <a:off x="4982779" y="3465406"/>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
        <p:nvSpPr>
          <p:cNvPr id="26" name="文本框 25">
            <a:extLst>
              <a:ext uri="{FF2B5EF4-FFF2-40B4-BE49-F238E27FC236}">
                <a16:creationId xmlns:a16="http://schemas.microsoft.com/office/drawing/2014/main" id="{52A59EE4-E26D-95E6-B816-A58803B0F35C}"/>
              </a:ext>
            </a:extLst>
          </p:cNvPr>
          <p:cNvSpPr txBox="1"/>
          <p:nvPr/>
        </p:nvSpPr>
        <p:spPr>
          <a:xfrm>
            <a:off x="6738276" y="3465406"/>
            <a:ext cx="1536971" cy="830997"/>
          </a:xfrm>
          <a:prstGeom prst="rect">
            <a:avLst/>
          </a:prstGeom>
          <a:noFill/>
        </p:spPr>
        <p:txBody>
          <a:bodyPr wrap="squar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spin</a:t>
            </a:r>
            <a:r>
              <a:rPr lang="zh-CN" altLang="en-US" sz="2400" b="0" dirty="0">
                <a:solidFill>
                  <a:srgbClr val="FF0000"/>
                </a:solidFill>
                <a:latin typeface="Arial" panose="020B0604020202020204"/>
                <a:ea typeface="黑体" panose="02010609060101010101" pitchFamily="49" charset="-122"/>
                <a:cs typeface="+mn-cs"/>
              </a:rPr>
              <a:t> </a:t>
            </a:r>
            <a:r>
              <a:rPr lang="en-US" altLang="zh-CN" sz="2400" b="0" dirty="0">
                <a:solidFill>
                  <a:srgbClr val="FF0000"/>
                </a:solidFill>
                <a:latin typeface="Arial" panose="020B0604020202020204"/>
                <a:ea typeface="黑体" panose="02010609060101010101" pitchFamily="49" charset="-122"/>
                <a:cs typeface="+mn-cs"/>
              </a:rPr>
              <a:t>waiting</a:t>
            </a:r>
            <a:endParaRPr lang="en-US" sz="2400" b="0" dirty="0">
              <a:solidFill>
                <a:srgbClr val="FF0000"/>
              </a:solidFill>
              <a:latin typeface="Arial" panose="020B0604020202020204"/>
              <a:ea typeface="+mn-ea"/>
              <a:cs typeface="+mn-cs"/>
            </a:endParaRPr>
          </a:p>
        </p:txBody>
      </p:sp>
      <p:sp>
        <p:nvSpPr>
          <p:cNvPr id="13" name="灯片编号占位符 2">
            <a:extLst>
              <a:ext uri="{FF2B5EF4-FFF2-40B4-BE49-F238E27FC236}">
                <a16:creationId xmlns:a16="http://schemas.microsoft.com/office/drawing/2014/main" id="{103C18BA-E35B-9080-EAAE-31249D05C1CD}"/>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18</a:t>
            </a:fld>
            <a:endParaRPr lang="nb-NO">
              <a:latin typeface="Arial"/>
              <a:cs typeface="Arial"/>
            </a:endParaRPr>
          </a:p>
        </p:txBody>
      </p:sp>
    </p:spTree>
    <p:extLst>
      <p:ext uri="{BB962C8B-B14F-4D97-AF65-F5344CB8AC3E}">
        <p14:creationId xmlns:p14="http://schemas.microsoft.com/office/powerpoint/2010/main" val="78870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2208701" y="2919186"/>
            <a:ext cx="7947670" cy="3292771"/>
          </a:xfrm>
        </p:spPr>
        <p:txBody>
          <a:bodyPr/>
          <a:lstStyle/>
          <a:p>
            <a:r>
              <a:rPr lang="en-US" altLang="zh-CN" dirty="0"/>
              <a:t>A</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fetch-and-add</a:t>
            </a:r>
          </a:p>
          <a:p>
            <a:r>
              <a:rPr lang="en-US" altLang="zh-CN" b="1" dirty="0">
                <a:solidFill>
                  <a:srgbClr val="0070C0"/>
                </a:solidFill>
              </a:rPr>
              <a:t>Lock:</a:t>
            </a:r>
            <a:r>
              <a:rPr lang="zh-CN" altLang="en-US" b="1" dirty="0">
                <a:solidFill>
                  <a:srgbClr val="0070C0"/>
                </a:solidFill>
              </a:rPr>
              <a:t> </a:t>
            </a:r>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r>
              <a:rPr lang="zh-CN" altLang="en-US" dirty="0"/>
              <a:t> </a:t>
            </a:r>
            <a:endParaRPr lang="en-US" altLang="zh-CN" dirty="0"/>
          </a:p>
          <a:p>
            <a:r>
              <a:rPr lang="en-US" altLang="zh-CN" b="1" dirty="0">
                <a:solidFill>
                  <a:srgbClr val="0070C0"/>
                </a:solidFill>
              </a:rPr>
              <a:t>Fairness</a:t>
            </a:r>
            <a:r>
              <a:rPr lang="zh-CN" altLang="en-US" b="1" dirty="0">
                <a:solidFill>
                  <a:srgbClr val="0070C0"/>
                </a:solidFill>
              </a:rPr>
              <a:t> </a:t>
            </a:r>
            <a:r>
              <a:rPr lang="en-US" altLang="zh-CN" b="1" dirty="0">
                <a:solidFill>
                  <a:srgbClr val="0070C0"/>
                </a:solidFill>
              </a:rPr>
              <a:t>is</a:t>
            </a:r>
            <a:r>
              <a:rPr lang="zh-CN" altLang="en-US" b="1" dirty="0">
                <a:solidFill>
                  <a:srgbClr val="0070C0"/>
                </a:solidFill>
              </a:rPr>
              <a:t> </a:t>
            </a:r>
            <a:r>
              <a:rPr lang="en-US" altLang="zh-CN" b="1" dirty="0">
                <a:solidFill>
                  <a:srgbClr val="0070C0"/>
                </a:solidFill>
              </a:rPr>
              <a:t>guaranteed.</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2"/>
          <a:stretch>
            <a:fillRect/>
          </a:stretch>
        </p:blipFill>
        <p:spPr>
          <a:xfrm>
            <a:off x="3436621" y="1082049"/>
            <a:ext cx="5034190" cy="1837136"/>
          </a:xfrm>
          <a:prstGeom prst="rect">
            <a:avLst/>
          </a:prstGeom>
        </p:spPr>
      </p:pic>
      <p:sp>
        <p:nvSpPr>
          <p:cNvPr id="6" name="灯片编号占位符 2">
            <a:extLst>
              <a:ext uri="{FF2B5EF4-FFF2-40B4-BE49-F238E27FC236}">
                <a16:creationId xmlns:a16="http://schemas.microsoft.com/office/drawing/2014/main" id="{AA226529-BFF1-8D29-E331-47E082EB18B1}"/>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19</a:t>
            </a:fld>
            <a:endParaRPr lang="nb-NO">
              <a:latin typeface="Arial"/>
              <a:cs typeface="Arial"/>
            </a:endParaRPr>
          </a:p>
        </p:txBody>
      </p:sp>
    </p:spTree>
    <p:extLst>
      <p:ext uri="{BB962C8B-B14F-4D97-AF65-F5344CB8AC3E}">
        <p14:creationId xmlns:p14="http://schemas.microsoft.com/office/powerpoint/2010/main" val="365103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a:t>
            </a:r>
          </a:p>
          <a:p>
            <a:r>
              <a:rPr lang="en-US" altLang="zh-CN" dirty="0"/>
              <a:t>Locks</a:t>
            </a:r>
            <a:endParaRPr lang="nb-NO" altLang="zh-CN" dirty="0"/>
          </a:p>
          <a:p>
            <a:r>
              <a:rPr lang="en-US" altLang="zh-CN" dirty="0"/>
              <a:t>Spinlocks</a:t>
            </a:r>
            <a:endParaRPr lang="nb-NO" altLang="zh-CN" dirty="0"/>
          </a:p>
          <a:p>
            <a:endParaRPr lang="en-US" dirty="0"/>
          </a:p>
        </p:txBody>
      </p:sp>
      <p:sp>
        <p:nvSpPr>
          <p:cNvPr id="4" name="页脚占位符 3">
            <a:extLst>
              <a:ext uri="{FF2B5EF4-FFF2-40B4-BE49-F238E27FC236}">
                <a16:creationId xmlns:a16="http://schemas.microsoft.com/office/drawing/2014/main" id="{B7F93F8D-8D72-214A-A3DD-F41D9D68D30E}"/>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pic>
        <p:nvPicPr>
          <p:cNvPr id="6" name="图片 5">
            <a:extLst>
              <a:ext uri="{FF2B5EF4-FFF2-40B4-BE49-F238E27FC236}">
                <a16:creationId xmlns:a16="http://schemas.microsoft.com/office/drawing/2014/main" id="{1BDCAB63-8FCD-7489-0AF5-DE0A0582379C}"/>
              </a:ext>
            </a:extLst>
          </p:cNvPr>
          <p:cNvPicPr>
            <a:picLocks noChangeAspect="1"/>
          </p:cNvPicPr>
          <p:nvPr/>
        </p:nvPicPr>
        <p:blipFill>
          <a:blip r:embed="rId2"/>
          <a:stretch>
            <a:fillRect/>
          </a:stretch>
        </p:blipFill>
        <p:spPr>
          <a:xfrm>
            <a:off x="2781300" y="1067453"/>
            <a:ext cx="6428015" cy="5142412"/>
          </a:xfrm>
          <a:prstGeom prst="rect">
            <a:avLst/>
          </a:prstGeom>
        </p:spPr>
      </p:pic>
      <p:sp>
        <p:nvSpPr>
          <p:cNvPr id="3" name="灯片编号占位符 2">
            <a:extLst>
              <a:ext uri="{FF2B5EF4-FFF2-40B4-BE49-F238E27FC236}">
                <a16:creationId xmlns:a16="http://schemas.microsoft.com/office/drawing/2014/main" id="{B4025CAF-667D-B2EC-4F7A-0270C2679751}"/>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20</a:t>
            </a:fld>
            <a:endParaRPr lang="nb-NO">
              <a:latin typeface="Arial"/>
              <a:cs typeface="Arial"/>
            </a:endParaRPr>
          </a:p>
        </p:txBody>
      </p:sp>
    </p:spTree>
    <p:extLst>
      <p:ext uri="{BB962C8B-B14F-4D97-AF65-F5344CB8AC3E}">
        <p14:creationId xmlns:p14="http://schemas.microsoft.com/office/powerpoint/2010/main" val="399144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5" name="表格 5">
            <a:extLst>
              <a:ext uri="{FF2B5EF4-FFF2-40B4-BE49-F238E27FC236}">
                <a16:creationId xmlns:a16="http://schemas.microsoft.com/office/drawing/2014/main" id="{18A36B66-AE2A-D8D0-B456-4ECF780877C9}"/>
              </a:ext>
            </a:extLst>
          </p:cNvPr>
          <p:cNvGraphicFramePr>
            <a:graphicFrameLocks noGrp="1"/>
          </p:cNvGraphicFramePr>
          <p:nvPr/>
        </p:nvGraphicFramePr>
        <p:xfrm>
          <a:off x="2041137" y="2100906"/>
          <a:ext cx="4534366" cy="3790486"/>
        </p:xfrm>
        <a:graphic>
          <a:graphicData uri="http://schemas.openxmlformats.org/drawingml/2006/table">
            <a:tbl>
              <a:tblPr firstRow="1" bandRow="1">
                <a:tableStyleId>{5C22544A-7EE6-4342-B048-85BDC9FD1C3A}</a:tableStyleId>
              </a:tblPr>
              <a:tblGrid>
                <a:gridCol w="1288276">
                  <a:extLst>
                    <a:ext uri="{9D8B030D-6E8A-4147-A177-3AD203B41FA5}">
                      <a16:colId xmlns:a16="http://schemas.microsoft.com/office/drawing/2014/main" val="3170189433"/>
                    </a:ext>
                  </a:extLst>
                </a:gridCol>
                <a:gridCol w="1309727">
                  <a:extLst>
                    <a:ext uri="{9D8B030D-6E8A-4147-A177-3AD203B41FA5}">
                      <a16:colId xmlns:a16="http://schemas.microsoft.com/office/drawing/2014/main" val="3344651322"/>
                    </a:ext>
                  </a:extLst>
                </a:gridCol>
                <a:gridCol w="1936363">
                  <a:extLst>
                    <a:ext uri="{9D8B030D-6E8A-4147-A177-3AD203B41FA5}">
                      <a16:colId xmlns:a16="http://schemas.microsoft.com/office/drawing/2014/main" val="709480791"/>
                    </a:ext>
                  </a:extLst>
                </a:gridCol>
              </a:tblGrid>
              <a:tr h="389726">
                <a:tc>
                  <a:txBody>
                    <a:bodyPr/>
                    <a:lstStyle/>
                    <a:p>
                      <a:endParaRPr lang="en-US" dirty="0"/>
                    </a:p>
                  </a:txBody>
                  <a:tcPr/>
                </a:tc>
                <a:tc>
                  <a:txBody>
                    <a:bodyPr/>
                    <a:lstStyle/>
                    <a:p>
                      <a:r>
                        <a:rPr lang="en-US" altLang="zh-CN" dirty="0">
                          <a:solidFill>
                            <a:schemeClr val="tx1"/>
                          </a:solidFill>
                        </a:rPr>
                        <a:t>Ticket</a:t>
                      </a:r>
                      <a:endParaRPr lang="en-US" dirty="0">
                        <a:solidFill>
                          <a:schemeClr val="tx1"/>
                        </a:solidFill>
                      </a:endParaRPr>
                    </a:p>
                  </a:txBody>
                  <a:tcPr/>
                </a:tc>
                <a:tc>
                  <a:txBody>
                    <a:bodyPr/>
                    <a:lstStyle/>
                    <a:p>
                      <a:r>
                        <a:rPr lang="en-US" altLang="zh-CN" dirty="0">
                          <a:solidFill>
                            <a:schemeClr val="tx1"/>
                          </a:solidFill>
                        </a:rPr>
                        <a:t>Turn</a:t>
                      </a:r>
                      <a:endParaRPr lang="en-US"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lock()</a:t>
                      </a:r>
                    </a:p>
                  </a:txBody>
                  <a:tcPr/>
                </a:tc>
                <a:tc>
                  <a:txBody>
                    <a:bodyPr/>
                    <a:lstStyle/>
                    <a:p>
                      <a:r>
                        <a:rPr lang="en-US" altLang="zh-CN" dirty="0"/>
                        <a:t>2</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lock()</a:t>
                      </a:r>
                    </a:p>
                  </a:txBody>
                  <a:tcPr/>
                </a:tc>
                <a:tc>
                  <a:txBody>
                    <a:bodyPr/>
                    <a:lstStyle/>
                    <a:p>
                      <a:r>
                        <a:rPr lang="en-US" altLang="zh-CN" dirty="0"/>
                        <a:t>3</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unlock()</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unlock()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4737042"/>
                  </a:ext>
                </a:extLst>
              </a:tr>
              <a:tr h="6726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9834337"/>
                  </a:ext>
                </a:extLst>
              </a:tr>
            </a:tbl>
          </a:graphicData>
        </a:graphic>
      </p:graphicFrame>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sp>
        <p:nvSpPr>
          <p:cNvPr id="9" name="灯片编号占位符 2">
            <a:extLst>
              <a:ext uri="{FF2B5EF4-FFF2-40B4-BE49-F238E27FC236}">
                <a16:creationId xmlns:a16="http://schemas.microsoft.com/office/drawing/2014/main" id="{B1467092-5AC8-4D2B-F437-F7F056A64DB7}"/>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21</a:t>
            </a:fld>
            <a:endParaRPr lang="nb-NO">
              <a:latin typeface="Arial"/>
              <a:cs typeface="Arial"/>
            </a:endParaRPr>
          </a:p>
        </p:txBody>
      </p:sp>
    </p:spTree>
    <p:extLst>
      <p:ext uri="{BB962C8B-B14F-4D97-AF65-F5344CB8AC3E}">
        <p14:creationId xmlns:p14="http://schemas.microsoft.com/office/powerpoint/2010/main" val="171437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5" name="表格 5">
            <a:extLst>
              <a:ext uri="{FF2B5EF4-FFF2-40B4-BE49-F238E27FC236}">
                <a16:creationId xmlns:a16="http://schemas.microsoft.com/office/drawing/2014/main" id="{18A36B66-AE2A-D8D0-B456-4ECF780877C9}"/>
              </a:ext>
            </a:extLst>
          </p:cNvPr>
          <p:cNvGraphicFramePr>
            <a:graphicFrameLocks noGrp="1"/>
          </p:cNvGraphicFramePr>
          <p:nvPr/>
        </p:nvGraphicFramePr>
        <p:xfrm>
          <a:off x="2041137" y="2100906"/>
          <a:ext cx="4534366" cy="3790486"/>
        </p:xfrm>
        <a:graphic>
          <a:graphicData uri="http://schemas.openxmlformats.org/drawingml/2006/table">
            <a:tbl>
              <a:tblPr firstRow="1" bandRow="1">
                <a:tableStyleId>{5C22544A-7EE6-4342-B048-85BDC9FD1C3A}</a:tableStyleId>
              </a:tblPr>
              <a:tblGrid>
                <a:gridCol w="1288276">
                  <a:extLst>
                    <a:ext uri="{9D8B030D-6E8A-4147-A177-3AD203B41FA5}">
                      <a16:colId xmlns:a16="http://schemas.microsoft.com/office/drawing/2014/main" val="3170189433"/>
                    </a:ext>
                  </a:extLst>
                </a:gridCol>
                <a:gridCol w="1309727">
                  <a:extLst>
                    <a:ext uri="{9D8B030D-6E8A-4147-A177-3AD203B41FA5}">
                      <a16:colId xmlns:a16="http://schemas.microsoft.com/office/drawing/2014/main" val="3344651322"/>
                    </a:ext>
                  </a:extLst>
                </a:gridCol>
                <a:gridCol w="1936363">
                  <a:extLst>
                    <a:ext uri="{9D8B030D-6E8A-4147-A177-3AD203B41FA5}">
                      <a16:colId xmlns:a16="http://schemas.microsoft.com/office/drawing/2014/main" val="709480791"/>
                    </a:ext>
                  </a:extLst>
                </a:gridCol>
              </a:tblGrid>
              <a:tr h="389726">
                <a:tc>
                  <a:txBody>
                    <a:bodyPr/>
                    <a:lstStyle/>
                    <a:p>
                      <a:endParaRPr lang="en-US" dirty="0"/>
                    </a:p>
                  </a:txBody>
                  <a:tcPr/>
                </a:tc>
                <a:tc>
                  <a:txBody>
                    <a:bodyPr/>
                    <a:lstStyle/>
                    <a:p>
                      <a:r>
                        <a:rPr lang="en-US" altLang="zh-CN" dirty="0">
                          <a:solidFill>
                            <a:schemeClr val="tx1"/>
                          </a:solidFill>
                        </a:rPr>
                        <a:t>Ticket</a:t>
                      </a:r>
                      <a:endParaRPr lang="en-US" dirty="0">
                        <a:solidFill>
                          <a:schemeClr val="tx1"/>
                        </a:solidFill>
                      </a:endParaRPr>
                    </a:p>
                  </a:txBody>
                  <a:tcPr/>
                </a:tc>
                <a:tc>
                  <a:txBody>
                    <a:bodyPr/>
                    <a:lstStyle/>
                    <a:p>
                      <a:r>
                        <a:rPr lang="en-US" altLang="zh-CN" dirty="0">
                          <a:solidFill>
                            <a:schemeClr val="tx1"/>
                          </a:solidFill>
                        </a:rPr>
                        <a:t>Turn</a:t>
                      </a:r>
                      <a:endParaRPr lang="en-US"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lock()</a:t>
                      </a:r>
                    </a:p>
                  </a:txBody>
                  <a:tcPr/>
                </a:tc>
                <a:tc>
                  <a:txBody>
                    <a:bodyPr/>
                    <a:lstStyle/>
                    <a:p>
                      <a:r>
                        <a:rPr lang="en-US" altLang="zh-CN" dirty="0"/>
                        <a:t>2</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lock()</a:t>
                      </a:r>
                    </a:p>
                  </a:txBody>
                  <a:tcPr/>
                </a:tc>
                <a:tc>
                  <a:txBody>
                    <a:bodyPr/>
                    <a:lstStyle/>
                    <a:p>
                      <a:r>
                        <a:rPr lang="en-US" altLang="zh-CN" dirty="0"/>
                        <a:t>3</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r>
                        <a:rPr lang="en-US" altLang="zh-CN" dirty="0"/>
                        <a:t>3</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r>
                        <a:rPr lang="en-US" altLang="zh-CN" dirty="0"/>
                        <a:t>4</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unlock()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unlock()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4737042"/>
                  </a:ext>
                </a:extLst>
              </a:tr>
              <a:tr h="6726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9834337"/>
                  </a:ext>
                </a:extLst>
              </a:tr>
            </a:tbl>
          </a:graphicData>
        </a:graphic>
      </p:graphicFrame>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sp>
        <p:nvSpPr>
          <p:cNvPr id="10" name="灯片编号占位符 2">
            <a:extLst>
              <a:ext uri="{FF2B5EF4-FFF2-40B4-BE49-F238E27FC236}">
                <a16:creationId xmlns:a16="http://schemas.microsoft.com/office/drawing/2014/main" id="{39DDEEEB-B48D-EF7F-115C-5F3E08E2DFEB}"/>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22</a:t>
            </a:fld>
            <a:endParaRPr lang="nb-NO">
              <a:latin typeface="Arial"/>
              <a:cs typeface="Arial"/>
            </a:endParaRPr>
          </a:p>
        </p:txBody>
      </p:sp>
    </p:spTree>
    <p:extLst>
      <p:ext uri="{BB962C8B-B14F-4D97-AF65-F5344CB8AC3E}">
        <p14:creationId xmlns:p14="http://schemas.microsoft.com/office/powerpoint/2010/main" val="161681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5" name="表格 5">
            <a:extLst>
              <a:ext uri="{FF2B5EF4-FFF2-40B4-BE49-F238E27FC236}">
                <a16:creationId xmlns:a16="http://schemas.microsoft.com/office/drawing/2014/main" id="{18A36B66-AE2A-D8D0-B456-4ECF780877C9}"/>
              </a:ext>
            </a:extLst>
          </p:cNvPr>
          <p:cNvGraphicFramePr>
            <a:graphicFrameLocks noGrp="1"/>
          </p:cNvGraphicFramePr>
          <p:nvPr/>
        </p:nvGraphicFramePr>
        <p:xfrm>
          <a:off x="2041137" y="2100906"/>
          <a:ext cx="4534366" cy="3790486"/>
        </p:xfrm>
        <a:graphic>
          <a:graphicData uri="http://schemas.openxmlformats.org/drawingml/2006/table">
            <a:tbl>
              <a:tblPr firstRow="1" bandRow="1">
                <a:tableStyleId>{5C22544A-7EE6-4342-B048-85BDC9FD1C3A}</a:tableStyleId>
              </a:tblPr>
              <a:tblGrid>
                <a:gridCol w="1288276">
                  <a:extLst>
                    <a:ext uri="{9D8B030D-6E8A-4147-A177-3AD203B41FA5}">
                      <a16:colId xmlns:a16="http://schemas.microsoft.com/office/drawing/2014/main" val="3170189433"/>
                    </a:ext>
                  </a:extLst>
                </a:gridCol>
                <a:gridCol w="1309727">
                  <a:extLst>
                    <a:ext uri="{9D8B030D-6E8A-4147-A177-3AD203B41FA5}">
                      <a16:colId xmlns:a16="http://schemas.microsoft.com/office/drawing/2014/main" val="3344651322"/>
                    </a:ext>
                  </a:extLst>
                </a:gridCol>
                <a:gridCol w="1936363">
                  <a:extLst>
                    <a:ext uri="{9D8B030D-6E8A-4147-A177-3AD203B41FA5}">
                      <a16:colId xmlns:a16="http://schemas.microsoft.com/office/drawing/2014/main" val="709480791"/>
                    </a:ext>
                  </a:extLst>
                </a:gridCol>
              </a:tblGrid>
              <a:tr h="389726">
                <a:tc>
                  <a:txBody>
                    <a:bodyPr/>
                    <a:lstStyle/>
                    <a:p>
                      <a:endParaRPr lang="en-US" dirty="0"/>
                    </a:p>
                  </a:txBody>
                  <a:tcPr/>
                </a:tc>
                <a:tc>
                  <a:txBody>
                    <a:bodyPr/>
                    <a:lstStyle/>
                    <a:p>
                      <a:r>
                        <a:rPr lang="en-US" altLang="zh-CN" dirty="0">
                          <a:solidFill>
                            <a:schemeClr val="tx1"/>
                          </a:solidFill>
                        </a:rPr>
                        <a:t>Ticket</a:t>
                      </a:r>
                      <a:endParaRPr lang="en-US" dirty="0">
                        <a:solidFill>
                          <a:schemeClr val="tx1"/>
                        </a:solidFill>
                      </a:endParaRPr>
                    </a:p>
                  </a:txBody>
                  <a:tcPr/>
                </a:tc>
                <a:tc>
                  <a:txBody>
                    <a:bodyPr/>
                    <a:lstStyle/>
                    <a:p>
                      <a:r>
                        <a:rPr lang="en-US" altLang="zh-CN" dirty="0">
                          <a:solidFill>
                            <a:schemeClr val="tx1"/>
                          </a:solidFill>
                        </a:rPr>
                        <a:t>Turn</a:t>
                      </a:r>
                      <a:endParaRPr lang="en-US"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lock()</a:t>
                      </a:r>
                    </a:p>
                  </a:txBody>
                  <a:tcPr/>
                </a:tc>
                <a:tc>
                  <a:txBody>
                    <a:bodyPr/>
                    <a:lstStyle/>
                    <a:p>
                      <a:r>
                        <a:rPr lang="en-US" altLang="zh-CN" dirty="0"/>
                        <a:t>2</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lock()</a:t>
                      </a:r>
                    </a:p>
                  </a:txBody>
                  <a:tcPr/>
                </a:tc>
                <a:tc>
                  <a:txBody>
                    <a:bodyPr/>
                    <a:lstStyle/>
                    <a:p>
                      <a:r>
                        <a:rPr lang="en-US" altLang="zh-CN" dirty="0"/>
                        <a:t>3</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r>
                        <a:rPr lang="en-US" altLang="zh-CN" dirty="0"/>
                        <a:t>3</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lock()</a:t>
                      </a:r>
                    </a:p>
                  </a:txBody>
                  <a:tcPr/>
                </a:tc>
                <a:tc>
                  <a:txBody>
                    <a:bodyPr/>
                    <a:lstStyle/>
                    <a:p>
                      <a:r>
                        <a:rPr lang="en-US" altLang="zh-CN" dirty="0"/>
                        <a:t>4</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 </a:t>
                      </a:r>
                      <a:r>
                        <a:rPr lang="en-US" altLang="zh-CN" dirty="0"/>
                        <a:t>unlock()</a:t>
                      </a:r>
                    </a:p>
                  </a:txBody>
                  <a:tcPr/>
                </a:tc>
                <a:tc>
                  <a:txBody>
                    <a:bodyPr/>
                    <a:lstStyle/>
                    <a:p>
                      <a:r>
                        <a:rPr lang="en-US" altLang="zh-CN" dirty="0"/>
                        <a:t>4</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a:t>
                      </a:r>
                      <a:r>
                        <a:rPr lang="zh-CN" altLang="en-US" dirty="0"/>
                        <a:t> </a:t>
                      </a:r>
                      <a:r>
                        <a:rPr lang="en-US" altLang="zh-CN" dirty="0"/>
                        <a:t>unlock()</a:t>
                      </a:r>
                    </a:p>
                  </a:txBody>
                  <a:tcPr/>
                </a:tc>
                <a:tc>
                  <a:txBody>
                    <a:bodyPr/>
                    <a:lstStyle/>
                    <a:p>
                      <a:r>
                        <a:rPr lang="en-US" altLang="zh-CN" dirty="0"/>
                        <a:t>4</a:t>
                      </a:r>
                      <a:endParaRPr lang="en-US" dirty="0"/>
                    </a:p>
                  </a:txBody>
                  <a:tcPr/>
                </a:tc>
                <a:tc>
                  <a:txBody>
                    <a:bodyPr/>
                    <a:lstStyle/>
                    <a:p>
                      <a:r>
                        <a:rPr lang="en-US" altLang="zh-CN" dirty="0"/>
                        <a:t>3</a:t>
                      </a:r>
                      <a:endParaRPr lang="en-US" dirty="0"/>
                    </a:p>
                  </a:txBody>
                  <a:tcPr/>
                </a:tc>
                <a:extLst>
                  <a:ext uri="{0D108BD9-81ED-4DB2-BD59-A6C34878D82A}">
                    <a16:rowId xmlns:a16="http://schemas.microsoft.com/office/drawing/2014/main" val="2614737042"/>
                  </a:ext>
                </a:extLst>
              </a:tr>
              <a:tr h="6726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 </a:t>
                      </a:r>
                      <a:r>
                        <a:rPr lang="en-US" altLang="zh-CN" dirty="0"/>
                        <a:t>unlock()</a:t>
                      </a:r>
                    </a:p>
                  </a:txBody>
                  <a:tcPr/>
                </a:tc>
                <a:tc>
                  <a:txBody>
                    <a:bodyPr/>
                    <a:lstStyle/>
                    <a:p>
                      <a:r>
                        <a:rPr lang="en-US" altLang="zh-CN" dirty="0"/>
                        <a:t>4</a:t>
                      </a:r>
                      <a:endParaRPr lang="en-US" dirty="0"/>
                    </a:p>
                  </a:txBody>
                  <a:tcPr/>
                </a:tc>
                <a:tc>
                  <a:txBody>
                    <a:bodyPr/>
                    <a:lstStyle/>
                    <a:p>
                      <a:r>
                        <a:rPr lang="en-US" altLang="zh-CN" dirty="0"/>
                        <a:t>4</a:t>
                      </a:r>
                      <a:endParaRPr lang="en-US" dirty="0"/>
                    </a:p>
                  </a:txBody>
                  <a:tcPr/>
                </a:tc>
                <a:extLst>
                  <a:ext uri="{0D108BD9-81ED-4DB2-BD59-A6C34878D82A}">
                    <a16:rowId xmlns:a16="http://schemas.microsoft.com/office/drawing/2014/main" val="1659834337"/>
                  </a:ext>
                </a:extLst>
              </a:tr>
            </a:tbl>
          </a:graphicData>
        </a:graphic>
      </p:graphicFrame>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sp>
        <p:nvSpPr>
          <p:cNvPr id="10" name="灯片编号占位符 2">
            <a:extLst>
              <a:ext uri="{FF2B5EF4-FFF2-40B4-BE49-F238E27FC236}">
                <a16:creationId xmlns:a16="http://schemas.microsoft.com/office/drawing/2014/main" id="{460DBA42-2612-5C4D-4DEA-28AC792172B6}"/>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23</a:t>
            </a:fld>
            <a:endParaRPr lang="nb-NO">
              <a:latin typeface="Arial"/>
              <a:cs typeface="Arial"/>
            </a:endParaRPr>
          </a:p>
        </p:txBody>
      </p:sp>
    </p:spTree>
    <p:extLst>
      <p:ext uri="{BB962C8B-B14F-4D97-AF65-F5344CB8AC3E}">
        <p14:creationId xmlns:p14="http://schemas.microsoft.com/office/powerpoint/2010/main" val="343671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574BF-EF0E-85FD-082D-79C2055AD6C7}"/>
              </a:ext>
            </a:extLst>
          </p:cNvPr>
          <p:cNvSpPr>
            <a:spLocks noGrp="1"/>
          </p:cNvSpPr>
          <p:nvPr>
            <p:ph type="title"/>
          </p:nvPr>
        </p:nvSpPr>
        <p:spPr/>
        <p:txBody>
          <a:bodyPr/>
          <a:lstStyle/>
          <a:p>
            <a:r>
              <a:rPr lang="en-US" altLang="zh-CN" dirty="0"/>
              <a:t>Spinlocks:</a:t>
            </a:r>
            <a:r>
              <a:rPr lang="zh-CN" altLang="en-US" dirty="0"/>
              <a:t> </a:t>
            </a:r>
            <a:r>
              <a:rPr lang="en-US" altLang="zh-CN" dirty="0"/>
              <a:t>Performance</a:t>
            </a:r>
            <a:endParaRPr lang="en-US" dirty="0"/>
          </a:p>
        </p:txBody>
      </p:sp>
      <p:sp>
        <p:nvSpPr>
          <p:cNvPr id="3" name="内容占位符 2">
            <a:extLst>
              <a:ext uri="{FF2B5EF4-FFF2-40B4-BE49-F238E27FC236}">
                <a16:creationId xmlns:a16="http://schemas.microsoft.com/office/drawing/2014/main" id="{C71D28D7-1586-E8A6-B883-347251C5274B}"/>
              </a:ext>
            </a:extLst>
          </p:cNvPr>
          <p:cNvSpPr>
            <a:spLocks noGrp="1"/>
          </p:cNvSpPr>
          <p:nvPr>
            <p:ph idx="1"/>
          </p:nvPr>
        </p:nvSpPr>
        <p:spPr>
          <a:xfrm>
            <a:off x="1838588" y="2085279"/>
            <a:ext cx="4000935" cy="4126679"/>
          </a:xfrm>
        </p:spPr>
        <p:txBody>
          <a:bodyPr>
            <a:normAutofit/>
          </a:bodyPr>
          <a:lstStyle/>
          <a:p>
            <a:r>
              <a:rPr lang="en-US" altLang="zh-CN" sz="2800" dirty="0"/>
              <a:t>Can</a:t>
            </a:r>
            <a:r>
              <a:rPr lang="zh-CN" altLang="en-US" sz="2800" dirty="0"/>
              <a:t> </a:t>
            </a:r>
            <a:r>
              <a:rPr lang="en-US" altLang="zh-CN" sz="2800" dirty="0"/>
              <a:t>be</a:t>
            </a:r>
            <a:r>
              <a:rPr lang="zh-CN" altLang="en-US" sz="2800" dirty="0"/>
              <a:t> </a:t>
            </a:r>
            <a:r>
              <a:rPr lang="en-US" altLang="zh-CN" sz="2800" dirty="0"/>
              <a:t>fast:</a:t>
            </a:r>
          </a:p>
          <a:p>
            <a:pPr lvl="1"/>
            <a:r>
              <a:rPr lang="en-US" altLang="zh-CN" sz="2400" dirty="0"/>
              <a:t>Many</a:t>
            </a:r>
            <a:r>
              <a:rPr lang="zh-CN" altLang="en-US" sz="2400" dirty="0"/>
              <a:t> </a:t>
            </a:r>
            <a:r>
              <a:rPr lang="en-US" altLang="zh-CN" sz="2400" dirty="0"/>
              <a:t>CPUs</a:t>
            </a:r>
          </a:p>
          <a:p>
            <a:pPr lvl="1"/>
            <a:r>
              <a:rPr lang="en-US" altLang="zh-CN" sz="2400" dirty="0"/>
              <a:t>Locks</a:t>
            </a:r>
            <a:r>
              <a:rPr lang="zh-CN" altLang="en-US" sz="2400" dirty="0"/>
              <a:t> </a:t>
            </a:r>
            <a:r>
              <a:rPr lang="en-US" altLang="zh-CN" sz="2400" dirty="0"/>
              <a:t>held</a:t>
            </a:r>
            <a:r>
              <a:rPr lang="zh-CN" altLang="en-US" sz="2400" dirty="0"/>
              <a:t> </a:t>
            </a:r>
            <a:r>
              <a:rPr lang="en-US" altLang="zh-CN" sz="2400" dirty="0"/>
              <a:t>a</a:t>
            </a:r>
            <a:r>
              <a:rPr lang="zh-CN" altLang="en-US" sz="2400" dirty="0"/>
              <a:t> </a:t>
            </a:r>
            <a:r>
              <a:rPr lang="en-US" altLang="zh-CN" sz="2400" dirty="0"/>
              <a:t>short</a:t>
            </a:r>
            <a:r>
              <a:rPr lang="zh-CN" altLang="en-US" sz="2400" dirty="0"/>
              <a:t> </a:t>
            </a:r>
            <a:r>
              <a:rPr lang="en-US" altLang="zh-CN" sz="2400" dirty="0"/>
              <a:t>time</a:t>
            </a:r>
          </a:p>
          <a:p>
            <a:pPr lvl="1"/>
            <a:r>
              <a:rPr lang="en-US" altLang="zh-CN" sz="2400" dirty="0"/>
              <a:t>Pros:</a:t>
            </a:r>
            <a:r>
              <a:rPr lang="zh-CN" altLang="en-US" sz="2400" dirty="0"/>
              <a:t> </a:t>
            </a:r>
            <a:r>
              <a:rPr lang="en-US" altLang="zh-CN" sz="2400" dirty="0">
                <a:solidFill>
                  <a:srgbClr val="0070C0"/>
                </a:solidFill>
              </a:rPr>
              <a:t>No</a:t>
            </a:r>
            <a:r>
              <a:rPr lang="zh-CN" altLang="en-US" sz="2400" dirty="0">
                <a:solidFill>
                  <a:srgbClr val="0070C0"/>
                </a:solidFill>
              </a:rPr>
              <a:t> </a:t>
            </a:r>
            <a:r>
              <a:rPr lang="en-US" altLang="zh-CN" sz="2400" dirty="0">
                <a:solidFill>
                  <a:srgbClr val="0070C0"/>
                </a:solidFill>
              </a:rPr>
              <a:t>context</a:t>
            </a:r>
            <a:r>
              <a:rPr lang="zh-CN" altLang="en-US" sz="2400" dirty="0">
                <a:solidFill>
                  <a:srgbClr val="0070C0"/>
                </a:solidFill>
              </a:rPr>
              <a:t> </a:t>
            </a:r>
            <a:r>
              <a:rPr lang="en-US" altLang="zh-CN" sz="2400" dirty="0">
                <a:solidFill>
                  <a:srgbClr val="0070C0"/>
                </a:solidFill>
              </a:rPr>
              <a:t>switch</a:t>
            </a:r>
            <a:endParaRPr lang="en-US" sz="2400" dirty="0">
              <a:solidFill>
                <a:srgbClr val="0070C0"/>
              </a:solidFill>
            </a:endParaRPr>
          </a:p>
        </p:txBody>
      </p:sp>
      <p:pic>
        <p:nvPicPr>
          <p:cNvPr id="5" name="图片 4">
            <a:extLst>
              <a:ext uri="{FF2B5EF4-FFF2-40B4-BE49-F238E27FC236}">
                <a16:creationId xmlns:a16="http://schemas.microsoft.com/office/drawing/2014/main" id="{0ED881A8-A2A0-CFDC-5924-5AC7E7741B98}"/>
              </a:ext>
            </a:extLst>
          </p:cNvPr>
          <p:cNvPicPr>
            <a:picLocks noChangeAspect="1"/>
          </p:cNvPicPr>
          <p:nvPr/>
        </p:nvPicPr>
        <p:blipFill>
          <a:blip r:embed="rId2"/>
          <a:stretch>
            <a:fillRect/>
          </a:stretch>
        </p:blipFill>
        <p:spPr>
          <a:xfrm>
            <a:off x="2482934" y="1178885"/>
            <a:ext cx="7213600" cy="762000"/>
          </a:xfrm>
          <a:prstGeom prst="rect">
            <a:avLst/>
          </a:prstGeom>
        </p:spPr>
      </p:pic>
      <p:sp>
        <p:nvSpPr>
          <p:cNvPr id="6" name="内容占位符 2">
            <a:extLst>
              <a:ext uri="{FF2B5EF4-FFF2-40B4-BE49-F238E27FC236}">
                <a16:creationId xmlns:a16="http://schemas.microsoft.com/office/drawing/2014/main" id="{BA1D4695-3ECF-7277-A0ED-DBBD18E789D3}"/>
              </a:ext>
            </a:extLst>
          </p:cNvPr>
          <p:cNvSpPr txBox="1">
            <a:spLocks/>
          </p:cNvSpPr>
          <p:nvPr/>
        </p:nvSpPr>
        <p:spPr>
          <a:xfrm>
            <a:off x="6074867" y="2085278"/>
            <a:ext cx="4000935" cy="41266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zh-CN" sz="2800" b="0" dirty="0">
                <a:solidFill>
                  <a:srgbClr val="000000"/>
                </a:solidFill>
                <a:ea typeface="黑体" panose="02010609060101010101" pitchFamily="49" charset="-122"/>
              </a:rPr>
              <a:t>But</a:t>
            </a:r>
            <a:r>
              <a:rPr lang="zh-CN" altLang="en-US" sz="2800" b="0" dirty="0">
                <a:solidFill>
                  <a:srgbClr val="000000"/>
                </a:solidFill>
                <a:ea typeface="黑体" panose="02010609060101010101" pitchFamily="49" charset="-122"/>
              </a:rPr>
              <a:t> </a:t>
            </a:r>
            <a:r>
              <a:rPr lang="en-US" altLang="zh-CN" sz="2800" b="0" dirty="0">
                <a:solidFill>
                  <a:srgbClr val="000000"/>
                </a:solidFill>
                <a:ea typeface="黑体" panose="02010609060101010101" pitchFamily="49" charset="-122"/>
              </a:rPr>
              <a:t>also,</a:t>
            </a:r>
            <a:r>
              <a:rPr lang="zh-CN" altLang="en-US" sz="2800" b="0" dirty="0">
                <a:solidFill>
                  <a:srgbClr val="000000"/>
                </a:solidFill>
                <a:ea typeface="黑体" panose="02010609060101010101" pitchFamily="49" charset="-122"/>
              </a:rPr>
              <a:t> </a:t>
            </a:r>
            <a:r>
              <a:rPr lang="en-US" altLang="zh-CN" sz="2800" b="0" dirty="0">
                <a:solidFill>
                  <a:srgbClr val="000000"/>
                </a:solidFill>
                <a:ea typeface="黑体" panose="02010609060101010101" pitchFamily="49" charset="-122"/>
              </a:rPr>
              <a:t>can</a:t>
            </a:r>
            <a:r>
              <a:rPr lang="zh-CN" altLang="en-US" sz="2800" b="0" dirty="0">
                <a:solidFill>
                  <a:srgbClr val="000000"/>
                </a:solidFill>
                <a:ea typeface="黑体" panose="02010609060101010101" pitchFamily="49" charset="-122"/>
              </a:rPr>
              <a:t> </a:t>
            </a:r>
            <a:r>
              <a:rPr lang="en-US" altLang="zh-CN" sz="2800" b="0" dirty="0">
                <a:solidFill>
                  <a:srgbClr val="000000"/>
                </a:solidFill>
                <a:ea typeface="黑体" panose="02010609060101010101" pitchFamily="49" charset="-122"/>
              </a:rPr>
              <a:t>be</a:t>
            </a:r>
            <a:r>
              <a:rPr lang="zh-CN" altLang="en-US" sz="2800" b="0" dirty="0">
                <a:solidFill>
                  <a:srgbClr val="000000"/>
                </a:solidFill>
                <a:ea typeface="黑体" panose="02010609060101010101" pitchFamily="49" charset="-122"/>
              </a:rPr>
              <a:t> </a:t>
            </a:r>
            <a:r>
              <a:rPr lang="en-US" altLang="zh-CN" sz="2800" b="0" dirty="0">
                <a:solidFill>
                  <a:srgbClr val="000000"/>
                </a:solidFill>
                <a:ea typeface="黑体" panose="02010609060101010101" pitchFamily="49" charset="-122"/>
              </a:rPr>
              <a:t>slow:</a:t>
            </a:r>
          </a:p>
          <a:p>
            <a:pPr lvl="1" fontAlgn="auto">
              <a:spcAft>
                <a:spcPts val="0"/>
              </a:spcAft>
            </a:pPr>
            <a:r>
              <a:rPr lang="en-US" altLang="zh-CN" sz="2400" b="0" dirty="0">
                <a:solidFill>
                  <a:srgbClr val="000000"/>
                </a:solidFill>
                <a:ea typeface="黑体" panose="02010609060101010101" pitchFamily="49" charset="-122"/>
              </a:rPr>
              <a:t>One</a:t>
            </a:r>
            <a:r>
              <a:rPr lang="zh-CN" altLang="en-US" sz="2400" b="0" dirty="0">
                <a:solidFill>
                  <a:srgbClr val="000000"/>
                </a:solidFill>
                <a:ea typeface="黑体" panose="02010609060101010101" pitchFamily="49" charset="-122"/>
              </a:rPr>
              <a:t> </a:t>
            </a:r>
            <a:r>
              <a:rPr lang="en-US" altLang="zh-CN" sz="2400" b="0" dirty="0">
                <a:solidFill>
                  <a:srgbClr val="000000"/>
                </a:solidFill>
                <a:ea typeface="黑体" panose="02010609060101010101" pitchFamily="49" charset="-122"/>
              </a:rPr>
              <a:t>CPU</a:t>
            </a:r>
          </a:p>
          <a:p>
            <a:pPr lvl="1" fontAlgn="auto">
              <a:spcAft>
                <a:spcPts val="0"/>
              </a:spcAft>
            </a:pPr>
            <a:r>
              <a:rPr lang="en-US" altLang="zh-CN" sz="2400" b="0" dirty="0">
                <a:solidFill>
                  <a:srgbClr val="000000"/>
                </a:solidFill>
                <a:ea typeface="黑体" panose="02010609060101010101" pitchFamily="49" charset="-122"/>
              </a:rPr>
              <a:t>Locks</a:t>
            </a:r>
            <a:r>
              <a:rPr lang="zh-CN" altLang="en-US" sz="2400" b="0" dirty="0">
                <a:solidFill>
                  <a:srgbClr val="000000"/>
                </a:solidFill>
                <a:ea typeface="黑体" panose="02010609060101010101" pitchFamily="49" charset="-122"/>
              </a:rPr>
              <a:t> </a:t>
            </a:r>
            <a:r>
              <a:rPr lang="en-US" altLang="zh-CN" sz="2400" b="0" dirty="0">
                <a:solidFill>
                  <a:srgbClr val="000000"/>
                </a:solidFill>
                <a:ea typeface="黑体" panose="02010609060101010101" pitchFamily="49" charset="-122"/>
              </a:rPr>
              <a:t>held</a:t>
            </a:r>
            <a:r>
              <a:rPr lang="zh-CN" altLang="en-US" sz="2400" b="0" dirty="0">
                <a:solidFill>
                  <a:srgbClr val="000000"/>
                </a:solidFill>
                <a:ea typeface="黑体" panose="02010609060101010101" pitchFamily="49" charset="-122"/>
              </a:rPr>
              <a:t> </a:t>
            </a:r>
            <a:r>
              <a:rPr lang="en-US" altLang="zh-CN" sz="2400" b="0" dirty="0">
                <a:solidFill>
                  <a:srgbClr val="000000"/>
                </a:solidFill>
                <a:ea typeface="黑体" panose="02010609060101010101" pitchFamily="49" charset="-122"/>
              </a:rPr>
              <a:t>a</a:t>
            </a:r>
            <a:r>
              <a:rPr lang="zh-CN" altLang="en-US" sz="2400" b="0" dirty="0">
                <a:solidFill>
                  <a:srgbClr val="000000"/>
                </a:solidFill>
                <a:ea typeface="黑体" panose="02010609060101010101" pitchFamily="49" charset="-122"/>
              </a:rPr>
              <a:t> </a:t>
            </a:r>
            <a:r>
              <a:rPr lang="en-US" altLang="zh-CN" sz="2400" b="0" dirty="0">
                <a:solidFill>
                  <a:srgbClr val="000000"/>
                </a:solidFill>
                <a:ea typeface="黑体" panose="02010609060101010101" pitchFamily="49" charset="-122"/>
              </a:rPr>
              <a:t>long</a:t>
            </a:r>
            <a:r>
              <a:rPr lang="zh-CN" altLang="en-US" sz="2400" b="0" dirty="0">
                <a:solidFill>
                  <a:srgbClr val="000000"/>
                </a:solidFill>
                <a:ea typeface="黑体" panose="02010609060101010101" pitchFamily="49" charset="-122"/>
              </a:rPr>
              <a:t> </a:t>
            </a:r>
            <a:r>
              <a:rPr lang="en-US" altLang="zh-CN" sz="2400" b="0" dirty="0">
                <a:solidFill>
                  <a:srgbClr val="000000"/>
                </a:solidFill>
                <a:ea typeface="黑体" panose="02010609060101010101" pitchFamily="49" charset="-122"/>
              </a:rPr>
              <a:t>time</a:t>
            </a:r>
          </a:p>
          <a:p>
            <a:pPr lvl="1" fontAlgn="auto">
              <a:spcAft>
                <a:spcPts val="0"/>
              </a:spcAft>
            </a:pPr>
            <a:r>
              <a:rPr lang="en-US" altLang="zh-CN" sz="2400" b="0" dirty="0">
                <a:solidFill>
                  <a:srgbClr val="000000"/>
                </a:solidFill>
                <a:ea typeface="黑体" panose="02010609060101010101" pitchFamily="49" charset="-122"/>
              </a:rPr>
              <a:t>Cons:</a:t>
            </a:r>
            <a:r>
              <a:rPr lang="zh-CN" altLang="en-US" sz="2400" b="0" dirty="0">
                <a:solidFill>
                  <a:srgbClr val="000000"/>
                </a:solidFill>
                <a:ea typeface="黑体" panose="02010609060101010101" pitchFamily="49" charset="-122"/>
              </a:rPr>
              <a:t> </a:t>
            </a:r>
            <a:r>
              <a:rPr lang="en-US" altLang="zh-CN" sz="2400" b="0" dirty="0">
                <a:solidFill>
                  <a:srgbClr val="FF0000"/>
                </a:solidFill>
                <a:ea typeface="黑体" panose="02010609060101010101" pitchFamily="49" charset="-122"/>
              </a:rPr>
              <a:t>Spinning</a:t>
            </a:r>
            <a:r>
              <a:rPr lang="zh-CN" altLang="en-US" sz="2400" b="0" dirty="0">
                <a:solidFill>
                  <a:srgbClr val="FF0000"/>
                </a:solidFill>
                <a:ea typeface="黑体" panose="02010609060101010101" pitchFamily="49" charset="-122"/>
              </a:rPr>
              <a:t> </a:t>
            </a:r>
            <a:r>
              <a:rPr lang="en-US" altLang="zh-CN" sz="2400" b="0" dirty="0">
                <a:solidFill>
                  <a:srgbClr val="FF0000"/>
                </a:solidFill>
                <a:ea typeface="黑体" panose="02010609060101010101" pitchFamily="49" charset="-122"/>
              </a:rPr>
              <a:t>is</a:t>
            </a:r>
            <a:r>
              <a:rPr lang="zh-CN" altLang="en-US" sz="2400" b="0" dirty="0">
                <a:solidFill>
                  <a:srgbClr val="FF0000"/>
                </a:solidFill>
                <a:ea typeface="黑体" panose="02010609060101010101" pitchFamily="49" charset="-122"/>
              </a:rPr>
              <a:t> </a:t>
            </a:r>
            <a:r>
              <a:rPr lang="en-US" altLang="zh-CN" sz="2400" b="0" dirty="0">
                <a:solidFill>
                  <a:srgbClr val="FF0000"/>
                </a:solidFill>
                <a:ea typeface="黑体" panose="02010609060101010101" pitchFamily="49" charset="-122"/>
              </a:rPr>
              <a:t>wasteful</a:t>
            </a:r>
            <a:endParaRPr lang="en-US" sz="2400" b="0" dirty="0">
              <a:solidFill>
                <a:srgbClr val="FF0000"/>
              </a:solidFill>
            </a:endParaRPr>
          </a:p>
        </p:txBody>
      </p:sp>
      <p:sp>
        <p:nvSpPr>
          <p:cNvPr id="7" name="灯片编号占位符 2">
            <a:extLst>
              <a:ext uri="{FF2B5EF4-FFF2-40B4-BE49-F238E27FC236}">
                <a16:creationId xmlns:a16="http://schemas.microsoft.com/office/drawing/2014/main" id="{CEE8FEAB-74F4-2968-4546-904A9AC774B2}"/>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24</a:t>
            </a:fld>
            <a:endParaRPr lang="nb-NO">
              <a:latin typeface="Arial"/>
              <a:cs typeface="Arial"/>
            </a:endParaRPr>
          </a:p>
        </p:txBody>
      </p:sp>
    </p:spTree>
    <p:extLst>
      <p:ext uri="{BB962C8B-B14F-4D97-AF65-F5344CB8AC3E}">
        <p14:creationId xmlns:p14="http://schemas.microsoft.com/office/powerpoint/2010/main" val="122972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183AB-83B1-8D85-03BF-9574919F820A}"/>
              </a:ext>
            </a:extLst>
          </p:cNvPr>
          <p:cNvSpPr>
            <a:spLocks noGrp="1"/>
          </p:cNvSpPr>
          <p:nvPr>
            <p:ph type="title"/>
          </p:nvPr>
        </p:nvSpPr>
        <p:spPr/>
        <p:txBody>
          <a:bodyPr/>
          <a:lstStyle/>
          <a:p>
            <a:r>
              <a:rPr lang="en-US" dirty="0"/>
              <a:t>Spin</a:t>
            </a:r>
            <a:r>
              <a:rPr lang="en-US" altLang="zh-CN" dirty="0"/>
              <a:t>locks:</a:t>
            </a:r>
            <a:r>
              <a:rPr lang="zh-CN" altLang="en-US" dirty="0"/>
              <a:t> </a:t>
            </a:r>
            <a:r>
              <a:rPr lang="en-US" altLang="zh-CN" dirty="0"/>
              <a:t>yield()</a:t>
            </a:r>
            <a:endParaRPr lang="en-US" dirty="0"/>
          </a:p>
        </p:txBody>
      </p:sp>
      <p:sp>
        <p:nvSpPr>
          <p:cNvPr id="3" name="内容占位符 2">
            <a:extLst>
              <a:ext uri="{FF2B5EF4-FFF2-40B4-BE49-F238E27FC236}">
                <a16:creationId xmlns:a16="http://schemas.microsoft.com/office/drawing/2014/main" id="{BF89F54F-BB6C-F7CA-0C12-C1208E8353E8}"/>
              </a:ext>
            </a:extLst>
          </p:cNvPr>
          <p:cNvSpPr>
            <a:spLocks noGrp="1"/>
          </p:cNvSpPr>
          <p:nvPr>
            <p:ph idx="1"/>
          </p:nvPr>
        </p:nvSpPr>
        <p:spPr/>
        <p:txBody>
          <a:bodyPr>
            <a:normAutofit/>
          </a:bodyPr>
          <a:lstStyle/>
          <a:p>
            <a:r>
              <a:rPr lang="en-US" altLang="zh-CN" dirty="0"/>
              <a:t>Instead</a:t>
            </a:r>
            <a:r>
              <a:rPr lang="zh-CN" altLang="en-US" dirty="0"/>
              <a:t> </a:t>
            </a:r>
            <a:r>
              <a:rPr lang="en-US" altLang="zh-CN" dirty="0"/>
              <a:t>of</a:t>
            </a:r>
            <a:r>
              <a:rPr lang="zh-CN" altLang="en-US" dirty="0"/>
              <a:t> </a:t>
            </a:r>
            <a:r>
              <a:rPr lang="en-US" altLang="zh-CN" dirty="0"/>
              <a:t>spinning,</a:t>
            </a:r>
            <a:r>
              <a:rPr lang="zh-CN" altLang="en-US" dirty="0"/>
              <a:t> </a:t>
            </a:r>
            <a:r>
              <a:rPr lang="en-US" altLang="zh-CN" dirty="0"/>
              <a:t>just</a:t>
            </a:r>
            <a:r>
              <a:rPr lang="zh-CN" altLang="en-US" dirty="0"/>
              <a:t> </a:t>
            </a:r>
            <a:r>
              <a:rPr lang="en-US" altLang="zh-CN" b="1" dirty="0">
                <a:solidFill>
                  <a:srgbClr val="0070C0"/>
                </a:solidFill>
              </a:rPr>
              <a:t>give</a:t>
            </a:r>
            <a:r>
              <a:rPr lang="zh-CN" altLang="en-US" b="1" dirty="0">
                <a:solidFill>
                  <a:srgbClr val="0070C0"/>
                </a:solidFill>
              </a:rPr>
              <a:t> </a:t>
            </a:r>
            <a:r>
              <a:rPr lang="en-US" altLang="zh-CN" b="1" dirty="0">
                <a:solidFill>
                  <a:srgbClr val="0070C0"/>
                </a:solidFill>
              </a:rPr>
              <a:t>up</a:t>
            </a:r>
            <a:r>
              <a:rPr lang="zh-CN" altLang="en-US" b="1" dirty="0">
                <a:solidFill>
                  <a:srgbClr val="0070C0"/>
                </a:solidFill>
              </a:rPr>
              <a:t> </a:t>
            </a:r>
            <a:r>
              <a:rPr lang="en-US" altLang="zh-CN" dirty="0"/>
              <a:t>the</a:t>
            </a:r>
            <a:r>
              <a:rPr lang="zh-CN" altLang="en-US" dirty="0"/>
              <a:t> </a:t>
            </a:r>
            <a:r>
              <a:rPr lang="en-US" altLang="zh-CN" dirty="0"/>
              <a:t>CPU</a:t>
            </a:r>
            <a:r>
              <a:rPr lang="zh-CN" altLang="en-US" dirty="0"/>
              <a:t> </a:t>
            </a:r>
            <a:r>
              <a:rPr lang="en-US" altLang="zh-CN" dirty="0"/>
              <a:t>to</a:t>
            </a:r>
            <a:r>
              <a:rPr lang="zh-CN" altLang="en-US" dirty="0"/>
              <a:t> </a:t>
            </a:r>
            <a:r>
              <a:rPr lang="en-US" altLang="zh-CN" dirty="0"/>
              <a:t>anther</a:t>
            </a:r>
            <a:r>
              <a:rPr lang="zh-CN" altLang="en-US" dirty="0"/>
              <a:t> </a:t>
            </a:r>
            <a:r>
              <a:rPr lang="en-US" altLang="zh-CN" dirty="0"/>
              <a:t>process/thread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Even</a:t>
            </a:r>
            <a:r>
              <a:rPr lang="zh-CN" altLang="en-US" dirty="0"/>
              <a:t> </a:t>
            </a:r>
            <a:r>
              <a:rPr lang="en-US" altLang="zh-CN" dirty="0"/>
              <a:t>with</a:t>
            </a:r>
            <a:r>
              <a:rPr lang="zh-CN" altLang="en-US" dirty="0"/>
              <a:t> </a:t>
            </a:r>
            <a:r>
              <a:rPr lang="en-US" altLang="zh-CN" dirty="0"/>
              <a:t>yield(),</a:t>
            </a:r>
            <a:r>
              <a:rPr lang="zh-CN" altLang="en-US" dirty="0"/>
              <a:t> </a:t>
            </a:r>
            <a:r>
              <a:rPr lang="en-US" altLang="zh-CN" dirty="0"/>
              <a:t>spinning</a:t>
            </a:r>
            <a:r>
              <a:rPr lang="zh-CN" altLang="en-US" dirty="0"/>
              <a:t> </a:t>
            </a:r>
            <a:r>
              <a:rPr lang="en-US" altLang="zh-CN" dirty="0"/>
              <a:t>is</a:t>
            </a:r>
            <a:r>
              <a:rPr lang="zh-CN" altLang="en-US" dirty="0"/>
              <a:t> </a:t>
            </a:r>
            <a:r>
              <a:rPr lang="en-US" altLang="zh-CN" dirty="0"/>
              <a:t>slow</a:t>
            </a:r>
            <a:r>
              <a:rPr lang="zh-CN" altLang="en-US" dirty="0"/>
              <a:t> </a:t>
            </a:r>
            <a:r>
              <a:rPr lang="en-US" altLang="zh-CN" dirty="0"/>
              <a:t>with</a:t>
            </a:r>
            <a:r>
              <a:rPr lang="zh-CN" altLang="en-US" dirty="0"/>
              <a:t> </a:t>
            </a:r>
            <a:r>
              <a:rPr lang="en-US" altLang="zh-CN" dirty="0"/>
              <a:t>high</a:t>
            </a:r>
            <a:r>
              <a:rPr lang="zh-CN" altLang="en-US" dirty="0"/>
              <a:t> </a:t>
            </a:r>
            <a:r>
              <a:rPr lang="en-US" altLang="zh-CN" dirty="0"/>
              <a:t>thread</a:t>
            </a:r>
            <a:r>
              <a:rPr lang="zh-CN" altLang="en-US" dirty="0"/>
              <a:t> </a:t>
            </a:r>
            <a:r>
              <a:rPr lang="en-US" altLang="zh-CN" dirty="0"/>
              <a:t>contention</a:t>
            </a:r>
            <a:endParaRPr lang="en-US" dirty="0"/>
          </a:p>
        </p:txBody>
      </p:sp>
      <p:pic>
        <p:nvPicPr>
          <p:cNvPr id="5" name="图片 4">
            <a:extLst>
              <a:ext uri="{FF2B5EF4-FFF2-40B4-BE49-F238E27FC236}">
                <a16:creationId xmlns:a16="http://schemas.microsoft.com/office/drawing/2014/main" id="{E08EDBD0-3783-D31F-B9C7-A3EC5D19B3A9}"/>
              </a:ext>
            </a:extLst>
          </p:cNvPr>
          <p:cNvPicPr>
            <a:picLocks noChangeAspect="1"/>
          </p:cNvPicPr>
          <p:nvPr/>
        </p:nvPicPr>
        <p:blipFill>
          <a:blip r:embed="rId3"/>
          <a:stretch>
            <a:fillRect/>
          </a:stretch>
        </p:blipFill>
        <p:spPr>
          <a:xfrm>
            <a:off x="2962507" y="2056653"/>
            <a:ext cx="5367919" cy="3091743"/>
          </a:xfrm>
          <a:prstGeom prst="rect">
            <a:avLst/>
          </a:prstGeom>
        </p:spPr>
      </p:pic>
      <p:cxnSp>
        <p:nvCxnSpPr>
          <p:cNvPr id="7" name="直线连接符 6">
            <a:extLst>
              <a:ext uri="{FF2B5EF4-FFF2-40B4-BE49-F238E27FC236}">
                <a16:creationId xmlns:a16="http://schemas.microsoft.com/office/drawing/2014/main" id="{9B8211F7-479F-8968-88D0-4218CD435B84}"/>
              </a:ext>
            </a:extLst>
          </p:cNvPr>
          <p:cNvCxnSpPr/>
          <p:nvPr/>
        </p:nvCxnSpPr>
        <p:spPr>
          <a:xfrm>
            <a:off x="3653884" y="3902927"/>
            <a:ext cx="5129561"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灯片编号占位符 2">
            <a:extLst>
              <a:ext uri="{FF2B5EF4-FFF2-40B4-BE49-F238E27FC236}">
                <a16:creationId xmlns:a16="http://schemas.microsoft.com/office/drawing/2014/main" id="{FA469CDF-3C26-F79B-5061-139E10D4444B}"/>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25</a:t>
            </a:fld>
            <a:endParaRPr lang="nb-NO">
              <a:latin typeface="Arial"/>
              <a:cs typeface="Arial"/>
            </a:endParaRPr>
          </a:p>
        </p:txBody>
      </p:sp>
    </p:spTree>
    <p:extLst>
      <p:ext uri="{BB962C8B-B14F-4D97-AF65-F5344CB8AC3E}">
        <p14:creationId xmlns:p14="http://schemas.microsoft.com/office/powerpoint/2010/main" val="859708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0A65C-2F43-6291-FB2E-C7FEE51384F7}"/>
              </a:ext>
            </a:extLst>
          </p:cNvPr>
          <p:cNvSpPr>
            <a:spLocks noGrp="1"/>
          </p:cNvSpPr>
          <p:nvPr>
            <p:ph type="title"/>
          </p:nvPr>
        </p:nvSpPr>
        <p:spPr/>
        <p:txBody>
          <a:bodyPr/>
          <a:lstStyle/>
          <a:p>
            <a:r>
              <a:rPr lang="en-US" dirty="0"/>
              <a:t>Spin</a:t>
            </a:r>
            <a:r>
              <a:rPr lang="en-US" altLang="zh-CN" dirty="0"/>
              <a:t>locks:</a:t>
            </a:r>
            <a:r>
              <a:rPr lang="zh-CN" altLang="en-US" dirty="0"/>
              <a:t> </a:t>
            </a:r>
            <a:r>
              <a:rPr lang="en-US" altLang="zh-CN" dirty="0"/>
              <a:t>Locks</a:t>
            </a:r>
            <a:r>
              <a:rPr lang="zh-CN" altLang="en-US" dirty="0"/>
              <a:t> </a:t>
            </a:r>
            <a:r>
              <a:rPr lang="en-US" altLang="zh-CN" dirty="0"/>
              <a:t>with</a:t>
            </a:r>
            <a:r>
              <a:rPr lang="zh-CN" altLang="en-US" dirty="0"/>
              <a:t> </a:t>
            </a:r>
            <a:r>
              <a:rPr lang="en-US" altLang="zh-CN" dirty="0"/>
              <a:t>Queue</a:t>
            </a:r>
            <a:endParaRPr lang="en-US" dirty="0"/>
          </a:p>
        </p:txBody>
      </p:sp>
      <p:sp>
        <p:nvSpPr>
          <p:cNvPr id="3" name="内容占位符 2">
            <a:extLst>
              <a:ext uri="{FF2B5EF4-FFF2-40B4-BE49-F238E27FC236}">
                <a16:creationId xmlns:a16="http://schemas.microsoft.com/office/drawing/2014/main" id="{C0A9231B-A050-A2B9-18EC-F4D0FEE26313}"/>
              </a:ext>
            </a:extLst>
          </p:cNvPr>
          <p:cNvSpPr>
            <a:spLocks noGrp="1"/>
          </p:cNvSpPr>
          <p:nvPr>
            <p:ph idx="1"/>
          </p:nvPr>
        </p:nvSpPr>
        <p:spPr/>
        <p:txBody>
          <a:bodyPr/>
          <a:lstStyle/>
          <a:p>
            <a:r>
              <a:rPr lang="en-US" altLang="zh-CN" dirty="0"/>
              <a:t>Locks</a:t>
            </a:r>
            <a:r>
              <a:rPr lang="zh-CN" altLang="en-US" dirty="0"/>
              <a:t> </a:t>
            </a:r>
            <a:r>
              <a:rPr lang="en-US" altLang="zh-CN" dirty="0"/>
              <a:t>with</a:t>
            </a:r>
            <a:r>
              <a:rPr lang="zh-CN" altLang="en-US" dirty="0"/>
              <a:t> </a:t>
            </a:r>
            <a:r>
              <a:rPr lang="en-US" altLang="zh-CN" dirty="0"/>
              <a:t>queue</a:t>
            </a:r>
          </a:p>
          <a:p>
            <a:pPr lvl="1"/>
            <a:r>
              <a:rPr lang="en-US" altLang="zh-CN" dirty="0"/>
              <a:t>Sleep</a:t>
            </a:r>
            <a:r>
              <a:rPr lang="zh-CN" altLang="en-US" dirty="0"/>
              <a:t> </a:t>
            </a:r>
            <a:r>
              <a:rPr lang="en-US" altLang="zh-CN" dirty="0"/>
              <a:t>and</a:t>
            </a:r>
            <a:r>
              <a:rPr lang="zh-CN" altLang="en-US" dirty="0"/>
              <a:t> </a:t>
            </a:r>
            <a:r>
              <a:rPr lang="en-US" altLang="zh-CN" dirty="0"/>
              <a:t>put</a:t>
            </a:r>
            <a:r>
              <a:rPr lang="zh-CN" altLang="en-US" dirty="0"/>
              <a:t> </a:t>
            </a:r>
            <a:r>
              <a:rPr lang="en-US" altLang="zh-CN" dirty="0"/>
              <a:t>thread</a:t>
            </a:r>
            <a:r>
              <a:rPr lang="zh-CN" altLang="en-US" dirty="0"/>
              <a:t> </a:t>
            </a:r>
            <a:r>
              <a:rPr lang="en-US" altLang="zh-CN" dirty="0"/>
              <a:t>on</a:t>
            </a:r>
            <a:r>
              <a:rPr lang="zh-CN" altLang="en-US" dirty="0"/>
              <a:t> </a:t>
            </a:r>
            <a:r>
              <a:rPr lang="en-US" altLang="zh-CN" dirty="0"/>
              <a:t>a</a:t>
            </a:r>
            <a:r>
              <a:rPr lang="zh-CN" altLang="en-US" dirty="0"/>
              <a:t> </a:t>
            </a:r>
            <a:r>
              <a:rPr lang="en-US" altLang="zh-CN" dirty="0"/>
              <a:t>queue</a:t>
            </a:r>
            <a:r>
              <a:rPr lang="zh-CN" altLang="en-US" dirty="0"/>
              <a:t> </a:t>
            </a:r>
            <a:r>
              <a:rPr lang="en-US" altLang="zh-CN" dirty="0"/>
              <a:t>instead</a:t>
            </a:r>
            <a:r>
              <a:rPr lang="zh-CN" altLang="en-US" dirty="0"/>
              <a:t> </a:t>
            </a:r>
            <a:r>
              <a:rPr lang="en-US" altLang="zh-CN" dirty="0"/>
              <a:t>of</a:t>
            </a:r>
            <a:r>
              <a:rPr lang="zh-CN" altLang="en-US" dirty="0"/>
              <a:t> </a:t>
            </a:r>
            <a:r>
              <a:rPr lang="en-US" altLang="zh-CN" dirty="0"/>
              <a:t>spinning</a:t>
            </a:r>
          </a:p>
          <a:p>
            <a:pPr lvl="1"/>
            <a:endParaRPr lang="en-US" altLang="zh-CN" dirty="0"/>
          </a:p>
          <a:p>
            <a:r>
              <a:rPr lang="en-US" altLang="zh-CN" dirty="0"/>
              <a:t>This</a:t>
            </a:r>
            <a:r>
              <a:rPr lang="zh-CN" altLang="en-US" dirty="0"/>
              <a:t> </a:t>
            </a:r>
            <a:r>
              <a:rPr lang="en-US" altLang="zh-CN" dirty="0"/>
              <a:t>can</a:t>
            </a:r>
            <a:r>
              <a:rPr lang="zh-CN" altLang="en-US" dirty="0"/>
              <a:t> </a:t>
            </a:r>
            <a:r>
              <a:rPr lang="en-US" altLang="zh-CN" dirty="0"/>
              <a:t>guarantee</a:t>
            </a:r>
            <a:r>
              <a:rPr lang="zh-CN" altLang="en-US" dirty="0"/>
              <a:t> </a:t>
            </a:r>
            <a:r>
              <a:rPr lang="en-US" altLang="zh-CN" dirty="0"/>
              <a:t>that</a:t>
            </a:r>
            <a:r>
              <a:rPr lang="zh-CN" altLang="en-US" dirty="0"/>
              <a:t> </a:t>
            </a:r>
            <a:r>
              <a:rPr lang="en-US" altLang="zh-CN" b="1" dirty="0">
                <a:solidFill>
                  <a:srgbClr val="0070C0"/>
                </a:solidFill>
              </a:rPr>
              <a:t>starvation</a:t>
            </a:r>
            <a:r>
              <a:rPr lang="zh-CN" altLang="en-US" dirty="0"/>
              <a:t> </a:t>
            </a:r>
            <a:r>
              <a:rPr lang="en-US" altLang="zh-CN" dirty="0"/>
              <a:t>does</a:t>
            </a:r>
            <a:r>
              <a:rPr lang="zh-CN" altLang="en-US" dirty="0"/>
              <a:t> </a:t>
            </a:r>
            <a:r>
              <a:rPr lang="en-US" altLang="zh-CN" dirty="0"/>
              <a:t>not</a:t>
            </a:r>
            <a:r>
              <a:rPr lang="zh-CN" altLang="en-US" dirty="0"/>
              <a:t> </a:t>
            </a:r>
            <a:r>
              <a:rPr lang="en-US" altLang="zh-CN" dirty="0"/>
              <a:t>happen</a:t>
            </a:r>
            <a:r>
              <a:rPr lang="zh-CN" altLang="en-US" dirty="0"/>
              <a:t> </a:t>
            </a:r>
            <a:r>
              <a:rPr lang="en-US" altLang="zh-CN" dirty="0"/>
              <a:t>as</a:t>
            </a:r>
            <a:r>
              <a:rPr lang="zh-CN" altLang="en-US" dirty="0"/>
              <a:t> </a:t>
            </a:r>
            <a:r>
              <a:rPr lang="en-US" altLang="zh-CN" dirty="0"/>
              <a:t>long</a:t>
            </a:r>
            <a:r>
              <a:rPr lang="zh-CN" altLang="en-US" dirty="0"/>
              <a:t> </a:t>
            </a:r>
            <a:r>
              <a:rPr lang="en-US" altLang="zh-CN" dirty="0"/>
              <a:t>as</a:t>
            </a:r>
            <a:r>
              <a:rPr lang="zh-CN" altLang="en-US" dirty="0"/>
              <a:t> </a:t>
            </a:r>
            <a:r>
              <a:rPr lang="en-US" altLang="zh-CN" dirty="0"/>
              <a:t>all</a:t>
            </a:r>
            <a:r>
              <a:rPr lang="zh-CN" altLang="en-US" dirty="0"/>
              <a:t> </a:t>
            </a:r>
            <a:r>
              <a:rPr lang="en-US" altLang="zh-CN" dirty="0"/>
              <a:t>threads</a:t>
            </a:r>
            <a:r>
              <a:rPr lang="zh-CN" altLang="en-US" dirty="0"/>
              <a:t> </a:t>
            </a:r>
            <a:r>
              <a:rPr lang="en-US" altLang="zh-CN" dirty="0"/>
              <a:t>will</a:t>
            </a:r>
            <a:r>
              <a:rPr lang="zh-CN" altLang="en-US" dirty="0"/>
              <a:t> </a:t>
            </a:r>
            <a:r>
              <a:rPr lang="en-US" altLang="zh-CN" dirty="0"/>
              <a:t>relinquish</a:t>
            </a:r>
            <a:r>
              <a:rPr lang="zh-CN" altLang="en-US" dirty="0"/>
              <a:t> </a:t>
            </a:r>
            <a:r>
              <a:rPr lang="en-US" altLang="zh-CN" dirty="0"/>
              <a:t>locks</a:t>
            </a:r>
          </a:p>
          <a:p>
            <a:pPr lvl="1"/>
            <a:endParaRPr lang="en-US" dirty="0"/>
          </a:p>
          <a:p>
            <a:r>
              <a:rPr lang="en-US" altLang="zh-CN" dirty="0"/>
              <a:t>An</a:t>
            </a:r>
            <a:r>
              <a:rPr lang="zh-CN" altLang="en-US" dirty="0"/>
              <a:t> </a:t>
            </a:r>
            <a:r>
              <a:rPr lang="en-US" altLang="zh-CN" dirty="0"/>
              <a:t>example</a:t>
            </a:r>
            <a:r>
              <a:rPr lang="zh-CN" altLang="en-US" dirty="0"/>
              <a:t> </a:t>
            </a:r>
            <a:r>
              <a:rPr lang="en-US" altLang="zh-CN" dirty="0"/>
              <a:t>from</a:t>
            </a:r>
            <a:r>
              <a:rPr lang="zh-CN" altLang="en-US" dirty="0"/>
              <a:t> </a:t>
            </a:r>
            <a:r>
              <a:rPr lang="en-US" altLang="zh-CN" dirty="0"/>
              <a:t>Solaris</a:t>
            </a:r>
          </a:p>
          <a:p>
            <a:pPr lvl="1"/>
            <a:r>
              <a:rPr lang="en-US" altLang="zh-CN" b="1" dirty="0">
                <a:solidFill>
                  <a:srgbClr val="0070C0"/>
                </a:solidFill>
              </a:rPr>
              <a:t>Park()</a:t>
            </a:r>
            <a:r>
              <a:rPr lang="en-US" altLang="zh-CN" dirty="0"/>
              <a:t>:</a:t>
            </a:r>
            <a:r>
              <a:rPr lang="zh-CN" altLang="en-US" dirty="0"/>
              <a:t> </a:t>
            </a:r>
            <a:r>
              <a:rPr lang="en-US" altLang="zh-CN" dirty="0"/>
              <a:t>put</a:t>
            </a:r>
            <a:r>
              <a:rPr lang="zh-CN" altLang="en-US" dirty="0"/>
              <a:t> </a:t>
            </a:r>
            <a:r>
              <a:rPr lang="en-US" altLang="zh-CN" dirty="0"/>
              <a:t>the</a:t>
            </a:r>
            <a:r>
              <a:rPr lang="zh-CN" altLang="en-US" dirty="0"/>
              <a:t> </a:t>
            </a:r>
            <a:r>
              <a:rPr lang="en-US" altLang="zh-CN" dirty="0"/>
              <a:t>calling</a:t>
            </a:r>
            <a:r>
              <a:rPr lang="zh-CN" altLang="en-US" dirty="0"/>
              <a:t> </a:t>
            </a:r>
            <a:r>
              <a:rPr lang="en-US" altLang="zh-CN" dirty="0"/>
              <a:t>thread</a:t>
            </a:r>
            <a:r>
              <a:rPr lang="zh-CN" altLang="en-US" dirty="0"/>
              <a:t> </a:t>
            </a:r>
            <a:r>
              <a:rPr lang="en-US" altLang="zh-CN" dirty="0"/>
              <a:t>to</a:t>
            </a:r>
            <a:r>
              <a:rPr lang="zh-CN" altLang="en-US" dirty="0"/>
              <a:t> </a:t>
            </a:r>
            <a:r>
              <a:rPr lang="en-US" altLang="zh-CN" dirty="0"/>
              <a:t>sleep</a:t>
            </a:r>
          </a:p>
          <a:p>
            <a:pPr lvl="1"/>
            <a:r>
              <a:rPr lang="en-US" altLang="zh-CN" b="1" dirty="0">
                <a:solidFill>
                  <a:srgbClr val="0070C0"/>
                </a:solidFill>
              </a:rPr>
              <a:t>Unpark(</a:t>
            </a:r>
            <a:r>
              <a:rPr lang="en-US" altLang="zh-CN" b="1" dirty="0" err="1">
                <a:solidFill>
                  <a:srgbClr val="0070C0"/>
                </a:solidFill>
              </a:rPr>
              <a:t>ThreadID</a:t>
            </a:r>
            <a:r>
              <a:rPr lang="en-US" altLang="zh-CN" b="1" dirty="0">
                <a:solidFill>
                  <a:srgbClr val="0070C0"/>
                </a:solidFill>
              </a:rPr>
              <a:t>)</a:t>
            </a:r>
            <a:r>
              <a:rPr lang="en-US" altLang="zh-CN" dirty="0">
                <a:solidFill>
                  <a:srgbClr val="0070C0"/>
                </a:solidFill>
              </a:rPr>
              <a:t>:</a:t>
            </a:r>
            <a:r>
              <a:rPr lang="zh-CN" altLang="en-US" dirty="0">
                <a:solidFill>
                  <a:srgbClr val="0070C0"/>
                </a:solidFill>
              </a:rPr>
              <a:t> </a:t>
            </a:r>
            <a:r>
              <a:rPr lang="en-US" altLang="zh-CN" dirty="0"/>
              <a:t>to</a:t>
            </a:r>
            <a:r>
              <a:rPr lang="zh-CN" altLang="en-US" dirty="0"/>
              <a:t> </a:t>
            </a:r>
            <a:r>
              <a:rPr lang="en-US" altLang="zh-CN" dirty="0"/>
              <a:t>walk</a:t>
            </a:r>
            <a:r>
              <a:rPr lang="zh-CN" altLang="en-US" dirty="0"/>
              <a:t> </a:t>
            </a:r>
            <a:r>
              <a:rPr lang="en-US" altLang="zh-CN" dirty="0"/>
              <a:t>up</a:t>
            </a:r>
            <a:r>
              <a:rPr lang="zh-CN" altLang="en-US" dirty="0"/>
              <a:t> </a:t>
            </a:r>
            <a:r>
              <a:rPr lang="en-US" altLang="zh-CN" dirty="0"/>
              <a:t>a</a:t>
            </a:r>
            <a:r>
              <a:rPr lang="zh-CN" altLang="en-US" dirty="0"/>
              <a:t> </a:t>
            </a:r>
            <a:r>
              <a:rPr lang="en-US" altLang="zh-CN" dirty="0"/>
              <a:t>specific</a:t>
            </a:r>
            <a:r>
              <a:rPr lang="zh-CN" altLang="en-US" dirty="0"/>
              <a:t> </a:t>
            </a:r>
            <a:r>
              <a:rPr lang="en-US" altLang="zh-CN" dirty="0"/>
              <a:t>thread</a:t>
            </a:r>
            <a:r>
              <a:rPr lang="zh-CN" altLang="en-US" dirty="0"/>
              <a:t> </a:t>
            </a:r>
            <a:r>
              <a:rPr lang="en-US" altLang="zh-CN" dirty="0"/>
              <a:t>with</a:t>
            </a:r>
            <a:r>
              <a:rPr lang="zh-CN" altLang="en-US" dirty="0"/>
              <a:t> </a:t>
            </a:r>
            <a:r>
              <a:rPr lang="en-US" altLang="zh-CN" dirty="0" err="1"/>
              <a:t>ThreadID</a:t>
            </a:r>
            <a:endParaRPr lang="en-US" dirty="0"/>
          </a:p>
        </p:txBody>
      </p:sp>
      <p:sp>
        <p:nvSpPr>
          <p:cNvPr id="5" name="灯片编号占位符 2">
            <a:extLst>
              <a:ext uri="{FF2B5EF4-FFF2-40B4-BE49-F238E27FC236}">
                <a16:creationId xmlns:a16="http://schemas.microsoft.com/office/drawing/2014/main" id="{E683F119-7CF7-1C84-0B9C-57270A478D23}"/>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spTree>
    <p:extLst>
      <p:ext uri="{BB962C8B-B14F-4D97-AF65-F5344CB8AC3E}">
        <p14:creationId xmlns:p14="http://schemas.microsoft.com/office/powerpoint/2010/main" val="613988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3F1C7-016F-7246-6229-0C6D7B2A6D40}"/>
              </a:ext>
            </a:extLst>
          </p:cNvPr>
          <p:cNvSpPr>
            <a:spLocks noGrp="1"/>
          </p:cNvSpPr>
          <p:nvPr>
            <p:ph type="title"/>
          </p:nvPr>
        </p:nvSpPr>
        <p:spPr/>
        <p:txBody>
          <a:bodyPr/>
          <a:lstStyle/>
          <a:p>
            <a:r>
              <a:rPr lang="en-US" dirty="0"/>
              <a:t>Spin</a:t>
            </a:r>
            <a:r>
              <a:rPr lang="en-US" altLang="zh-CN" dirty="0"/>
              <a:t>locks:</a:t>
            </a:r>
            <a:r>
              <a:rPr lang="zh-CN" altLang="en-US" dirty="0"/>
              <a:t> </a:t>
            </a:r>
            <a:r>
              <a:rPr lang="en-US" altLang="zh-CN" dirty="0"/>
              <a:t>Locks</a:t>
            </a:r>
            <a:r>
              <a:rPr lang="zh-CN" altLang="en-US" dirty="0"/>
              <a:t> </a:t>
            </a:r>
            <a:r>
              <a:rPr lang="en-US" altLang="zh-CN" dirty="0"/>
              <a:t>with</a:t>
            </a:r>
            <a:r>
              <a:rPr lang="zh-CN" altLang="en-US" dirty="0"/>
              <a:t> </a:t>
            </a:r>
            <a:r>
              <a:rPr lang="en-US" altLang="zh-CN" dirty="0"/>
              <a:t>Queue</a:t>
            </a:r>
            <a:endParaRPr lang="en-US" dirty="0"/>
          </a:p>
        </p:txBody>
      </p:sp>
      <p:pic>
        <p:nvPicPr>
          <p:cNvPr id="5" name="图片 4">
            <a:extLst>
              <a:ext uri="{FF2B5EF4-FFF2-40B4-BE49-F238E27FC236}">
                <a16:creationId xmlns:a16="http://schemas.microsoft.com/office/drawing/2014/main" id="{572B5A04-9DFD-AFA3-7A15-FE711A6F3940}"/>
              </a:ext>
            </a:extLst>
          </p:cNvPr>
          <p:cNvPicPr>
            <a:picLocks noChangeAspect="1"/>
          </p:cNvPicPr>
          <p:nvPr/>
        </p:nvPicPr>
        <p:blipFill>
          <a:blip r:embed="rId3"/>
          <a:stretch>
            <a:fillRect/>
          </a:stretch>
        </p:blipFill>
        <p:spPr>
          <a:xfrm>
            <a:off x="1554666" y="1188650"/>
            <a:ext cx="3735658" cy="2787908"/>
          </a:xfrm>
          <a:prstGeom prst="rect">
            <a:avLst/>
          </a:prstGeom>
          <a:ln>
            <a:solidFill>
              <a:schemeClr val="dk1"/>
            </a:solidFill>
          </a:ln>
        </p:spPr>
      </p:pic>
      <p:pic>
        <p:nvPicPr>
          <p:cNvPr id="6" name="图片 5">
            <a:extLst>
              <a:ext uri="{FF2B5EF4-FFF2-40B4-BE49-F238E27FC236}">
                <a16:creationId xmlns:a16="http://schemas.microsoft.com/office/drawing/2014/main" id="{ED61C9F1-96B5-2763-3B7B-BC58206ED166}"/>
              </a:ext>
            </a:extLst>
          </p:cNvPr>
          <p:cNvPicPr>
            <a:picLocks noChangeAspect="1"/>
          </p:cNvPicPr>
          <p:nvPr/>
        </p:nvPicPr>
        <p:blipFill>
          <a:blip r:embed="rId4"/>
          <a:stretch>
            <a:fillRect/>
          </a:stretch>
        </p:blipFill>
        <p:spPr>
          <a:xfrm>
            <a:off x="5333758" y="1188650"/>
            <a:ext cx="5334242" cy="2787908"/>
          </a:xfrm>
          <a:prstGeom prst="rect">
            <a:avLst/>
          </a:prstGeom>
          <a:ln>
            <a:solidFill>
              <a:schemeClr val="dk1"/>
            </a:solidFill>
          </a:ln>
        </p:spPr>
      </p:pic>
      <p:pic>
        <p:nvPicPr>
          <p:cNvPr id="7" name="图片 6">
            <a:extLst>
              <a:ext uri="{FF2B5EF4-FFF2-40B4-BE49-F238E27FC236}">
                <a16:creationId xmlns:a16="http://schemas.microsoft.com/office/drawing/2014/main" id="{A9673FF3-62DB-87B1-9BAE-38F2646EEA0F}"/>
              </a:ext>
            </a:extLst>
          </p:cNvPr>
          <p:cNvPicPr>
            <a:picLocks noChangeAspect="1"/>
          </p:cNvPicPr>
          <p:nvPr/>
        </p:nvPicPr>
        <p:blipFill>
          <a:blip r:embed="rId5"/>
          <a:stretch>
            <a:fillRect/>
          </a:stretch>
        </p:blipFill>
        <p:spPr>
          <a:xfrm>
            <a:off x="2203534" y="4055752"/>
            <a:ext cx="7772400" cy="2527610"/>
          </a:xfrm>
          <a:prstGeom prst="rect">
            <a:avLst/>
          </a:prstGeom>
          <a:ln>
            <a:solidFill>
              <a:schemeClr val="dk1"/>
            </a:solidFill>
          </a:ln>
        </p:spPr>
      </p:pic>
      <p:cxnSp>
        <p:nvCxnSpPr>
          <p:cNvPr id="9" name="直线连接符 8">
            <a:extLst>
              <a:ext uri="{FF2B5EF4-FFF2-40B4-BE49-F238E27FC236}">
                <a16:creationId xmlns:a16="http://schemas.microsoft.com/office/drawing/2014/main" id="{C87E69FC-63B2-C470-F890-D6C9EC9246A1}"/>
              </a:ext>
            </a:extLst>
          </p:cNvPr>
          <p:cNvCxnSpPr/>
          <p:nvPr/>
        </p:nvCxnSpPr>
        <p:spPr>
          <a:xfrm>
            <a:off x="2014653" y="2207942"/>
            <a:ext cx="175074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直线连接符 9">
            <a:extLst>
              <a:ext uri="{FF2B5EF4-FFF2-40B4-BE49-F238E27FC236}">
                <a16:creationId xmlns:a16="http://schemas.microsoft.com/office/drawing/2014/main" id="{34389EA9-139E-539E-DAF4-DF5C896A1EF3}"/>
              </a:ext>
            </a:extLst>
          </p:cNvPr>
          <p:cNvCxnSpPr/>
          <p:nvPr/>
        </p:nvCxnSpPr>
        <p:spPr>
          <a:xfrm>
            <a:off x="7720360" y="1646664"/>
            <a:ext cx="1750742" cy="0"/>
          </a:xfrm>
          <a:prstGeom prst="line">
            <a:avLst/>
          </a:prstGeom>
        </p:spPr>
        <p:style>
          <a:lnRef idx="2">
            <a:schemeClr val="accent4"/>
          </a:lnRef>
          <a:fillRef idx="0">
            <a:schemeClr val="accent4"/>
          </a:fillRef>
          <a:effectRef idx="1">
            <a:schemeClr val="accent4"/>
          </a:effectRef>
          <a:fontRef idx="minor">
            <a:schemeClr val="tx1"/>
          </a:fontRef>
        </p:style>
      </p:cxnSp>
      <p:sp>
        <p:nvSpPr>
          <p:cNvPr id="3" name="灯片编号占位符 2">
            <a:extLst>
              <a:ext uri="{FF2B5EF4-FFF2-40B4-BE49-F238E27FC236}">
                <a16:creationId xmlns:a16="http://schemas.microsoft.com/office/drawing/2014/main" id="{476F0F8D-02FF-DC2F-F126-8066C0FB6E73}"/>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spTree>
    <p:extLst>
      <p:ext uri="{BB962C8B-B14F-4D97-AF65-F5344CB8AC3E}">
        <p14:creationId xmlns:p14="http://schemas.microsoft.com/office/powerpoint/2010/main" val="1481177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941FD-2643-E960-38F2-7FBA543D94DC}"/>
              </a:ext>
            </a:extLst>
          </p:cNvPr>
          <p:cNvSpPr>
            <a:spLocks noGrp="1"/>
          </p:cNvSpPr>
          <p:nvPr>
            <p:ph type="title"/>
          </p:nvPr>
        </p:nvSpPr>
        <p:spPr/>
        <p:txBody>
          <a:bodyPr/>
          <a:lstStyle/>
          <a:p>
            <a:r>
              <a:rPr lang="en-US" altLang="zh-CN" dirty="0"/>
              <a:t>Spinlocks:</a:t>
            </a:r>
            <a:r>
              <a:rPr lang="zh-CN" altLang="en-US" dirty="0"/>
              <a:t> </a:t>
            </a:r>
            <a:r>
              <a:rPr lang="en-US" altLang="zh-CN" dirty="0"/>
              <a:t>Two</a:t>
            </a:r>
            <a:r>
              <a:rPr lang="zh-CN" altLang="en-US" dirty="0"/>
              <a:t> </a:t>
            </a:r>
            <a:r>
              <a:rPr lang="en-US" altLang="zh-CN" dirty="0"/>
              <a:t>Phase</a:t>
            </a:r>
            <a:r>
              <a:rPr lang="zh-CN" altLang="en-US" dirty="0"/>
              <a:t> </a:t>
            </a:r>
            <a:r>
              <a:rPr lang="en-US" altLang="zh-CN" dirty="0"/>
              <a:t>locks</a:t>
            </a:r>
            <a:endParaRPr lang="en-US" dirty="0"/>
          </a:p>
        </p:txBody>
      </p:sp>
      <p:sp>
        <p:nvSpPr>
          <p:cNvPr id="3" name="内容占位符 2">
            <a:extLst>
              <a:ext uri="{FF2B5EF4-FFF2-40B4-BE49-F238E27FC236}">
                <a16:creationId xmlns:a16="http://schemas.microsoft.com/office/drawing/2014/main" id="{F593BFE7-2A17-3755-38DA-FDF10BED2ED8}"/>
              </a:ext>
            </a:extLst>
          </p:cNvPr>
          <p:cNvSpPr>
            <a:spLocks noGrp="1"/>
          </p:cNvSpPr>
          <p:nvPr>
            <p:ph idx="1"/>
          </p:nvPr>
        </p:nvSpPr>
        <p:spPr/>
        <p:txBody>
          <a:bodyPr/>
          <a:lstStyle/>
          <a:p>
            <a:r>
              <a:rPr lang="en-US" altLang="zh-CN" dirty="0"/>
              <a:t>Lock</a:t>
            </a:r>
            <a:r>
              <a:rPr lang="zh-CN" altLang="en-US" dirty="0"/>
              <a:t> </a:t>
            </a:r>
            <a:r>
              <a:rPr lang="en-US" altLang="zh-CN" dirty="0"/>
              <a:t>released</a:t>
            </a:r>
            <a:r>
              <a:rPr lang="zh-CN" altLang="en-US" dirty="0"/>
              <a:t> </a:t>
            </a:r>
            <a:r>
              <a:rPr lang="en-US" altLang="zh-CN" b="1" dirty="0">
                <a:solidFill>
                  <a:srgbClr val="0070C0"/>
                </a:solidFill>
              </a:rPr>
              <a:t>quickly</a:t>
            </a:r>
            <a:r>
              <a:rPr lang="zh-CN" altLang="en-US" dirty="0"/>
              <a:t> ▶︎ </a:t>
            </a:r>
            <a:r>
              <a:rPr lang="en-US" altLang="zh-CN" dirty="0"/>
              <a:t>Spin-wait</a:t>
            </a:r>
          </a:p>
          <a:p>
            <a:r>
              <a:rPr lang="en-US" altLang="zh-CN" dirty="0"/>
              <a:t>Lock</a:t>
            </a:r>
            <a:r>
              <a:rPr lang="zh-CN" altLang="en-US" dirty="0"/>
              <a:t> </a:t>
            </a:r>
            <a:r>
              <a:rPr lang="en-US" altLang="zh-CN" dirty="0"/>
              <a:t>released</a:t>
            </a:r>
            <a:r>
              <a:rPr lang="zh-CN" altLang="en-US" dirty="0"/>
              <a:t> </a:t>
            </a:r>
            <a:r>
              <a:rPr lang="en-US" altLang="zh-CN" b="1" dirty="0">
                <a:solidFill>
                  <a:srgbClr val="FF0000"/>
                </a:solidFill>
              </a:rPr>
              <a:t>slowly</a:t>
            </a:r>
            <a:r>
              <a:rPr lang="zh-CN" altLang="en-US" dirty="0"/>
              <a:t> ▶︎ </a:t>
            </a:r>
            <a:r>
              <a:rPr lang="en-US" altLang="zh-CN" dirty="0"/>
              <a:t>Sleep/block</a:t>
            </a:r>
          </a:p>
          <a:p>
            <a:endParaRPr lang="en-US" dirty="0"/>
          </a:p>
          <a:p>
            <a:r>
              <a:rPr lang="en-US" altLang="zh-CN" b="1" dirty="0">
                <a:solidFill>
                  <a:srgbClr val="0070C0"/>
                </a:solidFill>
              </a:rPr>
              <a:t>Two</a:t>
            </a:r>
            <a:r>
              <a:rPr lang="zh-CN" altLang="en-US" b="1" dirty="0">
                <a:solidFill>
                  <a:srgbClr val="0070C0"/>
                </a:solidFill>
              </a:rPr>
              <a:t> </a:t>
            </a:r>
            <a:r>
              <a:rPr lang="en-US" altLang="zh-CN" b="1" dirty="0">
                <a:solidFill>
                  <a:srgbClr val="0070C0"/>
                </a:solidFill>
              </a:rPr>
              <a:t>phase</a:t>
            </a:r>
            <a:r>
              <a:rPr lang="zh-CN" altLang="en-US" b="1" dirty="0">
                <a:solidFill>
                  <a:srgbClr val="0070C0"/>
                </a:solidFill>
              </a:rPr>
              <a:t> </a:t>
            </a:r>
            <a:r>
              <a:rPr lang="en-US" altLang="zh-CN" b="1" dirty="0">
                <a:solidFill>
                  <a:srgbClr val="0070C0"/>
                </a:solidFill>
              </a:rPr>
              <a:t>lock</a:t>
            </a:r>
            <a:r>
              <a:rPr lang="zh-CN" altLang="en-US" b="1" dirty="0">
                <a:solidFill>
                  <a:srgbClr val="0070C0"/>
                </a:solidFill>
              </a:rPr>
              <a:t> </a:t>
            </a:r>
            <a:r>
              <a:rPr lang="en-US" altLang="zh-CN" dirty="0"/>
              <a:t>is</a:t>
            </a:r>
            <a:r>
              <a:rPr lang="zh-CN" altLang="en-US" dirty="0"/>
              <a:t> </a:t>
            </a:r>
            <a:r>
              <a:rPr lang="en-US" altLang="zh-CN" dirty="0"/>
              <a:t>a</a:t>
            </a:r>
            <a:r>
              <a:rPr lang="zh-CN" altLang="en-US" dirty="0"/>
              <a:t> </a:t>
            </a:r>
            <a:r>
              <a:rPr lang="en-US" altLang="zh-CN" dirty="0"/>
              <a:t>hybrid</a:t>
            </a:r>
            <a:r>
              <a:rPr lang="zh-CN" altLang="en-US" dirty="0"/>
              <a:t> </a:t>
            </a:r>
            <a:r>
              <a:rPr lang="en-US" altLang="zh-CN" dirty="0"/>
              <a:t>approach</a:t>
            </a:r>
            <a:r>
              <a:rPr lang="zh-CN" altLang="en-US" dirty="0"/>
              <a:t> </a:t>
            </a:r>
            <a:r>
              <a:rPr lang="en-US" altLang="zh-CN" dirty="0"/>
              <a:t>that</a:t>
            </a:r>
            <a:r>
              <a:rPr lang="zh-CN" altLang="en-US" dirty="0"/>
              <a:t> </a:t>
            </a:r>
            <a:r>
              <a:rPr lang="en-US" altLang="zh-CN" dirty="0"/>
              <a:t>combines</a:t>
            </a:r>
            <a:r>
              <a:rPr lang="zh-CN" altLang="en-US" dirty="0"/>
              <a:t> </a:t>
            </a:r>
            <a:r>
              <a:rPr lang="en-US" altLang="zh-CN" dirty="0"/>
              <a:t>both</a:t>
            </a:r>
            <a:r>
              <a:rPr lang="zh-CN" altLang="en-US" dirty="0"/>
              <a:t> </a:t>
            </a:r>
            <a:r>
              <a:rPr lang="en-US" altLang="zh-CN" dirty="0"/>
              <a:t>spin-wait</a:t>
            </a:r>
            <a:r>
              <a:rPr lang="zh-CN" altLang="en-US" dirty="0"/>
              <a:t> </a:t>
            </a:r>
            <a:r>
              <a:rPr lang="en-US" altLang="zh-CN" dirty="0"/>
              <a:t>and</a:t>
            </a:r>
            <a:r>
              <a:rPr lang="zh-CN" altLang="en-US" dirty="0"/>
              <a:t> </a:t>
            </a:r>
            <a:r>
              <a:rPr lang="en-US" altLang="zh-CN" dirty="0"/>
              <a:t>sleep/block</a:t>
            </a:r>
          </a:p>
          <a:p>
            <a:pPr lvl="1"/>
            <a:r>
              <a:rPr lang="en-US" altLang="zh-CN" b="1" dirty="0">
                <a:solidFill>
                  <a:srgbClr val="0070C0"/>
                </a:solidFill>
              </a:rPr>
              <a:t>First</a:t>
            </a:r>
            <a:r>
              <a:rPr lang="zh-CN" altLang="en-US" b="1" dirty="0">
                <a:solidFill>
                  <a:srgbClr val="0070C0"/>
                </a:solidFill>
              </a:rPr>
              <a:t> </a:t>
            </a:r>
            <a:r>
              <a:rPr lang="en-US" altLang="zh-CN" b="1" dirty="0">
                <a:solidFill>
                  <a:srgbClr val="0070C0"/>
                </a:solidFill>
              </a:rPr>
              <a:t>phase</a:t>
            </a:r>
            <a:r>
              <a:rPr lang="en-US" altLang="zh-CN" dirty="0"/>
              <a:t>:</a:t>
            </a:r>
            <a:r>
              <a:rPr lang="zh-CN" altLang="en-US" dirty="0"/>
              <a:t> </a:t>
            </a:r>
            <a:r>
              <a:rPr lang="en-US" altLang="zh-CN" dirty="0"/>
              <a:t>the</a:t>
            </a:r>
            <a:r>
              <a:rPr lang="zh-CN" altLang="en-US" dirty="0"/>
              <a:t> </a:t>
            </a:r>
            <a:r>
              <a:rPr lang="en-US" altLang="zh-CN" dirty="0"/>
              <a:t>lock</a:t>
            </a:r>
            <a:r>
              <a:rPr lang="zh-CN" altLang="en-US" dirty="0"/>
              <a:t> </a:t>
            </a:r>
            <a:r>
              <a:rPr lang="en-US" altLang="zh-CN" dirty="0"/>
              <a:t>spins</a:t>
            </a:r>
            <a:r>
              <a:rPr lang="zh-CN" altLang="en-US" dirty="0"/>
              <a:t> </a:t>
            </a:r>
            <a:r>
              <a:rPr lang="en-US" altLang="zh-CN" dirty="0"/>
              <a:t>for</a:t>
            </a:r>
            <a:r>
              <a:rPr lang="zh-CN" altLang="en-US" dirty="0"/>
              <a:t> </a:t>
            </a:r>
            <a:r>
              <a:rPr lang="en-US" altLang="zh-CN" dirty="0"/>
              <a:t>a</a:t>
            </a:r>
            <a:r>
              <a:rPr lang="zh-CN" altLang="en-US" dirty="0"/>
              <a:t> </a:t>
            </a:r>
            <a:r>
              <a:rPr lang="en-US" altLang="zh-CN" dirty="0"/>
              <a:t>while</a:t>
            </a:r>
          </a:p>
          <a:p>
            <a:pPr lvl="1"/>
            <a:r>
              <a:rPr lang="en-US" altLang="zh-CN" b="1" dirty="0">
                <a:solidFill>
                  <a:srgbClr val="0070C0"/>
                </a:solidFill>
              </a:rPr>
              <a:t>Second</a:t>
            </a:r>
            <a:r>
              <a:rPr lang="zh-CN" altLang="en-US" b="1" dirty="0">
                <a:solidFill>
                  <a:srgbClr val="0070C0"/>
                </a:solidFill>
              </a:rPr>
              <a:t> </a:t>
            </a:r>
            <a:r>
              <a:rPr lang="en-US" altLang="zh-CN" b="1" dirty="0">
                <a:solidFill>
                  <a:srgbClr val="0070C0"/>
                </a:solidFill>
              </a:rPr>
              <a:t>phase</a:t>
            </a:r>
            <a:r>
              <a:rPr lang="en-US" altLang="zh-CN" dirty="0"/>
              <a:t>:</a:t>
            </a:r>
            <a:r>
              <a:rPr lang="zh-CN" altLang="en-US" dirty="0"/>
              <a:t> </a:t>
            </a:r>
            <a:r>
              <a:rPr lang="en-US" altLang="zh-CN" dirty="0"/>
              <a:t>if</a:t>
            </a:r>
            <a:r>
              <a:rPr lang="zh-CN" altLang="en-US" dirty="0"/>
              <a:t> </a:t>
            </a:r>
            <a:r>
              <a:rPr lang="en-US" altLang="zh-CN" dirty="0"/>
              <a:t>the</a:t>
            </a:r>
            <a:r>
              <a:rPr lang="zh-CN" altLang="en-US" dirty="0"/>
              <a:t> </a:t>
            </a:r>
            <a:r>
              <a:rPr lang="en-US" altLang="zh-CN" dirty="0"/>
              <a:t>lock</a:t>
            </a:r>
            <a:r>
              <a:rPr lang="zh-CN" altLang="en-US" dirty="0"/>
              <a:t> </a:t>
            </a:r>
            <a:r>
              <a:rPr lang="en-US" altLang="zh-CN" dirty="0"/>
              <a:t>is</a:t>
            </a:r>
            <a:r>
              <a:rPr lang="zh-CN" altLang="en-US" dirty="0"/>
              <a:t> </a:t>
            </a:r>
            <a:r>
              <a:rPr lang="en-US" altLang="zh-CN" dirty="0"/>
              <a:t>not</a:t>
            </a:r>
            <a:r>
              <a:rPr lang="zh-CN" altLang="en-US" dirty="0"/>
              <a:t> </a:t>
            </a:r>
            <a:r>
              <a:rPr lang="en-US" altLang="zh-CN" dirty="0"/>
              <a:t>acquired</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phase,</a:t>
            </a:r>
            <a:r>
              <a:rPr lang="zh-CN" altLang="en-US" dirty="0"/>
              <a:t> </a:t>
            </a:r>
            <a:r>
              <a:rPr lang="en-US" altLang="zh-CN" dirty="0"/>
              <a:t>put</a:t>
            </a:r>
            <a:r>
              <a:rPr lang="zh-CN" altLang="en-US" dirty="0"/>
              <a:t> </a:t>
            </a:r>
            <a:r>
              <a:rPr lang="en-US" altLang="zh-CN" dirty="0"/>
              <a:t>the</a:t>
            </a:r>
            <a:r>
              <a:rPr lang="zh-CN" altLang="en-US" dirty="0"/>
              <a:t> </a:t>
            </a:r>
            <a:r>
              <a:rPr lang="en-US" altLang="zh-CN" dirty="0"/>
              <a:t>calling</a:t>
            </a:r>
            <a:r>
              <a:rPr lang="zh-CN" altLang="en-US" dirty="0"/>
              <a:t> </a:t>
            </a:r>
            <a:r>
              <a:rPr lang="en-US" altLang="zh-CN" dirty="0"/>
              <a:t>thread</a:t>
            </a:r>
            <a:r>
              <a:rPr lang="zh-CN" altLang="en-US" dirty="0"/>
              <a:t> </a:t>
            </a:r>
            <a:r>
              <a:rPr lang="en-US" altLang="zh-CN" dirty="0"/>
              <a:t>to</a:t>
            </a:r>
            <a:r>
              <a:rPr lang="zh-CN" altLang="en-US" dirty="0"/>
              <a:t> </a:t>
            </a:r>
            <a:r>
              <a:rPr lang="en-US" altLang="zh-CN" dirty="0"/>
              <a:t>sleep.</a:t>
            </a:r>
          </a:p>
          <a:p>
            <a:pPr lvl="1"/>
            <a:endParaRPr lang="en-US" dirty="0"/>
          </a:p>
          <a:p>
            <a:r>
              <a:rPr lang="en-US" altLang="zh-CN" b="1" dirty="0">
                <a:solidFill>
                  <a:srgbClr val="0070C0"/>
                </a:solidFill>
              </a:rPr>
              <a:t>Adaptive</a:t>
            </a:r>
            <a:r>
              <a:rPr lang="zh-CN" altLang="en-US" b="1" dirty="0">
                <a:solidFill>
                  <a:srgbClr val="0070C0"/>
                </a:solidFill>
              </a:rPr>
              <a:t> </a:t>
            </a:r>
            <a:r>
              <a:rPr lang="en-US" altLang="zh-CN" b="1" dirty="0">
                <a:solidFill>
                  <a:srgbClr val="0070C0"/>
                </a:solidFill>
              </a:rPr>
              <a:t>Mutexes</a:t>
            </a:r>
            <a:r>
              <a:rPr lang="en-US" altLang="zh-CN" dirty="0"/>
              <a:t>:</a:t>
            </a:r>
            <a:r>
              <a:rPr lang="zh-CN" altLang="en-US" dirty="0"/>
              <a:t> </a:t>
            </a:r>
            <a:r>
              <a:rPr lang="en-US" altLang="zh-CN" dirty="0"/>
              <a:t>If</a:t>
            </a:r>
            <a:r>
              <a:rPr lang="zh-CN" altLang="en-US" dirty="0"/>
              <a:t> </a:t>
            </a:r>
            <a:r>
              <a:rPr lang="en-US" altLang="zh-CN" dirty="0"/>
              <a:t>a</a:t>
            </a:r>
            <a:r>
              <a:rPr lang="zh-CN" altLang="en-US" dirty="0"/>
              <a:t> </a:t>
            </a:r>
            <a:r>
              <a:rPr lang="en-US" altLang="zh-CN" dirty="0"/>
              <a:t>thread</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locked</a:t>
            </a:r>
            <a:r>
              <a:rPr lang="zh-CN" altLang="en-US" b="1" dirty="0">
                <a:solidFill>
                  <a:srgbClr val="0070C0"/>
                </a:solidFill>
              </a:rPr>
              <a:t> </a:t>
            </a:r>
            <a:r>
              <a:rPr lang="en-US" altLang="zh-CN" b="1" dirty="0">
                <a:solidFill>
                  <a:srgbClr val="0070C0"/>
                </a:solidFill>
              </a:rPr>
              <a:t>adaptive</a:t>
            </a:r>
            <a:r>
              <a:rPr lang="zh-CN" altLang="en-US" b="1" dirty="0">
                <a:solidFill>
                  <a:srgbClr val="0070C0"/>
                </a:solidFill>
              </a:rPr>
              <a:t> </a:t>
            </a:r>
            <a:r>
              <a:rPr lang="en-US" altLang="zh-CN" b="1" dirty="0">
                <a:solidFill>
                  <a:srgbClr val="0070C0"/>
                </a:solidFill>
              </a:rPr>
              <a:t>mutex</a:t>
            </a:r>
            <a:r>
              <a:rPr lang="zh-CN" altLang="en-US" b="1" dirty="0">
                <a:solidFill>
                  <a:srgbClr val="0070C0"/>
                </a:solidFill>
              </a:rPr>
              <a:t> </a:t>
            </a:r>
            <a:r>
              <a:rPr lang="en-US" altLang="zh-CN" dirty="0"/>
              <a:t>and</a:t>
            </a:r>
            <a:r>
              <a:rPr lang="zh-CN" altLang="en-US" dirty="0"/>
              <a:t> </a:t>
            </a:r>
            <a:r>
              <a:rPr lang="en-US" altLang="zh-CN" dirty="0"/>
              <a:t>the</a:t>
            </a:r>
            <a:r>
              <a:rPr lang="zh-CN" altLang="en-US" dirty="0"/>
              <a:t> </a:t>
            </a:r>
            <a:r>
              <a:rPr lang="en-US" altLang="zh-CN" dirty="0"/>
              <a:t>process/thread</a:t>
            </a:r>
            <a:r>
              <a:rPr lang="zh-CN" altLang="en-US" dirty="0"/>
              <a:t> </a:t>
            </a:r>
            <a:r>
              <a:rPr lang="en-US" altLang="zh-CN" b="1" dirty="0">
                <a:solidFill>
                  <a:srgbClr val="0070C0"/>
                </a:solidFill>
              </a:rPr>
              <a:t>holding</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adaptive</a:t>
            </a:r>
            <a:r>
              <a:rPr lang="zh-CN" altLang="en-US" b="1" dirty="0">
                <a:solidFill>
                  <a:srgbClr val="0070C0"/>
                </a:solidFill>
              </a:rPr>
              <a:t> </a:t>
            </a:r>
            <a:r>
              <a:rPr lang="en-US" altLang="zh-CN" b="1" dirty="0">
                <a:solidFill>
                  <a:srgbClr val="0070C0"/>
                </a:solidFill>
              </a:rPr>
              <a:t>mutex</a:t>
            </a:r>
            <a:r>
              <a:rPr lang="zh-CN" altLang="en-US" b="1" dirty="0">
                <a:solidFill>
                  <a:srgbClr val="0070C0"/>
                </a:solidFill>
              </a:rPr>
              <a:t> </a:t>
            </a:r>
            <a:r>
              <a:rPr lang="en-US" altLang="zh-CN" dirty="0"/>
              <a:t>is</a:t>
            </a:r>
            <a:r>
              <a:rPr lang="zh-CN" altLang="en-US" dirty="0"/>
              <a:t> </a:t>
            </a:r>
            <a:r>
              <a:rPr lang="en-US" altLang="zh-CN" dirty="0"/>
              <a:t>running,</a:t>
            </a:r>
            <a:r>
              <a:rPr lang="zh-CN" altLang="en-US" dirty="0"/>
              <a:t> </a:t>
            </a:r>
            <a:r>
              <a:rPr lang="en-US" altLang="zh-CN" dirty="0"/>
              <a:t>the</a:t>
            </a:r>
            <a:r>
              <a:rPr lang="zh-CN" altLang="en-US" dirty="0"/>
              <a:t> </a:t>
            </a:r>
            <a:r>
              <a:rPr lang="en-US" altLang="zh-CN" dirty="0"/>
              <a:t>adaptive</a:t>
            </a:r>
            <a:r>
              <a:rPr lang="zh-CN" altLang="en-US" dirty="0"/>
              <a:t> </a:t>
            </a:r>
            <a:r>
              <a:rPr lang="en-US" altLang="zh-CN" dirty="0"/>
              <a:t>mutex</a:t>
            </a:r>
            <a:r>
              <a:rPr lang="zh-CN" altLang="en-US" dirty="0"/>
              <a:t> </a:t>
            </a:r>
            <a:r>
              <a:rPr lang="en-US" altLang="zh-CN" dirty="0"/>
              <a:t>executes</a:t>
            </a:r>
            <a:r>
              <a:rPr lang="zh-CN" altLang="en-US" dirty="0"/>
              <a:t> </a:t>
            </a:r>
            <a:r>
              <a:rPr lang="en-US" altLang="zh-CN" dirty="0"/>
              <a:t>busy</a:t>
            </a:r>
            <a:r>
              <a:rPr lang="zh-CN" altLang="en-US" dirty="0"/>
              <a:t> </a:t>
            </a:r>
            <a:r>
              <a:rPr lang="en-US" altLang="zh-CN" dirty="0"/>
              <a:t>waiting.</a:t>
            </a:r>
            <a:r>
              <a:rPr lang="zh-CN" altLang="en-US" dirty="0"/>
              <a:t> </a:t>
            </a:r>
            <a:r>
              <a:rPr lang="en-US" altLang="zh-CN" dirty="0"/>
              <a:t>Otherwise,</a:t>
            </a:r>
            <a:r>
              <a:rPr lang="zh-CN" altLang="en-US" dirty="0"/>
              <a:t> </a:t>
            </a:r>
            <a:r>
              <a:rPr lang="en-US" altLang="zh-CN" dirty="0"/>
              <a:t>it</a:t>
            </a:r>
            <a:r>
              <a:rPr lang="zh-CN" altLang="en-US" dirty="0"/>
              <a:t> </a:t>
            </a:r>
            <a:r>
              <a:rPr lang="en-US" altLang="zh-CN" dirty="0"/>
              <a:t>just</a:t>
            </a:r>
            <a:r>
              <a:rPr lang="zh-CN" altLang="en-US" dirty="0"/>
              <a:t> </a:t>
            </a:r>
            <a:r>
              <a:rPr lang="en-US" altLang="zh-CN" b="1" dirty="0">
                <a:solidFill>
                  <a:srgbClr val="FF0000"/>
                </a:solidFill>
              </a:rPr>
              <a:t>blocks</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thread</a:t>
            </a:r>
            <a:r>
              <a:rPr lang="en-US" altLang="zh-CN" dirty="0"/>
              <a:t>.</a:t>
            </a:r>
            <a:r>
              <a:rPr lang="zh-CN" altLang="en-US" dirty="0"/>
              <a:t> </a:t>
            </a:r>
            <a:endParaRPr lang="en-US" dirty="0"/>
          </a:p>
        </p:txBody>
      </p:sp>
      <p:sp>
        <p:nvSpPr>
          <p:cNvPr id="5" name="灯片编号占位符 2">
            <a:extLst>
              <a:ext uri="{FF2B5EF4-FFF2-40B4-BE49-F238E27FC236}">
                <a16:creationId xmlns:a16="http://schemas.microsoft.com/office/drawing/2014/main" id="{4CBB1952-EA9F-5316-AFD7-80CAB74A60F6}"/>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28</a:t>
            </a:fld>
            <a:endParaRPr lang="nb-NO">
              <a:latin typeface="Arial"/>
              <a:cs typeface="Arial"/>
            </a:endParaRPr>
          </a:p>
        </p:txBody>
      </p:sp>
    </p:spTree>
    <p:extLst>
      <p:ext uri="{BB962C8B-B14F-4D97-AF65-F5344CB8AC3E}">
        <p14:creationId xmlns:p14="http://schemas.microsoft.com/office/powerpoint/2010/main" val="382397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18526-0B80-096C-9E23-DA246D232A92}"/>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338902E8-E334-400C-C490-D797A0260842}"/>
              </a:ext>
            </a:extLst>
          </p:cNvPr>
          <p:cNvSpPr>
            <a:spLocks noGrp="1"/>
          </p:cNvSpPr>
          <p:nvPr>
            <p:ph idx="1"/>
          </p:nvPr>
        </p:nvSpPr>
        <p:spPr/>
        <p:txBody>
          <a:bodyPr/>
          <a:lstStyle/>
          <a:p>
            <a:r>
              <a:rPr lang="en-US" altLang="zh-CN" dirty="0"/>
              <a:t>Locks:</a:t>
            </a:r>
            <a:r>
              <a:rPr lang="zh-CN" altLang="en-US" dirty="0"/>
              <a:t> </a:t>
            </a:r>
            <a:r>
              <a:rPr lang="en-US" altLang="zh-CN" dirty="0"/>
              <a:t>Provide</a:t>
            </a:r>
            <a:r>
              <a:rPr lang="zh-CN" altLang="en-US" dirty="0"/>
              <a:t> </a:t>
            </a:r>
            <a:r>
              <a:rPr lang="en-US" altLang="zh-CN" dirty="0"/>
              <a:t>a</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pPr lvl="1"/>
            <a:r>
              <a:rPr lang="en-US" altLang="zh-CN" dirty="0"/>
              <a:t>Yield()</a:t>
            </a:r>
          </a:p>
          <a:p>
            <a:pPr lvl="1"/>
            <a:r>
              <a:rPr lang="en-US" altLang="zh-CN" dirty="0"/>
              <a:t>Locks</a:t>
            </a:r>
            <a:r>
              <a:rPr lang="zh-CN" altLang="en-US" dirty="0"/>
              <a:t> </a:t>
            </a:r>
            <a:r>
              <a:rPr lang="en-US" altLang="zh-CN" dirty="0"/>
              <a:t>with</a:t>
            </a:r>
            <a:r>
              <a:rPr lang="zh-CN" altLang="en-US" dirty="0"/>
              <a:t> </a:t>
            </a:r>
            <a:r>
              <a:rPr lang="en-US" altLang="zh-CN" dirty="0"/>
              <a:t>Queue</a:t>
            </a:r>
          </a:p>
          <a:p>
            <a:pPr lvl="1"/>
            <a:r>
              <a:rPr lang="en-US" altLang="zh-CN" dirty="0"/>
              <a:t>Two</a:t>
            </a:r>
            <a:r>
              <a:rPr lang="zh-CN" altLang="en-US" dirty="0"/>
              <a:t> </a:t>
            </a:r>
            <a:r>
              <a:rPr lang="en-US" altLang="zh-CN" dirty="0"/>
              <a:t>phase</a:t>
            </a:r>
            <a:r>
              <a:rPr lang="zh-CN" altLang="en-US" dirty="0"/>
              <a:t> </a:t>
            </a:r>
            <a:r>
              <a:rPr lang="en-US" altLang="zh-CN" dirty="0"/>
              <a:t>locks</a:t>
            </a:r>
          </a:p>
          <a:p>
            <a:pPr lvl="1"/>
            <a:r>
              <a:rPr lang="en-US" altLang="zh-CN" dirty="0"/>
              <a:t>Adaptive</a:t>
            </a:r>
            <a:r>
              <a:rPr lang="zh-CN" altLang="en-US" dirty="0"/>
              <a:t> </a:t>
            </a:r>
            <a:r>
              <a:rPr lang="en-US" altLang="zh-CN" dirty="0"/>
              <a:t>mutex</a:t>
            </a:r>
            <a:endParaRPr lang="en-US" dirty="0"/>
          </a:p>
        </p:txBody>
      </p:sp>
      <p:sp>
        <p:nvSpPr>
          <p:cNvPr id="5" name="灯片编号占位符 2">
            <a:extLst>
              <a:ext uri="{FF2B5EF4-FFF2-40B4-BE49-F238E27FC236}">
                <a16:creationId xmlns:a16="http://schemas.microsoft.com/office/drawing/2014/main" id="{12DD9D78-AA5F-0959-9710-D11AF9376464}"/>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199789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1975692" y="1056181"/>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zh-CN" sz="1600" b="0" dirty="0">
                <a:solidFill>
                  <a:srgbClr val="9C6500"/>
                </a:solidFill>
                <a:ea typeface="黑体" panose="02010609060101010101" pitchFamily="49" charset="-122"/>
              </a:rPr>
              <a:t>#include</a:t>
            </a:r>
            <a:r>
              <a:rPr lang="en-US" altLang="zh-CN" sz="1600" b="0" dirty="0">
                <a:solidFill>
                  <a:srgbClr val="BBBBBB"/>
                </a:solidFill>
                <a:ea typeface="黑体" panose="02010609060101010101" pitchFamily="49" charset="-122"/>
              </a:rPr>
              <a:t> </a:t>
            </a:r>
            <a:r>
              <a:rPr lang="en-US" altLang="zh-CN" sz="1600" b="0" i="1" dirty="0">
                <a:solidFill>
                  <a:srgbClr val="3D7B7B"/>
                </a:solidFill>
                <a:ea typeface="黑体" panose="02010609060101010101" pitchFamily="49" charset="-122"/>
              </a:rPr>
              <a:t>&lt;</a:t>
            </a:r>
            <a:r>
              <a:rPr lang="en-US" altLang="zh-CN" sz="1600" b="0" i="1" dirty="0" err="1">
                <a:solidFill>
                  <a:srgbClr val="3D7B7B"/>
                </a:solidFill>
                <a:ea typeface="黑体" panose="02010609060101010101" pitchFamily="49" charset="-122"/>
              </a:rPr>
              <a:t>stdio.h</a:t>
            </a:r>
            <a:r>
              <a:rPr lang="en-US" altLang="zh-CN" sz="1600" b="0" i="1" dirty="0">
                <a:solidFill>
                  <a:srgbClr val="3D7B7B"/>
                </a:solidFill>
                <a:ea typeface="黑体" panose="02010609060101010101" pitchFamily="49" charset="-122"/>
              </a:rPr>
              <a:t>&gt;</a:t>
            </a:r>
          </a:p>
          <a:p>
            <a:pPr marL="0" indent="0" fontAlgn="auto">
              <a:spcAft>
                <a:spcPts val="0"/>
              </a:spcAft>
              <a:buNone/>
            </a:pPr>
            <a:r>
              <a:rPr lang="en-US" altLang="zh-CN" sz="1600" b="0" dirty="0">
                <a:solidFill>
                  <a:srgbClr val="9C6500"/>
                </a:solidFill>
                <a:ea typeface="黑体" panose="02010609060101010101" pitchFamily="49" charset="-122"/>
              </a:rPr>
              <a:t>#include</a:t>
            </a:r>
            <a:r>
              <a:rPr lang="en-US" altLang="zh-CN" sz="1600" b="0" dirty="0">
                <a:solidFill>
                  <a:srgbClr val="BBBBBB"/>
                </a:solidFill>
                <a:ea typeface="黑体" panose="02010609060101010101" pitchFamily="49" charset="-122"/>
              </a:rPr>
              <a:t> </a:t>
            </a:r>
            <a:r>
              <a:rPr lang="en-US" altLang="zh-CN" sz="1600" b="0" i="1" dirty="0">
                <a:solidFill>
                  <a:srgbClr val="3D7B7B"/>
                </a:solidFill>
                <a:ea typeface="黑体" panose="02010609060101010101" pitchFamily="49" charset="-122"/>
              </a:rPr>
              <a:t>&lt;</a:t>
            </a:r>
            <a:r>
              <a:rPr lang="en-US" altLang="zh-CN" sz="1600" b="0" i="1" dirty="0" err="1">
                <a:solidFill>
                  <a:srgbClr val="3D7B7B"/>
                </a:solidFill>
                <a:ea typeface="黑体" panose="02010609060101010101" pitchFamily="49" charset="-122"/>
              </a:rPr>
              <a:t>stdlib.h</a:t>
            </a:r>
            <a:r>
              <a:rPr lang="en-US" altLang="zh-CN" sz="1600" b="0" i="1" dirty="0">
                <a:solidFill>
                  <a:srgbClr val="3D7B7B"/>
                </a:solidFill>
                <a:ea typeface="黑体" panose="02010609060101010101" pitchFamily="49" charset="-122"/>
              </a:rPr>
              <a:t>&gt;</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9C6500"/>
                </a:solidFill>
                <a:ea typeface="黑体" panose="02010609060101010101" pitchFamily="49" charset="-122"/>
              </a:rPr>
              <a:t>#include</a:t>
            </a:r>
            <a:r>
              <a:rPr lang="en-US" altLang="zh-CN" sz="1600" b="0" dirty="0">
                <a:solidFill>
                  <a:srgbClr val="BBBBBB"/>
                </a:solidFill>
                <a:ea typeface="黑体" panose="02010609060101010101" pitchFamily="49" charset="-122"/>
              </a:rPr>
              <a:t> </a:t>
            </a:r>
            <a:r>
              <a:rPr lang="en-US" altLang="zh-CN" sz="1600" b="0" i="1" dirty="0">
                <a:solidFill>
                  <a:srgbClr val="3D7B7B"/>
                </a:solidFill>
                <a:ea typeface="黑体" panose="02010609060101010101" pitchFamily="49" charset="-122"/>
              </a:rPr>
              <a:t>"</a:t>
            </a:r>
            <a:r>
              <a:rPr lang="en-US" altLang="zh-CN" sz="1600" b="0" i="1" dirty="0" err="1">
                <a:solidFill>
                  <a:srgbClr val="3D7B7B"/>
                </a:solidFill>
                <a:ea typeface="黑体" panose="02010609060101010101" pitchFamily="49" charset="-122"/>
              </a:rPr>
              <a:t>common.h</a:t>
            </a:r>
            <a:r>
              <a:rPr lang="en-US" altLang="zh-CN" sz="1600" b="0" i="1" dirty="0">
                <a:solidFill>
                  <a:srgbClr val="3D7B7B"/>
                </a:solidFill>
                <a:ea typeface="黑体" panose="02010609060101010101" pitchFamily="49" charset="-122"/>
              </a:rPr>
              <a:t>"</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9C6500"/>
                </a:solidFill>
                <a:ea typeface="黑体" panose="02010609060101010101" pitchFamily="49" charset="-122"/>
              </a:rPr>
              <a:t>#include</a:t>
            </a:r>
            <a:r>
              <a:rPr lang="en-US" altLang="zh-CN" sz="1600" b="0" dirty="0">
                <a:solidFill>
                  <a:srgbClr val="BBBBBB"/>
                </a:solidFill>
                <a:ea typeface="黑体" panose="02010609060101010101" pitchFamily="49" charset="-122"/>
              </a:rPr>
              <a:t> </a:t>
            </a:r>
            <a:r>
              <a:rPr lang="en-US" altLang="zh-CN" sz="1600" b="0" i="1" dirty="0">
                <a:solidFill>
                  <a:srgbClr val="3D7B7B"/>
                </a:solidFill>
                <a:ea typeface="黑体" panose="02010609060101010101" pitchFamily="49" charset="-122"/>
              </a:rPr>
              <a:t>"</a:t>
            </a:r>
            <a:r>
              <a:rPr lang="en-US" altLang="zh-CN" sz="1600" b="0" i="1" dirty="0" err="1">
                <a:solidFill>
                  <a:srgbClr val="3D7B7B"/>
                </a:solidFill>
                <a:ea typeface="黑体" panose="02010609060101010101" pitchFamily="49" charset="-122"/>
              </a:rPr>
              <a:t>common_threads.h</a:t>
            </a:r>
            <a:r>
              <a:rPr lang="en-US" altLang="zh-CN" sz="1600" b="0" i="1" dirty="0">
                <a:solidFill>
                  <a:srgbClr val="3D7B7B"/>
                </a:solidFill>
                <a:ea typeface="黑体" panose="02010609060101010101" pitchFamily="49" charset="-122"/>
              </a:rPr>
              <a:t>”</a:t>
            </a:r>
          </a:p>
          <a:p>
            <a:pPr marL="0" indent="0" fontAlgn="auto">
              <a:spcAft>
                <a:spcPts val="0"/>
              </a:spcAft>
              <a:buNone/>
            </a:pPr>
            <a:endParaRPr lang="en-US" altLang="zh-CN" sz="1600" dirty="0">
              <a:solidFill>
                <a:srgbClr val="008000"/>
              </a:solidFill>
              <a:ea typeface="黑体" panose="02010609060101010101" pitchFamily="49" charset="-122"/>
            </a:endParaRPr>
          </a:p>
          <a:p>
            <a:pPr marL="0" indent="0" fontAlgn="auto">
              <a:spcAft>
                <a:spcPts val="0"/>
              </a:spcAft>
              <a:buNone/>
            </a:pPr>
            <a:r>
              <a:rPr lang="en-US" altLang="zh-CN" sz="1600" dirty="0">
                <a:solidFill>
                  <a:srgbClr val="008000"/>
                </a:solidFill>
                <a:ea typeface="黑体" panose="02010609060101010101" pitchFamily="49" charset="-122"/>
              </a:rPr>
              <a:t>volatile</a:t>
            </a:r>
            <a:r>
              <a:rPr lang="en-US" altLang="zh-CN" sz="1600" b="0" dirty="0">
                <a:solidFill>
                  <a:srgbClr val="BBBBBB"/>
                </a:solidFill>
                <a:ea typeface="黑体" panose="02010609060101010101" pitchFamily="49" charset="-122"/>
              </a:rPr>
              <a:t> </a:t>
            </a:r>
            <a:r>
              <a:rPr lang="en-US" altLang="zh-CN" sz="1600" b="0" dirty="0">
                <a:solidFill>
                  <a:srgbClr val="B00040"/>
                </a:solidFill>
                <a:ea typeface="黑体" panose="02010609060101010101" pitchFamily="49" charset="-122"/>
              </a:rPr>
              <a:t>int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counter</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0</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p>
          <a:p>
            <a:pPr marL="0" indent="0" fontAlgn="auto">
              <a:spcAft>
                <a:spcPts val="0"/>
              </a:spcAft>
              <a:buNone/>
            </a:pPr>
            <a:r>
              <a:rPr lang="en-US" altLang="zh-CN" sz="1600" b="0" dirty="0">
                <a:solidFill>
                  <a:srgbClr val="B00040"/>
                </a:solidFill>
                <a:ea typeface="黑体" panose="02010609060101010101" pitchFamily="49" charset="-122"/>
              </a:rPr>
              <a:t>int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loops; </a:t>
            </a:r>
          </a:p>
          <a:p>
            <a:pPr marL="0" indent="0" fontAlgn="auto">
              <a:spcAft>
                <a:spcPts val="0"/>
              </a:spcAft>
              <a:buNone/>
            </a:pPr>
            <a:r>
              <a:rPr lang="en-US" altLang="zh-CN" sz="1600" b="0" dirty="0">
                <a:solidFill>
                  <a:srgbClr val="B00040"/>
                </a:solidFill>
                <a:ea typeface="黑体" panose="02010609060101010101" pitchFamily="49" charset="-122"/>
              </a:rPr>
              <a:t>void</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0000FF"/>
                </a:solidFill>
                <a:ea typeface="黑体" panose="02010609060101010101" pitchFamily="49" charset="-122"/>
              </a:rPr>
              <a:t>worker</a:t>
            </a:r>
            <a:r>
              <a:rPr lang="en-US" altLang="zh-CN" sz="1600" b="0" dirty="0">
                <a:solidFill>
                  <a:srgbClr val="000000"/>
                </a:solidFill>
                <a:ea typeface="黑体" panose="02010609060101010101" pitchFamily="49" charset="-122"/>
              </a:rPr>
              <a:t>(</a:t>
            </a:r>
            <a:r>
              <a:rPr lang="en-US" altLang="zh-CN" sz="1600" b="0" dirty="0">
                <a:solidFill>
                  <a:srgbClr val="B00040"/>
                </a:solidFill>
                <a:ea typeface="黑体" panose="02010609060101010101" pitchFamily="49" charset="-122"/>
              </a:rPr>
              <a:t>void</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err="1">
                <a:solidFill>
                  <a:srgbClr val="000000"/>
                </a:solidFill>
                <a:ea typeface="黑体" panose="02010609060101010101" pitchFamily="49" charset="-122"/>
              </a:rPr>
              <a:t>arg</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B00040"/>
                </a:solidFill>
                <a:ea typeface="黑体" panose="02010609060101010101" pitchFamily="49" charset="-122"/>
              </a:rPr>
              <a:t>	int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i</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dirty="0">
                <a:solidFill>
                  <a:srgbClr val="008000"/>
                </a:solidFill>
                <a:ea typeface="黑体" panose="02010609060101010101" pitchFamily="49" charset="-122"/>
              </a:rPr>
              <a:t>	for</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a:t>
            </a:r>
            <a:r>
              <a:rPr lang="en-US" altLang="zh-CN" sz="1600" b="0" dirty="0" err="1">
                <a:solidFill>
                  <a:srgbClr val="000000"/>
                </a:solidFill>
                <a:ea typeface="黑体" panose="02010609060101010101" pitchFamily="49" charset="-122"/>
              </a:rPr>
              <a:t>i</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0</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i</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&lt;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loops;i</a:t>
            </a:r>
            <a:r>
              <a:rPr lang="en-US" altLang="zh-CN" sz="1600" b="0" dirty="0">
                <a:solidFill>
                  <a:srgbClr val="666666"/>
                </a:solidFill>
                <a:ea typeface="黑体" panose="02010609060101010101" pitchFamily="49" charset="-122"/>
              </a:rPr>
              <a:t>++</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 counter</a:t>
            </a:r>
            <a:r>
              <a:rPr lang="en-US" altLang="zh-CN" sz="1600" b="0" dirty="0">
                <a:solidFill>
                  <a:srgbClr val="666666"/>
                </a:solidFill>
                <a:ea typeface="黑体" panose="02010609060101010101" pitchFamily="49" charset="-122"/>
              </a:rPr>
              <a:t>++</a:t>
            </a:r>
            <a:r>
              <a:rPr lang="en-US" altLang="zh-CN" sz="1600" b="0" dirty="0">
                <a:solidFill>
                  <a:srgbClr val="000000"/>
                </a:solidFill>
                <a:ea typeface="黑体" panose="02010609060101010101" pitchFamily="49" charset="-122"/>
              </a:rPr>
              <a:t>; } </a:t>
            </a:r>
          </a:p>
          <a:p>
            <a:pPr marL="0" indent="0" fontAlgn="auto">
              <a:spcAft>
                <a:spcPts val="0"/>
              </a:spcAft>
              <a:buNone/>
            </a:pPr>
            <a:r>
              <a:rPr lang="zh-CN" altLang="en-US" sz="1600" dirty="0">
                <a:solidFill>
                  <a:srgbClr val="008000"/>
                </a:solidFill>
                <a:ea typeface="黑体" panose="02010609060101010101" pitchFamily="49" charset="-122"/>
              </a:rPr>
              <a:t>        </a:t>
            </a:r>
            <a:r>
              <a:rPr lang="en-US" altLang="zh-CN" sz="1600" dirty="0">
                <a:solidFill>
                  <a:srgbClr val="008000"/>
                </a:solidFill>
                <a:ea typeface="黑体" panose="02010609060101010101" pitchFamily="49" charset="-122"/>
              </a:rPr>
              <a:t>return</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a:t>
            </a:r>
            <a:endParaRPr lang="nb-NO" sz="1600" b="0" dirty="0">
              <a:solidFill>
                <a:srgbClr val="000000"/>
              </a:solidFill>
            </a:endParaRPr>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5384806" y="1073426"/>
            <a:ext cx="4831502"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zh-CN" sz="1600" b="0" dirty="0">
                <a:solidFill>
                  <a:srgbClr val="B00040"/>
                </a:solidFill>
                <a:ea typeface="黑体" panose="02010609060101010101" pitchFamily="49" charset="-122"/>
              </a:rPr>
              <a:t>int</a:t>
            </a:r>
            <a:r>
              <a:rPr lang="en-US" altLang="zh-CN" sz="1600" b="0" dirty="0">
                <a:solidFill>
                  <a:srgbClr val="BBBBBB"/>
                </a:solidFill>
                <a:ea typeface="黑体" panose="02010609060101010101" pitchFamily="49" charset="-122"/>
              </a:rPr>
              <a:t> </a:t>
            </a:r>
            <a:r>
              <a:rPr lang="en-US" altLang="zh-CN" sz="1600" b="0" dirty="0">
                <a:solidFill>
                  <a:srgbClr val="0000FF"/>
                </a:solidFill>
                <a:ea typeface="黑体" panose="02010609060101010101" pitchFamily="49" charset="-122"/>
              </a:rPr>
              <a:t>main</a:t>
            </a:r>
            <a:r>
              <a:rPr lang="en-US" altLang="zh-CN" sz="1600" b="0" dirty="0">
                <a:solidFill>
                  <a:srgbClr val="000000"/>
                </a:solidFill>
                <a:ea typeface="黑体" panose="02010609060101010101" pitchFamily="49" charset="-122"/>
              </a:rPr>
              <a:t>(</a:t>
            </a:r>
            <a:r>
              <a:rPr lang="en-US" altLang="zh-CN" sz="1600" b="0" dirty="0">
                <a:solidFill>
                  <a:srgbClr val="B00040"/>
                </a:solidFill>
                <a:ea typeface="黑体" panose="02010609060101010101" pitchFamily="49" charset="-122"/>
              </a:rPr>
              <a:t>int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argc</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B00040"/>
                </a:solidFill>
                <a:ea typeface="黑体" panose="02010609060101010101" pitchFamily="49" charset="-122"/>
              </a:rPr>
              <a:t>char</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err="1">
                <a:solidFill>
                  <a:srgbClr val="000000"/>
                </a:solidFill>
                <a:ea typeface="黑体" panose="02010609060101010101" pitchFamily="49" charset="-122"/>
              </a:rPr>
              <a:t>argv</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dirty="0">
                <a:solidFill>
                  <a:srgbClr val="008000"/>
                </a:solidFill>
                <a:ea typeface="黑体" panose="02010609060101010101" pitchFamily="49" charset="-122"/>
              </a:rPr>
              <a:t>	if</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a:t>
            </a:r>
            <a:r>
              <a:rPr lang="en-US" altLang="zh-CN" sz="1600" b="0" dirty="0" err="1">
                <a:solidFill>
                  <a:srgbClr val="000000"/>
                </a:solidFill>
                <a:ea typeface="黑体" panose="02010609060101010101" pitchFamily="49" charset="-122"/>
              </a:rPr>
              <a:t>argc</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2</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p>
          <a:p>
            <a:pPr marL="0" indent="0" fontAlgn="auto">
              <a:spcAft>
                <a:spcPts val="0"/>
              </a:spcAft>
              <a:buNone/>
            </a:pP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fprintf</a:t>
            </a:r>
            <a:r>
              <a:rPr lang="en-US" altLang="zh-CN" sz="1600" b="0" dirty="0">
                <a:solidFill>
                  <a:srgbClr val="000000"/>
                </a:solidFill>
                <a:ea typeface="黑体" panose="02010609060101010101" pitchFamily="49" charset="-122"/>
              </a:rPr>
              <a:t>(stderr,</a:t>
            </a:r>
            <a:r>
              <a:rPr lang="en-US" altLang="zh-CN" sz="1600" b="0" dirty="0">
                <a:solidFill>
                  <a:srgbClr val="BBBBBB"/>
                </a:solidFill>
                <a:ea typeface="黑体" panose="02010609060101010101" pitchFamily="49" charset="-122"/>
              </a:rPr>
              <a:t> </a:t>
            </a:r>
            <a:r>
              <a:rPr lang="en-US" altLang="zh-CN" sz="1600" b="0" dirty="0">
                <a:solidFill>
                  <a:srgbClr val="BA2121"/>
                </a:solidFill>
                <a:ea typeface="黑体" panose="02010609060101010101" pitchFamily="49" charset="-122"/>
              </a:rPr>
              <a:t>"usage: threads &lt;loops&gt;</a:t>
            </a:r>
            <a:r>
              <a:rPr lang="en-US" altLang="zh-CN" sz="1600" dirty="0">
                <a:solidFill>
                  <a:srgbClr val="AA5D1F"/>
                </a:solidFill>
                <a:ea typeface="黑体" panose="02010609060101010101" pitchFamily="49" charset="-122"/>
              </a:rPr>
              <a:t>\n</a:t>
            </a:r>
            <a:r>
              <a:rPr lang="en-US" altLang="zh-CN" sz="1600" b="0" dirty="0">
                <a:solidFill>
                  <a:srgbClr val="BA2121"/>
                </a:solidFill>
                <a:ea typeface="黑体" panose="02010609060101010101" pitchFamily="49" charset="-122"/>
              </a:rPr>
              <a:t>"</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p>
          <a:p>
            <a:pPr marL="0" indent="0" fontAlgn="auto">
              <a:spcAft>
                <a:spcPts val="0"/>
              </a:spcAft>
              <a:buNone/>
            </a:pP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exit(</a:t>
            </a:r>
            <a:r>
              <a:rPr lang="en-US" altLang="zh-CN" sz="1600" b="0" dirty="0">
                <a:solidFill>
                  <a:srgbClr val="666666"/>
                </a:solidFill>
                <a:ea typeface="黑体" panose="02010609060101010101" pitchFamily="49" charset="-122"/>
              </a:rPr>
              <a:t>1</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p>
          <a:p>
            <a:pPr marL="0" indent="0" fontAlgn="auto">
              <a:spcAft>
                <a:spcPts val="0"/>
              </a:spcAft>
              <a:buNone/>
            </a:pP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loops</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atoi</a:t>
            </a:r>
            <a:r>
              <a:rPr lang="en-US" altLang="zh-CN" sz="1600" b="0" dirty="0">
                <a:solidFill>
                  <a:srgbClr val="000000"/>
                </a:solidFill>
                <a:ea typeface="黑体" panose="02010609060101010101" pitchFamily="49" charset="-122"/>
              </a:rPr>
              <a:t>(</a:t>
            </a:r>
            <a:r>
              <a:rPr lang="en-US" altLang="zh-CN" sz="1600" b="0" dirty="0" err="1">
                <a:solidFill>
                  <a:srgbClr val="000000"/>
                </a:solidFill>
                <a:ea typeface="黑体" panose="02010609060101010101" pitchFamily="49" charset="-122"/>
              </a:rPr>
              <a:t>argv</a:t>
            </a:r>
            <a:r>
              <a:rPr lang="en-US" altLang="zh-CN" sz="1600" b="0" dirty="0">
                <a:solidFill>
                  <a:srgbClr val="000000"/>
                </a:solidFill>
                <a:ea typeface="黑体" panose="02010609060101010101" pitchFamily="49" charset="-122"/>
              </a:rPr>
              <a:t>[</a:t>
            </a:r>
            <a:r>
              <a:rPr lang="en-US" altLang="zh-CN" sz="1600" b="0" dirty="0">
                <a:solidFill>
                  <a:srgbClr val="666666"/>
                </a:solidFill>
                <a:ea typeface="黑体" panose="02010609060101010101" pitchFamily="49" charset="-122"/>
              </a:rPr>
              <a:t>1</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	</a:t>
            </a:r>
            <a:r>
              <a:rPr lang="en-US" altLang="zh-CN" sz="1600" b="0" dirty="0" err="1">
                <a:solidFill>
                  <a:srgbClr val="000000"/>
                </a:solidFill>
                <a:ea typeface="黑体" panose="02010609060101010101" pitchFamily="49" charset="-122"/>
              </a:rPr>
              <a:t>pthread_t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p1,</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p2; </a:t>
            </a:r>
          </a:p>
          <a:p>
            <a:pPr marL="0" indent="0" fontAlgn="auto">
              <a:spcAft>
                <a:spcPts val="0"/>
              </a:spcAft>
              <a:buNone/>
            </a:pPr>
            <a:r>
              <a:rPr lang="en-US" altLang="zh-CN" sz="1600" b="0" dirty="0">
                <a:solidFill>
                  <a:srgbClr val="000000"/>
                </a:solidFill>
                <a:ea typeface="黑体" panose="02010609060101010101" pitchFamily="49" charset="-122"/>
              </a:rPr>
              <a:t>	</a:t>
            </a:r>
            <a:r>
              <a:rPr lang="en-US" altLang="zh-CN" sz="1600" b="0" dirty="0" err="1">
                <a:solidFill>
                  <a:srgbClr val="000000"/>
                </a:solidFill>
                <a:ea typeface="黑体" panose="02010609060101010101" pitchFamily="49" charset="-122"/>
              </a:rPr>
              <a:t>printf</a:t>
            </a:r>
            <a:r>
              <a:rPr lang="en-US" altLang="zh-CN" sz="1600" b="0" dirty="0">
                <a:solidFill>
                  <a:srgbClr val="000000"/>
                </a:solidFill>
                <a:ea typeface="黑体" panose="02010609060101010101" pitchFamily="49" charset="-122"/>
              </a:rPr>
              <a:t>(</a:t>
            </a:r>
            <a:r>
              <a:rPr lang="en-US" altLang="zh-CN" sz="1600" b="0" dirty="0">
                <a:solidFill>
                  <a:srgbClr val="BA2121"/>
                </a:solidFill>
                <a:ea typeface="黑体" panose="02010609060101010101" pitchFamily="49" charset="-122"/>
              </a:rPr>
              <a:t>"Initial value : %d</a:t>
            </a:r>
            <a:r>
              <a:rPr lang="en-US" altLang="zh-CN" sz="1600" dirty="0">
                <a:solidFill>
                  <a:srgbClr val="AA5D1F"/>
                </a:solidFill>
                <a:ea typeface="黑体" panose="02010609060101010101" pitchFamily="49" charset="-122"/>
              </a:rPr>
              <a:t>\n</a:t>
            </a:r>
            <a:r>
              <a:rPr lang="en-US" altLang="zh-CN" sz="1600" b="0" dirty="0">
                <a:solidFill>
                  <a:srgbClr val="BA2121"/>
                </a:solidFill>
                <a:ea typeface="黑体" panose="02010609060101010101" pitchFamily="49" charset="-122"/>
              </a:rPr>
              <a:t>"</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counter); 	</a:t>
            </a:r>
            <a:r>
              <a:rPr lang="en-US" altLang="zh-CN" sz="1600" b="0" dirty="0" err="1">
                <a:solidFill>
                  <a:srgbClr val="000000"/>
                </a:solidFill>
                <a:ea typeface="黑体" panose="02010609060101010101" pitchFamily="49" charset="-122"/>
              </a:rPr>
              <a:t>Pthread_create</a:t>
            </a:r>
            <a:r>
              <a:rPr lang="en-US" altLang="zh-CN" sz="1600" b="0" dirty="0">
                <a:solidFill>
                  <a:srgbClr val="000000"/>
                </a:solidFill>
                <a:ea typeface="黑体" panose="02010609060101010101" pitchFamily="49" charset="-122"/>
              </a:rPr>
              <a:t>(</a:t>
            </a:r>
            <a:r>
              <a:rPr lang="en-US" altLang="zh-CN" sz="1600" b="0" dirty="0">
                <a:solidFill>
                  <a:srgbClr val="666666"/>
                </a:solidFill>
                <a:ea typeface="黑体" panose="02010609060101010101" pitchFamily="49" charset="-122"/>
              </a:rPr>
              <a:t>&amp;</a:t>
            </a:r>
            <a:r>
              <a:rPr lang="en-US" altLang="zh-CN" sz="1600" b="0" dirty="0">
                <a:solidFill>
                  <a:srgbClr val="000000"/>
                </a:solidFill>
                <a:ea typeface="黑体" panose="02010609060101010101" pitchFamily="49" charset="-122"/>
              </a:rPr>
              <a:t>p1,</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worker,</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err="1">
                <a:solidFill>
                  <a:srgbClr val="000000"/>
                </a:solidFill>
                <a:ea typeface="黑体" panose="02010609060101010101" pitchFamily="49" charset="-122"/>
              </a:rPr>
              <a:t>Pthread_create</a:t>
            </a:r>
            <a:r>
              <a:rPr lang="en-US" altLang="zh-CN" sz="1600" b="0" dirty="0">
                <a:solidFill>
                  <a:srgbClr val="000000"/>
                </a:solidFill>
                <a:ea typeface="黑体" panose="02010609060101010101" pitchFamily="49" charset="-122"/>
              </a:rPr>
              <a:t>(</a:t>
            </a:r>
            <a:r>
              <a:rPr lang="en-US" altLang="zh-CN" sz="1600" b="0" dirty="0">
                <a:solidFill>
                  <a:srgbClr val="666666"/>
                </a:solidFill>
                <a:ea typeface="黑体" panose="02010609060101010101" pitchFamily="49" charset="-122"/>
              </a:rPr>
              <a:t>&amp;</a:t>
            </a:r>
            <a:r>
              <a:rPr lang="en-US" altLang="zh-CN" sz="1600" b="0" dirty="0">
                <a:solidFill>
                  <a:srgbClr val="000000"/>
                </a:solidFill>
                <a:ea typeface="黑体" panose="02010609060101010101" pitchFamily="49" charset="-122"/>
              </a:rPr>
              <a:t>p2,</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worker,</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 	</a:t>
            </a:r>
            <a:r>
              <a:rPr lang="en-US" altLang="zh-CN" sz="1600" b="0" dirty="0" err="1">
                <a:solidFill>
                  <a:srgbClr val="000000"/>
                </a:solidFill>
                <a:ea typeface="黑体" panose="02010609060101010101" pitchFamily="49" charset="-122"/>
              </a:rPr>
              <a:t>Pthread_join</a:t>
            </a:r>
            <a:r>
              <a:rPr lang="en-US" altLang="zh-CN" sz="1600" b="0" dirty="0">
                <a:solidFill>
                  <a:srgbClr val="000000"/>
                </a:solidFill>
                <a:ea typeface="黑体" panose="02010609060101010101" pitchFamily="49" charset="-122"/>
              </a:rPr>
              <a:t>(p1,</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	</a:t>
            </a:r>
            <a:r>
              <a:rPr lang="en-US" altLang="zh-CN" sz="1600" b="0" dirty="0" err="1">
                <a:solidFill>
                  <a:srgbClr val="000000"/>
                </a:solidFill>
                <a:ea typeface="黑体" panose="02010609060101010101" pitchFamily="49" charset="-122"/>
              </a:rPr>
              <a:t>Pthread_join</a:t>
            </a:r>
            <a:r>
              <a:rPr lang="en-US" altLang="zh-CN" sz="1600" b="0" dirty="0">
                <a:solidFill>
                  <a:srgbClr val="000000"/>
                </a:solidFill>
                <a:ea typeface="黑体" panose="02010609060101010101" pitchFamily="49" charset="-122"/>
              </a:rPr>
              <a:t>(p2,</a:t>
            </a:r>
            <a:r>
              <a:rPr lang="en-US" altLang="zh-CN" sz="1600" b="0" dirty="0">
                <a:solidFill>
                  <a:srgbClr val="BBBBBB"/>
                </a:solidFill>
                <a:ea typeface="黑体" panose="02010609060101010101" pitchFamily="49" charset="-122"/>
              </a:rPr>
              <a:t> </a:t>
            </a:r>
            <a:r>
              <a:rPr lang="en-US" altLang="zh-CN" sz="1600" b="0" dirty="0">
                <a:solidFill>
                  <a:srgbClr val="008000"/>
                </a:solidFill>
                <a:ea typeface="黑体" panose="02010609060101010101" pitchFamily="49" charset="-122"/>
              </a:rPr>
              <a:t>NULL</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	</a:t>
            </a:r>
            <a:r>
              <a:rPr lang="en-US" altLang="zh-CN" sz="1600" b="0" dirty="0" err="1">
                <a:solidFill>
                  <a:srgbClr val="000000"/>
                </a:solidFill>
                <a:ea typeface="黑体" panose="02010609060101010101" pitchFamily="49" charset="-122"/>
              </a:rPr>
              <a:t>printf</a:t>
            </a:r>
            <a:r>
              <a:rPr lang="en-US" altLang="zh-CN" sz="1600" b="0" dirty="0">
                <a:solidFill>
                  <a:srgbClr val="000000"/>
                </a:solidFill>
                <a:ea typeface="黑体" panose="02010609060101010101" pitchFamily="49" charset="-122"/>
              </a:rPr>
              <a:t>(</a:t>
            </a:r>
            <a:r>
              <a:rPr lang="en-US" altLang="zh-CN" sz="1600" b="0" dirty="0">
                <a:solidFill>
                  <a:srgbClr val="BA2121"/>
                </a:solidFill>
                <a:ea typeface="黑体" panose="02010609060101010101" pitchFamily="49" charset="-122"/>
              </a:rPr>
              <a:t>"Final value : %d</a:t>
            </a:r>
            <a:r>
              <a:rPr lang="en-US" altLang="zh-CN" sz="1600" dirty="0">
                <a:solidFill>
                  <a:srgbClr val="AA5D1F"/>
                </a:solidFill>
                <a:ea typeface="黑体" panose="02010609060101010101" pitchFamily="49" charset="-122"/>
              </a:rPr>
              <a:t>\n</a:t>
            </a:r>
            <a:r>
              <a:rPr lang="en-US" altLang="zh-CN" sz="1600" b="0" dirty="0">
                <a:solidFill>
                  <a:srgbClr val="BA2121"/>
                </a:solidFill>
                <a:ea typeface="黑体" panose="02010609060101010101" pitchFamily="49" charset="-122"/>
              </a:rPr>
              <a:t>"</a:t>
            </a:r>
            <a:r>
              <a:rPr lang="en-US" altLang="zh-CN" sz="1600" b="0" dirty="0">
                <a:solidFill>
                  <a:srgbClr val="000000"/>
                </a:solidFill>
                <a:ea typeface="黑体" panose="02010609060101010101" pitchFamily="49" charset="-122"/>
              </a:rPr>
              <a:t>,</a:t>
            </a:r>
            <a:r>
              <a:rPr lang="en-US" altLang="zh-CN" sz="1600" b="0" dirty="0">
                <a:solidFill>
                  <a:srgbClr val="BBBBBB"/>
                </a:solidFill>
                <a:ea typeface="黑体" panose="02010609060101010101" pitchFamily="49" charset="-122"/>
              </a:rPr>
              <a:t> </a:t>
            </a:r>
            <a:r>
              <a:rPr lang="en-US" altLang="zh-CN" sz="1600" b="0" dirty="0">
                <a:solidFill>
                  <a:srgbClr val="000000"/>
                </a:solidFill>
                <a:ea typeface="黑体" panose="02010609060101010101" pitchFamily="49" charset="-122"/>
              </a:rPr>
              <a:t>counter); </a:t>
            </a:r>
          </a:p>
          <a:p>
            <a:pPr marL="0" indent="0" fontAlgn="auto">
              <a:spcAft>
                <a:spcPts val="0"/>
              </a:spcAft>
              <a:buNone/>
            </a:pPr>
            <a:r>
              <a:rPr lang="en-US" altLang="zh-CN" sz="1600" dirty="0">
                <a:solidFill>
                  <a:srgbClr val="008000"/>
                </a:solidFill>
                <a:ea typeface="黑体" panose="02010609060101010101" pitchFamily="49" charset="-122"/>
              </a:rPr>
              <a:t>	return</a:t>
            </a:r>
            <a:r>
              <a:rPr lang="en-US" altLang="zh-CN" sz="1600" b="0" dirty="0">
                <a:solidFill>
                  <a:srgbClr val="BBBBBB"/>
                </a:solidFill>
                <a:ea typeface="黑体" panose="02010609060101010101" pitchFamily="49" charset="-122"/>
              </a:rPr>
              <a:t> </a:t>
            </a:r>
            <a:r>
              <a:rPr lang="en-US" altLang="zh-CN" sz="1600" b="0" dirty="0">
                <a:solidFill>
                  <a:srgbClr val="666666"/>
                </a:solidFill>
                <a:ea typeface="黑体" panose="02010609060101010101" pitchFamily="49" charset="-122"/>
              </a:rPr>
              <a:t>0</a:t>
            </a:r>
            <a:r>
              <a:rPr lang="en-US" altLang="zh-CN" sz="1600" b="0" dirty="0">
                <a:solidFill>
                  <a:srgbClr val="000000"/>
                </a:solidFill>
                <a:ea typeface="黑体" panose="02010609060101010101" pitchFamily="49" charset="-122"/>
              </a:rPr>
              <a:t>; </a:t>
            </a:r>
          </a:p>
          <a:p>
            <a:pPr marL="0" indent="0" fontAlgn="auto">
              <a:spcAft>
                <a:spcPts val="0"/>
              </a:spcAft>
              <a:buNone/>
            </a:pPr>
            <a:r>
              <a:rPr lang="en-US" altLang="zh-CN" sz="1600" b="0" dirty="0">
                <a:solidFill>
                  <a:srgbClr val="000000"/>
                </a:solidFill>
                <a:ea typeface="黑体" panose="02010609060101010101" pitchFamily="49" charset="-122"/>
              </a:rPr>
              <a:t>}</a:t>
            </a:r>
            <a:endParaRPr lang="nb-NO" sz="2000" b="0" dirty="0">
              <a:solidFill>
                <a:srgbClr val="000000"/>
              </a:solidFill>
            </a:endParaRPr>
          </a:p>
        </p:txBody>
      </p:sp>
      <p:pic>
        <p:nvPicPr>
          <p:cNvPr id="7" name="图片 6">
            <a:extLst>
              <a:ext uri="{FF2B5EF4-FFF2-40B4-BE49-F238E27FC236}">
                <a16:creationId xmlns:a16="http://schemas.microsoft.com/office/drawing/2014/main" id="{00FB53A8-0A7E-3E3F-2932-C0D38F5278BA}"/>
              </a:ext>
            </a:extLst>
          </p:cNvPr>
          <p:cNvPicPr>
            <a:picLocks noChangeAspect="1"/>
          </p:cNvPicPr>
          <p:nvPr/>
        </p:nvPicPr>
        <p:blipFill>
          <a:blip r:embed="rId3"/>
          <a:stretch>
            <a:fillRect/>
          </a:stretch>
        </p:blipFill>
        <p:spPr>
          <a:xfrm>
            <a:off x="1962234" y="5368022"/>
            <a:ext cx="4127500" cy="762000"/>
          </a:xfrm>
          <a:prstGeom prst="rect">
            <a:avLst/>
          </a:prstGeom>
        </p:spPr>
      </p:pic>
      <p:pic>
        <p:nvPicPr>
          <p:cNvPr id="8" name="图片 7">
            <a:extLst>
              <a:ext uri="{FF2B5EF4-FFF2-40B4-BE49-F238E27FC236}">
                <a16:creationId xmlns:a16="http://schemas.microsoft.com/office/drawing/2014/main" id="{AF857673-E8A5-DF80-7576-608FB6475351}"/>
              </a:ext>
            </a:extLst>
          </p:cNvPr>
          <p:cNvPicPr>
            <a:picLocks noChangeAspect="1"/>
          </p:cNvPicPr>
          <p:nvPr/>
        </p:nvPicPr>
        <p:blipFill>
          <a:blip r:embed="rId4"/>
          <a:stretch>
            <a:fillRect/>
          </a:stretch>
        </p:blipFill>
        <p:spPr>
          <a:xfrm>
            <a:off x="6251481" y="5334000"/>
            <a:ext cx="4089400" cy="787400"/>
          </a:xfrm>
          <a:prstGeom prst="rect">
            <a:avLst/>
          </a:prstGeom>
        </p:spPr>
      </p:pic>
      <p:sp>
        <p:nvSpPr>
          <p:cNvPr id="3" name="灯片编号占位符 2">
            <a:extLst>
              <a:ext uri="{FF2B5EF4-FFF2-40B4-BE49-F238E27FC236}">
                <a16:creationId xmlns:a16="http://schemas.microsoft.com/office/drawing/2014/main" id="{95044806-4DFB-6EDC-01B0-D5FE93C764A7}"/>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3</a:t>
            </a:fld>
            <a:endParaRPr lang="nb-NO">
              <a:latin typeface="Arial"/>
              <a:cs typeface="Arial"/>
            </a:endParaRPr>
          </a:p>
        </p:txBody>
      </p:sp>
      <p:sp>
        <p:nvSpPr>
          <p:cNvPr id="9" name="文本框 15">
            <a:extLst>
              <a:ext uri="{FF2B5EF4-FFF2-40B4-BE49-F238E27FC236}">
                <a16:creationId xmlns:a16="http://schemas.microsoft.com/office/drawing/2014/main" id="{7FE2D517-A940-A4F0-3F35-0591EC9ADF85}"/>
              </a:ext>
            </a:extLst>
          </p:cNvPr>
          <p:cNvSpPr txBox="1"/>
          <p:nvPr/>
        </p:nvSpPr>
        <p:spPr>
          <a:xfrm>
            <a:off x="2670081" y="6093218"/>
            <a:ext cx="7162799" cy="707886"/>
          </a:xfrm>
          <a:prstGeom prst="rect">
            <a:avLst/>
          </a:prstGeom>
          <a:noFill/>
        </p:spPr>
        <p:txBody>
          <a:bodyPr wrap="square">
            <a:spAutoFit/>
          </a:bodyPr>
          <a:lstStyle/>
          <a:p>
            <a:pPr defTabSz="457200" eaLnBrk="1" fontAlgn="auto" hangingPunct="1">
              <a:spcBef>
                <a:spcPts val="0"/>
              </a:spcBef>
              <a:spcAft>
                <a:spcPts val="0"/>
              </a:spcAft>
            </a:pPr>
            <a:r>
              <a:rPr lang="en-GB" altLang="zh-CN" sz="2000" b="0" dirty="0">
                <a:solidFill>
                  <a:srgbClr val="000000"/>
                </a:solidFill>
                <a:latin typeface="Helvetica" pitchFamily="2" charset="0"/>
                <a:ea typeface="黑体" panose="02010609060101010101" pitchFamily="49" charset="-122"/>
                <a:cs typeface="+mn-cs"/>
              </a:rPr>
              <a:t>Execution results are non-deterministic depending on runtime </a:t>
            </a:r>
            <a:r>
              <a:rPr lang="en-GB" altLang="zh-CN" sz="2000" b="0" dirty="0" err="1">
                <a:solidFill>
                  <a:srgbClr val="000000"/>
                </a:solidFill>
                <a:latin typeface="Helvetica" pitchFamily="2" charset="0"/>
                <a:ea typeface="黑体" panose="02010609060101010101" pitchFamily="49" charset="-122"/>
                <a:cs typeface="+mn-cs"/>
              </a:rPr>
              <a:t>interleavings</a:t>
            </a:r>
            <a:r>
              <a:rPr lang="en-GB" altLang="zh-CN" sz="2000" b="0" dirty="0">
                <a:solidFill>
                  <a:srgbClr val="000000"/>
                </a:solidFill>
                <a:latin typeface="Helvetica" pitchFamily="2" charset="0"/>
                <a:ea typeface="黑体" panose="02010609060101010101" pitchFamily="49" charset="-122"/>
                <a:cs typeface="+mn-cs"/>
              </a:rPr>
              <a:t> of the two threads.</a:t>
            </a:r>
            <a:endParaRPr lang="en-US" altLang="zh-CN" sz="2000" b="0" dirty="0">
              <a:solidFill>
                <a:srgbClr val="000000"/>
              </a:solidFill>
              <a:latin typeface="Helvetica" pitchFamily="2" charset="0"/>
              <a:ea typeface="黑体" panose="02010609060101010101" pitchFamily="49" charset="-122"/>
              <a:cs typeface="+mn-cs"/>
            </a:endParaRPr>
          </a:p>
        </p:txBody>
      </p:sp>
    </p:spTree>
    <p:extLst>
      <p:ext uri="{BB962C8B-B14F-4D97-AF65-F5344CB8AC3E}">
        <p14:creationId xmlns:p14="http://schemas.microsoft.com/office/powerpoint/2010/main" val="592429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7849C-1233-0C87-2E23-69444888847F}"/>
              </a:ext>
            </a:extLst>
          </p:cNvPr>
          <p:cNvSpPr>
            <a:spLocks noGrp="1"/>
          </p:cNvSpPr>
          <p:nvPr>
            <p:ph type="title"/>
          </p:nvPr>
        </p:nvSpPr>
        <p:spPr/>
        <p:txBody>
          <a:bodyPr/>
          <a:lstStyle/>
          <a:p>
            <a:r>
              <a:rPr lang="en-US" altLang="zh-CN" dirty="0"/>
              <a:t>Summary	</a:t>
            </a:r>
            <a:endParaRPr lang="en-US" dirty="0"/>
          </a:p>
        </p:txBody>
      </p:sp>
      <p:sp>
        <p:nvSpPr>
          <p:cNvPr id="3" name="内容占位符 2">
            <a:extLst>
              <a:ext uri="{FF2B5EF4-FFF2-40B4-BE49-F238E27FC236}">
                <a16:creationId xmlns:a16="http://schemas.microsoft.com/office/drawing/2014/main" id="{3FD8D4E3-8463-71F1-AD79-580407DEA845}"/>
              </a:ext>
            </a:extLst>
          </p:cNvPr>
          <p:cNvSpPr>
            <a:spLocks noGrp="1"/>
          </p:cNvSpPr>
          <p:nvPr>
            <p:ph idx="1"/>
          </p:nvPr>
        </p:nvSpPr>
        <p:spPr/>
        <p:txBody>
          <a:bodyPr/>
          <a:lstStyle/>
          <a:p>
            <a:r>
              <a:rPr lang="en-US" altLang="zh-CN" dirty="0"/>
              <a:t>More</a:t>
            </a:r>
            <a:r>
              <a:rPr lang="zh-CN" altLang="en-US" dirty="0"/>
              <a:t> </a:t>
            </a:r>
            <a:r>
              <a:rPr lang="en-US" altLang="zh-CN" dirty="0"/>
              <a:t>cores</a:t>
            </a:r>
            <a:r>
              <a:rPr lang="zh-CN" altLang="en-US" dirty="0"/>
              <a:t> </a:t>
            </a:r>
            <a:r>
              <a:rPr lang="en-US" altLang="zh-CN" dirty="0"/>
              <a:t>fabricated</a:t>
            </a:r>
            <a:r>
              <a:rPr lang="zh-CN" altLang="en-US" dirty="0"/>
              <a:t> </a:t>
            </a:r>
            <a:r>
              <a:rPr lang="en-US" altLang="zh-CN" dirty="0"/>
              <a:t>on</a:t>
            </a:r>
            <a:r>
              <a:rPr lang="zh-CN" altLang="en-US" dirty="0"/>
              <a:t> </a:t>
            </a:r>
            <a:r>
              <a:rPr lang="en-US" altLang="zh-CN" dirty="0"/>
              <a:t>a</a:t>
            </a:r>
            <a:r>
              <a:rPr lang="zh-CN" altLang="en-US" dirty="0"/>
              <a:t> </a:t>
            </a:r>
            <a:r>
              <a:rPr lang="en-US" altLang="zh-CN" dirty="0"/>
              <a:t>single</a:t>
            </a:r>
            <a:r>
              <a:rPr lang="zh-CN" altLang="en-US" dirty="0"/>
              <a:t> </a:t>
            </a:r>
            <a:r>
              <a:rPr lang="en-US" altLang="zh-CN" dirty="0"/>
              <a:t>CPU</a:t>
            </a:r>
          </a:p>
          <a:p>
            <a:r>
              <a:rPr lang="en-US" altLang="zh-CN" dirty="0"/>
              <a:t>New</a:t>
            </a:r>
            <a:r>
              <a:rPr lang="zh-CN" altLang="en-US" dirty="0"/>
              <a:t> </a:t>
            </a:r>
            <a:r>
              <a:rPr lang="en-US" altLang="zh-CN" dirty="0"/>
              <a:t>abstraction:</a:t>
            </a:r>
            <a:r>
              <a:rPr lang="zh-CN" altLang="en-US" dirty="0"/>
              <a:t> </a:t>
            </a:r>
            <a:r>
              <a:rPr lang="en-US" altLang="zh-CN" dirty="0"/>
              <a:t>thread</a:t>
            </a:r>
          </a:p>
          <a:p>
            <a:pPr lvl="1"/>
            <a:r>
              <a:rPr lang="en-US" altLang="zh-CN" dirty="0"/>
              <a:t>Sharing</a:t>
            </a:r>
            <a:r>
              <a:rPr lang="zh-CN" altLang="en-US" dirty="0"/>
              <a:t> </a:t>
            </a:r>
            <a:r>
              <a:rPr lang="en-US" altLang="zh-CN" dirty="0"/>
              <a:t>address</a:t>
            </a:r>
            <a:r>
              <a:rPr lang="zh-CN" altLang="en-US" dirty="0"/>
              <a:t> </a:t>
            </a:r>
            <a:r>
              <a:rPr lang="en-US" altLang="zh-CN" dirty="0"/>
              <a:t>space</a:t>
            </a:r>
          </a:p>
          <a:p>
            <a:r>
              <a:rPr lang="en-US" altLang="zh-CN" dirty="0"/>
              <a:t>Concurrency:</a:t>
            </a:r>
            <a:r>
              <a:rPr lang="zh-CN" altLang="en-US" dirty="0"/>
              <a:t> </a:t>
            </a:r>
            <a:r>
              <a:rPr lang="en-US" altLang="zh-CN" dirty="0"/>
              <a:t>non-deterministic</a:t>
            </a:r>
          </a:p>
          <a:p>
            <a:pPr lvl="1"/>
            <a:r>
              <a:rPr lang="en-US" altLang="zh-CN" dirty="0"/>
              <a:t>Mutual</a:t>
            </a:r>
            <a:r>
              <a:rPr lang="zh-CN" altLang="en-US" dirty="0"/>
              <a:t> </a:t>
            </a:r>
            <a:r>
              <a:rPr lang="en-US" altLang="zh-CN" dirty="0"/>
              <a:t>exclusion</a:t>
            </a:r>
            <a:endParaRPr lang="en-US" dirty="0"/>
          </a:p>
        </p:txBody>
      </p:sp>
      <p:sp>
        <p:nvSpPr>
          <p:cNvPr id="7" name="灯片编号占位符 2">
            <a:extLst>
              <a:ext uri="{FF2B5EF4-FFF2-40B4-BE49-F238E27FC236}">
                <a16:creationId xmlns:a16="http://schemas.microsoft.com/office/drawing/2014/main" id="{14B4DBC4-20D7-51B2-5951-57820E2D98BA}"/>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z="1800" smtClean="0">
                <a:latin typeface="Arial"/>
                <a:cs typeface="Arial"/>
              </a:rPr>
              <a:pPr algn="r"/>
              <a:t>30</a:t>
            </a:fld>
            <a:endParaRPr lang="nb-NO" sz="1800">
              <a:latin typeface="Arial"/>
              <a:cs typeface="Arial"/>
            </a:endParaRPr>
          </a:p>
        </p:txBody>
      </p:sp>
    </p:spTree>
    <p:extLst>
      <p:ext uri="{BB962C8B-B14F-4D97-AF65-F5344CB8AC3E}">
        <p14:creationId xmlns:p14="http://schemas.microsoft.com/office/powerpoint/2010/main" val="74462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p:txBody>
          <a:bodyPr/>
          <a:lstStyle/>
          <a:p>
            <a:r>
              <a:rPr lang="en-US" dirty="0"/>
              <a:t>Concurrency</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p:txBody>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p>
        </p:txBody>
      </p:sp>
      <p:pic>
        <p:nvPicPr>
          <p:cNvPr id="5" name="图片 4">
            <a:extLst>
              <a:ext uri="{FF2B5EF4-FFF2-40B4-BE49-F238E27FC236}">
                <a16:creationId xmlns:a16="http://schemas.microsoft.com/office/drawing/2014/main" id="{1D255A28-9C24-CF24-A693-3FB3B6409A42}"/>
              </a:ext>
            </a:extLst>
          </p:cNvPr>
          <p:cNvPicPr>
            <a:picLocks noChangeAspect="1"/>
          </p:cNvPicPr>
          <p:nvPr/>
        </p:nvPicPr>
        <p:blipFill>
          <a:blip r:embed="rId3"/>
          <a:stretch>
            <a:fillRect/>
          </a:stretch>
        </p:blipFill>
        <p:spPr>
          <a:xfrm>
            <a:off x="2203534" y="2237979"/>
            <a:ext cx="7772400" cy="1087449"/>
          </a:xfrm>
          <a:prstGeom prst="rect">
            <a:avLst/>
          </a:prstGeom>
        </p:spPr>
      </p:pic>
      <p:sp>
        <p:nvSpPr>
          <p:cNvPr id="8" name="文本框 7">
            <a:extLst>
              <a:ext uri="{FF2B5EF4-FFF2-40B4-BE49-F238E27FC236}">
                <a16:creationId xmlns:a16="http://schemas.microsoft.com/office/drawing/2014/main" id="{040A7D81-9540-D347-340C-C645D31B718F}"/>
              </a:ext>
            </a:extLst>
          </p:cNvPr>
          <p:cNvSpPr txBox="1"/>
          <p:nvPr/>
        </p:nvSpPr>
        <p:spPr>
          <a:xfrm>
            <a:off x="4567673" y="1587888"/>
            <a:ext cx="4572000" cy="584775"/>
          </a:xfrm>
          <a:prstGeom prst="rect">
            <a:avLst/>
          </a:prstGeom>
          <a:noFill/>
        </p:spPr>
        <p:txBody>
          <a:bodyPr wrap="square">
            <a:spAutoFit/>
          </a:bodyPr>
          <a:lstStyle/>
          <a:p>
            <a:pPr defTabSz="457200" eaLnBrk="1" fontAlgn="auto" hangingPunct="1">
              <a:spcBef>
                <a:spcPts val="0"/>
              </a:spcBef>
              <a:spcAft>
                <a:spcPts val="0"/>
              </a:spcAft>
            </a:pPr>
            <a:r>
              <a:rPr lang="en-US" altLang="zh-CN" sz="3200" b="0" dirty="0">
                <a:solidFill>
                  <a:srgbClr val="000000"/>
                </a:solidFill>
                <a:latin typeface="Arial" panose="020B0604020202020204"/>
                <a:ea typeface="黑体" panose="02010609060101010101" pitchFamily="49" charset="-122"/>
                <a:cs typeface="+mn-cs"/>
              </a:rPr>
              <a:t>counter</a:t>
            </a:r>
            <a:r>
              <a:rPr lang="en-US" altLang="zh-CN" sz="3200" b="0" dirty="0">
                <a:solidFill>
                  <a:srgbClr val="666666"/>
                </a:solidFill>
                <a:latin typeface="Arial" panose="020B0604020202020204"/>
                <a:ea typeface="黑体" panose="02010609060101010101" pitchFamily="49" charset="-122"/>
                <a:cs typeface="+mn-cs"/>
              </a:rPr>
              <a:t>++</a:t>
            </a:r>
            <a:r>
              <a:rPr lang="en-US" altLang="zh-CN" sz="3200" b="0" dirty="0">
                <a:solidFill>
                  <a:srgbClr val="000000"/>
                </a:solidFill>
                <a:latin typeface="Arial" panose="020B0604020202020204"/>
                <a:ea typeface="黑体" panose="02010609060101010101" pitchFamily="49" charset="-122"/>
                <a:cs typeface="+mn-cs"/>
              </a:rPr>
              <a:t>; </a:t>
            </a:r>
            <a:endParaRPr lang="en-US" sz="3200" b="0" dirty="0">
              <a:solidFill>
                <a:srgbClr val="000000"/>
              </a:solidFill>
              <a:latin typeface="Arial" panose="020B0604020202020204"/>
              <a:ea typeface="+mn-ea"/>
              <a:cs typeface="+mn-cs"/>
            </a:endParaRPr>
          </a:p>
        </p:txBody>
      </p:sp>
      <p:sp>
        <p:nvSpPr>
          <p:cNvPr id="10" name="矩形 9">
            <a:extLst>
              <a:ext uri="{FF2B5EF4-FFF2-40B4-BE49-F238E27FC236}">
                <a16:creationId xmlns:a16="http://schemas.microsoft.com/office/drawing/2014/main" id="{7B43032E-2AA4-D514-2931-EB05B7B02E2B}"/>
              </a:ext>
            </a:extLst>
          </p:cNvPr>
          <p:cNvSpPr/>
          <p:nvPr/>
        </p:nvSpPr>
        <p:spPr>
          <a:xfrm>
            <a:off x="2329543" y="3532574"/>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11" name="矩形 10">
            <a:extLst>
              <a:ext uri="{FF2B5EF4-FFF2-40B4-BE49-F238E27FC236}">
                <a16:creationId xmlns:a16="http://schemas.microsoft.com/office/drawing/2014/main" id="{A91B0E9F-477B-4B9B-D664-A9AB1A2A42A0}"/>
              </a:ext>
            </a:extLst>
          </p:cNvPr>
          <p:cNvSpPr/>
          <p:nvPr/>
        </p:nvSpPr>
        <p:spPr>
          <a:xfrm>
            <a:off x="7228115" y="3532575"/>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2808515" y="4704928"/>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7722297" y="4704928"/>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a:t>
            </a:r>
            <a:r>
              <a:rPr lang="en-US" altLang="zh-CN" sz="2400" b="0" dirty="0">
                <a:solidFill>
                  <a:srgbClr val="000000"/>
                </a:solidFill>
                <a:latin typeface="Arial" panose="020B0604020202020204"/>
                <a:ea typeface="黑体" panose="02010609060101010101" pitchFamily="49" charset="-122"/>
                <a:cs typeface="+mn-cs"/>
              </a:rPr>
              <a:t>2</a:t>
            </a:r>
            <a:endParaRPr lang="en-US" sz="2400"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F1948B53-E7FD-AFC4-2FB7-8B2AD791FEB5}"/>
              </a:ext>
            </a:extLst>
          </p:cNvPr>
          <p:cNvSpPr txBox="1"/>
          <p:nvPr/>
        </p:nvSpPr>
        <p:spPr>
          <a:xfrm>
            <a:off x="2449286" y="5297224"/>
            <a:ext cx="7526649" cy="707886"/>
          </a:xfrm>
          <a:prstGeom prst="rect">
            <a:avLst/>
          </a:prstGeom>
          <a:noFill/>
        </p:spPr>
        <p:txBody>
          <a:bodyPr wrap="square">
            <a:spAutoFit/>
          </a:bodyPr>
          <a:lstStyle/>
          <a:p>
            <a:pPr defTabSz="457200" eaLnBrk="1" fontAlgn="auto" hangingPunct="1">
              <a:spcBef>
                <a:spcPts val="0"/>
              </a:spcBef>
              <a:spcAft>
                <a:spcPts val="0"/>
              </a:spcAft>
            </a:pPr>
            <a:r>
              <a:rPr lang="en-US" altLang="zh-CN" sz="2000" dirty="0">
                <a:solidFill>
                  <a:srgbClr val="FF0000"/>
                </a:solidFill>
                <a:latin typeface="Arial" panose="020B0604020202020204"/>
                <a:ea typeface="黑体" panose="02010609060101010101" pitchFamily="49" charset="-122"/>
                <a:cs typeface="+mn-cs"/>
              </a:rPr>
              <a:t>Critical</a:t>
            </a:r>
            <a:r>
              <a:rPr lang="zh-CN" altLang="en-US" sz="2000" dirty="0">
                <a:solidFill>
                  <a:srgbClr val="FF0000"/>
                </a:solidFill>
                <a:latin typeface="Arial" panose="020B0604020202020204"/>
                <a:ea typeface="黑体" panose="02010609060101010101" pitchFamily="49" charset="-122"/>
                <a:cs typeface="+mn-cs"/>
              </a:rPr>
              <a:t> </a:t>
            </a:r>
            <a:r>
              <a:rPr lang="en-US" altLang="zh-CN" sz="2000" dirty="0">
                <a:solidFill>
                  <a:srgbClr val="FF0000"/>
                </a:solidFill>
                <a:latin typeface="Arial" panose="020B0604020202020204"/>
                <a:ea typeface="黑体" panose="02010609060101010101" pitchFamily="49" charset="-122"/>
                <a:cs typeface="+mn-cs"/>
              </a:rPr>
              <a:t>section</a:t>
            </a:r>
            <a:r>
              <a:rPr lang="en-US" altLang="zh-CN" sz="2000" b="0" dirty="0">
                <a:solidFill>
                  <a:srgbClr val="000000"/>
                </a:solidFill>
                <a:latin typeface="Arial" panose="020B0604020202020204"/>
                <a:ea typeface="黑体" panose="02010609060101010101" pitchFamily="49" charset="-122"/>
                <a:cs typeface="+mn-cs"/>
              </a:rPr>
              <a:t>:</a:t>
            </a:r>
            <a:r>
              <a:rPr lang="zh-CN" altLang="en-US" sz="2000" b="0" dirty="0">
                <a:solidFill>
                  <a:srgbClr val="000000"/>
                </a:solidFill>
                <a:latin typeface="Arial" panose="020B0604020202020204"/>
                <a:ea typeface="黑体" panose="02010609060101010101" pitchFamily="49" charset="-122"/>
                <a:cs typeface="+mn-cs"/>
              </a:rPr>
              <a:t> </a:t>
            </a:r>
            <a:r>
              <a:rPr lang="en-US" altLang="zh-CN" sz="2000" b="0" dirty="0">
                <a:solidFill>
                  <a:srgbClr val="000000"/>
                </a:solidFill>
                <a:latin typeface="Helvetica" pitchFamily="2" charset="0"/>
                <a:ea typeface="黑体" panose="02010609060101010101" pitchFamily="49" charset="-122"/>
                <a:cs typeface="+mn-cs"/>
              </a:rPr>
              <a:t>a piece of code that accesses a </a:t>
            </a:r>
            <a:r>
              <a:rPr lang="en-US" altLang="zh-CN" sz="2000" dirty="0">
                <a:solidFill>
                  <a:srgbClr val="0070C0"/>
                </a:solidFill>
                <a:latin typeface="Helvetica" pitchFamily="2" charset="0"/>
                <a:ea typeface="黑体" panose="02010609060101010101" pitchFamily="49" charset="-122"/>
                <a:cs typeface="+mn-cs"/>
              </a:rPr>
              <a:t>shared </a:t>
            </a:r>
            <a:r>
              <a:rPr lang="en-US" altLang="zh-CN" sz="2000" b="0" dirty="0">
                <a:solidFill>
                  <a:srgbClr val="000000"/>
                </a:solidFill>
                <a:latin typeface="Helvetica" pitchFamily="2" charset="0"/>
                <a:ea typeface="黑体" panose="02010609060101010101" pitchFamily="49" charset="-122"/>
                <a:cs typeface="+mn-cs"/>
              </a:rPr>
              <a:t>resource,</a:t>
            </a:r>
            <a:r>
              <a:rPr lang="zh-CN" altLang="en-US" sz="2000" b="0" dirty="0">
                <a:solidFill>
                  <a:srgbClr val="000000"/>
                </a:solidFill>
                <a:latin typeface="Helvetica" pitchFamily="2" charset="0"/>
                <a:ea typeface="黑体" panose="02010609060101010101" pitchFamily="49" charset="-122"/>
                <a:cs typeface="+mn-cs"/>
              </a:rPr>
              <a:t> </a:t>
            </a:r>
            <a:r>
              <a:rPr lang="en-US" altLang="zh-CN" sz="2000" b="0" dirty="0">
                <a:solidFill>
                  <a:srgbClr val="000000"/>
                </a:solidFill>
                <a:latin typeface="Helvetica" pitchFamily="2" charset="0"/>
                <a:ea typeface="黑体" panose="02010609060101010101" pitchFamily="49" charset="-122"/>
                <a:cs typeface="+mn-cs"/>
              </a:rPr>
              <a:t>i.e., a variable or data structure</a:t>
            </a:r>
          </a:p>
        </p:txBody>
      </p:sp>
      <p:sp>
        <p:nvSpPr>
          <p:cNvPr id="6" name="灯片编号占位符 2">
            <a:extLst>
              <a:ext uri="{FF2B5EF4-FFF2-40B4-BE49-F238E27FC236}">
                <a16:creationId xmlns:a16="http://schemas.microsoft.com/office/drawing/2014/main" id="{447AC6F7-67D8-17EC-9839-2E0F26471273}"/>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178924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646331"/>
          </a:xfrm>
        </p:spPr>
        <p:txBody>
          <a:bodyPr/>
          <a:lstStyle/>
          <a:p>
            <a:r>
              <a:rPr lang="en-US" altLang="zh-CN" dirty="0"/>
              <a:t>Concurrency</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FFFFFF">
                    <a:lumMod val="75000"/>
                  </a:srgbClr>
                </a:solidFill>
                <a:latin typeface="Menlo" panose="020B0609030804020204" pitchFamily="49" charset="0"/>
                <a:ea typeface="黑体" panose="02010609060101010101" pitchFamily="49" charset="-122"/>
              </a:rPr>
              <a:t>str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a:t>
            </a:r>
            <a:r>
              <a:rPr lang="en-US" altLang="zh-CN" sz="2400" b="0" dirty="0">
                <a:solidFill>
                  <a:srgbClr val="000000"/>
                </a:solidFill>
                <a:latin typeface="Arial" panose="020B0604020202020204"/>
                <a:ea typeface="黑体" panose="02010609060101010101" pitchFamily="49" charset="-122"/>
                <a:cs typeface="+mn-cs"/>
              </a:rPr>
              <a:t>2</a:t>
            </a:r>
            <a:endParaRPr lang="en-US" sz="2400"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366080" cy="830997"/>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Counter</a:t>
            </a:r>
            <a:r>
              <a:rPr lang="zh-CN" altLang="en-US" sz="2400" b="0" dirty="0">
                <a:solidFill>
                  <a:srgbClr val="000000"/>
                </a:solidFill>
                <a:latin typeface="Arial" panose="020B0604020202020204"/>
                <a:ea typeface="黑体" panose="02010609060101010101" pitchFamily="49" charset="-122"/>
                <a:cs typeface="+mn-cs"/>
              </a:rPr>
              <a:t> </a:t>
            </a:r>
            <a:endParaRPr lang="en-US" altLang="zh-CN" sz="2400" b="0" dirty="0">
              <a:solidFill>
                <a:srgbClr val="000000"/>
              </a:solidFill>
              <a:latin typeface="Arial" panose="020B0604020202020204"/>
              <a:ea typeface="黑体" panose="02010609060101010101" pitchFamily="49" charset="-122"/>
              <a:cs typeface="+mn-cs"/>
            </a:endParaRPr>
          </a:p>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Value</a:t>
            </a:r>
            <a:endParaRPr lang="en-US" sz="2400" b="0" dirty="0">
              <a:solidFill>
                <a:srgbClr val="000000"/>
              </a:solidFill>
              <a:latin typeface="Arial" panose="020B0604020202020204"/>
              <a:ea typeface="+mn-ea"/>
              <a:cs typeface="+mn-cs"/>
            </a:endParaRPr>
          </a:p>
        </p:txBody>
      </p:sp>
      <p:sp>
        <p:nvSpPr>
          <p:cNvPr id="11" name="矩形 10">
            <a:extLst>
              <a:ext uri="{FF2B5EF4-FFF2-40B4-BE49-F238E27FC236}">
                <a16:creationId xmlns:a16="http://schemas.microsoft.com/office/drawing/2014/main" id="{FCF35506-AE0C-E69B-D7CE-6C9A0B77445C}"/>
              </a:ext>
            </a:extLst>
          </p:cNvPr>
          <p:cNvSpPr/>
          <p:nvPr/>
        </p:nvSpPr>
        <p:spPr>
          <a:xfrm>
            <a:off x="2379644" y="5020541"/>
            <a:ext cx="240574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100</a:t>
            </a:r>
            <a:endParaRPr lang="en-US" sz="2400"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101</a:t>
            </a:r>
            <a:endParaRPr lang="en-US" sz="2400"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100</a:t>
            </a:r>
            <a:endParaRPr lang="en-US" sz="2400" b="0" dirty="0">
              <a:solidFill>
                <a:srgbClr val="FF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101</a:t>
            </a:r>
            <a:endParaRPr lang="en-US" sz="2400" b="0" dirty="0">
              <a:solidFill>
                <a:srgbClr val="FF0000"/>
              </a:solidFill>
              <a:latin typeface="Arial" panose="020B0604020202020204"/>
              <a:ea typeface="+mn-ea"/>
              <a:cs typeface="+mn-cs"/>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101</a:t>
            </a:r>
            <a:endParaRPr lang="en-US" sz="2400" b="0" dirty="0">
              <a:solidFill>
                <a:srgbClr val="FF0000"/>
              </a:solidFill>
              <a:latin typeface="Arial" panose="020B0604020202020204"/>
              <a:ea typeface="+mn-ea"/>
              <a:cs typeface="+mn-cs"/>
            </a:endParaRPr>
          </a:p>
        </p:txBody>
      </p:sp>
      <p:sp>
        <p:nvSpPr>
          <p:cNvPr id="18" name="文本框 17">
            <a:extLst>
              <a:ext uri="{FF2B5EF4-FFF2-40B4-BE49-F238E27FC236}">
                <a16:creationId xmlns:a16="http://schemas.microsoft.com/office/drawing/2014/main" id="{DDC00936-A4C3-C5B9-FBF8-4D04E19C5C9A}"/>
              </a:ext>
            </a:extLst>
          </p:cNvPr>
          <p:cNvSpPr txBox="1"/>
          <p:nvPr/>
        </p:nvSpPr>
        <p:spPr>
          <a:xfrm>
            <a:off x="5390504" y="5040253"/>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FF0000"/>
                </a:solidFill>
                <a:latin typeface="Arial" panose="020B0604020202020204"/>
                <a:ea typeface="黑体" panose="02010609060101010101" pitchFamily="49" charset="-122"/>
                <a:cs typeface="+mn-cs"/>
              </a:rPr>
              <a:t>101</a:t>
            </a:r>
            <a:endParaRPr lang="en-US" sz="2400" b="0" dirty="0">
              <a:solidFill>
                <a:srgbClr val="FF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D00B9614-9599-050F-2B34-0D12498F9A40}"/>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5</a:t>
            </a:fld>
            <a:endParaRPr lang="nb-NO">
              <a:latin typeface="Arial"/>
              <a:cs typeface="Arial"/>
            </a:endParaRPr>
          </a:p>
        </p:txBody>
      </p:sp>
    </p:spTree>
    <p:extLst>
      <p:ext uri="{BB962C8B-B14F-4D97-AF65-F5344CB8AC3E}">
        <p14:creationId xmlns:p14="http://schemas.microsoft.com/office/powerpoint/2010/main" val="15730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F8498-0818-E98C-E978-37A3DFC25751}"/>
              </a:ext>
            </a:extLst>
          </p:cNvPr>
          <p:cNvSpPr>
            <a:spLocks noGrp="1"/>
          </p:cNvSpPr>
          <p:nvPr>
            <p:ph type="title"/>
          </p:nvPr>
        </p:nvSpPr>
        <p:spPr/>
        <p:txBody>
          <a:bodyPr/>
          <a:lstStyle/>
          <a:p>
            <a:r>
              <a:rPr lang="en-US" altLang="zh-CN" dirty="0"/>
              <a:t>Concurrency</a:t>
            </a:r>
            <a:endParaRPr lang="en-US" dirty="0"/>
          </a:p>
        </p:txBody>
      </p:sp>
      <p:sp>
        <p:nvSpPr>
          <p:cNvPr id="3" name="内容占位符 2">
            <a:extLst>
              <a:ext uri="{FF2B5EF4-FFF2-40B4-BE49-F238E27FC236}">
                <a16:creationId xmlns:a16="http://schemas.microsoft.com/office/drawing/2014/main" id="{E4DB178E-2D9F-94A3-8E4A-9EF64A60D92E}"/>
              </a:ext>
            </a:extLst>
          </p:cNvPr>
          <p:cNvSpPr>
            <a:spLocks noGrp="1"/>
          </p:cNvSpPr>
          <p:nvPr>
            <p:ph idx="1"/>
          </p:nvPr>
        </p:nvSpPr>
        <p:spPr/>
        <p:txBody>
          <a:bodyPr/>
          <a:lstStyle/>
          <a:p>
            <a:r>
              <a:rPr lang="en-US" altLang="zh-CN" dirty="0"/>
              <a:t>Concurrency</a:t>
            </a:r>
            <a:r>
              <a:rPr lang="zh-CN" altLang="en-US" dirty="0"/>
              <a:t> </a:t>
            </a:r>
            <a:r>
              <a:rPr lang="en-US" altLang="zh-CN" dirty="0"/>
              <a:t>leads</a:t>
            </a:r>
            <a:r>
              <a:rPr lang="zh-CN" altLang="en-US" dirty="0"/>
              <a:t> </a:t>
            </a:r>
            <a:r>
              <a:rPr lang="en-US" altLang="zh-CN" dirty="0"/>
              <a:t>to</a:t>
            </a:r>
            <a:r>
              <a:rPr lang="zh-CN" altLang="en-US" dirty="0"/>
              <a:t> </a:t>
            </a:r>
            <a:r>
              <a:rPr lang="en-US" altLang="zh-CN" dirty="0">
                <a:solidFill>
                  <a:srgbClr val="FF0000"/>
                </a:solidFill>
              </a:rPr>
              <a:t>non-deterministic</a:t>
            </a:r>
            <a:r>
              <a:rPr lang="zh-CN" altLang="en-US" dirty="0"/>
              <a:t> </a:t>
            </a:r>
            <a:r>
              <a:rPr lang="en-US" altLang="zh-CN" dirty="0"/>
              <a:t>results</a:t>
            </a:r>
          </a:p>
          <a:p>
            <a:pPr lvl="1"/>
            <a:r>
              <a:rPr lang="en-US" altLang="zh-CN" dirty="0"/>
              <a:t>Different</a:t>
            </a:r>
            <a:r>
              <a:rPr lang="zh-CN" altLang="en-US" dirty="0"/>
              <a:t> </a:t>
            </a:r>
            <a:r>
              <a:rPr lang="en-US" altLang="zh-CN" dirty="0"/>
              <a:t>results</a:t>
            </a:r>
            <a:r>
              <a:rPr lang="zh-CN" altLang="en-US" dirty="0"/>
              <a:t> </a:t>
            </a:r>
            <a:r>
              <a:rPr lang="en-US" altLang="zh-CN" dirty="0"/>
              <a:t>even</a:t>
            </a:r>
            <a:r>
              <a:rPr lang="zh-CN" altLang="en-US" dirty="0"/>
              <a:t> </a:t>
            </a:r>
            <a:r>
              <a:rPr lang="en-US" altLang="zh-CN" dirty="0"/>
              <a:t>with</a:t>
            </a:r>
            <a:r>
              <a:rPr lang="zh-CN" altLang="en-US" dirty="0"/>
              <a:t> </a:t>
            </a:r>
            <a:r>
              <a:rPr lang="en-US" altLang="zh-CN" dirty="0"/>
              <a:t>same</a:t>
            </a:r>
            <a:r>
              <a:rPr lang="zh-CN" altLang="en-US" dirty="0"/>
              <a:t> </a:t>
            </a:r>
            <a:r>
              <a:rPr lang="en-US" altLang="zh-CN" dirty="0"/>
              <a:t>inputs</a:t>
            </a:r>
          </a:p>
          <a:p>
            <a:endParaRPr lang="en-US" altLang="zh-CN" dirty="0"/>
          </a:p>
          <a:p>
            <a:r>
              <a:rPr lang="en-US" altLang="zh-CN" b="1" dirty="0">
                <a:solidFill>
                  <a:schemeClr val="accent2">
                    <a:lumMod val="60000"/>
                    <a:lumOff val="40000"/>
                  </a:schemeClr>
                </a:solidFill>
              </a:rPr>
              <a:t>Race</a:t>
            </a:r>
            <a:r>
              <a:rPr lang="zh-CN" altLang="en-US" b="1" dirty="0">
                <a:solidFill>
                  <a:schemeClr val="accent2">
                    <a:lumMod val="60000"/>
                    <a:lumOff val="40000"/>
                  </a:schemeClr>
                </a:solidFill>
              </a:rPr>
              <a:t> </a:t>
            </a:r>
            <a:r>
              <a:rPr lang="en-US" altLang="zh-CN" b="1" dirty="0">
                <a:solidFill>
                  <a:schemeClr val="accent2">
                    <a:lumMod val="60000"/>
                    <a:lumOff val="40000"/>
                  </a:schemeClr>
                </a:solidFill>
              </a:rPr>
              <a:t>condition</a:t>
            </a:r>
            <a:r>
              <a:rPr lang="en-US" altLang="zh-CN" dirty="0"/>
              <a:t>:</a:t>
            </a:r>
            <a:r>
              <a:rPr lang="zh-CN" altLang="en-US" dirty="0"/>
              <a:t> </a:t>
            </a:r>
            <a:r>
              <a:rPr lang="en-US" altLang="zh-CN" dirty="0"/>
              <a:t>Multiple</a:t>
            </a:r>
            <a:r>
              <a:rPr lang="zh-CN" altLang="en-US" dirty="0"/>
              <a:t> </a:t>
            </a:r>
            <a:r>
              <a:rPr lang="en-US" altLang="zh-CN" dirty="0"/>
              <a:t>threads</a:t>
            </a:r>
            <a:r>
              <a:rPr lang="zh-CN" altLang="en-US" dirty="0"/>
              <a:t> </a:t>
            </a:r>
            <a:r>
              <a:rPr lang="en-US" altLang="zh-CN" dirty="0"/>
              <a:t>of</a:t>
            </a:r>
            <a:r>
              <a:rPr lang="zh-CN" altLang="en-US" dirty="0"/>
              <a:t> </a:t>
            </a:r>
            <a:r>
              <a:rPr lang="en-US" altLang="zh-CN" dirty="0"/>
              <a:t>execution</a:t>
            </a:r>
            <a:r>
              <a:rPr lang="zh-CN" altLang="en-US" dirty="0"/>
              <a:t> </a:t>
            </a:r>
            <a:r>
              <a:rPr lang="en-US" altLang="zh-CN" dirty="0"/>
              <a:t>update</a:t>
            </a:r>
            <a:r>
              <a:rPr lang="zh-CN" altLang="en-US" dirty="0"/>
              <a:t> </a:t>
            </a:r>
            <a:r>
              <a:rPr lang="en-US" altLang="zh-CN" dirty="0"/>
              <a:t>the</a:t>
            </a:r>
            <a:r>
              <a:rPr lang="zh-CN" altLang="en-US" dirty="0"/>
              <a:t> </a:t>
            </a:r>
            <a:r>
              <a:rPr lang="en-US" altLang="zh-CN" dirty="0"/>
              <a:t>shared</a:t>
            </a:r>
            <a:r>
              <a:rPr lang="zh-CN" altLang="en-US" dirty="0"/>
              <a:t> </a:t>
            </a:r>
            <a:r>
              <a:rPr lang="en-US" altLang="zh-CN" dirty="0"/>
              <a:t>data</a:t>
            </a:r>
            <a:r>
              <a:rPr lang="zh-CN" altLang="en-US" dirty="0"/>
              <a:t> </a:t>
            </a:r>
            <a:r>
              <a:rPr lang="en-US" altLang="zh-CN" dirty="0"/>
              <a:t>structure,</a:t>
            </a:r>
            <a:r>
              <a:rPr lang="zh-CN" altLang="en-US" dirty="0"/>
              <a:t> </a:t>
            </a:r>
            <a:r>
              <a:rPr lang="en-US" altLang="zh-CN" dirty="0">
                <a:solidFill>
                  <a:srgbClr val="FF0000"/>
                </a:solidFill>
              </a:rPr>
              <a:t>and</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final</a:t>
            </a:r>
            <a:r>
              <a:rPr lang="zh-CN" altLang="en-US" dirty="0">
                <a:solidFill>
                  <a:srgbClr val="FF0000"/>
                </a:solidFill>
              </a:rPr>
              <a:t> </a:t>
            </a:r>
            <a:r>
              <a:rPr lang="en-US" altLang="zh-CN" dirty="0">
                <a:solidFill>
                  <a:srgbClr val="FF0000"/>
                </a:solidFill>
              </a:rPr>
              <a:t>result</a:t>
            </a:r>
            <a:r>
              <a:rPr lang="zh-CN" altLang="en-US" dirty="0">
                <a:solidFill>
                  <a:srgbClr val="FF0000"/>
                </a:solidFill>
              </a:rPr>
              <a:t> </a:t>
            </a:r>
            <a:r>
              <a:rPr lang="en-US" altLang="zh-CN" dirty="0">
                <a:solidFill>
                  <a:srgbClr val="FF0000"/>
                </a:solidFill>
              </a:rPr>
              <a:t>depends</a:t>
            </a:r>
            <a:r>
              <a:rPr lang="zh-CN" altLang="en-US" dirty="0">
                <a:solidFill>
                  <a:srgbClr val="FF0000"/>
                </a:solidFill>
              </a:rPr>
              <a:t> </a:t>
            </a:r>
            <a:r>
              <a:rPr lang="en-US" altLang="zh-CN" dirty="0">
                <a:solidFill>
                  <a:srgbClr val="FF0000"/>
                </a:solidFill>
              </a:rPr>
              <a:t>on</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execution</a:t>
            </a:r>
            <a:r>
              <a:rPr lang="zh-CN" altLang="en-US" dirty="0">
                <a:solidFill>
                  <a:srgbClr val="FF0000"/>
                </a:solidFill>
              </a:rPr>
              <a:t> </a:t>
            </a:r>
            <a:r>
              <a:rPr lang="en-US" altLang="zh-CN" dirty="0">
                <a:solidFill>
                  <a:srgbClr val="FF0000"/>
                </a:solidFill>
              </a:rPr>
              <a:t>order</a:t>
            </a:r>
          </a:p>
          <a:p>
            <a:endParaRPr lang="en-US" altLang="zh-CN" dirty="0">
              <a:solidFill>
                <a:srgbClr val="FF0000"/>
              </a:solidFill>
            </a:endParaRPr>
          </a:p>
          <a:p>
            <a:r>
              <a:rPr lang="en-US" altLang="zh-CN" i="1" dirty="0">
                <a:effectLst/>
                <a:latin typeface="Helvetica" pitchFamily="2" charset="0"/>
              </a:rPr>
              <a:t>Programmers must make sure that some </a:t>
            </a:r>
            <a:r>
              <a:rPr lang="en-US" altLang="zh-CN" i="1" dirty="0">
                <a:solidFill>
                  <a:srgbClr val="C10000"/>
                </a:solidFill>
                <a:effectLst/>
                <a:latin typeface="Helvetica" pitchFamily="2" charset="0"/>
              </a:rPr>
              <a:t>high-level</a:t>
            </a:r>
            <a:r>
              <a:rPr lang="zh-CN" altLang="en-US" dirty="0">
                <a:solidFill>
                  <a:srgbClr val="C10000"/>
                </a:solidFill>
                <a:latin typeface="Helvetica" pitchFamily="2" charset="0"/>
              </a:rPr>
              <a:t> </a:t>
            </a:r>
            <a:r>
              <a:rPr lang="en-US" altLang="zh-CN" i="1" dirty="0">
                <a:effectLst/>
                <a:latin typeface="Helvetica" pitchFamily="2" charset="0"/>
              </a:rPr>
              <a:t>code sections are executed </a:t>
            </a:r>
            <a:r>
              <a:rPr lang="en-US" altLang="zh-CN" i="1" dirty="0">
                <a:solidFill>
                  <a:srgbClr val="0070C1"/>
                </a:solidFill>
                <a:effectLst/>
                <a:latin typeface="Helvetica" pitchFamily="2" charset="0"/>
              </a:rPr>
              <a:t>atomically</a:t>
            </a:r>
            <a:endParaRPr lang="en-US" altLang="zh-CN" dirty="0">
              <a:effectLst/>
              <a:latin typeface="Helvetica" pitchFamily="2" charset="0"/>
            </a:endParaRPr>
          </a:p>
          <a:p>
            <a:pPr lvl="1"/>
            <a:r>
              <a:rPr lang="en-US" altLang="zh-CN" i="1" dirty="0">
                <a:effectLst/>
                <a:latin typeface="Helvetica" pitchFamily="2" charset="0"/>
              </a:rPr>
              <a:t>Atomic operation: It completes in its </a:t>
            </a:r>
            <a:r>
              <a:rPr lang="en-US" altLang="zh-CN" i="1" dirty="0">
                <a:solidFill>
                  <a:srgbClr val="0070C1"/>
                </a:solidFill>
                <a:effectLst/>
                <a:latin typeface="Helvetica" pitchFamily="2" charset="0"/>
              </a:rPr>
              <a:t>entirety without</a:t>
            </a:r>
            <a:r>
              <a:rPr lang="zh-CN" altLang="en-US" dirty="0">
                <a:latin typeface="Helvetica" pitchFamily="2" charset="0"/>
              </a:rPr>
              <a:t> </a:t>
            </a:r>
            <a:r>
              <a:rPr lang="en-US" altLang="zh-CN" i="1" dirty="0">
                <a:solidFill>
                  <a:srgbClr val="0070C1"/>
                </a:solidFill>
                <a:effectLst/>
                <a:latin typeface="Helvetica" pitchFamily="2" charset="0"/>
              </a:rPr>
              <a:t>worrying about interruption by any other potentially</a:t>
            </a:r>
            <a:r>
              <a:rPr lang="zh-CN" altLang="en-US" dirty="0">
                <a:solidFill>
                  <a:srgbClr val="0070C1"/>
                </a:solidFill>
                <a:latin typeface="Helvetica" pitchFamily="2" charset="0"/>
              </a:rPr>
              <a:t> </a:t>
            </a:r>
            <a:r>
              <a:rPr lang="en-US" altLang="zh-CN" i="1" dirty="0">
                <a:solidFill>
                  <a:srgbClr val="0070C1"/>
                </a:solidFill>
                <a:effectLst/>
                <a:latin typeface="Helvetica" pitchFamily="2" charset="0"/>
              </a:rPr>
              <a:t>conflict-causing thread</a:t>
            </a:r>
            <a:endParaRPr lang="en-US" altLang="zh-CN" dirty="0">
              <a:solidFill>
                <a:srgbClr val="0070C1"/>
              </a:solidFill>
              <a:effectLst/>
              <a:latin typeface="Helvetica" pitchFamily="2" charset="0"/>
            </a:endParaRPr>
          </a:p>
          <a:p>
            <a:endParaRPr lang="en-US" altLang="zh-CN" dirty="0"/>
          </a:p>
        </p:txBody>
      </p:sp>
      <p:sp>
        <p:nvSpPr>
          <p:cNvPr id="5" name="灯片编号占位符 2">
            <a:extLst>
              <a:ext uri="{FF2B5EF4-FFF2-40B4-BE49-F238E27FC236}">
                <a16:creationId xmlns:a16="http://schemas.microsoft.com/office/drawing/2014/main" id="{34EF1879-F66E-2EF2-65C2-5E38851E65EE}"/>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6</a:t>
            </a:fld>
            <a:endParaRPr lang="nb-NO">
              <a:latin typeface="Arial"/>
              <a:cs typeface="Arial"/>
            </a:endParaRPr>
          </a:p>
        </p:txBody>
      </p:sp>
    </p:spTree>
    <p:extLst>
      <p:ext uri="{BB962C8B-B14F-4D97-AF65-F5344CB8AC3E}">
        <p14:creationId xmlns:p14="http://schemas.microsoft.com/office/powerpoint/2010/main" val="84797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881BD-8BDC-A554-79C2-E0AD95D9FFA9}"/>
              </a:ext>
            </a:extLst>
          </p:cNvPr>
          <p:cNvSpPr>
            <a:spLocks noGrp="1"/>
          </p:cNvSpPr>
          <p:nvPr>
            <p:ph type="title"/>
          </p:nvPr>
        </p:nvSpPr>
        <p:spPr/>
        <p:txBody>
          <a:bodyPr/>
          <a:lstStyle/>
          <a:p>
            <a:r>
              <a:rPr lang="en-US" altLang="zh-CN" dirty="0"/>
              <a:t>Concurrency</a:t>
            </a:r>
            <a:endParaRPr lang="en-US" dirty="0"/>
          </a:p>
        </p:txBody>
      </p:sp>
      <p:sp>
        <p:nvSpPr>
          <p:cNvPr id="3" name="内容占位符 2">
            <a:extLst>
              <a:ext uri="{FF2B5EF4-FFF2-40B4-BE49-F238E27FC236}">
                <a16:creationId xmlns:a16="http://schemas.microsoft.com/office/drawing/2014/main" id="{E10BE006-AB9C-DA65-030A-0E0FA201C4C0}"/>
              </a:ext>
            </a:extLst>
          </p:cNvPr>
          <p:cNvSpPr>
            <a:spLocks noGrp="1"/>
          </p:cNvSpPr>
          <p:nvPr>
            <p:ph idx="1"/>
          </p:nvPr>
        </p:nvSpPr>
        <p:spPr/>
        <p:txBody>
          <a:bodyPr>
            <a:normAutofit/>
          </a:bodyPr>
          <a:lstStyle/>
          <a:p>
            <a:r>
              <a:rPr lang="en-US" altLang="zh-CN" dirty="0"/>
              <a:t>The</a:t>
            </a:r>
            <a:r>
              <a:rPr lang="zh-CN" altLang="en-US" dirty="0"/>
              <a:t> </a:t>
            </a:r>
            <a:r>
              <a:rPr lang="en-US" altLang="zh-CN" b="1" dirty="0">
                <a:solidFill>
                  <a:srgbClr val="FF0000"/>
                </a:solidFill>
              </a:rPr>
              <a:t>critical-section</a:t>
            </a:r>
            <a:r>
              <a:rPr lang="zh-CN" altLang="en-US" b="1" dirty="0">
                <a:solidFill>
                  <a:srgbClr val="FF0000"/>
                </a:solidFill>
              </a:rPr>
              <a:t> </a:t>
            </a:r>
            <a:r>
              <a:rPr lang="en-US" altLang="zh-CN" b="1" dirty="0">
                <a:solidFill>
                  <a:srgbClr val="FF0000"/>
                </a:solidFill>
              </a:rPr>
              <a:t>problem</a:t>
            </a:r>
          </a:p>
          <a:p>
            <a:endParaRPr lang="en-US" dirty="0"/>
          </a:p>
          <a:p>
            <a:r>
              <a:rPr lang="en-US" altLang="zh-CN" b="1" dirty="0">
                <a:solidFill>
                  <a:srgbClr val="FF0000"/>
                </a:solidFill>
              </a:rPr>
              <a:t>Problem</a:t>
            </a:r>
            <a:r>
              <a:rPr lang="en-US" altLang="zh-CN" dirty="0"/>
              <a:t>:</a:t>
            </a:r>
            <a:r>
              <a:rPr lang="zh-CN" altLang="en-US" dirty="0"/>
              <a:t> </a:t>
            </a:r>
            <a:r>
              <a:rPr lang="en-US" altLang="zh-CN" i="1" dirty="0">
                <a:effectLst/>
                <a:latin typeface="Helvetica" pitchFamily="2" charset="0"/>
              </a:rPr>
              <a:t>ensure that when one thread is executing</a:t>
            </a:r>
            <a:r>
              <a:rPr lang="zh-CN" altLang="en-US" dirty="0">
                <a:latin typeface="Helvetica" pitchFamily="2" charset="0"/>
              </a:rPr>
              <a:t> </a:t>
            </a:r>
            <a:r>
              <a:rPr lang="en-US" altLang="zh-CN" i="1" dirty="0">
                <a:effectLst/>
                <a:latin typeface="Helvetica" pitchFamily="2" charset="0"/>
              </a:rPr>
              <a:t>in its critical section, no other thread is allowed to</a:t>
            </a:r>
            <a:r>
              <a:rPr lang="zh-CN" altLang="en-US" dirty="0">
                <a:latin typeface="Helvetica" pitchFamily="2" charset="0"/>
              </a:rPr>
              <a:t> </a:t>
            </a:r>
            <a:r>
              <a:rPr lang="en-US" altLang="zh-CN" i="1" dirty="0">
                <a:effectLst/>
                <a:latin typeface="Helvetica" pitchFamily="2" charset="0"/>
              </a:rPr>
              <a:t>execute in that critical section</a:t>
            </a:r>
            <a:endParaRPr lang="en-US" altLang="zh-CN" dirty="0">
              <a:effectLst/>
              <a:latin typeface="Helvetica" pitchFamily="2" charset="0"/>
            </a:endParaRPr>
          </a:p>
          <a:p>
            <a:endParaRPr lang="en-US" dirty="0"/>
          </a:p>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p:txBody>
      </p:sp>
      <p:sp>
        <p:nvSpPr>
          <p:cNvPr id="5" name="灯片编号占位符 2">
            <a:extLst>
              <a:ext uri="{FF2B5EF4-FFF2-40B4-BE49-F238E27FC236}">
                <a16:creationId xmlns:a16="http://schemas.microsoft.com/office/drawing/2014/main" id="{1F9D9D3D-B1AC-3FB7-BE0B-ABFA513F8DBA}"/>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7</a:t>
            </a:fld>
            <a:endParaRPr lang="nb-NO">
              <a:latin typeface="Arial"/>
              <a:cs typeface="Arial"/>
            </a:endParaRPr>
          </a:p>
        </p:txBody>
      </p:sp>
    </p:spTree>
    <p:extLst>
      <p:ext uri="{BB962C8B-B14F-4D97-AF65-F5344CB8AC3E}">
        <p14:creationId xmlns:p14="http://schemas.microsoft.com/office/powerpoint/2010/main" val="21836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4D58B-3C54-A07D-4E62-2F6C39262DC3}"/>
              </a:ext>
            </a:extLst>
          </p:cNvPr>
          <p:cNvSpPr>
            <a:spLocks noGrp="1"/>
          </p:cNvSpPr>
          <p:nvPr>
            <p:ph type="title"/>
          </p:nvPr>
        </p:nvSpPr>
        <p:spPr/>
        <p:txBody>
          <a:bodyPr/>
          <a:lstStyle/>
          <a:p>
            <a:r>
              <a:rPr lang="en-US" dirty="0"/>
              <a:t>Mutual</a:t>
            </a:r>
            <a:r>
              <a:rPr lang="zh-CN" altLang="en-US" dirty="0"/>
              <a:t> </a:t>
            </a:r>
            <a:r>
              <a:rPr lang="en-US" altLang="zh-CN" dirty="0"/>
              <a:t>Exclusion</a:t>
            </a:r>
            <a:endParaRPr lang="en-US" dirty="0"/>
          </a:p>
        </p:txBody>
      </p:sp>
      <p:pic>
        <p:nvPicPr>
          <p:cNvPr id="5" name="图片 4">
            <a:extLst>
              <a:ext uri="{FF2B5EF4-FFF2-40B4-BE49-F238E27FC236}">
                <a16:creationId xmlns:a16="http://schemas.microsoft.com/office/drawing/2014/main" id="{2232566D-8868-DD59-7EB0-3428175B0358}"/>
              </a:ext>
            </a:extLst>
          </p:cNvPr>
          <p:cNvPicPr>
            <a:picLocks noChangeAspect="1"/>
          </p:cNvPicPr>
          <p:nvPr/>
        </p:nvPicPr>
        <p:blipFill>
          <a:blip r:embed="rId3"/>
          <a:stretch>
            <a:fillRect/>
          </a:stretch>
        </p:blipFill>
        <p:spPr>
          <a:xfrm>
            <a:off x="1810312" y="1353220"/>
            <a:ext cx="8571377" cy="4151561"/>
          </a:xfrm>
          <a:prstGeom prst="rect">
            <a:avLst/>
          </a:prstGeom>
        </p:spPr>
      </p:pic>
      <p:sp>
        <p:nvSpPr>
          <p:cNvPr id="3" name="灯片编号占位符 2">
            <a:extLst>
              <a:ext uri="{FF2B5EF4-FFF2-40B4-BE49-F238E27FC236}">
                <a16:creationId xmlns:a16="http://schemas.microsoft.com/office/drawing/2014/main" id="{EE0B67F8-47D6-81C9-463D-FF2D14C5F2F5}"/>
              </a:ext>
            </a:extLst>
          </p:cNvPr>
          <p:cNvSpPr>
            <a:spLocks noGrp="1"/>
          </p:cNvSpPr>
          <p:nvPr>
            <p:ph type="sldNum" sz="quarter" idx="11"/>
          </p:nvPr>
        </p:nvSpPr>
        <p:spPr>
          <a:xfrm>
            <a:off x="11506200" y="6429375"/>
            <a:ext cx="569288" cy="365125"/>
          </a:xfrm>
        </p:spPr>
        <p:txBody>
          <a:body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223115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646331"/>
          </a:xfrm>
        </p:spPr>
        <p:txBody>
          <a:bodyPr/>
          <a:lstStyle/>
          <a:p>
            <a:r>
              <a:rPr lang="en-US" altLang="zh-CN" dirty="0"/>
              <a:t>Concurrency</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b="0" dirty="0" err="1">
                <a:solidFill>
                  <a:srgbClr val="000000"/>
                </a:solidFill>
                <a:latin typeface="Menlo" panose="020B0609030804020204" pitchFamily="49" charset="0"/>
                <a:ea typeface="黑体" panose="02010609060101010101" pitchFamily="49" charset="-122"/>
              </a:rPr>
              <a:t>ldr</a:t>
            </a:r>
            <a:r>
              <a:rPr lang="en-US" altLang="zh-CN" b="0" dirty="0">
                <a:solidFill>
                  <a:srgbClr val="000000"/>
                </a:solidFill>
                <a:latin typeface="Menlo" panose="020B0609030804020204" pitchFamily="49" charset="0"/>
                <a:ea typeface="黑体" panose="02010609060101010101" pitchFamily="49" charset="-122"/>
              </a:rPr>
              <a:t> w8, [x9]</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add w8, w8, #0x1</a:t>
            </a:r>
          </a:p>
          <a:p>
            <a:pPr defTabSz="457200" eaLnBrk="1" fontAlgn="auto" hangingPunct="1">
              <a:spcBef>
                <a:spcPts val="0"/>
              </a:spcBef>
              <a:spcAft>
                <a:spcPts val="0"/>
              </a:spcAft>
            </a:pPr>
            <a:r>
              <a:rPr lang="en-US" altLang="zh-CN" b="0" dirty="0">
                <a:solidFill>
                  <a:srgbClr val="000000"/>
                </a:solidFill>
                <a:latin typeface="Menlo" panose="020B0609030804020204" pitchFamily="49" charset="0"/>
                <a:ea typeface="黑体" panose="02010609060101010101" pitchFamily="49" charset="-122"/>
              </a:rPr>
              <a:t>str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417376"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Thread </a:t>
            </a:r>
            <a:r>
              <a:rPr lang="en-US" altLang="zh-CN" sz="2400" b="0" dirty="0">
                <a:solidFill>
                  <a:srgbClr val="000000"/>
                </a:solidFill>
                <a:latin typeface="Arial" panose="020B0604020202020204"/>
                <a:ea typeface="黑体" panose="02010609060101010101" pitchFamily="49" charset="-122"/>
                <a:cs typeface="+mn-cs"/>
              </a:rPr>
              <a:t>2</a:t>
            </a:r>
            <a:endParaRPr lang="en-US" sz="2400"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091966" cy="830997"/>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Count</a:t>
            </a:r>
            <a:r>
              <a:rPr lang="zh-CN" altLang="en-US" sz="2400" b="0" dirty="0">
                <a:solidFill>
                  <a:srgbClr val="000000"/>
                </a:solidFill>
                <a:latin typeface="Arial" panose="020B0604020202020204"/>
                <a:ea typeface="黑体" panose="02010609060101010101" pitchFamily="49" charset="-122"/>
                <a:cs typeface="+mn-cs"/>
              </a:rPr>
              <a:t> </a:t>
            </a:r>
            <a:endParaRPr lang="en-US" altLang="zh-CN" sz="2400" b="0" dirty="0">
              <a:solidFill>
                <a:srgbClr val="000000"/>
              </a:solidFill>
              <a:latin typeface="Arial" panose="020B0604020202020204"/>
              <a:ea typeface="黑体" panose="02010609060101010101" pitchFamily="49" charset="-122"/>
              <a:cs typeface="+mn-cs"/>
            </a:endParaRPr>
          </a:p>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Value</a:t>
            </a:r>
            <a:endParaRPr lang="en-US" sz="2400"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100</a:t>
            </a:r>
            <a:endParaRPr lang="en-US" sz="2400"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101</a:t>
            </a:r>
            <a:endParaRPr lang="en-US" sz="2400"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70C0"/>
                </a:solidFill>
                <a:latin typeface="Arial" panose="020B0604020202020204"/>
                <a:ea typeface="黑体" panose="02010609060101010101" pitchFamily="49" charset="-122"/>
                <a:cs typeface="+mn-cs"/>
              </a:rPr>
              <a:t>101</a:t>
            </a:r>
            <a:endParaRPr lang="en-US" sz="2400" b="0" dirty="0">
              <a:solidFill>
                <a:srgbClr val="0070C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70C0"/>
                </a:solidFill>
                <a:latin typeface="Arial" panose="020B0604020202020204"/>
                <a:ea typeface="黑体" panose="02010609060101010101" pitchFamily="49" charset="-122"/>
                <a:cs typeface="+mn-cs"/>
              </a:rPr>
              <a:t>102</a:t>
            </a:r>
            <a:endParaRPr lang="en-US" sz="2400" b="0" dirty="0">
              <a:solidFill>
                <a:srgbClr val="0070C0"/>
              </a:solidFill>
              <a:latin typeface="Arial" panose="020B0604020202020204"/>
              <a:ea typeface="+mn-ea"/>
              <a:cs typeface="+mn-cs"/>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70C0"/>
                </a:solidFill>
                <a:latin typeface="Arial" panose="020B0604020202020204"/>
                <a:ea typeface="黑体" panose="02010609060101010101" pitchFamily="49" charset="-122"/>
                <a:cs typeface="+mn-cs"/>
              </a:rPr>
              <a:t>102</a:t>
            </a:r>
            <a:endParaRPr lang="en-US" sz="2400" b="0" dirty="0">
              <a:solidFill>
                <a:srgbClr val="0070C0"/>
              </a:solidFill>
              <a:latin typeface="Arial" panose="020B0604020202020204"/>
              <a:ea typeface="+mn-ea"/>
              <a:cs typeface="+mn-cs"/>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43638"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70C0"/>
                </a:solidFill>
                <a:latin typeface="Arial" panose="020B0604020202020204"/>
                <a:ea typeface="黑体" panose="02010609060101010101" pitchFamily="49" charset="-122"/>
                <a:cs typeface="+mn-cs"/>
              </a:rPr>
              <a:t>Lock</a:t>
            </a:r>
            <a:r>
              <a:rPr lang="zh-CN" altLang="en-US" sz="2800" dirty="0">
                <a:solidFill>
                  <a:srgbClr val="0070C0"/>
                </a:solidFill>
                <a:latin typeface="Arial" panose="020B0604020202020204"/>
                <a:ea typeface="黑体" panose="02010609060101010101" pitchFamily="49" charset="-122"/>
                <a:cs typeface="+mn-cs"/>
              </a:rPr>
              <a:t> </a:t>
            </a:r>
            <a:r>
              <a:rPr lang="en-US" altLang="zh-CN" sz="2800" dirty="0">
                <a:solidFill>
                  <a:srgbClr val="0070C0"/>
                </a:solidFill>
                <a:latin typeface="Arial" panose="020B0604020202020204"/>
                <a:ea typeface="黑体" panose="02010609060101010101" pitchFamily="49" charset="-122"/>
                <a:cs typeface="+mn-cs"/>
              </a:rPr>
              <a:t>it</a:t>
            </a:r>
            <a:endParaRPr lang="en-US" sz="2800" dirty="0">
              <a:solidFill>
                <a:srgbClr val="0070C0"/>
              </a:solidFill>
              <a:latin typeface="Arial" panose="020B0604020202020204"/>
              <a:ea typeface="+mn-ea"/>
              <a:cs typeface="+mn-cs"/>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69923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101</a:t>
            </a:r>
            <a:endParaRPr lang="en-US" sz="2400" b="0" dirty="0">
              <a:solidFill>
                <a:srgbClr val="000000"/>
              </a:solidFill>
              <a:latin typeface="Arial" panose="020B0604020202020204"/>
              <a:ea typeface="+mn-ea"/>
              <a:cs typeface="+mn-cs"/>
            </a:endParaRPr>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43638"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70C0"/>
                </a:solidFill>
                <a:latin typeface="Arial" panose="020B0604020202020204"/>
                <a:ea typeface="黑体" panose="02010609060101010101" pitchFamily="49" charset="-122"/>
                <a:cs typeface="+mn-cs"/>
              </a:rPr>
              <a:t>Lock</a:t>
            </a:r>
            <a:r>
              <a:rPr lang="zh-CN" altLang="en-US" sz="2800" dirty="0">
                <a:solidFill>
                  <a:srgbClr val="0070C0"/>
                </a:solidFill>
                <a:latin typeface="Arial" panose="020B0604020202020204"/>
                <a:ea typeface="黑体" panose="02010609060101010101" pitchFamily="49" charset="-122"/>
                <a:cs typeface="+mn-cs"/>
              </a:rPr>
              <a:t> </a:t>
            </a:r>
            <a:r>
              <a:rPr lang="en-US" altLang="zh-CN" sz="2800" dirty="0">
                <a:solidFill>
                  <a:srgbClr val="0070C0"/>
                </a:solidFill>
                <a:latin typeface="Arial" panose="020B0604020202020204"/>
                <a:ea typeface="黑体" panose="02010609060101010101" pitchFamily="49" charset="-122"/>
                <a:cs typeface="+mn-cs"/>
              </a:rPr>
              <a:t>it</a:t>
            </a:r>
            <a:endParaRPr lang="en-US" sz="2800" dirty="0">
              <a:solidFill>
                <a:srgbClr val="0070C0"/>
              </a:solidFill>
              <a:latin typeface="Arial" panose="020B0604020202020204"/>
              <a:ea typeface="+mn-ea"/>
              <a:cs typeface="+mn-cs"/>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533400" y="4230078"/>
            <a:ext cx="7391400" cy="1477328"/>
          </a:xfrm>
          <a:prstGeom prst="rect">
            <a:avLst/>
          </a:prstGeom>
          <a:noFill/>
        </p:spPr>
        <p:txBody>
          <a:bodyPr wrap="square">
            <a:spAutoFit/>
          </a:bodyPr>
          <a:lstStyle/>
          <a:p>
            <a:pPr marL="742950" lvl="1" indent="-285750" defTabSz="457200" eaLnBrk="1" fontAlgn="auto" hangingPunct="1">
              <a:spcBef>
                <a:spcPts val="0"/>
              </a:spcBef>
              <a:spcAft>
                <a:spcPts val="0"/>
              </a:spcAft>
              <a:buFont typeface="Arial" panose="020B0604020202020204" pitchFamily="34" charset="0"/>
              <a:buChar char="•"/>
            </a:pPr>
            <a:r>
              <a:rPr lang="en-US" altLang="zh-CN" dirty="0">
                <a:solidFill>
                  <a:srgbClr val="014693">
                    <a:lumMod val="60000"/>
                    <a:lumOff val="40000"/>
                  </a:srgbClr>
                </a:solidFill>
                <a:latin typeface="Helvetica" pitchFamily="2" charset="0"/>
                <a:ea typeface="黑体" panose="02010609060101010101" pitchFamily="49" charset="-122"/>
                <a:cs typeface="+mn-cs"/>
              </a:rPr>
              <a:t>Mutual exclusion</a:t>
            </a:r>
            <a:r>
              <a:rPr lang="en-US" altLang="zh-CN" b="0" dirty="0">
                <a:solidFill>
                  <a:srgbClr val="000000"/>
                </a:solidFill>
                <a:latin typeface="Helvetica" pitchFamily="2" charset="0"/>
                <a:ea typeface="黑体" panose="02010609060101010101" pitchFamily="49" charset="-122"/>
                <a:cs typeface="+mn-cs"/>
              </a:rPr>
              <a:t>:</a:t>
            </a:r>
            <a:r>
              <a:rPr lang="zh-CN" altLang="en-US" b="0" dirty="0">
                <a:solidFill>
                  <a:srgbClr val="000000"/>
                </a:solidFill>
                <a:latin typeface="Helvetica" pitchFamily="2" charset="0"/>
                <a:ea typeface="黑体" panose="02010609060101010101" pitchFamily="49" charset="-122"/>
                <a:cs typeface="+mn-cs"/>
              </a:rPr>
              <a:t> </a:t>
            </a:r>
            <a:r>
              <a:rPr lang="en-US" altLang="zh-CN" b="0" dirty="0">
                <a:solidFill>
                  <a:srgbClr val="000000"/>
                </a:solidFill>
                <a:latin typeface="Helvetica" pitchFamily="2" charset="0"/>
                <a:ea typeface="黑体" panose="02010609060101010101" pitchFamily="49" charset="-122"/>
                <a:cs typeface="+mn-cs"/>
              </a:rPr>
              <a:t>Only one thread in critical section at a time</a:t>
            </a:r>
          </a:p>
          <a:p>
            <a:pPr marL="742950" lvl="1" indent="-285750" defTabSz="457200" eaLnBrk="1" fontAlgn="auto" hangingPunct="1">
              <a:spcBef>
                <a:spcPts val="0"/>
              </a:spcBef>
              <a:spcAft>
                <a:spcPts val="0"/>
              </a:spcAft>
              <a:buFont typeface="Arial" panose="020B0604020202020204" pitchFamily="34" charset="0"/>
              <a:buChar char="•"/>
            </a:pPr>
            <a:r>
              <a:rPr lang="en-US" altLang="zh-CN" dirty="0">
                <a:solidFill>
                  <a:srgbClr val="014693">
                    <a:lumMod val="60000"/>
                    <a:lumOff val="40000"/>
                  </a:srgbClr>
                </a:solidFill>
                <a:latin typeface="Helvetica" pitchFamily="2" charset="0"/>
                <a:ea typeface="黑体" panose="02010609060101010101" pitchFamily="49" charset="-122"/>
                <a:cs typeface="+mn-cs"/>
              </a:rPr>
              <a:t>Progress (deadlock-free)</a:t>
            </a:r>
            <a:r>
              <a:rPr lang="en-US" altLang="zh-CN" b="0" dirty="0">
                <a:solidFill>
                  <a:srgbClr val="000000"/>
                </a:solidFill>
                <a:latin typeface="Helvetica" pitchFamily="2" charset="0"/>
                <a:ea typeface="黑体" panose="02010609060101010101" pitchFamily="49" charset="-122"/>
                <a:cs typeface="+mn-cs"/>
              </a:rPr>
              <a:t>:</a:t>
            </a:r>
            <a:r>
              <a:rPr lang="zh-CN" altLang="en-US" b="0" dirty="0">
                <a:solidFill>
                  <a:srgbClr val="000000"/>
                </a:solidFill>
                <a:latin typeface="Helvetica" pitchFamily="2" charset="0"/>
                <a:ea typeface="黑体" panose="02010609060101010101" pitchFamily="49" charset="-122"/>
                <a:cs typeface="+mn-cs"/>
              </a:rPr>
              <a:t> </a:t>
            </a:r>
            <a:r>
              <a:rPr lang="en-US" altLang="zh-CN" b="0" dirty="0">
                <a:solidFill>
                  <a:srgbClr val="000000"/>
                </a:solidFill>
                <a:latin typeface="Helvetica" pitchFamily="2" charset="0"/>
                <a:ea typeface="黑体" panose="02010609060101010101" pitchFamily="49" charset="-122"/>
                <a:cs typeface="+mn-cs"/>
              </a:rPr>
              <a:t>If several simultaneous requests, must allow one to proceed</a:t>
            </a:r>
          </a:p>
          <a:p>
            <a:pPr marL="742950" lvl="1" indent="-285750" defTabSz="457200" eaLnBrk="1" fontAlgn="auto" hangingPunct="1">
              <a:spcBef>
                <a:spcPts val="0"/>
              </a:spcBef>
              <a:spcAft>
                <a:spcPts val="0"/>
              </a:spcAft>
              <a:buFont typeface="Arial" panose="020B0604020202020204" pitchFamily="34" charset="0"/>
              <a:buChar char="•"/>
            </a:pPr>
            <a:r>
              <a:rPr lang="en-US" altLang="zh-CN" dirty="0">
                <a:solidFill>
                  <a:srgbClr val="014693">
                    <a:lumMod val="60000"/>
                    <a:lumOff val="40000"/>
                  </a:srgbClr>
                </a:solidFill>
                <a:latin typeface="Helvetica" pitchFamily="2" charset="0"/>
                <a:ea typeface="黑体" panose="02010609060101010101" pitchFamily="49" charset="-122"/>
                <a:cs typeface="+mn-cs"/>
              </a:rPr>
              <a:t>Bounded (starvation-free):</a:t>
            </a:r>
            <a:r>
              <a:rPr lang="zh-CN" altLang="en-US" dirty="0">
                <a:solidFill>
                  <a:srgbClr val="014693">
                    <a:lumMod val="60000"/>
                    <a:lumOff val="40000"/>
                  </a:srgbClr>
                </a:solidFill>
                <a:latin typeface="Helvetica" pitchFamily="2" charset="0"/>
                <a:ea typeface="黑体" panose="02010609060101010101" pitchFamily="49" charset="-122"/>
                <a:cs typeface="+mn-cs"/>
              </a:rPr>
              <a:t> </a:t>
            </a:r>
            <a:r>
              <a:rPr lang="en-US" altLang="zh-CN" b="0" dirty="0">
                <a:solidFill>
                  <a:srgbClr val="000000"/>
                </a:solidFill>
                <a:latin typeface="Helvetica" pitchFamily="2" charset="0"/>
                <a:ea typeface="黑体" panose="02010609060101010101" pitchFamily="49" charset="-122"/>
                <a:cs typeface="+mn-cs"/>
              </a:rPr>
              <a:t>Must eventually allow each waiting thread to enter</a:t>
            </a:r>
          </a:p>
        </p:txBody>
      </p:sp>
      <p:sp>
        <p:nvSpPr>
          <p:cNvPr id="3" name="灯片编号占位符 2">
            <a:extLst>
              <a:ext uri="{FF2B5EF4-FFF2-40B4-BE49-F238E27FC236}">
                <a16:creationId xmlns:a16="http://schemas.microsoft.com/office/drawing/2014/main" id="{D4F1E416-B752-02F2-9EB3-2B89A755D4BC}"/>
              </a:ext>
            </a:extLst>
          </p:cNvPr>
          <p:cNvSpPr>
            <a:spLocks noGrp="1"/>
          </p:cNvSpPr>
          <p:nvPr>
            <p:ph type="sldNum" sz="quarter" idx="11"/>
          </p:nvPr>
        </p:nvSpPr>
        <p:spPr>
          <a:xfrm>
            <a:off x="11506200" y="64293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316975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98168</TotalTime>
  <Pages>60</Pages>
  <Words>1874</Words>
  <Application>Microsoft Office PowerPoint</Application>
  <PresentationFormat>Widescreen</PresentationFormat>
  <Paragraphs>413</Paragraphs>
  <Slides>30</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等线</vt:lpstr>
      <vt:lpstr>Gill Sans</vt:lpstr>
      <vt:lpstr>Gill Sans Light</vt:lpstr>
      <vt:lpstr>Google Sans</vt:lpstr>
      <vt:lpstr>Menlo</vt:lpstr>
      <vt:lpstr>黑体</vt:lpstr>
      <vt:lpstr>Arial</vt:lpstr>
      <vt:lpstr>Calibri</vt:lpstr>
      <vt:lpstr>Comic Sans MS</vt:lpstr>
      <vt:lpstr>Helvetica</vt:lpstr>
      <vt:lpstr>Times New Roman</vt:lpstr>
      <vt:lpstr>Office</vt:lpstr>
      <vt:lpstr>Office-tema</vt:lpstr>
      <vt:lpstr>1_Office-tema</vt:lpstr>
      <vt:lpstr>CSC 112: Computer Operating Systems Lecture XX   Synchronization</vt:lpstr>
      <vt:lpstr>Outlines</vt:lpstr>
      <vt:lpstr>Concurrency</vt:lpstr>
      <vt:lpstr>Concurrency</vt:lpstr>
      <vt:lpstr>Concurrency</vt:lpstr>
      <vt:lpstr>Concurrency</vt:lpstr>
      <vt:lpstr>Concurrency</vt:lpstr>
      <vt:lpstr>Mutual Exclusion</vt:lpstr>
      <vt:lpstr>Concurrency</vt:lpstr>
      <vt:lpstr>Locks</vt:lpstr>
      <vt:lpstr>Locks</vt:lpstr>
      <vt:lpstr>Locks: Naïve Implementation </vt:lpstr>
      <vt:lpstr>Locks: Naïve Implementation</vt:lpstr>
      <vt:lpstr>Peterson’s solution</vt:lpstr>
      <vt:lpstr>Locks: Test-And-Set</vt:lpstr>
      <vt:lpstr>Locks: Compare-And-Swap</vt:lpstr>
      <vt:lpstr>Locks: Busy Waiting</vt:lpstr>
      <vt:lpstr>Spinlocks: Unfair</vt:lpstr>
      <vt:lpstr>Ticket Lock</vt:lpstr>
      <vt:lpstr>Ticket Lock</vt:lpstr>
      <vt:lpstr>Ticket Lock</vt:lpstr>
      <vt:lpstr>Ticket Lock</vt:lpstr>
      <vt:lpstr>Ticket Lock</vt:lpstr>
      <vt:lpstr>Spinlocks: Performance</vt:lpstr>
      <vt:lpstr>Spinlocks: yield()</vt:lpstr>
      <vt:lpstr>Spinlocks: Locks with Queue</vt:lpstr>
      <vt:lpstr>Spinlocks: Locks with Queue</vt:lpstr>
      <vt:lpstr>Spinlocks: Two Phase locks</vt:lpstr>
      <vt:lpstr>Summary</vt:lpstr>
      <vt:lpstr>Summary </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1025</cp:revision>
  <cp:lastPrinted>2022-03-15T20:14:46Z</cp:lastPrinted>
  <dcterms:created xsi:type="dcterms:W3CDTF">1995-08-12T11:37:26Z</dcterms:created>
  <dcterms:modified xsi:type="dcterms:W3CDTF">2025-02-05T21:56:05Z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