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7" r:id="rId2"/>
    <p:sldId id="1383" r:id="rId3"/>
    <p:sldId id="381" r:id="rId4"/>
    <p:sldId id="383" r:id="rId5"/>
    <p:sldId id="1393" r:id="rId6"/>
    <p:sldId id="1394" r:id="rId7"/>
    <p:sldId id="1395" r:id="rId8"/>
    <p:sldId id="1396" r:id="rId9"/>
    <p:sldId id="369" r:id="rId10"/>
    <p:sldId id="1391" r:id="rId11"/>
    <p:sldId id="1392" r:id="rId12"/>
    <p:sldId id="414" r:id="rId13"/>
    <p:sldId id="420" r:id="rId14"/>
    <p:sldId id="1397" r:id="rId15"/>
    <p:sldId id="417" r:id="rId16"/>
    <p:sldId id="1384" r:id="rId17"/>
    <p:sldId id="1385" r:id="rId18"/>
    <p:sldId id="1386" r:id="rId19"/>
    <p:sldId id="1387" r:id="rId20"/>
    <p:sldId id="1388" r:id="rId21"/>
    <p:sldId id="1389" r:id="rId22"/>
    <p:sldId id="1398" r:id="rId2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82745" autoAdjust="0"/>
  </p:normalViewPr>
  <p:slideViewPr>
    <p:cSldViewPr>
      <p:cViewPr varScale="1">
        <p:scale>
          <a:sx n="68" d="100"/>
          <a:sy n="68" d="100"/>
        </p:scale>
        <p:origin x="1109"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80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B2149-A777-25A5-D38E-156C70D5C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14EFBC-2343-0773-053C-21FFA97E1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8B86D-CBE1-3C17-D1BF-40EED3D21004}"/>
              </a:ext>
            </a:extLst>
          </p:cNvPr>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304142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240937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Assume there are at least 2 chopsticks, so at least one lawyer can eat. </a:t>
            </a:r>
            <a:endParaRPr lang="en-SE" dirty="0"/>
          </a:p>
        </p:txBody>
      </p:sp>
    </p:spTree>
    <p:extLst>
      <p:ext uri="{BB962C8B-B14F-4D97-AF65-F5344CB8AC3E}">
        <p14:creationId xmlns:p14="http://schemas.microsoft.com/office/powerpoint/2010/main" val="33995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755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1161082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F52BF-13A7-12B3-9EB5-79A3E489F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7029F-E40F-5AFA-C540-4980355A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E0125-326C-5D51-3AC4-B1609F0B00FA}"/>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3634265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SE" dirty="0"/>
          </a:p>
        </p:txBody>
      </p:sp>
    </p:spTree>
    <p:extLst>
      <p:ext uri="{BB962C8B-B14F-4D97-AF65-F5344CB8AC3E}">
        <p14:creationId xmlns:p14="http://schemas.microsoft.com/office/powerpoint/2010/main" val="252726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1295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wmf"/><Relationship Id="rId7" Type="http://schemas.openxmlformats.org/officeDocument/2006/relationships/image" Target="../media/image22.wmf"/><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oleObject" Target="../embeddings/oleObject7.bin"/><Relationship Id="rId11" Type="http://schemas.openxmlformats.org/officeDocument/2006/relationships/image" Target="../media/image3.wmf"/><Relationship Id="rId5" Type="http://schemas.openxmlformats.org/officeDocument/2006/relationships/image" Target="../media/image21.wmf"/><Relationship Id="rId10" Type="http://schemas.openxmlformats.org/officeDocument/2006/relationships/oleObject" Target="../embeddings/oleObject3.bin"/><Relationship Id="rId4" Type="http://schemas.openxmlformats.org/officeDocument/2006/relationships/oleObject" Target="../embeddings/oleObject6.bin"/><Relationship Id="rId9" Type="http://schemas.openxmlformats.org/officeDocument/2006/relationships/image" Target="../media/image2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image" Target="../media/image2.wmf"/><Relationship Id="rId10" Type="http://schemas.openxmlformats.org/officeDocument/2006/relationships/image" Target="../media/image4.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 Exercises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770B9-E520-DB7A-E036-C34F55C9C4A8}"/>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C359BD2-1700-A3A4-A878-C975CB89EDB7}"/>
              </a:ext>
            </a:extLst>
          </p:cNvPr>
          <p:cNvSpPr>
            <a:spLocks noGrp="1"/>
          </p:cNvSpPr>
          <p:nvPr>
            <p:ph idx="1"/>
          </p:nvPr>
        </p:nvSpPr>
        <p:spPr/>
        <p:txBody>
          <a:bodyPr/>
          <a:lstStyle/>
          <a:p>
            <a:r>
              <a:rPr lang="en-GB" dirty="0"/>
              <a:t>Yes, current state is safe, </a:t>
            </a:r>
            <a:r>
              <a:rPr lang="en-GB"/>
              <a:t>and the only </a:t>
            </a:r>
            <a:r>
              <a:rPr lang="en-GB" dirty="0"/>
              <a:t>safe sequence is P4, P3, P2, P1, P5</a:t>
            </a:r>
            <a:endParaRPr lang="en-SE" dirty="0"/>
          </a:p>
        </p:txBody>
      </p:sp>
      <p:graphicFrame>
        <p:nvGraphicFramePr>
          <p:cNvPr id="11" name="Content Placeholder 5">
            <a:extLst>
              <a:ext uri="{FF2B5EF4-FFF2-40B4-BE49-F238E27FC236}">
                <a16:creationId xmlns:a16="http://schemas.microsoft.com/office/drawing/2014/main" id="{CC1055CE-5202-A35C-6493-AD1B95582EBB}"/>
              </a:ext>
            </a:extLst>
          </p:cNvPr>
          <p:cNvGraphicFramePr>
            <a:graphicFrameLocks/>
          </p:cNvGraphicFramePr>
          <p:nvPr>
            <p:extLst>
              <p:ext uri="{D42A27DB-BD31-4B8C-83A1-F6EECF244321}">
                <p14:modId xmlns:p14="http://schemas.microsoft.com/office/powerpoint/2010/main" val="2211208299"/>
              </p:ext>
            </p:extLst>
          </p:nvPr>
        </p:nvGraphicFramePr>
        <p:xfrm>
          <a:off x="6629400" y="316992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263484799"/>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117599685"/>
                  </a:ext>
                </a:extLst>
              </a:tr>
              <a:tr h="370840">
                <a:tc>
                  <a:txBody>
                    <a:bodyPr/>
                    <a:lstStyle/>
                    <a:p>
                      <a:pPr algn="ctr"/>
                      <a:r>
                        <a:rPr lang="en-GB" sz="2000" dirty="0"/>
                        <a:t>P5</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349827769"/>
                  </a:ext>
                </a:extLst>
              </a:tr>
            </a:tbl>
          </a:graphicData>
        </a:graphic>
      </p:graphicFrame>
      <p:sp>
        <p:nvSpPr>
          <p:cNvPr id="12" name="TextBox 11">
            <a:extLst>
              <a:ext uri="{FF2B5EF4-FFF2-40B4-BE49-F238E27FC236}">
                <a16:creationId xmlns:a16="http://schemas.microsoft.com/office/drawing/2014/main" id="{F8D4BFBC-E1E3-33C5-683B-C39B2FFBE669}"/>
              </a:ext>
            </a:extLst>
          </p:cNvPr>
          <p:cNvSpPr txBox="1"/>
          <p:nvPr/>
        </p:nvSpPr>
        <p:spPr>
          <a:xfrm>
            <a:off x="6770006" y="249205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
        <p:nvSpPr>
          <p:cNvPr id="26" name="Rectangle 2">
            <a:extLst>
              <a:ext uri="{FF2B5EF4-FFF2-40B4-BE49-F238E27FC236}">
                <a16:creationId xmlns:a16="http://schemas.microsoft.com/office/drawing/2014/main" id="{250381A6-406E-919C-2F5B-093231665E45}"/>
              </a:ext>
            </a:extLst>
          </p:cNvPr>
          <p:cNvSpPr>
            <a:spLocks noGrp="1" noChangeArrowheads="1"/>
          </p:cNvSpPr>
          <p:nvPr>
            <p:ph type="title" sz="quarter"/>
          </p:nvPr>
        </p:nvSpPr>
        <p:spPr>
          <a:xfrm>
            <a:off x="917827" y="-205136"/>
            <a:ext cx="10363200" cy="1143000"/>
          </a:xfrm>
        </p:spPr>
        <p:txBody>
          <a:bodyPr/>
          <a:lstStyle/>
          <a:p>
            <a:pPr eaLnBrk="1" hangingPunct="1"/>
            <a:r>
              <a:rPr lang="en-US" altLang="zh-CN" dirty="0">
                <a:ea typeface="宋体" charset="-122"/>
              </a:rPr>
              <a:t>Banker’s Algorithm: 4 philosophers each holding his left fork ANS</a:t>
            </a:r>
          </a:p>
        </p:txBody>
      </p:sp>
      <p:pic>
        <p:nvPicPr>
          <p:cNvPr id="2" name="Picture 2">
            <a:extLst>
              <a:ext uri="{FF2B5EF4-FFF2-40B4-BE49-F238E27FC236}">
                <a16:creationId xmlns:a16="http://schemas.microsoft.com/office/drawing/2014/main" id="{79A3FC04-2BEF-BAB4-51C4-F6627A20ECFD}"/>
              </a:ext>
            </a:extLst>
          </p:cNvPr>
          <p:cNvPicPr>
            <a:picLocks noChangeAspect="1" noChangeArrowheads="1"/>
          </p:cNvPicPr>
          <p:nvPr/>
        </p:nvPicPr>
        <p:blipFill>
          <a:blip r:embed="rId3" cstate="print"/>
          <a:srcRect/>
          <a:stretch>
            <a:fillRect/>
          </a:stretch>
        </p:blipFill>
        <p:spPr bwMode="auto">
          <a:xfrm>
            <a:off x="1231544" y="1975414"/>
            <a:ext cx="4114800" cy="4248150"/>
          </a:xfrm>
          <a:prstGeom prst="rect">
            <a:avLst/>
          </a:prstGeom>
          <a:noFill/>
          <a:ln w="9525">
            <a:noFill/>
            <a:miter lim="800000"/>
            <a:headEnd/>
            <a:tailEnd/>
          </a:ln>
        </p:spPr>
      </p:pic>
      <p:sp>
        <p:nvSpPr>
          <p:cNvPr id="3" name="TextBox 2">
            <a:extLst>
              <a:ext uri="{FF2B5EF4-FFF2-40B4-BE49-F238E27FC236}">
                <a16:creationId xmlns:a16="http://schemas.microsoft.com/office/drawing/2014/main" id="{8513CC4B-7087-C31B-50D8-B2732D62C2AA}"/>
              </a:ext>
            </a:extLst>
          </p:cNvPr>
          <p:cNvSpPr txBox="1"/>
          <p:nvPr/>
        </p:nvSpPr>
        <p:spPr>
          <a:xfrm>
            <a:off x="1493659" y="4102142"/>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R1</a:t>
            </a:r>
          </a:p>
        </p:txBody>
      </p:sp>
      <p:sp>
        <p:nvSpPr>
          <p:cNvPr id="4" name="TextBox 3">
            <a:extLst>
              <a:ext uri="{FF2B5EF4-FFF2-40B4-BE49-F238E27FC236}">
                <a16:creationId xmlns:a16="http://schemas.microsoft.com/office/drawing/2014/main" id="{7D8242B9-8263-60E9-BA94-A77C97321F2A}"/>
              </a:ext>
            </a:extLst>
          </p:cNvPr>
          <p:cNvSpPr txBox="1"/>
          <p:nvPr/>
        </p:nvSpPr>
        <p:spPr>
          <a:xfrm>
            <a:off x="2976977" y="5196233"/>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R2</a:t>
            </a:r>
          </a:p>
        </p:txBody>
      </p:sp>
      <p:sp>
        <p:nvSpPr>
          <p:cNvPr id="5" name="TextBox 4">
            <a:extLst>
              <a:ext uri="{FF2B5EF4-FFF2-40B4-BE49-F238E27FC236}">
                <a16:creationId xmlns:a16="http://schemas.microsoft.com/office/drawing/2014/main" id="{CAB4FC53-53E8-7224-755D-9B6E26A0A1C5}"/>
              </a:ext>
            </a:extLst>
          </p:cNvPr>
          <p:cNvSpPr txBox="1"/>
          <p:nvPr/>
        </p:nvSpPr>
        <p:spPr>
          <a:xfrm>
            <a:off x="4525017" y="4112887"/>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R3</a:t>
            </a:r>
          </a:p>
        </p:txBody>
      </p:sp>
      <p:sp>
        <p:nvSpPr>
          <p:cNvPr id="7" name="TextBox 6">
            <a:extLst>
              <a:ext uri="{FF2B5EF4-FFF2-40B4-BE49-F238E27FC236}">
                <a16:creationId xmlns:a16="http://schemas.microsoft.com/office/drawing/2014/main" id="{9FC176AE-CF62-CF17-E14C-7DCB491E9485}"/>
              </a:ext>
            </a:extLst>
          </p:cNvPr>
          <p:cNvSpPr txBox="1"/>
          <p:nvPr/>
        </p:nvSpPr>
        <p:spPr>
          <a:xfrm>
            <a:off x="2039182" y="2304490"/>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5</a:t>
            </a:r>
          </a:p>
        </p:txBody>
      </p:sp>
      <p:sp>
        <p:nvSpPr>
          <p:cNvPr id="8" name="TextBox 7">
            <a:extLst>
              <a:ext uri="{FF2B5EF4-FFF2-40B4-BE49-F238E27FC236}">
                <a16:creationId xmlns:a16="http://schemas.microsoft.com/office/drawing/2014/main" id="{8132C375-7740-E614-5BA6-22175B8AABF2}"/>
              </a:ext>
            </a:extLst>
          </p:cNvPr>
          <p:cNvSpPr txBox="1"/>
          <p:nvPr/>
        </p:nvSpPr>
        <p:spPr>
          <a:xfrm>
            <a:off x="1789633" y="5306687"/>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P1</a:t>
            </a:r>
          </a:p>
        </p:txBody>
      </p:sp>
      <p:sp>
        <p:nvSpPr>
          <p:cNvPr id="9" name="TextBox 8">
            <a:extLst>
              <a:ext uri="{FF2B5EF4-FFF2-40B4-BE49-F238E27FC236}">
                <a16:creationId xmlns:a16="http://schemas.microsoft.com/office/drawing/2014/main" id="{F8025E46-40CE-B438-9215-0CE5FB7925CE}"/>
              </a:ext>
            </a:extLst>
          </p:cNvPr>
          <p:cNvSpPr txBox="1"/>
          <p:nvPr/>
        </p:nvSpPr>
        <p:spPr>
          <a:xfrm>
            <a:off x="4431233" y="5268587"/>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P2</a:t>
            </a:r>
          </a:p>
        </p:txBody>
      </p:sp>
      <p:sp>
        <p:nvSpPr>
          <p:cNvPr id="23" name="TextBox 22">
            <a:extLst>
              <a:ext uri="{FF2B5EF4-FFF2-40B4-BE49-F238E27FC236}">
                <a16:creationId xmlns:a16="http://schemas.microsoft.com/office/drawing/2014/main" id="{3835B186-918E-43EF-3AE5-50DAF9866DF4}"/>
              </a:ext>
            </a:extLst>
          </p:cNvPr>
          <p:cNvSpPr txBox="1"/>
          <p:nvPr/>
        </p:nvSpPr>
        <p:spPr>
          <a:xfrm>
            <a:off x="5007790" y="2842887"/>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P3</a:t>
            </a:r>
          </a:p>
        </p:txBody>
      </p:sp>
      <p:sp>
        <p:nvSpPr>
          <p:cNvPr id="24" name="TextBox 23">
            <a:extLst>
              <a:ext uri="{FF2B5EF4-FFF2-40B4-BE49-F238E27FC236}">
                <a16:creationId xmlns:a16="http://schemas.microsoft.com/office/drawing/2014/main" id="{BA91CBE6-BD51-03A2-FD84-1249E7B6DAEA}"/>
              </a:ext>
            </a:extLst>
          </p:cNvPr>
          <p:cNvSpPr txBox="1"/>
          <p:nvPr/>
        </p:nvSpPr>
        <p:spPr>
          <a:xfrm>
            <a:off x="3008833" y="1534787"/>
            <a:ext cx="70811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P4</a:t>
            </a:r>
          </a:p>
        </p:txBody>
      </p:sp>
      <p:sp>
        <p:nvSpPr>
          <p:cNvPr id="25" name="TextBox 24">
            <a:extLst>
              <a:ext uri="{FF2B5EF4-FFF2-40B4-BE49-F238E27FC236}">
                <a16:creationId xmlns:a16="http://schemas.microsoft.com/office/drawing/2014/main" id="{E2858296-FF22-84DB-FD6E-28960609935C}"/>
              </a:ext>
            </a:extLst>
          </p:cNvPr>
          <p:cNvSpPr txBox="1"/>
          <p:nvPr/>
        </p:nvSpPr>
        <p:spPr>
          <a:xfrm>
            <a:off x="1068533" y="2835110"/>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P5</a:t>
            </a:r>
          </a:p>
        </p:txBody>
      </p:sp>
      <p:sp>
        <p:nvSpPr>
          <p:cNvPr id="27" name="TextBox 26">
            <a:extLst>
              <a:ext uri="{FF2B5EF4-FFF2-40B4-BE49-F238E27FC236}">
                <a16:creationId xmlns:a16="http://schemas.microsoft.com/office/drawing/2014/main" id="{5CAC85A1-B8C9-BEE7-310E-FFA228687231}"/>
              </a:ext>
            </a:extLst>
          </p:cNvPr>
          <p:cNvSpPr txBox="1"/>
          <p:nvPr/>
        </p:nvSpPr>
        <p:spPr>
          <a:xfrm>
            <a:off x="3816901" y="2319667"/>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4</a:t>
            </a:r>
          </a:p>
        </p:txBody>
      </p:sp>
    </p:spTree>
    <p:extLst>
      <p:ext uri="{BB962C8B-B14F-4D97-AF65-F5344CB8AC3E}">
        <p14:creationId xmlns:p14="http://schemas.microsoft.com/office/powerpoint/2010/main" val="40104851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19200" y="-209993"/>
            <a:ext cx="9829800" cy="1143000"/>
          </a:xfrm>
        </p:spPr>
        <p:txBody>
          <a:bodyPr/>
          <a:lstStyle/>
          <a:p>
            <a:pPr eaLnBrk="1" hangingPunct="1"/>
            <a:r>
              <a:rPr lang="en-US" altLang="zh-CN" dirty="0">
                <a:ea typeface="宋体" charset="-122"/>
              </a:rPr>
              <a:t>Banker’s Algorithm: 5 philosophers each holding his left fork</a:t>
            </a:r>
          </a:p>
        </p:txBody>
      </p:sp>
      <p:graphicFrame>
        <p:nvGraphicFramePr>
          <p:cNvPr id="1028" name="Object 8"/>
          <p:cNvGraphicFramePr>
            <a:graphicFrameLocks noGrp="1" noChangeAspect="1"/>
          </p:cNvGraphicFramePr>
          <p:nvPr>
            <p:ph sz="quarter" idx="3"/>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321909" y="5376029"/>
            <a:ext cx="10457932" cy="1224442"/>
          </a:xfrm>
        </p:spPr>
        <p:txBody>
          <a:bodyPr>
            <a:normAutofit/>
          </a:bodyPr>
          <a:lstStyle/>
          <a:p>
            <a:pPr marL="0" lvl="1" indent="0">
              <a:buClr>
                <a:schemeClr val="bg2"/>
              </a:buClr>
              <a:buSzPct val="90000"/>
              <a:buNone/>
            </a:pPr>
            <a:r>
              <a:rPr lang="en-US" altLang="zh-CN" sz="2000" b="0" dirty="0">
                <a:solidFill>
                  <a:schemeClr val="dk1"/>
                </a:solidFill>
                <a:latin typeface="Gill Sans" panose="020B0502020104020203"/>
                <a:ea typeface="+mn-ea"/>
                <a:cs typeface="+mn-cs"/>
              </a:rPr>
              <a:t>Run Banker’s algorithm to check if the current state is safe.</a:t>
            </a:r>
          </a:p>
          <a:p>
            <a:pPr marL="0" lvl="1" indent="0">
              <a:buClr>
                <a:schemeClr val="bg2"/>
              </a:buClr>
              <a:buSzPct val="90000"/>
              <a:buNone/>
            </a:pPr>
            <a:r>
              <a:rPr lang="en-US" sz="2000" dirty="0">
                <a:solidFill>
                  <a:schemeClr val="dk1"/>
                </a:solidFill>
                <a:latin typeface="Gill Sans" panose="020B0502020104020203"/>
                <a:ea typeface="+mn-ea"/>
                <a:cs typeface="+mn-cs"/>
              </a:rPr>
              <a:t>ANS: It is not safe, as no process can run to completion based on Need matrix and Available vector.</a:t>
            </a:r>
            <a:endParaRPr lang="en-US" dirty="0"/>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45" name="Object 3">
                        <a:extLst>
                          <a:ext uri="{FF2B5EF4-FFF2-40B4-BE49-F238E27FC236}">
                            <a16:creationId xmlns:a16="http://schemas.microsoft.com/office/drawing/2014/main" id="{83675655-3214-DED5-CA62-51470C1B86E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7176-6D53-DD91-2D8E-422B727B2EE4}"/>
              </a:ext>
            </a:extLst>
          </p:cNvPr>
          <p:cNvSpPr>
            <a:spLocks noGrp="1"/>
          </p:cNvSpPr>
          <p:nvPr>
            <p:ph type="title"/>
          </p:nvPr>
        </p:nvSpPr>
        <p:spPr/>
        <p:txBody>
          <a:bodyPr/>
          <a:lstStyle/>
          <a:p>
            <a:r>
              <a:rPr lang="en-GB" dirty="0"/>
              <a:t>Multi-Armed Lawyers</a:t>
            </a:r>
            <a:endParaRPr lang="en-SE" dirty="0"/>
          </a:p>
        </p:txBody>
      </p:sp>
      <p:sp>
        <p:nvSpPr>
          <p:cNvPr id="3" name="Content Placeholder 2">
            <a:extLst>
              <a:ext uri="{FF2B5EF4-FFF2-40B4-BE49-F238E27FC236}">
                <a16:creationId xmlns:a16="http://schemas.microsoft.com/office/drawing/2014/main" id="{5D24D6A1-3E13-A94F-063A-2C32586CB08A}"/>
              </a:ext>
            </a:extLst>
          </p:cNvPr>
          <p:cNvSpPr>
            <a:spLocks noGrp="1"/>
          </p:cNvSpPr>
          <p:nvPr>
            <p:ph idx="1"/>
          </p:nvPr>
        </p:nvSpPr>
        <p:spPr>
          <a:xfrm>
            <a:off x="812800" y="914400"/>
            <a:ext cx="10566400" cy="5562600"/>
          </a:xfrm>
        </p:spPr>
        <p:txBody>
          <a:bodyPr>
            <a:normAutofit/>
          </a:bodyPr>
          <a:lstStyle/>
          <a:p>
            <a:r>
              <a:rPr lang="en-GB" dirty="0"/>
              <a:t>Consider a large table with identical multi-armed alien lawyers. There is a pile of chopsticks at the </a:t>
            </a:r>
            <a:r>
              <a:rPr lang="en-GB" dirty="0" err="1"/>
              <a:t>center</a:t>
            </a:r>
            <a:r>
              <a:rPr lang="en-GB" dirty="0"/>
              <a:t> of the table. In order to eat, a lawyer must have one chopstick in each hand. Assume total number of chopsticks &gt;= number of hands of each lawyer, so at least one lawyer can eat.</a:t>
            </a:r>
          </a:p>
          <a:p>
            <a:r>
              <a:rPr lang="en-GB" dirty="0"/>
              <a:t>It is not a generalization of the 2-armed Dining Philosophers problem. Since the chopsticks are in a pile at </a:t>
            </a:r>
            <a:r>
              <a:rPr lang="en-GB" dirty="0" err="1"/>
              <a:t>center</a:t>
            </a:r>
            <a:r>
              <a:rPr lang="en-GB" dirty="0"/>
              <a:t> of the table, we should model them as a single resource with multiple instances, instead of multiple resources for the Dining Philosophers, where each fork (chopstick) has a fixed position in-between two philosophers. Hence the R and C matrices have a single column.</a:t>
            </a:r>
          </a:p>
        </p:txBody>
      </p:sp>
      <p:sp>
        <p:nvSpPr>
          <p:cNvPr id="4" name="Rectangle 3">
            <a:extLst>
              <a:ext uri="{FF2B5EF4-FFF2-40B4-BE49-F238E27FC236}">
                <a16:creationId xmlns:a16="http://schemas.microsoft.com/office/drawing/2014/main" id="{358E381C-BBBB-E844-A692-437444C89492}"/>
              </a:ext>
            </a:extLst>
          </p:cNvPr>
          <p:cNvSpPr/>
          <p:nvPr/>
        </p:nvSpPr>
        <p:spPr bwMode="auto">
          <a:xfrm>
            <a:off x="4267200" y="6477000"/>
            <a:ext cx="4419600" cy="304801"/>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sz="1400" b="0" dirty="0">
                <a:latin typeface="Gill Sans" panose="020B0502020104020203"/>
              </a:rPr>
              <a:t>Ack: this example is taken from UC Berkeley CS162 course.</a:t>
            </a:r>
            <a:endParaRPr kumimoji="0" lang="en-SE" sz="1400" b="0" i="0" u="none" strike="noStrike" cap="none" normalizeH="0" baseline="0" dirty="0">
              <a:ln>
                <a:noFill/>
              </a:ln>
              <a:solidFill>
                <a:schemeClr val="tx1"/>
              </a:solidFill>
              <a:effectLst/>
              <a:latin typeface="Gill Sans" panose="020B0502020104020203"/>
            </a:endParaRPr>
          </a:p>
        </p:txBody>
      </p:sp>
    </p:spTree>
    <p:extLst>
      <p:ext uri="{BB962C8B-B14F-4D97-AF65-F5344CB8AC3E}">
        <p14:creationId xmlns:p14="http://schemas.microsoft.com/office/powerpoint/2010/main" val="39125345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3AE9-0C56-1BC7-737D-9D60B38A23B0}"/>
              </a:ext>
            </a:extLst>
          </p:cNvPr>
          <p:cNvSpPr>
            <a:spLocks noGrp="1"/>
          </p:cNvSpPr>
          <p:nvPr>
            <p:ph type="title"/>
          </p:nvPr>
        </p:nvSpPr>
        <p:spPr/>
        <p:txBody>
          <a:bodyPr/>
          <a:lstStyle/>
          <a:p>
            <a:r>
              <a:rPr lang="en-GB" dirty="0"/>
              <a:t>Quiz: Dining Lawyers I</a:t>
            </a:r>
            <a:endParaRPr lang="en-SE" dirty="0"/>
          </a:p>
        </p:txBody>
      </p:sp>
      <p:sp>
        <p:nvSpPr>
          <p:cNvPr id="7" name="Content Placeholder 2">
            <a:extLst>
              <a:ext uri="{FF2B5EF4-FFF2-40B4-BE49-F238E27FC236}">
                <a16:creationId xmlns:a16="http://schemas.microsoft.com/office/drawing/2014/main" id="{8BDE5981-C58E-1D2C-A988-FFF28496CD9B}"/>
              </a:ext>
            </a:extLst>
          </p:cNvPr>
          <p:cNvSpPr>
            <a:spLocks noGrp="1"/>
          </p:cNvSpPr>
          <p:nvPr>
            <p:ph idx="1"/>
          </p:nvPr>
        </p:nvSpPr>
        <p:spPr>
          <a:xfrm>
            <a:off x="812800" y="914400"/>
            <a:ext cx="10566400" cy="5105400"/>
          </a:xfrm>
        </p:spPr>
        <p:txBody>
          <a:bodyPr>
            <a:normAutofit/>
          </a:bodyPr>
          <a:lstStyle/>
          <a:p>
            <a:r>
              <a:rPr lang="en-GB" dirty="0"/>
              <a:t>If each lawyer has 2 arms, and there is a pile of 5 chopsticks at the </a:t>
            </a:r>
            <a:r>
              <a:rPr lang="en-GB" dirty="0" err="1"/>
              <a:t>center</a:t>
            </a:r>
            <a:r>
              <a:rPr lang="en-GB" dirty="0"/>
              <a:t> of the table. Each lawyer follows the following steps:</a:t>
            </a:r>
          </a:p>
          <a:p>
            <a:pPr lvl="1"/>
            <a:r>
              <a:rPr lang="en-GB" dirty="0"/>
              <a:t>(1) Pick up a chopstick </a:t>
            </a:r>
          </a:p>
          <a:p>
            <a:pPr lvl="1"/>
            <a:r>
              <a:rPr lang="en-GB" dirty="0"/>
              <a:t>(2) Pick up another chopstick </a:t>
            </a:r>
          </a:p>
          <a:p>
            <a:pPr lvl="1"/>
            <a:r>
              <a:rPr lang="en-GB" dirty="0"/>
              <a:t>(3) Eat</a:t>
            </a:r>
          </a:p>
          <a:p>
            <a:pPr lvl="1"/>
            <a:r>
              <a:rPr lang="en-GB" dirty="0"/>
              <a:t>(4) Return both chopsticks to the pile </a:t>
            </a:r>
          </a:p>
          <a:p>
            <a:r>
              <a:rPr lang="en-GB" dirty="0"/>
              <a:t>Q0: Can the system be deadlocked?</a:t>
            </a:r>
          </a:p>
          <a:p>
            <a:r>
              <a:rPr lang="en-GB" dirty="0"/>
              <a:t>Q1: Two lawyers each grab two chopsticks and start eating. Is the current state safe? Check it using Banker’s algorithm.</a:t>
            </a:r>
          </a:p>
          <a:p>
            <a:r>
              <a:rPr lang="en-GB" dirty="0"/>
              <a:t>Q2: Each lawyer grabs 1 chopstick. Is the current state safe? Check it using Banker’s algorithm. Check it using Banker’s algorithm.</a:t>
            </a:r>
          </a:p>
          <a:p>
            <a:endParaRPr lang="en-GB" dirty="0"/>
          </a:p>
          <a:p>
            <a:endParaRPr lang="en-GB" dirty="0"/>
          </a:p>
          <a:p>
            <a:endParaRPr lang="en-SE" dirty="0"/>
          </a:p>
        </p:txBody>
      </p:sp>
    </p:spTree>
    <p:extLst>
      <p:ext uri="{BB962C8B-B14F-4D97-AF65-F5344CB8AC3E}">
        <p14:creationId xmlns:p14="http://schemas.microsoft.com/office/powerpoint/2010/main" val="38238010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F8A7C-14EA-37B0-EC5E-81DDA3131D8E}"/>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4A1EEE7A-AFF3-62A0-6C96-71F28AAE198E}"/>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p:sp>
        <p:nvSpPr>
          <p:cNvPr id="14" name="Content Placeholder 2">
            <a:extLst>
              <a:ext uri="{FF2B5EF4-FFF2-40B4-BE49-F238E27FC236}">
                <a16:creationId xmlns:a16="http://schemas.microsoft.com/office/drawing/2014/main" id="{AEA40B10-F067-AE17-586D-BEB3EE6C71E3}"/>
              </a:ext>
            </a:extLst>
          </p:cNvPr>
          <p:cNvSpPr>
            <a:spLocks noGrp="1"/>
          </p:cNvSpPr>
          <p:nvPr>
            <p:ph idx="1"/>
          </p:nvPr>
        </p:nvSpPr>
        <p:spPr>
          <a:xfrm>
            <a:off x="246280" y="1358634"/>
            <a:ext cx="1940024" cy="1143000"/>
          </a:xfrm>
        </p:spPr>
        <p:txBody>
          <a:bodyPr>
            <a:normAutofit/>
          </a:bodyPr>
          <a:lstStyle/>
          <a:p>
            <a:pPr marL="0" indent="0">
              <a:buNone/>
            </a:pPr>
            <a:r>
              <a:rPr lang="en-GB" dirty="0"/>
              <a:t>Initially, all chopsticks are free.</a:t>
            </a:r>
          </a:p>
        </p:txBody>
      </p:sp>
      <p:sp>
        <p:nvSpPr>
          <p:cNvPr id="15" name="Content Placeholder 2">
            <a:extLst>
              <a:ext uri="{FF2B5EF4-FFF2-40B4-BE49-F238E27FC236}">
                <a16:creationId xmlns:a16="http://schemas.microsoft.com/office/drawing/2014/main" id="{8DB4AF6B-C159-CA7D-D09D-A2845A2333CE}"/>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1B7094CE-CCCF-3DED-B9CA-C1B1CF2DC940}"/>
              </a:ext>
            </a:extLst>
          </p:cNvPr>
          <p:cNvGraphicFramePr>
            <a:graphicFrameLocks noGrp="1"/>
          </p:cNvGraphicFramePr>
          <p:nvPr/>
        </p:nvGraphicFramePr>
        <p:xfrm>
          <a:off x="246908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4" name="TextBox 3">
            <a:extLst>
              <a:ext uri="{FF2B5EF4-FFF2-40B4-BE49-F238E27FC236}">
                <a16:creationId xmlns:a16="http://schemas.microsoft.com/office/drawing/2014/main" id="{A5C3BC73-EF4F-83BD-BECE-B1754C406697}"/>
              </a:ext>
            </a:extLst>
          </p:cNvPr>
          <p:cNvSpPr txBox="1"/>
          <p:nvPr/>
        </p:nvSpPr>
        <p:spPr>
          <a:xfrm>
            <a:off x="2351444"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2EC4656B-2F55-8A8B-0E51-F71FBD8B16C7}"/>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402085F0-B607-33A2-8C88-89A1A2C47D47}"/>
              </a:ext>
            </a:extLst>
          </p:cNvPr>
          <p:cNvSpPr txBox="1"/>
          <p:nvPr/>
        </p:nvSpPr>
        <p:spPr>
          <a:xfrm>
            <a:off x="8801196" y="66412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7" name="Table 6">
            <a:extLst>
              <a:ext uri="{FF2B5EF4-FFF2-40B4-BE49-F238E27FC236}">
                <a16:creationId xmlns:a16="http://schemas.microsoft.com/office/drawing/2014/main" id="{3BD10C88-B011-33C7-D786-BD781D4B2105}"/>
              </a:ext>
            </a:extLst>
          </p:cNvPr>
          <p:cNvGraphicFramePr>
            <a:graphicFrameLocks noGrp="1"/>
          </p:cNvGraphicFramePr>
          <p:nvPr/>
        </p:nvGraphicFramePr>
        <p:xfrm>
          <a:off x="348016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8" name="Table 7">
            <a:extLst>
              <a:ext uri="{FF2B5EF4-FFF2-40B4-BE49-F238E27FC236}">
                <a16:creationId xmlns:a16="http://schemas.microsoft.com/office/drawing/2014/main" id="{06A73B2B-8912-821F-0571-70BB59B03910}"/>
              </a:ext>
            </a:extLst>
          </p:cNvPr>
          <p:cNvGraphicFramePr>
            <a:graphicFrameLocks noGrp="1"/>
          </p:cNvGraphicFramePr>
          <p:nvPr/>
        </p:nvGraphicFramePr>
        <p:xfrm>
          <a:off x="2456987" y="355701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9" name="TextBox 8">
            <a:extLst>
              <a:ext uri="{FF2B5EF4-FFF2-40B4-BE49-F238E27FC236}">
                <a16:creationId xmlns:a16="http://schemas.microsoft.com/office/drawing/2014/main" id="{8B0E8504-9C4F-BC23-3681-AD5E286F0656}"/>
              </a:ext>
            </a:extLst>
          </p:cNvPr>
          <p:cNvSpPr txBox="1"/>
          <p:nvPr/>
        </p:nvSpPr>
        <p:spPr>
          <a:xfrm>
            <a:off x="2263085" y="3162323"/>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10" name="Table 9">
            <a:extLst>
              <a:ext uri="{FF2B5EF4-FFF2-40B4-BE49-F238E27FC236}">
                <a16:creationId xmlns:a16="http://schemas.microsoft.com/office/drawing/2014/main" id="{8909B93B-4B08-68C1-97AE-D1C8E731DE82}"/>
              </a:ext>
            </a:extLst>
          </p:cNvPr>
          <p:cNvGraphicFramePr>
            <a:graphicFrameLocks noGrp="1"/>
          </p:cNvGraphicFramePr>
          <p:nvPr/>
        </p:nvGraphicFramePr>
        <p:xfrm>
          <a:off x="3467138" y="3568306"/>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1" name="TextBox 10">
            <a:extLst>
              <a:ext uri="{FF2B5EF4-FFF2-40B4-BE49-F238E27FC236}">
                <a16:creationId xmlns:a16="http://schemas.microsoft.com/office/drawing/2014/main" id="{DDFE3AF9-37DD-D081-187F-03A58D508F9D}"/>
              </a:ext>
            </a:extLst>
          </p:cNvPr>
          <p:cNvSpPr txBox="1"/>
          <p:nvPr/>
        </p:nvSpPr>
        <p:spPr>
          <a:xfrm>
            <a:off x="3099090" y="3149551"/>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12" name="Table 11">
            <a:extLst>
              <a:ext uri="{FF2B5EF4-FFF2-40B4-BE49-F238E27FC236}">
                <a16:creationId xmlns:a16="http://schemas.microsoft.com/office/drawing/2014/main" id="{33AE2E1F-25A5-9AF2-013E-36E28FB8D0A4}"/>
              </a:ext>
            </a:extLst>
          </p:cNvPr>
          <p:cNvGraphicFramePr>
            <a:graphicFrameLocks noGrp="1"/>
          </p:cNvGraphicFramePr>
          <p:nvPr/>
        </p:nvGraphicFramePr>
        <p:xfrm>
          <a:off x="686462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13" name="TextBox 12">
            <a:extLst>
              <a:ext uri="{FF2B5EF4-FFF2-40B4-BE49-F238E27FC236}">
                <a16:creationId xmlns:a16="http://schemas.microsoft.com/office/drawing/2014/main" id="{3006FDD3-54C5-2F43-BA0D-577D4B2B793D}"/>
              </a:ext>
            </a:extLst>
          </p:cNvPr>
          <p:cNvSpPr txBox="1"/>
          <p:nvPr/>
        </p:nvSpPr>
        <p:spPr>
          <a:xfrm>
            <a:off x="6746982" y="675943"/>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6" name="TextBox 15">
            <a:extLst>
              <a:ext uri="{FF2B5EF4-FFF2-40B4-BE49-F238E27FC236}">
                <a16:creationId xmlns:a16="http://schemas.microsoft.com/office/drawing/2014/main" id="{72BFCE16-26B1-B6D3-F0AF-3318425DB2C2}"/>
              </a:ext>
            </a:extLst>
          </p:cNvPr>
          <p:cNvSpPr txBox="1"/>
          <p:nvPr/>
        </p:nvSpPr>
        <p:spPr>
          <a:xfrm>
            <a:off x="7494628" y="67594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graphicFrame>
        <p:nvGraphicFramePr>
          <p:cNvPr id="17" name="Table 16">
            <a:extLst>
              <a:ext uri="{FF2B5EF4-FFF2-40B4-BE49-F238E27FC236}">
                <a16:creationId xmlns:a16="http://schemas.microsoft.com/office/drawing/2014/main" id="{83848285-193F-DE0B-D127-BFDE35982612}"/>
              </a:ext>
            </a:extLst>
          </p:cNvPr>
          <p:cNvGraphicFramePr>
            <a:graphicFrameLocks noGrp="1"/>
          </p:cNvGraphicFramePr>
          <p:nvPr/>
        </p:nvGraphicFramePr>
        <p:xfrm>
          <a:off x="787570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18" name="Table 17">
            <a:extLst>
              <a:ext uri="{FF2B5EF4-FFF2-40B4-BE49-F238E27FC236}">
                <a16:creationId xmlns:a16="http://schemas.microsoft.com/office/drawing/2014/main" id="{C81144A7-B5AC-C49C-CE8C-8B4715A6F143}"/>
              </a:ext>
            </a:extLst>
          </p:cNvPr>
          <p:cNvGraphicFramePr>
            <a:graphicFrameLocks noGrp="1"/>
          </p:cNvGraphicFramePr>
          <p:nvPr/>
        </p:nvGraphicFramePr>
        <p:xfrm>
          <a:off x="6852525" y="3545198"/>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9" name="TextBox 18">
            <a:extLst>
              <a:ext uri="{FF2B5EF4-FFF2-40B4-BE49-F238E27FC236}">
                <a16:creationId xmlns:a16="http://schemas.microsoft.com/office/drawing/2014/main" id="{5EEEAC16-E666-851C-8433-10A9517F3833}"/>
              </a:ext>
            </a:extLst>
          </p:cNvPr>
          <p:cNvSpPr txBox="1"/>
          <p:nvPr/>
        </p:nvSpPr>
        <p:spPr>
          <a:xfrm>
            <a:off x="6658623" y="3150504"/>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20" name="Table 19">
            <a:extLst>
              <a:ext uri="{FF2B5EF4-FFF2-40B4-BE49-F238E27FC236}">
                <a16:creationId xmlns:a16="http://schemas.microsoft.com/office/drawing/2014/main" id="{DDB30E7A-5A44-2D8D-1BB0-EA7F4CA9E008}"/>
              </a:ext>
            </a:extLst>
          </p:cNvPr>
          <p:cNvGraphicFramePr>
            <a:graphicFrameLocks noGrp="1"/>
          </p:cNvGraphicFramePr>
          <p:nvPr/>
        </p:nvGraphicFramePr>
        <p:xfrm>
          <a:off x="7862676" y="355648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1</a:t>
                      </a:r>
                      <a:endParaRPr lang="en-SE" sz="1800" dirty="0"/>
                    </a:p>
                  </a:txBody>
                  <a:tcPr/>
                </a:tc>
                <a:extLst>
                  <a:ext uri="{0D108BD9-81ED-4DB2-BD59-A6C34878D82A}">
                    <a16:rowId xmlns:a16="http://schemas.microsoft.com/office/drawing/2014/main" val="511353736"/>
                  </a:ext>
                </a:extLst>
              </a:tr>
            </a:tbl>
          </a:graphicData>
        </a:graphic>
      </p:graphicFrame>
      <p:sp>
        <p:nvSpPr>
          <p:cNvPr id="21" name="TextBox 20">
            <a:extLst>
              <a:ext uri="{FF2B5EF4-FFF2-40B4-BE49-F238E27FC236}">
                <a16:creationId xmlns:a16="http://schemas.microsoft.com/office/drawing/2014/main" id="{A67C6DFF-22FA-74D0-CE68-6D3E43DCDC2B}"/>
              </a:ext>
            </a:extLst>
          </p:cNvPr>
          <p:cNvSpPr txBox="1"/>
          <p:nvPr/>
        </p:nvSpPr>
        <p:spPr>
          <a:xfrm>
            <a:off x="7494628" y="3137732"/>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0942C083-7636-58F8-E77A-207AB3B4D02A}"/>
              </a:ext>
            </a:extLst>
          </p:cNvPr>
          <p:cNvSpPr txBox="1">
            <a:spLocks/>
          </p:cNvSpPr>
          <p:nvPr/>
        </p:nvSpPr>
        <p:spPr bwMode="auto">
          <a:xfrm>
            <a:off x="4307963" y="1139934"/>
            <a:ext cx="2511429" cy="22096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Q1: Two lawyers each grab two chopsticks and start eating. </a:t>
            </a:r>
            <a:r>
              <a:rPr lang="en-US" altLang="zh-CN" b="0" kern="0" dirty="0"/>
              <a:t>Is the current state safe? Check it using Banker’s algorithm.</a:t>
            </a:r>
          </a:p>
        </p:txBody>
      </p:sp>
      <p:graphicFrame>
        <p:nvGraphicFramePr>
          <p:cNvPr id="23" name="Table 22">
            <a:extLst>
              <a:ext uri="{FF2B5EF4-FFF2-40B4-BE49-F238E27FC236}">
                <a16:creationId xmlns:a16="http://schemas.microsoft.com/office/drawing/2014/main" id="{F3800D2D-4CED-0AF5-6BB3-A160D6B5E26D}"/>
              </a:ext>
            </a:extLst>
          </p:cNvPr>
          <p:cNvGraphicFramePr>
            <a:graphicFrameLocks noGrp="1"/>
          </p:cNvGraphicFramePr>
          <p:nvPr/>
        </p:nvGraphicFramePr>
        <p:xfrm>
          <a:off x="8927350"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24" name="Content Placeholder 5">
            <a:extLst>
              <a:ext uri="{FF2B5EF4-FFF2-40B4-BE49-F238E27FC236}">
                <a16:creationId xmlns:a16="http://schemas.microsoft.com/office/drawing/2014/main" id="{02A3EF08-F2E5-06DD-F75B-E35A7DCD3151}"/>
              </a:ext>
            </a:extLst>
          </p:cNvPr>
          <p:cNvGraphicFramePr>
            <a:graphicFrameLocks/>
          </p:cNvGraphicFramePr>
          <p:nvPr/>
        </p:nvGraphicFramePr>
        <p:xfrm>
          <a:off x="9153107" y="3911387"/>
          <a:ext cx="1301842"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US" altLang="zh-CN" sz="2000" dirty="0"/>
                        <a:t>P2</a:t>
                      </a:r>
                      <a:endParaRPr lang="en-SE" sz="2000" dirty="0"/>
                    </a:p>
                  </a:txBody>
                  <a:tcPr>
                    <a:solidFill>
                      <a:schemeClr val="bg1">
                        <a:lumMod val="95000"/>
                      </a:schemeClr>
                    </a:solidFill>
                  </a:tcPr>
                </a:tc>
                <a:tc>
                  <a:txBody>
                    <a:bodyPr/>
                    <a:lstStyle/>
                    <a:p>
                      <a:pPr algn="ctr"/>
                      <a:r>
                        <a:rPr lang="en-GB" sz="2000" dirty="0"/>
                        <a:t>5</a:t>
                      </a:r>
                      <a:endParaRPr lang="en-SE" sz="2000" dirty="0"/>
                    </a:p>
                  </a:txBody>
                  <a:tcPr/>
                </a:tc>
                <a:extLst>
                  <a:ext uri="{0D108BD9-81ED-4DB2-BD59-A6C34878D82A}">
                    <a16:rowId xmlns:a16="http://schemas.microsoft.com/office/drawing/2014/main" val="3030728590"/>
                  </a:ext>
                </a:extLst>
              </a:tr>
              <a:tr h="370840">
                <a:tc>
                  <a:txBody>
                    <a:bodyPr/>
                    <a:lstStyle/>
                    <a:p>
                      <a:pPr algn="ctr"/>
                      <a:r>
                        <a:rPr lang="en-US" sz="2000" dirty="0"/>
                        <a:t>P3</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75896377"/>
                  </a:ext>
                </a:extLst>
              </a:tr>
              <a:tr h="370840">
                <a:tc>
                  <a:txBody>
                    <a:bodyPr/>
                    <a:lstStyle/>
                    <a:p>
                      <a:pPr algn="ctr"/>
                      <a:r>
                        <a:rPr lang="en-US" sz="2000" dirty="0"/>
                        <a:t>P4</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474450686"/>
                  </a:ext>
                </a:extLst>
              </a:tr>
              <a:tr h="370840">
                <a:tc>
                  <a:txBody>
                    <a:bodyPr/>
                    <a:lstStyle/>
                    <a:p>
                      <a:pPr algn="ctr"/>
                      <a:r>
                        <a:rPr lang="en-US" sz="2000" dirty="0"/>
                        <a:t>P5</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4107443360"/>
                  </a:ext>
                </a:extLst>
              </a:tr>
            </a:tbl>
          </a:graphicData>
        </a:graphic>
      </p:graphicFrame>
      <p:sp>
        <p:nvSpPr>
          <p:cNvPr id="25" name="TextBox 24">
            <a:extLst>
              <a:ext uri="{FF2B5EF4-FFF2-40B4-BE49-F238E27FC236}">
                <a16:creationId xmlns:a16="http://schemas.microsoft.com/office/drawing/2014/main" id="{7298E434-C564-0A77-CCB2-BE88B0D453A6}"/>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646CF467-03B4-597C-6D8A-1B30E84F27DC}"/>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Yes, current state is safe. You can run P1 first, then the remaining lawyers in any order.  </a:t>
            </a:r>
            <a:endParaRPr lang="en-US" altLang="zh-CN" b="0" kern="0" dirty="0"/>
          </a:p>
        </p:txBody>
      </p:sp>
    </p:spTree>
    <p:extLst>
      <p:ext uri="{BB962C8B-B14F-4D97-AF65-F5344CB8AC3E}">
        <p14:creationId xmlns:p14="http://schemas.microsoft.com/office/powerpoint/2010/main" val="292161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035D-F5B9-F2C6-59A2-7DE1BCA7D592}"/>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D1236058-8546-8757-C024-E7ACC5EBEB3C}"/>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p:sp>
        <p:nvSpPr>
          <p:cNvPr id="14" name="Content Placeholder 2">
            <a:extLst>
              <a:ext uri="{FF2B5EF4-FFF2-40B4-BE49-F238E27FC236}">
                <a16:creationId xmlns:a16="http://schemas.microsoft.com/office/drawing/2014/main" id="{1B4E313D-DF96-E850-F367-13C977EC5412}"/>
              </a:ext>
            </a:extLst>
          </p:cNvPr>
          <p:cNvSpPr>
            <a:spLocks noGrp="1"/>
          </p:cNvSpPr>
          <p:nvPr>
            <p:ph idx="1"/>
          </p:nvPr>
        </p:nvSpPr>
        <p:spPr>
          <a:xfrm>
            <a:off x="235313" y="1219328"/>
            <a:ext cx="1940024" cy="1143000"/>
          </a:xfrm>
        </p:spPr>
        <p:txBody>
          <a:bodyPr>
            <a:normAutofit/>
          </a:bodyPr>
          <a:lstStyle/>
          <a:p>
            <a:pPr marL="0" indent="0">
              <a:buNone/>
            </a:pPr>
            <a:r>
              <a:rPr lang="en-GB" dirty="0"/>
              <a:t>Initially, all chopsticks are free.</a:t>
            </a:r>
          </a:p>
        </p:txBody>
      </p:sp>
      <p:sp>
        <p:nvSpPr>
          <p:cNvPr id="15" name="Content Placeholder 2">
            <a:extLst>
              <a:ext uri="{FF2B5EF4-FFF2-40B4-BE49-F238E27FC236}">
                <a16:creationId xmlns:a16="http://schemas.microsoft.com/office/drawing/2014/main" id="{BB02F49F-8484-BF8A-E401-8537506797F6}"/>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B9D892B5-58C4-806B-B7EF-D199C9E1F5BB}"/>
              </a:ext>
            </a:extLst>
          </p:cNvPr>
          <p:cNvGraphicFramePr>
            <a:graphicFrameLocks noGrp="1"/>
          </p:cNvGraphicFramePr>
          <p:nvPr>
            <p:extLst>
              <p:ext uri="{D42A27DB-BD31-4B8C-83A1-F6EECF244321}">
                <p14:modId xmlns:p14="http://schemas.microsoft.com/office/powerpoint/2010/main" val="3745573574"/>
              </p:ext>
            </p:extLst>
          </p:nvPr>
        </p:nvGraphicFramePr>
        <p:xfrm>
          <a:off x="246908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4" name="TextBox 3">
            <a:extLst>
              <a:ext uri="{FF2B5EF4-FFF2-40B4-BE49-F238E27FC236}">
                <a16:creationId xmlns:a16="http://schemas.microsoft.com/office/drawing/2014/main" id="{9A2F85CE-5424-2861-D748-564FA4318447}"/>
              </a:ext>
            </a:extLst>
          </p:cNvPr>
          <p:cNvSpPr txBox="1"/>
          <p:nvPr/>
        </p:nvSpPr>
        <p:spPr>
          <a:xfrm>
            <a:off x="2351444"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458E86CD-D1FD-8DCB-ED38-D3A7CA79FDFF}"/>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355A486F-0CA9-FF3D-FD8C-2631770448B9}"/>
              </a:ext>
            </a:extLst>
          </p:cNvPr>
          <p:cNvSpPr txBox="1"/>
          <p:nvPr/>
        </p:nvSpPr>
        <p:spPr>
          <a:xfrm>
            <a:off x="8801196" y="66412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7" name="Table 6">
            <a:extLst>
              <a:ext uri="{FF2B5EF4-FFF2-40B4-BE49-F238E27FC236}">
                <a16:creationId xmlns:a16="http://schemas.microsoft.com/office/drawing/2014/main" id="{C7AAAE97-FCC1-E4F3-B94A-04C5C84D044C}"/>
              </a:ext>
            </a:extLst>
          </p:cNvPr>
          <p:cNvGraphicFramePr>
            <a:graphicFrameLocks noGrp="1"/>
          </p:cNvGraphicFramePr>
          <p:nvPr>
            <p:extLst>
              <p:ext uri="{D42A27DB-BD31-4B8C-83A1-F6EECF244321}">
                <p14:modId xmlns:p14="http://schemas.microsoft.com/office/powerpoint/2010/main" val="2908677250"/>
              </p:ext>
            </p:extLst>
          </p:nvPr>
        </p:nvGraphicFramePr>
        <p:xfrm>
          <a:off x="348016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8" name="Table 7">
            <a:extLst>
              <a:ext uri="{FF2B5EF4-FFF2-40B4-BE49-F238E27FC236}">
                <a16:creationId xmlns:a16="http://schemas.microsoft.com/office/drawing/2014/main" id="{3DCEC414-BD7D-5EAD-4819-8639B5662A74}"/>
              </a:ext>
            </a:extLst>
          </p:cNvPr>
          <p:cNvGraphicFramePr>
            <a:graphicFrameLocks noGrp="1"/>
          </p:cNvGraphicFramePr>
          <p:nvPr>
            <p:extLst>
              <p:ext uri="{D42A27DB-BD31-4B8C-83A1-F6EECF244321}">
                <p14:modId xmlns:p14="http://schemas.microsoft.com/office/powerpoint/2010/main" val="3641928148"/>
              </p:ext>
            </p:extLst>
          </p:nvPr>
        </p:nvGraphicFramePr>
        <p:xfrm>
          <a:off x="2456987" y="355701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9" name="TextBox 8">
            <a:extLst>
              <a:ext uri="{FF2B5EF4-FFF2-40B4-BE49-F238E27FC236}">
                <a16:creationId xmlns:a16="http://schemas.microsoft.com/office/drawing/2014/main" id="{FDB46065-9BEF-9686-7841-6DB6FA9A3DC4}"/>
              </a:ext>
            </a:extLst>
          </p:cNvPr>
          <p:cNvSpPr txBox="1"/>
          <p:nvPr/>
        </p:nvSpPr>
        <p:spPr>
          <a:xfrm>
            <a:off x="2263085" y="3162323"/>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10" name="Table 9">
            <a:extLst>
              <a:ext uri="{FF2B5EF4-FFF2-40B4-BE49-F238E27FC236}">
                <a16:creationId xmlns:a16="http://schemas.microsoft.com/office/drawing/2014/main" id="{1D2E30EF-F22B-312D-05F6-97670DDFF740}"/>
              </a:ext>
            </a:extLst>
          </p:cNvPr>
          <p:cNvGraphicFramePr>
            <a:graphicFrameLocks noGrp="1"/>
          </p:cNvGraphicFramePr>
          <p:nvPr>
            <p:extLst>
              <p:ext uri="{D42A27DB-BD31-4B8C-83A1-F6EECF244321}">
                <p14:modId xmlns:p14="http://schemas.microsoft.com/office/powerpoint/2010/main" val="1749472065"/>
              </p:ext>
            </p:extLst>
          </p:nvPr>
        </p:nvGraphicFramePr>
        <p:xfrm>
          <a:off x="3467138" y="3568306"/>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1" name="TextBox 10">
            <a:extLst>
              <a:ext uri="{FF2B5EF4-FFF2-40B4-BE49-F238E27FC236}">
                <a16:creationId xmlns:a16="http://schemas.microsoft.com/office/drawing/2014/main" id="{B0C497BB-CD38-D748-66CC-AEB6BB678D6A}"/>
              </a:ext>
            </a:extLst>
          </p:cNvPr>
          <p:cNvSpPr txBox="1"/>
          <p:nvPr/>
        </p:nvSpPr>
        <p:spPr>
          <a:xfrm>
            <a:off x="3099090" y="3149551"/>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12" name="Table 11">
            <a:extLst>
              <a:ext uri="{FF2B5EF4-FFF2-40B4-BE49-F238E27FC236}">
                <a16:creationId xmlns:a16="http://schemas.microsoft.com/office/drawing/2014/main" id="{D9A0D013-2DD2-41B5-3DC8-A439DB848BD2}"/>
              </a:ext>
            </a:extLst>
          </p:cNvPr>
          <p:cNvGraphicFramePr>
            <a:graphicFrameLocks noGrp="1"/>
          </p:cNvGraphicFramePr>
          <p:nvPr>
            <p:extLst>
              <p:ext uri="{D42A27DB-BD31-4B8C-83A1-F6EECF244321}">
                <p14:modId xmlns:p14="http://schemas.microsoft.com/office/powerpoint/2010/main" val="1844341242"/>
              </p:ext>
            </p:extLst>
          </p:nvPr>
        </p:nvGraphicFramePr>
        <p:xfrm>
          <a:off x="686462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13" name="TextBox 12">
            <a:extLst>
              <a:ext uri="{FF2B5EF4-FFF2-40B4-BE49-F238E27FC236}">
                <a16:creationId xmlns:a16="http://schemas.microsoft.com/office/drawing/2014/main" id="{3C5504D2-BB26-0EB7-D077-C4D07D2F14D9}"/>
              </a:ext>
            </a:extLst>
          </p:cNvPr>
          <p:cNvSpPr txBox="1"/>
          <p:nvPr/>
        </p:nvSpPr>
        <p:spPr>
          <a:xfrm>
            <a:off x="6746982" y="675943"/>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6" name="TextBox 15">
            <a:extLst>
              <a:ext uri="{FF2B5EF4-FFF2-40B4-BE49-F238E27FC236}">
                <a16:creationId xmlns:a16="http://schemas.microsoft.com/office/drawing/2014/main" id="{E9C404DB-5999-03AE-A93F-0BD06ABBEFB3}"/>
              </a:ext>
            </a:extLst>
          </p:cNvPr>
          <p:cNvSpPr txBox="1"/>
          <p:nvPr/>
        </p:nvSpPr>
        <p:spPr>
          <a:xfrm>
            <a:off x="7494628" y="67594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graphicFrame>
        <p:nvGraphicFramePr>
          <p:cNvPr id="17" name="Table 16">
            <a:extLst>
              <a:ext uri="{FF2B5EF4-FFF2-40B4-BE49-F238E27FC236}">
                <a16:creationId xmlns:a16="http://schemas.microsoft.com/office/drawing/2014/main" id="{20FB3A4B-4656-478C-4830-B44881D9B838}"/>
              </a:ext>
            </a:extLst>
          </p:cNvPr>
          <p:cNvGraphicFramePr>
            <a:graphicFrameLocks noGrp="1"/>
          </p:cNvGraphicFramePr>
          <p:nvPr>
            <p:extLst>
              <p:ext uri="{D42A27DB-BD31-4B8C-83A1-F6EECF244321}">
                <p14:modId xmlns:p14="http://schemas.microsoft.com/office/powerpoint/2010/main" val="18492781"/>
              </p:ext>
            </p:extLst>
          </p:nvPr>
        </p:nvGraphicFramePr>
        <p:xfrm>
          <a:off x="787570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1</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18" name="Table 17">
            <a:extLst>
              <a:ext uri="{FF2B5EF4-FFF2-40B4-BE49-F238E27FC236}">
                <a16:creationId xmlns:a16="http://schemas.microsoft.com/office/drawing/2014/main" id="{7CD883B1-2C51-26C1-6B44-FD3A68875FEF}"/>
              </a:ext>
            </a:extLst>
          </p:cNvPr>
          <p:cNvGraphicFramePr>
            <a:graphicFrameLocks noGrp="1"/>
          </p:cNvGraphicFramePr>
          <p:nvPr>
            <p:extLst>
              <p:ext uri="{D42A27DB-BD31-4B8C-83A1-F6EECF244321}">
                <p14:modId xmlns:p14="http://schemas.microsoft.com/office/powerpoint/2010/main" val="712319663"/>
              </p:ext>
            </p:extLst>
          </p:nvPr>
        </p:nvGraphicFramePr>
        <p:xfrm>
          <a:off x="6852525" y="3545198"/>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9" name="TextBox 18">
            <a:extLst>
              <a:ext uri="{FF2B5EF4-FFF2-40B4-BE49-F238E27FC236}">
                <a16:creationId xmlns:a16="http://schemas.microsoft.com/office/drawing/2014/main" id="{F7B60051-3D2A-4B8A-2F72-637C47DDDD0A}"/>
              </a:ext>
            </a:extLst>
          </p:cNvPr>
          <p:cNvSpPr txBox="1"/>
          <p:nvPr/>
        </p:nvSpPr>
        <p:spPr>
          <a:xfrm>
            <a:off x="6658623" y="3150504"/>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20" name="Table 19">
            <a:extLst>
              <a:ext uri="{FF2B5EF4-FFF2-40B4-BE49-F238E27FC236}">
                <a16:creationId xmlns:a16="http://schemas.microsoft.com/office/drawing/2014/main" id="{ACA017E9-245C-6500-218A-34D04FA981E3}"/>
              </a:ext>
            </a:extLst>
          </p:cNvPr>
          <p:cNvGraphicFramePr>
            <a:graphicFrameLocks noGrp="1"/>
          </p:cNvGraphicFramePr>
          <p:nvPr>
            <p:extLst>
              <p:ext uri="{D42A27DB-BD31-4B8C-83A1-F6EECF244321}">
                <p14:modId xmlns:p14="http://schemas.microsoft.com/office/powerpoint/2010/main" val="318948737"/>
              </p:ext>
            </p:extLst>
          </p:nvPr>
        </p:nvGraphicFramePr>
        <p:xfrm>
          <a:off x="7862676" y="355648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bl>
          </a:graphicData>
        </a:graphic>
      </p:graphicFrame>
      <p:sp>
        <p:nvSpPr>
          <p:cNvPr id="21" name="TextBox 20">
            <a:extLst>
              <a:ext uri="{FF2B5EF4-FFF2-40B4-BE49-F238E27FC236}">
                <a16:creationId xmlns:a16="http://schemas.microsoft.com/office/drawing/2014/main" id="{AD6CE544-5B7C-ACA0-50E9-B68D72871C42}"/>
              </a:ext>
            </a:extLst>
          </p:cNvPr>
          <p:cNvSpPr txBox="1"/>
          <p:nvPr/>
        </p:nvSpPr>
        <p:spPr>
          <a:xfrm>
            <a:off x="7494628" y="3137732"/>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AC63467C-2C34-6F66-2D50-DDF360347393}"/>
              </a:ext>
            </a:extLst>
          </p:cNvPr>
          <p:cNvSpPr txBox="1">
            <a:spLocks/>
          </p:cNvSpPr>
          <p:nvPr/>
        </p:nvSpPr>
        <p:spPr bwMode="auto">
          <a:xfrm>
            <a:off x="4321342" y="1219328"/>
            <a:ext cx="2531183" cy="22096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Each lawyer grabs 1 chopstick</a:t>
            </a:r>
            <a:r>
              <a:rPr lang="en-US" altLang="zh-CN" b="0" kern="0" dirty="0"/>
              <a:t>. Is the current state safe? Check it using Banker’s algorithm.</a:t>
            </a:r>
          </a:p>
        </p:txBody>
      </p:sp>
      <p:graphicFrame>
        <p:nvGraphicFramePr>
          <p:cNvPr id="23" name="Table 22">
            <a:extLst>
              <a:ext uri="{FF2B5EF4-FFF2-40B4-BE49-F238E27FC236}">
                <a16:creationId xmlns:a16="http://schemas.microsoft.com/office/drawing/2014/main" id="{AD904414-0099-B6C7-E636-F89914AF340A}"/>
              </a:ext>
            </a:extLst>
          </p:cNvPr>
          <p:cNvGraphicFramePr>
            <a:graphicFrameLocks noGrp="1"/>
          </p:cNvGraphicFramePr>
          <p:nvPr>
            <p:extLst>
              <p:ext uri="{D42A27DB-BD31-4B8C-83A1-F6EECF244321}">
                <p14:modId xmlns:p14="http://schemas.microsoft.com/office/powerpoint/2010/main" val="3938407600"/>
              </p:ext>
            </p:extLst>
          </p:nvPr>
        </p:nvGraphicFramePr>
        <p:xfrm>
          <a:off x="8927350"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1</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24" name="Content Placeholder 5">
            <a:extLst>
              <a:ext uri="{FF2B5EF4-FFF2-40B4-BE49-F238E27FC236}">
                <a16:creationId xmlns:a16="http://schemas.microsoft.com/office/drawing/2014/main" id="{B329EECB-834E-7E47-4D1B-CD7F49CF9853}"/>
              </a:ext>
            </a:extLst>
          </p:cNvPr>
          <p:cNvGraphicFramePr>
            <a:graphicFrameLocks/>
          </p:cNvGraphicFramePr>
          <p:nvPr>
            <p:extLst>
              <p:ext uri="{D42A27DB-BD31-4B8C-83A1-F6EECF244321}">
                <p14:modId xmlns:p14="http://schemas.microsoft.com/office/powerpoint/2010/main" val="1786800150"/>
              </p:ext>
            </p:extLst>
          </p:nvPr>
        </p:nvGraphicFramePr>
        <p:xfrm>
          <a:off x="9153107" y="3911387"/>
          <a:ext cx="1301842" cy="118872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gridSpan="2">
                  <a:txBody>
                    <a:bodyPr/>
                    <a:lstStyle/>
                    <a:p>
                      <a:pPr algn="ctr"/>
                      <a:r>
                        <a:rPr lang="en-GB" sz="2000" dirty="0"/>
                        <a:t>Deadlock</a:t>
                      </a:r>
                      <a:endParaRPr lang="en-SE" sz="2000" dirty="0"/>
                    </a:p>
                  </a:txBody>
                  <a:tcPr>
                    <a:solidFill>
                      <a:schemeClr val="bg1">
                        <a:lumMod val="95000"/>
                      </a:schemeClr>
                    </a:solidFill>
                  </a:tcPr>
                </a:tc>
                <a:tc hMerge="1">
                  <a:txBody>
                    <a:bodyPr/>
                    <a:lstStyle/>
                    <a:p>
                      <a:endParaRPr dirty="0"/>
                    </a:p>
                  </a:txBody>
                  <a:tcPr/>
                </a:tc>
                <a:extLst>
                  <a:ext uri="{0D108BD9-81ED-4DB2-BD59-A6C34878D82A}">
                    <a16:rowId xmlns:a16="http://schemas.microsoft.com/office/drawing/2014/main" val="1884641263"/>
                  </a:ext>
                </a:extLst>
              </a:tr>
            </a:tbl>
          </a:graphicData>
        </a:graphic>
      </p:graphicFrame>
      <p:sp>
        <p:nvSpPr>
          <p:cNvPr id="25" name="TextBox 24">
            <a:extLst>
              <a:ext uri="{FF2B5EF4-FFF2-40B4-BE49-F238E27FC236}">
                <a16:creationId xmlns:a16="http://schemas.microsoft.com/office/drawing/2014/main" id="{F212A02E-D5E0-F9B9-571E-CC5E403B9DCD}"/>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45FCDA98-BAE4-41E7-FE33-F5A61D288BDD}"/>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No, current state is a deadlock.  </a:t>
            </a:r>
            <a:endParaRPr lang="en-US" altLang="zh-CN" b="0" kern="0" dirty="0"/>
          </a:p>
        </p:txBody>
      </p:sp>
    </p:spTree>
    <p:extLst>
      <p:ext uri="{BB962C8B-B14F-4D97-AF65-F5344CB8AC3E}">
        <p14:creationId xmlns:p14="http://schemas.microsoft.com/office/powerpoint/2010/main" val="189888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010E-0DE6-664D-E651-1315BFD2A9E4}"/>
              </a:ext>
            </a:extLst>
          </p:cNvPr>
          <p:cNvSpPr>
            <a:spLocks noGrp="1"/>
          </p:cNvSpPr>
          <p:nvPr>
            <p:ph type="title"/>
          </p:nvPr>
        </p:nvSpPr>
        <p:spPr/>
        <p:txBody>
          <a:bodyPr/>
          <a:lstStyle/>
          <a:p>
            <a:r>
              <a:rPr lang="en-GB" dirty="0"/>
              <a:t>Quiz: Dining Lawyers II </a:t>
            </a:r>
            <a:endParaRPr lang="en-SE" dirty="0"/>
          </a:p>
        </p:txBody>
      </p:sp>
      <p:sp>
        <p:nvSpPr>
          <p:cNvPr id="3" name="Content Placeholder 2">
            <a:extLst>
              <a:ext uri="{FF2B5EF4-FFF2-40B4-BE49-F238E27FC236}">
                <a16:creationId xmlns:a16="http://schemas.microsoft.com/office/drawing/2014/main" id="{C96CE106-EFF2-89A6-A94C-94BA0CA70C60}"/>
              </a:ext>
            </a:extLst>
          </p:cNvPr>
          <p:cNvSpPr>
            <a:spLocks noGrp="1"/>
          </p:cNvSpPr>
          <p:nvPr>
            <p:ph idx="1"/>
          </p:nvPr>
        </p:nvSpPr>
        <p:spPr/>
        <p:txBody>
          <a:bodyPr>
            <a:normAutofit/>
          </a:bodyPr>
          <a:lstStyle/>
          <a:p>
            <a:r>
              <a:rPr lang="en-GB" dirty="0"/>
              <a:t>If each lawyer has 2 arms, and there is a pile of knives and forks at </a:t>
            </a:r>
            <a:r>
              <a:rPr lang="en-GB" dirty="0" err="1"/>
              <a:t>center</a:t>
            </a:r>
            <a:r>
              <a:rPr lang="en-GB" dirty="0"/>
              <a:t> of the table. Assume there are at least 1 knife and 1 fork, so at least one lawyer can eat. Each lawyer follows the following steps:</a:t>
            </a:r>
          </a:p>
          <a:p>
            <a:pPr lvl="1"/>
            <a:r>
              <a:rPr lang="en-GB" dirty="0"/>
              <a:t>(1) Pick up a knife </a:t>
            </a:r>
          </a:p>
          <a:p>
            <a:pPr lvl="1"/>
            <a:r>
              <a:rPr lang="en-GB" dirty="0"/>
              <a:t>(2) Pick up a fork </a:t>
            </a:r>
          </a:p>
          <a:p>
            <a:pPr lvl="1"/>
            <a:r>
              <a:rPr lang="en-GB" dirty="0"/>
              <a:t>(3) Eat</a:t>
            </a:r>
          </a:p>
          <a:p>
            <a:pPr lvl="1"/>
            <a:r>
              <a:rPr lang="en-GB" dirty="0"/>
              <a:t>(4) Return the knife and fork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9373298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CBEC-05EA-7A5F-F4B4-1BC21C95AD1B}"/>
              </a:ext>
            </a:extLst>
          </p:cNvPr>
          <p:cNvSpPr>
            <a:spLocks noGrp="1"/>
          </p:cNvSpPr>
          <p:nvPr>
            <p:ph type="title"/>
          </p:nvPr>
        </p:nvSpPr>
        <p:spPr/>
        <p:txBody>
          <a:bodyPr/>
          <a:lstStyle/>
          <a:p>
            <a:r>
              <a:rPr lang="en-GB" dirty="0"/>
              <a:t>Quiz: Dining Lawyers II Answer</a:t>
            </a:r>
            <a:endParaRPr lang="en-SE" dirty="0"/>
          </a:p>
        </p:txBody>
      </p:sp>
      <p:sp>
        <p:nvSpPr>
          <p:cNvPr id="3" name="Content Placeholder 2">
            <a:extLst>
              <a:ext uri="{FF2B5EF4-FFF2-40B4-BE49-F238E27FC236}">
                <a16:creationId xmlns:a16="http://schemas.microsoft.com/office/drawing/2014/main" id="{122E96A8-E236-1836-858B-8BE14C20DCB7}"/>
              </a:ext>
            </a:extLst>
          </p:cNvPr>
          <p:cNvSpPr>
            <a:spLocks noGrp="1"/>
          </p:cNvSpPr>
          <p:nvPr>
            <p:ph idx="1"/>
          </p:nvPr>
        </p:nvSpPr>
        <p:spPr>
          <a:xfrm>
            <a:off x="330200" y="914400"/>
            <a:ext cx="6108700" cy="5105400"/>
          </a:xfrm>
        </p:spPr>
        <p:txBody>
          <a:bodyPr>
            <a:normAutofit fontScale="92500" lnSpcReduction="20000"/>
          </a:bodyPr>
          <a:lstStyle/>
          <a:p>
            <a:r>
              <a:rPr lang="en-GB" dirty="0"/>
              <a:t>ANS: No deadlocks, since it’s not possible to have circular waiting.</a:t>
            </a:r>
          </a:p>
          <a:p>
            <a:r>
              <a:rPr lang="en-GB" dirty="0"/>
              <a:t>All lawyers follow the same resource acquisition order:</a:t>
            </a:r>
          </a:p>
          <a:p>
            <a:pPr lvl="1"/>
            <a:r>
              <a:rPr lang="en-GB" dirty="0"/>
              <a:t>1. Knife</a:t>
            </a:r>
          </a:p>
          <a:p>
            <a:pPr lvl="1"/>
            <a:r>
              <a:rPr lang="en-GB" dirty="0"/>
              <a:t>2. Fork</a:t>
            </a:r>
          </a:p>
          <a:p>
            <a:r>
              <a:rPr lang="en-GB" dirty="0"/>
              <a:t>Since lawyers do not wait for resources held by others in a cyclic manner, no circular dependency forms.</a:t>
            </a:r>
          </a:p>
          <a:p>
            <a:r>
              <a:rPr lang="en-GB" dirty="0"/>
              <a:t>Example: If all knives are taken, lawyers without knives wait for returned knives. Those with knives either acquire forks (if available) or wait for forks to be returned. With at least one fork in the system, progress is guaranteed once utensils are released.</a:t>
            </a:r>
            <a:endParaRPr lang="en-SE" dirty="0"/>
          </a:p>
        </p:txBody>
      </p:sp>
      <p:sp>
        <p:nvSpPr>
          <p:cNvPr id="4" name="Oval 4">
            <a:extLst>
              <a:ext uri="{FF2B5EF4-FFF2-40B4-BE49-F238E27FC236}">
                <a16:creationId xmlns:a16="http://schemas.microsoft.com/office/drawing/2014/main" id="{E867835D-6934-3C2A-08B6-CCB61809774A}"/>
              </a:ext>
            </a:extLst>
          </p:cNvPr>
          <p:cNvSpPr>
            <a:spLocks noChangeArrowheads="1"/>
          </p:cNvSpPr>
          <p:nvPr/>
        </p:nvSpPr>
        <p:spPr bwMode="auto">
          <a:xfrm>
            <a:off x="71977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552F5B16-4803-988A-522D-9EBAB66A1DAE}"/>
              </a:ext>
            </a:extLst>
          </p:cNvPr>
          <p:cNvSpPr>
            <a:spLocks noChangeArrowheads="1"/>
          </p:cNvSpPr>
          <p:nvPr/>
        </p:nvSpPr>
        <p:spPr bwMode="auto">
          <a:xfrm>
            <a:off x="106140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698A0198-3468-DF0F-8B71-8F9519F71B44}"/>
              </a:ext>
            </a:extLst>
          </p:cNvPr>
          <p:cNvSpPr>
            <a:spLocks noChangeArrowheads="1"/>
          </p:cNvSpPr>
          <p:nvPr/>
        </p:nvSpPr>
        <p:spPr bwMode="auto">
          <a:xfrm>
            <a:off x="8731250" y="34147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fork</a:t>
            </a:r>
          </a:p>
        </p:txBody>
      </p:sp>
      <p:sp>
        <p:nvSpPr>
          <p:cNvPr id="7" name="Rectangle 9">
            <a:extLst>
              <a:ext uri="{FF2B5EF4-FFF2-40B4-BE49-F238E27FC236}">
                <a16:creationId xmlns:a16="http://schemas.microsoft.com/office/drawing/2014/main" id="{44737D0F-486E-A5BB-4C27-1A899C0D2973}"/>
              </a:ext>
            </a:extLst>
          </p:cNvPr>
          <p:cNvSpPr>
            <a:spLocks noChangeArrowheads="1"/>
          </p:cNvSpPr>
          <p:nvPr/>
        </p:nvSpPr>
        <p:spPr bwMode="auto">
          <a:xfrm>
            <a:off x="8610600" y="16764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3ABED2A5-A545-E8D9-3972-F0692A3E9BD1}"/>
              </a:ext>
            </a:extLst>
          </p:cNvPr>
          <p:cNvSpPr>
            <a:spLocks noChangeShapeType="1"/>
          </p:cNvSpPr>
          <p:nvPr/>
        </p:nvSpPr>
        <p:spPr bwMode="auto">
          <a:xfrm>
            <a:off x="7835900" y="32051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D682D274-68F0-E988-E39C-AA5D48447C2B}"/>
              </a:ext>
            </a:extLst>
          </p:cNvPr>
          <p:cNvSpPr>
            <a:spLocks noChangeShapeType="1"/>
          </p:cNvSpPr>
          <p:nvPr/>
        </p:nvSpPr>
        <p:spPr bwMode="auto">
          <a:xfrm flipV="1">
            <a:off x="9317038" y="32051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D13E50A3-7BB4-9B85-B418-59F4517F681D}"/>
              </a:ext>
            </a:extLst>
          </p:cNvPr>
          <p:cNvSpPr txBox="1">
            <a:spLocks noChangeArrowheads="1"/>
          </p:cNvSpPr>
          <p:nvPr/>
        </p:nvSpPr>
        <p:spPr bwMode="auto">
          <a:xfrm>
            <a:off x="10000456" y="3500085"/>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held by Thread 2</a:t>
            </a:r>
          </a:p>
        </p:txBody>
      </p:sp>
      <p:sp>
        <p:nvSpPr>
          <p:cNvPr id="11" name="Line 13">
            <a:extLst>
              <a:ext uri="{FF2B5EF4-FFF2-40B4-BE49-F238E27FC236}">
                <a16:creationId xmlns:a16="http://schemas.microsoft.com/office/drawing/2014/main" id="{B8D13756-C7C2-7DAE-B92E-A81A5D6F93EF}"/>
              </a:ext>
            </a:extLst>
          </p:cNvPr>
          <p:cNvSpPr>
            <a:spLocks noChangeShapeType="1"/>
          </p:cNvSpPr>
          <p:nvPr/>
        </p:nvSpPr>
        <p:spPr bwMode="auto">
          <a:xfrm flipH="1" flipV="1">
            <a:off x="9594851" y="21812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D3F189B8-BEA8-06E5-5DA0-8DDC8DE6B186}"/>
              </a:ext>
            </a:extLst>
          </p:cNvPr>
          <p:cNvSpPr txBox="1">
            <a:spLocks noChangeArrowheads="1"/>
          </p:cNvSpPr>
          <p:nvPr/>
        </p:nvSpPr>
        <p:spPr bwMode="auto">
          <a:xfrm>
            <a:off x="9758893" y="170814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AC5435DB-07CC-24DD-611F-BE5F6681D918}"/>
              </a:ext>
            </a:extLst>
          </p:cNvPr>
          <p:cNvSpPr>
            <a:spLocks noChangeArrowheads="1"/>
          </p:cNvSpPr>
          <p:nvPr/>
        </p:nvSpPr>
        <p:spPr bwMode="auto">
          <a:xfrm>
            <a:off x="9167813" y="23288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D058D1D8-D5D7-8B94-64B3-4E1BABE6FD1D}"/>
              </a:ext>
            </a:extLst>
          </p:cNvPr>
          <p:cNvSpPr>
            <a:spLocks noChangeShapeType="1"/>
          </p:cNvSpPr>
          <p:nvPr/>
        </p:nvSpPr>
        <p:spPr bwMode="auto">
          <a:xfrm flipH="1">
            <a:off x="8008938" y="24526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4F59604D-A012-D748-3A24-CA14FE0BA4A8}"/>
              </a:ext>
            </a:extLst>
          </p:cNvPr>
          <p:cNvSpPr txBox="1"/>
          <p:nvPr/>
        </p:nvSpPr>
        <p:spPr>
          <a:xfrm>
            <a:off x="7835900" y="4639449"/>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1. Knife 2. Fork</a:t>
            </a:r>
            <a:endParaRPr lang="en-SE" sz="2000" dirty="0">
              <a:latin typeface="Gill Sans Light"/>
            </a:endParaRPr>
          </a:p>
        </p:txBody>
      </p:sp>
      <p:sp>
        <p:nvSpPr>
          <p:cNvPr id="16" name="Text Box 12">
            <a:extLst>
              <a:ext uri="{FF2B5EF4-FFF2-40B4-BE49-F238E27FC236}">
                <a16:creationId xmlns:a16="http://schemas.microsoft.com/office/drawing/2014/main" id="{50B76F4E-1708-533E-4648-F80099B60CC5}"/>
              </a:ext>
            </a:extLst>
          </p:cNvPr>
          <p:cNvSpPr txBox="1">
            <a:spLocks noChangeArrowheads="1"/>
          </p:cNvSpPr>
          <p:nvPr/>
        </p:nvSpPr>
        <p:spPr bwMode="auto">
          <a:xfrm>
            <a:off x="6296819" y="3500085"/>
            <a:ext cx="225019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requested by Thread 2</a:t>
            </a:r>
          </a:p>
        </p:txBody>
      </p:sp>
      <p:sp>
        <p:nvSpPr>
          <p:cNvPr id="17" name="Text Box 14">
            <a:extLst>
              <a:ext uri="{FF2B5EF4-FFF2-40B4-BE49-F238E27FC236}">
                <a16:creationId xmlns:a16="http://schemas.microsoft.com/office/drawing/2014/main" id="{53A1967F-EDC4-4D04-69BA-C16A961E1FF5}"/>
              </a:ext>
            </a:extLst>
          </p:cNvPr>
          <p:cNvSpPr txBox="1">
            <a:spLocks noChangeArrowheads="1"/>
          </p:cNvSpPr>
          <p:nvPr/>
        </p:nvSpPr>
        <p:spPr bwMode="auto">
          <a:xfrm>
            <a:off x="6296819" y="170814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20348391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CE1A-5EE0-BB49-216D-B4B1AF277470}"/>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2C890D62-C0BE-DA6D-366C-8F725FB1BCE9}"/>
              </a:ext>
            </a:extLst>
          </p:cNvPr>
          <p:cNvSpPr>
            <a:spLocks noGrp="1"/>
          </p:cNvSpPr>
          <p:nvPr>
            <p:ph idx="1"/>
          </p:nvPr>
        </p:nvSpPr>
        <p:spPr/>
        <p:txBody>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2 knives atomically</a:t>
            </a:r>
          </a:p>
          <a:p>
            <a:pPr lvl="1"/>
            <a:r>
              <a:rPr lang="en-GB" dirty="0"/>
              <a:t>(2) Pick up 2 forks atomically</a:t>
            </a:r>
          </a:p>
          <a:p>
            <a:pPr lvl="1"/>
            <a:r>
              <a:rPr lang="en-GB" dirty="0"/>
              <a:t>(3) Eat</a:t>
            </a:r>
          </a:p>
          <a:p>
            <a:pPr lvl="1"/>
            <a:r>
              <a:rPr lang="en-GB" dirty="0"/>
              <a:t>(4) Return the knives and forks to the pile </a:t>
            </a:r>
          </a:p>
          <a:p>
            <a:r>
              <a:rPr lang="en-GB" dirty="0"/>
              <a:t>Q: Can the system be deadlocked?</a:t>
            </a:r>
          </a:p>
          <a:p>
            <a:pPr marL="0" indent="0">
              <a:buNone/>
            </a:pPr>
            <a:endParaRPr lang="en-GB" dirty="0"/>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2100116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1B84-41FA-87C7-092D-0B4F9BD49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5918-C3C6-5BBC-2B9F-D220ED8337BB}"/>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9384C27C-506C-58B9-A616-57AF72E5CEE6}"/>
              </a:ext>
            </a:extLst>
          </p:cNvPr>
          <p:cNvSpPr>
            <a:spLocks noGrp="1"/>
          </p:cNvSpPr>
          <p:nvPr>
            <p:ph idx="1"/>
          </p:nvPr>
        </p:nvSpPr>
        <p:spPr>
          <a:xfrm>
            <a:off x="330200" y="914400"/>
            <a:ext cx="6831012" cy="5105400"/>
          </a:xfrm>
        </p:spPr>
        <p:txBody>
          <a:bodyPr>
            <a:normAutofit/>
          </a:bodyPr>
          <a:lstStyle/>
          <a:p>
            <a:r>
              <a:rPr lang="en-GB" dirty="0"/>
              <a:t>ANS: No deadlocks, since it’s not possible to have circular waiting.</a:t>
            </a:r>
          </a:p>
          <a:p>
            <a:r>
              <a:rPr lang="en-GB" dirty="0"/>
              <a:t>All lawyers follow the same resource acquisition order:</a:t>
            </a:r>
          </a:p>
          <a:p>
            <a:pPr lvl="1"/>
            <a:r>
              <a:rPr lang="en-GB" dirty="0"/>
              <a:t>1. Two knives</a:t>
            </a:r>
          </a:p>
          <a:p>
            <a:pPr lvl="1"/>
            <a:r>
              <a:rPr lang="en-GB" dirty="0"/>
              <a:t>2. Two forks</a:t>
            </a:r>
          </a:p>
          <a:p>
            <a:r>
              <a:rPr lang="en-GB" dirty="0"/>
              <a:t>Since lawyers do not wait for resources held by others in a cyclic manner, no circular dependency forms.</a:t>
            </a:r>
            <a:endParaRPr lang="en-SE" dirty="0"/>
          </a:p>
        </p:txBody>
      </p:sp>
      <p:sp>
        <p:nvSpPr>
          <p:cNvPr id="4" name="Oval 4">
            <a:extLst>
              <a:ext uri="{FF2B5EF4-FFF2-40B4-BE49-F238E27FC236}">
                <a16:creationId xmlns:a16="http://schemas.microsoft.com/office/drawing/2014/main" id="{1ABF8111-4C7E-340C-8175-EB71A7218CCF}"/>
              </a:ext>
            </a:extLst>
          </p:cNvPr>
          <p:cNvSpPr>
            <a:spLocks noChangeArrowheads="1"/>
          </p:cNvSpPr>
          <p:nvPr/>
        </p:nvSpPr>
        <p:spPr bwMode="auto">
          <a:xfrm>
            <a:off x="71612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7DC6FA58-E833-D056-4D42-25A1A013EA0A}"/>
              </a:ext>
            </a:extLst>
          </p:cNvPr>
          <p:cNvSpPr>
            <a:spLocks noChangeArrowheads="1"/>
          </p:cNvSpPr>
          <p:nvPr/>
        </p:nvSpPr>
        <p:spPr bwMode="auto">
          <a:xfrm>
            <a:off x="105775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4F7F7DEC-7F30-789D-D157-ABDE3C9D3567}"/>
              </a:ext>
            </a:extLst>
          </p:cNvPr>
          <p:cNvSpPr>
            <a:spLocks noChangeArrowheads="1"/>
          </p:cNvSpPr>
          <p:nvPr/>
        </p:nvSpPr>
        <p:spPr bwMode="auto">
          <a:xfrm>
            <a:off x="8694738" y="3871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forks</a:t>
            </a:r>
          </a:p>
        </p:txBody>
      </p:sp>
      <p:sp>
        <p:nvSpPr>
          <p:cNvPr id="7" name="Rectangle 9">
            <a:extLst>
              <a:ext uri="{FF2B5EF4-FFF2-40B4-BE49-F238E27FC236}">
                <a16:creationId xmlns:a16="http://schemas.microsoft.com/office/drawing/2014/main" id="{17304DAE-3755-C34A-6084-C43A09569FDA}"/>
              </a:ext>
            </a:extLst>
          </p:cNvPr>
          <p:cNvSpPr>
            <a:spLocks noChangeArrowheads="1"/>
          </p:cNvSpPr>
          <p:nvPr/>
        </p:nvSpPr>
        <p:spPr bwMode="auto">
          <a:xfrm>
            <a:off x="8574088" y="2133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knives</a:t>
            </a:r>
          </a:p>
        </p:txBody>
      </p:sp>
      <p:sp>
        <p:nvSpPr>
          <p:cNvPr id="8" name="Line 10">
            <a:extLst>
              <a:ext uri="{FF2B5EF4-FFF2-40B4-BE49-F238E27FC236}">
                <a16:creationId xmlns:a16="http://schemas.microsoft.com/office/drawing/2014/main" id="{E9297EC3-1D9B-BB80-3EFC-AD0F4B66554F}"/>
              </a:ext>
            </a:extLst>
          </p:cNvPr>
          <p:cNvSpPr>
            <a:spLocks noChangeShapeType="1"/>
          </p:cNvSpPr>
          <p:nvPr/>
        </p:nvSpPr>
        <p:spPr bwMode="auto">
          <a:xfrm>
            <a:off x="7799388" y="3662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FBB6A143-2A2B-1CA4-EFDD-FBC72D90E26F}"/>
              </a:ext>
            </a:extLst>
          </p:cNvPr>
          <p:cNvSpPr>
            <a:spLocks noChangeShapeType="1"/>
          </p:cNvSpPr>
          <p:nvPr/>
        </p:nvSpPr>
        <p:spPr bwMode="auto">
          <a:xfrm flipV="1">
            <a:off x="9280526" y="3662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1AA660D7-B331-D41F-2420-3F6D7A18D527}"/>
              </a:ext>
            </a:extLst>
          </p:cNvPr>
          <p:cNvSpPr txBox="1">
            <a:spLocks noChangeArrowheads="1"/>
          </p:cNvSpPr>
          <p:nvPr/>
        </p:nvSpPr>
        <p:spPr bwMode="auto">
          <a:xfrm>
            <a:off x="9963944" y="3957285"/>
            <a:ext cx="2075656"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held by Thread 2</a:t>
            </a:r>
          </a:p>
        </p:txBody>
      </p:sp>
      <p:sp>
        <p:nvSpPr>
          <p:cNvPr id="11" name="Line 13">
            <a:extLst>
              <a:ext uri="{FF2B5EF4-FFF2-40B4-BE49-F238E27FC236}">
                <a16:creationId xmlns:a16="http://schemas.microsoft.com/office/drawing/2014/main" id="{017AD7A2-6259-B784-F61C-AC860FFFF73B}"/>
              </a:ext>
            </a:extLst>
          </p:cNvPr>
          <p:cNvSpPr>
            <a:spLocks noChangeShapeType="1"/>
          </p:cNvSpPr>
          <p:nvPr/>
        </p:nvSpPr>
        <p:spPr bwMode="auto">
          <a:xfrm flipH="1" flipV="1">
            <a:off x="9558339" y="2638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5E306CCF-E803-FD8C-4C50-70BAA94E6978}"/>
              </a:ext>
            </a:extLst>
          </p:cNvPr>
          <p:cNvSpPr txBox="1">
            <a:spLocks noChangeArrowheads="1"/>
          </p:cNvSpPr>
          <p:nvPr/>
        </p:nvSpPr>
        <p:spPr bwMode="auto">
          <a:xfrm>
            <a:off x="9722381" y="221991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requested by Thread 2</a:t>
            </a:r>
          </a:p>
        </p:txBody>
      </p:sp>
      <p:sp>
        <p:nvSpPr>
          <p:cNvPr id="13" name="Oval 15">
            <a:extLst>
              <a:ext uri="{FF2B5EF4-FFF2-40B4-BE49-F238E27FC236}">
                <a16:creationId xmlns:a16="http://schemas.microsoft.com/office/drawing/2014/main" id="{113B7605-B2C4-354D-456E-CDDD8314090F}"/>
              </a:ext>
            </a:extLst>
          </p:cNvPr>
          <p:cNvSpPr>
            <a:spLocks noChangeArrowheads="1"/>
          </p:cNvSpPr>
          <p:nvPr/>
        </p:nvSpPr>
        <p:spPr bwMode="auto">
          <a:xfrm>
            <a:off x="9131301" y="2786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20B6C5-EAC0-14DB-EC87-C78D4C19BDA1}"/>
              </a:ext>
            </a:extLst>
          </p:cNvPr>
          <p:cNvSpPr>
            <a:spLocks noChangeShapeType="1"/>
          </p:cNvSpPr>
          <p:nvPr/>
        </p:nvSpPr>
        <p:spPr bwMode="auto">
          <a:xfrm flipH="1">
            <a:off x="7972426" y="2909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1A369346-8FE9-8490-5422-FDCB9F0178A4}"/>
              </a:ext>
            </a:extLst>
          </p:cNvPr>
          <p:cNvSpPr txBox="1"/>
          <p:nvPr/>
        </p:nvSpPr>
        <p:spPr>
          <a:xfrm>
            <a:off x="7882731" y="50971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2 knives, 2 forks</a:t>
            </a:r>
            <a:endParaRPr lang="en-SE" sz="2000" dirty="0">
              <a:latin typeface="Gill Sans Light"/>
            </a:endParaRPr>
          </a:p>
        </p:txBody>
      </p:sp>
      <p:sp>
        <p:nvSpPr>
          <p:cNvPr id="16" name="Text Box 12">
            <a:extLst>
              <a:ext uri="{FF2B5EF4-FFF2-40B4-BE49-F238E27FC236}">
                <a16:creationId xmlns:a16="http://schemas.microsoft.com/office/drawing/2014/main" id="{C5A80AF3-98A4-E3E6-FACE-C40AB3E50C71}"/>
              </a:ext>
            </a:extLst>
          </p:cNvPr>
          <p:cNvSpPr txBox="1">
            <a:spLocks noChangeArrowheads="1"/>
          </p:cNvSpPr>
          <p:nvPr/>
        </p:nvSpPr>
        <p:spPr bwMode="auto">
          <a:xfrm>
            <a:off x="6096000" y="3957285"/>
            <a:ext cx="222704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requested by Thread 2</a:t>
            </a:r>
          </a:p>
        </p:txBody>
      </p:sp>
      <p:sp>
        <p:nvSpPr>
          <p:cNvPr id="17" name="Text Box 14">
            <a:extLst>
              <a:ext uri="{FF2B5EF4-FFF2-40B4-BE49-F238E27FC236}">
                <a16:creationId xmlns:a16="http://schemas.microsoft.com/office/drawing/2014/main" id="{61E54510-0D21-A762-B803-2A246842BDFC}"/>
              </a:ext>
            </a:extLst>
          </p:cNvPr>
          <p:cNvSpPr txBox="1">
            <a:spLocks noChangeArrowheads="1"/>
          </p:cNvSpPr>
          <p:nvPr/>
        </p:nvSpPr>
        <p:spPr bwMode="auto">
          <a:xfrm>
            <a:off x="6043131" y="2219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held by Thread 2</a:t>
            </a:r>
          </a:p>
        </p:txBody>
      </p:sp>
    </p:spTree>
    <p:extLst>
      <p:ext uri="{BB962C8B-B14F-4D97-AF65-F5344CB8AC3E}">
        <p14:creationId xmlns:p14="http://schemas.microsoft.com/office/powerpoint/2010/main" val="603861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D3F3-6935-47F2-C47D-DA6888C12654}"/>
              </a:ext>
            </a:extLst>
          </p:cNvPr>
          <p:cNvSpPr>
            <a:spLocks noGrp="1"/>
          </p:cNvSpPr>
          <p:nvPr>
            <p:ph type="title"/>
          </p:nvPr>
        </p:nvSpPr>
        <p:spPr>
          <a:xfrm>
            <a:off x="1320800" y="152400"/>
            <a:ext cx="5461000" cy="533400"/>
          </a:xfrm>
        </p:spPr>
        <p:txBody>
          <a:bodyPr/>
          <a:lstStyle/>
          <a:p>
            <a:r>
              <a:rPr lang="en-GB" dirty="0"/>
              <a:t>Quiz: Deadlocks II</a:t>
            </a:r>
            <a:endParaRPr lang="en-SE" dirty="0"/>
          </a:p>
        </p:txBody>
      </p:sp>
      <p:sp>
        <p:nvSpPr>
          <p:cNvPr id="3" name="Content Placeholder 2">
            <a:extLst>
              <a:ext uri="{FF2B5EF4-FFF2-40B4-BE49-F238E27FC236}">
                <a16:creationId xmlns:a16="http://schemas.microsoft.com/office/drawing/2014/main" id="{30D2229F-2CFC-9FAC-679A-B3EF4E2F81A2}"/>
              </a:ext>
            </a:extLst>
          </p:cNvPr>
          <p:cNvSpPr>
            <a:spLocks noGrp="1"/>
          </p:cNvSpPr>
          <p:nvPr>
            <p:ph idx="1"/>
          </p:nvPr>
        </p:nvSpPr>
        <p:spPr>
          <a:xfrm>
            <a:off x="330487" y="914400"/>
            <a:ext cx="5994114" cy="5105400"/>
          </a:xfrm>
        </p:spPr>
        <p:txBody>
          <a:bodyPr>
            <a:normAutofit fontScale="92500"/>
          </a:bodyPr>
          <a:lstStyle/>
          <a:p>
            <a:r>
              <a:rPr lang="en-GB" dirty="0"/>
              <a:t>Is there a possible deadlock?</a:t>
            </a:r>
          </a:p>
          <a:p>
            <a:r>
              <a:rPr lang="en-GB" dirty="0"/>
              <a:t>Yes, there is a deadlock. Consider the following interleaving:</a:t>
            </a:r>
          </a:p>
          <a:p>
            <a:pPr lvl="1"/>
            <a:r>
              <a:rPr lang="en-GB" dirty="0"/>
              <a:t>thread 1 </a:t>
            </a:r>
            <a:r>
              <a:rPr lang="en-US" altLang="zh-CN" dirty="0"/>
              <a:t>executes</a:t>
            </a:r>
            <a:r>
              <a:rPr lang="en-GB" dirty="0"/>
              <a:t> L1.wait(); no blocking</a:t>
            </a:r>
          </a:p>
          <a:p>
            <a:pPr lvl="1"/>
            <a:r>
              <a:rPr lang="en-GB" dirty="0"/>
              <a:t>thread 2 </a:t>
            </a:r>
            <a:r>
              <a:rPr lang="en-US" altLang="zh-CN" dirty="0"/>
              <a:t>executes</a:t>
            </a:r>
            <a:r>
              <a:rPr lang="en-GB" dirty="0"/>
              <a:t> L3.wait(); no blocking</a:t>
            </a:r>
          </a:p>
          <a:p>
            <a:pPr lvl="1"/>
            <a:r>
              <a:rPr lang="en-GB" dirty="0"/>
              <a:t>thread 3 </a:t>
            </a:r>
            <a:r>
              <a:rPr lang="en-US" altLang="zh-CN" dirty="0"/>
              <a:t>executes</a:t>
            </a:r>
            <a:r>
              <a:rPr lang="en-GB" dirty="0"/>
              <a:t> L2.</a:t>
            </a:r>
            <a:r>
              <a:rPr lang="en-GB"/>
              <a:t>wait(); no blocking</a:t>
            </a:r>
            <a:endParaRPr lang="en-GB" dirty="0"/>
          </a:p>
          <a:p>
            <a:r>
              <a:rPr lang="en-GB" dirty="0"/>
              <a:t>Now there is a circular wait condition:</a:t>
            </a:r>
          </a:p>
          <a:p>
            <a:r>
              <a:rPr lang="en-GB" dirty="0"/>
              <a:t>thread 1 waiting for L2 (held by </a:t>
            </a:r>
            <a:r>
              <a:rPr lang="en-GB" dirty="0" err="1"/>
              <a:t>thr</a:t>
            </a:r>
            <a:r>
              <a:rPr lang="en-GB" dirty="0"/>
              <a:t>. 3) → </a:t>
            </a:r>
            <a:r>
              <a:rPr lang="en-GB" dirty="0" err="1"/>
              <a:t>thr</a:t>
            </a:r>
            <a:r>
              <a:rPr lang="en-GB" dirty="0"/>
              <a:t>. 2 waiting for L1 (held by </a:t>
            </a:r>
            <a:r>
              <a:rPr lang="en-GB" dirty="0" err="1"/>
              <a:t>thr</a:t>
            </a:r>
            <a:r>
              <a:rPr lang="en-GB" dirty="0"/>
              <a:t>. 1) → </a:t>
            </a:r>
            <a:r>
              <a:rPr lang="en-GB" dirty="0" err="1"/>
              <a:t>thr</a:t>
            </a:r>
            <a:r>
              <a:rPr lang="en-GB" dirty="0"/>
              <a:t>. 3 waiting for L3 (held by </a:t>
            </a:r>
            <a:r>
              <a:rPr lang="en-GB" dirty="0" err="1"/>
              <a:t>thr</a:t>
            </a:r>
            <a:r>
              <a:rPr lang="en-GB" dirty="0"/>
              <a:t>. 2).</a:t>
            </a:r>
          </a:p>
          <a:p>
            <a:r>
              <a:rPr lang="en-GB" dirty="0"/>
              <a:t>Solution: each thread should acquire locks in the same order, say, L1, L2, L3.</a:t>
            </a:r>
          </a:p>
          <a:p>
            <a:endParaRPr lang="en-GB" dirty="0"/>
          </a:p>
          <a:p>
            <a:endParaRPr lang="en-GB" dirty="0"/>
          </a:p>
          <a:p>
            <a:endParaRPr lang="en-SE" dirty="0"/>
          </a:p>
        </p:txBody>
      </p:sp>
      <p:sp>
        <p:nvSpPr>
          <p:cNvPr id="5" name="object 9">
            <a:extLst>
              <a:ext uri="{FF2B5EF4-FFF2-40B4-BE49-F238E27FC236}">
                <a16:creationId xmlns:a16="http://schemas.microsoft.com/office/drawing/2014/main" id="{6AC16764-0F2D-B238-9D81-900B4D251691}"/>
              </a:ext>
            </a:extLst>
          </p:cNvPr>
          <p:cNvSpPr txBox="1"/>
          <p:nvPr/>
        </p:nvSpPr>
        <p:spPr>
          <a:xfrm>
            <a:off x="6387676" y="846004"/>
            <a:ext cx="5632900" cy="5049458"/>
          </a:xfrm>
          <a:prstGeom prst="rect">
            <a:avLst/>
          </a:prstGeom>
        </p:spPr>
        <p:txBody>
          <a:bodyPr vert="horz" wrap="square" lIns="0" tIns="55244" rIns="0" bIns="0" rtlCol="0">
            <a:spAutoFit/>
          </a:bodyPr>
          <a:lstStyle/>
          <a:p>
            <a:pPr marL="133350" eaLnBrk="1" fontAlgn="auto" hangingPunct="1">
              <a:spcBef>
                <a:spcPts val="434"/>
              </a:spcBef>
              <a:spcAft>
                <a:spcPts val="0"/>
              </a:spcAft>
              <a:tabLst>
                <a:tab pos="532765" algn="l"/>
              </a:tabLst>
            </a:pPr>
            <a:r>
              <a:rPr sz="1200" b="0" kern="0" spc="-50" dirty="0">
                <a:solidFill>
                  <a:sysClr val="windowText" lastClr="000000"/>
                </a:solidFill>
                <a:latin typeface="Arial MT"/>
                <a:cs typeface="Arial MT"/>
              </a:rPr>
              <a:t>1</a:t>
            </a:r>
            <a:r>
              <a:rPr sz="1200" b="0" kern="0" dirty="0">
                <a:solidFill>
                  <a:sysClr val="windowText" lastClr="000000"/>
                </a:solidFill>
                <a:latin typeface="Arial MT"/>
                <a:cs typeface="Arial MT"/>
              </a:rPr>
              <a:t>	</a:t>
            </a:r>
            <a:r>
              <a:rPr sz="1400" b="0" kern="0" dirty="0">
                <a:solidFill>
                  <a:sysClr val="windowText" lastClr="000000"/>
                </a:solidFill>
                <a:latin typeface="Courier New"/>
                <a:cs typeface="Courier New"/>
              </a:rPr>
              <a:t>Semaphore</a:t>
            </a:r>
            <a:r>
              <a:rPr sz="1400" b="0" kern="0" spc="-5" dirty="0">
                <a:solidFill>
                  <a:sysClr val="windowText" lastClr="000000"/>
                </a:solidFill>
                <a:latin typeface="Courier New"/>
                <a:cs typeface="Courier New"/>
              </a:rPr>
              <a:t> </a:t>
            </a:r>
            <a:r>
              <a:rPr sz="1400" b="0" kern="0" dirty="0">
                <a:solidFill>
                  <a:sysClr val="windowText" lastClr="000000"/>
                </a:solidFill>
                <a:latin typeface="Courier New"/>
                <a:cs typeface="Courier New"/>
              </a:rPr>
              <a:t>L1=1,</a:t>
            </a:r>
            <a:r>
              <a:rPr sz="1400" b="0" kern="0" spc="-40" dirty="0">
                <a:solidFill>
                  <a:sysClr val="windowText" lastClr="000000"/>
                </a:solidFill>
                <a:latin typeface="Courier New"/>
                <a:cs typeface="Courier New"/>
              </a:rPr>
              <a:t> </a:t>
            </a:r>
            <a:r>
              <a:rPr sz="1400" b="0" kern="0" dirty="0">
                <a:solidFill>
                  <a:sysClr val="windowText" lastClr="000000"/>
                </a:solidFill>
                <a:latin typeface="Courier New"/>
                <a:cs typeface="Courier New"/>
              </a:rPr>
              <a:t>L2=1,</a:t>
            </a:r>
            <a:r>
              <a:rPr sz="1400" b="0" kern="0" spc="-40" dirty="0">
                <a:solidFill>
                  <a:sysClr val="windowText" lastClr="000000"/>
                </a:solidFill>
                <a:latin typeface="Courier New"/>
                <a:cs typeface="Courier New"/>
              </a:rPr>
              <a:t> </a:t>
            </a:r>
            <a:r>
              <a:rPr sz="1400" b="0" kern="0" spc="-10" dirty="0">
                <a:solidFill>
                  <a:sysClr val="windowText" lastClr="000000"/>
                </a:solidFill>
                <a:latin typeface="Courier New"/>
                <a:cs typeface="Courier New"/>
              </a:rPr>
              <a:t>L3=1;</a:t>
            </a:r>
            <a:endParaRPr sz="1400" b="0" kern="0" dirty="0">
              <a:solidFill>
                <a:sysClr val="windowText" lastClr="000000"/>
              </a:solidFill>
              <a:latin typeface="Courier New"/>
              <a:cs typeface="Courier New"/>
            </a:endParaRPr>
          </a:p>
          <a:p>
            <a:pPr marL="133350" eaLnBrk="1" fontAlgn="auto" hangingPunct="1">
              <a:spcBef>
                <a:spcPts val="295"/>
              </a:spcBef>
              <a:spcAft>
                <a:spcPts val="0"/>
              </a:spcAft>
            </a:pPr>
            <a:r>
              <a:rPr sz="1200" b="0" kern="0" spc="-50" dirty="0">
                <a:solidFill>
                  <a:sysClr val="windowText" lastClr="000000"/>
                </a:solidFill>
                <a:latin typeface="Arial MT"/>
                <a:cs typeface="Arial MT"/>
              </a:rPr>
              <a:t>2</a:t>
            </a:r>
            <a:endParaRPr sz="1200" b="0" kern="0" dirty="0">
              <a:solidFill>
                <a:sysClr val="windowText" lastClr="000000"/>
              </a:solidFill>
              <a:latin typeface="Arial MT"/>
              <a:cs typeface="Arial MT"/>
            </a:endParaRPr>
          </a:p>
          <a:p>
            <a:pPr marL="511175" indent="-377825" eaLnBrk="1" fontAlgn="auto" hangingPunct="1">
              <a:spcBef>
                <a:spcPts val="13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1:</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377825" eaLnBrk="1" fontAlgn="auto" hangingPunct="1">
              <a:spcBef>
                <a:spcPts val="9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critical section requiring L1 and L2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133350" eaLnBrk="1" fontAlgn="auto" hangingPunct="1">
              <a:spcBef>
                <a:spcPts val="290"/>
              </a:spcBef>
              <a:spcAft>
                <a:spcPts val="0"/>
              </a:spcAft>
            </a:pPr>
            <a:r>
              <a:rPr sz="1200" b="0" kern="0" spc="-50" dirty="0">
                <a:solidFill>
                  <a:sysClr val="windowText" lastClr="000000"/>
                </a:solidFill>
                <a:latin typeface="Arial MT"/>
                <a:cs typeface="Arial MT"/>
              </a:rPr>
              <a:t>9</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2:</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critical section requiring L3 and L1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eaLnBrk="1" fontAlgn="auto" hangingPunct="1">
              <a:spcBef>
                <a:spcPts val="295"/>
              </a:spcBef>
              <a:spcAft>
                <a:spcPts val="0"/>
              </a:spcAft>
            </a:pPr>
            <a:r>
              <a:rPr sz="1200" b="0" kern="0" spc="-25" dirty="0">
                <a:solidFill>
                  <a:sysClr val="windowText" lastClr="000000"/>
                </a:solidFill>
                <a:latin typeface="Arial MT"/>
                <a:cs typeface="Arial MT"/>
              </a:rPr>
              <a:t>16</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3:</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critical section requiring L2 and L3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p:txBody>
      </p:sp>
      <p:sp>
        <p:nvSpPr>
          <p:cNvPr id="6" name="object 10">
            <a:extLst>
              <a:ext uri="{FF2B5EF4-FFF2-40B4-BE49-F238E27FC236}">
                <a16:creationId xmlns:a16="http://schemas.microsoft.com/office/drawing/2014/main" id="{B7867E32-F4AD-9B90-BF25-CCA021803154}"/>
              </a:ext>
            </a:extLst>
          </p:cNvPr>
          <p:cNvSpPr/>
          <p:nvPr/>
        </p:nvSpPr>
        <p:spPr>
          <a:xfrm>
            <a:off x="6350001" y="829563"/>
            <a:ext cx="5715000" cy="5190237"/>
          </a:xfrm>
          <a:custGeom>
            <a:avLst/>
            <a:gdLst/>
            <a:ahLst/>
            <a:cxnLst/>
            <a:rect l="l" t="t" r="r" b="b"/>
            <a:pathLst>
              <a:path w="8177530" h="7403465">
                <a:moveTo>
                  <a:pt x="0" y="0"/>
                </a:moveTo>
                <a:lnTo>
                  <a:pt x="8177267" y="0"/>
                </a:lnTo>
                <a:lnTo>
                  <a:pt x="8177267" y="7402992"/>
                </a:lnTo>
                <a:lnTo>
                  <a:pt x="0" y="7402992"/>
                </a:lnTo>
                <a:lnTo>
                  <a:pt x="0" y="0"/>
                </a:lnTo>
                <a:close/>
              </a:path>
            </a:pathLst>
          </a:custGeom>
          <a:ln w="1047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896480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2A10-41A5-9895-0B16-ACEA70293288}"/>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E9304C07-65AC-81BF-04CE-B8BAC4C0342A}"/>
              </a:ext>
            </a:extLst>
          </p:cNvPr>
          <p:cNvSpPr>
            <a:spLocks noGrp="1"/>
          </p:cNvSpPr>
          <p:nvPr>
            <p:ph idx="1"/>
          </p:nvPr>
        </p:nvSpPr>
        <p:spPr/>
        <p:txBody>
          <a:bodyPr>
            <a:normAutofit lnSpcReduction="10000"/>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a knife </a:t>
            </a:r>
          </a:p>
          <a:p>
            <a:pPr lvl="1"/>
            <a:r>
              <a:rPr lang="en-GB" dirty="0"/>
              <a:t>(2) Pick up another knife</a:t>
            </a:r>
          </a:p>
          <a:p>
            <a:pPr lvl="1"/>
            <a:r>
              <a:rPr lang="en-GB" dirty="0"/>
              <a:t>(3) Pick up a fork </a:t>
            </a:r>
          </a:p>
          <a:p>
            <a:pPr lvl="1"/>
            <a:r>
              <a:rPr lang="en-GB" dirty="0"/>
              <a:t>(4) Pick up another fork</a:t>
            </a:r>
          </a:p>
          <a:p>
            <a:pPr lvl="1"/>
            <a:r>
              <a:rPr lang="en-GB" dirty="0"/>
              <a:t>(5) Eat</a:t>
            </a:r>
          </a:p>
          <a:p>
            <a:pPr lvl="1"/>
            <a:r>
              <a:rPr lang="en-GB" dirty="0"/>
              <a:t>(6) Return the knife and fork to the pile </a:t>
            </a:r>
          </a:p>
          <a:p>
            <a:r>
              <a:rPr lang="en-GB" dirty="0"/>
              <a:t>Q1: Can the system be deadlocked?</a:t>
            </a:r>
          </a:p>
          <a:p>
            <a:r>
              <a:rPr lang="en-GB" dirty="0"/>
              <a:t>Q2: What if each lawyer may have a different number of arms, and may request a different ratio of knives vs. forks?</a:t>
            </a:r>
          </a:p>
        </p:txBody>
      </p:sp>
    </p:spTree>
    <p:extLst>
      <p:ext uri="{BB962C8B-B14F-4D97-AF65-F5344CB8AC3E}">
        <p14:creationId xmlns:p14="http://schemas.microsoft.com/office/powerpoint/2010/main" val="29969133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3C6-DB30-A1E9-DFCA-C0DB035A3476}"/>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C424F860-A329-4AAB-E4E1-43E329EB1652}"/>
              </a:ext>
            </a:extLst>
          </p:cNvPr>
          <p:cNvSpPr>
            <a:spLocks noGrp="1"/>
          </p:cNvSpPr>
          <p:nvPr>
            <p:ph idx="1"/>
          </p:nvPr>
        </p:nvSpPr>
        <p:spPr>
          <a:xfrm>
            <a:off x="189706" y="914400"/>
            <a:ext cx="6159103" cy="5791200"/>
          </a:xfrm>
        </p:spPr>
        <p:txBody>
          <a:bodyPr>
            <a:normAutofit fontScale="77500" lnSpcReduction="20000"/>
          </a:bodyPr>
          <a:lstStyle/>
          <a:p>
            <a:r>
              <a:rPr lang="en-GB" dirty="0"/>
              <a:t>ANS1: Yes, since requests for each resource type (knife or fork) are not granted atomically. Need Banker’s algorithm to detect (potential) deadlocks.</a:t>
            </a:r>
          </a:p>
          <a:p>
            <a:r>
              <a:rPr lang="en-GB" dirty="0"/>
              <a:t>Consider 2 lawyers, and a total of 2 knives and 2 forks available. If each lawyer picks up a knife, the system is deadlocked.</a:t>
            </a:r>
          </a:p>
          <a:p>
            <a:r>
              <a:rPr lang="en-GB" dirty="0"/>
              <a:t>Recall: “Define a total order of resources; If a thread holds  certain resources, it can subsequently request only resources that follow the types of held resources in the total order.” Since all knives are the same and not numbered, you cannot form a total order like “request knife 1 before knife 2”. If a lawyer requests a knife while holding a knife, there may be circular waiting.</a:t>
            </a:r>
          </a:p>
          <a:p>
            <a:r>
              <a:rPr lang="en-GB" dirty="0"/>
              <a:t>ANS2: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GB" dirty="0"/>
          </a:p>
        </p:txBody>
      </p:sp>
      <p:sp>
        <p:nvSpPr>
          <p:cNvPr id="4" name="Oval 4">
            <a:extLst>
              <a:ext uri="{FF2B5EF4-FFF2-40B4-BE49-F238E27FC236}">
                <a16:creationId xmlns:a16="http://schemas.microsoft.com/office/drawing/2014/main" id="{703F310A-3C49-FA35-FE37-A4B233EFCBCA}"/>
              </a:ext>
            </a:extLst>
          </p:cNvPr>
          <p:cNvSpPr>
            <a:spLocks noChangeArrowheads="1"/>
          </p:cNvSpPr>
          <p:nvPr/>
        </p:nvSpPr>
        <p:spPr bwMode="auto">
          <a:xfrm>
            <a:off x="72253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16712572-E31F-98DA-B7EC-B243DE172D5E}"/>
              </a:ext>
            </a:extLst>
          </p:cNvPr>
          <p:cNvSpPr>
            <a:spLocks noChangeArrowheads="1"/>
          </p:cNvSpPr>
          <p:nvPr/>
        </p:nvSpPr>
        <p:spPr bwMode="auto">
          <a:xfrm>
            <a:off x="106416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3D507504-CBE5-35C9-D9EE-43D108EBE673}"/>
              </a:ext>
            </a:extLst>
          </p:cNvPr>
          <p:cNvSpPr>
            <a:spLocks noChangeArrowheads="1"/>
          </p:cNvSpPr>
          <p:nvPr/>
        </p:nvSpPr>
        <p:spPr bwMode="auto">
          <a:xfrm>
            <a:off x="8758854" y="3490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7" name="Rectangle 9">
            <a:extLst>
              <a:ext uri="{FF2B5EF4-FFF2-40B4-BE49-F238E27FC236}">
                <a16:creationId xmlns:a16="http://schemas.microsoft.com/office/drawing/2014/main" id="{F34144E5-E9DA-F3D7-2A7B-F188FAE92E83}"/>
              </a:ext>
            </a:extLst>
          </p:cNvPr>
          <p:cNvSpPr>
            <a:spLocks noChangeArrowheads="1"/>
          </p:cNvSpPr>
          <p:nvPr/>
        </p:nvSpPr>
        <p:spPr bwMode="auto">
          <a:xfrm>
            <a:off x="8638204" y="1752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DF90F4A2-F8CC-F423-99BF-7A2E08F208D9}"/>
              </a:ext>
            </a:extLst>
          </p:cNvPr>
          <p:cNvSpPr>
            <a:spLocks noChangeShapeType="1"/>
          </p:cNvSpPr>
          <p:nvPr/>
        </p:nvSpPr>
        <p:spPr bwMode="auto">
          <a:xfrm>
            <a:off x="7863504" y="3281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12DD28F7-BB0C-A96C-54A3-C0316DF68033}"/>
              </a:ext>
            </a:extLst>
          </p:cNvPr>
          <p:cNvSpPr>
            <a:spLocks noChangeShapeType="1"/>
          </p:cNvSpPr>
          <p:nvPr/>
        </p:nvSpPr>
        <p:spPr bwMode="auto">
          <a:xfrm flipV="1">
            <a:off x="9344642" y="3281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45E8F91C-B88A-8B64-D6B0-29262B733B28}"/>
              </a:ext>
            </a:extLst>
          </p:cNvPr>
          <p:cNvSpPr txBox="1">
            <a:spLocks noChangeArrowheads="1"/>
          </p:cNvSpPr>
          <p:nvPr/>
        </p:nvSpPr>
        <p:spPr bwMode="auto">
          <a:xfrm>
            <a:off x="10028060" y="3576285"/>
            <a:ext cx="216394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held by Thread 2</a:t>
            </a:r>
          </a:p>
        </p:txBody>
      </p:sp>
      <p:sp>
        <p:nvSpPr>
          <p:cNvPr id="11" name="Line 13">
            <a:extLst>
              <a:ext uri="{FF2B5EF4-FFF2-40B4-BE49-F238E27FC236}">
                <a16:creationId xmlns:a16="http://schemas.microsoft.com/office/drawing/2014/main" id="{91E8F84C-B021-39BC-EB3A-D96505DFC7AA}"/>
              </a:ext>
            </a:extLst>
          </p:cNvPr>
          <p:cNvSpPr>
            <a:spLocks noChangeShapeType="1"/>
          </p:cNvSpPr>
          <p:nvPr/>
        </p:nvSpPr>
        <p:spPr bwMode="auto">
          <a:xfrm flipH="1" flipV="1">
            <a:off x="9622455" y="2257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69EC455E-36DB-192E-53C3-D9A561E674AA}"/>
              </a:ext>
            </a:extLst>
          </p:cNvPr>
          <p:cNvSpPr txBox="1">
            <a:spLocks noChangeArrowheads="1"/>
          </p:cNvSpPr>
          <p:nvPr/>
        </p:nvSpPr>
        <p:spPr bwMode="auto">
          <a:xfrm>
            <a:off x="9786496" y="1838919"/>
            <a:ext cx="247985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B80A516D-DAD0-86AE-A39D-229A57142B44}"/>
              </a:ext>
            </a:extLst>
          </p:cNvPr>
          <p:cNvSpPr>
            <a:spLocks noChangeArrowheads="1"/>
          </p:cNvSpPr>
          <p:nvPr/>
        </p:nvSpPr>
        <p:spPr bwMode="auto">
          <a:xfrm>
            <a:off x="9195417" y="2405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550B89-1E13-69B5-318E-A230B79D9B30}"/>
              </a:ext>
            </a:extLst>
          </p:cNvPr>
          <p:cNvSpPr>
            <a:spLocks noChangeShapeType="1"/>
          </p:cNvSpPr>
          <p:nvPr/>
        </p:nvSpPr>
        <p:spPr bwMode="auto">
          <a:xfrm flipH="1">
            <a:off x="8036542" y="2528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D5EC7209-87D9-E3E2-487A-86D11079F482}"/>
              </a:ext>
            </a:extLst>
          </p:cNvPr>
          <p:cNvSpPr txBox="1"/>
          <p:nvPr/>
        </p:nvSpPr>
        <p:spPr>
          <a:xfrm>
            <a:off x="7946847" y="4716110"/>
            <a:ext cx="371175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possible under the resource acquisition order: a knife, a knife, a fork, a fork.</a:t>
            </a:r>
            <a:endParaRPr lang="en-SE" sz="2000" dirty="0">
              <a:latin typeface="Gill Sans Light"/>
            </a:endParaRPr>
          </a:p>
        </p:txBody>
      </p:sp>
      <p:sp>
        <p:nvSpPr>
          <p:cNvPr id="16" name="Text Box 12">
            <a:extLst>
              <a:ext uri="{FF2B5EF4-FFF2-40B4-BE49-F238E27FC236}">
                <a16:creationId xmlns:a16="http://schemas.microsoft.com/office/drawing/2014/main" id="{60E67E28-9013-69AD-295A-774D2B97A885}"/>
              </a:ext>
            </a:extLst>
          </p:cNvPr>
          <p:cNvSpPr txBox="1">
            <a:spLocks noChangeArrowheads="1"/>
          </p:cNvSpPr>
          <p:nvPr/>
        </p:nvSpPr>
        <p:spPr bwMode="auto">
          <a:xfrm>
            <a:off x="6107247" y="3576285"/>
            <a:ext cx="227991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requested by Thread 2</a:t>
            </a:r>
          </a:p>
        </p:txBody>
      </p:sp>
      <p:sp>
        <p:nvSpPr>
          <p:cNvPr id="17" name="Text Box 14">
            <a:extLst>
              <a:ext uri="{FF2B5EF4-FFF2-40B4-BE49-F238E27FC236}">
                <a16:creationId xmlns:a16="http://schemas.microsoft.com/office/drawing/2014/main" id="{B338ECD2-FFCF-FF7E-AEEB-C7A59593E0CC}"/>
              </a:ext>
            </a:extLst>
          </p:cNvPr>
          <p:cNvSpPr txBox="1">
            <a:spLocks noChangeArrowheads="1"/>
          </p:cNvSpPr>
          <p:nvPr/>
        </p:nvSpPr>
        <p:spPr bwMode="auto">
          <a:xfrm>
            <a:off x="6107247" y="1838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349601727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3ADE2-7E98-9EDC-5779-6CBF8027667E}"/>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A4913595-ABCA-C474-A50D-64E06B5221ED}"/>
              </a:ext>
            </a:extLst>
          </p:cNvPr>
          <p:cNvSpPr>
            <a:spLocks noGrp="1" noChangeArrowheads="1"/>
          </p:cNvSpPr>
          <p:nvPr>
            <p:ph type="title" sz="quarter"/>
          </p:nvPr>
        </p:nvSpPr>
        <p:spPr>
          <a:xfrm>
            <a:off x="1066800" y="-215363"/>
            <a:ext cx="9906000" cy="1143000"/>
          </a:xfrm>
        </p:spPr>
        <p:txBody>
          <a:bodyPr/>
          <a:lstStyle/>
          <a:p>
            <a:pPr eaLnBrk="1" hangingPunct="1"/>
            <a:r>
              <a:rPr lang="en-US" altLang="zh-CN" dirty="0">
                <a:ea typeface="宋体" charset="-122"/>
              </a:rPr>
              <a:t>Example: 2 lawyers, each with 4 arms, </a:t>
            </a:r>
            <a:r>
              <a:rPr lang="en-GB" altLang="zh-CN" dirty="0">
                <a:ea typeface="宋体" charset="-122"/>
              </a:rPr>
              <a:t>2 knives and 2 forks</a:t>
            </a:r>
            <a:endParaRPr lang="en-US" altLang="zh-CN" dirty="0">
              <a:ea typeface="宋体" charset="-122"/>
            </a:endParaRPr>
          </a:p>
        </p:txBody>
      </p:sp>
      <p:sp>
        <p:nvSpPr>
          <p:cNvPr id="14" name="Content Placeholder 2">
            <a:extLst>
              <a:ext uri="{FF2B5EF4-FFF2-40B4-BE49-F238E27FC236}">
                <a16:creationId xmlns:a16="http://schemas.microsoft.com/office/drawing/2014/main" id="{BF8E9F66-6828-4BD8-4ACE-F98E1A8ABD8A}"/>
              </a:ext>
            </a:extLst>
          </p:cNvPr>
          <p:cNvSpPr>
            <a:spLocks noGrp="1"/>
          </p:cNvSpPr>
          <p:nvPr>
            <p:ph idx="1"/>
          </p:nvPr>
        </p:nvSpPr>
        <p:spPr>
          <a:xfrm>
            <a:off x="166727" y="1181164"/>
            <a:ext cx="1940024" cy="1143000"/>
          </a:xfrm>
        </p:spPr>
        <p:txBody>
          <a:bodyPr>
            <a:normAutofit/>
          </a:bodyPr>
          <a:lstStyle/>
          <a:p>
            <a:pPr marL="0" indent="0">
              <a:buNone/>
            </a:pPr>
            <a:r>
              <a:rPr lang="en-GB" dirty="0"/>
              <a:t>Initially, all knives and forks are free.</a:t>
            </a:r>
          </a:p>
        </p:txBody>
      </p:sp>
      <p:sp>
        <p:nvSpPr>
          <p:cNvPr id="15" name="Content Placeholder 2">
            <a:extLst>
              <a:ext uri="{FF2B5EF4-FFF2-40B4-BE49-F238E27FC236}">
                <a16:creationId xmlns:a16="http://schemas.microsoft.com/office/drawing/2014/main" id="{ADC0FC7F-E039-80A6-ADB8-B17ED2B6DAF3}"/>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62CF4C7E-FA25-6B53-BE7D-F7F1F5255295}"/>
              </a:ext>
            </a:extLst>
          </p:cNvPr>
          <p:cNvGraphicFramePr>
            <a:graphicFrameLocks noGrp="1"/>
          </p:cNvGraphicFramePr>
          <p:nvPr>
            <p:extLst>
              <p:ext uri="{D42A27DB-BD31-4B8C-83A1-F6EECF244321}">
                <p14:modId xmlns:p14="http://schemas.microsoft.com/office/powerpoint/2010/main" val="1434211109"/>
              </p:ext>
            </p:extLst>
          </p:nvPr>
        </p:nvGraphicFramePr>
        <p:xfrm>
          <a:off x="2175337" y="1216796"/>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
        <p:nvSpPr>
          <p:cNvPr id="4" name="TextBox 3">
            <a:extLst>
              <a:ext uri="{FF2B5EF4-FFF2-40B4-BE49-F238E27FC236}">
                <a16:creationId xmlns:a16="http://schemas.microsoft.com/office/drawing/2014/main" id="{2D306851-A881-4386-C6AB-8E1BC67FFB4D}"/>
              </a:ext>
            </a:extLst>
          </p:cNvPr>
          <p:cNvSpPr txBox="1"/>
          <p:nvPr/>
        </p:nvSpPr>
        <p:spPr>
          <a:xfrm>
            <a:off x="2284426"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BE7D1B85-47A6-B32C-0D00-9B11BD06B233}"/>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67F01809-F79A-1C66-824E-268238B1C9D8}"/>
              </a:ext>
            </a:extLst>
          </p:cNvPr>
          <p:cNvSpPr txBox="1"/>
          <p:nvPr/>
        </p:nvSpPr>
        <p:spPr>
          <a:xfrm>
            <a:off x="9569930" y="664856"/>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E1C25849-3E78-753C-8223-2D912013B87C}"/>
              </a:ext>
            </a:extLst>
          </p:cNvPr>
          <p:cNvSpPr txBox="1"/>
          <p:nvPr/>
        </p:nvSpPr>
        <p:spPr>
          <a:xfrm>
            <a:off x="2231751" y="2361539"/>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sp>
        <p:nvSpPr>
          <p:cNvPr id="11" name="TextBox 10">
            <a:extLst>
              <a:ext uri="{FF2B5EF4-FFF2-40B4-BE49-F238E27FC236}">
                <a16:creationId xmlns:a16="http://schemas.microsoft.com/office/drawing/2014/main" id="{EDE66B8E-50F4-943B-4D18-AADE93CA7589}"/>
              </a:ext>
            </a:extLst>
          </p:cNvPr>
          <p:cNvSpPr txBox="1"/>
          <p:nvPr/>
        </p:nvSpPr>
        <p:spPr>
          <a:xfrm>
            <a:off x="3134774" y="2348767"/>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9671A6FC-2498-B371-D374-F04E4C11B581}"/>
              </a:ext>
            </a:extLst>
          </p:cNvPr>
          <p:cNvSpPr txBox="1">
            <a:spLocks/>
          </p:cNvSpPr>
          <p:nvPr/>
        </p:nvSpPr>
        <p:spPr bwMode="auto">
          <a:xfrm>
            <a:off x="4365783" y="1219328"/>
            <a:ext cx="2531183" cy="220967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Each lawyer grabs 1 knife</a:t>
            </a:r>
            <a:r>
              <a:rPr lang="en-US" altLang="zh-CN" b="0" kern="0" dirty="0"/>
              <a:t>. Is the current state safe? Check it using Banker’s algorithm.</a:t>
            </a:r>
          </a:p>
        </p:txBody>
      </p:sp>
      <p:graphicFrame>
        <p:nvGraphicFramePr>
          <p:cNvPr id="24" name="Content Placeholder 5">
            <a:extLst>
              <a:ext uri="{FF2B5EF4-FFF2-40B4-BE49-F238E27FC236}">
                <a16:creationId xmlns:a16="http://schemas.microsoft.com/office/drawing/2014/main" id="{EEAE0F36-E3B8-5DA2-B4E6-1854617624F5}"/>
              </a:ext>
            </a:extLst>
          </p:cNvPr>
          <p:cNvGraphicFramePr>
            <a:graphicFrameLocks/>
          </p:cNvGraphicFramePr>
          <p:nvPr>
            <p:extLst>
              <p:ext uri="{D42A27DB-BD31-4B8C-83A1-F6EECF244321}">
                <p14:modId xmlns:p14="http://schemas.microsoft.com/office/powerpoint/2010/main" val="1000112570"/>
              </p:ext>
            </p:extLst>
          </p:nvPr>
        </p:nvGraphicFramePr>
        <p:xfrm>
          <a:off x="9153106" y="3911387"/>
          <a:ext cx="2048292" cy="1188720"/>
        </p:xfrm>
        <a:graphic>
          <a:graphicData uri="http://schemas.openxmlformats.org/drawingml/2006/table">
            <a:tbl>
              <a:tblPr firstRow="1" bandRow="1">
                <a:tableStyleId>{5940675A-B579-460E-94D1-54222C63F5DA}</a:tableStyleId>
              </a:tblPr>
              <a:tblGrid>
                <a:gridCol w="682764">
                  <a:extLst>
                    <a:ext uri="{9D8B030D-6E8A-4147-A177-3AD203B41FA5}">
                      <a16:colId xmlns:a16="http://schemas.microsoft.com/office/drawing/2014/main" val="1619986141"/>
                    </a:ext>
                  </a:extLst>
                </a:gridCol>
                <a:gridCol w="682764">
                  <a:extLst>
                    <a:ext uri="{9D8B030D-6E8A-4147-A177-3AD203B41FA5}">
                      <a16:colId xmlns:a16="http://schemas.microsoft.com/office/drawing/2014/main" val="3558990718"/>
                    </a:ext>
                  </a:extLst>
                </a:gridCol>
                <a:gridCol w="682764">
                  <a:extLst>
                    <a:ext uri="{9D8B030D-6E8A-4147-A177-3AD203B41FA5}">
                      <a16:colId xmlns:a16="http://schemas.microsoft.com/office/drawing/2014/main" val="130373207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K</a:t>
                      </a:r>
                      <a:endParaRPr lang="en-SE" sz="2000" dirty="0"/>
                    </a:p>
                  </a:txBody>
                  <a:tcPr>
                    <a:solidFill>
                      <a:schemeClr val="bg1">
                        <a:lumMod val="95000"/>
                      </a:schemeClr>
                    </a:solidFill>
                  </a:tcPr>
                </a:tc>
                <a:tc>
                  <a:txBody>
                    <a:bodyPr/>
                    <a:lstStyle/>
                    <a:p>
                      <a:pPr algn="ctr"/>
                      <a:r>
                        <a:rPr lang="en-GB" sz="2000" dirty="0"/>
                        <a:t>F</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gridSpan="3">
                  <a:txBody>
                    <a:bodyPr/>
                    <a:lstStyle/>
                    <a:p>
                      <a:pPr algn="ctr"/>
                      <a:r>
                        <a:rPr lang="en-GB" sz="2000" dirty="0"/>
                        <a:t>Deadlock</a:t>
                      </a:r>
                      <a:endParaRPr lang="en-SE" sz="2000" dirty="0"/>
                    </a:p>
                  </a:txBody>
                  <a:tcPr>
                    <a:solidFill>
                      <a:schemeClr val="bg1">
                        <a:lumMod val="95000"/>
                      </a:schemeClr>
                    </a:solidFill>
                  </a:tcPr>
                </a:tc>
                <a:tc hMerge="1">
                  <a:txBody>
                    <a:bodyPr/>
                    <a:lstStyle/>
                    <a:p>
                      <a:endParaRPr dirty="0"/>
                    </a:p>
                  </a:txBody>
                  <a:tcPr/>
                </a:tc>
                <a:tc hMerge="1">
                  <a:txBody>
                    <a:bodyPr/>
                    <a:lstStyle/>
                    <a:p>
                      <a:pPr algn="ctr"/>
                      <a:endParaRPr lang="en-SE" sz="2000" dirty="0"/>
                    </a:p>
                  </a:txBody>
                  <a:tcPr>
                    <a:solidFill>
                      <a:schemeClr val="bg1">
                        <a:lumMod val="95000"/>
                      </a:schemeClr>
                    </a:solidFill>
                  </a:tcPr>
                </a:tc>
                <a:extLst>
                  <a:ext uri="{0D108BD9-81ED-4DB2-BD59-A6C34878D82A}">
                    <a16:rowId xmlns:a16="http://schemas.microsoft.com/office/drawing/2014/main" val="1884641263"/>
                  </a:ext>
                </a:extLst>
              </a:tr>
            </a:tbl>
          </a:graphicData>
        </a:graphic>
      </p:graphicFrame>
      <p:sp>
        <p:nvSpPr>
          <p:cNvPr id="25" name="TextBox 24">
            <a:extLst>
              <a:ext uri="{FF2B5EF4-FFF2-40B4-BE49-F238E27FC236}">
                <a16:creationId xmlns:a16="http://schemas.microsoft.com/office/drawing/2014/main" id="{93F89707-540D-18A4-A4FE-7AB50F56DDEB}"/>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0A61EE65-36C3-E14A-6764-E63D086B29A1}"/>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No, current state is a deadlock.  </a:t>
            </a:r>
            <a:endParaRPr lang="en-US" altLang="zh-CN" b="0" kern="0" dirty="0"/>
          </a:p>
        </p:txBody>
      </p:sp>
      <p:graphicFrame>
        <p:nvGraphicFramePr>
          <p:cNvPr id="3" name="Table 2">
            <a:extLst>
              <a:ext uri="{FF2B5EF4-FFF2-40B4-BE49-F238E27FC236}">
                <a16:creationId xmlns:a16="http://schemas.microsoft.com/office/drawing/2014/main" id="{2BC81D1D-64DA-4D5A-0AFB-3196E2F693D2}"/>
              </a:ext>
            </a:extLst>
          </p:cNvPr>
          <p:cNvGraphicFramePr>
            <a:graphicFrameLocks noGrp="1"/>
          </p:cNvGraphicFramePr>
          <p:nvPr>
            <p:extLst>
              <p:ext uri="{D42A27DB-BD31-4B8C-83A1-F6EECF244321}">
                <p14:modId xmlns:p14="http://schemas.microsoft.com/office/powerpoint/2010/main" val="473095614"/>
              </p:ext>
            </p:extLst>
          </p:nvPr>
        </p:nvGraphicFramePr>
        <p:xfrm>
          <a:off x="3376779" y="1216796"/>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0</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1929623496"/>
                  </a:ext>
                </a:extLst>
              </a:tr>
            </a:tbl>
          </a:graphicData>
        </a:graphic>
      </p:graphicFrame>
      <p:graphicFrame>
        <p:nvGraphicFramePr>
          <p:cNvPr id="27" name="Table 26">
            <a:extLst>
              <a:ext uri="{FF2B5EF4-FFF2-40B4-BE49-F238E27FC236}">
                <a16:creationId xmlns:a16="http://schemas.microsoft.com/office/drawing/2014/main" id="{A9CB2783-27D8-60D9-7AA0-D36BD104ED24}"/>
              </a:ext>
            </a:extLst>
          </p:cNvPr>
          <p:cNvGraphicFramePr>
            <a:graphicFrameLocks noGrp="1"/>
          </p:cNvGraphicFramePr>
          <p:nvPr>
            <p:extLst>
              <p:ext uri="{D42A27DB-BD31-4B8C-83A1-F6EECF244321}">
                <p14:modId xmlns:p14="http://schemas.microsoft.com/office/powerpoint/2010/main" val="1853633718"/>
              </p:ext>
            </p:extLst>
          </p:nvPr>
        </p:nvGraphicFramePr>
        <p:xfrm>
          <a:off x="2175337" y="2814807"/>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28" name="Table 27">
            <a:extLst>
              <a:ext uri="{FF2B5EF4-FFF2-40B4-BE49-F238E27FC236}">
                <a16:creationId xmlns:a16="http://schemas.microsoft.com/office/drawing/2014/main" id="{88A8AA9E-3837-B79D-87C1-48458CCD5482}"/>
              </a:ext>
            </a:extLst>
          </p:cNvPr>
          <p:cNvGraphicFramePr>
            <a:graphicFrameLocks noGrp="1"/>
          </p:cNvGraphicFramePr>
          <p:nvPr>
            <p:extLst>
              <p:ext uri="{D42A27DB-BD31-4B8C-83A1-F6EECF244321}">
                <p14:modId xmlns:p14="http://schemas.microsoft.com/office/powerpoint/2010/main" val="1155015334"/>
              </p:ext>
            </p:extLst>
          </p:nvPr>
        </p:nvGraphicFramePr>
        <p:xfrm>
          <a:off x="3376779" y="2814807"/>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29" name="Table 28">
            <a:extLst>
              <a:ext uri="{FF2B5EF4-FFF2-40B4-BE49-F238E27FC236}">
                <a16:creationId xmlns:a16="http://schemas.microsoft.com/office/drawing/2014/main" id="{99FD9941-A705-9748-DFF8-70BD94E0231D}"/>
              </a:ext>
            </a:extLst>
          </p:cNvPr>
          <p:cNvGraphicFramePr>
            <a:graphicFrameLocks noGrp="1"/>
          </p:cNvGraphicFramePr>
          <p:nvPr>
            <p:extLst>
              <p:ext uri="{D42A27DB-BD31-4B8C-83A1-F6EECF244321}">
                <p14:modId xmlns:p14="http://schemas.microsoft.com/office/powerpoint/2010/main" val="434183949"/>
              </p:ext>
            </p:extLst>
          </p:nvPr>
        </p:nvGraphicFramePr>
        <p:xfrm>
          <a:off x="7051975" y="1186203"/>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
        <p:nvSpPr>
          <p:cNvPr id="30" name="TextBox 29">
            <a:extLst>
              <a:ext uri="{FF2B5EF4-FFF2-40B4-BE49-F238E27FC236}">
                <a16:creationId xmlns:a16="http://schemas.microsoft.com/office/drawing/2014/main" id="{E05E3098-4CE4-F757-621C-8C2A917831F5}"/>
              </a:ext>
            </a:extLst>
          </p:cNvPr>
          <p:cNvSpPr txBox="1"/>
          <p:nvPr/>
        </p:nvSpPr>
        <p:spPr>
          <a:xfrm>
            <a:off x="7161064" y="657169"/>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31" name="TextBox 30">
            <a:extLst>
              <a:ext uri="{FF2B5EF4-FFF2-40B4-BE49-F238E27FC236}">
                <a16:creationId xmlns:a16="http://schemas.microsoft.com/office/drawing/2014/main" id="{64D983EE-A7AE-9A22-874D-D63F6FE1CA05}"/>
              </a:ext>
            </a:extLst>
          </p:cNvPr>
          <p:cNvSpPr txBox="1"/>
          <p:nvPr/>
        </p:nvSpPr>
        <p:spPr>
          <a:xfrm>
            <a:off x="7975728" y="657169"/>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32" name="TextBox 31">
            <a:extLst>
              <a:ext uri="{FF2B5EF4-FFF2-40B4-BE49-F238E27FC236}">
                <a16:creationId xmlns:a16="http://schemas.microsoft.com/office/drawing/2014/main" id="{D9CAD6AA-59ED-8302-EC36-487CCC891411}"/>
              </a:ext>
            </a:extLst>
          </p:cNvPr>
          <p:cNvSpPr txBox="1"/>
          <p:nvPr/>
        </p:nvSpPr>
        <p:spPr>
          <a:xfrm>
            <a:off x="7108389" y="2330946"/>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sp>
        <p:nvSpPr>
          <p:cNvPr id="33" name="TextBox 32">
            <a:extLst>
              <a:ext uri="{FF2B5EF4-FFF2-40B4-BE49-F238E27FC236}">
                <a16:creationId xmlns:a16="http://schemas.microsoft.com/office/drawing/2014/main" id="{82A3239F-D15A-7B9F-EF29-5FDEE9EA51DD}"/>
              </a:ext>
            </a:extLst>
          </p:cNvPr>
          <p:cNvSpPr txBox="1"/>
          <p:nvPr/>
        </p:nvSpPr>
        <p:spPr>
          <a:xfrm>
            <a:off x="8011412" y="2318174"/>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34" name="Table 33">
            <a:extLst>
              <a:ext uri="{FF2B5EF4-FFF2-40B4-BE49-F238E27FC236}">
                <a16:creationId xmlns:a16="http://schemas.microsoft.com/office/drawing/2014/main" id="{19E9E615-DD02-0F14-59CE-0E0817BEF1EE}"/>
              </a:ext>
            </a:extLst>
          </p:cNvPr>
          <p:cNvGraphicFramePr>
            <a:graphicFrameLocks noGrp="1"/>
          </p:cNvGraphicFramePr>
          <p:nvPr>
            <p:extLst>
              <p:ext uri="{D42A27DB-BD31-4B8C-83A1-F6EECF244321}">
                <p14:modId xmlns:p14="http://schemas.microsoft.com/office/powerpoint/2010/main" val="3071018325"/>
              </p:ext>
            </p:extLst>
          </p:nvPr>
        </p:nvGraphicFramePr>
        <p:xfrm>
          <a:off x="8253417" y="1186203"/>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1</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1929623496"/>
                  </a:ext>
                </a:extLst>
              </a:tr>
            </a:tbl>
          </a:graphicData>
        </a:graphic>
      </p:graphicFrame>
      <p:graphicFrame>
        <p:nvGraphicFramePr>
          <p:cNvPr id="35" name="Table 34">
            <a:extLst>
              <a:ext uri="{FF2B5EF4-FFF2-40B4-BE49-F238E27FC236}">
                <a16:creationId xmlns:a16="http://schemas.microsoft.com/office/drawing/2014/main" id="{E98E40B1-A44F-A35C-619B-F5240B88E197}"/>
              </a:ext>
            </a:extLst>
          </p:cNvPr>
          <p:cNvGraphicFramePr>
            <a:graphicFrameLocks noGrp="1"/>
          </p:cNvGraphicFramePr>
          <p:nvPr>
            <p:extLst>
              <p:ext uri="{D42A27DB-BD31-4B8C-83A1-F6EECF244321}">
                <p14:modId xmlns:p14="http://schemas.microsoft.com/office/powerpoint/2010/main" val="3306987117"/>
              </p:ext>
            </p:extLst>
          </p:nvPr>
        </p:nvGraphicFramePr>
        <p:xfrm>
          <a:off x="7051975" y="2784214"/>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36" name="Table 35">
            <a:extLst>
              <a:ext uri="{FF2B5EF4-FFF2-40B4-BE49-F238E27FC236}">
                <a16:creationId xmlns:a16="http://schemas.microsoft.com/office/drawing/2014/main" id="{8F696D97-3976-F53F-015D-0A31C990DB6D}"/>
              </a:ext>
            </a:extLst>
          </p:cNvPr>
          <p:cNvGraphicFramePr>
            <a:graphicFrameLocks noGrp="1"/>
          </p:cNvGraphicFramePr>
          <p:nvPr>
            <p:extLst>
              <p:ext uri="{D42A27DB-BD31-4B8C-83A1-F6EECF244321}">
                <p14:modId xmlns:p14="http://schemas.microsoft.com/office/powerpoint/2010/main" val="4198341806"/>
              </p:ext>
            </p:extLst>
          </p:nvPr>
        </p:nvGraphicFramePr>
        <p:xfrm>
          <a:off x="8253417" y="2784214"/>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0</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37" name="Table 36">
            <a:extLst>
              <a:ext uri="{FF2B5EF4-FFF2-40B4-BE49-F238E27FC236}">
                <a16:creationId xmlns:a16="http://schemas.microsoft.com/office/drawing/2014/main" id="{048DE477-4C2E-BDC4-6D60-0CE845F3F704}"/>
              </a:ext>
            </a:extLst>
          </p:cNvPr>
          <p:cNvGraphicFramePr>
            <a:graphicFrameLocks noGrp="1"/>
          </p:cNvGraphicFramePr>
          <p:nvPr>
            <p:extLst>
              <p:ext uri="{D42A27DB-BD31-4B8C-83A1-F6EECF244321}">
                <p14:modId xmlns:p14="http://schemas.microsoft.com/office/powerpoint/2010/main" val="442897953"/>
              </p:ext>
            </p:extLst>
          </p:nvPr>
        </p:nvGraphicFramePr>
        <p:xfrm>
          <a:off x="9559439" y="1176995"/>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1</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Tree>
    <p:extLst>
      <p:ext uri="{BB962C8B-B14F-4D97-AF65-F5344CB8AC3E}">
        <p14:creationId xmlns:p14="http://schemas.microsoft.com/office/powerpoint/2010/main" val="102621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14782" y="111131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14782" y="1111310"/>
                <a:ext cx="2506222" cy="2430207"/>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processes P1 through P5; 3 resource types R1, R2, R3 with 7, 3, 6 instances each.</a:t>
            </a:r>
          </a:p>
          <a:p>
            <a:pPr>
              <a:lnSpc>
                <a:spcPct val="90000"/>
              </a:lnSpc>
            </a:pPr>
            <a:r>
              <a:rPr lang="en-GB" altLang="zh-CN" sz="2800" b="0" kern="0" dirty="0">
                <a:latin typeface="Gill Sans" panose="020B0502020104020203"/>
                <a:ea typeface="宋体" charset="-122"/>
              </a:rPr>
              <a:t>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800" b="0" kern="0" dirty="0">
                <a:latin typeface="Gill Sans" panose="020B0502020104020203"/>
                <a:ea typeface="宋体" charset="-122"/>
              </a:rPr>
              <a:t>(You will be graded on “Need matrix”, and “Available resources after completion of each process”.)</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839200" y="107066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839200" y="1070667"/>
                <a:ext cx="2506222" cy="2430207"/>
              </a:xfrm>
              <a:prstGeom prst="rect">
                <a:avLst/>
              </a:prstGeom>
              <a:blipFill>
                <a:blip r:embed="rId3"/>
                <a:stretch>
                  <a:fillRect/>
                </a:stretch>
              </a:blipFill>
            </p:spPr>
            <p:txBody>
              <a:bodyPr/>
              <a:lstStyle/>
              <a:p>
                <a:r>
                  <a:rPr lang="en-SE">
                    <a:noFill/>
                  </a:rPr>
                  <a:t> </a:t>
                </a:r>
              </a:p>
            </p:txBody>
          </p:sp>
        </mc:Fallback>
      </mc:AlternateContent>
      <p:sp>
        <p:nvSpPr>
          <p:cNvPr id="3" name="TextBox 2">
            <a:extLst>
              <a:ext uri="{FF2B5EF4-FFF2-40B4-BE49-F238E27FC236}">
                <a16:creationId xmlns:a16="http://schemas.microsoft.com/office/drawing/2014/main" id="{3D5F76B2-BEDF-C8B9-87B6-041FA03BECF8}"/>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8D8AE84D-4AB2-7599-CFFF-56C948A18EA1}"/>
              </a:ext>
            </a:extLst>
          </p:cNvPr>
          <p:cNvSpPr txBox="1"/>
          <p:nvPr/>
        </p:nvSpPr>
        <p:spPr>
          <a:xfrm>
            <a:off x="9462080" y="711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D8691D54-1C06-B2D6-EAA8-E71A928FC5F5}"/>
              </a:ext>
            </a:extLst>
          </p:cNvPr>
          <p:cNvSpPr txBox="1"/>
          <p:nvPr/>
        </p:nvSpPr>
        <p:spPr>
          <a:xfrm>
            <a:off x="6358730" y="317312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7D5EB56B-6F10-01A7-35F2-6D7624912969}"/>
              </a:ext>
            </a:extLst>
          </p:cNvPr>
          <p:cNvGraphicFramePr>
            <a:graphicFrameLocks/>
          </p:cNvGraphicFramePr>
          <p:nvPr>
            <p:extLst>
              <p:ext uri="{D42A27DB-BD31-4B8C-83A1-F6EECF244321}">
                <p14:modId xmlns:p14="http://schemas.microsoft.com/office/powerpoint/2010/main" val="1998937547"/>
              </p:ext>
            </p:extLst>
          </p:nvPr>
        </p:nvGraphicFramePr>
        <p:xfrm>
          <a:off x="8839200" y="3860341"/>
          <a:ext cx="2603684"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76359812"/>
                  </a:ext>
                </a:extLst>
              </a:tr>
            </a:tbl>
          </a:graphicData>
        </a:graphic>
      </p:graphicFrame>
      <p:sp>
        <p:nvSpPr>
          <p:cNvPr id="13" name="TextBox 12">
            <a:extLst>
              <a:ext uri="{FF2B5EF4-FFF2-40B4-BE49-F238E27FC236}">
                <a16:creationId xmlns:a16="http://schemas.microsoft.com/office/drawing/2014/main" id="{D24D3D70-7FE5-6B08-F66E-BF00FC19447F}"/>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72913A9F-063E-EE33-E6EA-FD97BDFC4E2E}"/>
                  </a:ext>
                </a:extLst>
              </p:cNvPr>
              <p:cNvSpPr txBox="1"/>
              <p:nvPr/>
            </p:nvSpPr>
            <p:spPr bwMode="auto">
              <a:xfrm>
                <a:off x="5610690" y="3562963"/>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14" name="Object 8">
                <a:extLst>
                  <a:ext uri="{FF2B5EF4-FFF2-40B4-BE49-F238E27FC236}">
                    <a16:creationId xmlns:a16="http://schemas.microsoft.com/office/drawing/2014/main" id="{72913A9F-063E-EE33-E6EA-FD97BDFC4E2E}"/>
                  </a:ext>
                </a:extLst>
              </p:cNvPr>
              <p:cNvSpPr txBox="1">
                <a:spLocks noRot="1" noChangeAspect="1" noMove="1" noResize="1" noEditPoints="1" noAdjustHandles="1" noChangeArrowheads="1" noChangeShapeType="1" noTextEdit="1"/>
              </p:cNvSpPr>
              <p:nvPr/>
            </p:nvSpPr>
            <p:spPr bwMode="auto">
              <a:xfrm>
                <a:off x="5610690" y="3562963"/>
                <a:ext cx="2310314" cy="449263"/>
              </a:xfrm>
              <a:prstGeom prst="rect">
                <a:avLst/>
              </a:prstGeom>
              <a:blipFill>
                <a:blip r:embed="rId4"/>
                <a:stretch>
                  <a:fillRect l="-528"/>
                </a:stretch>
              </a:blipFill>
            </p:spPr>
            <p:txBody>
              <a:bodyPr/>
              <a:lstStyle/>
              <a:p>
                <a:r>
                  <a:rPr lang="en-SE">
                    <a:noFill/>
                  </a:rPr>
                  <a:t> </a:t>
                </a:r>
              </a:p>
            </p:txBody>
          </p:sp>
        </mc:Fallback>
      </mc:AlternateContent>
    </p:spTree>
    <p:extLst>
      <p:ext uri="{BB962C8B-B14F-4D97-AF65-F5344CB8AC3E}">
        <p14:creationId xmlns:p14="http://schemas.microsoft.com/office/powerpoint/2010/main" val="31984021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33387" y="379479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33387" y="3794790"/>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3A226EDC-0D51-C42F-5740-C1C8FCB0122C}"/>
                  </a:ext>
                </a:extLst>
              </p:cNvPr>
              <p:cNvSpPr txBox="1"/>
              <p:nvPr/>
            </p:nvSpPr>
            <p:spPr bwMode="auto">
              <a:xfrm>
                <a:off x="414114" y="5902668"/>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414114" y="5902668"/>
                <a:ext cx="2310314" cy="449263"/>
              </a:xfrm>
              <a:prstGeom prst="rect">
                <a:avLst/>
              </a:prstGeom>
              <a:blipFill>
                <a:blip r:embed="rId3"/>
                <a:stretch>
                  <a:fillRect l="-7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2608565" y="3767159"/>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2608565" y="3767159"/>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2804944" y="5915680"/>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0</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
                        </m:e>
                      </m:d>
                    </m:oMath>
                  </m:oMathPara>
                </a14:m>
                <a:endParaRPr lang="en-SE" sz="2400" b="0" dirty="0"/>
              </a:p>
            </p:txBody>
          </p:sp>
        </mc:Choice>
        <mc:Fallback xmlns="">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2804944" y="5915680"/>
                <a:ext cx="2225495" cy="449263"/>
              </a:xfrm>
              <a:prstGeom prst="rect">
                <a:avLst/>
              </a:prstGeom>
              <a:blipFill>
                <a:blip r:embed="rId5"/>
                <a:stretch>
                  <a:fillRect l="-548" b="-135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4799281" y="3859613"/>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xmlns="">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4799281" y="3859613"/>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6167975" y="3414858"/>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a:bodyPr>
          <a:lstStyle/>
          <a:p>
            <a:r>
              <a:rPr lang="en-GB" dirty="0"/>
              <a:t>First compute the Need matrix as</a:t>
            </a:r>
            <a:r>
              <a:rPr lang="en-GB" i="1" dirty="0"/>
              <a:t> Max – Allocation, </a:t>
            </a:r>
            <a:r>
              <a:rPr lang="en-GB" dirty="0"/>
              <a:t>and Available vector </a:t>
            </a:r>
            <a:r>
              <a:rPr lang="en-GB" i="1" dirty="0"/>
              <a:t>A.</a:t>
            </a:r>
          </a:p>
          <a:p>
            <a:r>
              <a:rPr lang="en-GB" dirty="0"/>
              <a:t>The state is not safe, the execution sequence P4, P2 leads to a deadlock state, where none of the remaining processes P1, P3, P5 can finish.</a:t>
            </a:r>
          </a:p>
        </p:txBody>
      </p:sp>
      <p:sp>
        <p:nvSpPr>
          <p:cNvPr id="3" name="TextBox 2">
            <a:extLst>
              <a:ext uri="{FF2B5EF4-FFF2-40B4-BE49-F238E27FC236}">
                <a16:creationId xmlns:a16="http://schemas.microsoft.com/office/drawing/2014/main" id="{7E09B359-210E-4ADB-3DB7-AB9987F13964}"/>
              </a:ext>
            </a:extLst>
          </p:cNvPr>
          <p:cNvSpPr txBox="1"/>
          <p:nvPr/>
        </p:nvSpPr>
        <p:spPr>
          <a:xfrm>
            <a:off x="1090667" y="3417711"/>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3C62692A-4344-BD4B-2E26-CA286172834D}"/>
              </a:ext>
            </a:extLst>
          </p:cNvPr>
          <p:cNvSpPr txBox="1"/>
          <p:nvPr/>
        </p:nvSpPr>
        <p:spPr>
          <a:xfrm>
            <a:off x="3277657" y="343072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9F170D1-A81D-F4C3-4D27-B66AF0C5D939}"/>
              </a:ext>
            </a:extLst>
          </p:cNvPr>
          <p:cNvSpPr txBox="1"/>
          <p:nvPr/>
        </p:nvSpPr>
        <p:spPr>
          <a:xfrm>
            <a:off x="1123547" y="566396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7" name="TextBox 16">
            <a:extLst>
              <a:ext uri="{FF2B5EF4-FFF2-40B4-BE49-F238E27FC236}">
                <a16:creationId xmlns:a16="http://schemas.microsoft.com/office/drawing/2014/main" id="{F118DA40-55FB-548B-E5BE-5DE49D12E846}"/>
              </a:ext>
            </a:extLst>
          </p:cNvPr>
          <p:cNvSpPr txBox="1"/>
          <p:nvPr/>
        </p:nvSpPr>
        <p:spPr>
          <a:xfrm>
            <a:off x="3374989" y="5676975"/>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8" name="Content Placeholder 5">
            <a:extLst>
              <a:ext uri="{FF2B5EF4-FFF2-40B4-BE49-F238E27FC236}">
                <a16:creationId xmlns:a16="http://schemas.microsoft.com/office/drawing/2014/main" id="{204507D1-C3BE-2B11-F5F6-4E1FC59BDBD9}"/>
              </a:ext>
            </a:extLst>
          </p:cNvPr>
          <p:cNvGraphicFramePr>
            <a:graphicFrameLocks/>
          </p:cNvGraphicFramePr>
          <p:nvPr>
            <p:extLst>
              <p:ext uri="{D42A27DB-BD31-4B8C-83A1-F6EECF244321}">
                <p14:modId xmlns:p14="http://schemas.microsoft.com/office/powerpoint/2010/main" val="3709572033"/>
              </p:ext>
            </p:extLst>
          </p:nvPr>
        </p:nvGraphicFramePr>
        <p:xfrm>
          <a:off x="8689715" y="3859613"/>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a:t>
                      </a:r>
                      <a:endParaRPr lang="en-SE" sz="2000" dirty="0"/>
                    </a:p>
                  </a:txBody>
                  <a:tcPr/>
                </a:tc>
                <a:tc hMerge="1">
                  <a:txBody>
                    <a:bodyPr/>
                    <a:lstStyle/>
                    <a:p>
                      <a:pPr algn="ctr"/>
                      <a:endParaRPr lang="en-SE" sz="2000" dirty="0"/>
                    </a:p>
                  </a:txBody>
                  <a:tcPr/>
                </a:tc>
                <a:tc hMerge="1">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9" name="TextBox 8">
            <a:extLst>
              <a:ext uri="{FF2B5EF4-FFF2-40B4-BE49-F238E27FC236}">
                <a16:creationId xmlns:a16="http://schemas.microsoft.com/office/drawing/2014/main" id="{4788D6D2-D35D-6644-13FA-CDC965E84BA2}"/>
              </a:ext>
            </a:extLst>
          </p:cNvPr>
          <p:cNvSpPr txBox="1"/>
          <p:nvPr/>
        </p:nvSpPr>
        <p:spPr>
          <a:xfrm>
            <a:off x="8265585" y="3150770"/>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2" name="Rectangle 11">
            <a:extLst>
              <a:ext uri="{FF2B5EF4-FFF2-40B4-BE49-F238E27FC236}">
                <a16:creationId xmlns:a16="http://schemas.microsoft.com/office/drawing/2014/main" id="{484C5C0E-45D7-10FB-B815-4D9F6D681B1D}"/>
              </a:ext>
            </a:extLst>
          </p:cNvPr>
          <p:cNvSpPr/>
          <p:nvPr/>
        </p:nvSpPr>
        <p:spPr bwMode="auto">
          <a:xfrm>
            <a:off x="4799281" y="3090841"/>
            <a:ext cx="6978605" cy="2824838"/>
          </a:xfrm>
          <a:prstGeom prst="rect">
            <a:avLst/>
          </a:prstGeom>
          <a:noFill/>
          <a:ln>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2000" b="1" i="0" u="none" strike="noStrike" cap="none" normalizeH="0" baseline="0" dirty="0">
              <a:ln>
                <a:noFill/>
              </a:ln>
              <a:solidFill>
                <a:schemeClr val="tx1"/>
              </a:solidFill>
              <a:effectLst/>
              <a:latin typeface="Gill Sans Light"/>
            </a:endParaRPr>
          </a:p>
        </p:txBody>
      </p:sp>
      <p:sp>
        <p:nvSpPr>
          <p:cNvPr id="13" name="TextBox 12">
            <a:extLst>
              <a:ext uri="{FF2B5EF4-FFF2-40B4-BE49-F238E27FC236}">
                <a16:creationId xmlns:a16="http://schemas.microsoft.com/office/drawing/2014/main" id="{7CC17193-306F-3B74-C080-F88FDA21C9F3}"/>
              </a:ext>
            </a:extLst>
          </p:cNvPr>
          <p:cNvSpPr txBox="1"/>
          <p:nvPr/>
        </p:nvSpPr>
        <p:spPr>
          <a:xfrm>
            <a:off x="7684155" y="5963387"/>
            <a:ext cx="1524363" cy="523220"/>
          </a:xfrm>
          <a:prstGeom prst="rect">
            <a:avLst/>
          </a:prstGeom>
          <a:noFill/>
        </p:spPr>
        <p:txBody>
          <a:bodyPr wrap="square" rtlCol="0">
            <a:spAutoFit/>
          </a:bodyPr>
          <a:lstStyle/>
          <a:p>
            <a:r>
              <a:rPr lang="en-GB" sz="2800" dirty="0">
                <a:solidFill>
                  <a:srgbClr val="FF0000"/>
                </a:solidFill>
                <a:latin typeface="Gill Sans Light"/>
              </a:rPr>
              <a:t>Your task</a:t>
            </a:r>
            <a:endParaRPr lang="en-SE" sz="2800" dirty="0">
              <a:solidFill>
                <a:srgbClr val="FF0000"/>
              </a:solidFill>
              <a:latin typeface="Gill Sans Light"/>
            </a:endParaRPr>
          </a:p>
        </p:txBody>
      </p:sp>
    </p:spTree>
    <p:extLst>
      <p:ext uri="{BB962C8B-B14F-4D97-AF65-F5344CB8AC3E}">
        <p14:creationId xmlns:p14="http://schemas.microsoft.com/office/powerpoint/2010/main" val="26047037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C59AE-EA0D-7D49-7B1F-88F31D5FF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04F4A-F7E0-CB6A-A433-EDF6B7644C40}"/>
              </a:ext>
            </a:extLst>
          </p:cNvPr>
          <p:cNvSpPr>
            <a:spLocks noGrp="1"/>
          </p:cNvSpPr>
          <p:nvPr>
            <p:ph type="title"/>
          </p:nvPr>
        </p:nvSpPr>
        <p:spPr/>
        <p:txBody>
          <a:bodyPr/>
          <a:lstStyle/>
          <a:p>
            <a:r>
              <a:rPr lang="en-GB" dirty="0"/>
              <a:t>Quiz: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9A3DEC09-D6BC-E84D-F9C5-E957D4467EA1}"/>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9A3DEC09-D6BC-E84D-F9C5-E957D4467EA1}"/>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5ECC5533-E893-A100-E49C-FE6EC3608D65}"/>
              </a:ext>
            </a:extLst>
          </p:cNvPr>
          <p:cNvSpPr txBox="1">
            <a:spLocks noChangeArrowheads="1"/>
          </p:cNvSpPr>
          <p:nvPr/>
        </p:nvSpPr>
        <p:spPr bwMode="auto">
          <a:xfrm>
            <a:off x="76200" y="711200"/>
            <a:ext cx="5409959" cy="629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400" b="0" kern="0" dirty="0">
                <a:latin typeface="Gill Sans" panose="020B0502020104020203"/>
                <a:ea typeface="宋体" charset="-122"/>
              </a:rPr>
              <a:t>4 processes P1, P2, P3; 3 resource types R1, R2, R3 with 8, 6, 4 instances each.</a:t>
            </a:r>
          </a:p>
          <a:p>
            <a:pPr>
              <a:lnSpc>
                <a:spcPct val="90000"/>
              </a:lnSpc>
            </a:pPr>
            <a:r>
              <a:rPr lang="en-GB" altLang="zh-CN" sz="2400" b="0" kern="0" dirty="0">
                <a:latin typeface="Gill Sans" panose="020B0502020104020203"/>
                <a:ea typeface="宋体" charset="-122"/>
              </a:rPr>
              <a:t>1) 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400" b="0" kern="0" dirty="0">
                <a:latin typeface="Gill Sans" panose="020B0502020104020203"/>
                <a:ea typeface="宋体" charset="-122"/>
              </a:rPr>
              <a:t>2) Starting from the initial state, if P1 makes request for 2 more instances of resource 3, should we grant it?</a:t>
            </a:r>
          </a:p>
          <a:p>
            <a:pPr>
              <a:lnSpc>
                <a:spcPct val="90000"/>
              </a:lnSpc>
            </a:pPr>
            <a:r>
              <a:rPr lang="en-GB" altLang="zh-CN" sz="2400" b="0" kern="0" dirty="0">
                <a:latin typeface="Gill Sans" panose="020B0502020104020203"/>
                <a:ea typeface="宋体" charset="-122"/>
              </a:rPr>
              <a:t>3) Starting from the initial state, if P2 makes request for 2 more instances of resource 1, should we grant it?</a:t>
            </a:r>
          </a:p>
        </p:txBody>
      </p:sp>
      <p:sp>
        <p:nvSpPr>
          <p:cNvPr id="3" name="TextBox 2">
            <a:extLst>
              <a:ext uri="{FF2B5EF4-FFF2-40B4-BE49-F238E27FC236}">
                <a16:creationId xmlns:a16="http://schemas.microsoft.com/office/drawing/2014/main" id="{12724183-831A-68FF-E9DE-EC9ADD4A2567}"/>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15E445BA-C3F2-6BAD-4AA9-EC009521B738}"/>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4C07C95-5190-3B41-4EB5-36518CC96F8D}"/>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A4E1DC9B-71E6-9958-F686-AC688BB6182D}"/>
              </a:ext>
            </a:extLst>
          </p:cNvPr>
          <p:cNvGraphicFramePr>
            <a:graphicFrameLocks/>
          </p:cNvGraphicFramePr>
          <p:nvPr/>
        </p:nvGraphicFramePr>
        <p:xfrm>
          <a:off x="8839200" y="38603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6D4A79E8-7362-DF03-ECE8-AAA6A9AB3A41}"/>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0F58D521-2FD6-506C-8AE9-BEA409F8958E}"/>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0F58D521-2FD6-506C-8AE9-BEA409F8958E}"/>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A35B87-63F0-BA64-83B9-053580FAC480}"/>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A35B87-63F0-BA64-83B9-053580FAC480}"/>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7786334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45A93-60F0-2213-7C92-632B12A13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1EB88-1B01-D698-F1E8-891B07187DD3}"/>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5053031C-2468-6912-66A3-A83F66C3843B}"/>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5053031C-2468-6912-66A3-A83F66C3843B}"/>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443E798-CD4A-806D-AF08-DC111B749838}"/>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The initial state is safe, with safe sequences of P2, P3, P1 or </a:t>
            </a:r>
            <a:r>
              <a:rPr lang="en-GB" altLang="zh-CN" sz="2400" b="0" kern="0" dirty="0">
                <a:latin typeface="Gill Sans" panose="020B0502020104020203"/>
                <a:ea typeface="宋体" charset="-122"/>
              </a:rPr>
              <a:t>P2, P2, P1 </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4E1E011-44DB-38E5-C37F-55B7CF0ED063}"/>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C8A42F6-84B6-8EC7-AB17-F727735BDBC2}"/>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97ECB73-27E5-9D4B-A02D-6AE78A2ABF27}"/>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E50483ED-DFAC-C6C8-4951-D15892990B94}"/>
              </a:ext>
            </a:extLst>
          </p:cNvPr>
          <p:cNvGraphicFramePr>
            <a:graphicFrameLocks/>
          </p:cNvGraphicFramePr>
          <p:nvPr>
            <p:extLst>
              <p:ext uri="{D42A27DB-BD31-4B8C-83A1-F6EECF244321}">
                <p14:modId xmlns:p14="http://schemas.microsoft.com/office/powerpoint/2010/main" val="3718801358"/>
              </p:ext>
            </p:extLst>
          </p:nvPr>
        </p:nvGraphicFramePr>
        <p:xfrm>
          <a:off x="5486159"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3FA0EF05-717F-275F-4597-5F78A90FF71A}"/>
              </a:ext>
            </a:extLst>
          </p:cNvPr>
          <p:cNvSpPr txBox="1"/>
          <p:nvPr/>
        </p:nvSpPr>
        <p:spPr>
          <a:xfrm>
            <a:off x="5062029"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CC43BCB-E35B-8812-28A1-5242B017126A}"/>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CC43BCB-E35B-8812-28A1-5242B017126A}"/>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EA3E4C-740B-47F4-7F78-53FA67539C7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EA3E4C-740B-47F4-7F78-53FA67539C7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DBD1ABF9-BE7D-831B-1B2D-32E696C3244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BD0E0B4-1524-6339-8145-4445092FB71C}"/>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BD0E0B4-1524-6339-8145-4445092FB71C}"/>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DC3F1385-A52A-9E90-7E7B-400E30A29DFD}"/>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DDCB325-79A6-42E2-9680-1C9E5BA7695C}"/>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15" name="Object 8">
                <a:extLst>
                  <a:ext uri="{FF2B5EF4-FFF2-40B4-BE49-F238E27FC236}">
                    <a16:creationId xmlns:a16="http://schemas.microsoft.com/office/drawing/2014/main" id="{BDDCB325-79A6-42E2-9680-1C9E5BA7695C}"/>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AD3FAC9C-B70F-B936-0DE1-06DCFD7B0029}"/>
              </a:ext>
            </a:extLst>
          </p:cNvPr>
          <p:cNvGraphicFramePr>
            <a:graphicFrameLocks/>
          </p:cNvGraphicFramePr>
          <p:nvPr>
            <p:extLst>
              <p:ext uri="{D42A27DB-BD31-4B8C-83A1-F6EECF244321}">
                <p14:modId xmlns:p14="http://schemas.microsoft.com/office/powerpoint/2010/main" val="1147504224"/>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5</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7" name="TextBox 16">
            <a:extLst>
              <a:ext uri="{FF2B5EF4-FFF2-40B4-BE49-F238E27FC236}">
                <a16:creationId xmlns:a16="http://schemas.microsoft.com/office/drawing/2014/main" id="{A1BA45E0-4B1A-058F-E246-3ED35D8F0A78}"/>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8" name="TextBox 17">
            <a:extLst>
              <a:ext uri="{FF2B5EF4-FFF2-40B4-BE49-F238E27FC236}">
                <a16:creationId xmlns:a16="http://schemas.microsoft.com/office/drawing/2014/main" id="{4371A21D-C90B-1E28-E672-A6080DEC3C51}"/>
              </a:ext>
            </a:extLst>
          </p:cNvPr>
          <p:cNvSpPr txBox="1"/>
          <p:nvPr/>
        </p:nvSpPr>
        <p:spPr>
          <a:xfrm>
            <a:off x="8336171"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21121683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CDA4-C4F3-A0AF-491B-166172A2F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DEC78-098D-FFE4-8BC5-92CBB55F3416}"/>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633FCFF-82E7-6DAB-AC93-D7A70ACA5C66}"/>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633FCFF-82E7-6DAB-AC93-D7A70ACA5C66}"/>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C5AD6905-2F6E-5BED-EF8F-2587C54E2A45}"/>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Starting from the initial state, if P1 makes request for 2 more instances of resource 3, then we calculate the state of the system if this request is fulfilled.</a:t>
            </a:r>
          </a:p>
          <a:p>
            <a:pPr>
              <a:lnSpc>
                <a:spcPct val="90000"/>
              </a:lnSpc>
            </a:pPr>
            <a:r>
              <a:rPr lang="en-GB" altLang="zh-CN" sz="2800" b="0" kern="0" dirty="0">
                <a:latin typeface="Gill Sans" panose="020B0502020104020203"/>
                <a:ea typeface="宋体" charset="-122"/>
              </a:rPr>
              <a:t>The state is unsafe, so we deny this request.</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5759C2B-2E88-5A58-2050-95588A730FC4}"/>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33E62C-1CF0-C248-833C-0034F4733E7B}"/>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C02CB0C-2F76-E7BB-C01A-3DAD7422D26A}"/>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07BBB34-B221-2990-3B13-5CA30A034480}"/>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07BBB34-B221-2990-3B13-5CA30A034480}"/>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779F4701-28D3-A2C2-8A97-9004FF2F530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FF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779F4701-28D3-A2C2-8A97-9004FF2F530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8A03B173-9565-1F8C-24D7-60D608B6CD2D}"/>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2439B1C-FFA4-3FEB-D8E8-459E3398ECC1}"/>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2439B1C-FFA4-3FEB-D8E8-459E3398ECC1}"/>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214B8581-F9AF-28B9-3B5A-E4BBDEF13A6C}"/>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12374D15-BF32-5EAC-42F5-EA10B6ACC1F4}"/>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
                        </m:e>
                      </m:d>
                    </m:oMath>
                  </m:oMathPara>
                </a14:m>
                <a:endParaRPr lang="en-SE" sz="2400" b="0" dirty="0"/>
              </a:p>
            </p:txBody>
          </p:sp>
        </mc:Choice>
        <mc:Fallback xmlns="">
          <p:sp>
            <p:nvSpPr>
              <p:cNvPr id="15" name="Object 8">
                <a:extLst>
                  <a:ext uri="{FF2B5EF4-FFF2-40B4-BE49-F238E27FC236}">
                    <a16:creationId xmlns:a16="http://schemas.microsoft.com/office/drawing/2014/main" id="{12374D15-BF32-5EAC-42F5-EA10B6ACC1F4}"/>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137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3A5EBBCC-1D27-EEFF-3BC7-9A97EB226F40}"/>
              </a:ext>
            </a:extLst>
          </p:cNvPr>
          <p:cNvGraphicFramePr>
            <a:graphicFrameLocks/>
          </p:cNvGraphicFramePr>
          <p:nvPr>
            <p:extLst>
              <p:ext uri="{D42A27DB-BD31-4B8C-83A1-F6EECF244321}">
                <p14:modId xmlns:p14="http://schemas.microsoft.com/office/powerpoint/2010/main" val="37333828"/>
              </p:ext>
            </p:extLst>
          </p:nvPr>
        </p:nvGraphicFramePr>
        <p:xfrm>
          <a:off x="9170146" y="3969141"/>
          <a:ext cx="2603684" cy="158496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Deadlocked</a:t>
                      </a:r>
                      <a:endParaRPr lang="en-SE" sz="2000" dirty="0"/>
                    </a:p>
                  </a:txBody>
                  <a:tcPr/>
                </a:tc>
                <a:tc hMerge="1">
                  <a:txBody>
                    <a:bodyPr/>
                    <a:lstStyle/>
                    <a:p>
                      <a:endParaRPr/>
                    </a:p>
                  </a:txBody>
                  <a:tcPr/>
                </a:tc>
                <a:tc hMerge="1">
                  <a:txBody>
                    <a:bodyPr/>
                    <a:lstStyle/>
                    <a:p>
                      <a:endParaRPr dirty="0"/>
                    </a:p>
                  </a:txBody>
                  <a:tcPr/>
                </a:tc>
                <a:extLst>
                  <a:ext uri="{0D108BD9-81ED-4DB2-BD59-A6C34878D82A}">
                    <a16:rowId xmlns:a16="http://schemas.microsoft.com/office/drawing/2014/main" val="3030728590"/>
                  </a:ext>
                </a:extLst>
              </a:tr>
            </a:tbl>
          </a:graphicData>
        </a:graphic>
      </p:graphicFrame>
      <p:sp>
        <p:nvSpPr>
          <p:cNvPr id="17" name="TextBox 16">
            <a:extLst>
              <a:ext uri="{FF2B5EF4-FFF2-40B4-BE49-F238E27FC236}">
                <a16:creationId xmlns:a16="http://schemas.microsoft.com/office/drawing/2014/main" id="{D7ADEC80-1930-714E-065B-D88D97048799}"/>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Tree>
    <p:extLst>
      <p:ext uri="{BB962C8B-B14F-4D97-AF65-F5344CB8AC3E}">
        <p14:creationId xmlns:p14="http://schemas.microsoft.com/office/powerpoint/2010/main" val="19237284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8191D-5A7E-33ED-1268-C5DFAE4F2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F9A3C-C99F-D215-97EA-8A25FE4D85D7}"/>
              </a:ext>
            </a:extLst>
          </p:cNvPr>
          <p:cNvSpPr>
            <a:spLocks noGrp="1"/>
          </p:cNvSpPr>
          <p:nvPr>
            <p:ph type="title"/>
          </p:nvPr>
        </p:nvSpPr>
        <p:spPr/>
        <p:txBody>
          <a:bodyPr/>
          <a:lstStyle/>
          <a:p>
            <a:r>
              <a:rPr lang="en-GB" dirty="0"/>
              <a:t>Quiz Solution: Banker’s algorithm II</a:t>
            </a:r>
            <a:endParaRPr lang="en-SE" dirty="0"/>
          </a:p>
        </p:txBody>
      </p:sp>
      <p:sp>
        <p:nvSpPr>
          <p:cNvPr id="22" name="Rectangle 3">
            <a:extLst>
              <a:ext uri="{FF2B5EF4-FFF2-40B4-BE49-F238E27FC236}">
                <a16:creationId xmlns:a16="http://schemas.microsoft.com/office/drawing/2014/main" id="{44F40168-310D-D7CD-B0CC-E7AD09DA3D97}"/>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Starting from the initial state, if P2 makes request for 2 more instances of resource 1, then we calculate the state of the system if this request is fulfilled.</a:t>
            </a:r>
          </a:p>
          <a:p>
            <a:pPr>
              <a:lnSpc>
                <a:spcPct val="90000"/>
              </a:lnSpc>
            </a:pPr>
            <a:r>
              <a:rPr lang="en-GB" altLang="zh-CN" sz="2800" b="0" kern="0" dirty="0">
                <a:latin typeface="Gill Sans" panose="020B0502020104020203"/>
                <a:ea typeface="宋体" charset="-122"/>
              </a:rPr>
              <a:t>The state is safe, with safe sequences of P2, P3, P1 or </a:t>
            </a:r>
            <a:r>
              <a:rPr lang="en-GB" altLang="zh-CN" sz="2400" b="0" kern="0" dirty="0">
                <a:latin typeface="Gill Sans" panose="020B0502020104020203"/>
                <a:ea typeface="宋体" charset="-122"/>
              </a:rPr>
              <a:t>P2, P2, P1,</a:t>
            </a:r>
            <a:r>
              <a:rPr lang="en-GB" altLang="zh-CN" sz="2800" b="0" kern="0" dirty="0">
                <a:latin typeface="Gill Sans" panose="020B0502020104020203"/>
                <a:ea typeface="宋体" charset="-122"/>
              </a:rPr>
              <a:t> so we can grant this request.</a:t>
            </a: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8" name="Object 4">
                <a:extLst>
                  <a:ext uri="{FF2B5EF4-FFF2-40B4-BE49-F238E27FC236}">
                    <a16:creationId xmlns:a16="http://schemas.microsoft.com/office/drawing/2014/main" id="{6447E1A1-3FE9-CB88-1B54-A42FC935B024}"/>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8" name="Object 4">
                <a:extLst>
                  <a:ext uri="{FF2B5EF4-FFF2-40B4-BE49-F238E27FC236}">
                    <a16:creationId xmlns:a16="http://schemas.microsoft.com/office/drawing/2014/main" id="{6447E1A1-3FE9-CB88-1B54-A42FC935B024}"/>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C2401755-5B21-371B-C80F-84F6A5534231}"/>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DBEC130C-BDB2-FB94-DD36-F5B698285496}"/>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8" name="TextBox 17">
            <a:extLst>
              <a:ext uri="{FF2B5EF4-FFF2-40B4-BE49-F238E27FC236}">
                <a16:creationId xmlns:a16="http://schemas.microsoft.com/office/drawing/2014/main" id="{79066BAB-EE14-1B81-C79B-01199BF9BDA2}"/>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9" name="Content Placeholder 5">
            <a:extLst>
              <a:ext uri="{FF2B5EF4-FFF2-40B4-BE49-F238E27FC236}">
                <a16:creationId xmlns:a16="http://schemas.microsoft.com/office/drawing/2014/main" id="{61E0BEC1-0718-3700-B38D-236D5F96B0D3}"/>
              </a:ext>
            </a:extLst>
          </p:cNvPr>
          <p:cNvGraphicFramePr>
            <a:graphicFrameLocks/>
          </p:cNvGraphicFramePr>
          <p:nvPr>
            <p:extLst>
              <p:ext uri="{D42A27DB-BD31-4B8C-83A1-F6EECF244321}">
                <p14:modId xmlns:p14="http://schemas.microsoft.com/office/powerpoint/2010/main" val="4137076815"/>
              </p:ext>
            </p:extLst>
          </p:nvPr>
        </p:nvGraphicFramePr>
        <p:xfrm>
          <a:off x="5677255"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0" name="TextBox 19">
            <a:extLst>
              <a:ext uri="{FF2B5EF4-FFF2-40B4-BE49-F238E27FC236}">
                <a16:creationId xmlns:a16="http://schemas.microsoft.com/office/drawing/2014/main" id="{C723CCFD-7038-EA86-E7B9-785E0161954F}"/>
              </a:ext>
            </a:extLst>
          </p:cNvPr>
          <p:cNvSpPr txBox="1"/>
          <p:nvPr/>
        </p:nvSpPr>
        <p:spPr>
          <a:xfrm>
            <a:off x="5253125"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21" name="Object 8">
                <a:extLst>
                  <a:ext uri="{FF2B5EF4-FFF2-40B4-BE49-F238E27FC236}">
                    <a16:creationId xmlns:a16="http://schemas.microsoft.com/office/drawing/2014/main" id="{E049E6E9-2959-1B3C-C0F4-C9AF2AC4439F}"/>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21" name="Object 8">
                <a:extLst>
                  <a:ext uri="{FF2B5EF4-FFF2-40B4-BE49-F238E27FC236}">
                    <a16:creationId xmlns:a16="http://schemas.microsoft.com/office/drawing/2014/main" id="{E049E6E9-2959-1B3C-C0F4-C9AF2AC4439F}"/>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Object 4">
                <a:extLst>
                  <a:ext uri="{FF2B5EF4-FFF2-40B4-BE49-F238E27FC236}">
                    <a16:creationId xmlns:a16="http://schemas.microsoft.com/office/drawing/2014/main" id="{BDB2F26C-5C5A-FF81-DB98-DA2A4760356A}"/>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FF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23" name="Object 4">
                <a:extLst>
                  <a:ext uri="{FF2B5EF4-FFF2-40B4-BE49-F238E27FC236}">
                    <a16:creationId xmlns:a16="http://schemas.microsoft.com/office/drawing/2014/main" id="{BDB2F26C-5C5A-FF81-DB98-DA2A4760356A}"/>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24" name="TextBox 23">
            <a:extLst>
              <a:ext uri="{FF2B5EF4-FFF2-40B4-BE49-F238E27FC236}">
                <a16:creationId xmlns:a16="http://schemas.microsoft.com/office/drawing/2014/main" id="{CB1F1722-0DCC-DE17-B27B-9D05CEBED37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25" name="Object 4">
                <a:extLst>
                  <a:ext uri="{FF2B5EF4-FFF2-40B4-BE49-F238E27FC236}">
                    <a16:creationId xmlns:a16="http://schemas.microsoft.com/office/drawing/2014/main" id="{0E00298D-2694-50C5-971D-E1A70777DEA2}"/>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25" name="Object 4">
                <a:extLst>
                  <a:ext uri="{FF2B5EF4-FFF2-40B4-BE49-F238E27FC236}">
                    <a16:creationId xmlns:a16="http://schemas.microsoft.com/office/drawing/2014/main" id="{0E00298D-2694-50C5-971D-E1A70777DEA2}"/>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26" name="TextBox 25">
            <a:extLst>
              <a:ext uri="{FF2B5EF4-FFF2-40B4-BE49-F238E27FC236}">
                <a16:creationId xmlns:a16="http://schemas.microsoft.com/office/drawing/2014/main" id="{2444D9C1-122C-31A1-C1CF-D8BE28B2CA91}"/>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27" name="Object 8">
                <a:extLst>
                  <a:ext uri="{FF2B5EF4-FFF2-40B4-BE49-F238E27FC236}">
                    <a16:creationId xmlns:a16="http://schemas.microsoft.com/office/drawing/2014/main" id="{FDD1C5D2-51A4-BAD0-08E8-ED0171BA7D72}"/>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1</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27" name="Object 8">
                <a:extLst>
                  <a:ext uri="{FF2B5EF4-FFF2-40B4-BE49-F238E27FC236}">
                    <a16:creationId xmlns:a16="http://schemas.microsoft.com/office/drawing/2014/main" id="{FDD1C5D2-51A4-BAD0-08E8-ED0171BA7D72}"/>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28" name="Content Placeholder 5">
            <a:extLst>
              <a:ext uri="{FF2B5EF4-FFF2-40B4-BE49-F238E27FC236}">
                <a16:creationId xmlns:a16="http://schemas.microsoft.com/office/drawing/2014/main" id="{FFEF9B77-AC64-5465-06E8-725F2D06C530}"/>
              </a:ext>
            </a:extLst>
          </p:cNvPr>
          <p:cNvGraphicFramePr>
            <a:graphicFrameLocks/>
          </p:cNvGraphicFramePr>
          <p:nvPr>
            <p:extLst>
              <p:ext uri="{D42A27DB-BD31-4B8C-83A1-F6EECF244321}">
                <p14:modId xmlns:p14="http://schemas.microsoft.com/office/powerpoint/2010/main" val="794994767"/>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9" name="TextBox 28">
            <a:extLst>
              <a:ext uri="{FF2B5EF4-FFF2-40B4-BE49-F238E27FC236}">
                <a16:creationId xmlns:a16="http://schemas.microsoft.com/office/drawing/2014/main" id="{28A1FADA-3077-D2F9-206C-A2B711FFAD35}"/>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30" name="TextBox 29">
            <a:extLst>
              <a:ext uri="{FF2B5EF4-FFF2-40B4-BE49-F238E27FC236}">
                <a16:creationId xmlns:a16="http://schemas.microsoft.com/office/drawing/2014/main" id="{47349DA0-E30A-F22C-D7D5-8D2A077EA023}"/>
              </a:ext>
            </a:extLst>
          </p:cNvPr>
          <p:cNvSpPr txBox="1"/>
          <p:nvPr/>
        </p:nvSpPr>
        <p:spPr>
          <a:xfrm>
            <a:off x="8527267"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9166858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914400" y="-114300"/>
            <a:ext cx="10363200" cy="1143000"/>
          </a:xfrm>
        </p:spPr>
        <p:txBody>
          <a:bodyPr/>
          <a:lstStyle/>
          <a:p>
            <a:pPr eaLnBrk="1" hangingPunct="1"/>
            <a:r>
              <a:rPr lang="en-US" altLang="zh-CN" dirty="0">
                <a:ea typeface="宋体" charset="-122"/>
              </a:rPr>
              <a:t>Banker’s Algorithm: 4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965973773"/>
              </p:ext>
            </p:extLst>
          </p:nvPr>
        </p:nvGraphicFramePr>
        <p:xfrm>
          <a:off x="351725" y="3994116"/>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25" y="3994116"/>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3519167537"/>
              </p:ext>
            </p:extLst>
          </p:nvPr>
        </p:nvGraphicFramePr>
        <p:xfrm>
          <a:off x="3802951" y="3994116"/>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951" y="3994116"/>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36889" y="4572491"/>
            <a:ext cx="7498644" cy="2305490"/>
          </a:xfrm>
        </p:spPr>
        <p:txBody>
          <a:bodyPr>
            <a:normAutofit fontScale="92500" lnSpcReduction="20000"/>
          </a:bodyPr>
          <a:lstStyle/>
          <a:p>
            <a:pPr marL="0" lvl="1" indent="0">
              <a:buClr>
                <a:schemeClr val="bg2"/>
              </a:buClr>
              <a:buSzPct val="90000"/>
              <a:buNone/>
            </a:pPr>
            <a:r>
              <a:rPr lang="en-GB" sz="2400" dirty="0">
                <a:solidFill>
                  <a:schemeClr val="dk1"/>
                </a:solidFill>
                <a:latin typeface="Gill Sans" panose="020B0502020104020203"/>
                <a:ea typeface="+mn-ea"/>
                <a:cs typeface="+mn-cs"/>
              </a:rPr>
              <a:t>Suppose we have 5 philosophers P1-P5, and 5 forks R1-R5; philosopher Pi has left fork Ri, and right fork R(i+1)%5. </a:t>
            </a:r>
            <a:r>
              <a:rPr lang="en-US" sz="2400" dirty="0">
                <a:solidFill>
                  <a:schemeClr val="dk1"/>
                </a:solidFill>
                <a:latin typeface="Gill Sans" panose="020B0502020104020203"/>
                <a:ea typeface="+mn-ea"/>
                <a:cs typeface="+mn-cs"/>
              </a:rPr>
              <a:t>Philosophers P1-P4 each is holding his left fork. </a:t>
            </a:r>
          </a:p>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 If yes, give a safe sequence of process completions and fill in the table with </a:t>
            </a:r>
            <a:r>
              <a:rPr lang="en-GB" altLang="zh-CN" sz="2400" b="0" dirty="0">
                <a:solidFill>
                  <a:schemeClr val="dk1"/>
                </a:solidFill>
                <a:latin typeface="Gill Sans" panose="020B0502020104020203"/>
                <a:ea typeface="+mn-ea"/>
                <a:cs typeface="+mn-cs"/>
              </a:rPr>
              <a:t>the sequence of process completions without deadlock, and available resources after the completion of each process. </a:t>
            </a:r>
            <a:endParaRPr lang="en-GB" sz="2400" b="0" dirty="0">
              <a:solidFill>
                <a:schemeClr val="dk1"/>
              </a:solidFill>
              <a:latin typeface="Gill Sans" panose="020B0502020104020203"/>
              <a:ea typeface="+mn-ea"/>
              <a:cs typeface="+mn-cs"/>
            </a:endParaRPr>
          </a:p>
        </p:txBody>
      </p:sp>
      <p:sp>
        <p:nvSpPr>
          <p:cNvPr id="12" name="TextBox 11">
            <a:extLst>
              <a:ext uri="{FF2B5EF4-FFF2-40B4-BE49-F238E27FC236}">
                <a16:creationId xmlns:a16="http://schemas.microsoft.com/office/drawing/2014/main" id="{4B648F32-7105-F523-4EAE-5327C48CD8D2}"/>
              </a:ext>
            </a:extLst>
          </p:cNvPr>
          <p:cNvSpPr txBox="1"/>
          <p:nvPr/>
        </p:nvSpPr>
        <p:spPr>
          <a:xfrm>
            <a:off x="9085949" y="66530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1468526" y="361064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4595244" y="36106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2"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3291154512"/>
              </p:ext>
            </p:extLst>
          </p:nvPr>
        </p:nvGraphicFramePr>
        <p:xfrm>
          <a:off x="7804943" y="1067093"/>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4943" y="1067093"/>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1C3B234D-8EEF-69B8-F734-88CCB6B9D4FA}"/>
              </a:ext>
            </a:extLst>
          </p:cNvPr>
          <p:cNvSpPr txBox="1"/>
          <p:nvPr/>
        </p:nvSpPr>
        <p:spPr>
          <a:xfrm>
            <a:off x="8453623" y="105001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 name="TextBox 4">
            <a:extLst>
              <a:ext uri="{FF2B5EF4-FFF2-40B4-BE49-F238E27FC236}">
                <a16:creationId xmlns:a16="http://schemas.microsoft.com/office/drawing/2014/main" id="{72E01D1F-5A27-8335-31EE-5669FD06E7E6}"/>
              </a:ext>
            </a:extLst>
          </p:cNvPr>
          <p:cNvSpPr txBox="1"/>
          <p:nvPr/>
        </p:nvSpPr>
        <p:spPr>
          <a:xfrm>
            <a:off x="8942884" y="105001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6" name="TextBox 5">
            <a:extLst>
              <a:ext uri="{FF2B5EF4-FFF2-40B4-BE49-F238E27FC236}">
                <a16:creationId xmlns:a16="http://schemas.microsoft.com/office/drawing/2014/main" id="{DA8E8214-3FB5-91B2-80F8-17484AD63877}"/>
              </a:ext>
            </a:extLst>
          </p:cNvPr>
          <p:cNvSpPr txBox="1"/>
          <p:nvPr/>
        </p:nvSpPr>
        <p:spPr>
          <a:xfrm>
            <a:off x="8915400" y="152706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7" name="TextBox 6">
            <a:extLst>
              <a:ext uri="{FF2B5EF4-FFF2-40B4-BE49-F238E27FC236}">
                <a16:creationId xmlns:a16="http://schemas.microsoft.com/office/drawing/2014/main" id="{2CF4D9F6-2C29-49FE-7478-9A969ED09A4D}"/>
              </a:ext>
            </a:extLst>
          </p:cNvPr>
          <p:cNvSpPr txBox="1"/>
          <p:nvPr/>
        </p:nvSpPr>
        <p:spPr>
          <a:xfrm>
            <a:off x="9404661" y="152706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8" name="TextBox 7">
            <a:extLst>
              <a:ext uri="{FF2B5EF4-FFF2-40B4-BE49-F238E27FC236}">
                <a16:creationId xmlns:a16="http://schemas.microsoft.com/office/drawing/2014/main" id="{FE8F3498-9404-66C7-7A8C-A363B3A1D1C4}"/>
              </a:ext>
            </a:extLst>
          </p:cNvPr>
          <p:cNvSpPr txBox="1"/>
          <p:nvPr/>
        </p:nvSpPr>
        <p:spPr>
          <a:xfrm>
            <a:off x="9395178" y="203081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9" name="TextBox 8">
            <a:extLst>
              <a:ext uri="{FF2B5EF4-FFF2-40B4-BE49-F238E27FC236}">
                <a16:creationId xmlns:a16="http://schemas.microsoft.com/office/drawing/2014/main" id="{27B164E4-6F67-B54A-0C81-6B60DEA49553}"/>
              </a:ext>
            </a:extLst>
          </p:cNvPr>
          <p:cNvSpPr txBox="1"/>
          <p:nvPr/>
        </p:nvSpPr>
        <p:spPr>
          <a:xfrm>
            <a:off x="9884439" y="203081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0" name="TextBox 9">
            <a:extLst>
              <a:ext uri="{FF2B5EF4-FFF2-40B4-BE49-F238E27FC236}">
                <a16:creationId xmlns:a16="http://schemas.microsoft.com/office/drawing/2014/main" id="{16D58D34-74BD-42DF-3A70-43B8633A4CD7}"/>
              </a:ext>
            </a:extLst>
          </p:cNvPr>
          <p:cNvSpPr txBox="1"/>
          <p:nvPr/>
        </p:nvSpPr>
        <p:spPr>
          <a:xfrm>
            <a:off x="9909973" y="249833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17" name="TextBox 16">
            <a:extLst>
              <a:ext uri="{FF2B5EF4-FFF2-40B4-BE49-F238E27FC236}">
                <a16:creationId xmlns:a16="http://schemas.microsoft.com/office/drawing/2014/main" id="{0E492909-AC0F-0BD3-E533-A97C8A3E879C}"/>
              </a:ext>
            </a:extLst>
          </p:cNvPr>
          <p:cNvSpPr txBox="1"/>
          <p:nvPr/>
        </p:nvSpPr>
        <p:spPr>
          <a:xfrm>
            <a:off x="10309578" y="249833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8" name="TextBox 17">
            <a:extLst>
              <a:ext uri="{FF2B5EF4-FFF2-40B4-BE49-F238E27FC236}">
                <a16:creationId xmlns:a16="http://schemas.microsoft.com/office/drawing/2014/main" id="{85C8CC8B-4443-B8A2-86A7-4BFFCC5566BD}"/>
              </a:ext>
            </a:extLst>
          </p:cNvPr>
          <p:cNvSpPr txBox="1"/>
          <p:nvPr/>
        </p:nvSpPr>
        <p:spPr>
          <a:xfrm>
            <a:off x="8456829"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D4E9EC-CABB-0565-2361-B3660D3C53F7}"/>
                  </a:ext>
                </a:extLst>
              </p:cNvPr>
              <p:cNvSpPr txBox="1"/>
              <p:nvPr/>
            </p:nvSpPr>
            <p:spPr>
              <a:xfrm>
                <a:off x="6955947" y="2013210"/>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19" name="TextBox 18">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013210"/>
                <a:ext cx="1181606" cy="523220"/>
              </a:xfrm>
              <a:prstGeom prst="rect">
                <a:avLst/>
              </a:prstGeom>
              <a:blipFill>
                <a:blip r:embed="rId8"/>
                <a:stretch>
                  <a:fillRect/>
                </a:stretch>
              </a:blipFill>
            </p:spPr>
            <p:txBody>
              <a:bodyPr/>
              <a:lstStyle/>
              <a:p>
                <a:r>
                  <a:rPr lang="en-SE">
                    <a:noFill/>
                  </a:rPr>
                  <a:t> </a:t>
                </a:r>
              </a:p>
            </p:txBody>
          </p:sp>
        </mc:Fallback>
      </mc:AlternateContent>
      <p:graphicFrame>
        <p:nvGraphicFramePr>
          <p:cNvPr id="128006" name="Object 3"/>
          <p:cNvGraphicFramePr>
            <a:graphicFrameLocks noChangeAspect="1"/>
          </p:cNvGraphicFramePr>
          <p:nvPr>
            <p:extLst>
              <p:ext uri="{D42A27DB-BD31-4B8C-83A1-F6EECF244321}">
                <p14:modId xmlns:p14="http://schemas.microsoft.com/office/powerpoint/2010/main" val="3444450384"/>
              </p:ext>
            </p:extLst>
          </p:nvPr>
        </p:nvGraphicFramePr>
        <p:xfrm>
          <a:off x="1003299" y="1163636"/>
          <a:ext cx="2982912" cy="2387600"/>
        </p:xfrm>
        <a:graphic>
          <a:graphicData uri="http://schemas.openxmlformats.org/presentationml/2006/ole">
            <mc:AlternateContent xmlns:mc="http://schemas.openxmlformats.org/markup-compatibility/2006">
              <mc:Choice xmlns:v="urn:schemas-microsoft-com:vml" Requires="v">
                <p:oleObj name="Equation" r:id="rId9" imgW="1396800" imgH="1117440" progId="Equation.3">
                  <p:embed/>
                </p:oleObj>
              </mc:Choice>
              <mc:Fallback>
                <p:oleObj name="Equation" r:id="rId9" imgW="1396800" imgH="1117440" progId="Equation.3">
                  <p:embed/>
                  <p:pic>
                    <p:nvPicPr>
                      <p:cNvPr id="12800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299" y="1163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236425810"/>
              </p:ext>
            </p:extLst>
          </p:nvPr>
        </p:nvGraphicFramePr>
        <p:xfrm>
          <a:off x="4179887" y="1163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7" y="1163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69358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69358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0" name="TextBox 19">
            <a:extLst>
              <a:ext uri="{FF2B5EF4-FFF2-40B4-BE49-F238E27FC236}">
                <a16:creationId xmlns:a16="http://schemas.microsoft.com/office/drawing/2014/main" id="{07A88EC0-AFB4-5912-5848-75A0D718DF59}"/>
              </a:ext>
            </a:extLst>
          </p:cNvPr>
          <p:cNvSpPr txBox="1"/>
          <p:nvPr/>
        </p:nvSpPr>
        <p:spPr>
          <a:xfrm>
            <a:off x="10318503"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3" name="Content Placeholder 5">
            <a:extLst>
              <a:ext uri="{FF2B5EF4-FFF2-40B4-BE49-F238E27FC236}">
                <a16:creationId xmlns:a16="http://schemas.microsoft.com/office/drawing/2014/main" id="{AA265A89-5866-B501-86D7-8D41859F0403}"/>
              </a:ext>
            </a:extLst>
          </p:cNvPr>
          <p:cNvGraphicFramePr>
            <a:graphicFrameLocks/>
          </p:cNvGraphicFramePr>
          <p:nvPr>
            <p:extLst>
              <p:ext uri="{D42A27DB-BD31-4B8C-83A1-F6EECF244321}">
                <p14:modId xmlns:p14="http://schemas.microsoft.com/office/powerpoint/2010/main" val="420581156"/>
              </p:ext>
            </p:extLst>
          </p:nvPr>
        </p:nvGraphicFramePr>
        <p:xfrm>
          <a:off x="8091273" y="408432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349827769"/>
                  </a:ext>
                </a:extLst>
              </a:tr>
            </a:tbl>
          </a:graphicData>
        </a:graphic>
      </p:graphicFrame>
      <p:sp>
        <p:nvSpPr>
          <p:cNvPr id="21" name="TextBox 20">
            <a:extLst>
              <a:ext uri="{FF2B5EF4-FFF2-40B4-BE49-F238E27FC236}">
                <a16:creationId xmlns:a16="http://schemas.microsoft.com/office/drawing/2014/main" id="{17F2632B-010E-7595-9FB6-99BB3A75B80A}"/>
              </a:ext>
            </a:extLst>
          </p:cNvPr>
          <p:cNvSpPr txBox="1"/>
          <p:nvPr/>
        </p:nvSpPr>
        <p:spPr>
          <a:xfrm>
            <a:off x="8231879" y="340645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98737</TotalTime>
  <Pages>60</Pages>
  <Words>2825</Words>
  <Application>Microsoft Office PowerPoint</Application>
  <PresentationFormat>Widescreen</PresentationFormat>
  <Paragraphs>578</Paragraphs>
  <Slides>22</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Arial MT</vt:lpstr>
      <vt:lpstr>Gill Sans</vt:lpstr>
      <vt:lpstr>Gill Sans Light</vt:lpstr>
      <vt:lpstr>宋体</vt:lpstr>
      <vt:lpstr>Arial</vt:lpstr>
      <vt:lpstr>Cambria Math</vt:lpstr>
      <vt:lpstr>Comic Sans MS</vt:lpstr>
      <vt:lpstr>Courier New</vt:lpstr>
      <vt:lpstr>Times New Roman</vt:lpstr>
      <vt:lpstr>Office</vt:lpstr>
      <vt:lpstr>Equation</vt:lpstr>
      <vt:lpstr>CSC 112: Computer Operating Systems Lecture 4   Deadlocks Exercises</vt:lpstr>
      <vt:lpstr>Quiz: Deadlocks II</vt:lpstr>
      <vt:lpstr>Quiz: Banker’s Algorithm I</vt:lpstr>
      <vt:lpstr>Quiz Solution: Banker’s Algorithm I</vt:lpstr>
      <vt:lpstr>Quiz: Banker’s algorithm II</vt:lpstr>
      <vt:lpstr>Quiz Solution: Banker’s algorithm II</vt:lpstr>
      <vt:lpstr>Quiz Solution: Banker’s algorithm II</vt:lpstr>
      <vt:lpstr>Quiz Solution: Banker’s algorithm II</vt:lpstr>
      <vt:lpstr>Banker’s Algorithm: 4 philosophers each holding his left fork</vt:lpstr>
      <vt:lpstr>Banker’s Algorithm: 4 philosophers each holding his left fork ANS</vt:lpstr>
      <vt:lpstr>Banker’s Algorithm: 5 philosophers each holding his left fork</vt:lpstr>
      <vt:lpstr>Multi-Armed Lawyers</vt:lpstr>
      <vt:lpstr>Quiz: Dining Lawyers I</vt:lpstr>
      <vt:lpstr>Example: 5 Lawyers, each with 2 arms, 5 chopsticks</vt:lpstr>
      <vt:lpstr>Example: 5 Lawyers, each with 2 arms, 5 chopsticks</vt:lpstr>
      <vt:lpstr>Quiz: Dining Lawyers II </vt:lpstr>
      <vt:lpstr>Quiz: Dining Lawyers II Answer</vt:lpstr>
      <vt:lpstr>Quiz: Dining Lawyers III</vt:lpstr>
      <vt:lpstr>Quiz: Dining Lawyers III Answer</vt:lpstr>
      <vt:lpstr>Quiz: Dining Lawyers III</vt:lpstr>
      <vt:lpstr>Quiz: Dining Lawyers III Answer</vt:lpstr>
      <vt:lpstr>Example: 2 lawyers, each with 4 arms, 2 knives and 2 forks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1055</cp:revision>
  <cp:lastPrinted>2022-03-15T20:14:46Z</cp:lastPrinted>
  <dcterms:created xsi:type="dcterms:W3CDTF">1995-08-12T11:37:26Z</dcterms:created>
  <dcterms:modified xsi:type="dcterms:W3CDTF">2025-03-05T20:53:16Z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