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17" r:id="rId14"/>
    <p:sldId id="420" r:id="rId15"/>
    <p:sldId id="1390" r:id="rId16"/>
    <p:sldId id="1384" r:id="rId17"/>
    <p:sldId id="1385" r:id="rId18"/>
    <p:sldId id="1386" r:id="rId19"/>
    <p:sldId id="1387" r:id="rId20"/>
    <p:sldId id="1388" r:id="rId21"/>
    <p:sldId id="1389"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68" d="100"/>
          <a:sy n="68" d="100"/>
        </p:scale>
        <p:origin x="1109"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D6EC-77A2-DC5C-D4B6-BB31E8033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974B8-0DD5-7144-CC65-CBCE4E7DC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1DD93-26BC-5851-C378-5EE960429464}"/>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271870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3.wmf"/><Relationship Id="rId5" Type="http://schemas.openxmlformats.org/officeDocument/2006/relationships/image" Target="../media/image21.wmf"/><Relationship Id="rId10" Type="http://schemas.openxmlformats.org/officeDocument/2006/relationships/oleObject" Target="../embeddings/oleObject3.bin"/><Relationship Id="rId4" Type="http://schemas.openxmlformats.org/officeDocument/2006/relationships/oleObject" Target="../embeddings/oleObject6.bin"/><Relationship Id="rId9" Type="http://schemas.openxmlformats.org/officeDocument/2006/relationships/image" Target="../media/image23.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p:txBody>
          <a:bodyPr/>
          <a:lstStyle/>
          <a:p>
            <a:r>
              <a:rPr lang="en-GB" dirty="0"/>
              <a:t>Yes, current state is safe, </a:t>
            </a:r>
            <a:r>
              <a:rPr lang="en-GB"/>
              <a:t>and the only </a:t>
            </a:r>
            <a:r>
              <a:rPr lang="en-GB" dirty="0"/>
              <a:t>safe sequence is P4, P3, P2, P1, P5</a:t>
            </a:r>
            <a:endParaRPr lang="en-SE" dirty="0"/>
          </a:p>
        </p:txBody>
      </p:sp>
      <p:graphicFrame>
        <p:nvGraphicFramePr>
          <p:cNvPr id="11"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2211208299"/>
              </p:ext>
            </p:extLst>
          </p:nvPr>
        </p:nvGraphicFramePr>
        <p:xfrm>
          <a:off x="6629400" y="31699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12" name="TextBox 11">
            <a:extLst>
              <a:ext uri="{FF2B5EF4-FFF2-40B4-BE49-F238E27FC236}">
                <a16:creationId xmlns:a16="http://schemas.microsoft.com/office/drawing/2014/main" id="{F8D4BFBC-E1E3-33C5-683B-C39B2FFBE669}"/>
              </a:ext>
            </a:extLst>
          </p:cNvPr>
          <p:cNvSpPr txBox="1"/>
          <p:nvPr/>
        </p:nvSpPr>
        <p:spPr>
          <a:xfrm>
            <a:off x="6770006" y="24920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1231544" y="1975414"/>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493659" y="4102142"/>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976977" y="5196233"/>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525017" y="4112887"/>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2039182" y="230449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789633" y="53066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431233" y="5268587"/>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5007790" y="2842887"/>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3008833" y="1534787"/>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1068533" y="283511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816901" y="2319667"/>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0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000" dirty="0">
                <a:solidFill>
                  <a:schemeClr val="dk1"/>
                </a:solidFill>
                <a:latin typeface="Gill Sans" panose="020B0502020104020203"/>
                <a:ea typeface="+mn-ea"/>
                <a:cs typeface="+mn-cs"/>
              </a:rPr>
              <a:t>ANS: It is not safe, as no process can run to completion based on Need matrix and Available vector.</a:t>
            </a:r>
            <a:endParaRPr lang="en-US"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mc:AlternateContent xmlns:mc="http://schemas.openxmlformats.org/markup-compatibility/2006" xmlns:a14="http://schemas.microsoft.com/office/drawing/2010/main">
        <mc:Choice Requires="a14">
          <p:sp>
            <p:nvSpPr>
              <p:cNvPr id="128006" name="Object 3">
                <a:extLst>
                  <a:ext uri="{FF2B5EF4-FFF2-40B4-BE49-F238E27FC236}">
                    <a16:creationId xmlns:a16="http://schemas.microsoft.com/office/drawing/2014/main" id="{D733E9EA-4D44-2FDB-7DFB-1CCA55413039}"/>
                  </a:ext>
                </a:extLst>
              </p:cNvPr>
              <p:cNvSpPr txBox="1"/>
              <p:nvPr/>
            </p:nvSpPr>
            <p:spPr bwMode="auto">
              <a:xfrm>
                <a:off x="2971800" y="7620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kern="0">
                          <a:latin typeface="Cambria Math" panose="02040503050406030204" pitchFamily="18" charset="0"/>
                          <a:cs typeface="Gill Sans" charset="0"/>
                        </a:rPr>
                        <m:t>Max</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Allocation</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Total</m:t>
                      </m:r>
                      <m:r>
                        <a:rPr lang="en-GB" sz="2400" b="0" kern="0">
                          <a:latin typeface="Cambria Math" panose="02040503050406030204" pitchFamily="18" charset="0"/>
                          <a:cs typeface="Gill Sans" charset="0"/>
                        </a:rPr>
                        <m:t>: </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Available</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oMath>
                  </m:oMathPara>
                </a14:m>
                <a:endParaRPr lang="en-SE" sz="2400" b="0" kern="0" dirty="0">
                  <a:latin typeface="Gill Sans" charset="0"/>
                  <a:cs typeface="Gill Sans" charset="0"/>
                </a:endParaRPr>
              </a:p>
            </p:txBody>
          </p:sp>
        </mc:Choice>
        <mc:Fallback xmlns="">
          <p:sp>
            <p:nvSpPr>
              <p:cNvPr id="128006" name="Object 3">
                <a:extLst>
                  <a:ext uri="{FF2B5EF4-FFF2-40B4-BE49-F238E27FC236}">
                    <a16:creationId xmlns:a16="http://schemas.microsoft.com/office/drawing/2014/main" id="{D733E9EA-4D44-2FDB-7DFB-1CCA55413039}"/>
                  </a:ext>
                </a:extLst>
              </p:cNvPr>
              <p:cNvSpPr txBox="1">
                <a:spLocks noRot="1" noChangeAspect="1" noMove="1" noResize="1" noEditPoints="1" noAdjustHandles="1" noChangeArrowheads="1" noChangeShapeType="1" noTextEdit="1"/>
              </p:cNvSpPr>
              <p:nvPr/>
            </p:nvSpPr>
            <p:spPr bwMode="auto">
              <a:xfrm>
                <a:off x="2971800" y="762000"/>
                <a:ext cx="6529387" cy="2387600"/>
              </a:xfrm>
              <a:prstGeom prst="rect">
                <a:avLst/>
              </a:prstGeom>
              <a:blipFill>
                <a:blip r:embed="rId2"/>
                <a:stretch>
                  <a:fillRect/>
                </a:stretch>
              </a:blipFill>
            </p:spPr>
            <p:txBody>
              <a:bodyPr/>
              <a:lstStyle/>
              <a:p>
                <a:r>
                  <a:rPr lang="en-SE">
                    <a:noFill/>
                  </a:rPr>
                  <a:t> </a:t>
                </a:r>
              </a:p>
            </p:txBody>
          </p:sp>
        </mc:Fallback>
      </mc:AlternateContent>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3739444" y="2903637"/>
            <a:ext cx="4368846" cy="478183"/>
          </a:xfrm>
        </p:spPr>
        <p:txBody>
          <a:bodyPr>
            <a:normAutofit/>
          </a:bodyPr>
          <a:lstStyle/>
          <a:p>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Two lawyers each grab two chopsticks and start eating. No other lawyers can eat.</a:t>
            </a:r>
          </a:p>
        </p:txBody>
      </p:sp>
      <mc:AlternateContent xmlns:mc="http://schemas.openxmlformats.org/markup-compatibility/2006" xmlns:a14="http://schemas.microsoft.com/office/drawing/2010/main">
        <mc:Choice Requires="a14">
          <p:sp>
            <p:nvSpPr>
              <p:cNvPr id="3" name="Object 3">
                <a:extLst>
                  <a:ext uri="{FF2B5EF4-FFF2-40B4-BE49-F238E27FC236}">
                    <a16:creationId xmlns:a16="http://schemas.microsoft.com/office/drawing/2014/main" id="{C12D90C4-78CA-392B-F3A9-86D0F16AF3D9}"/>
                  </a:ext>
                </a:extLst>
              </p:cNvPr>
              <p:cNvSpPr txBox="1"/>
              <p:nvPr/>
            </p:nvSpPr>
            <p:spPr bwMode="auto">
              <a:xfrm>
                <a:off x="2971800" y="35052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i="0" smtClean="0">
                          <a:solidFill>
                            <a:srgbClr val="000000"/>
                          </a:solidFill>
                          <a:latin typeface="Cambria Math" panose="02040503050406030204" pitchFamily="18" charset="0"/>
                        </a:rPr>
                        <m:t>Max</m:t>
                      </m:r>
                      <m:r>
                        <a:rPr lang="en-GB" sz="2400" b="0" i="0" smtClean="0">
                          <a:solidFill>
                            <a:srgbClr val="000000"/>
                          </a:solidFill>
                          <a:latin typeface="Cambria Math" panose="02040503050406030204" pitchFamily="18" charset="0"/>
                        </a:rPr>
                        <m:t>:</m:t>
                      </m:r>
                      <m:d>
                        <m:dPr>
                          <m:begChr m:val="|"/>
                          <m:endChr m:val="|"/>
                          <m:ctrlPr>
                            <a:rPr lang="en-SE" sz="2400" i="1" smtClean="0">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
                        </m:e>
                      </m:d>
                      <m:r>
                        <a:rPr lang="en-GB" sz="2400" b="1"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Allocation</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Total</m:t>
                      </m:r>
                      <m:r>
                        <a:rPr lang="en-GB" sz="2400" b="0" i="0" smtClean="0">
                          <a:solidFill>
                            <a:srgbClr val="000000"/>
                          </a:solidFill>
                          <a:latin typeface="Cambria Math" panose="02040503050406030204" pitchFamily="18" charset="0"/>
                        </a:rPr>
                        <m:t>: </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5</m:t>
                          </m:r>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Available</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1</m:t>
                          </m:r>
                        </m:e>
                      </m:d>
                    </m:oMath>
                  </m:oMathPara>
                </a14:m>
                <a:endParaRPr lang="en-SE" sz="2400" b="0" dirty="0"/>
              </a:p>
            </p:txBody>
          </p:sp>
        </mc:Choice>
        <mc:Fallback xmlns="">
          <p:sp>
            <p:nvSpPr>
              <p:cNvPr id="3" name="Object 3">
                <a:extLst>
                  <a:ext uri="{FF2B5EF4-FFF2-40B4-BE49-F238E27FC236}">
                    <a16:creationId xmlns:a16="http://schemas.microsoft.com/office/drawing/2014/main" id="{C12D90C4-78CA-392B-F3A9-86D0F16AF3D9}"/>
                  </a:ext>
                </a:extLst>
              </p:cNvPr>
              <p:cNvSpPr txBox="1">
                <a:spLocks noRot="1" noChangeAspect="1" noMove="1" noResize="1" noEditPoints="1" noAdjustHandles="1" noChangeArrowheads="1" noChangeShapeType="1" noTextEdit="1"/>
              </p:cNvSpPr>
              <p:nvPr/>
            </p:nvSpPr>
            <p:spPr bwMode="auto">
              <a:xfrm>
                <a:off x="2971800" y="3505200"/>
                <a:ext cx="6529387" cy="2387600"/>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898889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a:bodyPr>
          <a:lstStyle/>
          <a:p>
            <a:r>
              <a:rPr lang="en-GB" dirty="0"/>
              <a:t>If each lawyer has 2 arms, and there is a pile of chopsticks at the </a:t>
            </a:r>
            <a:r>
              <a:rPr lang="en-GB" dirty="0" err="1"/>
              <a:t>center</a:t>
            </a:r>
            <a:r>
              <a:rPr lang="en-GB" dirty="0"/>
              <a:t> of the table. Assume there are at least 2 chopsticks, so at least one lawyer can eat.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ED22-D34C-809C-CB81-8B81311B2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72F65-707F-4882-0A07-6EE3AF8D8CD1}"/>
              </a:ext>
            </a:extLst>
          </p:cNvPr>
          <p:cNvSpPr>
            <a:spLocks noGrp="1"/>
          </p:cNvSpPr>
          <p:nvPr>
            <p:ph type="title"/>
          </p:nvPr>
        </p:nvSpPr>
        <p:spPr/>
        <p:txBody>
          <a:bodyPr/>
          <a:lstStyle/>
          <a:p>
            <a:r>
              <a:rPr lang="en-GB" dirty="0"/>
              <a:t>Quiz: Dining Lawyers I Answer</a:t>
            </a:r>
            <a:endParaRPr lang="en-SE" dirty="0"/>
          </a:p>
        </p:txBody>
      </p:sp>
      <p:sp>
        <p:nvSpPr>
          <p:cNvPr id="3" name="Content Placeholder 2">
            <a:extLst>
              <a:ext uri="{FF2B5EF4-FFF2-40B4-BE49-F238E27FC236}">
                <a16:creationId xmlns:a16="http://schemas.microsoft.com/office/drawing/2014/main" id="{9C000246-BEE0-8C19-82AA-B03E07199A78}"/>
              </a:ext>
            </a:extLst>
          </p:cNvPr>
          <p:cNvSpPr>
            <a:spLocks noGrp="1"/>
          </p:cNvSpPr>
          <p:nvPr>
            <p:ph idx="1"/>
          </p:nvPr>
        </p:nvSpPr>
        <p:spPr>
          <a:xfrm>
            <a:off x="685800" y="990600"/>
            <a:ext cx="10515600" cy="5105400"/>
          </a:xfrm>
        </p:spPr>
        <p:txBody>
          <a:bodyPr>
            <a:normAutofit/>
          </a:bodyPr>
          <a:lstStyle/>
          <a:p>
            <a:r>
              <a:rPr lang="en-GB" dirty="0"/>
              <a:t>ANS: No deadlocks, since there is only one type of resource, so it is not possible to have circular waiting.</a:t>
            </a:r>
          </a:p>
        </p:txBody>
      </p:sp>
    </p:spTree>
    <p:extLst>
      <p:ext uri="{BB962C8B-B14F-4D97-AF65-F5344CB8AC3E}">
        <p14:creationId xmlns:p14="http://schemas.microsoft.com/office/powerpoint/2010/main" val="98404191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919243" y="46399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P1 makes request for 2 more instances of resource 3, then we calculate the state of the system if this request is fulfilled.</a:t>
            </a:r>
          </a:p>
          <a:p>
            <a:pPr>
              <a:lnSpc>
                <a:spcPct val="90000"/>
              </a:lnSpc>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Starting from the initial state, if P2 makes request for 2 more instances of resource 1, then we calculate the state of the system if this request is fulfilled.</a:t>
            </a:r>
          </a:p>
          <a:p>
            <a:pPr>
              <a:lnSpc>
                <a:spcPct val="90000"/>
              </a:lnSpc>
            </a:pPr>
            <a:r>
              <a:rPr lang="en-GB" altLang="zh-CN" sz="2800" b="0" kern="0" dirty="0">
                <a:latin typeface="Gill Sans" panose="020B0502020104020203"/>
                <a:ea typeface="宋体" charset="-122"/>
              </a:rPr>
              <a:t>The state is safe, with safe sequences of P2, P3, P1 or </a:t>
            </a:r>
            <a:r>
              <a:rPr lang="en-GB" altLang="zh-CN" sz="2400" b="0" kern="0" dirty="0">
                <a:latin typeface="Gill Sans" panose="020B0502020104020203"/>
                <a:ea typeface="宋体" charset="-122"/>
              </a:rPr>
              <a:t>P2, P2, P1,</a:t>
            </a:r>
            <a:r>
              <a:rPr lang="en-GB" altLang="zh-CN" sz="2800" b="0" kern="0" dirty="0">
                <a:latin typeface="Gill Sans" panose="020B0502020104020203"/>
                <a:ea typeface="宋体" charset="-122"/>
              </a:rPr>
              <a:t> so we can grant this request.</a:t>
            </a: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3291154512"/>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420581156"/>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21" name="TextBox 20">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98706</TotalTime>
  <Pages>60</Pages>
  <Words>2540</Words>
  <Application>Microsoft Office PowerPoint</Application>
  <PresentationFormat>Widescreen</PresentationFormat>
  <Paragraphs>432</Paragraphs>
  <Slides>21</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vt:lpstr>
      <vt:lpstr>Quiz: Deadlocks II</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Example: 5 Lawyers, each with 2 arms, 5 chopsticks</vt:lpstr>
      <vt:lpstr>Quiz: Dining Lawyers I</vt:lpstr>
      <vt:lpstr>Quiz: Dining Lawyers I Answer</vt:lpstr>
      <vt:lpstr>Quiz: Dining Lawyers II </vt:lpstr>
      <vt:lpstr>Quiz: Dining Lawyers II Answer</vt:lpstr>
      <vt:lpstr>Quiz: Dining Lawyers III</vt:lpstr>
      <vt:lpstr>Quiz: Dining Lawyers III Answer</vt:lpstr>
      <vt:lpstr>Quiz: Dining Lawyers III</vt:lpstr>
      <vt:lpstr>Quiz: Dining Lawyers III Answer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1054</cp:revision>
  <cp:lastPrinted>2022-03-15T20:14:46Z</cp:lastPrinted>
  <dcterms:created xsi:type="dcterms:W3CDTF">1995-08-12T11:37:26Z</dcterms:created>
  <dcterms:modified xsi:type="dcterms:W3CDTF">2025-03-03T17:43:16Z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