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1383" r:id="rId3"/>
    <p:sldId id="1395" r:id="rId4"/>
    <p:sldId id="1393" r:id="rId5"/>
    <p:sldId id="369" r:id="rId6"/>
    <p:sldId id="1392" r:id="rId7"/>
    <p:sldId id="414" r:id="rId8"/>
    <p:sldId id="420" r:id="rId9"/>
    <p:sldId id="1384" r:id="rId10"/>
    <p:sldId id="1386" r:id="rId11"/>
    <p:sldId id="1388" r:id="rId12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391" autoAdjust="0"/>
    <p:restoredTop sz="83268" autoAdjust="0"/>
  </p:normalViewPr>
  <p:slideViewPr>
    <p:cSldViewPr>
      <p:cViewPr varScale="1">
        <p:scale>
          <a:sx n="68" d="100"/>
          <a:sy n="68" d="100"/>
        </p:scale>
        <p:origin x="1109" y="10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https://people.eecs.berkeley.edu/~kubitron/courses/cs162-F07/exams/fa07mt1-solutions.pdf</a:t>
            </a:r>
          </a:p>
          <a:p>
            <a:r>
              <a:rPr lang="en-GB" dirty="0"/>
              <a:t>The lawyers are so busy talking that they can only grab one chopstick at a time. Design a deadlock-free algorithm using monitors and Bankers algorithm.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40937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Assume there are at least 2 chopsticks, so at least one lawyer can eat.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9956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755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5334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17701"/>
            <a:ext cx="5435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48400" y="1917701"/>
            <a:ext cx="5435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4144963"/>
            <a:ext cx="5435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8400" y="4144963"/>
            <a:ext cx="5435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042400" y="636428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27A0A33-D1BC-4593-884F-3C34146062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364288"/>
            <a:ext cx="5852584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© </a:t>
            </a:r>
            <a:r>
              <a:rPr lang="en-US" err="1"/>
              <a:t>Zonghua</a:t>
            </a:r>
            <a:r>
              <a:rPr lang="en-US"/>
              <a:t> </a:t>
            </a:r>
            <a:r>
              <a:rPr lang="en-US" err="1"/>
              <a:t>Gu</a:t>
            </a:r>
            <a:r>
              <a:rPr lang="en-US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128184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1pPr>
            <a:lvl2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2pPr>
            <a:lvl3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3pPr>
            <a:lvl4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4pPr>
            <a:lvl5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Plassholder for lysbildenummer 5">
            <a:extLst>
              <a:ext uri="{FF2B5EF4-FFF2-40B4-BE49-F238E27FC236}">
                <a16:creationId xmlns:a16="http://schemas.microsoft.com/office/drawing/2014/main" id="{C1122AA0-51BA-FB92-7E72-DEDEC17FA8AB}"/>
              </a:ext>
            </a:extLst>
          </p:cNvPr>
          <p:cNvSpPr txBox="1">
            <a:spLocks/>
          </p:cNvSpPr>
          <p:nvPr userDrawn="1"/>
        </p:nvSpPr>
        <p:spPr>
          <a:xfrm>
            <a:off x="11734800" y="6492875"/>
            <a:ext cx="456108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400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sz="1400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4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Deadlocks Exercises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CE1A-5EE0-BB49-216D-B4B1AF27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Dining Lawyers III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0D62-C0BE-DA6D-366C-8F725FB1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each lawyer has 4 arms, and there is a pile of knives and forks at </a:t>
            </a:r>
            <a:r>
              <a:rPr lang="en-GB" dirty="0" err="1"/>
              <a:t>center</a:t>
            </a:r>
            <a:r>
              <a:rPr lang="en-GB" dirty="0"/>
              <a:t> of the table. Assume there are at least 2 knives and 2 forks, so at least one lawyer can eat. Each lawyer follows the following steps:</a:t>
            </a:r>
          </a:p>
          <a:p>
            <a:pPr lvl="1"/>
            <a:r>
              <a:rPr lang="en-GB" dirty="0"/>
              <a:t>(1) Pick up 2 knives atomically</a:t>
            </a:r>
          </a:p>
          <a:p>
            <a:pPr lvl="1"/>
            <a:r>
              <a:rPr lang="en-GB" dirty="0"/>
              <a:t>(2) Pick up 2 forks atomically</a:t>
            </a:r>
          </a:p>
          <a:p>
            <a:pPr lvl="1"/>
            <a:r>
              <a:rPr lang="en-GB" dirty="0"/>
              <a:t>(3) Eat</a:t>
            </a:r>
          </a:p>
          <a:p>
            <a:pPr lvl="1"/>
            <a:r>
              <a:rPr lang="en-GB" dirty="0"/>
              <a:t>(4) Return the knives and forks to the pile </a:t>
            </a:r>
          </a:p>
          <a:p>
            <a:r>
              <a:rPr lang="en-GB" dirty="0"/>
              <a:t>Q: Can the system be deadlocked?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00116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2A10-41A5-9895-0B16-ACEA7029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Dining Lawyers IV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4C07-65AC-81BF-04CE-B8BAC4C03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If each lawyer has 4 arms, and there is a pile of knives and forks at </a:t>
            </a:r>
            <a:r>
              <a:rPr lang="en-GB" dirty="0" err="1"/>
              <a:t>center</a:t>
            </a:r>
            <a:r>
              <a:rPr lang="en-GB" dirty="0"/>
              <a:t> of the table. Assume there are at least 2 knives and 2 forks, so at least one lawyer can eat. Each lawyer follows the following steps:</a:t>
            </a:r>
          </a:p>
          <a:p>
            <a:pPr lvl="1"/>
            <a:r>
              <a:rPr lang="en-GB" dirty="0"/>
              <a:t>(1) Pick up a knife </a:t>
            </a:r>
          </a:p>
          <a:p>
            <a:pPr lvl="1"/>
            <a:r>
              <a:rPr lang="en-GB" dirty="0"/>
              <a:t>(2) Pick up another knife</a:t>
            </a:r>
          </a:p>
          <a:p>
            <a:pPr lvl="1"/>
            <a:r>
              <a:rPr lang="en-GB" dirty="0"/>
              <a:t>(3) Pick up a fork </a:t>
            </a:r>
          </a:p>
          <a:p>
            <a:pPr lvl="1"/>
            <a:r>
              <a:rPr lang="en-GB" dirty="0"/>
              <a:t>(4) Pick up another fork</a:t>
            </a:r>
          </a:p>
          <a:p>
            <a:pPr lvl="1"/>
            <a:r>
              <a:rPr lang="en-GB" dirty="0"/>
              <a:t>(5) Eat</a:t>
            </a:r>
          </a:p>
          <a:p>
            <a:pPr lvl="1"/>
            <a:r>
              <a:rPr lang="en-GB" dirty="0"/>
              <a:t>(6) Return the knife and fork to the pile </a:t>
            </a:r>
          </a:p>
          <a:p>
            <a:r>
              <a:rPr lang="en-GB" dirty="0"/>
              <a:t>Q1: Can the system be deadlocked?</a:t>
            </a:r>
          </a:p>
          <a:p>
            <a:r>
              <a:rPr lang="en-GB" dirty="0"/>
              <a:t>Q2: What if each lawyer may have a different number of arms, and may request a different ratio of knives vs. forks?</a:t>
            </a:r>
          </a:p>
        </p:txBody>
      </p:sp>
    </p:spTree>
    <p:extLst>
      <p:ext uri="{BB962C8B-B14F-4D97-AF65-F5344CB8AC3E}">
        <p14:creationId xmlns:p14="http://schemas.microsoft.com/office/powerpoint/2010/main" val="299691336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D3F3-6935-47F2-C47D-DA6888C1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5461000" cy="533400"/>
          </a:xfrm>
        </p:spPr>
        <p:txBody>
          <a:bodyPr/>
          <a:lstStyle/>
          <a:p>
            <a:r>
              <a:rPr lang="en-GB" dirty="0"/>
              <a:t>Quiz: Deadlocks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2229F-2CFC-9FAC-679A-B3EF4E2F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87" y="914400"/>
            <a:ext cx="5994114" cy="5105400"/>
          </a:xfrm>
        </p:spPr>
        <p:txBody>
          <a:bodyPr>
            <a:normAutofit/>
          </a:bodyPr>
          <a:lstStyle/>
          <a:p>
            <a:r>
              <a:rPr lang="en-GB" dirty="0"/>
              <a:t>Is there a possible </a:t>
            </a:r>
            <a:r>
              <a:rPr lang="en-GB"/>
              <a:t>deadlock?</a:t>
            </a:r>
            <a:endParaRPr lang="en-GB" dirty="0"/>
          </a:p>
          <a:p>
            <a:endParaRPr lang="en-GB" dirty="0"/>
          </a:p>
          <a:p>
            <a:endParaRPr lang="en-SE" dirty="0"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6AC16764-0F2D-B238-9D81-900B4D251691}"/>
              </a:ext>
            </a:extLst>
          </p:cNvPr>
          <p:cNvSpPr txBox="1"/>
          <p:nvPr/>
        </p:nvSpPr>
        <p:spPr>
          <a:xfrm>
            <a:off x="6387676" y="846004"/>
            <a:ext cx="5632900" cy="504945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33350" eaLnBrk="1" fontAlgn="auto" hangingPunct="1">
              <a:spcBef>
                <a:spcPts val="434"/>
              </a:spcBef>
              <a:spcAft>
                <a:spcPts val="0"/>
              </a:spcAft>
              <a:tabLst>
                <a:tab pos="532765" algn="l"/>
              </a:tabLst>
            </a:pPr>
            <a:r>
              <a:rPr sz="1200" b="0" kern="0" spc="-50" dirty="0">
                <a:solidFill>
                  <a:sysClr val="windowText" lastClr="000000"/>
                </a:solidFill>
                <a:latin typeface="Arial MT"/>
                <a:cs typeface="Arial MT"/>
              </a:rPr>
              <a:t>1</a:t>
            </a:r>
            <a:r>
              <a:rPr sz="1200" b="0" kern="0" dirty="0">
                <a:solidFill>
                  <a:sysClr val="windowText" lastClr="000000"/>
                </a:solidFill>
                <a:latin typeface="Arial MT"/>
                <a:cs typeface="Arial MT"/>
              </a:rPr>
              <a:t>	</a:t>
            </a:r>
            <a:r>
              <a:rPr sz="1400" b="0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Semaphore</a:t>
            </a:r>
            <a:r>
              <a:rPr sz="1400" b="0" kern="0" spc="-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400" b="0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L1=1,</a:t>
            </a:r>
            <a:r>
              <a:rPr sz="1400" b="0" kern="0" spc="-4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400" b="0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L2=1,</a:t>
            </a:r>
            <a:r>
              <a:rPr sz="1400" b="0" kern="0" spc="-4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L3=1;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33350" eaLnBrk="1" fontAlgn="auto" hangingPunct="1">
              <a:spcBef>
                <a:spcPts val="295"/>
              </a:spcBef>
              <a:spcAft>
                <a:spcPts val="0"/>
              </a:spcAft>
            </a:pPr>
            <a:r>
              <a:rPr sz="1200" b="0" kern="0" spc="-50" dirty="0">
                <a:solidFill>
                  <a:sysClr val="windowText" lastClr="000000"/>
                </a:solidFill>
                <a:latin typeface="Arial MT"/>
                <a:cs typeface="Arial MT"/>
              </a:rPr>
              <a:t>2</a:t>
            </a:r>
            <a:endParaRPr sz="1200" b="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511175" indent="-377825" eaLnBrk="1" fontAlgn="auto" hangingPunct="1">
              <a:spcBef>
                <a:spcPts val="130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Thread </a:t>
            </a:r>
            <a:r>
              <a:rPr sz="1400" b="0" i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1: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3968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3968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11175" indent="-37782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critical section requiring L1 and L2 </a:t>
            </a:r>
            <a:r>
              <a:rPr sz="1400" b="0" i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locked.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39814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39814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33350" eaLnBrk="1" fontAlgn="auto" hangingPunct="1">
              <a:spcBef>
                <a:spcPts val="290"/>
              </a:spcBef>
              <a:spcAft>
                <a:spcPts val="0"/>
              </a:spcAft>
            </a:pPr>
            <a:r>
              <a:rPr sz="1200" b="0" kern="0" spc="-50" dirty="0">
                <a:solidFill>
                  <a:sysClr val="windowText" lastClr="000000"/>
                </a:solidFill>
                <a:latin typeface="Arial MT"/>
                <a:cs typeface="Arial MT"/>
              </a:rPr>
              <a:t>9</a:t>
            </a:r>
            <a:endParaRPr sz="1200" b="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511175" indent="-511175" eaLnBrk="1" fontAlgn="auto" hangingPunct="1">
              <a:spcBef>
                <a:spcPts val="13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Thread </a:t>
            </a:r>
            <a:r>
              <a:rPr sz="1400" b="0" i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2: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11175" indent="-5111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critical section requiring L3 and L1 </a:t>
            </a:r>
            <a:r>
              <a:rPr sz="1400" b="0" i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locked.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eaLnBrk="1" fontAlgn="auto" hangingPunct="1">
              <a:spcBef>
                <a:spcPts val="295"/>
              </a:spcBef>
              <a:spcAft>
                <a:spcPts val="0"/>
              </a:spcAft>
            </a:pPr>
            <a:r>
              <a:rPr sz="1200" b="0" kern="0" spc="-25" dirty="0">
                <a:solidFill>
                  <a:sysClr val="windowText" lastClr="000000"/>
                </a:solidFill>
                <a:latin typeface="Arial MT"/>
                <a:cs typeface="Arial MT"/>
              </a:rPr>
              <a:t>16</a:t>
            </a:r>
            <a:endParaRPr sz="1200" b="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511175" indent="-511175" eaLnBrk="1" fontAlgn="auto" hangingPunct="1">
              <a:spcBef>
                <a:spcPts val="13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Thread </a:t>
            </a:r>
            <a:r>
              <a:rPr sz="1400" b="0" i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3: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11175" indent="-5111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critical section requiring L2 and L3 </a:t>
            </a:r>
            <a:r>
              <a:rPr sz="1400" b="0" i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locked.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B7867E32-F4AD-9B90-BF25-CCA021803154}"/>
              </a:ext>
            </a:extLst>
          </p:cNvPr>
          <p:cNvSpPr/>
          <p:nvPr/>
        </p:nvSpPr>
        <p:spPr>
          <a:xfrm>
            <a:off x="6350001" y="829563"/>
            <a:ext cx="5715000" cy="5190237"/>
          </a:xfrm>
          <a:custGeom>
            <a:avLst/>
            <a:gdLst/>
            <a:ahLst/>
            <a:cxnLst/>
            <a:rect l="l" t="t" r="r" b="b"/>
            <a:pathLst>
              <a:path w="8177530" h="7403465">
                <a:moveTo>
                  <a:pt x="0" y="0"/>
                </a:moveTo>
                <a:lnTo>
                  <a:pt x="8177267" y="0"/>
                </a:lnTo>
                <a:lnTo>
                  <a:pt x="8177267" y="7402992"/>
                </a:lnTo>
                <a:lnTo>
                  <a:pt x="0" y="7402992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763073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7A1E-92F2-8D72-D28F-25A8DA3D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Banker’s Algorithm 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BFFEFB49-0AA8-B6B6-3070-8CE7F63F52DD}"/>
                  </a:ext>
                </a:extLst>
              </p:cNvPr>
              <p:cNvSpPr txBox="1"/>
              <p:nvPr/>
            </p:nvSpPr>
            <p:spPr bwMode="auto">
              <a:xfrm>
                <a:off x="5414782" y="1111310"/>
                <a:ext cx="2506222" cy="24302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BFFEFB49-0AA8-B6B6-3070-8CE7F63F5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4782" y="1111310"/>
                <a:ext cx="2506222" cy="2430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3">
            <a:extLst>
              <a:ext uri="{FF2B5EF4-FFF2-40B4-BE49-F238E27FC236}">
                <a16:creationId xmlns:a16="http://schemas.microsoft.com/office/drawing/2014/main" id="{E6AF71B3-F5D1-B2DE-B835-5C8208F44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11200"/>
            <a:ext cx="5409959" cy="614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]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+mn-lt"/>
              </a:defRPr>
            </a:lvl2pPr>
            <a:lvl3pPr marL="1377950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827213" indent="-438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2971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7543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32115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6687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41259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4 processes P1 through P5; 3 resource types R1, R2, R3 with 7, 3, 6 instances each.</a:t>
            </a:r>
          </a:p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Run Banker’s algorithm to check if the current state is safe. If yes, give a safe sequence of process completions and fill in the table with the sequence of process completions without deadlock, and available resources after the completion of each process. </a:t>
            </a:r>
          </a:p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(You will be graded on “Need matrix”, and “Available resources after completion of each process”.)</a:t>
            </a:r>
          </a:p>
          <a:p>
            <a:pPr>
              <a:lnSpc>
                <a:spcPct val="90000"/>
              </a:lnSpc>
            </a:pPr>
            <a:endParaRPr lang="en-US" altLang="zh-CN" sz="2400" b="0" kern="0" dirty="0">
              <a:latin typeface="Gill Sans" panose="020B0502020104020203"/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4">
                <a:extLst>
                  <a:ext uri="{FF2B5EF4-FFF2-40B4-BE49-F238E27FC236}">
                    <a16:creationId xmlns:a16="http://schemas.microsoft.com/office/drawing/2014/main" id="{376BA3C3-16D1-1577-C8A1-E66E0B609483}"/>
                  </a:ext>
                </a:extLst>
              </p:cNvPr>
              <p:cNvSpPr txBox="1"/>
              <p:nvPr/>
            </p:nvSpPr>
            <p:spPr bwMode="auto">
              <a:xfrm>
                <a:off x="8839200" y="1070667"/>
                <a:ext cx="2506222" cy="24302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35" name="Object 4">
                <a:extLst>
                  <a:ext uri="{FF2B5EF4-FFF2-40B4-BE49-F238E27FC236}">
                    <a16:creationId xmlns:a16="http://schemas.microsoft.com/office/drawing/2014/main" id="{376BA3C3-16D1-1577-C8A1-E66E0B60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39200" y="1070667"/>
                <a:ext cx="2506222" cy="2430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D5F76B2-BEDF-C8B9-87B6-041FA03BECF8}"/>
              </a:ext>
            </a:extLst>
          </p:cNvPr>
          <p:cNvSpPr txBox="1"/>
          <p:nvPr/>
        </p:nvSpPr>
        <p:spPr>
          <a:xfrm>
            <a:off x="6325850" y="71120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AE84D-4AB2-7599-CFFF-56C948A18EA1}"/>
              </a:ext>
            </a:extLst>
          </p:cNvPr>
          <p:cNvSpPr txBox="1"/>
          <p:nvPr/>
        </p:nvSpPr>
        <p:spPr>
          <a:xfrm>
            <a:off x="9462080" y="711200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91D54-1C06-B2D6-EAA8-E71A928FC5F5}"/>
              </a:ext>
            </a:extLst>
          </p:cNvPr>
          <p:cNvSpPr txBox="1"/>
          <p:nvPr/>
        </p:nvSpPr>
        <p:spPr>
          <a:xfrm>
            <a:off x="6358730" y="317312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7D5EB56B-6F10-01A7-35F2-6D7624912969}"/>
              </a:ext>
            </a:extLst>
          </p:cNvPr>
          <p:cNvGraphicFramePr>
            <a:graphicFrameLocks/>
          </p:cNvGraphicFramePr>
          <p:nvPr/>
        </p:nvGraphicFramePr>
        <p:xfrm>
          <a:off x="8839200" y="3860341"/>
          <a:ext cx="2603684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92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Init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9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981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24D3D70-7FE5-6B08-F66E-BF00FC19447F}"/>
              </a:ext>
            </a:extLst>
          </p:cNvPr>
          <p:cNvSpPr txBox="1"/>
          <p:nvPr/>
        </p:nvSpPr>
        <p:spPr>
          <a:xfrm>
            <a:off x="8415070" y="3151498"/>
            <a:ext cx="346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72913A9F-063E-EE33-E6EA-FD97BDFC4E2E}"/>
                  </a:ext>
                </a:extLst>
              </p:cNvPr>
              <p:cNvSpPr txBox="1"/>
              <p:nvPr/>
            </p:nvSpPr>
            <p:spPr bwMode="auto">
              <a:xfrm>
                <a:off x="5610690" y="3562963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72913A9F-063E-EE33-E6EA-FD97BDF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0690" y="3562963"/>
                <a:ext cx="2310314" cy="449263"/>
              </a:xfrm>
              <a:prstGeom prst="rect">
                <a:avLst/>
              </a:prstGeo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4021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C59AE-EA0D-7D49-7B1F-88F31D5FF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4F4A-F7E0-CB6A-A433-EDF6B764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Banker’s algorithm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9A3DEC09-D6BC-E84D-F9C5-E957D4467EA1}"/>
                  </a:ext>
                </a:extLst>
              </p:cNvPr>
              <p:cNvSpPr txBox="1"/>
              <p:nvPr/>
            </p:nvSpPr>
            <p:spPr bwMode="auto">
              <a:xfrm>
                <a:off x="5963904" y="112032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9A3DEC09-D6BC-E84D-F9C5-E957D446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3904" y="1120320"/>
                <a:ext cx="1603886" cy="1165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3">
            <a:extLst>
              <a:ext uri="{FF2B5EF4-FFF2-40B4-BE49-F238E27FC236}">
                <a16:creationId xmlns:a16="http://schemas.microsoft.com/office/drawing/2014/main" id="{5ECC5533-E893-A100-E49C-FE6EC3608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11200"/>
            <a:ext cx="5409959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]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+mn-lt"/>
              </a:defRPr>
            </a:lvl2pPr>
            <a:lvl3pPr marL="1377950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827213" indent="-438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2971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7543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32115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6687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41259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zh-CN" sz="2400" b="0" kern="0" dirty="0">
                <a:latin typeface="Gill Sans" panose="020B0502020104020203"/>
                <a:ea typeface="宋体" charset="-122"/>
              </a:rPr>
              <a:t>4 processes P1, P2, P3; 3 resource types R1, R2, R3 with 8, 6, 4 instances each.</a:t>
            </a:r>
          </a:p>
          <a:p>
            <a:pPr>
              <a:lnSpc>
                <a:spcPct val="90000"/>
              </a:lnSpc>
            </a:pPr>
            <a:r>
              <a:rPr lang="en-GB" altLang="zh-CN" sz="2400" b="0" kern="0" dirty="0">
                <a:latin typeface="Gill Sans" panose="020B0502020104020203"/>
                <a:ea typeface="宋体" charset="-122"/>
              </a:rPr>
              <a:t>1) Run Banker’s algorithm to check if the current state is safe. If yes, give a safe sequence of process completions and fill in the table with the sequence of process completions without deadlock, and available resources after the completion of each process. </a:t>
            </a:r>
          </a:p>
          <a:p>
            <a:pPr>
              <a:lnSpc>
                <a:spcPct val="90000"/>
              </a:lnSpc>
            </a:pPr>
            <a:r>
              <a:rPr lang="en-GB" altLang="zh-CN" sz="2400" b="0" kern="0" dirty="0">
                <a:latin typeface="Gill Sans" panose="020B0502020104020203"/>
                <a:ea typeface="宋体" charset="-122"/>
              </a:rPr>
              <a:t>2) Starting from the initial state, if P1 makes request for 2 more instances of resource 3, should we grant it?</a:t>
            </a:r>
          </a:p>
          <a:p>
            <a:pPr>
              <a:lnSpc>
                <a:spcPct val="90000"/>
              </a:lnSpc>
            </a:pPr>
            <a:r>
              <a:rPr lang="en-GB" altLang="zh-CN" sz="2400" b="0" kern="0" dirty="0">
                <a:latin typeface="Gill Sans" panose="020B0502020104020203"/>
                <a:ea typeface="宋体" charset="-122"/>
              </a:rPr>
              <a:t>3) Starting from the initial state, if P2 makes request for 2 more instances of resource 1, should we grant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24183-831A-68FF-E9DE-EC9ADD4A2567}"/>
              </a:ext>
            </a:extLst>
          </p:cNvPr>
          <p:cNvSpPr txBox="1"/>
          <p:nvPr/>
        </p:nvSpPr>
        <p:spPr>
          <a:xfrm>
            <a:off x="6325850" y="71120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445BA-C3F2-6BAD-4AA9-EC009521B738}"/>
              </a:ext>
            </a:extLst>
          </p:cNvPr>
          <p:cNvSpPr txBox="1"/>
          <p:nvPr/>
        </p:nvSpPr>
        <p:spPr>
          <a:xfrm>
            <a:off x="8048357" y="720210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07C95-5190-3B41-4EB5-36518CC96F8D}"/>
              </a:ext>
            </a:extLst>
          </p:cNvPr>
          <p:cNvSpPr txBox="1"/>
          <p:nvPr/>
        </p:nvSpPr>
        <p:spPr>
          <a:xfrm>
            <a:off x="6334886" y="2278024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A4E1DC9B-71E6-9958-F686-AC688BB6182D}"/>
              </a:ext>
            </a:extLst>
          </p:cNvPr>
          <p:cNvGraphicFramePr>
            <a:graphicFrameLocks/>
          </p:cNvGraphicFramePr>
          <p:nvPr/>
        </p:nvGraphicFramePr>
        <p:xfrm>
          <a:off x="8839200" y="3860341"/>
          <a:ext cx="2603684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92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Init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D4A79E8-7362-DF03-ECE8-AAA6A9AB3A41}"/>
              </a:ext>
            </a:extLst>
          </p:cNvPr>
          <p:cNvSpPr txBox="1"/>
          <p:nvPr/>
        </p:nvSpPr>
        <p:spPr>
          <a:xfrm>
            <a:off x="8415070" y="3151498"/>
            <a:ext cx="346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0F58D521-2FD6-506C-8AE9-BEA409F8958E}"/>
                  </a:ext>
                </a:extLst>
              </p:cNvPr>
              <p:cNvSpPr txBox="1"/>
              <p:nvPr/>
            </p:nvSpPr>
            <p:spPr bwMode="auto">
              <a:xfrm>
                <a:off x="5586846" y="2667860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0F58D521-2FD6-506C-8AE9-BEA409F89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6846" y="2667860"/>
                <a:ext cx="2310314" cy="449263"/>
              </a:xfrm>
              <a:prstGeom prst="rect">
                <a:avLst/>
              </a:prstGeom>
              <a:blipFill>
                <a:blip r:embed="rId3"/>
                <a:stretch>
                  <a:fillRect l="-528" b="-13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E1A35B87-63F0-BA64-83B9-053580FAC480}"/>
                  </a:ext>
                </a:extLst>
              </p:cNvPr>
              <p:cNvSpPr txBox="1"/>
              <p:nvPr/>
            </p:nvSpPr>
            <p:spPr bwMode="auto">
              <a:xfrm>
                <a:off x="7932660" y="111131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E1A35B87-63F0-BA64-83B9-053580FAC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2660" y="1111310"/>
                <a:ext cx="1603886" cy="11654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6334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914400" y="-114300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Banker’s Algorithm: 4 philosophers each holding his left fork</a:t>
            </a:r>
          </a:p>
        </p:txBody>
      </p:sp>
      <p:graphicFrame>
        <p:nvGraphicFramePr>
          <p:cNvPr id="1028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1725" y="3994116"/>
          <a:ext cx="2955925" cy="503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15640" progId="Equation.3">
                  <p:embed/>
                </p:oleObj>
              </mc:Choice>
              <mc:Fallback>
                <p:oleObj name="Equation" r:id="rId2" imgW="1269720" imgH="215640" progId="Equation.3">
                  <p:embed/>
                  <p:pic>
                    <p:nvPicPr>
                      <p:cNvPr id="10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25" y="3994116"/>
                        <a:ext cx="2955925" cy="503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36889" y="4572491"/>
            <a:ext cx="7498644" cy="2305490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Clr>
                <a:schemeClr val="bg2"/>
              </a:buClr>
              <a:buSzPct val="90000"/>
              <a:buNone/>
            </a:pPr>
            <a:r>
              <a:rPr lang="en-GB" sz="240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Suppose we have 5 philosophers P1-P5, and 5 forks R1-R5; philosopher Pi has left fork Ri, and right fork R(i+1)%5. </a:t>
            </a:r>
            <a:r>
              <a:rPr lang="en-US" sz="240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Philosophers P1-P4 each is holding his left fork. </a:t>
            </a:r>
          </a:p>
          <a:p>
            <a:pPr marL="0" lvl="1" indent="0">
              <a:buClr>
                <a:schemeClr val="bg2"/>
              </a:buClr>
              <a:buSzPct val="90000"/>
              <a:buNone/>
            </a:pPr>
            <a:r>
              <a:rPr lang="en-US" altLang="zh-CN" sz="2400" b="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Run Banker’s algorithm to check if the current state is safe. If yes, give a safe sequence of process completions and fill in the table with </a:t>
            </a:r>
            <a:r>
              <a:rPr lang="en-GB" altLang="zh-CN" sz="2400" b="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the sequence of process completions without deadlock, and available resources after the completion of each process. </a:t>
            </a:r>
            <a:endParaRPr lang="en-GB" sz="2400" b="0" dirty="0">
              <a:solidFill>
                <a:schemeClr val="dk1"/>
              </a:solidFill>
              <a:latin typeface="Gill Sans" panose="020B0502020104020203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85F48E-4D2B-DAF1-28CE-BA931F96745F}"/>
              </a:ext>
            </a:extLst>
          </p:cNvPr>
          <p:cNvSpPr txBox="1"/>
          <p:nvPr/>
        </p:nvSpPr>
        <p:spPr>
          <a:xfrm>
            <a:off x="1468526" y="361064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graphicFrame>
        <p:nvGraphicFramePr>
          <p:cNvPr id="128006" name="Object 3"/>
          <p:cNvGraphicFramePr>
            <a:graphicFrameLocks noChangeAspect="1"/>
          </p:cNvGraphicFramePr>
          <p:nvPr/>
        </p:nvGraphicFramePr>
        <p:xfrm>
          <a:off x="1003299" y="1163636"/>
          <a:ext cx="2982912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1117440" progId="Equation.3">
                  <p:embed/>
                </p:oleObj>
              </mc:Choice>
              <mc:Fallback>
                <p:oleObj name="Equation" r:id="rId4" imgW="1396800" imgH="1117440" progId="Equation.3">
                  <p:embed/>
                  <p:pic>
                    <p:nvPicPr>
                      <p:cNvPr id="12800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299" y="1163636"/>
                        <a:ext cx="2982912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3"/>
          <p:cNvGraphicFramePr>
            <a:graphicFrameLocks noChangeAspect="1"/>
          </p:cNvGraphicFramePr>
          <p:nvPr/>
        </p:nvGraphicFramePr>
        <p:xfrm>
          <a:off x="4179887" y="1163637"/>
          <a:ext cx="2982913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0" imgH="1346040" progId="Equation.3">
                  <p:embed/>
                </p:oleObj>
              </mc:Choice>
              <mc:Fallback>
                <p:oleObj name="Equation" r:id="rId6" imgW="1396800" imgH="1346040" progId="Equation.3">
                  <p:embed/>
                  <p:pic>
                    <p:nvPicPr>
                      <p:cNvPr id="1280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7" y="1163637"/>
                        <a:ext cx="2982913" cy="287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2DBE40B-C37E-C8D3-9D0B-8C48393558F5}"/>
              </a:ext>
            </a:extLst>
          </p:cNvPr>
          <p:cNvSpPr txBox="1"/>
          <p:nvPr/>
        </p:nvSpPr>
        <p:spPr>
          <a:xfrm>
            <a:off x="2385678" y="693586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CBFE-61EF-B700-4D81-5BDE32A5AFDE}"/>
              </a:ext>
            </a:extLst>
          </p:cNvPr>
          <p:cNvSpPr txBox="1"/>
          <p:nvPr/>
        </p:nvSpPr>
        <p:spPr>
          <a:xfrm>
            <a:off x="5094287" y="69358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AA265A89-5866-B501-86D7-8D41859F0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452747"/>
              </p:ext>
            </p:extLst>
          </p:nvPr>
        </p:nvGraphicFramePr>
        <p:xfrm>
          <a:off x="8091273" y="4038600"/>
          <a:ext cx="3310566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76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2599289334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3771836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R4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R5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9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2776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7F2632B-010E-7595-9FB6-99BB3A75B80A}"/>
              </a:ext>
            </a:extLst>
          </p:cNvPr>
          <p:cNvSpPr txBox="1"/>
          <p:nvPr/>
        </p:nvSpPr>
        <p:spPr>
          <a:xfrm>
            <a:off x="8231879" y="3406455"/>
            <a:ext cx="316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914400" y="-121804"/>
            <a:ext cx="10146159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Banker’s Algorithm: 5 philosophers each holding his left fork</a:t>
            </a:r>
          </a:p>
        </p:txBody>
      </p:sp>
      <p:graphicFrame>
        <p:nvGraphicFramePr>
          <p:cNvPr id="1028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84629031"/>
              </p:ext>
            </p:extLst>
          </p:nvPr>
        </p:nvGraphicFramePr>
        <p:xfrm>
          <a:off x="2492374" y="4466121"/>
          <a:ext cx="2955925" cy="503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15640" progId="Equation.3">
                  <p:embed/>
                </p:oleObj>
              </mc:Choice>
              <mc:Fallback>
                <p:oleObj name="Equation" r:id="rId2" imgW="1269720" imgH="215640" progId="Equation.3">
                  <p:embed/>
                  <p:pic>
                    <p:nvPicPr>
                      <p:cNvPr id="10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4" y="4466121"/>
                        <a:ext cx="2955925" cy="503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629806"/>
              </p:ext>
            </p:extLst>
          </p:nvPr>
        </p:nvGraphicFramePr>
        <p:xfrm>
          <a:off x="1460499" y="1295400"/>
          <a:ext cx="2982912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1117440" progId="Equation.3">
                  <p:embed/>
                </p:oleObj>
              </mc:Choice>
              <mc:Fallback>
                <p:oleObj name="Equation" r:id="rId4" imgW="1396800" imgH="1117440" progId="Equation.3">
                  <p:embed/>
                  <p:pic>
                    <p:nvPicPr>
                      <p:cNvPr id="12800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499" y="1295400"/>
                        <a:ext cx="2982912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923208"/>
              </p:ext>
            </p:extLst>
          </p:nvPr>
        </p:nvGraphicFramePr>
        <p:xfrm>
          <a:off x="4637087" y="1295401"/>
          <a:ext cx="2982913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0" imgH="1346040" progId="Equation.3">
                  <p:embed/>
                </p:oleObj>
              </mc:Choice>
              <mc:Fallback>
                <p:oleObj name="Equation" r:id="rId6" imgW="1396800" imgH="1346040" progId="Equation.3">
                  <p:embed/>
                  <p:pic>
                    <p:nvPicPr>
                      <p:cNvPr id="1280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7" y="1295401"/>
                        <a:ext cx="2982913" cy="287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321909" y="5376029"/>
            <a:ext cx="10457932" cy="1224442"/>
          </a:xfrm>
        </p:spPr>
        <p:txBody>
          <a:bodyPr>
            <a:normAutofit/>
          </a:bodyPr>
          <a:lstStyle/>
          <a:p>
            <a:pPr marL="0" lvl="1" indent="0">
              <a:buClr>
                <a:schemeClr val="bg2"/>
              </a:buClr>
              <a:buSzPct val="90000"/>
              <a:buNone/>
            </a:pPr>
            <a:r>
              <a:rPr lang="en-US" altLang="zh-CN" sz="2400" b="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Run Banker’s algorithm to check if the current state is safe.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5C012-CA7E-C9A9-AA64-C1E2CDD589FB}"/>
              </a:ext>
            </a:extLst>
          </p:cNvPr>
          <p:cNvSpPr txBox="1"/>
          <p:nvPr/>
        </p:nvSpPr>
        <p:spPr>
          <a:xfrm>
            <a:off x="2815378" y="89529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9FF2F-7FCC-5B71-EFA1-B57C67FD154C}"/>
              </a:ext>
            </a:extLst>
          </p:cNvPr>
          <p:cNvSpPr txBox="1"/>
          <p:nvPr/>
        </p:nvSpPr>
        <p:spPr>
          <a:xfrm>
            <a:off x="5548312" y="895290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289A1-022A-BA62-1AB2-C125E6162875}"/>
              </a:ext>
            </a:extLst>
          </p:cNvPr>
          <p:cNvSpPr txBox="1"/>
          <p:nvPr/>
        </p:nvSpPr>
        <p:spPr>
          <a:xfrm>
            <a:off x="3771250" y="4061771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87204D-5150-548B-F280-C100B957FD26}"/>
              </a:ext>
            </a:extLst>
          </p:cNvPr>
          <p:cNvSpPr/>
          <p:nvPr/>
        </p:nvSpPr>
        <p:spPr bwMode="auto">
          <a:xfrm>
            <a:off x="7140474" y="3297741"/>
            <a:ext cx="348291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7176-6D53-DD91-2D8E-422B727B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Multi-Armed Lawyers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D6A1-3E13-A94F-063A-2C32586C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566400" cy="5562600"/>
          </a:xfrm>
        </p:spPr>
        <p:txBody>
          <a:bodyPr>
            <a:normAutofit/>
          </a:bodyPr>
          <a:lstStyle/>
          <a:p>
            <a:r>
              <a:rPr lang="en-GB" dirty="0"/>
              <a:t>Consider a large table with identical multi-armed alien lawyers. There is a pile of chopsticks at the </a:t>
            </a:r>
            <a:r>
              <a:rPr lang="en-GB" dirty="0" err="1"/>
              <a:t>center</a:t>
            </a:r>
            <a:r>
              <a:rPr lang="en-GB" dirty="0"/>
              <a:t> of the table. In order to eat, a lawyer must have one chopstick in each hand. Assume total number of chopsticks &gt;= number of hands of each lawyer, so at least one lawyer can eat.</a:t>
            </a:r>
          </a:p>
          <a:p>
            <a:r>
              <a:rPr lang="en-GB" dirty="0"/>
              <a:t>It is not a generalization of the 2-armed Dining Philosophers problem. Since the chopsticks are in a pile at </a:t>
            </a:r>
            <a:r>
              <a:rPr lang="en-GB" dirty="0" err="1"/>
              <a:t>center</a:t>
            </a:r>
            <a:r>
              <a:rPr lang="en-GB" dirty="0"/>
              <a:t> of the table, we should model them as a single resource with multiple instances, instead of multiple resources for the Dining Philosophers, where each fork (chopstick) has a fixed position in-between two philosophers. Hence the R and C matrices have a single column.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8E381C-BBBB-E844-A692-437444C89492}"/>
              </a:ext>
            </a:extLst>
          </p:cNvPr>
          <p:cNvSpPr/>
          <p:nvPr/>
        </p:nvSpPr>
        <p:spPr bwMode="auto">
          <a:xfrm>
            <a:off x="4267200" y="6477000"/>
            <a:ext cx="4419600" cy="30480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0" dirty="0">
                <a:latin typeface="Gill Sans" panose="020B0502020104020203"/>
              </a:rPr>
              <a:t>Ack: this example is taken from UC Berkeley CS162 course.</a:t>
            </a:r>
            <a:endParaRPr kumimoji="0" lang="en-S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9125345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3AE9-0C56-1BC7-737D-9D60B38A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Dining Lawyers I</a:t>
            </a:r>
            <a:endParaRPr lang="en-S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DE5981-C58E-1D2C-A988-FFF28496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566400" cy="5105400"/>
          </a:xfrm>
        </p:spPr>
        <p:txBody>
          <a:bodyPr>
            <a:normAutofit/>
          </a:bodyPr>
          <a:lstStyle/>
          <a:p>
            <a:r>
              <a:rPr lang="en-GB" dirty="0"/>
              <a:t>If each lawyer has 2 arms, and there is a pile of 5 chopsticks at the </a:t>
            </a:r>
            <a:r>
              <a:rPr lang="en-GB" dirty="0" err="1"/>
              <a:t>center</a:t>
            </a:r>
            <a:r>
              <a:rPr lang="en-GB" dirty="0"/>
              <a:t> of the table. Each lawyer follows the following steps:</a:t>
            </a:r>
          </a:p>
          <a:p>
            <a:pPr lvl="1"/>
            <a:r>
              <a:rPr lang="en-GB" dirty="0"/>
              <a:t>(1) Pick up a chopstick </a:t>
            </a:r>
          </a:p>
          <a:p>
            <a:pPr lvl="1"/>
            <a:r>
              <a:rPr lang="en-GB" dirty="0"/>
              <a:t>(2) Pick up another chopstick </a:t>
            </a:r>
          </a:p>
          <a:p>
            <a:pPr lvl="1"/>
            <a:r>
              <a:rPr lang="en-GB" dirty="0"/>
              <a:t>(3) Eat</a:t>
            </a:r>
          </a:p>
          <a:p>
            <a:pPr lvl="1"/>
            <a:r>
              <a:rPr lang="en-GB" dirty="0"/>
              <a:t>(4) Return both chopsticks to the pile </a:t>
            </a:r>
          </a:p>
          <a:p>
            <a:r>
              <a:rPr lang="en-GB" dirty="0"/>
              <a:t>Q0: Can the system be deadlocked?</a:t>
            </a:r>
          </a:p>
          <a:p>
            <a:r>
              <a:rPr lang="en-GB" dirty="0"/>
              <a:t>Q1: Two lawyers each grab two chopsticks and start eating. Is the current state safe? Check it using Banker’s algorithm.</a:t>
            </a:r>
          </a:p>
          <a:p>
            <a:r>
              <a:rPr lang="en-GB" dirty="0"/>
              <a:t>Q2: Each lawyer grabs 1 chopstick. Is the current state safe? Check it using Banker’s algorithm. Check it using Banker’s algorithm.</a:t>
            </a:r>
          </a:p>
          <a:p>
            <a:endParaRPr lang="en-GB" dirty="0"/>
          </a:p>
          <a:p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238010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010E-0DE6-664D-E651-1315BFD2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Dining Lawyers II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CE106-EFF2-89A6-A94C-94BA0CA70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If each lawyer has 2 arms, and there is a pile of knives and forks at </a:t>
            </a:r>
            <a:r>
              <a:rPr lang="en-GB" dirty="0" err="1"/>
              <a:t>center</a:t>
            </a:r>
            <a:r>
              <a:rPr lang="en-GB" dirty="0"/>
              <a:t> of the table. Assume there are at least 1 knife and 1 fork, so at least one lawyer can eat. Each lawyer follows the following steps:</a:t>
            </a:r>
          </a:p>
          <a:p>
            <a:pPr lvl="1"/>
            <a:r>
              <a:rPr lang="en-GB" dirty="0"/>
              <a:t>(1) Pick up a knife </a:t>
            </a:r>
          </a:p>
          <a:p>
            <a:pPr lvl="1"/>
            <a:r>
              <a:rPr lang="en-GB" dirty="0"/>
              <a:t>(2) Pick up a fork </a:t>
            </a:r>
          </a:p>
          <a:p>
            <a:pPr lvl="1"/>
            <a:r>
              <a:rPr lang="en-GB" dirty="0"/>
              <a:t>(3) Eat</a:t>
            </a:r>
          </a:p>
          <a:p>
            <a:pPr lvl="1"/>
            <a:r>
              <a:rPr lang="en-GB" dirty="0"/>
              <a:t>(4) Return the knife and fork to the pile </a:t>
            </a:r>
          </a:p>
          <a:p>
            <a:r>
              <a:rPr lang="en-GB" dirty="0"/>
              <a:t>Q: Can the system be deadlocked?</a:t>
            </a:r>
          </a:p>
          <a:p>
            <a:endParaRPr lang="en-GB" dirty="0"/>
          </a:p>
          <a:p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9373298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98502</TotalTime>
  <Pages>60</Pages>
  <Words>1200</Words>
  <Application>Microsoft Office PowerPoint</Application>
  <PresentationFormat>Widescreen</PresentationFormat>
  <Paragraphs>126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 MT</vt:lpstr>
      <vt:lpstr>Gill Sans</vt:lpstr>
      <vt:lpstr>Gill Sans Light</vt:lpstr>
      <vt:lpstr>宋体</vt:lpstr>
      <vt:lpstr>Arial</vt:lpstr>
      <vt:lpstr>Cambria Math</vt:lpstr>
      <vt:lpstr>Comic Sans MS</vt:lpstr>
      <vt:lpstr>Courier New</vt:lpstr>
      <vt:lpstr>Office</vt:lpstr>
      <vt:lpstr>Equation</vt:lpstr>
      <vt:lpstr>CSC 112: Computer Operating Systems Lecture 4   Deadlocks Exercises</vt:lpstr>
      <vt:lpstr>Quiz: Deadlocks</vt:lpstr>
      <vt:lpstr>Quiz: Banker’s Algorithm I</vt:lpstr>
      <vt:lpstr>Quiz: Banker’s algorithm II</vt:lpstr>
      <vt:lpstr>Banker’s Algorithm: 4 philosophers each holding his left fork</vt:lpstr>
      <vt:lpstr>Banker’s Algorithm: 5 philosophers each holding his left fork</vt:lpstr>
      <vt:lpstr>Multi-Armed Lawyers</vt:lpstr>
      <vt:lpstr>Quiz: Dining Lawyers I</vt:lpstr>
      <vt:lpstr>Quiz: Dining Lawyers II </vt:lpstr>
      <vt:lpstr>Quiz: Dining Lawyers III</vt:lpstr>
      <vt:lpstr>Quiz: Dining Lawyers IV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1047</cp:revision>
  <cp:lastPrinted>2022-03-15T20:14:46Z</cp:lastPrinted>
  <dcterms:created xsi:type="dcterms:W3CDTF">1995-08-12T11:37:26Z</dcterms:created>
  <dcterms:modified xsi:type="dcterms:W3CDTF">2025-03-05T21:06:16Z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