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104"/>
  </p:notesMasterIdLst>
  <p:handoutMasterIdLst>
    <p:handoutMasterId r:id="rId105"/>
  </p:handoutMasterIdLst>
  <p:sldIdLst>
    <p:sldId id="256" r:id="rId3"/>
    <p:sldId id="907" r:id="rId4"/>
    <p:sldId id="908" r:id="rId5"/>
    <p:sldId id="863" r:id="rId6"/>
    <p:sldId id="864" r:id="rId7"/>
    <p:sldId id="271" r:id="rId8"/>
    <p:sldId id="866" r:id="rId9"/>
    <p:sldId id="865" r:id="rId10"/>
    <p:sldId id="867" r:id="rId11"/>
    <p:sldId id="858" r:id="rId12"/>
    <p:sldId id="296" r:id="rId13"/>
    <p:sldId id="297" r:id="rId14"/>
    <p:sldId id="871" r:id="rId15"/>
    <p:sldId id="872" r:id="rId16"/>
    <p:sldId id="874" r:id="rId17"/>
    <p:sldId id="880" r:id="rId18"/>
    <p:sldId id="309" r:id="rId19"/>
    <p:sldId id="881" r:id="rId20"/>
    <p:sldId id="876" r:id="rId21"/>
    <p:sldId id="877" r:id="rId22"/>
    <p:sldId id="844" r:id="rId23"/>
    <p:sldId id="882" r:id="rId24"/>
    <p:sldId id="846" r:id="rId25"/>
    <p:sldId id="521" r:id="rId26"/>
    <p:sldId id="884" r:id="rId27"/>
    <p:sldId id="467" r:id="rId28"/>
    <p:sldId id="508" r:id="rId29"/>
    <p:sldId id="747" r:id="rId30"/>
    <p:sldId id="453" r:id="rId31"/>
    <p:sldId id="812" r:id="rId32"/>
    <p:sldId id="476" r:id="rId33"/>
    <p:sldId id="458" r:id="rId34"/>
    <p:sldId id="909" r:id="rId35"/>
    <p:sldId id="475" r:id="rId36"/>
    <p:sldId id="910" r:id="rId37"/>
    <p:sldId id="479" r:id="rId38"/>
    <p:sldId id="481" r:id="rId39"/>
    <p:sldId id="482" r:id="rId40"/>
    <p:sldId id="483" r:id="rId41"/>
    <p:sldId id="484" r:id="rId42"/>
    <p:sldId id="485" r:id="rId43"/>
    <p:sldId id="486" r:id="rId44"/>
    <p:sldId id="487" r:id="rId45"/>
    <p:sldId id="488" r:id="rId46"/>
    <p:sldId id="1889" r:id="rId47"/>
    <p:sldId id="891" r:id="rId48"/>
    <p:sldId id="258" r:id="rId49"/>
    <p:sldId id="259" r:id="rId50"/>
    <p:sldId id="895" r:id="rId51"/>
    <p:sldId id="911" r:id="rId52"/>
    <p:sldId id="1891" r:id="rId53"/>
    <p:sldId id="1890" r:id="rId54"/>
    <p:sldId id="268" r:id="rId55"/>
    <p:sldId id="912" r:id="rId56"/>
    <p:sldId id="1888" r:id="rId57"/>
    <p:sldId id="914" r:id="rId58"/>
    <p:sldId id="894" r:id="rId59"/>
    <p:sldId id="892" r:id="rId60"/>
    <p:sldId id="257" r:id="rId61"/>
    <p:sldId id="301" r:id="rId62"/>
    <p:sldId id="317" r:id="rId63"/>
    <p:sldId id="893" r:id="rId64"/>
    <p:sldId id="308" r:id="rId65"/>
    <p:sldId id="318" r:id="rId66"/>
    <p:sldId id="312" r:id="rId67"/>
    <p:sldId id="898" r:id="rId68"/>
    <p:sldId id="567" r:id="rId69"/>
    <p:sldId id="886" r:id="rId70"/>
    <p:sldId id="887" r:id="rId71"/>
    <p:sldId id="888" r:id="rId72"/>
    <p:sldId id="889" r:id="rId73"/>
    <p:sldId id="903" r:id="rId74"/>
    <p:sldId id="899" r:id="rId75"/>
    <p:sldId id="900" r:id="rId76"/>
    <p:sldId id="901" r:id="rId77"/>
    <p:sldId id="310" r:id="rId78"/>
    <p:sldId id="437" r:id="rId79"/>
    <p:sldId id="440" r:id="rId80"/>
    <p:sldId id="401" r:id="rId81"/>
    <p:sldId id="287" r:id="rId82"/>
    <p:sldId id="289" r:id="rId83"/>
    <p:sldId id="400" r:id="rId84"/>
    <p:sldId id="394" r:id="rId85"/>
    <p:sldId id="395" r:id="rId86"/>
    <p:sldId id="396" r:id="rId87"/>
    <p:sldId id="397" r:id="rId88"/>
    <p:sldId id="438" r:id="rId89"/>
    <p:sldId id="402" r:id="rId90"/>
    <p:sldId id="905" r:id="rId91"/>
    <p:sldId id="292" r:id="rId92"/>
    <p:sldId id="906" r:id="rId93"/>
    <p:sldId id="1893" r:id="rId94"/>
    <p:sldId id="422" r:id="rId95"/>
    <p:sldId id="1897" r:id="rId96"/>
    <p:sldId id="1898" r:id="rId97"/>
    <p:sldId id="1900" r:id="rId98"/>
    <p:sldId id="1892" r:id="rId99"/>
    <p:sldId id="1901" r:id="rId100"/>
    <p:sldId id="1899" r:id="rId101"/>
    <p:sldId id="1894" r:id="rId102"/>
    <p:sldId id="1896" r:id="rId10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480" autoAdjust="0"/>
    <p:restoredTop sz="89150" autoAdjust="0"/>
  </p:normalViewPr>
  <p:slideViewPr>
    <p:cSldViewPr>
      <p:cViewPr>
        <p:scale>
          <a:sx n="75" d="100"/>
          <a:sy n="75" d="100"/>
        </p:scale>
        <p:origin x="634" y="149"/>
      </p:cViewPr>
      <p:guideLst>
        <p:guide orient="horz" pos="2160"/>
        <p:guide pos="3840"/>
      </p:guideLst>
    </p:cSldViewPr>
  </p:slideViewPr>
  <p:outlineViewPr>
    <p:cViewPr>
      <p:scale>
        <a:sx n="33" d="100"/>
        <a:sy n="33" d="100"/>
      </p:scale>
      <p:origin x="0" y="0"/>
    </p:cViewPr>
  </p:outlineViewPr>
  <p:notesTextViewPr>
    <p:cViewPr>
      <p:scale>
        <a:sx n="100" d="100"/>
        <a:sy n="100" d="100"/>
      </p:scale>
      <p:origin x="0" y="-82"/>
    </p:cViewPr>
  </p:notesTextViewPr>
  <p:sorterViewPr>
    <p:cViewPr varScale="1">
      <p:scale>
        <a:sx n="1" d="1"/>
        <a:sy n="1" d="1"/>
      </p:scale>
      <p:origin x="0" y="-3125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24</a:t>
            </a:fld>
            <a:endParaRPr lang="en-US" altLang="zh-CN" dirty="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26</a:t>
            </a:fld>
            <a:endParaRPr lang="en-US" altLang="zh-CN" dirty="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27</a:t>
            </a:fld>
            <a:endParaRPr lang="en-US" altLang="zh-CN" dirty="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28</a:t>
            </a:fld>
            <a:endParaRPr lang="en-US" altLang="zh-CN" dirty="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29</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30</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31</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32</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36</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37</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38</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39</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40</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41</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42</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43</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44</a:t>
            </a:fld>
            <a:endParaRPr lang="en-US" altLang="zh-CN"/>
          </a:p>
        </p:txBody>
      </p:sp>
      <p:sp>
        <p:nvSpPr>
          <p:cNvPr id="26521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65220" name="Rectangle 3"/>
              <p:cNvSpPr>
                <a:spLocks noGrp="1" noChangeArrowheads="1"/>
              </p:cNvSpPr>
              <p:nvPr>
                <p:ph type="body" idx="1"/>
              </p:nvPr>
            </p:nvSpPr>
            <p:spPr>
              <a:noFill/>
              <a:ln/>
            </p:spPr>
            <p:txBody>
              <a:bodyPr/>
              <a:lstStyle/>
              <a:p>
                <a:pPr/>
                <a14:m>
                  <m:oMathPara xmlns:m="http://schemas.openxmlformats.org/officeDocument/2006/math">
                    <m:oMathParaPr>
                      <m:jc m:val="centerGroup"/>
                    </m:oMathParaPr>
                    <m:oMath xmlns:m="http://schemas.openxmlformats.org/officeDocument/2006/math">
                      <m:sSub>
                        <m:sSubPr>
                          <m:ctrlPr>
                            <a:rPr lang="en-GB" altLang="zh-CN" sz="1200" b="0" i="1" dirty="0" smtClean="0">
                              <a:latin typeface="Cambria Math" panose="02040503050406030204" pitchFamily="18" charset="0"/>
                              <a:ea typeface="宋体" pitchFamily="2" charset="-122"/>
                            </a:rPr>
                          </m:ctrlPr>
                        </m:sSubPr>
                        <m:e>
                          <m:r>
                            <a:rPr lang="en-US" altLang="zh-CN" sz="1200" i="1" dirty="0" smtClean="0">
                              <a:latin typeface="Cambria Math" panose="02040503050406030204" pitchFamily="18" charset="0"/>
                              <a:ea typeface="宋体" pitchFamily="2" charset="-122"/>
                            </a:rPr>
                            <m:t>𝑅</m:t>
                          </m:r>
                        </m:e>
                        <m:sub>
                          <m:r>
                            <a:rPr lang="en-US" altLang="zh-CN" sz="1200" i="1" dirty="0" smtClean="0">
                              <a:latin typeface="Cambria Math" panose="02040503050406030204" pitchFamily="18" charset="0"/>
                              <a:ea typeface="宋体" pitchFamily="2" charset="-122"/>
                            </a:rPr>
                            <m:t>3</m:t>
                          </m:r>
                        </m:sub>
                      </m:sSub>
                      <m:r>
                        <a:rPr lang="en-US" altLang="zh-CN" sz="1200" i="1" dirty="0" smtClean="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 52 ≤</m:t>
                      </m:r>
                      <m:sSub>
                        <m:sSubPr>
                          <m:ctrlPr>
                            <a:rPr lang="en-GB" altLang="zh-CN" sz="1200" b="0" i="1" dirty="0" smtClean="0">
                              <a:latin typeface="Cambria Math" panose="02040503050406030204" pitchFamily="18" charset="0"/>
                              <a:ea typeface="宋体" pitchFamily="2" charset="-122"/>
                            </a:rPr>
                          </m:ctrlPr>
                        </m:sSubPr>
                        <m:e>
                          <m:r>
                            <a:rPr lang="en-US" altLang="zh-CN" sz="1200" i="1" dirty="0">
                              <a:latin typeface="Cambria Math" panose="02040503050406030204" pitchFamily="18" charset="0"/>
                              <a:ea typeface="宋体" pitchFamily="2" charset="-122"/>
                            </a:rPr>
                            <m:t>𝐷</m:t>
                          </m:r>
                        </m:e>
                        <m:sub>
                          <m:r>
                            <a:rPr lang="en-US" altLang="zh-CN" sz="1200" i="1" dirty="0">
                              <a:latin typeface="Cambria Math" panose="02040503050406030204" pitchFamily="18" charset="0"/>
                              <a:ea typeface="宋体" pitchFamily="2" charset="-122"/>
                            </a:rPr>
                            <m:t>3</m:t>
                          </m:r>
                        </m:sub>
                      </m:sSub>
                      <m:r>
                        <a:rPr lang="en-US" altLang="zh-CN" sz="1200" i="1" dirty="0">
                          <a:latin typeface="Cambria Math" panose="02040503050406030204" pitchFamily="18" charset="0"/>
                          <a:ea typeface="宋体" pitchFamily="2" charset="-122"/>
                        </a:rPr>
                        <m:t> = 52</m:t>
                      </m:r>
                    </m:oMath>
                  </m:oMathPara>
                </a14:m>
                <a:endParaRPr lang="zh-CN" altLang="zh-CN" dirty="0"/>
              </a:p>
            </p:txBody>
          </p:sp>
        </mc:Choice>
        <mc:Fallback xmlns="">
          <p:sp>
            <p:nvSpPr>
              <p:cNvPr id="265220" name="Rectangle 3"/>
              <p:cNvSpPr>
                <a:spLocks noGrp="1" noChangeArrowheads="1"/>
              </p:cNvSpPr>
              <p:nvPr>
                <p:ph type="body" idx="1"/>
              </p:nvPr>
            </p:nvSpPr>
            <p:spPr>
              <a:noFill/>
              <a:ln/>
            </p:spPr>
            <p:txBody>
              <a:bodyPr/>
              <a:lstStyle/>
              <a:p>
                <a:r>
                  <a:rPr lang="en-US" altLang="zh-CN" sz="1200" i="0" dirty="0">
                    <a:latin typeface="Cambria Math" panose="02040503050406030204" pitchFamily="18" charset="0"/>
                    <a:ea typeface="宋体" pitchFamily="2" charset="-122"/>
                  </a:rPr>
                  <a:t>𝑅</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 ≤𝐷</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a:t>
                </a:r>
                <a:endParaRPr lang="zh-CN" altLang="zh-CN" dirty="0"/>
              </a:p>
            </p:txBody>
          </p:sp>
        </mc:Fallback>
      </mc:AlternateContent>
    </p:spTree>
    <p:extLst>
      <p:ext uri="{BB962C8B-B14F-4D97-AF65-F5344CB8AC3E}">
        <p14:creationId xmlns:p14="http://schemas.microsoft.com/office/powerpoint/2010/main" val="726644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19586-BEB3-E5F7-7C96-3FB96721CA19}"/>
            </a:ext>
          </a:extLst>
        </p:cNvPr>
        <p:cNvGrpSpPr/>
        <p:nvPr/>
      </p:nvGrpSpPr>
      <p:grpSpPr>
        <a:xfrm>
          <a:off x="0" y="0"/>
          <a:ext cx="0" cy="0"/>
          <a:chOff x="0" y="0"/>
          <a:chExt cx="0" cy="0"/>
        </a:xfrm>
      </p:grpSpPr>
      <p:sp>
        <p:nvSpPr>
          <p:cNvPr id="260098" name="Rectangle 7">
            <a:extLst>
              <a:ext uri="{FF2B5EF4-FFF2-40B4-BE49-F238E27FC236}">
                <a16:creationId xmlns:a16="http://schemas.microsoft.com/office/drawing/2014/main" id="{8B7DB5D0-681B-7590-E5D2-9690944F61AA}"/>
              </a:ext>
            </a:extLst>
          </p:cNvPr>
          <p:cNvSpPr>
            <a:spLocks noGrp="1" noChangeArrowheads="1"/>
          </p:cNvSpPr>
          <p:nvPr>
            <p:ph type="sldNum" sz="quarter" idx="5"/>
          </p:nvPr>
        </p:nvSpPr>
        <p:spPr>
          <a:noFill/>
        </p:spPr>
        <p:txBody>
          <a:bodyPr/>
          <a:lstStyle/>
          <a:p>
            <a:fld id="{1BE3F2E6-C2E7-487F-A4AF-17473CBF3C5A}" type="slidenum">
              <a:rPr lang="en-US" altLang="zh-CN" smtClean="0"/>
              <a:pPr/>
              <a:t>45</a:t>
            </a:fld>
            <a:endParaRPr lang="en-US" altLang="zh-CN"/>
          </a:p>
        </p:txBody>
      </p:sp>
      <p:sp>
        <p:nvSpPr>
          <p:cNvPr id="260099" name="Rectangle 2">
            <a:extLst>
              <a:ext uri="{FF2B5EF4-FFF2-40B4-BE49-F238E27FC236}">
                <a16:creationId xmlns:a16="http://schemas.microsoft.com/office/drawing/2014/main" id="{AEA1FF94-750D-E493-CC1E-3B1B001137FC}"/>
              </a:ext>
            </a:extLst>
          </p:cNvPr>
          <p:cNvSpPr>
            <a:spLocks noGrp="1" noRot="1" noChangeAspect="1" noChangeArrowheads="1" noTextEdit="1"/>
          </p:cNvSpPr>
          <p:nvPr>
            <p:ph type="sldImg"/>
          </p:nvPr>
        </p:nvSpPr>
        <p:spPr>
          <a:ln/>
        </p:spPr>
      </p:sp>
      <p:sp>
        <p:nvSpPr>
          <p:cNvPr id="260100" name="Rectangle 3">
            <a:extLst>
              <a:ext uri="{FF2B5EF4-FFF2-40B4-BE49-F238E27FC236}">
                <a16:creationId xmlns:a16="http://schemas.microsoft.com/office/drawing/2014/main" id="{C3D4549D-C338-189D-95D1-89911F56393B}"/>
              </a:ext>
            </a:extLst>
          </p:cNvPr>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2035348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46</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47</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kern="0" dirty="0"/>
              <a:t>EDF minimizes lateness of the “most tardy task” </a:t>
            </a:r>
            <a:r>
              <a:rPr lang="en-US" b="1" kern="0" dirty="0"/>
              <a:t>[</a:t>
            </a:r>
            <a:r>
              <a:rPr lang="en-US" b="1" kern="0" dirty="0" err="1"/>
              <a:t>Dertouzos</a:t>
            </a:r>
            <a:r>
              <a:rPr lang="en-US" b="1" kern="0" dirty="0"/>
              <a:t>, 1974]</a:t>
            </a:r>
          </a:p>
          <a:p>
            <a:endParaRPr lang="en-US" altLang="zh-CN" dirty="0"/>
          </a:p>
          <a:p>
            <a:r>
              <a:rPr lang="en-US" altLang="zh-CN" dirty="0"/>
              <a:t>Earliest Deadline First (EDF)</a:t>
            </a:r>
          </a:p>
          <a:p>
            <a:pPr lvl="1"/>
            <a:r>
              <a:rPr lang="en-US" altLang="zh-CN" dirty="0"/>
              <a:t>Each job is assigned a deadline upon its arrival</a:t>
            </a:r>
          </a:p>
          <a:p>
            <a:pPr lvl="1"/>
            <a:r>
              <a:rPr lang="en-US" altLang="zh-CN" dirty="0"/>
              <a:t>Task with earlier deadline is assigned higher priority</a:t>
            </a:r>
          </a:p>
          <a:p>
            <a:pPr lvl="2"/>
            <a:r>
              <a:rPr lang="en-US" altLang="zh-CN" dirty="0"/>
              <a:t>Pros: can achieve 100% utilization</a:t>
            </a:r>
          </a:p>
          <a:p>
            <a:pPr lvl="2"/>
            <a:r>
              <a:rPr lang="en-US" altLang="zh-CN" dirty="0"/>
              <a:t>Cons: high runtime overhead, lack of temporal protection for HP tasks</a:t>
            </a:r>
          </a:p>
          <a:p>
            <a:endParaRPr lang="en-US" altLang="zh-CN" dirty="0"/>
          </a:p>
        </p:txBody>
      </p:sp>
    </p:spTree>
    <p:extLst>
      <p:ext uri="{BB962C8B-B14F-4D97-AF65-F5344CB8AC3E}">
        <p14:creationId xmlns:p14="http://schemas.microsoft.com/office/powerpoint/2010/main" val="300685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48</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68AD859-E2D7-424F-BF8C-E3815BFDD4B6}" type="slidenum">
              <a:rPr kumimoji="0" lang="en-US" altLang="zh-CN" sz="1200" b="0" i="0" u="none" strike="noStrike" kern="1200" cap="none" spc="0" normalizeH="0" baseline="0" noProof="0" smtClean="0">
                <a:ln>
                  <a:noFill/>
                </a:ln>
                <a:solidFill>
                  <a:srgbClr val="000000"/>
                </a:solidFill>
                <a:effectLst/>
                <a:uLnTx/>
                <a:uFillTx/>
                <a:latin typeface="Tahoma"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zh-CN" sz="1200" b="0" i="0" u="none" strike="noStrike" kern="1200" cap="none" spc="0" normalizeH="0" baseline="0" noProof="0">
              <a:ln>
                <a:noFill/>
              </a:ln>
              <a:solidFill>
                <a:srgbClr val="000000"/>
              </a:solidFill>
              <a:effectLst/>
              <a:uLnTx/>
              <a:uFillTx/>
              <a:latin typeface="Tahoma" pitchFamily="34" charset="0"/>
              <a:ea typeface="宋体" panose="02010600030101010101" pitchFamily="2" charset="-122"/>
              <a:cs typeface="+mn-cs"/>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a:t>
            </a:r>
            <a:endParaRPr lang="zh-CN" altLang="en-US" dirty="0">
              <a:ea typeface="宋体" pitchFamily="2" charset="-122"/>
            </a:endParaRPr>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208D-6102-EAB0-3B01-7C7FBD3EA2D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FA1FB734-E7EB-F605-8155-AFB63FC8B318}"/>
              </a:ext>
            </a:extLst>
          </p:cNvPr>
          <p:cNvSpPr>
            <a:spLocks noGrp="1" noChangeArrowheads="1"/>
          </p:cNvSpPr>
          <p:nvPr>
            <p:ph type="sldNum" sz="quarter" idx="5"/>
          </p:nvPr>
        </p:nvSpPr>
        <p:spPr>
          <a:noFill/>
        </p:spPr>
        <p:txBody>
          <a:bodyPr/>
          <a:lstStyle/>
          <a:p>
            <a:fld id="{D74D5020-7D17-46E0-A3BA-AE621B35504D}" type="slidenum">
              <a:rPr lang="en-US" altLang="zh-CN" smtClean="0"/>
              <a:pPr/>
              <a:t>54</a:t>
            </a:fld>
            <a:endParaRPr lang="en-US" altLang="zh-CN"/>
          </a:p>
        </p:txBody>
      </p:sp>
      <p:sp>
        <p:nvSpPr>
          <p:cNvPr id="245763" name="Rectangle 2">
            <a:extLst>
              <a:ext uri="{FF2B5EF4-FFF2-40B4-BE49-F238E27FC236}">
                <a16:creationId xmlns:a16="http://schemas.microsoft.com/office/drawing/2014/main" id="{A2FC01CE-E1C9-3AAC-C3DF-5C4F48BD4484}"/>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A613CA39-EDC7-D320-5493-C224BCA07D3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72489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1063643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4B27-3485-A5C0-CA10-23B4E362F93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0BB9C80F-B0FC-D0E2-3A59-FB9A3B0F9BC7}"/>
              </a:ext>
            </a:extLst>
          </p:cNvPr>
          <p:cNvSpPr>
            <a:spLocks noGrp="1" noChangeArrowheads="1"/>
          </p:cNvSpPr>
          <p:nvPr>
            <p:ph type="sldNum" sz="quarter" idx="5"/>
          </p:nvPr>
        </p:nvSpPr>
        <p:spPr>
          <a:noFill/>
        </p:spPr>
        <p:txBody>
          <a:bodyPr/>
          <a:lstStyle/>
          <a:p>
            <a:fld id="{D74D5020-7D17-46E0-A3BA-AE621B35504D}" type="slidenum">
              <a:rPr lang="en-US" altLang="zh-CN" smtClean="0"/>
              <a:pPr/>
              <a:t>57</a:t>
            </a:fld>
            <a:endParaRPr lang="en-US" altLang="zh-CN"/>
          </a:p>
        </p:txBody>
      </p:sp>
      <p:sp>
        <p:nvSpPr>
          <p:cNvPr id="245763" name="Rectangle 2">
            <a:extLst>
              <a:ext uri="{FF2B5EF4-FFF2-40B4-BE49-F238E27FC236}">
                <a16:creationId xmlns:a16="http://schemas.microsoft.com/office/drawing/2014/main" id="{4B827D35-9174-A87B-D911-D7C43C047EBD}"/>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3D814288-DDDB-242B-30A6-86067F1EFCBE}"/>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1240037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31FBA52-AB5E-4265-A47F-17AB216EB804}" type="slidenum">
              <a:rPr lang="en-US" altLang="zh-CN" smtClean="0"/>
              <a:pPr/>
              <a:t>58</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b="1" dirty="0">
                <a:ea typeface="宋体" charset="-122"/>
              </a:rPr>
              <a:t>Examples </a:t>
            </a:r>
            <a:r>
              <a:rPr lang="en-US" altLang="zh-CN" dirty="0">
                <a:ea typeface="宋体" charset="-122"/>
              </a:rPr>
              <a:t>of common resources: data structures, variables, main memory area, file, set of registers, I/O unit, … .</a:t>
            </a:r>
            <a:r>
              <a:rPr lang="en-GB" altLang="zh-CN" dirty="0"/>
              <a:t> Examples of common resources: data structures, variables, main memory area, file, set of registers, I/O unit, … .</a:t>
            </a:r>
          </a:p>
          <a:p>
            <a:pPr eaLnBrk="1" hangingPunct="1">
              <a:lnSpc>
                <a:spcPct val="90000"/>
              </a:lnSpc>
              <a:defRPr/>
            </a:pPr>
            <a:endParaRPr lang="en-US" altLang="zh-CN" dirty="0">
              <a:ea typeface="宋体" charset="-122"/>
            </a:endParaRPr>
          </a:p>
          <a:p>
            <a:pPr eaLnBrk="1" hangingPunct="1">
              <a:lnSpc>
                <a:spcPct val="90000"/>
              </a:lnSpc>
              <a:defRPr/>
            </a:pPr>
            <a:r>
              <a:rPr lang="en-US" altLang="zh-CN" dirty="0">
                <a:ea typeface="宋体" charset="-122"/>
              </a:rPr>
              <a:t>Many shared resources do not allow simultaneous accesses but require </a:t>
            </a:r>
            <a:r>
              <a:rPr lang="en-US" altLang="zh-CN" b="1" dirty="0">
                <a:ea typeface="宋体" charset="-122"/>
              </a:rPr>
              <a:t>mutual exclusion </a:t>
            </a:r>
            <a:r>
              <a:rPr lang="en-US" altLang="zh-CN" dirty="0">
                <a:ea typeface="宋体" charset="-122"/>
              </a:rPr>
              <a:t>(</a:t>
            </a:r>
            <a:r>
              <a:rPr lang="en-US" altLang="zh-CN" b="1" dirty="0">
                <a:ea typeface="宋体" charset="-122"/>
              </a:rPr>
              <a:t>exclusive resources</a:t>
            </a:r>
            <a:r>
              <a:rPr lang="en-US" altLang="zh-CN" dirty="0">
                <a:ea typeface="宋体" charset="-122"/>
              </a:rPr>
              <a:t>). A piece of code executed under mutual exclusion constraints is called a </a:t>
            </a:r>
            <a:r>
              <a:rPr lang="en-US" altLang="zh-CN" b="1" dirty="0">
                <a:ea typeface="宋体" charset="-122"/>
              </a:rPr>
              <a:t>critical section</a:t>
            </a:r>
            <a:r>
              <a:rPr lang="en-US" altLang="zh-CN" dirty="0">
                <a:ea typeface="宋体" charset="-122"/>
              </a:rPr>
              <a:t>.</a:t>
            </a:r>
          </a:p>
          <a:p>
            <a:pPr eaLnBrk="1" hangingPunct="1">
              <a:defRPr/>
            </a:pPr>
            <a:r>
              <a:rPr lang="en-US" altLang="zh-CN" dirty="0">
                <a:ea typeface="宋体" charset="-122"/>
              </a:rPr>
              <a:t>A task waiting for an exclusive resource is said to be </a:t>
            </a:r>
            <a:r>
              <a:rPr lang="en-US" altLang="zh-CN" b="1" i="1" dirty="0">
                <a:ea typeface="宋体" charset="-122"/>
              </a:rPr>
              <a:t>blocked </a:t>
            </a:r>
            <a:r>
              <a:rPr lang="en-US" altLang="zh-CN" dirty="0">
                <a:ea typeface="宋体" charset="-122"/>
              </a:rPr>
              <a:t>on that resource. Otherwise, it proceeds by entering the </a:t>
            </a:r>
            <a:r>
              <a:rPr lang="en-US" altLang="zh-CN" b="1" i="1" dirty="0">
                <a:ea typeface="宋体" charset="-122"/>
              </a:rPr>
              <a:t>critical section </a:t>
            </a:r>
            <a:r>
              <a:rPr lang="en-US" altLang="zh-CN" dirty="0">
                <a:ea typeface="宋体" charset="-122"/>
              </a:rPr>
              <a:t>and </a:t>
            </a:r>
            <a:r>
              <a:rPr lang="en-US" altLang="zh-CN" b="1" i="1" dirty="0">
                <a:ea typeface="宋体" charset="-122"/>
              </a:rPr>
              <a:t>holds </a:t>
            </a:r>
            <a:r>
              <a:rPr lang="en-US" altLang="zh-CN" dirty="0">
                <a:ea typeface="宋体" charset="-122"/>
              </a:rPr>
              <a:t>the resource. When a task leaves a critical section, the associated resource becomes </a:t>
            </a:r>
            <a:r>
              <a:rPr lang="en-US" altLang="zh-CN" b="1" i="1" dirty="0">
                <a:ea typeface="宋体" charset="-122"/>
              </a:rPr>
              <a:t>free</a:t>
            </a:r>
            <a:r>
              <a:rPr lang="en-US" altLang="zh-CN" dirty="0">
                <a:ea typeface="宋体" charset="-122"/>
              </a:rPr>
              <a:t>.</a:t>
            </a:r>
          </a:p>
          <a:p>
            <a:pPr eaLnBrk="1" hangingPunct="1">
              <a:defRPr/>
            </a:pPr>
            <a:r>
              <a:rPr lang="en-US" altLang="zh-CN" dirty="0">
                <a:ea typeface="宋体" charset="-122"/>
              </a:rPr>
              <a:t>Waiting state caused by resource constraints:</a:t>
            </a:r>
          </a:p>
          <a:p>
            <a:pPr eaLnBrk="1" hangingPunct="1">
              <a:defRPr/>
            </a:pPr>
            <a:endParaRPr lang="en-US" altLang="zh-CN" dirty="0">
              <a:ea typeface="宋体" charset="-122"/>
            </a:endParaRPr>
          </a:p>
          <a:p>
            <a:pPr eaLnBrk="1" hangingPunct="1">
              <a:lnSpc>
                <a:spcPct val="90000"/>
              </a:lnSpc>
              <a:defRPr/>
            </a:pPr>
            <a:endParaRPr lang="en-US" altLang="zh-CN" dirty="0">
              <a:ea typeface="宋体" charset="-122"/>
            </a:endParaRPr>
          </a:p>
          <a:p>
            <a:pPr eaLnBrk="1" hangingPunct="1">
              <a:lnSpc>
                <a:spcPct val="90000"/>
              </a:lnSpc>
              <a:defRPr/>
            </a:pPr>
            <a:endParaRPr lang="en-US" altLang="zh-CN" dirty="0">
              <a:ea typeface="宋体" charset="-122"/>
            </a:endParaRPr>
          </a:p>
          <a:p>
            <a:endParaRPr lang="zh-CN"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Arial MT"/>
                <a:cs typeface="Arial MT"/>
              </a:rPr>
              <a:t>It</a:t>
            </a:r>
            <a:r>
              <a:rPr lang="en-GB" sz="1200" spc="240" dirty="0">
                <a:latin typeface="Arial MT"/>
                <a:cs typeface="Arial MT"/>
              </a:rPr>
              <a:t> </a:t>
            </a:r>
            <a:r>
              <a:rPr lang="en-GB" sz="1200" dirty="0">
                <a:latin typeface="Arial MT"/>
                <a:cs typeface="Arial MT"/>
              </a:rPr>
              <a:t>seems</a:t>
            </a:r>
            <a:r>
              <a:rPr lang="en-GB" sz="1200" spc="245" dirty="0">
                <a:latin typeface="Arial MT"/>
                <a:cs typeface="Arial MT"/>
              </a:rPr>
              <a:t> </a:t>
            </a:r>
            <a:r>
              <a:rPr lang="en-GB" sz="1200" dirty="0">
                <a:latin typeface="Arial MT"/>
                <a:cs typeface="Arial MT"/>
              </a:rPr>
              <a:t>that</a:t>
            </a:r>
            <a:r>
              <a:rPr lang="en-GB" sz="1200" spc="240" dirty="0">
                <a:latin typeface="Arial MT"/>
                <a:cs typeface="Arial MT"/>
              </a:rPr>
              <a:t> </a:t>
            </a:r>
            <a:r>
              <a:rPr lang="en-GB" sz="1200" dirty="0">
                <a:latin typeface="Arial MT"/>
                <a:cs typeface="Arial MT"/>
              </a:rPr>
              <a:t>the</a:t>
            </a:r>
            <a:r>
              <a:rPr lang="en-GB" sz="1200" spc="250" dirty="0">
                <a:latin typeface="Arial MT"/>
                <a:cs typeface="Arial MT"/>
              </a:rPr>
              <a:t> </a:t>
            </a:r>
            <a:r>
              <a:rPr lang="en-GB" sz="1200" dirty="0">
                <a:latin typeface="Arial MT"/>
                <a:cs typeface="Arial MT"/>
              </a:rPr>
              <a:t>maximum</a:t>
            </a:r>
            <a:r>
              <a:rPr lang="en-GB" sz="1200" spc="245" dirty="0">
                <a:latin typeface="Arial MT"/>
                <a:cs typeface="Arial MT"/>
              </a:rPr>
              <a:t> </a:t>
            </a:r>
            <a:r>
              <a:rPr lang="en-GB" sz="1200" spc="-10" dirty="0">
                <a:latin typeface="Arial MT"/>
                <a:cs typeface="Arial MT"/>
              </a:rPr>
              <a:t>blocking </a:t>
            </a:r>
            <a:r>
              <a:rPr lang="en-GB" sz="2400" baseline="3703" dirty="0">
                <a:latin typeface="Arial MT"/>
                <a:cs typeface="Arial MT"/>
              </a:rPr>
              <a:t>time</a:t>
            </a:r>
            <a:r>
              <a:rPr lang="en-GB" sz="2400" spc="104" baseline="3703" dirty="0">
                <a:latin typeface="Arial MT"/>
                <a:cs typeface="Arial MT"/>
              </a:rPr>
              <a:t> </a:t>
            </a:r>
            <a:r>
              <a:rPr lang="en-GB" sz="2400" baseline="3703" dirty="0">
                <a:latin typeface="Arial MT"/>
                <a:cs typeface="Arial MT"/>
              </a:rPr>
              <a:t>for</a:t>
            </a:r>
            <a:r>
              <a:rPr lang="en-GB" sz="2400" spc="120" baseline="3703" dirty="0">
                <a:latin typeface="Arial MT"/>
                <a:cs typeface="Arial MT"/>
              </a:rPr>
              <a:t> </a:t>
            </a:r>
            <a:r>
              <a:rPr lang="en-GB" sz="2400" baseline="3703" dirty="0">
                <a:latin typeface="Symbol"/>
                <a:cs typeface="Symbol"/>
              </a:rPr>
              <a:t></a:t>
            </a:r>
            <a:r>
              <a:rPr lang="en-GB" sz="1050" dirty="0">
                <a:latin typeface="Arial MT"/>
                <a:cs typeface="Arial MT"/>
              </a:rPr>
              <a:t>1</a:t>
            </a:r>
            <a:r>
              <a:rPr lang="en-GB" sz="1050" spc="140" dirty="0">
                <a:latin typeface="Arial MT"/>
                <a:cs typeface="Arial MT"/>
              </a:rPr>
              <a:t> </a:t>
            </a:r>
            <a:r>
              <a:rPr lang="en-GB" sz="2400" baseline="3703" dirty="0">
                <a:latin typeface="Arial MT"/>
                <a:cs typeface="Arial MT"/>
              </a:rPr>
              <a:t>is</a:t>
            </a:r>
            <a:r>
              <a:rPr lang="en-GB" sz="2400" spc="104" baseline="3703" dirty="0">
                <a:latin typeface="Arial MT"/>
                <a:cs typeface="Arial MT"/>
              </a:rPr>
              <a:t> </a:t>
            </a:r>
            <a:r>
              <a:rPr lang="en-GB" sz="2400" baseline="3703" dirty="0">
                <a:latin typeface="Arial MT"/>
                <a:cs typeface="Arial MT"/>
              </a:rPr>
              <a:t>equal</a:t>
            </a:r>
            <a:r>
              <a:rPr lang="en-GB" sz="2400" spc="112" baseline="3703" dirty="0">
                <a:latin typeface="Arial MT"/>
                <a:cs typeface="Arial MT"/>
              </a:rPr>
              <a:t> </a:t>
            </a:r>
            <a:r>
              <a:rPr lang="en-GB" sz="2400" baseline="3703" dirty="0">
                <a:latin typeface="Arial MT"/>
                <a:cs typeface="Arial MT"/>
              </a:rPr>
              <a:t>to</a:t>
            </a:r>
            <a:r>
              <a:rPr lang="en-GB" sz="2400" spc="112" baseline="3703" dirty="0">
                <a:latin typeface="Arial MT"/>
                <a:cs typeface="Arial MT"/>
              </a:rPr>
              <a:t> </a:t>
            </a:r>
            <a:r>
              <a:rPr lang="en-GB" sz="2400" baseline="3703" dirty="0">
                <a:latin typeface="Arial MT"/>
                <a:cs typeface="Arial MT"/>
              </a:rPr>
              <a:t>the</a:t>
            </a:r>
            <a:r>
              <a:rPr lang="en-GB" sz="2400" spc="104" baseline="3703" dirty="0">
                <a:latin typeface="Arial MT"/>
                <a:cs typeface="Arial MT"/>
              </a:rPr>
              <a:t> </a:t>
            </a:r>
            <a:r>
              <a:rPr lang="en-GB" sz="2400" baseline="3703" dirty="0">
                <a:latin typeface="Arial MT"/>
                <a:cs typeface="Arial MT"/>
              </a:rPr>
              <a:t>length</a:t>
            </a:r>
            <a:r>
              <a:rPr lang="en-GB" sz="2400" spc="112" baseline="3703" dirty="0">
                <a:latin typeface="Arial MT"/>
                <a:cs typeface="Arial MT"/>
              </a:rPr>
              <a:t> </a:t>
            </a:r>
            <a:r>
              <a:rPr lang="en-GB" sz="2400" baseline="3703" dirty="0">
                <a:latin typeface="Arial MT"/>
                <a:cs typeface="Arial MT"/>
              </a:rPr>
              <a:t>of</a:t>
            </a:r>
            <a:r>
              <a:rPr lang="en-GB" sz="2400" spc="120" baseline="3703" dirty="0">
                <a:latin typeface="Arial MT"/>
                <a:cs typeface="Arial MT"/>
              </a:rPr>
              <a:t> </a:t>
            </a:r>
            <a:r>
              <a:rPr lang="en-GB" sz="2400" spc="-37" baseline="3703" dirty="0">
                <a:latin typeface="Arial MT"/>
                <a:cs typeface="Arial MT"/>
              </a:rPr>
              <a:t>the</a:t>
            </a:r>
            <a:r>
              <a:rPr lang="en-GB" sz="2400" baseline="3703" dirty="0">
                <a:latin typeface="Arial MT"/>
                <a:cs typeface="Arial MT"/>
              </a:rPr>
              <a:t> critical</a:t>
            </a:r>
            <a:r>
              <a:rPr lang="en-GB" sz="2400" spc="22" baseline="3703" dirty="0">
                <a:latin typeface="Arial MT"/>
                <a:cs typeface="Arial MT"/>
              </a:rPr>
              <a:t> </a:t>
            </a:r>
            <a:r>
              <a:rPr lang="en-GB" sz="2400" baseline="3703" dirty="0">
                <a:latin typeface="Arial MT"/>
                <a:cs typeface="Arial MT"/>
              </a:rPr>
              <a:t>section</a:t>
            </a:r>
            <a:r>
              <a:rPr lang="en-GB" sz="2400" spc="15" baseline="3703" dirty="0">
                <a:latin typeface="Arial MT"/>
                <a:cs typeface="Arial MT"/>
              </a:rPr>
              <a:t> </a:t>
            </a:r>
            <a:r>
              <a:rPr lang="en-GB" sz="2400" baseline="3703" dirty="0">
                <a:latin typeface="Arial MT"/>
                <a:cs typeface="Arial MT"/>
              </a:rPr>
              <a:t>of</a:t>
            </a:r>
            <a:r>
              <a:rPr lang="en-GB" sz="2400" spc="15" baseline="3703" dirty="0">
                <a:latin typeface="Arial MT"/>
                <a:cs typeface="Arial MT"/>
              </a:rPr>
              <a:t> </a:t>
            </a:r>
            <a:r>
              <a:rPr lang="en-GB" sz="2400" baseline="3703" dirty="0">
                <a:latin typeface="Symbol"/>
                <a:cs typeface="Symbol"/>
              </a:rPr>
              <a:t></a:t>
            </a:r>
            <a:r>
              <a:rPr lang="en-GB" sz="1050" dirty="0">
                <a:latin typeface="Arial MT"/>
                <a:cs typeface="Arial MT"/>
              </a:rPr>
              <a:t>2</a:t>
            </a:r>
            <a:r>
              <a:rPr lang="en-GB" sz="2400" baseline="3703" dirty="0">
                <a:latin typeface="Arial MT"/>
                <a:cs typeface="Arial MT"/>
              </a:rPr>
              <a:t>,</a:t>
            </a:r>
            <a:r>
              <a:rPr lang="en-GB" sz="2400" spc="359" baseline="3703" dirty="0">
                <a:latin typeface="Arial MT"/>
                <a:cs typeface="Arial MT"/>
              </a:rPr>
              <a:t> </a:t>
            </a:r>
            <a:r>
              <a:rPr lang="en-GB" sz="2400" baseline="3703" dirty="0">
                <a:latin typeface="Arial MT"/>
                <a:cs typeface="Arial MT"/>
              </a:rPr>
              <a:t>but</a:t>
            </a:r>
            <a:r>
              <a:rPr lang="en-GB" sz="2400" spc="15" baseline="3703" dirty="0">
                <a:latin typeface="Arial MT"/>
                <a:cs typeface="Arial MT"/>
              </a:rPr>
              <a:t> </a:t>
            </a:r>
            <a:r>
              <a:rPr lang="en-GB" sz="2400" spc="-75" baseline="3703" dirty="0">
                <a:latin typeface="Arial MT"/>
                <a:cs typeface="Arial MT"/>
              </a:rPr>
              <a:t>…</a:t>
            </a:r>
            <a:endParaRPr lang="en-GB" sz="2400" baseline="3703" dirty="0">
              <a:latin typeface="Arial MT"/>
              <a:cs typeface="Arial MT"/>
            </a:endParaRPr>
          </a:p>
          <a:p>
            <a:endParaRPr lang="en-SE" dirty="0"/>
          </a:p>
        </p:txBody>
      </p:sp>
    </p:spTree>
    <p:extLst>
      <p:ext uri="{BB962C8B-B14F-4D97-AF65-F5344CB8AC3E}">
        <p14:creationId xmlns:p14="http://schemas.microsoft.com/office/powerpoint/2010/main" val="1249727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A813292-E49B-47FD-984F-AEE6D2517451}" type="slidenum">
              <a:rPr lang="en-US" altLang="zh-CN" smtClean="0"/>
              <a:pPr/>
              <a:t>62</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67</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non-schedulable.</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CC14F-4C65-2A16-F6E6-EF90CE2FF8CC}"/>
            </a:ext>
          </a:extLst>
        </p:cNvPr>
        <p:cNvGrpSpPr/>
        <p:nvPr/>
      </p:nvGrpSpPr>
      <p:grpSpPr>
        <a:xfrm>
          <a:off x="0" y="0"/>
          <a:ext cx="0" cy="0"/>
          <a:chOff x="0" y="0"/>
          <a:chExt cx="0" cy="0"/>
        </a:xfrm>
      </p:grpSpPr>
      <p:sp>
        <p:nvSpPr>
          <p:cNvPr id="267266" name="Rectangle 7">
            <a:extLst>
              <a:ext uri="{FF2B5EF4-FFF2-40B4-BE49-F238E27FC236}">
                <a16:creationId xmlns:a16="http://schemas.microsoft.com/office/drawing/2014/main" id="{92A74F7A-A6AE-465E-8FAA-84086B00CF3E}"/>
              </a:ext>
            </a:extLst>
          </p:cNvPr>
          <p:cNvSpPr>
            <a:spLocks noGrp="1" noChangeArrowheads="1"/>
          </p:cNvSpPr>
          <p:nvPr>
            <p:ph type="sldNum" sz="quarter" idx="5"/>
          </p:nvPr>
        </p:nvSpPr>
        <p:spPr>
          <a:noFill/>
        </p:spPr>
        <p:txBody>
          <a:bodyPr/>
          <a:lstStyle/>
          <a:p>
            <a:fld id="{2A988B81-1A65-4A71-AD99-69D232AF0DCD}" type="slidenum">
              <a:rPr lang="en-US" altLang="zh-CN" smtClean="0"/>
              <a:pPr/>
              <a:t>72</a:t>
            </a:fld>
            <a:endParaRPr lang="en-US" altLang="zh-CN"/>
          </a:p>
        </p:txBody>
      </p:sp>
      <p:sp>
        <p:nvSpPr>
          <p:cNvPr id="267267" name="Rectangle 2">
            <a:extLst>
              <a:ext uri="{FF2B5EF4-FFF2-40B4-BE49-F238E27FC236}">
                <a16:creationId xmlns:a16="http://schemas.microsoft.com/office/drawing/2014/main" id="{7F42CC1F-7230-D3A1-F8C0-E2EAE696CDFD}"/>
              </a:ext>
            </a:extLst>
          </p:cNvPr>
          <p:cNvSpPr>
            <a:spLocks noGrp="1" noRot="1" noChangeAspect="1" noChangeArrowheads="1" noTextEdit="1"/>
          </p:cNvSpPr>
          <p:nvPr>
            <p:ph type="sldImg"/>
          </p:nvPr>
        </p:nvSpPr>
        <p:spPr>
          <a:ln/>
        </p:spPr>
      </p:sp>
      <p:sp>
        <p:nvSpPr>
          <p:cNvPr id="267268" name="Rectangle 3">
            <a:extLst>
              <a:ext uri="{FF2B5EF4-FFF2-40B4-BE49-F238E27FC236}">
                <a16:creationId xmlns:a16="http://schemas.microsoft.com/office/drawing/2014/main" id="{2454ECE2-EED3-2A88-B62C-77679364154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4000039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CFBCD7B-6E10-4D67-86D1-E913D2B515B8}" type="slidenum">
              <a:rPr lang="en-US" altLang="zh-CN" smtClean="0"/>
              <a:pPr/>
              <a:t>73</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E1E7AED5-8643-4F4F-B9BC-EDD0BD36A361}" type="slidenum">
              <a:rPr lang="en-US" altLang="zh-CN" smtClean="0"/>
              <a:pPr/>
              <a:t>74</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951056E-E4F4-4CDB-B3FC-369EF31C54A8}" type="slidenum">
              <a:rPr lang="en-US" altLang="zh-CN" smtClean="0"/>
              <a:pPr/>
              <a:t>75</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F29EC1CB-E092-4545-890E-625514B7C5B8}" type="slidenum">
              <a:rPr lang="en-US" altLang="zh-CN" smtClean="0"/>
              <a:pPr/>
              <a:t>76</a:t>
            </a:fld>
            <a:endParaRPr lang="en-US" altLang="zh-CN"/>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71D625B-EA94-440C-B10D-DA80EFE66A6B}" type="slidenum">
              <a:rPr lang="it-IT" altLang="zh-CN"/>
              <a:pPr/>
              <a:t>77</a:t>
            </a:fld>
            <a:endParaRPr lang="it-IT" altLang="zh-CN"/>
          </a:p>
        </p:txBody>
      </p:sp>
      <p:sp>
        <p:nvSpPr>
          <p:cNvPr id="86019" name="Rectangle 2"/>
          <p:cNvSpPr>
            <a:spLocks noGrp="1" noRot="1" noChangeAspect="1" noChangeArrowheads="1" noTextEdit="1"/>
          </p:cNvSpPr>
          <p:nvPr>
            <p:ph type="sldImg"/>
          </p:nvPr>
        </p:nvSpPr>
        <p:spPr>
          <a:xfrm>
            <a:off x="382588" y="685800"/>
            <a:ext cx="6091237" cy="3427413"/>
          </a:xfrm>
          <a:ln/>
        </p:spPr>
      </p:sp>
      <p:sp>
        <p:nvSpPr>
          <p:cNvPr id="86020" name="Rectangle 3"/>
          <p:cNvSpPr>
            <a:spLocks noGrp="1" noChangeArrowheads="1"/>
          </p:cNvSpPr>
          <p:nvPr>
            <p:ph type="body" idx="1"/>
          </p:nvPr>
        </p:nvSpPr>
        <p:spPr>
          <a:xfrm>
            <a:off x="914400" y="4343400"/>
            <a:ext cx="5027613" cy="4113213"/>
          </a:xfrm>
          <a:noFill/>
          <a:ln/>
        </p:spPr>
        <p:txBody>
          <a:bodyPr/>
          <a:lstStyle/>
          <a:p>
            <a:pPr lvl="1" eaLnBrk="1" hangingPunct="1"/>
            <a:endParaRPr lang="en-US" altLang="zh-CN" dirty="0">
              <a:ea typeface="宋体" charset="-122"/>
            </a:endParaRPr>
          </a:p>
          <a:p>
            <a:pPr lvl="1" eaLnBrk="1" hangingPunct="1"/>
            <a:r>
              <a:rPr lang="en-US" altLang="zh-CN" dirty="0">
                <a:ea typeface="宋体" charset="-122"/>
              </a:rPr>
              <a:t>A task may execute on any processor</a:t>
            </a:r>
          </a:p>
          <a:p>
            <a:pPr lvl="1" eaLnBrk="1" hangingPunct="1"/>
            <a:r>
              <a:rPr lang="en-US" altLang="zh-CN" dirty="0">
                <a:ea typeface="宋体" charset="-122"/>
              </a:rPr>
              <a:t>A preempted job may resume on any processor</a:t>
            </a:r>
          </a:p>
          <a:p>
            <a:pPr lvl="1" eaLnBrk="1" hangingPunct="1"/>
            <a:endParaRPr lang="en-US" altLang="zh-CN" dirty="0">
              <a:ea typeface="宋体" charset="-122"/>
            </a:endParaRPr>
          </a:p>
          <a:p>
            <a:pPr eaLnBrk="1" hangingPunct="1"/>
            <a:r>
              <a:rPr lang="en-US" altLang="zh-CN" dirty="0">
                <a:ea typeface="宋体" charset="-122"/>
              </a:rPr>
              <a:t>All ready tasks are kept in a common (global) queue</a:t>
            </a:r>
          </a:p>
          <a:p>
            <a:pPr eaLnBrk="1" hangingPunct="1"/>
            <a:r>
              <a:rPr lang="en-US" altLang="zh-CN" dirty="0">
                <a:ea typeface="宋体" charset="-122"/>
              </a:rPr>
              <a:t>When selected for execution, a task can be dispatched to an arbitrary processor, even after being preempted</a:t>
            </a:r>
          </a:p>
          <a:p>
            <a:pPr eaLnBrk="1" hangingPunct="1"/>
            <a:endParaRPr lang="en-US" altLang="zh-CN" dirty="0">
              <a:ea typeface="宋体" charset="-122"/>
            </a:endParaRPr>
          </a:p>
          <a:p>
            <a:pPr eaLnBrk="1" hangingPunct="1"/>
            <a:r>
              <a:rPr lang="en-US" altLang="zh-CN" dirty="0">
                <a:ea typeface="宋体" charset="-122"/>
              </a:rPr>
              <a:t>Single system-wide queue or multiple per-processor queues:</a:t>
            </a:r>
          </a:p>
          <a:p>
            <a:pPr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935E59B-A0A7-4C41-BDAB-3926595FFE2F}" type="slidenum">
              <a:rPr lang="en-US" altLang="zh-CN" smtClean="0"/>
              <a:pPr/>
              <a:t>78</a:t>
            </a:fld>
            <a:endParaRPr lang="en-US" altLang="zh-CN"/>
          </a:p>
        </p:txBody>
      </p:sp>
      <p:sp>
        <p:nvSpPr>
          <p:cNvPr id="188419"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ln/>
        </p:spPr>
        <p:txBody>
          <a:bodyPr/>
          <a:lstStyle/>
          <a:p>
            <a:pPr marL="0" marR="0" lvl="1"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charset="-122"/>
              </a:rPr>
              <a:t>Unused processor time can easily be reclaimed</a:t>
            </a:r>
          </a:p>
          <a:p>
            <a:pPr marL="0" lvl="1">
              <a:defRPr/>
            </a:pPr>
            <a:endParaRPr lang="en-US" altLang="zh-CN" dirty="0"/>
          </a:p>
          <a:p>
            <a:pPr marL="0" lvl="1">
              <a:defRPr/>
            </a:pPr>
            <a:r>
              <a:rPr lang="en-US" altLang="zh-CN" dirty="0"/>
              <a:t>Easier re-scheduling (dynamic loads, selective shutdown, etc.)</a:t>
            </a:r>
          </a:p>
          <a:p>
            <a:pPr lvl="1" eaLnBrk="1" hangingPunct="1">
              <a:defRPr/>
            </a:pPr>
            <a:r>
              <a:rPr lang="en-US" altLang="zh-CN" dirty="0"/>
              <a:t>Number of preemptions</a:t>
            </a:r>
          </a:p>
          <a:p>
            <a:pPr lvl="1" eaLnBrk="1" hangingPunct="1">
              <a:defRPr/>
            </a:pPr>
            <a:r>
              <a:rPr lang="en-US" altLang="zh-CN" dirty="0"/>
              <a:t>Weak theoretical framework</a:t>
            </a: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Migration cost</a:t>
            </a:r>
            <a:r>
              <a:rPr lang="en-US" altLang="zh-CN" dirty="0">
                <a:ea typeface="宋体" charset="-122"/>
              </a:rPr>
              <a:t>: can be mitigated by proper HW (e.g., </a:t>
            </a:r>
            <a:r>
              <a:rPr lang="en-US" altLang="zh-CN" dirty="0" err="1">
                <a:ea typeface="宋体" charset="-122"/>
              </a:rPr>
              <a:t>MPCore</a:t>
            </a:r>
            <a:r>
              <a:rPr lang="en-US" altLang="zh-CN" dirty="0" err="1">
                <a:latin typeface="Times New Roman" pitchFamily="18" charset="0"/>
                <a:ea typeface="宋体" charset="-122"/>
              </a:rPr>
              <a:t>’</a:t>
            </a:r>
            <a:r>
              <a:rPr lang="en-US" altLang="zh-CN" dirty="0" err="1">
                <a:ea typeface="宋体" charset="-122"/>
              </a:rPr>
              <a:t>s</a:t>
            </a:r>
            <a:r>
              <a:rPr lang="en-US" altLang="zh-CN" dirty="0">
                <a:ea typeface="宋体" charset="-122"/>
              </a:rPr>
              <a:t> Direct Data Intervention)</a:t>
            </a:r>
          </a:p>
          <a:p>
            <a:pPr lvl="1" eaLnBrk="1" hangingPunct="1">
              <a:defRPr/>
            </a:pPr>
            <a:endParaRPr lang="en-US" altLang="zh-CN" dirty="0"/>
          </a:p>
          <a:p>
            <a:pPr lvl="1" eaLnBrk="1" hangingPunct="1">
              <a:defRPr/>
            </a:pPr>
            <a:r>
              <a:rPr lang="en-US" altLang="zh-CN" dirty="0"/>
              <a:t>• Poor resource utilization for hard timing constraints</a:t>
            </a:r>
          </a:p>
          <a:p>
            <a:pPr lvl="2" eaLnBrk="1" hangingPunct="1">
              <a:defRPr/>
            </a:pPr>
            <a:r>
              <a:rPr lang="en-US" altLang="zh-CN" dirty="0"/>
              <a:t>– No more than 50% resource utilization can be guaranteed</a:t>
            </a:r>
          </a:p>
          <a:p>
            <a:pPr lvl="1" eaLnBrk="1" hangingPunct="1">
              <a:defRPr/>
            </a:pPr>
            <a:r>
              <a:rPr lang="en-US" altLang="zh-CN" dirty="0"/>
              <a:t>• Suffers from several scheduling anomalies</a:t>
            </a:r>
          </a:p>
          <a:p>
            <a:pPr lvl="2" eaLnBrk="1" hangingPunct="1">
              <a:defRPr/>
            </a:pPr>
            <a:r>
              <a:rPr lang="en-US" altLang="zh-CN" dirty="0"/>
              <a:t>– Sensitive to period adjustments</a:t>
            </a:r>
          </a:p>
          <a:p>
            <a:pPr lvl="2" eaLnBrk="1" hangingPunct="1">
              <a:defRPr/>
            </a:pPr>
            <a:endParaRPr lang="en-US" altLang="zh-CN" dirty="0"/>
          </a:p>
          <a:p>
            <a:pPr marL="914400" marR="0" lvl="2" indent="0" algn="l" defTabSz="914400" rtl="0" eaLnBrk="1" fontAlgn="base" latinLnBrk="0" hangingPunct="1">
              <a:lnSpc>
                <a:spcPct val="100000"/>
              </a:lnSpc>
              <a:spcBef>
                <a:spcPct val="30000"/>
              </a:spcBef>
              <a:spcAft>
                <a:spcPct val="0"/>
              </a:spcAft>
              <a:buClrTx/>
              <a:buSzTx/>
              <a:buFontTx/>
              <a:buNone/>
              <a:tabLst/>
              <a:defRPr/>
            </a:pPr>
            <a:r>
              <a:rPr lang="en-US" altLang="zh-CN" dirty="0">
                <a:ea typeface="宋体" charset="-122"/>
              </a:rPr>
              <a:t>Lower average response time</a:t>
            </a:r>
          </a:p>
          <a:p>
            <a:pPr lvl="2" eaLnBrk="1" hangingPunct="1">
              <a:defRPr/>
            </a:pPr>
            <a:endParaRPr lang="en-US" altLang="zh-CN" dirty="0"/>
          </a:p>
          <a:p>
            <a:pPr>
              <a:defRPr/>
            </a:pPr>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8B8D9CE-2A96-4A19-8C49-D25A96799A76}" type="slidenum">
              <a:rPr lang="it-IT" altLang="zh-CN" smtClean="0"/>
              <a:pPr/>
              <a:t>79</a:t>
            </a:fld>
            <a:endParaRPr lang="it-IT"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r>
              <a:rPr lang="it-IT" altLang="zh-CN"/>
              <a:t>FF, NF, BF, FFDU, BFDD, etc.</a:t>
            </a:r>
          </a:p>
          <a:p>
            <a:r>
              <a:rPr lang="it-IT" altLang="zh-CN"/>
              <a:t>in the</a:t>
            </a:r>
          </a:p>
          <a:p>
            <a:r>
              <a:rPr lang="it-IT" altLang="zh-CN"/>
              <a:t>strong sense</a:t>
            </a:r>
          </a:p>
          <a:p>
            <a:pPr eaLnBrk="1" hangingPunct="1"/>
            <a:r>
              <a:rPr lang="en-US" altLang="zh-CN"/>
              <a:t> </a:t>
            </a:r>
            <a:r>
              <a:rPr lang="it-IT" altLang="zh-CN"/>
              <a:t>Global (work-conserving) and partitioned approaches are incomparable</a:t>
            </a:r>
          </a:p>
          <a:p>
            <a:pPr eaLnBrk="1" hangingPunct="1"/>
            <a:r>
              <a:rPr lang="en-US" altLang="zh-CN"/>
              <a:t>Two steps:</a:t>
            </a:r>
          </a:p>
          <a:p>
            <a:pPr lvl="1" eaLnBrk="1" hangingPunct="1"/>
            <a:r>
              <a:rPr lang="en-US" altLang="zh-CN"/>
              <a:t>1. Determine a mapping of tasks to processors</a:t>
            </a:r>
          </a:p>
          <a:p>
            <a:pPr lvl="1" eaLnBrk="1" hangingPunct="1"/>
            <a:r>
              <a:rPr lang="en-US" altLang="zh-CN"/>
              <a:t>2. Perform run-time scheduling</a:t>
            </a:r>
          </a:p>
          <a:p>
            <a:pPr eaLnBrk="1" hangingPunct="1"/>
            <a:r>
              <a:rPr lang="en-US" altLang="zh-CN"/>
              <a:t>The Earliest Deadline First (EDF) scheduling algorithm</a:t>
            </a:r>
          </a:p>
          <a:p>
            <a:pPr lvl="1" eaLnBrk="1" hangingPunct="1"/>
            <a:r>
              <a:rPr lang="en-US" altLang="zh-CN"/>
              <a:t>- provably optimal (utilization bound = 1.0) on uniprocessors</a:t>
            </a:r>
          </a:p>
          <a:p>
            <a:pPr eaLnBrk="1" hangingPunct="1"/>
            <a:r>
              <a:rPr lang="en-US" altLang="zh-CN"/>
              <a:t>Partitioned with EDF   </a:t>
            </a:r>
          </a:p>
          <a:p>
            <a:pPr lvl="1" eaLnBrk="1" hangingPunct="1"/>
            <a:r>
              <a:rPr lang="en-US" altLang="zh-CN"/>
              <a:t>Assign tasks to the processors, such that no processor’s capacity is exceeded</a:t>
            </a:r>
          </a:p>
          <a:p>
            <a:pPr lvl="1" eaLnBrk="1" hangingPunct="1"/>
            <a:r>
              <a:rPr lang="en-US" altLang="zh-CN"/>
              <a:t>Schedule each processor using EDF</a:t>
            </a:r>
          </a:p>
          <a:p>
            <a:pPr eaLnBrk="1" hangingPunct="1"/>
            <a:endParaRPr lang="en-US" altLang="zh-CN"/>
          </a:p>
          <a:p>
            <a:pPr eaLnBrk="1" hangingPunct="1"/>
            <a:endParaRPr lang="it-IT" altLang="zh-CN"/>
          </a:p>
          <a:p>
            <a:pPr eaLnBrk="1" hangingPunct="1"/>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EE9CF8DC-9919-441E-A9AA-9A3FD978AB75}" type="slidenum">
              <a:rPr lang="en-US" altLang="zh-CN" smtClean="0"/>
              <a:pPr/>
              <a:t>80</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r>
              <a:rPr lang="en-US" altLang="zh-CN" dirty="0">
                <a:ea typeface="宋体" charset="-122"/>
              </a:rPr>
              <a:t>Complexity of </a:t>
            </a:r>
            <a:r>
              <a:rPr lang="en-US" altLang="zh-CN" dirty="0" err="1">
                <a:ea typeface="宋体" charset="-122"/>
              </a:rPr>
              <a:t>schedulability</a:t>
            </a:r>
            <a:r>
              <a:rPr lang="en-US" altLang="zh-CN" dirty="0">
                <a:ea typeface="宋体" charset="-122"/>
              </a:rPr>
              <a:t> analysis for partitioned scheduling: (Leung &amp; Whitehead, 1982)</a:t>
            </a:r>
          </a:p>
          <a:p>
            <a:pPr lvl="1" eaLnBrk="1" hangingPunct="1"/>
            <a:r>
              <a:rPr lang="en-US" altLang="zh-CN" dirty="0">
                <a:ea typeface="宋体" charset="-122"/>
              </a:rPr>
              <a:t>The problem of deciding whether a task set is schedulable on </a:t>
            </a:r>
            <a:r>
              <a:rPr lang="en-US" altLang="zh-CN" i="1" dirty="0">
                <a:ea typeface="宋体" charset="-122"/>
              </a:rPr>
              <a:t>m </a:t>
            </a:r>
            <a:r>
              <a:rPr lang="en-US" altLang="zh-CN" dirty="0">
                <a:ea typeface="宋体" charset="-122"/>
              </a:rPr>
              <a:t>processors with respect to partitioned scheduling is NP-complete </a:t>
            </a:r>
          </a:p>
          <a:p>
            <a:pPr eaLnBrk="1" hangingPunct="1"/>
            <a:r>
              <a:rPr lang="en-US" altLang="zh-CN" dirty="0">
                <a:ea typeface="宋体" charset="-122"/>
              </a:rPr>
              <a:t>Consequence:</a:t>
            </a:r>
          </a:p>
          <a:p>
            <a:pPr lvl="1" eaLnBrk="1" hangingPunct="1"/>
            <a:r>
              <a:rPr lang="en-US" altLang="zh-CN" dirty="0">
                <a:ea typeface="宋体" charset="-122"/>
              </a:rPr>
              <a:t>There cannot be any pseudo-polynomial time algorithm for finding an optimal partition of a set of tasks unless P = NP.</a:t>
            </a:r>
          </a:p>
          <a:p>
            <a:pPr lvl="1" eaLnBrk="1" hangingPunct="1"/>
            <a:endParaRPr lang="en-US" altLang="zh-CN" dirty="0">
              <a:ea typeface="宋体" charset="-122"/>
            </a:endParaRPr>
          </a:p>
          <a:p>
            <a:pPr eaLnBrk="1" hangingPunct="1"/>
            <a:r>
              <a:rPr lang="en-US" altLang="zh-CN" dirty="0">
                <a:ea typeface="宋体" charset="-122"/>
              </a:rPr>
              <a:t>Assumptions:</a:t>
            </a:r>
          </a:p>
          <a:p>
            <a:pPr lvl="1" eaLnBrk="1" hangingPunct="1"/>
            <a:r>
              <a:rPr lang="en-US" altLang="zh-CN" dirty="0">
                <a:ea typeface="宋体" charset="-122"/>
              </a:rPr>
              <a:t>Independent, periodic tasks</a:t>
            </a:r>
          </a:p>
          <a:p>
            <a:pPr lvl="1" eaLnBrk="1" hangingPunct="1"/>
            <a:r>
              <a:rPr lang="en-US" altLang="zh-CN" dirty="0">
                <a:ea typeface="宋体" charset="-122"/>
              </a:rPr>
              <a:t>Preemptive, uniprocessor scheduling (RM)</a:t>
            </a:r>
          </a:p>
          <a:p>
            <a:pPr lvl="1" eaLnBrk="1" hangingPunct="1"/>
            <a:endParaRPr lang="en-US" altLang="zh-CN" dirty="0">
              <a:ea typeface="宋体" charset="-122"/>
            </a:endParaRPr>
          </a:p>
          <a:p>
            <a:pPr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2D93C904-3A56-4586-8986-250A8DDD1326}" type="slidenum">
              <a:rPr lang="en-US" altLang="zh-CN" smtClean="0"/>
              <a:pPr/>
              <a:t>81</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lvl="1" eaLnBrk="1" hangingPunct="1"/>
            <a:endParaRPr lang="en-US" altLang="zh-CN" dirty="0">
              <a:ea typeface="宋体" charset="-122"/>
            </a:endParaRPr>
          </a:p>
          <a:p>
            <a:pPr eaLnBrk="1" hangingPunct="1"/>
            <a:r>
              <a:rPr lang="en-US" altLang="zh-CN" dirty="0">
                <a:ea typeface="宋体" charset="-122"/>
              </a:rPr>
              <a:t>The </a:t>
            </a:r>
            <a:r>
              <a:rPr lang="en-US" altLang="zh-CN" i="1" dirty="0">
                <a:ea typeface="宋体" charset="-122"/>
              </a:rPr>
              <a:t>m</a:t>
            </a:r>
            <a:r>
              <a:rPr lang="en-US" altLang="zh-CN" dirty="0">
                <a:ea typeface="宋体" charset="-122"/>
              </a:rPr>
              <a:t> highest priority ready jobs are always executing on </a:t>
            </a:r>
            <a:r>
              <a:rPr lang="en-US" altLang="zh-CN" i="1" dirty="0">
                <a:ea typeface="宋体" charset="-122"/>
              </a:rPr>
              <a:t>m</a:t>
            </a:r>
            <a:r>
              <a:rPr lang="en-US" altLang="zh-CN" dirty="0">
                <a:ea typeface="宋体" charset="-122"/>
              </a:rPr>
              <a:t> processors </a:t>
            </a:r>
          </a:p>
          <a:p>
            <a:pPr eaLnBrk="1" hangingPunct="1"/>
            <a:r>
              <a:rPr lang="it-IT" altLang="zh-CN" b="1" dirty="0">
                <a:ea typeface="宋体" charset="-122"/>
              </a:rPr>
              <a:t>Work-conserving</a:t>
            </a:r>
            <a:r>
              <a:rPr lang="it-IT" altLang="zh-CN" dirty="0">
                <a:ea typeface="宋体" charset="-122"/>
              </a:rPr>
              <a:t> scheduler</a:t>
            </a:r>
          </a:p>
          <a:p>
            <a:pPr lvl="1" eaLnBrk="1" hangingPunct="1"/>
            <a:r>
              <a:rPr lang="it-IT" altLang="zh-CN" dirty="0">
                <a:ea typeface="宋体" charset="-122"/>
              </a:rPr>
              <a:t>No processor is ever idle when the ready queue is non-empty</a:t>
            </a:r>
          </a:p>
          <a:p>
            <a:pPr marL="457200" marR="0" lvl="1" indent="0" algn="l" defTabSz="914400" rtl="0" eaLnBrk="1" fontAlgn="base" latinLnBrk="0" hangingPunct="1">
              <a:lnSpc>
                <a:spcPct val="90000"/>
              </a:lnSpc>
              <a:spcBef>
                <a:spcPct val="40000"/>
              </a:spcBef>
              <a:spcAft>
                <a:spcPct val="0"/>
              </a:spcAft>
              <a:buClrTx/>
              <a:buSzTx/>
              <a:buFontTx/>
              <a:buNone/>
              <a:tabLst/>
              <a:defRPr/>
            </a:pPr>
            <a:endParaRPr lang="it-IT"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Independent tasks</a:t>
            </a:r>
          </a:p>
          <a:p>
            <a:pPr lvl="1" eaLnBrk="1" hangingPunct="1"/>
            <a:endParaRPr lang="en-US"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t>The independence assumtion can be later removed, considering blocking times and shared resource protocols.</a:t>
            </a: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r>
              <a:rPr lang="en-US" altLang="zh-CN" dirty="0">
                <a:ea typeface="宋体" charset="-122"/>
              </a:rPr>
              <a:t>a processor is never left idle while an active job exists</a:t>
            </a: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endParaRPr lang="zh-CN"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r>
              <a:rPr lang="en-US" altLang="zh-CN"/>
              <a:t>The ”root of all evil” in global scheduling: (Liu, 1969)</a:t>
            </a:r>
          </a:p>
          <a:p>
            <a:pPr lvl="1" eaLnBrk="1" hangingPunct="1"/>
            <a:r>
              <a:rPr lang="en-US" altLang="zh-CN"/>
              <a:t>Few of the results obtained for a single processor generalize directly to the multiple processor case; bringing in additional processors adds a new dimension to the scheduling problem. The simple fact that </a:t>
            </a:r>
            <a:r>
              <a:rPr lang="en-US" altLang="zh-CN" i="1"/>
              <a:t>a task can use only one processor even when several processors are free at the same time </a:t>
            </a:r>
            <a:r>
              <a:rPr lang="en-US" altLang="zh-CN"/>
              <a:t>adds a surprising amount of difficulty to the scheduling of multiple processors.</a:t>
            </a:r>
          </a:p>
          <a:p>
            <a:pPr eaLnBrk="1" hangingPunct="1"/>
            <a:endParaRPr lang="en-US" altLang="zh-CN"/>
          </a:p>
          <a:p>
            <a:endParaRPr lang="zh-CN" altLang="en-US"/>
          </a:p>
        </p:txBody>
      </p:sp>
      <p:sp>
        <p:nvSpPr>
          <p:cNvPr id="182276" name="灯片编号占位符 3"/>
          <p:cNvSpPr>
            <a:spLocks noGrp="1"/>
          </p:cNvSpPr>
          <p:nvPr>
            <p:ph type="sldNum" sz="quarter" idx="5"/>
          </p:nvPr>
        </p:nvSpPr>
        <p:spPr>
          <a:noFill/>
        </p:spPr>
        <p:txBody>
          <a:bodyPr/>
          <a:lstStyle/>
          <a:p>
            <a:fld id="{4E7B5B50-FEC1-4CE6-883E-10D7044EA8E9}" type="slidenum">
              <a:rPr lang="en-US" altLang="zh-CN" smtClean="0"/>
              <a:pPr/>
              <a:t>82</a:t>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B9DB7479-1D2C-44A0-88CD-07F6A572FF89}" type="slidenum">
              <a:rPr lang="it-IT" altLang="zh-CN" smtClean="0"/>
              <a:pPr/>
              <a:t>83</a:t>
            </a:fld>
            <a:endParaRPr lang="it-IT"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defTabSz="449263" eaLnBrk="1" hangingPunct="1"/>
            <a:r>
              <a:rPr lang="en-US" altLang="zh-CN"/>
              <a:t>There is a global queue in which ready  tasks ready are placed, according to a certain policy. When there is a free CPU the first task is removed from the queue and is scheduled. When a new task arrives with priority higher than one of the executing tasks, it preempts the executing task with lowest priority. If a task on a different CPU finishes its execution, the preempted task can “migrate” to the free CPU and continue its execution.</a:t>
            </a:r>
          </a:p>
          <a:p>
            <a:pPr defTabSz="449263" eaLnBrk="1" hangingPunct="1"/>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3969C0B2-03CE-4548-9B58-B49ADD5DB90E}" type="slidenum">
              <a:rPr lang="it-IT" altLang="zh-CN" smtClean="0"/>
              <a:pPr/>
              <a:t>84</a:t>
            </a:fld>
            <a:endParaRPr lang="it-IT"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59E70E6-9D31-4049-AF5D-C92C6A128316}" type="slidenum">
              <a:rPr lang="it-IT" altLang="zh-CN" smtClean="0"/>
              <a:pPr/>
              <a:t>85</a:t>
            </a:fld>
            <a:endParaRPr lang="it-IT"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04A3050-6302-4B69-A9B6-79448690ED19}" type="slidenum">
              <a:rPr lang="it-IT" altLang="zh-CN" smtClean="0"/>
              <a:pPr/>
              <a:t>86</a:t>
            </a:fld>
            <a:endParaRPr lang="it-IT"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eaLnBrk="1" hangingPunct="1"/>
            <a:endParaRPr lang="en-US" altLang="zh-CN" dirty="0">
              <a:ea typeface="宋体" charset="-122"/>
            </a:endParaRP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dirty="0">
                <a:ea typeface="宋体" charset="-122"/>
              </a:rPr>
              <a:t>Three tasks T</a:t>
            </a:r>
            <a:r>
              <a:rPr lang="en-US" altLang="zh-CN" baseline="-25000" dirty="0">
                <a:ea typeface="宋体" charset="-122"/>
              </a:rPr>
              <a:t>1</a:t>
            </a:r>
            <a:r>
              <a:rPr lang="en-US" altLang="zh-CN" dirty="0">
                <a:ea typeface="宋体" charset="-122"/>
              </a:rPr>
              <a:t>(1,2); T</a:t>
            </a:r>
            <a:r>
              <a:rPr lang="en-US" altLang="zh-CN" baseline="-25000" dirty="0">
                <a:ea typeface="宋体" charset="-122"/>
              </a:rPr>
              <a:t>2</a:t>
            </a:r>
            <a:r>
              <a:rPr lang="en-US" altLang="zh-CN" dirty="0">
                <a:ea typeface="宋体" charset="-122"/>
              </a:rPr>
              <a:t>(2,3); T</a:t>
            </a:r>
            <a:r>
              <a:rPr lang="en-US" altLang="zh-CN" baseline="-25000" dirty="0">
                <a:ea typeface="宋体" charset="-122"/>
              </a:rPr>
              <a:t>3</a:t>
            </a:r>
            <a:r>
              <a:rPr lang="en-US" altLang="zh-CN" dirty="0">
                <a:ea typeface="宋体" charset="-122"/>
              </a:rPr>
              <a:t>(2,3) with notation: (WCET, period)</a:t>
            </a:r>
          </a:p>
          <a:p>
            <a:pPr eaLnBrk="1" hangingPunct="1"/>
            <a:endParaRPr lang="it-IT" altLang="zh-CN" dirty="0">
              <a:ea typeface="宋体" charset="-122"/>
            </a:endParaRPr>
          </a:p>
        </p:txBody>
      </p:sp>
      <p:sp>
        <p:nvSpPr>
          <p:cNvPr id="4" name="灯片编号占位符 3"/>
          <p:cNvSpPr>
            <a:spLocks noGrp="1"/>
          </p:cNvSpPr>
          <p:nvPr>
            <p:ph type="sldNum" sz="quarter" idx="10"/>
          </p:nvPr>
        </p:nvSpPr>
        <p:spPr/>
        <p:txBody>
          <a:bodyPr/>
          <a:lstStyle/>
          <a:p>
            <a:pPr>
              <a:defRPr/>
            </a:pPr>
            <a:fld id="{C6A67EFE-21DC-422C-BCBF-CE20164328C4}" type="slidenum">
              <a:rPr lang="en-US" altLang="zh-CN" smtClean="0"/>
              <a:pPr>
                <a:defRPr/>
              </a:pPr>
              <a:t>88</a:t>
            </a:fld>
            <a:endParaRPr lang="en-US" altLang="zh-CN"/>
          </a:p>
        </p:txBody>
      </p:sp>
    </p:spTree>
    <p:extLst>
      <p:ext uri="{BB962C8B-B14F-4D97-AF65-F5344CB8AC3E}">
        <p14:creationId xmlns:p14="http://schemas.microsoft.com/office/powerpoint/2010/main" val="425023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684AF-C116-5C48-7AC7-87C9478356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4F3E75-7525-B5A9-91E3-51D68ACA32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CDE39F-A515-7848-443F-405356EA12E3}"/>
              </a:ext>
            </a:extLst>
          </p:cNvPr>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kern="0" dirty="0">
                <a:ea typeface="宋体" charset="-122"/>
              </a:rPr>
              <a:t>Partitioned scheduling is feasible</a:t>
            </a:r>
          </a:p>
          <a:p>
            <a:pPr eaLnBrk="1" hangingPunct="1"/>
            <a:endParaRPr lang="en-US" altLang="zh-CN" dirty="0">
              <a:ea typeface="宋体" charset="-122"/>
            </a:endParaRPr>
          </a:p>
          <a:p>
            <a:pPr lvl="1" eaLnBrk="1" hangingPunct="1"/>
            <a:r>
              <a:rPr lang="en-US" altLang="zh-CN" dirty="0">
                <a:ea typeface="宋体" charset="-122"/>
              </a:rPr>
              <a:t>Four tasks </a:t>
            </a:r>
            <a:r>
              <a:rPr lang="en-US" altLang="zh-CN" kern="0" dirty="0">
                <a:latin typeface="Symbol" pitchFamily="18" charset="2"/>
                <a:ea typeface="宋体" charset="-122"/>
              </a:rPr>
              <a:t>t</a:t>
            </a:r>
            <a:r>
              <a:rPr lang="en-US" altLang="zh-CN" kern="0" baseline="-25000" dirty="0">
                <a:ea typeface="宋体" charset="-122"/>
              </a:rPr>
              <a:t>1</a:t>
            </a:r>
            <a:r>
              <a:rPr lang="en-US" altLang="zh-CN" kern="0" dirty="0">
                <a:ea typeface="宋体" charset="-122"/>
              </a:rPr>
              <a:t>=(4,6); </a:t>
            </a:r>
            <a:r>
              <a:rPr lang="en-US" altLang="zh-CN" kern="0" dirty="0">
                <a:latin typeface="Symbol" pitchFamily="18" charset="2"/>
                <a:ea typeface="宋体" charset="-122"/>
              </a:rPr>
              <a:t>t</a:t>
            </a:r>
            <a:r>
              <a:rPr lang="en-US" altLang="zh-CN" kern="0" baseline="-25000" dirty="0">
                <a:ea typeface="宋体" charset="-122"/>
              </a:rPr>
              <a:t>2</a:t>
            </a:r>
            <a:r>
              <a:rPr lang="en-US" altLang="zh-CN" kern="0" dirty="0">
                <a:ea typeface="宋体" charset="-122"/>
              </a:rPr>
              <a:t>=(7,12)</a:t>
            </a:r>
            <a:r>
              <a:rPr lang="en-US" altLang="zh-CN" kern="0" dirty="0">
                <a:latin typeface="Symbol" pitchFamily="18" charset="2"/>
                <a:ea typeface="宋体" charset="-122"/>
              </a:rPr>
              <a:t>; t</a:t>
            </a:r>
            <a:r>
              <a:rPr lang="en-US" altLang="zh-CN" kern="0" baseline="-25000" dirty="0">
                <a:ea typeface="宋体" charset="-122"/>
              </a:rPr>
              <a:t>3</a:t>
            </a:r>
            <a:r>
              <a:rPr lang="en-US" altLang="zh-CN" kern="0" dirty="0">
                <a:ea typeface="宋体" charset="-122"/>
              </a:rPr>
              <a:t>=(4,12);</a:t>
            </a:r>
            <a:r>
              <a:rPr lang="en-US" altLang="zh-CN" kern="0" dirty="0">
                <a:latin typeface="Symbol" pitchFamily="18" charset="2"/>
                <a:ea typeface="宋体" charset="-122"/>
              </a:rPr>
              <a:t> t</a:t>
            </a:r>
            <a:r>
              <a:rPr lang="en-US" altLang="zh-CN" kern="0" baseline="-25000" dirty="0">
                <a:ea typeface="宋体" charset="-122"/>
              </a:rPr>
              <a:t>4</a:t>
            </a:r>
            <a:r>
              <a:rPr lang="en-US" altLang="zh-CN" kern="0" dirty="0">
                <a:ea typeface="宋体" charset="-122"/>
              </a:rPr>
              <a:t>=(10,24)</a:t>
            </a:r>
            <a:endParaRPr lang="en-US" altLang="zh-CN" dirty="0">
              <a:ea typeface="宋体" charset="-122"/>
            </a:endParaRPr>
          </a:p>
          <a:p>
            <a:pPr eaLnBrk="1" hangingPunct="1"/>
            <a:endParaRPr lang="it-IT" altLang="zh-CN" dirty="0">
              <a:ea typeface="宋体" charset="-122"/>
            </a:endParaRPr>
          </a:p>
        </p:txBody>
      </p:sp>
      <p:sp>
        <p:nvSpPr>
          <p:cNvPr id="4" name="灯片编号占位符 3">
            <a:extLst>
              <a:ext uri="{FF2B5EF4-FFF2-40B4-BE49-F238E27FC236}">
                <a16:creationId xmlns:a16="http://schemas.microsoft.com/office/drawing/2014/main" id="{5574D614-F236-5BEE-2A80-64A15A8F2417}"/>
              </a:ext>
            </a:extLst>
          </p:cNvPr>
          <p:cNvSpPr>
            <a:spLocks noGrp="1"/>
          </p:cNvSpPr>
          <p:nvPr>
            <p:ph type="sldNum" sz="quarter" idx="10"/>
          </p:nvPr>
        </p:nvSpPr>
        <p:spPr/>
        <p:txBody>
          <a:bodyPr/>
          <a:lstStyle/>
          <a:p>
            <a:pPr>
              <a:defRPr/>
            </a:pPr>
            <a:fld id="{C6A67EFE-21DC-422C-BCBF-CE20164328C4}" type="slidenum">
              <a:rPr lang="en-US" altLang="zh-CN" smtClean="0"/>
              <a:pPr>
                <a:defRPr/>
              </a:pPr>
              <a:t>89</a:t>
            </a:fld>
            <a:endParaRPr lang="en-US" altLang="zh-CN"/>
          </a:p>
        </p:txBody>
      </p:sp>
    </p:spTree>
    <p:extLst>
      <p:ext uri="{BB962C8B-B14F-4D97-AF65-F5344CB8AC3E}">
        <p14:creationId xmlns:p14="http://schemas.microsoft.com/office/powerpoint/2010/main" val="5017746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CE27104-A19D-4B89-B2B1-2BD5FC5EE76B}" type="slidenum">
              <a:rPr lang="en-US" altLang="zh-CN" smtClean="0"/>
              <a:pPr/>
              <a:t>90</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C190-2B2E-35CA-9165-B72B85D9B293}"/>
            </a:ext>
          </a:extLst>
        </p:cNvPr>
        <p:cNvGrpSpPr/>
        <p:nvPr/>
      </p:nvGrpSpPr>
      <p:grpSpPr>
        <a:xfrm>
          <a:off x="0" y="0"/>
          <a:ext cx="0" cy="0"/>
          <a:chOff x="0" y="0"/>
          <a:chExt cx="0" cy="0"/>
        </a:xfrm>
      </p:grpSpPr>
      <p:sp>
        <p:nvSpPr>
          <p:cNvPr id="189442" name="Rectangle 7">
            <a:extLst>
              <a:ext uri="{FF2B5EF4-FFF2-40B4-BE49-F238E27FC236}">
                <a16:creationId xmlns:a16="http://schemas.microsoft.com/office/drawing/2014/main" id="{CE468AC4-370D-6E9F-9007-8F179351747A}"/>
              </a:ext>
            </a:extLst>
          </p:cNvPr>
          <p:cNvSpPr>
            <a:spLocks noGrp="1" noChangeArrowheads="1"/>
          </p:cNvSpPr>
          <p:nvPr>
            <p:ph type="sldNum" sz="quarter" idx="5"/>
          </p:nvPr>
        </p:nvSpPr>
        <p:spPr>
          <a:noFill/>
        </p:spPr>
        <p:txBody>
          <a:bodyPr/>
          <a:lstStyle/>
          <a:p>
            <a:fld id="{ACE27104-A19D-4B89-B2B1-2BD5FC5EE76B}" type="slidenum">
              <a:rPr lang="en-US" altLang="zh-CN" smtClean="0"/>
              <a:pPr/>
              <a:t>91</a:t>
            </a:fld>
            <a:endParaRPr lang="en-US" altLang="zh-CN"/>
          </a:p>
        </p:txBody>
      </p:sp>
      <p:sp>
        <p:nvSpPr>
          <p:cNvPr id="189443" name="Rectangle 2">
            <a:extLst>
              <a:ext uri="{FF2B5EF4-FFF2-40B4-BE49-F238E27FC236}">
                <a16:creationId xmlns:a16="http://schemas.microsoft.com/office/drawing/2014/main" id="{45C5DB2D-671C-B877-FACD-A3DE625E85A8}"/>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6672141D-94A6-8FE3-BA8B-0AB413BB9977}"/>
              </a:ext>
            </a:extLst>
          </p:cNvPr>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extLst>
      <p:ext uri="{BB962C8B-B14F-4D97-AF65-F5344CB8AC3E}">
        <p14:creationId xmlns:p14="http://schemas.microsoft.com/office/powerpoint/2010/main" val="26119906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A431F08-DCB5-4FE1-8527-079A2A007873}" type="slidenum">
              <a:rPr lang="en-US" altLang="zh-CN" smtClean="0"/>
              <a:pPr/>
              <a:t>93</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EDF does not suffer from execution-time anomalies, but does suffer from period anomalies.</a:t>
            </a:r>
          </a:p>
          <a:p>
            <a:endParaRPr lang="zh-CN" altLang="zh-CN"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12749610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*If we extend $$ </a:t>
            </a:r>
            <a:r>
              <a:rPr lang="en-GB" dirty="0" err="1"/>
              <a:t>T_c</a:t>
            </a:r>
            <a:r>
              <a:rPr lang="en-GB" dirty="0"/>
              <a:t> $$ to 11 we decrease system load to $$ \sum </a:t>
            </a:r>
            <a:r>
              <a:rPr lang="en-GB" dirty="0" err="1"/>
              <a:t>U_i</a:t>
            </a:r>
            <a:r>
              <a:rPr lang="en-GB" dirty="0"/>
              <a:t> = 1.74 $$.*</a:t>
            </a:r>
          </a:p>
          <a:p>
            <a:r>
              <a:rPr lang="en-GB" dirty="0"/>
              <a:t>- *But then $$ </a:t>
            </a:r>
            <a:r>
              <a:rPr lang="en-GB" dirty="0" err="1"/>
              <a:t>I_c</a:t>
            </a:r>
            <a:r>
              <a:rPr lang="en-GB" dirty="0"/>
              <a:t> $$ increases from 3 to 5 (!) as becomes visible in the second job of task c.*</a:t>
            </a:r>
          </a:p>
          <a:p>
            <a:endParaRPr lang="en-GB" dirty="0"/>
          </a:p>
        </p:txBody>
      </p:sp>
    </p:spTree>
    <p:extLst>
      <p:ext uri="{BB962C8B-B14F-4D97-AF65-F5344CB8AC3E}">
        <p14:creationId xmlns:p14="http://schemas.microsoft.com/office/powerpoint/2010/main" val="1602790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48755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12192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endParaRPr lang="zh-CN" altLang="en-US">
                  <a:ea typeface="宋体" pitchFamily="2" charset="-122"/>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zh-CN" alt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zh-CN" alt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zh-CN" altLang="en-US">
                  <a:ea typeface="宋体" pitchFamily="2" charset="-122"/>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zh-CN" altLang="en-US"/>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endParaRPr lang="zh-CN" altLang="en-US">
                  <a:ea typeface="宋体" pitchFamily="2" charset="-122"/>
                </a:endParaRPr>
              </a:p>
            </p:txBody>
          </p:sp>
        </p:grpSp>
      </p:grpSp>
      <p:sp>
        <p:nvSpPr>
          <p:cNvPr id="13379" name="Rectangle 67"/>
          <p:cNvSpPr>
            <a:spLocks noGrp="1" noChangeArrowheads="1"/>
          </p:cNvSpPr>
          <p:nvPr>
            <p:ph type="ctrTitle"/>
          </p:nvPr>
        </p:nvSpPr>
        <p:spPr>
          <a:xfrm>
            <a:off x="1320800" y="1752600"/>
            <a:ext cx="10363200" cy="1143000"/>
          </a:xfrm>
        </p:spPr>
        <p:txBody>
          <a:bodyPr/>
          <a:lstStyle>
            <a:lvl1pPr>
              <a:defRPr/>
            </a:lvl1pPr>
          </a:lstStyle>
          <a:p>
            <a:r>
              <a:rPr lang="en-US" altLang="zh-CN"/>
              <a:t>Click to edit Master title style</a:t>
            </a:r>
          </a:p>
        </p:txBody>
      </p:sp>
      <p:sp>
        <p:nvSpPr>
          <p:cNvPr id="13380" name="Rectangle 68" descr="Rectangle: Click to edit Master text styles&#10;Second level&#10;Third level&#10;Fourth level&#10;Fifth level"/>
          <p:cNvSpPr>
            <a:spLocks noGrp="1" noChangeArrowheads="1"/>
          </p:cNvSpPr>
          <p:nvPr>
            <p:ph type="subTitle" idx="1"/>
          </p:nvPr>
        </p:nvSpPr>
        <p:spPr>
          <a:xfrm>
            <a:off x="1320800" y="3309938"/>
            <a:ext cx="8534400" cy="1752600"/>
          </a:xfrm>
        </p:spPr>
        <p:txBody>
          <a:bodyPr/>
          <a:lstStyle>
            <a:lvl1pPr marL="0" indent="0">
              <a:buFont typeface="Wingdings" pitchFamily="2" charset="2"/>
              <a:buNone/>
              <a:defRPr/>
            </a:lvl1pPr>
          </a:lstStyle>
          <a:p>
            <a:r>
              <a:rPr lang="en-US" altLang="zh-CN"/>
              <a:t>Click to edit Master subtitle style</a:t>
            </a:r>
          </a:p>
        </p:txBody>
      </p:sp>
      <p:sp>
        <p:nvSpPr>
          <p:cNvPr id="69" name="Rectangle 69"/>
          <p:cNvSpPr>
            <a:spLocks noGrp="1" noChangeArrowheads="1"/>
          </p:cNvSpPr>
          <p:nvPr>
            <p:ph type="dt" sz="quarter" idx="10"/>
          </p:nvPr>
        </p:nvSpPr>
        <p:spPr bwMode="auto">
          <a:xfrm>
            <a:off x="9144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400" smtClean="0">
                <a:ea typeface="宋体" charset="-122"/>
              </a:defRPr>
            </a:lvl1pPr>
          </a:lstStyle>
          <a:p>
            <a:pPr>
              <a:defRPr/>
            </a:pPr>
            <a:endParaRPr lang="en-US" altLang="zh-CN"/>
          </a:p>
        </p:txBody>
      </p:sp>
      <p:sp>
        <p:nvSpPr>
          <p:cNvPr id="70" name="Rectangle 70"/>
          <p:cNvSpPr>
            <a:spLocks noGrp="1" noChangeArrowheads="1"/>
          </p:cNvSpPr>
          <p:nvPr>
            <p:ph type="ftr" sz="quarter" idx="11"/>
          </p:nvPr>
        </p:nvSpPr>
        <p:spPr bwMode="auto">
          <a:xfrm>
            <a:off x="4165600" y="6248400"/>
            <a:ext cx="3860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defRPr sz="1400" smtClean="0">
                <a:ea typeface="宋体" charset="-122"/>
              </a:defRPr>
            </a:lvl1pPr>
          </a:lstStyle>
          <a:p>
            <a:pPr>
              <a:defRPr/>
            </a:pPr>
            <a:endParaRPr lang="en-US" altLang="zh-CN"/>
          </a:p>
        </p:txBody>
      </p:sp>
      <p:sp>
        <p:nvSpPr>
          <p:cNvPr id="71" name="Rectangle 71"/>
          <p:cNvSpPr>
            <a:spLocks noGrp="1" noChangeArrowheads="1"/>
          </p:cNvSpPr>
          <p:nvPr>
            <p:ph type="sldNum" sz="quarter" idx="12"/>
          </p:nvPr>
        </p:nvSpPr>
        <p:spPr bwMode="auto">
          <a:xfrm>
            <a:off x="87376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smtClean="0">
                <a:ea typeface="宋体" charset="-122"/>
              </a:defRPr>
            </a:lvl1pPr>
          </a:lstStyle>
          <a:p>
            <a:pPr>
              <a:defRPr/>
            </a:pPr>
            <a:fld id="{2960785C-BDD6-4701-8C01-8463544F4DCE}" type="slidenum">
              <a:rPr lang="en-US" altLang="zh-CN"/>
              <a:pPr>
                <a:defRPr/>
              </a:pPr>
              <a:t>‹#›</a:t>
            </a:fld>
            <a:endParaRPr lang="en-US" altLang="zh-CN"/>
          </a:p>
        </p:txBody>
      </p:sp>
    </p:spTree>
    <p:extLst>
      <p:ext uri="{BB962C8B-B14F-4D97-AF65-F5344CB8AC3E}">
        <p14:creationId xmlns:p14="http://schemas.microsoft.com/office/powerpoint/2010/main" val="2554625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36556348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Tree>
    <p:extLst>
      <p:ext uri="{BB962C8B-B14F-4D97-AF65-F5344CB8AC3E}">
        <p14:creationId xmlns:p14="http://schemas.microsoft.com/office/powerpoint/2010/main" val="2091906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304801" y="1085850"/>
            <a:ext cx="5738284" cy="5467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246284" y="1085850"/>
            <a:ext cx="5738283" cy="5467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12338787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612399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Tree>
    <p:extLst>
      <p:ext uri="{BB962C8B-B14F-4D97-AF65-F5344CB8AC3E}">
        <p14:creationId xmlns:p14="http://schemas.microsoft.com/office/powerpoint/2010/main" val="2577017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510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ltLang="zh-CN"/>
              <a:t>Click to edit Master title style</a:t>
            </a:r>
            <a:endParaRPr lang="zh-CN" alt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34249297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ltLang="zh-CN"/>
              <a:t>Click to edit Master title style</a:t>
            </a:r>
            <a:endParaRPr lang="zh-CN" alt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Tree>
    <p:extLst>
      <p:ext uri="{BB962C8B-B14F-4D97-AF65-F5344CB8AC3E}">
        <p14:creationId xmlns:p14="http://schemas.microsoft.com/office/powerpoint/2010/main" val="4194845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138644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65684" y="152400"/>
            <a:ext cx="2918883" cy="6400800"/>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304801" y="152400"/>
            <a:ext cx="8557684" cy="6400800"/>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extLst>
      <p:ext uri="{BB962C8B-B14F-4D97-AF65-F5344CB8AC3E}">
        <p14:creationId xmlns:p14="http://schemas.microsoft.com/office/powerpoint/2010/main" val="280302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68"/>
          <p:cNvGrpSpPr>
            <a:grpSpLocks/>
          </p:cNvGrpSpPr>
          <p:nvPr/>
        </p:nvGrpSpPr>
        <p:grpSpPr bwMode="auto">
          <a:xfrm>
            <a:off x="609601" y="914400"/>
            <a:ext cx="11140017" cy="25400"/>
            <a:chOff x="255" y="2256"/>
            <a:chExt cx="5263" cy="16"/>
          </a:xfrm>
        </p:grpSpPr>
        <p:sp>
          <p:nvSpPr>
            <p:cNvPr id="1093" name="Line 69"/>
            <p:cNvSpPr>
              <a:spLocks noChangeShapeType="1"/>
            </p:cNvSpPr>
            <p:nvPr/>
          </p:nvSpPr>
          <p:spPr bwMode="auto">
            <a:xfrm>
              <a:off x="255" y="2256"/>
              <a:ext cx="5263" cy="0"/>
            </a:xfrm>
            <a:prstGeom prst="line">
              <a:avLst/>
            </a:prstGeom>
            <a:noFill/>
            <a:ln w="12700">
              <a:solidFill>
                <a:srgbClr val="FF3300"/>
              </a:solidFill>
              <a:round/>
              <a:headEnd/>
              <a:tailEnd/>
            </a:ln>
            <a:effectLst/>
          </p:spPr>
          <p:txBody>
            <a:bodyPr wrap="none" anchor="ctr"/>
            <a:lstStyle/>
            <a:p>
              <a:pPr>
                <a:defRPr/>
              </a:pPr>
              <a:endParaRPr lang="zh-CN" altLang="en-US"/>
            </a:p>
          </p:txBody>
        </p:sp>
        <p:sp>
          <p:nvSpPr>
            <p:cNvPr id="1094" name="Line 70"/>
            <p:cNvSpPr>
              <a:spLocks noChangeShapeType="1"/>
            </p:cNvSpPr>
            <p:nvPr/>
          </p:nvSpPr>
          <p:spPr bwMode="auto">
            <a:xfrm>
              <a:off x="255" y="2272"/>
              <a:ext cx="5263" cy="0"/>
            </a:xfrm>
            <a:prstGeom prst="line">
              <a:avLst/>
            </a:prstGeom>
            <a:noFill/>
            <a:ln w="12700">
              <a:solidFill>
                <a:srgbClr val="FF3300"/>
              </a:solidFill>
              <a:round/>
              <a:headEnd/>
              <a:tailEnd/>
            </a:ln>
            <a:effectLst/>
          </p:spPr>
          <p:txBody>
            <a:bodyPr wrap="none" anchor="ctr"/>
            <a:lstStyle/>
            <a:p>
              <a:pPr>
                <a:defRPr/>
              </a:pPr>
              <a:endParaRPr lang="zh-CN" altLang="en-US"/>
            </a:p>
          </p:txBody>
        </p:sp>
      </p:grpSp>
      <p:sp>
        <p:nvSpPr>
          <p:cNvPr id="1027" name="Rectangle 71"/>
          <p:cNvSpPr>
            <a:spLocks noGrp="1" noChangeArrowheads="1"/>
          </p:cNvSpPr>
          <p:nvPr>
            <p:ph type="title"/>
          </p:nvPr>
        </p:nvSpPr>
        <p:spPr bwMode="auto">
          <a:xfrm>
            <a:off x="304801" y="152400"/>
            <a:ext cx="11444817"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1028" name="Rectangle 72" descr="Rectangle: Click to edit Master text styles&#10;Second level&#10;Third level&#10;Fourth level&#10;Fifth level"/>
          <p:cNvSpPr>
            <a:spLocks noGrp="1" noChangeArrowheads="1"/>
          </p:cNvSpPr>
          <p:nvPr>
            <p:ph type="body" idx="1"/>
          </p:nvPr>
        </p:nvSpPr>
        <p:spPr bwMode="auto">
          <a:xfrm>
            <a:off x="304801" y="1085850"/>
            <a:ext cx="11679767" cy="5467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extLst>
      <p:ext uri="{BB962C8B-B14F-4D97-AF65-F5344CB8AC3E}">
        <p14:creationId xmlns:p14="http://schemas.microsoft.com/office/powerpoint/2010/main" val="492677254"/>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ctr" rtl="0" eaLnBrk="0" fontAlgn="base" hangingPunct="0">
        <a:spcBef>
          <a:spcPct val="0"/>
        </a:spcBef>
        <a:spcAft>
          <a:spcPct val="0"/>
        </a:spcAft>
        <a:defRPr sz="4000">
          <a:solidFill>
            <a:srgbClr val="000000"/>
          </a:solidFill>
          <a:latin typeface="+mj-lt"/>
          <a:ea typeface="+mj-ea"/>
          <a:cs typeface="+mj-cs"/>
        </a:defRPr>
      </a:lvl1pPr>
      <a:lvl2pPr algn="ctr" rtl="0" eaLnBrk="0" fontAlgn="base" hangingPunct="0">
        <a:spcBef>
          <a:spcPct val="0"/>
        </a:spcBef>
        <a:spcAft>
          <a:spcPct val="0"/>
        </a:spcAft>
        <a:defRPr sz="4000">
          <a:solidFill>
            <a:srgbClr val="000000"/>
          </a:solidFill>
          <a:latin typeface="Tahoma" pitchFamily="34" charset="0"/>
        </a:defRPr>
      </a:lvl2pPr>
      <a:lvl3pPr algn="ctr" rtl="0" eaLnBrk="0" fontAlgn="base" hangingPunct="0">
        <a:spcBef>
          <a:spcPct val="0"/>
        </a:spcBef>
        <a:spcAft>
          <a:spcPct val="0"/>
        </a:spcAft>
        <a:defRPr sz="4000">
          <a:solidFill>
            <a:srgbClr val="000000"/>
          </a:solidFill>
          <a:latin typeface="Tahoma" pitchFamily="34" charset="0"/>
        </a:defRPr>
      </a:lvl3pPr>
      <a:lvl4pPr algn="ctr" rtl="0" eaLnBrk="0" fontAlgn="base" hangingPunct="0">
        <a:spcBef>
          <a:spcPct val="0"/>
        </a:spcBef>
        <a:spcAft>
          <a:spcPct val="0"/>
        </a:spcAft>
        <a:defRPr sz="4000">
          <a:solidFill>
            <a:srgbClr val="000000"/>
          </a:solidFill>
          <a:latin typeface="Tahoma" pitchFamily="34" charset="0"/>
        </a:defRPr>
      </a:lvl4pPr>
      <a:lvl5pPr algn="ctr" rtl="0" eaLnBrk="0" fontAlgn="base" hangingPunct="0">
        <a:spcBef>
          <a:spcPct val="0"/>
        </a:spcBef>
        <a:spcAft>
          <a:spcPct val="0"/>
        </a:spcAft>
        <a:defRPr sz="4000">
          <a:solidFill>
            <a:srgbClr val="000000"/>
          </a:solidFill>
          <a:latin typeface="Tahoma" pitchFamily="34" charset="0"/>
        </a:defRPr>
      </a:lvl5pPr>
      <a:lvl6pPr marL="457200" algn="ctr" rtl="0" fontAlgn="base">
        <a:spcBef>
          <a:spcPct val="0"/>
        </a:spcBef>
        <a:spcAft>
          <a:spcPct val="0"/>
        </a:spcAft>
        <a:defRPr sz="4000">
          <a:solidFill>
            <a:srgbClr val="000000"/>
          </a:solidFill>
          <a:latin typeface="Tahoma" pitchFamily="34" charset="0"/>
        </a:defRPr>
      </a:lvl6pPr>
      <a:lvl7pPr marL="914400" algn="ctr" rtl="0" fontAlgn="base">
        <a:spcBef>
          <a:spcPct val="0"/>
        </a:spcBef>
        <a:spcAft>
          <a:spcPct val="0"/>
        </a:spcAft>
        <a:defRPr sz="4000">
          <a:solidFill>
            <a:srgbClr val="000000"/>
          </a:solidFill>
          <a:latin typeface="Tahoma" pitchFamily="34" charset="0"/>
        </a:defRPr>
      </a:lvl7pPr>
      <a:lvl8pPr marL="1371600" algn="ctr" rtl="0" fontAlgn="base">
        <a:spcBef>
          <a:spcPct val="0"/>
        </a:spcBef>
        <a:spcAft>
          <a:spcPct val="0"/>
        </a:spcAft>
        <a:defRPr sz="4000">
          <a:solidFill>
            <a:srgbClr val="000000"/>
          </a:solidFill>
          <a:latin typeface="Tahoma" pitchFamily="34" charset="0"/>
        </a:defRPr>
      </a:lvl8pPr>
      <a:lvl9pPr marL="1828800" algn="ctr" rtl="0" fontAlgn="base">
        <a:spcBef>
          <a:spcPct val="0"/>
        </a:spcBef>
        <a:spcAft>
          <a:spcPct val="0"/>
        </a:spcAft>
        <a:defRPr sz="4000">
          <a:solidFill>
            <a:srgbClr val="000000"/>
          </a:solidFill>
          <a:latin typeface="Tahoma" pitchFamily="34" charset="0"/>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3"/>
        </a:buBlip>
        <a:defRPr sz="2800">
          <a:solidFill>
            <a:srgbClr val="0000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sz="2400">
          <a:solidFill>
            <a:srgbClr val="000000"/>
          </a:solidFill>
          <a:latin typeface="+mn-lt"/>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sz="2000">
          <a:solidFill>
            <a:srgbClr val="000000"/>
          </a:solidFill>
          <a:latin typeface="+mn-lt"/>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sz="2000">
          <a:solidFill>
            <a:srgbClr val="000000"/>
          </a:solidFill>
          <a:latin typeface="+mn-lt"/>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sz="1600">
          <a:solidFill>
            <a:srgbClr val="000000"/>
          </a:solidFill>
          <a:latin typeface="+mn-lt"/>
        </a:defRPr>
      </a:lvl5pPr>
      <a:lvl6pPr marL="2514600" indent="-228600" algn="l" rtl="0" fontAlgn="base">
        <a:spcBef>
          <a:spcPct val="20000"/>
        </a:spcBef>
        <a:spcAft>
          <a:spcPct val="0"/>
        </a:spcAft>
        <a:buClr>
          <a:schemeClr val="hlink"/>
        </a:buClr>
        <a:buSzPct val="60000"/>
        <a:buFont typeface="Wingdings" pitchFamily="2" charset="2"/>
        <a:buChar char="n"/>
        <a:defRPr sz="1600">
          <a:solidFill>
            <a:srgbClr val="000000"/>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1600">
          <a:solidFill>
            <a:srgbClr val="000000"/>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1600">
          <a:solidFill>
            <a:srgbClr val="000000"/>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1600">
          <a:solidFill>
            <a:srgbClr val="000000"/>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00.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158.png"/></Relationships>
</file>

<file path=ppt/slides/_rels/slide11.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5.png"/><Relationship Id="rId7" Type="http://schemas.openxmlformats.org/officeDocument/2006/relationships/image" Target="../media/image7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4.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3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90.png"/><Relationship Id="rId4" Type="http://schemas.openxmlformats.org/officeDocument/2006/relationships/image" Target="../media/image8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8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96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8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980.png"/><Relationship Id="rId4" Type="http://schemas.openxmlformats.org/officeDocument/2006/relationships/image" Target="../media/image99.png"/></Relationships>
</file>

<file path=ppt/slides/_rels/slide51.xml.rels><?xml version="1.0" encoding="UTF-8" standalone="yes"?>
<Relationships xmlns="http://schemas.openxmlformats.org/package/2006/relationships"><Relationship Id="rId3" Type="http://schemas.openxmlformats.org/officeDocument/2006/relationships/image" Target="../media/image99.wmf"/><Relationship Id="rId2" Type="http://schemas.openxmlformats.org/officeDocument/2006/relationships/slide" Target="slide25.xml"/><Relationship Id="rId1" Type="http://schemas.openxmlformats.org/officeDocument/2006/relationships/slideLayout" Target="../slideLayouts/slideLayout2.xml"/><Relationship Id="rId4" Type="http://schemas.openxmlformats.org/officeDocument/2006/relationships/image" Target="../media/image100.wmf"/></Relationships>
</file>

<file path=ppt/slides/_rels/slide5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011.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0.png"/><Relationship Id="rId4" Type="http://schemas.openxmlformats.org/officeDocument/2006/relationships/image" Target="../media/image1010.png"/></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85.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3" Type="http://schemas.openxmlformats.org/officeDocument/2006/relationships/image" Target="../media/image105.pn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png"/><Relationship Id="rId14" Type="http://schemas.openxmlformats.org/officeDocument/2006/relationships/image" Target="../media/image116.png"/></Relationships>
</file>

<file path=ppt/slides/_rels/slide59.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000.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1160.png"/><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132.png"/><Relationship Id="rId10" Type="http://schemas.openxmlformats.org/officeDocument/2006/relationships/image" Target="../media/image138.png"/><Relationship Id="rId4" Type="http://schemas.openxmlformats.org/officeDocument/2006/relationships/image" Target="../media/image131.png"/><Relationship Id="rId9" Type="http://schemas.openxmlformats.org/officeDocument/2006/relationships/image" Target="../media/image137.png"/></Relationships>
</file>

<file path=ppt/slides/_rels/slide66.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42.png"/></Relationships>
</file>

<file path=ppt/slides/_rels/slide71.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4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1420.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image" Target="../media/image1430.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14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149.png"/></Relationships>
</file>

<file path=ppt/slides/_rels/slide92.xml.rels><?xml version="1.0" encoding="UTF-8" standalone="yes"?>
<Relationships xmlns="http://schemas.openxmlformats.org/package/2006/relationships"><Relationship Id="rId3" Type="http://schemas.openxmlformats.org/officeDocument/2006/relationships/image" Target="../media/image151.wmf"/><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2.xml"/><Relationship Id="rId4" Type="http://schemas.openxmlformats.org/officeDocument/2006/relationships/image" Target="../media/image154.png"/></Relationships>
</file>

<file path=ppt/slides/_rels/slide95.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5.png"/><Relationship Id="rId1" Type="http://schemas.openxmlformats.org/officeDocument/2006/relationships/slideLayout" Target="../slideLayouts/slideLayout2.xml"/><Relationship Id="rId4" Type="http://schemas.openxmlformats.org/officeDocument/2006/relationships/image" Target="../media/image158.png"/></Relationships>
</file>

<file path=ppt/slides/_rels/slide97.xml.rels><?xml version="1.0" encoding="UTF-8" standalone="yes"?>
<Relationships xmlns="http://schemas.openxmlformats.org/package/2006/relationships"><Relationship Id="rId2" Type="http://schemas.openxmlformats.org/officeDocument/2006/relationships/image" Target="../media/image159.wmf"/><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3505200" y="6515687"/>
            <a:ext cx="5550045"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b="0" dirty="0">
                <a:latin typeface="Gill Sans Light"/>
              </a:rPr>
              <a:t>Acknowledgement: Lecture slides based on </a:t>
            </a:r>
            <a:r>
              <a:rPr lang="en-GB" altLang="zh-CN" sz="1200" b="0" dirty="0" err="1">
                <a:latin typeface="Gill Sans Light"/>
              </a:rPr>
              <a:t>Buttazzo</a:t>
            </a:r>
            <a:r>
              <a:rPr lang="en-GB" altLang="zh-CN" sz="1200" b="0" dirty="0">
                <a:latin typeface="Gill Sans Light"/>
              </a:rPr>
              <a:t>, Hard Real-Time Computing Systems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“request”</a:t>
            </a:r>
            <a:r>
              <a:rPr sz="1634" i="1" spc="-14"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B18D7-6379-FC9B-E0F6-63E82A84DAF2}"/>
              </a:ext>
            </a:extLst>
          </p:cNvPr>
          <p:cNvSpPr>
            <a:spLocks noGrp="1"/>
          </p:cNvSpPr>
          <p:nvPr>
            <p:ph type="title"/>
          </p:nvPr>
        </p:nvSpPr>
        <p:spPr/>
        <p:txBody>
          <a:bodyPr/>
          <a:lstStyle/>
          <a:p>
            <a:r>
              <a:rPr lang="en-GB" dirty="0"/>
              <a:t>Scheduling Anomaly Example 2</a:t>
            </a:r>
            <a:endParaRPr lang="en-SE" dirty="0"/>
          </a:p>
        </p:txBody>
      </p:sp>
      <p:sp>
        <p:nvSpPr>
          <p:cNvPr id="3" name="Content Placeholder 2">
            <a:extLst>
              <a:ext uri="{FF2B5EF4-FFF2-40B4-BE49-F238E27FC236}">
                <a16:creationId xmlns:a16="http://schemas.microsoft.com/office/drawing/2014/main" id="{0E8E178B-D0E3-4A96-13C3-ECE519A1B1B0}"/>
              </a:ext>
            </a:extLst>
          </p:cNvPr>
          <p:cNvSpPr>
            <a:spLocks noGrp="1"/>
          </p:cNvSpPr>
          <p:nvPr>
            <p:ph idx="1"/>
          </p:nvPr>
        </p:nvSpPr>
        <p:spPr/>
        <p:txBody>
          <a:bodyPr/>
          <a:lstStyle/>
          <a:p>
            <a:endParaRPr lang="en-SE"/>
          </a:p>
        </p:txBody>
      </p:sp>
      <p:pic>
        <p:nvPicPr>
          <p:cNvPr id="4" name="Picture 2">
            <a:extLst>
              <a:ext uri="{FF2B5EF4-FFF2-40B4-BE49-F238E27FC236}">
                <a16:creationId xmlns:a16="http://schemas.microsoft.com/office/drawing/2014/main" id="{99342610-1695-B479-7BB9-2D7CA528D075}"/>
              </a:ext>
            </a:extLst>
          </p:cNvPr>
          <p:cNvPicPr>
            <a:picLocks noChangeAspect="1" noChangeArrowheads="1"/>
          </p:cNvPicPr>
          <p:nvPr/>
        </p:nvPicPr>
        <p:blipFill>
          <a:blip r:embed="rId3"/>
          <a:srcRect/>
          <a:stretch>
            <a:fillRect/>
          </a:stretch>
        </p:blipFill>
        <p:spPr bwMode="auto">
          <a:xfrm>
            <a:off x="1851481" y="1233978"/>
            <a:ext cx="10116984" cy="5298440"/>
          </a:xfrm>
          <a:prstGeom prst="rect">
            <a:avLst/>
          </a:prstGeom>
          <a:noFill/>
          <a:ln w="9525">
            <a:noFill/>
            <a:miter lim="800000"/>
            <a:headEnd/>
            <a:tailEnd/>
          </a:ln>
          <a:effectLst/>
        </p:spPr>
      </p:pic>
      <p:sp>
        <p:nvSpPr>
          <p:cNvPr id="5" name="矩形标注 18">
            <a:extLst>
              <a:ext uri="{FF2B5EF4-FFF2-40B4-BE49-F238E27FC236}">
                <a16:creationId xmlns:a16="http://schemas.microsoft.com/office/drawing/2014/main" id="{1753045C-EECD-BCC2-4CA2-A400895C5027}"/>
              </a:ext>
            </a:extLst>
          </p:cNvPr>
          <p:cNvSpPr/>
          <p:nvPr/>
        </p:nvSpPr>
        <p:spPr bwMode="auto">
          <a:xfrm>
            <a:off x="6082862" y="2191949"/>
            <a:ext cx="4876800" cy="1345837"/>
          </a:xfrm>
          <a:prstGeom prst="wedgeRectCallout">
            <a:avLst>
              <a:gd name="adj1" fmla="val 8988"/>
              <a:gd name="adj2" fmla="val 124119"/>
            </a:avLst>
          </a:prstGeom>
          <a:solidFill>
            <a:schemeClr val="bg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0" kern="0" dirty="0">
                <a:solidFill>
                  <a:srgbClr val="40458C"/>
                </a:solidFill>
                <a:latin typeface="Tahoma" pitchFamily="34" charset="0"/>
              </a:rPr>
              <a:t>With T</a:t>
            </a:r>
            <a:r>
              <a:rPr lang="en-US" altLang="zh-CN" sz="1600" b="0" kern="0" baseline="-25000" dirty="0">
                <a:solidFill>
                  <a:srgbClr val="40458C"/>
                </a:solidFill>
                <a:latin typeface="Tahoma" pitchFamily="34" charset="0"/>
              </a:rPr>
              <a:t>c</a:t>
            </a:r>
            <a:r>
              <a:rPr lang="en-US" altLang="zh-CN" sz="1600" b="0" kern="0" dirty="0">
                <a:solidFill>
                  <a:srgbClr val="40458C"/>
                </a:solidFill>
                <a:latin typeface="Tahoma" pitchFamily="34" charset="0"/>
              </a:rPr>
              <a:t>=10, WCRT of task c is 10, equal to its WCET</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0" kern="0" dirty="0">
                <a:solidFill>
                  <a:srgbClr val="40458C"/>
                </a:solidFill>
                <a:latin typeface="Tahoma" pitchFamily="34" charset="0"/>
              </a:rPr>
              <a:t>C=7 + interference by higher priority tasks a and b,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0" kern="0" dirty="0" err="1">
                <a:solidFill>
                  <a:srgbClr val="40458C"/>
                </a:solidFill>
                <a:latin typeface="Tahoma" pitchFamily="34" charset="0"/>
              </a:rPr>
              <a:t>I</a:t>
            </a:r>
            <a:r>
              <a:rPr lang="en-US" altLang="zh-CN" sz="1600" b="0" kern="0" baseline="-25000" dirty="0" err="1">
                <a:solidFill>
                  <a:srgbClr val="40458C"/>
                </a:solidFill>
                <a:latin typeface="Tahoma" pitchFamily="34" charset="0"/>
              </a:rPr>
              <a:t>c</a:t>
            </a:r>
            <a:r>
              <a:rPr lang="en-US" altLang="zh-CN" sz="1600" b="0" kern="0" dirty="0">
                <a:solidFill>
                  <a:srgbClr val="40458C"/>
                </a:solidFill>
                <a:latin typeface="Tahoma" pitchFamily="34" charset="0"/>
              </a:rPr>
              <a:t>=2+1=3. Its 1</a:t>
            </a:r>
            <a:r>
              <a:rPr lang="en-US" altLang="zh-CN" sz="1600" b="0" kern="0" baseline="30000" dirty="0">
                <a:solidFill>
                  <a:srgbClr val="40458C"/>
                </a:solidFill>
                <a:latin typeface="Tahoma" pitchFamily="34" charset="0"/>
              </a:rPr>
              <a:t>st</a:t>
            </a:r>
            <a:r>
              <a:rPr lang="en-US" altLang="zh-CN" sz="1600" b="0" kern="0" dirty="0">
                <a:solidFill>
                  <a:srgbClr val="40458C"/>
                </a:solidFill>
                <a:latin typeface="Tahoma" pitchFamily="34" charset="0"/>
              </a:rPr>
              <a:t> job meets its deadline at time 10.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600" b="0" kern="0" dirty="0">
                <a:solidFill>
                  <a:srgbClr val="40458C"/>
                </a:solidFill>
                <a:latin typeface="Tahoma" pitchFamily="34" charset="0"/>
              </a:rPr>
              <a:t>This schedule repeats in future periods</a:t>
            </a:r>
            <a:r>
              <a:rPr lang="en-GB" altLang="zh-CN" sz="1600" b="0" kern="0" dirty="0">
                <a:solidFill>
                  <a:srgbClr val="40458C"/>
                </a:solidFill>
                <a:latin typeface="Tahoma" pitchFamily="34" charset="0"/>
              </a:rPr>
              <a:t>, hence task c</a:t>
            </a:r>
          </a:p>
          <a:p>
            <a:pPr marL="0" marR="0" lvl="0" indent="0" defTabSz="914400" eaLnBrk="1" fontAlgn="auto" latinLnBrk="0" hangingPunct="1">
              <a:lnSpc>
                <a:spcPct val="100000"/>
              </a:lnSpc>
              <a:spcBef>
                <a:spcPts val="0"/>
              </a:spcBef>
              <a:spcAft>
                <a:spcPts val="0"/>
              </a:spcAft>
              <a:buClrTx/>
              <a:buSzTx/>
              <a:buFontTx/>
              <a:buNone/>
              <a:tabLst/>
              <a:defRPr/>
            </a:pPr>
            <a:r>
              <a:rPr lang="en-GB" altLang="zh-CN" sz="1600" b="0" kern="0" dirty="0">
                <a:solidFill>
                  <a:srgbClr val="40458C"/>
                </a:solidFill>
                <a:latin typeface="Tahoma" pitchFamily="34" charset="0"/>
              </a:rPr>
              <a:t>is schedulable</a:t>
            </a:r>
            <a:r>
              <a:rPr lang="en-US" altLang="zh-CN" sz="1600" b="0" kern="0" dirty="0">
                <a:solidFill>
                  <a:srgbClr val="40458C"/>
                </a:solidFill>
                <a:latin typeface="Tahoma" pitchFamily="34" charset="0"/>
              </a:rPr>
              <a:t> </a:t>
            </a:r>
            <a:endParaRPr lang="zh-CN" altLang="en-US" sz="1600" b="0" kern="0" dirty="0">
              <a:solidFill>
                <a:srgbClr val="40458C"/>
              </a:solidFill>
              <a:latin typeface="Tahoma" pitchFamily="34" charset="0"/>
            </a:endParaRPr>
          </a:p>
        </p:txBody>
      </p:sp>
      <p:sp>
        <p:nvSpPr>
          <p:cNvPr id="8" name="TextBox 7">
            <a:extLst>
              <a:ext uri="{FF2B5EF4-FFF2-40B4-BE49-F238E27FC236}">
                <a16:creationId xmlns:a16="http://schemas.microsoft.com/office/drawing/2014/main" id="{7A8EF4E2-1370-9952-19C4-6006B39CEF98}"/>
              </a:ext>
            </a:extLst>
          </p:cNvPr>
          <p:cNvSpPr txBox="1"/>
          <p:nvPr/>
        </p:nvSpPr>
        <p:spPr>
          <a:xfrm>
            <a:off x="3334570" y="1564330"/>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9" name="Straight Arrow Connector 8">
            <a:extLst>
              <a:ext uri="{FF2B5EF4-FFF2-40B4-BE49-F238E27FC236}">
                <a16:creationId xmlns:a16="http://schemas.microsoft.com/office/drawing/2014/main" id="{52B51389-28C4-E461-EC5E-487AA5315F6F}"/>
              </a:ext>
            </a:extLst>
          </p:cNvPr>
          <p:cNvCxnSpPr>
            <a:cxnSpLocks/>
          </p:cNvCxnSpPr>
          <p:nvPr/>
        </p:nvCxnSpPr>
        <p:spPr bwMode="auto">
          <a:xfrm>
            <a:off x="3183206" y="1872107"/>
            <a:ext cx="1687388"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3" name="TextBox 12">
            <a:extLst>
              <a:ext uri="{FF2B5EF4-FFF2-40B4-BE49-F238E27FC236}">
                <a16:creationId xmlns:a16="http://schemas.microsoft.com/office/drawing/2014/main" id="{DF2981FB-9B0A-DDBC-AF6A-BC412AB7B771}"/>
              </a:ext>
            </a:extLst>
          </p:cNvPr>
          <p:cNvSpPr txBox="1"/>
          <p:nvPr/>
        </p:nvSpPr>
        <p:spPr>
          <a:xfrm>
            <a:off x="7304051" y="1564330"/>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14" name="Straight Arrow Connector 13">
            <a:extLst>
              <a:ext uri="{FF2B5EF4-FFF2-40B4-BE49-F238E27FC236}">
                <a16:creationId xmlns:a16="http://schemas.microsoft.com/office/drawing/2014/main" id="{38D4C589-3999-0D82-0570-D662EBC8A946}"/>
              </a:ext>
            </a:extLst>
          </p:cNvPr>
          <p:cNvCxnSpPr>
            <a:cxnSpLocks/>
          </p:cNvCxnSpPr>
          <p:nvPr/>
        </p:nvCxnSpPr>
        <p:spPr bwMode="auto">
          <a:xfrm>
            <a:off x="7513545" y="1872107"/>
            <a:ext cx="89154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aphicFrame>
        <p:nvGraphicFramePr>
          <p:cNvPr id="16" name="Group 36">
            <a:extLst>
              <a:ext uri="{FF2B5EF4-FFF2-40B4-BE49-F238E27FC236}">
                <a16:creationId xmlns:a16="http://schemas.microsoft.com/office/drawing/2014/main" id="{75E85E2A-5A27-2F8E-9260-309951FCB6C3}"/>
              </a:ext>
            </a:extLst>
          </p:cNvPr>
          <p:cNvGraphicFramePr>
            <a:graphicFrameLocks/>
          </p:cNvGraphicFramePr>
          <p:nvPr>
            <p:extLst>
              <p:ext uri="{D42A27DB-BD31-4B8C-83A1-F6EECF244321}">
                <p14:modId xmlns:p14="http://schemas.microsoft.com/office/powerpoint/2010/main" val="1803961627"/>
              </p:ext>
            </p:extLst>
          </p:nvPr>
        </p:nvGraphicFramePr>
        <p:xfrm>
          <a:off x="375505" y="1091275"/>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0. 7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6412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AE3F2-12EB-F403-B64B-DB5C4D03D1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DFD16C-CD84-FF61-23DE-4A381F3D1207}"/>
              </a:ext>
            </a:extLst>
          </p:cNvPr>
          <p:cNvSpPr>
            <a:spLocks noGrp="1"/>
          </p:cNvSpPr>
          <p:nvPr>
            <p:ph type="title"/>
          </p:nvPr>
        </p:nvSpPr>
        <p:spPr/>
        <p:txBody>
          <a:bodyPr/>
          <a:lstStyle/>
          <a:p>
            <a:r>
              <a:rPr lang="en-GB" dirty="0"/>
              <a:t>Scheduling Anomaly Example 2</a:t>
            </a:r>
            <a:endParaRPr lang="en-SE" dirty="0"/>
          </a:p>
        </p:txBody>
      </p:sp>
      <p:sp>
        <p:nvSpPr>
          <p:cNvPr id="3" name="Content Placeholder 2">
            <a:extLst>
              <a:ext uri="{FF2B5EF4-FFF2-40B4-BE49-F238E27FC236}">
                <a16:creationId xmlns:a16="http://schemas.microsoft.com/office/drawing/2014/main" id="{C8CE9B09-25D1-CFE3-CDE0-9D95DA02AF3D}"/>
              </a:ext>
            </a:extLst>
          </p:cNvPr>
          <p:cNvSpPr>
            <a:spLocks noGrp="1"/>
          </p:cNvSpPr>
          <p:nvPr>
            <p:ph idx="1"/>
          </p:nvPr>
        </p:nvSpPr>
        <p:spPr>
          <a:xfrm flipV="1">
            <a:off x="812800" y="823493"/>
            <a:ext cx="10566400" cy="90907"/>
          </a:xfrm>
        </p:spPr>
        <p:txBody>
          <a:bodyPr>
            <a:normAutofit fontScale="25000" lnSpcReduction="20000"/>
          </a:bodyPr>
          <a:lstStyle/>
          <a:p>
            <a:endParaRPr lang="en-SE" dirty="0"/>
          </a:p>
        </p:txBody>
      </p:sp>
      <p:grpSp>
        <p:nvGrpSpPr>
          <p:cNvPr id="7" name="Group 6">
            <a:extLst>
              <a:ext uri="{FF2B5EF4-FFF2-40B4-BE49-F238E27FC236}">
                <a16:creationId xmlns:a16="http://schemas.microsoft.com/office/drawing/2014/main" id="{2DC7C5C7-FEE0-D16D-F7EF-AEBD37B1F553}"/>
              </a:ext>
            </a:extLst>
          </p:cNvPr>
          <p:cNvGrpSpPr/>
          <p:nvPr/>
        </p:nvGrpSpPr>
        <p:grpSpPr>
          <a:xfrm>
            <a:off x="606435" y="-533317"/>
            <a:ext cx="7704716" cy="4035093"/>
            <a:chOff x="1037508" y="1143000"/>
            <a:chExt cx="10116984" cy="5298440"/>
          </a:xfrm>
        </p:grpSpPr>
        <p:pic>
          <p:nvPicPr>
            <p:cNvPr id="4" name="Picture 2">
              <a:extLst>
                <a:ext uri="{FF2B5EF4-FFF2-40B4-BE49-F238E27FC236}">
                  <a16:creationId xmlns:a16="http://schemas.microsoft.com/office/drawing/2014/main" id="{11DDEE75-5C05-C2E8-C09E-E8E4DCD69A43}"/>
                </a:ext>
              </a:extLst>
            </p:cNvPr>
            <p:cNvPicPr>
              <a:picLocks noChangeAspect="1" noChangeArrowheads="1"/>
            </p:cNvPicPr>
            <p:nvPr/>
          </p:nvPicPr>
          <p:blipFill>
            <a:blip r:embed="rId3"/>
            <a:srcRect/>
            <a:stretch>
              <a:fillRect/>
            </a:stretch>
          </p:blipFill>
          <p:spPr bwMode="auto">
            <a:xfrm>
              <a:off x="1037508" y="1143000"/>
              <a:ext cx="10116984" cy="5298440"/>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76117D1D-9D3A-EBFA-9864-DBC1ACC7D224}"/>
                </a:ext>
              </a:extLst>
            </p:cNvPr>
            <p:cNvSpPr txBox="1"/>
            <p:nvPr/>
          </p:nvSpPr>
          <p:spPr>
            <a:xfrm>
              <a:off x="2976110" y="2707640"/>
              <a:ext cx="680897" cy="484966"/>
            </a:xfrm>
            <a:prstGeom prst="rect">
              <a:avLst/>
            </a:prstGeom>
            <a:solidFill>
              <a:schemeClr val="bg1"/>
            </a:solidFill>
          </p:spPr>
          <p:txBody>
            <a:bodyPr wrap="square" rtlCol="0">
              <a:spAutoFit/>
            </a:bodyPr>
            <a:lstStyle/>
            <a:p>
              <a:r>
                <a:rPr lang="en-GB" b="0" dirty="0">
                  <a:solidFill>
                    <a:srgbClr val="FF0000"/>
                  </a:solidFill>
                  <a:latin typeface="Times New Roman" panose="02020603050405020304" pitchFamily="18" charset="0"/>
                  <a:cs typeface="Times New Roman" panose="02020603050405020304" pitchFamily="18" charset="0"/>
                </a:rPr>
                <a:t>11</a:t>
              </a:r>
              <a:endParaRPr lang="en-SE" b="0"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942DDF5-0899-92EA-19AC-B9EE83D63164}"/>
                </a:ext>
              </a:extLst>
            </p:cNvPr>
            <p:cNvSpPr txBox="1"/>
            <p:nvPr/>
          </p:nvSpPr>
          <p:spPr>
            <a:xfrm>
              <a:off x="2238196" y="2707640"/>
              <a:ext cx="680897" cy="484966"/>
            </a:xfrm>
            <a:prstGeom prst="rect">
              <a:avLst/>
            </a:prstGeom>
            <a:solidFill>
              <a:schemeClr val="bg1"/>
            </a:solidFill>
          </p:spPr>
          <p:txBody>
            <a:bodyPr wrap="square" rtlCol="0">
              <a:spAutoFit/>
            </a:bodyPr>
            <a:lstStyle/>
            <a:p>
              <a:r>
                <a:rPr lang="en-GB" b="0" dirty="0">
                  <a:solidFill>
                    <a:srgbClr val="FF0000"/>
                  </a:solidFill>
                  <a:latin typeface="Times New Roman" panose="02020603050405020304" pitchFamily="18" charset="0"/>
                  <a:cs typeface="Times New Roman" panose="02020603050405020304" pitchFamily="18" charset="0"/>
                </a:rPr>
                <a:t>11</a:t>
              </a:r>
              <a:endParaRPr lang="en-SE" b="0" dirty="0">
                <a:solidFill>
                  <a:srgbClr val="FF0000"/>
                </a:solidFill>
                <a:latin typeface="Times New Roman" panose="02020603050405020304" pitchFamily="18" charset="0"/>
                <a:cs typeface="Times New Roman" panose="02020603050405020304" pitchFamily="18" charset="0"/>
              </a:endParaRPr>
            </a:p>
          </p:txBody>
        </p:sp>
      </p:grpSp>
      <p:grpSp>
        <p:nvGrpSpPr>
          <p:cNvPr id="8" name="组合 17">
            <a:extLst>
              <a:ext uri="{FF2B5EF4-FFF2-40B4-BE49-F238E27FC236}">
                <a16:creationId xmlns:a16="http://schemas.microsoft.com/office/drawing/2014/main" id="{DFD7F3B5-D932-892F-13C4-E6566EA8946D}"/>
              </a:ext>
            </a:extLst>
          </p:cNvPr>
          <p:cNvGrpSpPr/>
          <p:nvPr/>
        </p:nvGrpSpPr>
        <p:grpSpPr>
          <a:xfrm>
            <a:off x="1960881" y="4787160"/>
            <a:ext cx="9011919" cy="2043271"/>
            <a:chOff x="228600" y="2895600"/>
            <a:chExt cx="9410316" cy="2133600"/>
          </a:xfrm>
        </p:grpSpPr>
        <p:pic>
          <p:nvPicPr>
            <p:cNvPr id="9" name="Picture 4">
              <a:extLst>
                <a:ext uri="{FF2B5EF4-FFF2-40B4-BE49-F238E27FC236}">
                  <a16:creationId xmlns:a16="http://schemas.microsoft.com/office/drawing/2014/main" id="{50E1B3FA-AD1A-D210-EFC3-C4EC33DC04A8}"/>
                </a:ext>
              </a:extLst>
            </p:cNvPr>
            <p:cNvPicPr>
              <a:picLocks noChangeAspect="1" noChangeArrowheads="1"/>
            </p:cNvPicPr>
            <p:nvPr/>
          </p:nvPicPr>
          <p:blipFill>
            <a:blip r:embed="rId4"/>
            <a:srcRect/>
            <a:stretch>
              <a:fillRect/>
            </a:stretch>
          </p:blipFill>
          <p:spPr bwMode="auto">
            <a:xfrm>
              <a:off x="228600" y="2895600"/>
              <a:ext cx="5829902" cy="2105025"/>
            </a:xfrm>
            <a:prstGeom prst="rect">
              <a:avLst/>
            </a:prstGeom>
            <a:noFill/>
            <a:ln w="9525">
              <a:noFill/>
              <a:miter lim="800000"/>
              <a:headEnd/>
              <a:tailEnd/>
            </a:ln>
            <a:effectLst/>
          </p:spPr>
        </p:pic>
        <p:sp>
          <p:nvSpPr>
            <p:cNvPr id="10" name="矩形 6">
              <a:extLst>
                <a:ext uri="{FF2B5EF4-FFF2-40B4-BE49-F238E27FC236}">
                  <a16:creationId xmlns:a16="http://schemas.microsoft.com/office/drawing/2014/main" id="{65DE57E4-9C58-8367-2DA5-56DB7FB3CFB4}"/>
                </a:ext>
              </a:extLst>
            </p:cNvPr>
            <p:cNvSpPr/>
            <p:nvPr/>
          </p:nvSpPr>
          <p:spPr bwMode="auto">
            <a:xfrm>
              <a:off x="6019800" y="4267200"/>
              <a:ext cx="1371600" cy="381000"/>
            </a:xfrm>
            <a:prstGeom prst="rect">
              <a:avLst/>
            </a:prstGeom>
            <a:noFill/>
            <a:ln w="9525" cap="flat" cmpd="sng" algn="ctr">
              <a:solidFill>
                <a:srgbClr val="40458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c</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11" name="TextBox 10">
              <a:extLst>
                <a:ext uri="{FF2B5EF4-FFF2-40B4-BE49-F238E27FC236}">
                  <a16:creationId xmlns:a16="http://schemas.microsoft.com/office/drawing/2014/main" id="{6DF4EA1A-B5ED-4A8F-0B53-C0B8D1F4A86B}"/>
                </a:ext>
              </a:extLst>
            </p:cNvPr>
            <p:cNvSpPr txBox="1"/>
            <p:nvPr/>
          </p:nvSpPr>
          <p:spPr>
            <a:xfrm>
              <a:off x="7201284" y="4721423"/>
              <a:ext cx="38023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Tahoma" pitchFamily="34" charset="0"/>
                  <a:ea typeface="+mn-ea"/>
                  <a:cs typeface="+mn-cs"/>
                </a:rPr>
                <a:t>20</a:t>
              </a:r>
              <a:endParaRPr kumimoji="0" lang="zh-CN" altLang="en-US" sz="14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12" name="矩形 8">
              <a:extLst>
                <a:ext uri="{FF2B5EF4-FFF2-40B4-BE49-F238E27FC236}">
                  <a16:creationId xmlns:a16="http://schemas.microsoft.com/office/drawing/2014/main" id="{30DAC206-1E8A-8EA9-C93B-B97317023F2B}"/>
                </a:ext>
              </a:extLst>
            </p:cNvPr>
            <p:cNvSpPr/>
            <p:nvPr/>
          </p:nvSpPr>
          <p:spPr bwMode="auto">
            <a:xfrm>
              <a:off x="7391400" y="4267200"/>
              <a:ext cx="2057400" cy="381000"/>
            </a:xfrm>
            <a:prstGeom prst="rect">
              <a:avLst/>
            </a:prstGeom>
            <a:solidFill>
              <a:srgbClr val="B2B2B2"/>
            </a:solidFill>
            <a:ln w="25400" cap="flat" cmpd="sng" algn="ctr">
              <a:solidFill>
                <a:srgbClr val="B2B2B2">
                  <a:shade val="50000"/>
                </a:srgbClr>
              </a:solidFill>
              <a:prstDash val="soli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b</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13" name="直接箭头连接符 10">
              <a:extLst>
                <a:ext uri="{FF2B5EF4-FFF2-40B4-BE49-F238E27FC236}">
                  <a16:creationId xmlns:a16="http://schemas.microsoft.com/office/drawing/2014/main" id="{11CEB463-5AA2-B968-2EB6-653F0802A673}"/>
                </a:ext>
              </a:extLst>
            </p:cNvPr>
            <p:cNvCxnSpPr/>
            <p:nvPr/>
          </p:nvCxnSpPr>
          <p:spPr bwMode="auto">
            <a:xfrm rot="5400000" flipH="1" flipV="1">
              <a:off x="7086600" y="4343400"/>
              <a:ext cx="609600" cy="1588"/>
            </a:xfrm>
            <a:prstGeom prst="straightConnector1">
              <a:avLst/>
            </a:prstGeom>
            <a:solidFill>
              <a:srgbClr val="ECD882"/>
            </a:solidFill>
            <a:ln w="9525" cap="flat" cmpd="sng" algn="ctr">
              <a:solidFill>
                <a:srgbClr val="40458C"/>
              </a:solidFill>
              <a:prstDash val="solid"/>
              <a:round/>
              <a:headEnd type="none" w="med" len="med"/>
              <a:tailEnd type="triangle" w="med" len="med"/>
            </a:ln>
            <a:effectLst/>
          </p:spPr>
        </p:cxnSp>
        <p:sp>
          <p:nvSpPr>
            <p:cNvPr id="14" name="矩形 11">
              <a:extLst>
                <a:ext uri="{FF2B5EF4-FFF2-40B4-BE49-F238E27FC236}">
                  <a16:creationId xmlns:a16="http://schemas.microsoft.com/office/drawing/2014/main" id="{906E98D4-CEC6-DDCE-D866-D5786F200BF6}"/>
                </a:ext>
              </a:extLst>
            </p:cNvPr>
            <p:cNvSpPr/>
            <p:nvPr/>
          </p:nvSpPr>
          <p:spPr bwMode="auto">
            <a:xfrm>
              <a:off x="7390606" y="3276600"/>
              <a:ext cx="1371600" cy="381000"/>
            </a:xfrm>
            <a:prstGeom prst="rect">
              <a:avLst/>
            </a:prstGeom>
            <a:solidFill>
              <a:srgbClr val="B2B2B2"/>
            </a:solidFill>
            <a:ln w="25400" cap="flat" cmpd="sng" algn="ctr">
              <a:solidFill>
                <a:srgbClr val="B2B2B2">
                  <a:shade val="50000"/>
                </a:srgbClr>
              </a:solidFill>
              <a:prstDash val="soli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a</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15" name="直接箭头连接符 12">
              <a:extLst>
                <a:ext uri="{FF2B5EF4-FFF2-40B4-BE49-F238E27FC236}">
                  <a16:creationId xmlns:a16="http://schemas.microsoft.com/office/drawing/2014/main" id="{8AE4A600-EFD4-7F7D-E130-0ED9A5A0E3F7}"/>
                </a:ext>
              </a:extLst>
            </p:cNvPr>
            <p:cNvCxnSpPr/>
            <p:nvPr/>
          </p:nvCxnSpPr>
          <p:spPr bwMode="auto">
            <a:xfrm rot="5400000" flipH="1" flipV="1">
              <a:off x="7085012" y="3352006"/>
              <a:ext cx="609600" cy="1588"/>
            </a:xfrm>
            <a:prstGeom prst="straightConnector1">
              <a:avLst/>
            </a:prstGeom>
            <a:solidFill>
              <a:srgbClr val="ECD882"/>
            </a:solidFill>
            <a:ln w="9525" cap="flat" cmpd="sng" algn="ctr">
              <a:solidFill>
                <a:srgbClr val="40458C"/>
              </a:solidFill>
              <a:prstDash val="solid"/>
              <a:round/>
              <a:headEnd type="none" w="med" len="med"/>
              <a:tailEnd type="triangle" w="med" len="med"/>
            </a:ln>
            <a:effectLst/>
          </p:spPr>
        </p:cxnSp>
        <p:sp>
          <p:nvSpPr>
            <p:cNvPr id="16" name="矩形 13">
              <a:extLst>
                <a:ext uri="{FF2B5EF4-FFF2-40B4-BE49-F238E27FC236}">
                  <a16:creationId xmlns:a16="http://schemas.microsoft.com/office/drawing/2014/main" id="{37F5000E-C1DB-8A46-3611-F8D8B5F0D70F}"/>
                </a:ext>
              </a:extLst>
            </p:cNvPr>
            <p:cNvSpPr/>
            <p:nvPr/>
          </p:nvSpPr>
          <p:spPr bwMode="auto">
            <a:xfrm>
              <a:off x="8762206" y="3276600"/>
              <a:ext cx="686594" cy="381000"/>
            </a:xfrm>
            <a:prstGeom prst="rect">
              <a:avLst/>
            </a:prstGeom>
            <a:noFill/>
            <a:ln w="9525" cap="flat" cmpd="sng" algn="ctr">
              <a:solidFill>
                <a:srgbClr val="40458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c</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17" name="TextBox 16">
              <a:extLst>
                <a:ext uri="{FF2B5EF4-FFF2-40B4-BE49-F238E27FC236}">
                  <a16:creationId xmlns:a16="http://schemas.microsoft.com/office/drawing/2014/main" id="{F4CAA2C8-9A08-F692-6E80-73A2692BF4B1}"/>
                </a:ext>
              </a:extLst>
            </p:cNvPr>
            <p:cNvSpPr txBox="1"/>
            <p:nvPr/>
          </p:nvSpPr>
          <p:spPr>
            <a:xfrm>
              <a:off x="9258684" y="4692848"/>
              <a:ext cx="38023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Tahoma" pitchFamily="34" charset="0"/>
                  <a:ea typeface="+mn-ea"/>
                  <a:cs typeface="+mn-cs"/>
                </a:rPr>
                <a:t>23</a:t>
              </a:r>
              <a:endParaRPr kumimoji="0" lang="zh-CN" altLang="en-US" sz="14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18" name="直接连接符 16">
              <a:extLst>
                <a:ext uri="{FF2B5EF4-FFF2-40B4-BE49-F238E27FC236}">
                  <a16:creationId xmlns:a16="http://schemas.microsoft.com/office/drawing/2014/main" id="{79198451-C826-AF94-D872-3989425923D4}"/>
                </a:ext>
              </a:extLst>
            </p:cNvPr>
            <p:cNvCxnSpPr/>
            <p:nvPr/>
          </p:nvCxnSpPr>
          <p:spPr bwMode="auto">
            <a:xfrm>
              <a:off x="6019800" y="3657600"/>
              <a:ext cx="1372395" cy="1588"/>
            </a:xfrm>
            <a:prstGeom prst="line">
              <a:avLst/>
            </a:prstGeom>
            <a:solidFill>
              <a:srgbClr val="ECD882"/>
            </a:solidFill>
            <a:ln w="9525" cap="flat" cmpd="sng" algn="ctr">
              <a:solidFill>
                <a:srgbClr val="000000"/>
              </a:solidFill>
              <a:prstDash val="solid"/>
              <a:round/>
              <a:headEnd type="none" w="med" len="med"/>
              <a:tailEnd type="none" w="med" len="med"/>
            </a:ln>
            <a:effectLst/>
          </p:spPr>
        </p:cxnSp>
      </p:grpSp>
      <p:sp>
        <p:nvSpPr>
          <p:cNvPr id="23" name="Rectangle 22">
            <a:extLst>
              <a:ext uri="{FF2B5EF4-FFF2-40B4-BE49-F238E27FC236}">
                <a16:creationId xmlns:a16="http://schemas.microsoft.com/office/drawing/2014/main" id="{8DEA0EA2-AE65-4E47-8391-79FDBE74E316}"/>
              </a:ext>
            </a:extLst>
          </p:cNvPr>
          <p:cNvSpPr/>
          <p:nvPr/>
        </p:nvSpPr>
        <p:spPr bwMode="auto">
          <a:xfrm>
            <a:off x="8157337" y="375854"/>
            <a:ext cx="3076104" cy="959220"/>
          </a:xfrm>
          <a:prstGeom prst="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GB" sz="2000" dirty="0">
                <a:latin typeface="Gill Sans Light"/>
              </a:rPr>
              <a:t>Increasing task C’s period from 10 to 11 causes task C to become not schedulable</a:t>
            </a:r>
            <a:endParaRPr kumimoji="0" lang="en-SE" sz="2000" b="1" i="0" u="none" strike="noStrike" cap="none" normalizeH="0" baseline="0" dirty="0">
              <a:ln>
                <a:noFill/>
              </a:ln>
              <a:solidFill>
                <a:schemeClr val="tx1"/>
              </a:solidFill>
              <a:effectLst/>
              <a:latin typeface="Gill Sans Light"/>
            </a:endParaRPr>
          </a:p>
        </p:txBody>
      </p:sp>
      <p:sp>
        <p:nvSpPr>
          <p:cNvPr id="25" name="TextBox 24">
            <a:extLst>
              <a:ext uri="{FF2B5EF4-FFF2-40B4-BE49-F238E27FC236}">
                <a16:creationId xmlns:a16="http://schemas.microsoft.com/office/drawing/2014/main" id="{46F479A5-9A09-88EB-6987-703CCB0C1EA9}"/>
              </a:ext>
            </a:extLst>
          </p:cNvPr>
          <p:cNvSpPr txBox="1"/>
          <p:nvPr/>
        </p:nvSpPr>
        <p:spPr>
          <a:xfrm>
            <a:off x="2217061" y="3684211"/>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26" name="Straight Arrow Connector 25">
            <a:extLst>
              <a:ext uri="{FF2B5EF4-FFF2-40B4-BE49-F238E27FC236}">
                <a16:creationId xmlns:a16="http://schemas.microsoft.com/office/drawing/2014/main" id="{5BE97B16-B86F-E809-6DCE-674DFC67D72F}"/>
              </a:ext>
            </a:extLst>
          </p:cNvPr>
          <p:cNvCxnSpPr>
            <a:cxnSpLocks/>
          </p:cNvCxnSpPr>
          <p:nvPr/>
        </p:nvCxnSpPr>
        <p:spPr bwMode="auto">
          <a:xfrm>
            <a:off x="2210836" y="3981828"/>
            <a:ext cx="1370564"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61ABE4C8-6DF2-E50C-12A3-5E3CDFB37CB9}"/>
              </a:ext>
            </a:extLst>
          </p:cNvPr>
          <p:cNvSpPr txBox="1"/>
          <p:nvPr/>
        </p:nvSpPr>
        <p:spPr>
          <a:xfrm>
            <a:off x="5556070" y="3684211"/>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28" name="Straight Arrow Connector 27">
            <a:extLst>
              <a:ext uri="{FF2B5EF4-FFF2-40B4-BE49-F238E27FC236}">
                <a16:creationId xmlns:a16="http://schemas.microsoft.com/office/drawing/2014/main" id="{DF945CCF-9F82-A77F-9B45-5B0BAC1FB98E}"/>
              </a:ext>
            </a:extLst>
          </p:cNvPr>
          <p:cNvCxnSpPr>
            <a:cxnSpLocks/>
          </p:cNvCxnSpPr>
          <p:nvPr/>
        </p:nvCxnSpPr>
        <p:spPr bwMode="auto">
          <a:xfrm>
            <a:off x="5529244" y="3990370"/>
            <a:ext cx="705743"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1" name="TextBox 30">
            <a:extLst>
              <a:ext uri="{FF2B5EF4-FFF2-40B4-BE49-F238E27FC236}">
                <a16:creationId xmlns:a16="http://schemas.microsoft.com/office/drawing/2014/main" id="{DE65B888-7133-EF95-30AB-F01A8440D770}"/>
              </a:ext>
            </a:extLst>
          </p:cNvPr>
          <p:cNvSpPr txBox="1"/>
          <p:nvPr/>
        </p:nvSpPr>
        <p:spPr>
          <a:xfrm>
            <a:off x="3554574" y="5679921"/>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32" name="Straight Arrow Connector 31">
            <a:extLst>
              <a:ext uri="{FF2B5EF4-FFF2-40B4-BE49-F238E27FC236}">
                <a16:creationId xmlns:a16="http://schemas.microsoft.com/office/drawing/2014/main" id="{A4589CA8-6EA8-4565-0F60-ED63CBBC7AA2}"/>
              </a:ext>
            </a:extLst>
          </p:cNvPr>
          <p:cNvCxnSpPr>
            <a:cxnSpLocks/>
          </p:cNvCxnSpPr>
          <p:nvPr/>
        </p:nvCxnSpPr>
        <p:spPr bwMode="auto">
          <a:xfrm>
            <a:off x="3554574" y="5968670"/>
            <a:ext cx="705743"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5" name="TextBox 34">
            <a:extLst>
              <a:ext uri="{FF2B5EF4-FFF2-40B4-BE49-F238E27FC236}">
                <a16:creationId xmlns:a16="http://schemas.microsoft.com/office/drawing/2014/main" id="{E3882492-AB94-0E1F-E621-13815B6F1AC4}"/>
              </a:ext>
            </a:extLst>
          </p:cNvPr>
          <p:cNvSpPr txBox="1"/>
          <p:nvPr/>
        </p:nvSpPr>
        <p:spPr>
          <a:xfrm>
            <a:off x="6180014" y="5728640"/>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36" name="Straight Arrow Connector 35">
            <a:extLst>
              <a:ext uri="{FF2B5EF4-FFF2-40B4-BE49-F238E27FC236}">
                <a16:creationId xmlns:a16="http://schemas.microsoft.com/office/drawing/2014/main" id="{923DD279-E0A8-786F-5ECD-9D131CE97EA1}"/>
              </a:ext>
            </a:extLst>
          </p:cNvPr>
          <p:cNvCxnSpPr>
            <a:cxnSpLocks/>
          </p:cNvCxnSpPr>
          <p:nvPr/>
        </p:nvCxnSpPr>
        <p:spPr bwMode="auto">
          <a:xfrm>
            <a:off x="6173789" y="6026257"/>
            <a:ext cx="1370564"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7" name="TextBox 36">
            <a:extLst>
              <a:ext uri="{FF2B5EF4-FFF2-40B4-BE49-F238E27FC236}">
                <a16:creationId xmlns:a16="http://schemas.microsoft.com/office/drawing/2014/main" id="{49B66D17-D14E-597F-CB9C-9DE584A0BB88}"/>
              </a:ext>
            </a:extLst>
          </p:cNvPr>
          <p:cNvSpPr txBox="1"/>
          <p:nvPr/>
        </p:nvSpPr>
        <p:spPr>
          <a:xfrm>
            <a:off x="8818154" y="5710401"/>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38" name="Straight Arrow Connector 37">
            <a:extLst>
              <a:ext uri="{FF2B5EF4-FFF2-40B4-BE49-F238E27FC236}">
                <a16:creationId xmlns:a16="http://schemas.microsoft.com/office/drawing/2014/main" id="{EE1B0E6A-B70B-0CAC-FADE-5DCA5EF62271}"/>
              </a:ext>
            </a:extLst>
          </p:cNvPr>
          <p:cNvCxnSpPr>
            <a:cxnSpLocks/>
          </p:cNvCxnSpPr>
          <p:nvPr/>
        </p:nvCxnSpPr>
        <p:spPr bwMode="auto">
          <a:xfrm>
            <a:off x="8811929" y="6008018"/>
            <a:ext cx="1370564"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9" name="矩形标注 18">
            <a:extLst>
              <a:ext uri="{FF2B5EF4-FFF2-40B4-BE49-F238E27FC236}">
                <a16:creationId xmlns:a16="http://schemas.microsoft.com/office/drawing/2014/main" id="{E4E00B76-8261-B600-0DF6-0891518BD960}"/>
              </a:ext>
            </a:extLst>
          </p:cNvPr>
          <p:cNvSpPr/>
          <p:nvPr/>
        </p:nvSpPr>
        <p:spPr bwMode="auto">
          <a:xfrm>
            <a:off x="8764045" y="679589"/>
            <a:ext cx="3788158" cy="959220"/>
          </a:xfrm>
          <a:prstGeom prst="wedgeRectCallout">
            <a:avLst>
              <a:gd name="adj1" fmla="val -35977"/>
              <a:gd name="adj2" fmla="val 123093"/>
            </a:avLst>
          </a:prstGeom>
          <a:solidFill>
            <a:schemeClr val="bg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0" kern="0" dirty="0">
                <a:solidFill>
                  <a:srgbClr val="40458C"/>
                </a:solidFill>
                <a:latin typeface="Tahoma" pitchFamily="34" charset="0"/>
              </a:rPr>
              <a:t>With T</a:t>
            </a:r>
            <a:r>
              <a:rPr lang="en-US" altLang="zh-CN" sz="1400" b="0" kern="0" baseline="-25000" dirty="0">
                <a:solidFill>
                  <a:srgbClr val="40458C"/>
                </a:solidFill>
                <a:latin typeface="Tahoma" pitchFamily="34" charset="0"/>
              </a:rPr>
              <a:t>c</a:t>
            </a:r>
            <a:r>
              <a:rPr lang="en-US" altLang="zh-CN" sz="1400" b="0" kern="0" dirty="0">
                <a:solidFill>
                  <a:srgbClr val="40458C"/>
                </a:solidFill>
                <a:latin typeface="Tahoma" pitchFamily="34" charset="0"/>
              </a:rPr>
              <a:t>=11, WCRT of task c is 10, equal to its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0" kern="0" dirty="0">
                <a:solidFill>
                  <a:srgbClr val="40458C"/>
                </a:solidFill>
                <a:latin typeface="Tahoma" pitchFamily="34" charset="0"/>
              </a:rPr>
              <a:t>WCET C=7 + interference by higher priority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0" kern="0" dirty="0">
                <a:solidFill>
                  <a:srgbClr val="40458C"/>
                </a:solidFill>
                <a:latin typeface="Tahoma" pitchFamily="34" charset="0"/>
              </a:rPr>
              <a:t>tasks a and b, </a:t>
            </a:r>
            <a:r>
              <a:rPr lang="en-US" altLang="zh-CN" sz="1400" b="0" kern="0" dirty="0" err="1">
                <a:solidFill>
                  <a:srgbClr val="40458C"/>
                </a:solidFill>
                <a:latin typeface="Tahoma" pitchFamily="34" charset="0"/>
              </a:rPr>
              <a:t>I</a:t>
            </a:r>
            <a:r>
              <a:rPr lang="en-US" altLang="zh-CN" sz="1400" b="0" kern="0" baseline="-25000" dirty="0" err="1">
                <a:solidFill>
                  <a:srgbClr val="40458C"/>
                </a:solidFill>
                <a:latin typeface="Tahoma" pitchFamily="34" charset="0"/>
              </a:rPr>
              <a:t>c</a:t>
            </a:r>
            <a:r>
              <a:rPr lang="en-US" altLang="zh-CN" sz="1400" b="0" kern="0" dirty="0">
                <a:solidFill>
                  <a:srgbClr val="40458C"/>
                </a:solidFill>
                <a:latin typeface="Tahoma" pitchFamily="34" charset="0"/>
              </a:rPr>
              <a:t>=2+1=3. Its 1</a:t>
            </a:r>
            <a:r>
              <a:rPr lang="en-US" altLang="zh-CN" sz="1400" b="0" kern="0" baseline="30000" dirty="0">
                <a:solidFill>
                  <a:srgbClr val="40458C"/>
                </a:solidFill>
                <a:latin typeface="Tahoma" pitchFamily="34" charset="0"/>
              </a:rPr>
              <a:t>st</a:t>
            </a:r>
            <a:r>
              <a:rPr lang="en-US" altLang="zh-CN" sz="1400" b="0" kern="0" dirty="0">
                <a:solidFill>
                  <a:srgbClr val="40458C"/>
                </a:solidFill>
                <a:latin typeface="Tahoma" pitchFamily="34" charset="0"/>
              </a:rPr>
              <a:t> job meets its</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0" kern="0" dirty="0">
                <a:solidFill>
                  <a:srgbClr val="40458C"/>
                </a:solidFill>
                <a:latin typeface="Tahoma" pitchFamily="34" charset="0"/>
              </a:rPr>
              <a:t>deadline at time 11.</a:t>
            </a:r>
            <a:endParaRPr lang="zh-CN" altLang="en-US" sz="1400" b="0" kern="0" dirty="0">
              <a:solidFill>
                <a:srgbClr val="40458C"/>
              </a:solidFill>
              <a:latin typeface="Tahoma" pitchFamily="34" charset="0"/>
            </a:endParaRPr>
          </a:p>
        </p:txBody>
      </p:sp>
      <p:sp>
        <p:nvSpPr>
          <p:cNvPr id="40" name="矩形标注 18">
            <a:extLst>
              <a:ext uri="{FF2B5EF4-FFF2-40B4-BE49-F238E27FC236}">
                <a16:creationId xmlns:a16="http://schemas.microsoft.com/office/drawing/2014/main" id="{3EE1289F-BCD2-C2A1-F772-687528219F71}"/>
              </a:ext>
            </a:extLst>
          </p:cNvPr>
          <p:cNvSpPr/>
          <p:nvPr/>
        </p:nvSpPr>
        <p:spPr bwMode="auto">
          <a:xfrm>
            <a:off x="9058782" y="714651"/>
            <a:ext cx="3788158" cy="959220"/>
          </a:xfrm>
          <a:prstGeom prst="wedgeRectCallout">
            <a:avLst>
              <a:gd name="adj1" fmla="val 14446"/>
              <a:gd name="adj2" fmla="val 124152"/>
            </a:avLst>
          </a:prstGeom>
          <a:solidFill>
            <a:schemeClr val="bg1"/>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t" anchorCtr="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0" kern="0" dirty="0">
                <a:solidFill>
                  <a:srgbClr val="40458C"/>
                </a:solidFill>
                <a:latin typeface="Tahoma" pitchFamily="34" charset="0"/>
              </a:rPr>
              <a:t>With T</a:t>
            </a:r>
            <a:r>
              <a:rPr lang="en-US" altLang="zh-CN" sz="1400" b="0" kern="0" baseline="-25000" dirty="0">
                <a:solidFill>
                  <a:srgbClr val="40458C"/>
                </a:solidFill>
                <a:latin typeface="Tahoma" pitchFamily="34" charset="0"/>
              </a:rPr>
              <a:t>c</a:t>
            </a:r>
            <a:r>
              <a:rPr lang="en-US" altLang="zh-CN" sz="1400" b="0" kern="0" dirty="0">
                <a:solidFill>
                  <a:srgbClr val="40458C"/>
                </a:solidFill>
                <a:latin typeface="Tahoma" pitchFamily="34" charset="0"/>
              </a:rPr>
              <a:t>=11, WCRT of task c is 12, equal to its </a:t>
            </a:r>
          </a:p>
          <a:p>
            <a:pPr marL="0" marR="0" lvl="0" indent="0" defTabSz="914400" eaLnBrk="1" fontAlgn="auto" latinLnBrk="0" hangingPunct="1">
              <a:lnSpc>
                <a:spcPct val="100000"/>
              </a:lnSpc>
              <a:spcBef>
                <a:spcPts val="0"/>
              </a:spcBef>
              <a:spcAft>
                <a:spcPts val="0"/>
              </a:spcAft>
              <a:buClrTx/>
              <a:buSzTx/>
              <a:buFontTx/>
              <a:buNone/>
              <a:tabLst/>
              <a:defRPr/>
            </a:pPr>
            <a:r>
              <a:rPr lang="en-US" altLang="zh-CN" sz="1400" b="0" kern="0" dirty="0">
                <a:solidFill>
                  <a:srgbClr val="40458C"/>
                </a:solidFill>
                <a:latin typeface="Tahoma" pitchFamily="34" charset="0"/>
              </a:rPr>
              <a:t>WCET C=7 + interference by higher priority </a:t>
            </a:r>
          </a:p>
          <a:p>
            <a:pPr eaLnBrk="1" fontAlgn="auto" hangingPunct="1">
              <a:spcBef>
                <a:spcPts val="0"/>
              </a:spcBef>
              <a:spcAft>
                <a:spcPts val="0"/>
              </a:spcAft>
            </a:pPr>
            <a:r>
              <a:rPr lang="en-US" altLang="zh-CN" sz="1400" b="0" kern="0" dirty="0">
                <a:solidFill>
                  <a:srgbClr val="40458C"/>
                </a:solidFill>
                <a:latin typeface="Tahoma" pitchFamily="34" charset="0"/>
              </a:rPr>
              <a:t>tasks a and b, </a:t>
            </a:r>
            <a:r>
              <a:rPr lang="en-US" altLang="zh-CN" sz="1400" b="0" kern="0" dirty="0" err="1">
                <a:solidFill>
                  <a:srgbClr val="40458C"/>
                </a:solidFill>
                <a:latin typeface="Tahoma" pitchFamily="34" charset="0"/>
              </a:rPr>
              <a:t>I</a:t>
            </a:r>
            <a:r>
              <a:rPr lang="en-US" altLang="zh-CN" sz="1400" b="0" kern="0" baseline="-25000" dirty="0" err="1">
                <a:solidFill>
                  <a:srgbClr val="40458C"/>
                </a:solidFill>
                <a:latin typeface="Tahoma" pitchFamily="34" charset="0"/>
              </a:rPr>
              <a:t>c</a:t>
            </a:r>
            <a:r>
              <a:rPr lang="en-US" altLang="zh-CN" sz="1400" b="0" kern="0" dirty="0">
                <a:solidFill>
                  <a:srgbClr val="40458C"/>
                </a:solidFill>
                <a:latin typeface="Tahoma" pitchFamily="34" charset="0"/>
              </a:rPr>
              <a:t>=1+2+2=5. its 2</a:t>
            </a:r>
            <a:r>
              <a:rPr lang="en-US" altLang="zh-CN" sz="1400" b="0" kern="0" baseline="30000" dirty="0">
                <a:solidFill>
                  <a:srgbClr val="40458C"/>
                </a:solidFill>
                <a:latin typeface="Tahoma" pitchFamily="34" charset="0"/>
              </a:rPr>
              <a:t>nd</a:t>
            </a:r>
            <a:r>
              <a:rPr lang="en-US" altLang="zh-CN" sz="1400" b="0" kern="0" dirty="0">
                <a:solidFill>
                  <a:srgbClr val="40458C"/>
                </a:solidFill>
                <a:latin typeface="Tahoma" pitchFamily="34" charset="0"/>
              </a:rPr>
              <a:t> job finishes </a:t>
            </a:r>
          </a:p>
          <a:p>
            <a:pPr eaLnBrk="1" fontAlgn="auto" hangingPunct="1">
              <a:spcBef>
                <a:spcPts val="0"/>
              </a:spcBef>
              <a:spcAft>
                <a:spcPts val="0"/>
              </a:spcAft>
            </a:pPr>
            <a:r>
              <a:rPr lang="en-US" altLang="zh-CN" sz="1400" b="0" kern="0" dirty="0">
                <a:solidFill>
                  <a:srgbClr val="40458C"/>
                </a:solidFill>
                <a:latin typeface="Tahoma" pitchFamily="34" charset="0"/>
              </a:rPr>
              <a:t>at time 23 and misses its deadline at time 22.</a:t>
            </a:r>
            <a:endParaRPr lang="zh-CN" altLang="en-US" sz="1400" b="0" kern="0" dirty="0">
              <a:solidFill>
                <a:srgbClr val="40458C"/>
              </a:solidFill>
              <a:latin typeface="Tahoma" pitchFamily="34" charset="0"/>
            </a:endParaRPr>
          </a:p>
        </p:txBody>
      </p:sp>
    </p:spTree>
    <p:extLst>
      <p:ext uri="{BB962C8B-B14F-4D97-AF65-F5344CB8AC3E}">
        <p14:creationId xmlns:p14="http://schemas.microsoft.com/office/powerpoint/2010/main" val="10415004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1270000" y="794328"/>
                <a:ext cx="9779000" cy="375524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1270000" y="794328"/>
                <a:ext cx="9779000" cy="3755248"/>
              </a:xfrm>
              <a:prstGeom prst="rect">
                <a:avLst/>
              </a:prstGeom>
              <a:blipFill>
                <a:blip r:embed="rId3"/>
                <a:stretch>
                  <a:fillRect l="-1121" t="-2922" r="-1059"/>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processor state (cache </a:t>
                </a:r>
                <a:r>
                  <a:rPr lang="en-US" altLang="zh-CN" dirty="0"/>
                  <a:t>state</a:t>
                </a:r>
                <a:r>
                  <a:rPr lang="en-GB" dirty="0"/>
                  <a:t>,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r="-577"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787316"/>
              </a:xfrm>
            </p:spPr>
            <p:txBody>
              <a:bodyPr>
                <a:normAutofit fontScale="92500"/>
              </a:bodyPr>
              <a:lstStyle/>
              <a:p>
                <a:r>
                  <a:rPr lang="en-GB" sz="2400" dirty="0">
                    <a:latin typeface="Gill Sans Light"/>
                    <a:cs typeface="Microsoft Sans Serif"/>
                  </a:rPr>
                  <a:t>A </a:t>
                </a:r>
                <a:r>
                  <a:rPr lang="en-GB" sz="2400" dirty="0">
                    <a:solidFill>
                      <a:srgbClr val="0000FF"/>
                    </a:solidFill>
                    <a:latin typeface="Gill Sans Light"/>
                    <a:cs typeface="Arial"/>
                  </a:rPr>
                  <a:t>periodic</a:t>
                </a:r>
                <a:r>
                  <a:rPr lang="en-GB" sz="2400" spc="-18" dirty="0">
                    <a:solidFill>
                      <a:srgbClr val="0000FF"/>
                    </a:solidFill>
                    <a:latin typeface="Gill Sans Light"/>
                    <a:cs typeface="Arial"/>
                  </a:rPr>
                  <a:t> </a:t>
                </a:r>
                <a:r>
                  <a:rPr lang="en-GB" sz="2400" dirty="0">
                    <a:solidFill>
                      <a:srgbClr val="0000FF"/>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 </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sSub>
                      <m:sSubPr>
                        <m:ctrlPr>
                          <a:rPr lang="en-GB" i="1">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 </m:t>
                        </m:r>
                        <m:r>
                          <a:rPr lang="en-GB" i="1">
                            <a:latin typeface="Cambria Math" panose="02040503050406030204" pitchFamily="18" charset="0"/>
                            <a:cs typeface="Microsoft Sans Serif"/>
                          </a:rPr>
                          <m:t>𝐷</m:t>
                        </m:r>
                      </m:e>
                      <m:sub>
                        <m:r>
                          <a:rPr lang="en-GB" i="1">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a:t>
                </a:r>
                <a:r>
                  <a:rPr lang="en-GB" dirty="0">
                    <a:latin typeface="Gill Sans Light"/>
                    <a:cs typeface="Microsoft Sans Serif"/>
                  </a:rPr>
                  <a:t>Period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𝑇</m:t>
                        </m:r>
                      </m:e>
                      <m:sub>
                        <m:r>
                          <a:rPr lang="en-GB" b="0" i="1" smtClean="0">
                            <a:latin typeface="Cambria Math" panose="02040503050406030204" pitchFamily="18" charset="0"/>
                            <a:cs typeface="Microsoft Sans Serif"/>
                          </a:rPr>
                          <m:t>𝑖</m:t>
                        </m:r>
                      </m:sub>
                    </m:sSub>
                  </m:oMath>
                </a14:m>
                <a:r>
                  <a:rPr lang="en-GB" dirty="0">
                    <a:latin typeface="Gill Sans Light"/>
                    <a:cs typeface="Microsoft Sans Serif"/>
                  </a:rPr>
                  <a:t>; Relative Deadline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pPr lvl="1"/>
                <a:r>
                  <a:rPr lang="en-US" altLang="zh-CN" dirty="0">
                    <a:solidFill>
                      <a:schemeClr val="tx1"/>
                    </a:solidFill>
                    <a:latin typeface="Gill Sans Light"/>
                    <a:cs typeface="Microsoft Sans Serif"/>
                  </a:rPr>
                  <a:t>Implicit deadline</a:t>
                </a:r>
                <a:r>
                  <a:rPr lang="en-GB" altLang="zh-CN" dirty="0">
                    <a:latin typeface="Gill Sans Light"/>
                    <a:cs typeface="Microsoft Sans Serif"/>
                  </a:rPr>
                  <a:t> if</a:t>
                </a:r>
                <a:r>
                  <a:rPr lang="en-GB" altLang="zh-CN" dirty="0">
                    <a:solidFill>
                      <a:schemeClr val="tx1"/>
                    </a:solidFill>
                    <a:latin typeface="Gill Sans Light"/>
                    <a:cs typeface="Microsoft Sans Serif"/>
                  </a:rPr>
                  <a:t>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Constrained deadline if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latin typeface="Gill Sans Light"/>
                    <a:cs typeface="Microsoft Sans Serif"/>
                  </a:rPr>
                  <a:t>It </a:t>
                </a:r>
                <a:r>
                  <a:rPr lang="en-GB" sz="2400" dirty="0">
                    <a:latin typeface="Gill Sans Light"/>
                    <a:cs typeface="Microsoft Sans Serif"/>
                  </a:rPr>
                  <a:t>generates an infinite sequence of</a:t>
                </a:r>
                <a:r>
                  <a:rPr lang="en-GB" sz="2400" spc="5" dirty="0">
                    <a:latin typeface="Gill Sans Light"/>
                    <a:cs typeface="Microsoft Sans Serif"/>
                  </a:rPr>
                  <a:t> </a:t>
                </a:r>
                <a:r>
                  <a:rPr lang="en-GB" sz="2400" spc="-18" dirty="0">
                    <a:solidFill>
                      <a:srgbClr val="0000FF"/>
                    </a:solidFill>
                    <a:latin typeface="Gill Sans Light"/>
                    <a:cs typeface="Arial"/>
                  </a:rPr>
                  <a:t>jobs </a:t>
                </a:r>
                <a:r>
                  <a:rPr lang="en-GB" sz="2400" dirty="0">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787316"/>
              </a:xfrm>
              <a:blipFill>
                <a:blip r:embed="rId3"/>
                <a:stretch>
                  <a:fillRect l="-1074" t="-5782"/>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Introduction to RTOS and Real-Time Scheduling</a:t>
            </a:r>
          </a:p>
          <a:p>
            <a:r>
              <a:rPr lang="en-GB" dirty="0"/>
              <a:t>Fixed-Priority Scheduling</a:t>
            </a:r>
          </a:p>
          <a:p>
            <a:r>
              <a:rPr lang="en-GB" dirty="0"/>
              <a:t>Earliest Deadline First Scheduling</a:t>
            </a:r>
          </a:p>
          <a:p>
            <a:r>
              <a:rPr lang="en-GB" dirty="0"/>
              <a:t>Least Laxity First (LLF) Scheduling</a:t>
            </a:r>
          </a:p>
          <a:p>
            <a:r>
              <a:rPr lang="en-GB" dirty="0"/>
              <a:t>Resource Synchronization Protocols (for Fixed-Priority Scheduling)</a:t>
            </a:r>
          </a:p>
          <a:p>
            <a:r>
              <a:rPr lang="en-GB" dirty="0" err="1"/>
              <a:t>Preemptive</a:t>
            </a:r>
            <a:r>
              <a:rPr lang="en-GB" dirty="0"/>
              <a:t> vs. Non-</a:t>
            </a:r>
            <a:r>
              <a:rPr lang="en-GB" dirty="0" err="1"/>
              <a:t>Preemptive</a:t>
            </a:r>
            <a:r>
              <a:rPr lang="en-GB" dirty="0"/>
              <a:t> Scheduling</a:t>
            </a:r>
          </a:p>
          <a:p>
            <a:r>
              <a:rPr lang="en-GB" dirty="0"/>
              <a:t>Multiprocessor Scheduling</a:t>
            </a:r>
          </a:p>
          <a:p>
            <a:endParaRPr lang="en-SE" dirty="0"/>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dirty="0">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a:t>
            </a:r>
            <a:r>
              <a:rPr lang="en-GB" sz="1543" spc="-23" dirty="0">
                <a:latin typeface="Times New Roman"/>
                <a:cs typeface="Times New Roman"/>
              </a:rPr>
              <a:t>5</a:t>
            </a:r>
            <a:endParaRPr sz="1543" dirty="0">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762000" y="685800"/>
                <a:ext cx="101092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 if a task completes before the deadline, its tardiness is 0.</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762000" y="685800"/>
                <a:ext cx="10109200" cy="2895600"/>
              </a:xfrm>
              <a:blipFill>
                <a:blip r:embed="rId3"/>
                <a:stretch>
                  <a:fillRect l="-1086" t="-4000"/>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3810000" y="2234035"/>
            <a:ext cx="4967147" cy="3761529"/>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228600" y="914400"/>
                <a:ext cx="3886200" cy="5105400"/>
              </a:xfrm>
            </p:spPr>
            <p:txBody>
              <a:bodyPr/>
              <a:lstStyle/>
              <a:p>
                <a:r>
                  <a:rPr lang="en-GB" dirty="0"/>
                  <a:t>Which schedule is better depends on application requirements:</a:t>
                </a:r>
              </a:p>
              <a:p>
                <a:r>
                  <a:rPr lang="en-GB" dirty="0"/>
                  <a:t>In (a), the maximum lateness is minimized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𝑚𝑎𝑥</m:t>
                        </m:r>
                      </m:sub>
                    </m:sSub>
                    <m:r>
                      <a:rPr lang="en-GB" b="0" i="1" smtClean="0">
                        <a:latin typeface="Cambria Math" panose="02040503050406030204" pitchFamily="18" charset="0"/>
                      </a:rPr>
                      <m:t>=3</m:t>
                    </m:r>
                  </m:oMath>
                </a14:m>
                <a:r>
                  <a:rPr lang="en-GB" dirty="0"/>
                  <a:t>,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with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𝑚𝑎𝑥</m:t>
                        </m:r>
                      </m:sub>
                    </m:sSub>
                    <m:r>
                      <a:rPr lang="en-GB" i="1">
                        <a:latin typeface="Cambria Math" panose="02040503050406030204" pitchFamily="18" charset="0"/>
                      </a:rPr>
                      <m:t>=</m:t>
                    </m:r>
                    <m:r>
                      <a:rPr lang="en-GB" b="0" i="1" smtClean="0">
                        <a:latin typeface="Cambria Math" panose="02040503050406030204" pitchFamily="18" charset="0"/>
                      </a:rPr>
                      <m:t>23</m:t>
                    </m:r>
                  </m:oMath>
                </a14:m>
                <a:r>
                  <a:rPr lang="en-GB" dirty="0"/>
                  <a:t>,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228600" y="914400"/>
                <a:ext cx="3886200" cy="5105400"/>
              </a:xfrm>
              <a:blipFill>
                <a:blip r:embed="rId2"/>
                <a:stretch>
                  <a:fillRect l="-2983" t="-2148" r="-4239"/>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Approaches</a:t>
            </a:r>
          </a:p>
        </p:txBody>
      </p:sp>
      <p:sp>
        <p:nvSpPr>
          <p:cNvPr id="1945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Static cyclic scheduling</a:t>
            </a:r>
          </a:p>
          <a:p>
            <a:pPr lvl="1" eaLnBrk="1" hangingPunct="1"/>
            <a:r>
              <a:rPr lang="en-US" altLang="zh-CN" dirty="0">
                <a:ea typeface="宋体" pitchFamily="2" charset="-122"/>
              </a:rPr>
              <a:t>All task invocation times are computed offline and stored in a table</a:t>
            </a:r>
          </a:p>
          <a:p>
            <a:pPr lvl="1" eaLnBrk="1" hangingPunct="1"/>
            <a:r>
              <a:rPr lang="en-US" altLang="zh-CN" dirty="0">
                <a:ea typeface="宋体" pitchFamily="2" charset="-122"/>
              </a:rPr>
              <a:t>Runtime dispatch is a simple table lookup</a:t>
            </a:r>
          </a:p>
          <a:p>
            <a:pPr eaLnBrk="1" hangingPunct="1"/>
            <a:r>
              <a:rPr lang="en-US" altLang="zh-CN" dirty="0">
                <a:ea typeface="宋体" pitchFamily="2" charset="-122"/>
              </a:rPr>
              <a:t>Fixed priority scheduling</a:t>
            </a:r>
          </a:p>
          <a:p>
            <a:pPr lvl="1" eaLnBrk="1" hangingPunct="1"/>
            <a:r>
              <a:rPr lang="en-US" altLang="zh-CN" dirty="0">
                <a:ea typeface="宋体" pitchFamily="2" charset="-122"/>
              </a:rPr>
              <a:t>Each task is assigned a fixed priority</a:t>
            </a:r>
          </a:p>
          <a:p>
            <a:pPr lvl="1" eaLnBrk="1" hangingPunct="1"/>
            <a:r>
              <a:rPr lang="en-US" altLang="zh-CN" dirty="0">
                <a:ea typeface="宋体" pitchFamily="2" charset="-122"/>
              </a:rPr>
              <a:t>Runtime dispatch is priority-based</a:t>
            </a:r>
          </a:p>
          <a:p>
            <a:pPr eaLnBrk="1" hangingPunct="1"/>
            <a:r>
              <a:rPr lang="en-US" altLang="zh-CN" dirty="0">
                <a:ea typeface="宋体" pitchFamily="2" charset="-122"/>
              </a:rPr>
              <a:t>Dynamic priority scheduling</a:t>
            </a:r>
          </a:p>
          <a:p>
            <a:pPr lvl="1" eaLnBrk="1" hangingPunct="1"/>
            <a:r>
              <a:rPr lang="en-US" altLang="zh-CN" dirty="0">
                <a:ea typeface="宋体" pitchFamily="2" charset="-122"/>
              </a:rPr>
              <a:t>Task priorities are assigned dynamically at runtime</a:t>
            </a:r>
          </a:p>
          <a:p>
            <a:pPr lvl="1" eaLnBrk="1" hangingPunct="1"/>
            <a:r>
              <a:rPr lang="en-US" altLang="zh-CN" dirty="0">
                <a:ea typeface="宋体" pitchFamily="2" charset="-122"/>
              </a:rPr>
              <a:t>e.g., Earliest Deadline First (EDF), Least-Laxity First (LLF)</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Fixed-Priority Scheduling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is assigned a fixed priority for all its invocations</a:t>
            </a:r>
          </a:p>
          <a:p>
            <a:pPr eaLnBrk="1" hangingPunct="1"/>
            <a:r>
              <a:rPr lang="en-US" altLang="zh-CN" dirty="0">
                <a:ea typeface="宋体" pitchFamily="2" charset="-122"/>
              </a:rPr>
              <a:t>Pros: </a:t>
            </a:r>
          </a:p>
          <a:p>
            <a:pPr lvl="1" eaLnBrk="1" hangingPunct="1"/>
            <a:r>
              <a:rPr lang="en-US" altLang="zh-CN" dirty="0">
                <a:ea typeface="宋体" pitchFamily="2" charset="-122"/>
              </a:rPr>
              <a:t>Predictability</a:t>
            </a:r>
          </a:p>
          <a:p>
            <a:pPr lvl="1" eaLnBrk="1" hangingPunct="1"/>
            <a:r>
              <a:rPr lang="en-US" altLang="zh-CN" dirty="0">
                <a:ea typeface="宋体" pitchFamily="2" charset="-122"/>
              </a:rPr>
              <a:t>Low runtime overhead </a:t>
            </a:r>
          </a:p>
          <a:p>
            <a:pPr lvl="1" eaLnBrk="1" hangingPunct="1"/>
            <a:r>
              <a:rPr lang="en-US" altLang="zh-CN" dirty="0">
                <a:ea typeface="宋体" pitchFamily="2" charset="-122"/>
              </a:rPr>
              <a:t>Temporal isolation during overload</a:t>
            </a:r>
          </a:p>
          <a:p>
            <a:pPr eaLnBrk="1" hangingPunct="1"/>
            <a:r>
              <a:rPr lang="en-US" altLang="zh-CN" dirty="0">
                <a:ea typeface="宋体" pitchFamily="2" charset="-122"/>
              </a:rPr>
              <a:t>Cons: </a:t>
            </a:r>
          </a:p>
          <a:p>
            <a:pPr lvl="1" eaLnBrk="1" hangingPunct="1"/>
            <a:r>
              <a:rPr lang="en-US" altLang="zh-CN" dirty="0">
                <a:ea typeface="宋体" pitchFamily="2" charset="-122"/>
              </a:rPr>
              <a:t>Cannot achieve 100% utilization in general, except when task periods are harmonic</a:t>
            </a:r>
          </a:p>
          <a:p>
            <a:pPr eaLnBrk="1" hangingPunct="1"/>
            <a:r>
              <a:rPr lang="en-US" altLang="zh-CN" dirty="0">
                <a:ea typeface="宋体" pitchFamily="2" charset="-122"/>
              </a:rPr>
              <a:t>Widely used in most commercial </a:t>
            </a:r>
            <a:r>
              <a:rPr lang="en-US" altLang="zh-CN" dirty="0" err="1">
                <a:ea typeface="宋体" pitchFamily="2" charset="-122"/>
              </a:rPr>
              <a:t>RTOSes</a:t>
            </a:r>
            <a:r>
              <a:rPr lang="en-US" altLang="zh-CN" dirty="0">
                <a:ea typeface="宋体" pitchFamily="2" charset="-122"/>
              </a:rPr>
              <a:t> and CAN bus</a:t>
            </a:r>
          </a:p>
          <a:p>
            <a:pPr lvl="1" eaLnBrk="1" hangingPunct="1"/>
            <a:endParaRPr lang="en-US" altLang="zh-CN" dirty="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xmlns:a14="http://schemas.microsoft.com/office/drawing/2010/main">
        <mc:Choice Requires="a14">
          <p:sp>
            <p:nvSpPr>
              <p:cNvPr id="57347" name="Rectangle 3" descr="Rectangle: Click to edit Master text styles&#10;Second level&#10;Third level&#10;Fourth level&#10;Fifth level"/>
              <p:cNvSpPr>
                <a:spLocks noGrp="1" noChangeArrowheads="1"/>
              </p:cNvSpPr>
              <p:nvPr>
                <p:ph idx="1"/>
              </p:nvPr>
            </p:nvSpPr>
            <p:spPr>
              <a:xfrm>
                <a:off x="640244" y="851655"/>
                <a:ext cx="5619964" cy="5853942"/>
              </a:xfrm>
            </p:spPr>
            <p:txBody>
              <a:bodyPr>
                <a:normAutofit lnSpcReduction="10000"/>
              </a:bodyPr>
              <a:lstStyle/>
              <a:p>
                <a:pPr eaLnBrk="1" hangingPunct="1">
                  <a:lnSpc>
                    <a:spcPct val="90000"/>
                  </a:lnSpc>
                </a:pPr>
                <a:r>
                  <a:rPr lang="en-US" altLang="zh-CN" dirty="0">
                    <a:ea typeface="宋体" pitchFamily="2" charset="-122"/>
                  </a:rPr>
                  <a:t>Rate Monotonic Scheduling (RMS)</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When D = T, RMS is the optimal priority assignment, i.e., if a </a:t>
                </a:r>
                <a:r>
                  <a:rPr lang="en-US" altLang="zh-CN" dirty="0" err="1">
                    <a:ea typeface="宋体" pitchFamily="2" charset="-122"/>
                  </a:rPr>
                  <a:t>taskset</a:t>
                </a:r>
                <a:r>
                  <a:rPr lang="en-US" altLang="zh-CN" dirty="0">
                    <a:ea typeface="宋体" pitchFamily="2" charset="-122"/>
                  </a:rPr>
                  <a: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Scheduling (DMS)</a:t>
                </a:r>
              </a:p>
              <a:p>
                <a:pPr lvl="1" eaLnBrk="1" hangingPunct="1">
                  <a:lnSpc>
                    <a:spcPct val="90000"/>
                  </a:lnSpc>
                </a:pPr>
                <a:r>
                  <a:rPr lang="en-US" altLang="zh-CN" dirty="0">
                    <a:ea typeface="宋体" pitchFamily="2" charset="-122"/>
                  </a:rPr>
                  <a:t>Assign higher priority to task with smaller relative deadline (indicated by red downward arrow for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2</m:t>
                        </m:r>
                      </m:sub>
                    </m:sSub>
                  </m:oMath>
                </a14:m>
                <a:r>
                  <a:rPr lang="en-US" altLang="zh-CN" dirty="0">
                    <a:ea typeface="宋体" pitchFamily="2" charset="-122"/>
                  </a:rPr>
                  <a:t>)</a:t>
                </a:r>
              </a:p>
              <a:p>
                <a:pPr lvl="1" eaLnBrk="1" hangingPunct="1">
                  <a:lnSpc>
                    <a:spcPct val="90000"/>
                  </a:lnSpc>
                </a:pPr>
                <a:r>
                  <a:rPr lang="en-US" altLang="zh-CN" dirty="0">
                    <a:ea typeface="宋体" pitchFamily="2" charset="-122"/>
                  </a:rPr>
                  <a:t>When D &lt; T, DMS is the optimal priority assignment</a:t>
                </a:r>
              </a:p>
              <a:p>
                <a:pPr eaLnBrk="1" hangingPunct="1">
                  <a:lnSpc>
                    <a:spcPct val="90000"/>
                  </a:lnSpc>
                </a:pPr>
                <a:r>
                  <a:rPr lang="en-US" altLang="zh-CN" dirty="0">
                    <a:ea typeface="宋体" pitchFamily="2" charset="-122"/>
                  </a:rPr>
                  <a:t>Why do we want deadline &lt; period?</a:t>
                </a:r>
              </a:p>
              <a:p>
                <a:pPr lvl="1" eaLnBrk="1" hangingPunct="1">
                  <a:lnSpc>
                    <a:spcPct val="90000"/>
                  </a:lnSpc>
                </a:pPr>
                <a:r>
                  <a:rPr lang="en-US" altLang="zh-CN" dirty="0">
                    <a:ea typeface="宋体" pitchFamily="2" charset="-122"/>
                  </a:rPr>
                  <a:t>Some events happen infrequently, but need to be handled urgently</a:t>
                </a:r>
              </a:p>
            </p:txBody>
          </p:sp>
        </mc:Choice>
        <mc:Fallback xmlns="">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640244" y="851655"/>
                <a:ext cx="5619964" cy="5853942"/>
              </a:xfrm>
              <a:blipFill>
                <a:blip r:embed="rId3"/>
                <a:stretch>
                  <a:fillRect l="-1952" t="-2500" r="-2169"/>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851655"/>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9618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9618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988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988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6576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1545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1242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1648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1698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1648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6576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864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9459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864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864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915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864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792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50008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791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791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7041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3060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8276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6576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9720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9720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9720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9720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50008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50667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6204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6204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6204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6204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8276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5196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8489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9604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9604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1531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864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1648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166611"/>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86484"/>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mc:AlternateContent xmlns:mc="http://schemas.openxmlformats.org/markup-compatibility/2006" xmlns:a14="http://schemas.microsoft.com/office/drawing/2010/main">
        <mc:Choice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a:bodyPr>
              <a:lstStyle/>
              <a:p>
                <a:pPr eaLnBrk="1" hangingPunct="1"/>
                <a:r>
                  <a:rPr lang="en-GB" b="0" dirty="0"/>
                  <a:t>A taskset is schedulable under RM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lvl="1" eaLnBrk="1" hangingPunct="1"/>
                <a:r>
                  <a:rPr lang="en-US" altLang="zh-CN" dirty="0">
                    <a:ea typeface="宋体" pitchFamily="2" charset="-122"/>
                  </a:rPr>
                  <a:t>If periods are harmonic (larger periods divisible by smaller periods), then utilization bound is 1</a:t>
                </a:r>
              </a:p>
            </p:txBody>
          </p:sp>
        </mc:Choice>
        <mc:Fallback xmlns="">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3"/>
                <a:stretch>
                  <a:fillRect l="-2083" t="-1780" r="-2315"/>
                </a:stretch>
              </a:blipFill>
            </p:spPr>
            <p:txBody>
              <a:bodyPr/>
              <a:lstStyle/>
              <a:p>
                <a:r>
                  <a:rPr lang="en-SE">
                    <a:noFill/>
                  </a:rPr>
                  <a:t> </a:t>
                </a:r>
              </a:p>
            </p:txBody>
          </p:sp>
        </mc:Fallback>
      </mc:AlternateContent>
      <p:pic>
        <p:nvPicPr>
          <p:cNvPr id="47139" name="object 153">
            <a:extLst>
              <a:ext uri="{FF2B5EF4-FFF2-40B4-BE49-F238E27FC236}">
                <a16:creationId xmlns:a16="http://schemas.microsoft.com/office/drawing/2014/main" id="{8D4CA0AA-2564-CBF4-14B1-A3751DE1EDBA}"/>
              </a:ext>
            </a:extLst>
          </p:cNvPr>
          <p:cNvPicPr/>
          <p:nvPr/>
        </p:nvPicPr>
        <p:blipFill>
          <a:blip r:embed="rId4"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5"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6"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7"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8"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8"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9"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8"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2121688568"/>
              </p:ext>
            </p:extLst>
          </p:nvPr>
        </p:nvGraphicFramePr>
        <p:xfrm>
          <a:off x="9100293" y="148000"/>
          <a:ext cx="2732720" cy="2966720"/>
        </p:xfrm>
        <a:graphic>
          <a:graphicData uri="http://schemas.openxmlformats.org/drawingml/2006/table">
            <a:tbl>
              <a:tblPr firstRow="1" bandRow="1">
                <a:tableStyleId>{5C22544A-7EE6-4342-B048-85BDC9FD1C3A}</a:tableStyleId>
              </a:tblPr>
              <a:tblGrid>
                <a:gridCol w="1086469">
                  <a:extLst>
                    <a:ext uri="{9D8B030D-6E8A-4147-A177-3AD203B41FA5}">
                      <a16:colId xmlns:a16="http://schemas.microsoft.com/office/drawing/2014/main" val="352138746"/>
                    </a:ext>
                  </a:extLst>
                </a:gridCol>
                <a:gridCol w="164625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7C7F983-06B7-F5E6-F156-BD9064E3C63B}"/>
                  </a:ext>
                </a:extLst>
              </p:cNvPr>
              <p:cNvSpPr txBox="1"/>
              <p:nvPr/>
            </p:nvSpPr>
            <p:spPr>
              <a:xfrm>
                <a:off x="913622" y="1410444"/>
                <a:ext cx="3762120" cy="1351396"/>
              </a:xfrm>
              <a:prstGeom prst="rect">
                <a:avLst/>
              </a:prstGeom>
              <a:noFill/>
            </p:spPr>
            <p:txBody>
              <a:bodyPr wrap="non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sz="2400" b="0" dirty="0">
                    <a:latin typeface="Gill Sans Light"/>
                  </a:rPr>
                  <a:t> non-schedulable</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913622" y="1410444"/>
                <a:ext cx="3762120" cy="1351396"/>
              </a:xfrm>
              <a:prstGeom prst="rect">
                <a:avLst/>
              </a:prstGeom>
              <a:blipFill>
                <a:blip r:embed="rId3"/>
                <a:stretch>
                  <a:fillRect l="-2593" t="-4505" r="-14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720727"/>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833</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720727"/>
              </a:xfrm>
              <a:prstGeom prst="rect">
                <a:avLst/>
              </a:prstGeom>
              <a:blipFill>
                <a:blip r:embed="rId4"/>
                <a:stretch>
                  <a:fillRect l="-1732" t="-353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574049" cy="1351396"/>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574049" cy="1351396"/>
              </a:xfrm>
              <a:prstGeom prst="rect">
                <a:avLst/>
              </a:prstGeom>
              <a:blipFill>
                <a:blip r:embed="rId5"/>
                <a:stretch>
                  <a:fillRect l="-1639" t="-4525"/>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43" name="TextBox 42">
            <a:extLst>
              <a:ext uri="{FF2B5EF4-FFF2-40B4-BE49-F238E27FC236}">
                <a16:creationId xmlns:a16="http://schemas.microsoft.com/office/drawing/2014/main" id="{5C1E6642-0BE0-8CBA-8630-52D5911B703B}"/>
              </a:ext>
            </a:extLst>
          </p:cNvPr>
          <p:cNvSpPr txBox="1"/>
          <p:nvPr/>
        </p:nvSpPr>
        <p:spPr>
          <a:xfrm>
            <a:off x="123321" y="685800"/>
            <a:ext cx="582357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We use the notation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spc="-40" baseline="-7716" dirty="0">
                <a:latin typeface="Times New Roman"/>
                <a:cs typeface="Times New Roman"/>
              </a:rPr>
              <a: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a:t>
            </a:r>
            <a:r>
              <a:rPr lang="en-GB" sz="2000" b="0" spc="-64" dirty="0">
                <a:latin typeface="Times New Roman"/>
                <a:cs typeface="Times New Roman"/>
              </a:rPr>
              <a:t> </a:t>
            </a:r>
            <a:r>
              <a:rPr lang="en-GB" sz="2000" b="0" dirty="0">
                <a:latin typeface="Times New Roman"/>
                <a:cs typeface="Times New Roman"/>
              </a:rPr>
              <a:t>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Times New Roman"/>
                <a:cs typeface="Times New Roman"/>
              </a:rPr>
              <a:t>D</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to denote task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dirty="0">
                <a:latin typeface="Gill Sans Light"/>
              </a:rPr>
              <a:t> with WCET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Period</a:t>
            </a:r>
            <a:r>
              <a:rPr lang="en-GB" sz="2000" b="0" dirty="0">
                <a:latin typeface="Times New Roman"/>
                <a:cs typeface="Times New Roman"/>
              </a:rPr>
              <a:t> 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Gill Sans Light"/>
              </a:rPr>
              <a:t>Deadline </a:t>
            </a:r>
            <a:r>
              <a:rPr lang="en-GB" sz="2000" b="0" dirty="0">
                <a:latin typeface="Times New Roman"/>
                <a:cs typeface="Times New Roman"/>
              </a:rPr>
              <a:t>D</a:t>
            </a:r>
            <a:r>
              <a:rPr lang="en-GB" sz="2000" b="0" baseline="-7716" dirty="0">
                <a:latin typeface="Times New Roman"/>
                <a:cs typeface="Times New Roman"/>
              </a:rPr>
              <a:t>i</a:t>
            </a:r>
            <a:endParaRPr lang="en-SE" sz="1600" b="0" dirty="0">
              <a:latin typeface="Gill Sans Light"/>
            </a:endParaRPr>
          </a:p>
        </p:txBody>
      </p:sp>
    </p:spTree>
    <p:extLst>
      <p:ext uri="{BB962C8B-B14F-4D97-AF65-F5344CB8AC3E}">
        <p14:creationId xmlns:p14="http://schemas.microsoft.com/office/powerpoint/2010/main" val="668814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Consider the synchronous taskset: all tasks are initially released at time 0 simultaneously, called the critical instant. This is the worst-case: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longer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when released at time 0, the critical instant,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3935"/>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3601154" y="3286301"/>
            <a:ext cx="5806652" cy="3391893"/>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if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endParaRPr lang="en-US" altLang="zh-CN" sz="28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The taskset is schedulable of all tasks are schedulable.</a:t>
                </a:r>
              </a:p>
              <a:p>
                <a:pPr marL="285750" indent="-285750" eaLnBrk="1" hangingPunct="1">
                  <a:lnSpc>
                    <a:spcPct val="90000"/>
                  </a:lnSpc>
                  <a:spcBef>
                    <a:spcPct val="30000"/>
                  </a:spcBef>
                  <a:buSzPct val="100000"/>
                  <a:buFontTx/>
                  <a:buChar char="•"/>
                </a:pPr>
                <a:r>
                  <a:rPr lang="en-GB" altLang="zh-CN" sz="2800" b="0" dirty="0">
                    <a:latin typeface="Gill Sans Light" charset="0"/>
                    <a:ea typeface="宋体" pitchFamily="2" charset="-122"/>
                  </a:rPr>
                  <a:t>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oMath>
                </a14:m>
                <a:r>
                  <a:rPr lang="en-GB" altLang="zh-CN" sz="2400" b="0" dirty="0">
                    <a:latin typeface="Gill Sans Light" charset="0"/>
                    <a:ea typeface="宋体" pitchFamily="2" charset="-122"/>
                  </a:rPr>
                  <a:t> denotes the number of times 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pre-empts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latin typeface="Gill Sans Light" charset="0"/>
                    <a:ea typeface="宋体" pitchFamily="2" charset="-122"/>
                  </a:rPr>
                  <a:t> during its one job execution;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f>
                          <m:fPr>
                            <m:ctrlPr>
                              <a:rPr lang="en-GB" altLang="zh-CN" sz="2400" b="0" i="1">
                                <a:latin typeface="Cambria Math" panose="02040503050406030204" pitchFamily="18" charset="0"/>
                                <a:ea typeface="宋体" pitchFamily="2" charset="-122"/>
                              </a:rPr>
                            </m:ctrlPr>
                          </m:fPr>
                          <m:num>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num>
                          <m:den>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𝑇</m:t>
                                </m:r>
                              </m:e>
                              <m:sub>
                                <m:r>
                                  <a:rPr lang="en-GB" altLang="zh-CN" sz="2400" b="0" i="1">
                                    <a:latin typeface="Cambria Math" panose="02040503050406030204" pitchFamily="18" charset="0"/>
                                    <a:ea typeface="宋体" pitchFamily="2" charset="-122"/>
                                  </a:rPr>
                                  <m:t>𝑗</m:t>
                                </m:r>
                              </m:sub>
                            </m:sSub>
                          </m:den>
                        </m:f>
                      </m:e>
                    </m:d>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𝐶</m:t>
                        </m:r>
                      </m:e>
                      <m:sub>
                        <m:r>
                          <a:rPr lang="en-GB" altLang="zh-CN" sz="2400" b="0" i="1">
                            <a:latin typeface="Cambria Math" panose="02040503050406030204" pitchFamily="18" charset="0"/>
                            <a:ea typeface="宋体" pitchFamily="2" charset="-122"/>
                          </a:rPr>
                          <m:t>𝑗</m:t>
                        </m:r>
                      </m:sub>
                    </m:sSub>
                  </m:oMath>
                </a14:m>
                <a:r>
                  <a:rPr lang="en-US" altLang="zh-CN" sz="2400" b="0" dirty="0">
                    <a:latin typeface="Gill Sans Light" charset="0"/>
                    <a:ea typeface="宋体" pitchFamily="2" charset="-122"/>
                  </a:rPr>
                  <a:t> denotes the total preemption delay caused by </a:t>
                </a:r>
                <a:r>
                  <a:rPr lang="en-GB" altLang="zh-CN" sz="2400" b="0" dirty="0">
                    <a:latin typeface="Gill Sans Light" charset="0"/>
                    <a:ea typeface="宋体" pitchFamily="2" charset="-122"/>
                  </a:rPr>
                  <a:t>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to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r>
                  <a:rPr lang="en-GB" altLang="zh-CN" sz="2400" b="0" dirty="0">
                    <a:latin typeface="Gill Sans Light" charset="0"/>
                    <a:ea typeface="宋体" pitchFamily="2" charset="-122"/>
                  </a:rPr>
                  <a:t>during its one job execution</a:t>
                </a:r>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371"/>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1911378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8163" name="Rectangle 38" descr="Rectangle: Click to edit Master text styles&#10;Second level&#10;Third level&#10;Fourth level&#10;Fifth level"/>
              <p:cNvSpPr>
                <a:spLocks noChangeArrowheads="1"/>
              </p:cNvSpPr>
              <p:nvPr/>
            </p:nvSpPr>
            <p:spPr bwMode="auto">
              <a:xfrm>
                <a:off x="1447800" y="1066800"/>
                <a:ext cx="9550400" cy="2971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 </a:t>
                </a:r>
                <a14:m>
                  <m:oMath xmlns:m="http://schemas.openxmlformats.org/officeDocument/2006/math">
                    <m:nary>
                      <m:naryPr>
                        <m:chr m:val="∑"/>
                        <m:ctrlPr>
                          <a:rPr lang="en-GB" sz="2400" b="0" i="1">
                            <a:latin typeface="Cambria Math" panose="02040503050406030204" pitchFamily="18" charset="0"/>
                          </a:rPr>
                        </m:ctrlPr>
                      </m:naryPr>
                      <m:sub>
                        <m:r>
                          <m:rPr>
                            <m:brk m:alnAt="23"/>
                          </m:rPr>
                          <a:rPr lang="en-GB" sz="2400" b="0" i="1">
                            <a:latin typeface="Cambria Math" panose="02040503050406030204" pitchFamily="18" charset="0"/>
                          </a:rPr>
                          <m:t>𝑖</m:t>
                        </m:r>
                        <m:r>
                          <a:rPr lang="en-GB" sz="2400" b="0" i="1">
                            <a:latin typeface="Cambria Math" panose="02040503050406030204" pitchFamily="18" charset="0"/>
                          </a:rPr>
                          <m:t>=1</m:t>
                        </m:r>
                      </m:sub>
                      <m:sup>
                        <m:r>
                          <a:rPr lang="en-GB" sz="2400" b="0" i="1" smtClean="0">
                            <a:latin typeface="Cambria Math" panose="02040503050406030204" pitchFamily="18" charset="0"/>
                          </a:rPr>
                          <m:t>3</m:t>
                        </m:r>
                      </m:sup>
                      <m:e>
                        <m:f>
                          <m:fPr>
                            <m:ctrlPr>
                              <a:rPr lang="en-GB" sz="2400" b="0" i="1">
                                <a:latin typeface="Cambria Math" panose="02040503050406030204" pitchFamily="18" charset="0"/>
                              </a:rPr>
                            </m:ctrlPr>
                          </m:fPr>
                          <m:num>
                            <m:sSub>
                              <m:sSubPr>
                                <m:ctrlPr>
                                  <a:rPr lang="en-GB" sz="2400" b="0" i="1">
                                    <a:latin typeface="Cambria Math" panose="02040503050406030204" pitchFamily="18" charset="0"/>
                                  </a:rPr>
                                </m:ctrlPr>
                              </m:sSubPr>
                              <m:e>
                                <m:r>
                                  <a:rPr lang="en-GB" sz="2400" b="0" i="1">
                                    <a:latin typeface="Cambria Math" panose="02040503050406030204" pitchFamily="18" charset="0"/>
                                  </a:rPr>
                                  <m:t>𝐶</m:t>
                                </m:r>
                              </m:e>
                              <m:sub>
                                <m:r>
                                  <a:rPr lang="en-GB" sz="2400" b="0" i="1">
                                    <a:latin typeface="Cambria Math" panose="02040503050406030204" pitchFamily="18" charset="0"/>
                                  </a:rPr>
                                  <m:t>𝑖</m:t>
                                </m:r>
                              </m:sub>
                            </m:sSub>
                          </m:num>
                          <m:den>
                            <m:sSub>
                              <m:sSubPr>
                                <m:ctrlPr>
                                  <a:rPr lang="en-GB" sz="2400" b="0" i="1">
                                    <a:latin typeface="Cambria Math" panose="02040503050406030204" pitchFamily="18" charset="0"/>
                                  </a:rPr>
                                </m:ctrlPr>
                              </m:sSubPr>
                              <m:e>
                                <m:r>
                                  <a:rPr lang="en-GB" sz="2400" b="0" i="1">
                                    <a:latin typeface="Cambria Math" panose="02040503050406030204" pitchFamily="18" charset="0"/>
                                  </a:rPr>
                                  <m:t>𝑇</m:t>
                                </m:r>
                              </m:e>
                              <m:sub>
                                <m:r>
                                  <a:rPr lang="en-GB" sz="2400" b="0" i="1">
                                    <a:latin typeface="Cambria Math" panose="02040503050406030204" pitchFamily="18" charset="0"/>
                                  </a:rPr>
                                  <m:t>𝑖</m:t>
                                </m:r>
                              </m:sub>
                            </m:sSub>
                          </m:den>
                        </m:f>
                      </m:e>
                    </m:nary>
                  </m:oMath>
                </a14:m>
                <a:r>
                  <a:rPr lang="en-US" altLang="zh-CN" sz="2400" b="0" dirty="0">
                    <a:latin typeface="Gill Sans Light" charset="0"/>
                    <a:ea typeface="宋体" pitchFamily="2" charset="-122"/>
                  </a:rPr>
                  <a:t>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0.81</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1/3</m:t>
                            </m:r>
                          </m:sup>
                        </m:sSup>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since 0.81 &gt; 0.78</a:t>
                </a: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But taskset is actually schedulable</a:t>
                </a:r>
              </a:p>
            </p:txBody>
          </p:sp>
        </mc:Choice>
        <mc:Fallback xmlns="">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1447800" y="1066800"/>
                <a:ext cx="9550400" cy="2971800"/>
              </a:xfrm>
              <a:prstGeom prst="rect">
                <a:avLst/>
              </a:prstGeom>
              <a:blipFill>
                <a:blip r:embed="rId3"/>
                <a:stretch>
                  <a:fillRect l="-1213" t="-1230"/>
                </a:stretch>
              </a:blipFill>
              <a:ln>
                <a:noFill/>
              </a:ln>
              <a:effectLst/>
            </p:spPr>
            <p:txBody>
              <a:bodyPr/>
              <a:lstStyle/>
              <a:p>
                <a:r>
                  <a:rPr lang="en-SE">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+0=10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&lt;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634" t="-2387"/>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0" name="Line 170">
            <a:extLst>
              <a:ext uri="{FF2B5EF4-FFF2-40B4-BE49-F238E27FC236}">
                <a16:creationId xmlns:a16="http://schemas.microsoft.com/office/drawing/2014/main" id="{38F9E407-6F25-03B5-D460-171D9C0D67E4}"/>
              </a:ext>
            </a:extLst>
          </p:cNvPr>
          <p:cNvSpPr>
            <a:spLocks noChangeShapeType="1"/>
          </p:cNvSpPr>
          <p:nvPr/>
        </p:nvSpPr>
        <p:spPr bwMode="auto">
          <a:xfrm>
            <a:off x="1855788" y="6302931"/>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1" name="Line 171">
            <a:extLst>
              <a:ext uri="{FF2B5EF4-FFF2-40B4-BE49-F238E27FC236}">
                <a16:creationId xmlns:a16="http://schemas.microsoft.com/office/drawing/2014/main" id="{7B9EE9D1-A8D9-5DAC-831D-22055D8CC2D8}"/>
              </a:ext>
            </a:extLst>
          </p:cNvPr>
          <p:cNvSpPr>
            <a:spLocks noChangeShapeType="1"/>
          </p:cNvSpPr>
          <p:nvPr/>
        </p:nvSpPr>
        <p:spPr bwMode="auto">
          <a:xfrm>
            <a:off x="1855788" y="6150531"/>
            <a:ext cx="0" cy="304800"/>
          </a:xfrm>
          <a:prstGeom prst="line">
            <a:avLst/>
          </a:prstGeom>
          <a:noFill/>
          <a:ln w="9525">
            <a:solidFill>
              <a:srgbClr val="000000"/>
            </a:solidFill>
            <a:round/>
            <a:headEnd/>
            <a:tailEnd/>
          </a:ln>
        </p:spPr>
        <p:txBody>
          <a:bodyPr wrap="none"/>
          <a:lstStyle/>
          <a:p>
            <a:endParaRPr lang="zh-CN" altLang="en-US"/>
          </a:p>
        </p:txBody>
      </p:sp>
      <p:sp>
        <p:nvSpPr>
          <p:cNvPr id="32" name="Line 172">
            <a:extLst>
              <a:ext uri="{FF2B5EF4-FFF2-40B4-BE49-F238E27FC236}">
                <a16:creationId xmlns:a16="http://schemas.microsoft.com/office/drawing/2014/main" id="{556058AA-C0A2-99EC-E629-64915E4A20CB}"/>
              </a:ext>
            </a:extLst>
          </p:cNvPr>
          <p:cNvSpPr>
            <a:spLocks noChangeShapeType="1"/>
          </p:cNvSpPr>
          <p:nvPr/>
        </p:nvSpPr>
        <p:spPr bwMode="auto">
          <a:xfrm>
            <a:off x="3355975" y="6150531"/>
            <a:ext cx="0" cy="304800"/>
          </a:xfrm>
          <a:prstGeom prst="line">
            <a:avLst/>
          </a:prstGeom>
          <a:noFill/>
          <a:ln w="9525">
            <a:solidFill>
              <a:srgbClr val="000000"/>
            </a:solidFill>
            <a:round/>
            <a:headEnd/>
            <a:tailEnd/>
          </a:ln>
        </p:spPr>
        <p:txBody>
          <a:bodyPr wrap="none"/>
          <a:lstStyle/>
          <a:p>
            <a:endParaRPr lang="zh-CN" altLang="en-US"/>
          </a:p>
        </p:txBody>
      </p:sp>
      <p:sp>
        <p:nvSpPr>
          <p:cNvPr id="33" name="Line 173">
            <a:extLst>
              <a:ext uri="{FF2B5EF4-FFF2-40B4-BE49-F238E27FC236}">
                <a16:creationId xmlns:a16="http://schemas.microsoft.com/office/drawing/2014/main" id="{8D649E6E-CB93-B414-C5DC-4508DD080C7D}"/>
              </a:ext>
            </a:extLst>
          </p:cNvPr>
          <p:cNvSpPr>
            <a:spLocks noChangeShapeType="1"/>
          </p:cNvSpPr>
          <p:nvPr/>
        </p:nvSpPr>
        <p:spPr bwMode="auto">
          <a:xfrm>
            <a:off x="4903788" y="6175931"/>
            <a:ext cx="0" cy="304800"/>
          </a:xfrm>
          <a:prstGeom prst="line">
            <a:avLst/>
          </a:prstGeom>
          <a:noFill/>
          <a:ln w="9525">
            <a:solidFill>
              <a:srgbClr val="000000"/>
            </a:solidFill>
            <a:round/>
            <a:headEnd/>
            <a:tailEnd/>
          </a:ln>
        </p:spPr>
        <p:txBody>
          <a:bodyPr wrap="none"/>
          <a:lstStyle/>
          <a:p>
            <a:endParaRPr lang="zh-CN" altLang="en-US"/>
          </a:p>
        </p:txBody>
      </p:sp>
      <p:sp>
        <p:nvSpPr>
          <p:cNvPr id="34" name="Line 174">
            <a:extLst>
              <a:ext uri="{FF2B5EF4-FFF2-40B4-BE49-F238E27FC236}">
                <a16:creationId xmlns:a16="http://schemas.microsoft.com/office/drawing/2014/main" id="{8936E322-54A2-F17A-F78B-0BF3C35C2A19}"/>
              </a:ext>
            </a:extLst>
          </p:cNvPr>
          <p:cNvSpPr>
            <a:spLocks noChangeShapeType="1"/>
          </p:cNvSpPr>
          <p:nvPr/>
        </p:nvSpPr>
        <p:spPr bwMode="auto">
          <a:xfrm>
            <a:off x="6432550" y="6175931"/>
            <a:ext cx="0" cy="304800"/>
          </a:xfrm>
          <a:prstGeom prst="line">
            <a:avLst/>
          </a:prstGeom>
          <a:noFill/>
          <a:ln w="9525">
            <a:solidFill>
              <a:srgbClr val="000000"/>
            </a:solidFill>
            <a:round/>
            <a:headEnd/>
            <a:tailEnd/>
          </a:ln>
        </p:spPr>
        <p:txBody>
          <a:bodyPr wrap="none"/>
          <a:lstStyle/>
          <a:p>
            <a:endParaRPr lang="zh-CN" altLang="en-US"/>
          </a:p>
        </p:txBody>
      </p:sp>
      <p:sp>
        <p:nvSpPr>
          <p:cNvPr id="35" name="Line 175">
            <a:extLst>
              <a:ext uri="{FF2B5EF4-FFF2-40B4-BE49-F238E27FC236}">
                <a16:creationId xmlns:a16="http://schemas.microsoft.com/office/drawing/2014/main" id="{271DBFE1-AEC2-5367-0C94-A25F62940EFB}"/>
              </a:ext>
            </a:extLst>
          </p:cNvPr>
          <p:cNvSpPr>
            <a:spLocks noChangeShapeType="1"/>
          </p:cNvSpPr>
          <p:nvPr/>
        </p:nvSpPr>
        <p:spPr bwMode="auto">
          <a:xfrm>
            <a:off x="7988300" y="6150531"/>
            <a:ext cx="0" cy="304800"/>
          </a:xfrm>
          <a:prstGeom prst="line">
            <a:avLst/>
          </a:prstGeom>
          <a:noFill/>
          <a:ln w="9525">
            <a:solidFill>
              <a:srgbClr val="000000"/>
            </a:solidFill>
            <a:round/>
            <a:headEnd/>
            <a:tailEnd/>
          </a:ln>
        </p:spPr>
        <p:txBody>
          <a:bodyPr wrap="none"/>
          <a:lstStyle/>
          <a:p>
            <a:endParaRPr lang="zh-CN" altLang="en-US"/>
          </a:p>
        </p:txBody>
      </p:sp>
      <p:sp>
        <p:nvSpPr>
          <p:cNvPr id="36" name="Text Box 176">
            <a:extLst>
              <a:ext uri="{FF2B5EF4-FFF2-40B4-BE49-F238E27FC236}">
                <a16:creationId xmlns:a16="http://schemas.microsoft.com/office/drawing/2014/main" id="{BBE2D1C6-3241-9AF7-9D72-BCAD88F6F970}"/>
              </a:ext>
            </a:extLst>
          </p:cNvPr>
          <p:cNvSpPr txBox="1">
            <a:spLocks noChangeArrowheads="1"/>
          </p:cNvSpPr>
          <p:nvPr/>
        </p:nvSpPr>
        <p:spPr bwMode="auto">
          <a:xfrm>
            <a:off x="1679575" y="6336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7" name="Text Box 177">
            <a:extLst>
              <a:ext uri="{FF2B5EF4-FFF2-40B4-BE49-F238E27FC236}">
                <a16:creationId xmlns:a16="http://schemas.microsoft.com/office/drawing/2014/main" id="{DF0506AA-C61C-0C46-F73A-D027AFA0A0CC}"/>
              </a:ext>
            </a:extLst>
          </p:cNvPr>
          <p:cNvSpPr txBox="1">
            <a:spLocks noChangeArrowheads="1"/>
          </p:cNvSpPr>
          <p:nvPr/>
        </p:nvSpPr>
        <p:spPr bwMode="auto">
          <a:xfrm>
            <a:off x="3122614"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8" name="Text Box 178">
            <a:extLst>
              <a:ext uri="{FF2B5EF4-FFF2-40B4-BE49-F238E27FC236}">
                <a16:creationId xmlns:a16="http://schemas.microsoft.com/office/drawing/2014/main" id="{2B8B486D-4EEE-5338-B45A-8F13CEB6F90B}"/>
              </a:ext>
            </a:extLst>
          </p:cNvPr>
          <p:cNvSpPr txBox="1">
            <a:spLocks noChangeArrowheads="1"/>
          </p:cNvSpPr>
          <p:nvPr/>
        </p:nvSpPr>
        <p:spPr bwMode="auto">
          <a:xfrm>
            <a:off x="4730751"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39" name="Text Box 179">
            <a:extLst>
              <a:ext uri="{FF2B5EF4-FFF2-40B4-BE49-F238E27FC236}">
                <a16:creationId xmlns:a16="http://schemas.microsoft.com/office/drawing/2014/main" id="{A8F96154-7761-29CA-5233-1C231CD4F226}"/>
              </a:ext>
            </a:extLst>
          </p:cNvPr>
          <p:cNvSpPr txBox="1">
            <a:spLocks noChangeArrowheads="1"/>
          </p:cNvSpPr>
          <p:nvPr/>
        </p:nvSpPr>
        <p:spPr bwMode="auto">
          <a:xfrm>
            <a:off x="617378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0" name="Text Box 180">
            <a:extLst>
              <a:ext uri="{FF2B5EF4-FFF2-40B4-BE49-F238E27FC236}">
                <a16:creationId xmlns:a16="http://schemas.microsoft.com/office/drawing/2014/main" id="{8CA59318-8BC7-E22D-7CD2-7465ADA55287}"/>
              </a:ext>
            </a:extLst>
          </p:cNvPr>
          <p:cNvSpPr txBox="1">
            <a:spLocks noChangeArrowheads="1"/>
          </p:cNvSpPr>
          <p:nvPr/>
        </p:nvSpPr>
        <p:spPr bwMode="auto">
          <a:xfrm>
            <a:off x="772953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1" name="Line 181">
            <a:extLst>
              <a:ext uri="{FF2B5EF4-FFF2-40B4-BE49-F238E27FC236}">
                <a16:creationId xmlns:a16="http://schemas.microsoft.com/office/drawing/2014/main" id="{C3BEB606-ADC4-E212-6124-8200B2D4E592}"/>
              </a:ext>
            </a:extLst>
          </p:cNvPr>
          <p:cNvSpPr>
            <a:spLocks noChangeShapeType="1"/>
          </p:cNvSpPr>
          <p:nvPr/>
        </p:nvSpPr>
        <p:spPr bwMode="auto">
          <a:xfrm>
            <a:off x="9496425" y="6183868"/>
            <a:ext cx="0" cy="304800"/>
          </a:xfrm>
          <a:prstGeom prst="line">
            <a:avLst/>
          </a:prstGeom>
          <a:noFill/>
          <a:ln w="9525">
            <a:solidFill>
              <a:srgbClr val="000000"/>
            </a:solidFill>
            <a:round/>
            <a:headEnd/>
            <a:tailEnd/>
          </a:ln>
        </p:spPr>
        <p:txBody>
          <a:bodyPr wrap="none"/>
          <a:lstStyle/>
          <a:p>
            <a:endParaRPr lang="zh-CN" altLang="en-US"/>
          </a:p>
        </p:txBody>
      </p:sp>
      <p:sp>
        <p:nvSpPr>
          <p:cNvPr id="42" name="Text Box 182">
            <a:extLst>
              <a:ext uri="{FF2B5EF4-FFF2-40B4-BE49-F238E27FC236}">
                <a16:creationId xmlns:a16="http://schemas.microsoft.com/office/drawing/2014/main" id="{57107097-5863-A65B-6D81-B3D464C45A23}"/>
              </a:ext>
            </a:extLst>
          </p:cNvPr>
          <p:cNvSpPr txBox="1">
            <a:spLocks noChangeArrowheads="1"/>
          </p:cNvSpPr>
          <p:nvPr/>
        </p:nvSpPr>
        <p:spPr bwMode="auto">
          <a:xfrm>
            <a:off x="9229726"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3" name="Text Box 185">
            <a:extLst>
              <a:ext uri="{FF2B5EF4-FFF2-40B4-BE49-F238E27FC236}">
                <a16:creationId xmlns:a16="http://schemas.microsoft.com/office/drawing/2014/main" id="{443DEE20-0C15-182F-8F7E-9A7E6F7FA0B7}"/>
              </a:ext>
            </a:extLst>
          </p:cNvPr>
          <p:cNvSpPr txBox="1">
            <a:spLocks noChangeArrowheads="1"/>
          </p:cNvSpPr>
          <p:nvPr/>
        </p:nvSpPr>
        <p:spPr bwMode="auto">
          <a:xfrm>
            <a:off x="9809163" y="6304518"/>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Line 70">
            <a:extLst>
              <a:ext uri="{FF2B5EF4-FFF2-40B4-BE49-F238E27FC236}">
                <a16:creationId xmlns:a16="http://schemas.microsoft.com/office/drawing/2014/main" id="{63646B85-9F40-C242-5770-515DFBCC12F0}"/>
              </a:ext>
            </a:extLst>
          </p:cNvPr>
          <p:cNvSpPr>
            <a:spLocks noChangeShapeType="1"/>
          </p:cNvSpPr>
          <p:nvPr/>
        </p:nvSpPr>
        <p:spPr bwMode="auto">
          <a:xfrm flipV="1">
            <a:off x="1852124" y="4587834"/>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7" name="Text Box 185">
            <a:extLst>
              <a:ext uri="{FF2B5EF4-FFF2-40B4-BE49-F238E27FC236}">
                <a16:creationId xmlns:a16="http://schemas.microsoft.com/office/drawing/2014/main" id="{16C39E19-24BE-4F79-2292-40FAC9C7D0B8}"/>
              </a:ext>
            </a:extLst>
          </p:cNvPr>
          <p:cNvSpPr txBox="1">
            <a:spLocks noChangeArrowheads="1"/>
          </p:cNvSpPr>
          <p:nvPr/>
        </p:nvSpPr>
        <p:spPr bwMode="auto">
          <a:xfrm>
            <a:off x="1102168" y="4578375"/>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1">
            <a:extLst>
              <a:ext uri="{FF2B5EF4-FFF2-40B4-BE49-F238E27FC236}">
                <a16:creationId xmlns:a16="http://schemas.microsoft.com/office/drawing/2014/main" id="{A10DAADF-D6B8-0613-732A-27C804943335}"/>
              </a:ext>
            </a:extLst>
          </p:cNvPr>
          <p:cNvSpPr>
            <a:spLocks noChangeShapeType="1"/>
          </p:cNvSpPr>
          <p:nvPr/>
        </p:nvSpPr>
        <p:spPr bwMode="auto">
          <a:xfrm>
            <a:off x="3348038" y="4925336"/>
            <a:ext cx="0" cy="304800"/>
          </a:xfrm>
          <a:prstGeom prst="line">
            <a:avLst/>
          </a:prstGeom>
          <a:noFill/>
          <a:ln w="9525">
            <a:solidFill>
              <a:srgbClr val="000000"/>
            </a:solidFill>
            <a:round/>
            <a:headEnd/>
            <a:tailEnd/>
          </a:ln>
        </p:spPr>
        <p:txBody>
          <a:bodyPr wrap="none"/>
          <a:lstStyle/>
          <a:p>
            <a:endParaRPr lang="zh-CN" altLang="en-US"/>
          </a:p>
        </p:txBody>
      </p:sp>
      <p:sp>
        <p:nvSpPr>
          <p:cNvPr id="50" name="Line 148">
            <a:extLst>
              <a:ext uri="{FF2B5EF4-FFF2-40B4-BE49-F238E27FC236}">
                <a16:creationId xmlns:a16="http://schemas.microsoft.com/office/drawing/2014/main" id="{D75A3393-6FD2-F951-CE59-732FCC34F22C}"/>
              </a:ext>
            </a:extLst>
          </p:cNvPr>
          <p:cNvSpPr>
            <a:spLocks noChangeShapeType="1"/>
          </p:cNvSpPr>
          <p:nvPr/>
        </p:nvSpPr>
        <p:spPr bwMode="auto">
          <a:xfrm>
            <a:off x="7965440" y="4925336"/>
            <a:ext cx="0" cy="304800"/>
          </a:xfrm>
          <a:prstGeom prst="line">
            <a:avLst/>
          </a:prstGeom>
          <a:noFill/>
          <a:ln w="9525">
            <a:solidFill>
              <a:srgbClr val="000000"/>
            </a:solidFill>
            <a:round/>
            <a:headEnd/>
            <a:tailEnd/>
          </a:ln>
        </p:spPr>
        <p:txBody>
          <a:bodyPr wrap="none"/>
          <a:lstStyle/>
          <a:p>
            <a:endParaRPr lang="zh-CN" altLang="en-US"/>
          </a:p>
        </p:txBody>
      </p:sp>
      <p:sp>
        <p:nvSpPr>
          <p:cNvPr id="51" name="Rectangle 157">
            <a:extLst>
              <a:ext uri="{FF2B5EF4-FFF2-40B4-BE49-F238E27FC236}">
                <a16:creationId xmlns:a16="http://schemas.microsoft.com/office/drawing/2014/main" id="{2FD798E1-A129-F1F4-9B80-BD507A74EA43}"/>
              </a:ext>
            </a:extLst>
          </p:cNvPr>
          <p:cNvSpPr>
            <a:spLocks noChangeArrowheads="1"/>
          </p:cNvSpPr>
          <p:nvPr/>
        </p:nvSpPr>
        <p:spPr bwMode="auto">
          <a:xfrm>
            <a:off x="1847850" y="4925336"/>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 name="Rectangle 158">
            <a:extLst>
              <a:ext uri="{FF2B5EF4-FFF2-40B4-BE49-F238E27FC236}">
                <a16:creationId xmlns:a16="http://schemas.microsoft.com/office/drawing/2014/main" id="{5758D211-9601-779B-844D-07DD0A8AE393}"/>
              </a:ext>
            </a:extLst>
          </p:cNvPr>
          <p:cNvSpPr>
            <a:spLocks noChangeArrowheads="1"/>
          </p:cNvSpPr>
          <p:nvPr/>
        </p:nvSpPr>
        <p:spPr bwMode="auto">
          <a:xfrm>
            <a:off x="6424613" y="4925336"/>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b="0" i="1" dirty="0" smtClean="0">
                        <a:latin typeface="Cambria Math" panose="02040503050406030204" pitchFamily="18" charset="0"/>
                      </a:rPr>
                      <m:t>10+1∗10=</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i="1" dirty="0">
                        <a:latin typeface="Cambria Math" panose="02040503050406030204" pitchFamily="18" charset="0"/>
                      </a:rPr>
                      <m:t>10</m:t>
                    </m:r>
                    <m:r>
                      <a:rPr lang="en-GB" altLang="zh-CN" i="1" dirty="0" smtClean="0">
                        <a:latin typeface="Cambria Math" panose="02040503050406030204" pitchFamily="18" charset="0"/>
                      </a:rPr>
                      <m:t>+</m:t>
                    </m:r>
                    <m:r>
                      <a:rPr lang="en-GB" altLang="zh-CN" i="1" dirty="0">
                        <a:latin typeface="Cambria Math" panose="02040503050406030204" pitchFamily="18" charset="0"/>
                      </a:rPr>
                      <m:t>1∗10=</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=40</m:t>
                    </m:r>
                  </m:oMath>
                </a14:m>
                <a:r>
                  <a:rPr lang="en-US" altLang="zh-CN" dirty="0">
                    <a:latin typeface="Gill Sans Light" charset="0"/>
                  </a:rPr>
                  <a:t>, so T2 is schedulable</a:t>
                </a:r>
              </a:p>
            </p:txBody>
          </p:sp>
        </mc:Choice>
        <mc:Fallback xmlns="">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985" t="-4264" b="-2907"/>
                </a:stretch>
              </a:blipFill>
              <a:ln>
                <a:noFill/>
              </a:ln>
              <a:effectLst/>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0" name="Object 4">
            <a:extLst>
              <a:ext uri="{FF2B5EF4-FFF2-40B4-BE49-F238E27FC236}">
                <a16:creationId xmlns:a16="http://schemas.microsoft.com/office/drawing/2014/main" id="{0F130A8E-4719-9912-2EA3-35431A46271A}"/>
              </a:ext>
            </a:extLst>
          </p:cNvPr>
          <p:cNvGraphicFramePr>
            <a:graphicFrameLocks noChangeAspect="1"/>
          </p:cNvGraphicFramePr>
          <p:nvPr>
            <p:extLst>
              <p:ext uri="{D42A27DB-BD31-4B8C-83A1-F6EECF244321}">
                <p14:modId xmlns:p14="http://schemas.microsoft.com/office/powerpoint/2010/main" val="136112102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
                  <p:embed/>
                </p:oleObj>
              </mc:Choice>
              <mc:Fallback>
                <p:oleObj name="Equation" r:id="rId6"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170">
            <a:extLst>
              <a:ext uri="{FF2B5EF4-FFF2-40B4-BE49-F238E27FC236}">
                <a16:creationId xmlns:a16="http://schemas.microsoft.com/office/drawing/2014/main" id="{F9E34D1C-4B4D-2538-939E-3D70AAFE935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2" name="Line 171">
            <a:extLst>
              <a:ext uri="{FF2B5EF4-FFF2-40B4-BE49-F238E27FC236}">
                <a16:creationId xmlns:a16="http://schemas.microsoft.com/office/drawing/2014/main" id="{87B72984-7E25-CB25-B650-3AD8223DB1CF}"/>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3" name="Line 172">
            <a:extLst>
              <a:ext uri="{FF2B5EF4-FFF2-40B4-BE49-F238E27FC236}">
                <a16:creationId xmlns:a16="http://schemas.microsoft.com/office/drawing/2014/main" id="{E91FCA0F-FAA3-6D2E-0DDB-CBB301A6C0AF}"/>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3">
            <a:extLst>
              <a:ext uri="{FF2B5EF4-FFF2-40B4-BE49-F238E27FC236}">
                <a16:creationId xmlns:a16="http://schemas.microsoft.com/office/drawing/2014/main" id="{73652D6B-AA09-77A5-7191-41AA2873BC5D}"/>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5" name="Line 174">
            <a:extLst>
              <a:ext uri="{FF2B5EF4-FFF2-40B4-BE49-F238E27FC236}">
                <a16:creationId xmlns:a16="http://schemas.microsoft.com/office/drawing/2014/main" id="{4D40E6C9-D2D7-C90D-A008-3A4BBBC8F965}"/>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5">
            <a:extLst>
              <a:ext uri="{FF2B5EF4-FFF2-40B4-BE49-F238E27FC236}">
                <a16:creationId xmlns:a16="http://schemas.microsoft.com/office/drawing/2014/main" id="{161C1863-1D2D-D18C-B346-B60027740B15}"/>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7" name="Text Box 176">
            <a:extLst>
              <a:ext uri="{FF2B5EF4-FFF2-40B4-BE49-F238E27FC236}">
                <a16:creationId xmlns:a16="http://schemas.microsoft.com/office/drawing/2014/main" id="{81E3DF62-8F75-F55F-42B4-6DDB3588BB53}"/>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8" name="Text Box 177">
            <a:extLst>
              <a:ext uri="{FF2B5EF4-FFF2-40B4-BE49-F238E27FC236}">
                <a16:creationId xmlns:a16="http://schemas.microsoft.com/office/drawing/2014/main" id="{744B3DB0-8CA4-F5EA-FCF7-CB95345B9E97}"/>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9" name="Text Box 178">
            <a:extLst>
              <a:ext uri="{FF2B5EF4-FFF2-40B4-BE49-F238E27FC236}">
                <a16:creationId xmlns:a16="http://schemas.microsoft.com/office/drawing/2014/main" id="{D834A0A9-A3F8-6A46-49BF-76176A762FD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0" name="Text Box 179">
            <a:extLst>
              <a:ext uri="{FF2B5EF4-FFF2-40B4-BE49-F238E27FC236}">
                <a16:creationId xmlns:a16="http://schemas.microsoft.com/office/drawing/2014/main" id="{4B9FC212-2BE4-DDAA-91AA-749FCBF1CA8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1" name="Text Box 180">
            <a:extLst>
              <a:ext uri="{FF2B5EF4-FFF2-40B4-BE49-F238E27FC236}">
                <a16:creationId xmlns:a16="http://schemas.microsoft.com/office/drawing/2014/main" id="{6520BFB8-5724-A94C-78C3-76BC9BC179E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2" name="Line 181">
            <a:extLst>
              <a:ext uri="{FF2B5EF4-FFF2-40B4-BE49-F238E27FC236}">
                <a16:creationId xmlns:a16="http://schemas.microsoft.com/office/drawing/2014/main" id="{3D43E230-AEAA-ED64-70C7-BCBA8416F7C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3" name="Text Box 182">
            <a:extLst>
              <a:ext uri="{FF2B5EF4-FFF2-40B4-BE49-F238E27FC236}">
                <a16:creationId xmlns:a16="http://schemas.microsoft.com/office/drawing/2014/main" id="{18839FC3-76B6-E16D-4FE9-A7E8C49493E2}"/>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4" name="Text Box 185">
            <a:extLst>
              <a:ext uri="{FF2B5EF4-FFF2-40B4-BE49-F238E27FC236}">
                <a16:creationId xmlns:a16="http://schemas.microsoft.com/office/drawing/2014/main" id="{BADAB53F-B82C-7F0A-1E8F-53E3A92B0606}"/>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7" name="Line 70">
            <a:extLst>
              <a:ext uri="{FF2B5EF4-FFF2-40B4-BE49-F238E27FC236}">
                <a16:creationId xmlns:a16="http://schemas.microsoft.com/office/drawing/2014/main" id="{5959BEA0-B15D-147F-423B-144ECB45537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8" name="Text Box 185">
            <a:extLst>
              <a:ext uri="{FF2B5EF4-FFF2-40B4-BE49-F238E27FC236}">
                <a16:creationId xmlns:a16="http://schemas.microsoft.com/office/drawing/2014/main" id="{92ED6D83-0A2A-E72D-9487-6FBB3158607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0">
            <a:extLst>
              <a:ext uri="{FF2B5EF4-FFF2-40B4-BE49-F238E27FC236}">
                <a16:creationId xmlns:a16="http://schemas.microsoft.com/office/drawing/2014/main" id="{608286A0-0BAF-8A20-23AE-604708524228}"/>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0" name="Line 141">
            <a:extLst>
              <a:ext uri="{FF2B5EF4-FFF2-40B4-BE49-F238E27FC236}">
                <a16:creationId xmlns:a16="http://schemas.microsoft.com/office/drawing/2014/main" id="{9977D669-86FB-8260-31BE-0B6A769E71FD}"/>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1" name="Line 148">
            <a:extLst>
              <a:ext uri="{FF2B5EF4-FFF2-40B4-BE49-F238E27FC236}">
                <a16:creationId xmlns:a16="http://schemas.microsoft.com/office/drawing/2014/main" id="{92DE194D-B987-E830-2725-5A540F8F0E8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2" name="Rectangle 157">
            <a:extLst>
              <a:ext uri="{FF2B5EF4-FFF2-40B4-BE49-F238E27FC236}">
                <a16:creationId xmlns:a16="http://schemas.microsoft.com/office/drawing/2014/main" id="{0F8593A1-ADDA-523C-2AF4-31D978FC6966}"/>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 name="Rectangle 158">
            <a:extLst>
              <a:ext uri="{FF2B5EF4-FFF2-40B4-BE49-F238E27FC236}">
                <a16:creationId xmlns:a16="http://schemas.microsoft.com/office/drawing/2014/main" id="{F566971E-A294-38E4-7B02-0718FD9D0167}"/>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64">
            <a:extLst>
              <a:ext uri="{FF2B5EF4-FFF2-40B4-BE49-F238E27FC236}">
                <a16:creationId xmlns:a16="http://schemas.microsoft.com/office/drawing/2014/main" id="{0582F7FD-945A-09E8-FC0D-9E277F211511}"/>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 name="Rectangle 165">
            <a:extLst>
              <a:ext uri="{FF2B5EF4-FFF2-40B4-BE49-F238E27FC236}">
                <a16:creationId xmlns:a16="http://schemas.microsoft.com/office/drawing/2014/main" id="{828C7417-130C-AB27-725C-68FF51216189}"/>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3812555462"/>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normAutofit fontScale="92500" lnSpcReduction="10000"/>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∗10=32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2</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US" altLang="zh-CN" sz="2000" dirty="0" smtClean="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m:t>
                    </m:r>
                    <m:r>
                      <a:rPr lang="en-US" altLang="zh-CN" sz="2200" i="1" dirty="0">
                        <a:latin typeface="Cambria Math" panose="02040503050406030204" pitchFamily="18" charset="0"/>
                        <a:ea typeface="宋体" pitchFamily="2" charset="-122"/>
                      </a:rPr>
                      <m:t>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xmlns="">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935" t="-3614"/>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2" name="Line 170">
            <a:extLst>
              <a:ext uri="{FF2B5EF4-FFF2-40B4-BE49-F238E27FC236}">
                <a16:creationId xmlns:a16="http://schemas.microsoft.com/office/drawing/2014/main" id="{88DB997F-5E83-2294-426B-ADD9105FBF6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3" name="Line 171">
            <a:extLst>
              <a:ext uri="{FF2B5EF4-FFF2-40B4-BE49-F238E27FC236}">
                <a16:creationId xmlns:a16="http://schemas.microsoft.com/office/drawing/2014/main" id="{7BCA5CD7-F0AC-90A6-17AC-CA71669D42B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2">
            <a:extLst>
              <a:ext uri="{FF2B5EF4-FFF2-40B4-BE49-F238E27FC236}">
                <a16:creationId xmlns:a16="http://schemas.microsoft.com/office/drawing/2014/main" id="{8DE7BC70-2C2D-71E9-57D4-5CC12A39AD50}"/>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3">
            <a:extLst>
              <a:ext uri="{FF2B5EF4-FFF2-40B4-BE49-F238E27FC236}">
                <a16:creationId xmlns:a16="http://schemas.microsoft.com/office/drawing/2014/main" id="{16CF70FB-94D2-D7DA-5066-A6CEB187CCEC}"/>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4">
            <a:extLst>
              <a:ext uri="{FF2B5EF4-FFF2-40B4-BE49-F238E27FC236}">
                <a16:creationId xmlns:a16="http://schemas.microsoft.com/office/drawing/2014/main" id="{0E220481-563A-059C-D556-839D7BD6D4CC}"/>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5">
            <a:extLst>
              <a:ext uri="{FF2B5EF4-FFF2-40B4-BE49-F238E27FC236}">
                <a16:creationId xmlns:a16="http://schemas.microsoft.com/office/drawing/2014/main" id="{99D75FF7-E425-3B3A-975B-FF43B44501A9}"/>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8" name="Text Box 176">
            <a:extLst>
              <a:ext uri="{FF2B5EF4-FFF2-40B4-BE49-F238E27FC236}">
                <a16:creationId xmlns:a16="http://schemas.microsoft.com/office/drawing/2014/main" id="{D31EA141-3BA5-D7B6-4FD8-02C02505790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9" name="Text Box 177">
            <a:extLst>
              <a:ext uri="{FF2B5EF4-FFF2-40B4-BE49-F238E27FC236}">
                <a16:creationId xmlns:a16="http://schemas.microsoft.com/office/drawing/2014/main" id="{8B0E35C1-FFC2-15E4-1D6C-BAEAACCF0790}"/>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0" name="Text Box 178">
            <a:extLst>
              <a:ext uri="{FF2B5EF4-FFF2-40B4-BE49-F238E27FC236}">
                <a16:creationId xmlns:a16="http://schemas.microsoft.com/office/drawing/2014/main" id="{59ECDC3B-8416-42C2-67A8-925826E4020B}"/>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1" name="Text Box 179">
            <a:extLst>
              <a:ext uri="{FF2B5EF4-FFF2-40B4-BE49-F238E27FC236}">
                <a16:creationId xmlns:a16="http://schemas.microsoft.com/office/drawing/2014/main" id="{2878F411-8621-C2F2-1B1F-C347CF137E55}"/>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2" name="Text Box 180">
            <a:extLst>
              <a:ext uri="{FF2B5EF4-FFF2-40B4-BE49-F238E27FC236}">
                <a16:creationId xmlns:a16="http://schemas.microsoft.com/office/drawing/2014/main" id="{71D2B5FE-100B-85F1-FAD3-37E01BE0C117}"/>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3" name="Line 181">
            <a:extLst>
              <a:ext uri="{FF2B5EF4-FFF2-40B4-BE49-F238E27FC236}">
                <a16:creationId xmlns:a16="http://schemas.microsoft.com/office/drawing/2014/main" id="{9E5B8CA3-97C8-A08D-20BE-D81476E484BA}"/>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4" name="Text Box 182">
            <a:extLst>
              <a:ext uri="{FF2B5EF4-FFF2-40B4-BE49-F238E27FC236}">
                <a16:creationId xmlns:a16="http://schemas.microsoft.com/office/drawing/2014/main" id="{EEDAC9DE-9CC0-3A8B-B86F-0813E237A8A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5" name="Text Box 185">
            <a:extLst>
              <a:ext uri="{FF2B5EF4-FFF2-40B4-BE49-F238E27FC236}">
                <a16:creationId xmlns:a16="http://schemas.microsoft.com/office/drawing/2014/main" id="{95E98C38-3338-4149-83C2-C728FCA9A998}"/>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Rectangle 188">
            <a:extLst>
              <a:ext uri="{FF2B5EF4-FFF2-40B4-BE49-F238E27FC236}">
                <a16:creationId xmlns:a16="http://schemas.microsoft.com/office/drawing/2014/main" id="{CACE58EC-A818-833C-12E0-868839CC44A0}"/>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7" name="Rectangle 189">
            <a:extLst>
              <a:ext uri="{FF2B5EF4-FFF2-40B4-BE49-F238E27FC236}">
                <a16:creationId xmlns:a16="http://schemas.microsoft.com/office/drawing/2014/main" id="{72D4AB5E-DAA9-5279-4E05-E04C1CFEBA08}"/>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48" name="Line 70">
            <a:extLst>
              <a:ext uri="{FF2B5EF4-FFF2-40B4-BE49-F238E27FC236}">
                <a16:creationId xmlns:a16="http://schemas.microsoft.com/office/drawing/2014/main" id="{389BA5A9-30E3-942C-3C0D-998FE44B3AD9}"/>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D9596517-A929-BFF8-3214-9057F8675D7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0" name="Line 140">
            <a:extLst>
              <a:ext uri="{FF2B5EF4-FFF2-40B4-BE49-F238E27FC236}">
                <a16:creationId xmlns:a16="http://schemas.microsoft.com/office/drawing/2014/main" id="{D4ACDE39-F2EA-7FAD-4267-510088C44875}"/>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1" name="Line 141">
            <a:extLst>
              <a:ext uri="{FF2B5EF4-FFF2-40B4-BE49-F238E27FC236}">
                <a16:creationId xmlns:a16="http://schemas.microsoft.com/office/drawing/2014/main" id="{A513A5E7-F905-8641-6BF1-01CD9F4FD8A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2" name="Line 148">
            <a:extLst>
              <a:ext uri="{FF2B5EF4-FFF2-40B4-BE49-F238E27FC236}">
                <a16:creationId xmlns:a16="http://schemas.microsoft.com/office/drawing/2014/main" id="{63E734C9-6EC8-E075-7D6A-E909D8C01A6D}"/>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3" name="Rectangle 157">
            <a:extLst>
              <a:ext uri="{FF2B5EF4-FFF2-40B4-BE49-F238E27FC236}">
                <a16:creationId xmlns:a16="http://schemas.microsoft.com/office/drawing/2014/main" id="{2401F780-2DCF-F16C-EE42-D80AC8FA79D1}"/>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58">
            <a:extLst>
              <a:ext uri="{FF2B5EF4-FFF2-40B4-BE49-F238E27FC236}">
                <a16:creationId xmlns:a16="http://schemas.microsoft.com/office/drawing/2014/main" id="{E6EAA4E4-957A-5332-ECB6-AC6A2AA9A09B}"/>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64">
            <a:extLst>
              <a:ext uri="{FF2B5EF4-FFF2-40B4-BE49-F238E27FC236}">
                <a16:creationId xmlns:a16="http://schemas.microsoft.com/office/drawing/2014/main" id="{251D99B8-E919-2CC9-3A50-9721F0698F16}"/>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 name="Rectangle 165">
            <a:extLst>
              <a:ext uri="{FF2B5EF4-FFF2-40B4-BE49-F238E27FC236}">
                <a16:creationId xmlns:a16="http://schemas.microsoft.com/office/drawing/2014/main" id="{16107C73-BBCE-B07D-A522-502543A800D5}"/>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2" y="4634414"/>
            <a:ext cx="1929617" cy="597599"/>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lang="en-GB" sz="1900" kern="0" spc="-30" dirty="0">
                <a:solidFill>
                  <a:sysClr val="windowText" lastClr="000000"/>
                </a:solidFill>
                <a:latin typeface="Arial"/>
                <a:cs typeface="Arial"/>
              </a:rPr>
              <a:t>or process </a:t>
            </a:r>
            <a:r>
              <a:rPr sz="1900" kern="0" spc="-10" dirty="0">
                <a:solidFill>
                  <a:sysClr val="windowText" lastClr="000000"/>
                </a:solidFill>
                <a:latin typeface="Arial"/>
                <a:cs typeface="Arial"/>
              </a:rPr>
              <a:t>(task)</a:t>
            </a:r>
            <a:endParaRPr sz="1900" b="0" kern="0" dirty="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xmlns:a14="http://schemas.microsoft.com/office/drawing/2010/main">
        <mc:Choice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T1 and T2 yet</a:t>
                </a:r>
              </a:p>
            </p:txBody>
          </p:sp>
        </mc:Choice>
        <mc:Fallback xmlns="">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45" name="Rectangle 21"/>
          <p:cNvSpPr>
            <a:spLocks noChangeArrowheads="1"/>
          </p:cNvSpPr>
          <p:nvPr/>
        </p:nvSpPr>
        <p:spPr bwMode="auto">
          <a:xfrm>
            <a:off x="8883371" y="755096"/>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2" name="Object 4">
            <a:extLst>
              <a:ext uri="{FF2B5EF4-FFF2-40B4-BE49-F238E27FC236}">
                <a16:creationId xmlns:a16="http://schemas.microsoft.com/office/drawing/2014/main" id="{71CE891E-EEEC-C366-B539-F77D3D0D2230}"/>
              </a:ext>
            </a:extLst>
          </p:cNvPr>
          <p:cNvGraphicFramePr>
            <a:graphicFrameLocks noChangeAspect="1"/>
          </p:cNvGraphicFramePr>
          <p:nvPr>
            <p:extLst>
              <p:ext uri="{D42A27DB-BD31-4B8C-83A1-F6EECF244321}">
                <p14:modId xmlns:p14="http://schemas.microsoft.com/office/powerpoint/2010/main" val="228608930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170">
            <a:extLst>
              <a:ext uri="{FF2B5EF4-FFF2-40B4-BE49-F238E27FC236}">
                <a16:creationId xmlns:a16="http://schemas.microsoft.com/office/drawing/2014/main" id="{1F97C0C1-1BA9-E728-FA42-7E60EF4F111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4" name="Line 171">
            <a:extLst>
              <a:ext uri="{FF2B5EF4-FFF2-40B4-BE49-F238E27FC236}">
                <a16:creationId xmlns:a16="http://schemas.microsoft.com/office/drawing/2014/main" id="{2EF15CE4-0151-6FAA-D2ED-5A03E794AA2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2">
            <a:extLst>
              <a:ext uri="{FF2B5EF4-FFF2-40B4-BE49-F238E27FC236}">
                <a16:creationId xmlns:a16="http://schemas.microsoft.com/office/drawing/2014/main" id="{E212EA21-5912-2678-F9B2-622887D2A9F7}"/>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6" name="Line 173">
            <a:extLst>
              <a:ext uri="{FF2B5EF4-FFF2-40B4-BE49-F238E27FC236}">
                <a16:creationId xmlns:a16="http://schemas.microsoft.com/office/drawing/2014/main" id="{AFBA9995-B9ED-BDF3-A89C-E6ABE579F4FE}"/>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4">
            <a:extLst>
              <a:ext uri="{FF2B5EF4-FFF2-40B4-BE49-F238E27FC236}">
                <a16:creationId xmlns:a16="http://schemas.microsoft.com/office/drawing/2014/main" id="{B673B562-6C21-82E9-E42B-B6DF2ECB0D60}"/>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8" name="Line 175">
            <a:extLst>
              <a:ext uri="{FF2B5EF4-FFF2-40B4-BE49-F238E27FC236}">
                <a16:creationId xmlns:a16="http://schemas.microsoft.com/office/drawing/2014/main" id="{F84CF100-D1EB-E87D-B343-A70965F9C5F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9" name="Text Box 176">
            <a:extLst>
              <a:ext uri="{FF2B5EF4-FFF2-40B4-BE49-F238E27FC236}">
                <a16:creationId xmlns:a16="http://schemas.microsoft.com/office/drawing/2014/main" id="{70DC6819-1F0B-55A0-2710-2BFA56338DDE}"/>
              </a:ext>
            </a:extLst>
          </p:cNvPr>
          <p:cNvSpPr txBox="1">
            <a:spLocks noChangeArrowheads="1"/>
          </p:cNvSpPr>
          <p:nvPr/>
        </p:nvSpPr>
        <p:spPr bwMode="auto">
          <a:xfrm>
            <a:off x="1679575" y="5955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0" name="Text Box 177">
            <a:extLst>
              <a:ext uri="{FF2B5EF4-FFF2-40B4-BE49-F238E27FC236}">
                <a16:creationId xmlns:a16="http://schemas.microsoft.com/office/drawing/2014/main" id="{7B1CDC7E-A60A-8605-A8A6-7707D176110E}"/>
              </a:ext>
            </a:extLst>
          </p:cNvPr>
          <p:cNvSpPr txBox="1">
            <a:spLocks noChangeArrowheads="1"/>
          </p:cNvSpPr>
          <p:nvPr/>
        </p:nvSpPr>
        <p:spPr bwMode="auto">
          <a:xfrm>
            <a:off x="3122614"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1" name="Text Box 178">
            <a:extLst>
              <a:ext uri="{FF2B5EF4-FFF2-40B4-BE49-F238E27FC236}">
                <a16:creationId xmlns:a16="http://schemas.microsoft.com/office/drawing/2014/main" id="{BA99BFED-262B-0E0C-EED6-5AE486AF25AC}"/>
              </a:ext>
            </a:extLst>
          </p:cNvPr>
          <p:cNvSpPr txBox="1">
            <a:spLocks noChangeArrowheads="1"/>
          </p:cNvSpPr>
          <p:nvPr/>
        </p:nvSpPr>
        <p:spPr bwMode="auto">
          <a:xfrm>
            <a:off x="4730751"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2" name="Text Box 179">
            <a:extLst>
              <a:ext uri="{FF2B5EF4-FFF2-40B4-BE49-F238E27FC236}">
                <a16:creationId xmlns:a16="http://schemas.microsoft.com/office/drawing/2014/main" id="{2CEA1BFE-1A81-A5F4-7FE1-DCFA987969DE}"/>
              </a:ext>
            </a:extLst>
          </p:cNvPr>
          <p:cNvSpPr txBox="1">
            <a:spLocks noChangeArrowheads="1"/>
          </p:cNvSpPr>
          <p:nvPr/>
        </p:nvSpPr>
        <p:spPr bwMode="auto">
          <a:xfrm>
            <a:off x="617378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3" name="Text Box 180">
            <a:extLst>
              <a:ext uri="{FF2B5EF4-FFF2-40B4-BE49-F238E27FC236}">
                <a16:creationId xmlns:a16="http://schemas.microsoft.com/office/drawing/2014/main" id="{581A0F0D-51C9-7C46-570D-6B986D74D204}"/>
              </a:ext>
            </a:extLst>
          </p:cNvPr>
          <p:cNvSpPr txBox="1">
            <a:spLocks noChangeArrowheads="1"/>
          </p:cNvSpPr>
          <p:nvPr/>
        </p:nvSpPr>
        <p:spPr bwMode="auto">
          <a:xfrm>
            <a:off x="772953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4" name="Line 181">
            <a:extLst>
              <a:ext uri="{FF2B5EF4-FFF2-40B4-BE49-F238E27FC236}">
                <a16:creationId xmlns:a16="http://schemas.microsoft.com/office/drawing/2014/main" id="{91E31F4E-757B-7001-3111-7A858FC5B21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5" name="Text Box 182">
            <a:extLst>
              <a:ext uri="{FF2B5EF4-FFF2-40B4-BE49-F238E27FC236}">
                <a16:creationId xmlns:a16="http://schemas.microsoft.com/office/drawing/2014/main" id="{244A0F27-F0FE-AB57-09E2-7DD714573083}"/>
              </a:ext>
            </a:extLst>
          </p:cNvPr>
          <p:cNvSpPr txBox="1">
            <a:spLocks noChangeArrowheads="1"/>
          </p:cNvSpPr>
          <p:nvPr/>
        </p:nvSpPr>
        <p:spPr bwMode="auto">
          <a:xfrm>
            <a:off x="9229726"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6" name="Text Box 185">
            <a:extLst>
              <a:ext uri="{FF2B5EF4-FFF2-40B4-BE49-F238E27FC236}">
                <a16:creationId xmlns:a16="http://schemas.microsoft.com/office/drawing/2014/main" id="{FFCE09DE-67C2-B60C-377C-6D869BEBE39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 name="Line 70">
            <a:extLst>
              <a:ext uri="{FF2B5EF4-FFF2-40B4-BE49-F238E27FC236}">
                <a16:creationId xmlns:a16="http://schemas.microsoft.com/office/drawing/2014/main" id="{198FA90B-191E-BBF8-A4E4-8120454E89D3}"/>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50" name="Text Box 185">
            <a:extLst>
              <a:ext uri="{FF2B5EF4-FFF2-40B4-BE49-F238E27FC236}">
                <a16:creationId xmlns:a16="http://schemas.microsoft.com/office/drawing/2014/main" id="{BDBF801B-6FBF-A9EC-5C73-F57CB086AA6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1" name="Line 140">
            <a:extLst>
              <a:ext uri="{FF2B5EF4-FFF2-40B4-BE49-F238E27FC236}">
                <a16:creationId xmlns:a16="http://schemas.microsoft.com/office/drawing/2014/main" id="{A65C2088-D026-0EA9-666D-47780796215D}"/>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2" name="Line 141">
            <a:extLst>
              <a:ext uri="{FF2B5EF4-FFF2-40B4-BE49-F238E27FC236}">
                <a16:creationId xmlns:a16="http://schemas.microsoft.com/office/drawing/2014/main" id="{3948B820-C16D-32DF-A388-ABA0A099C3FA}"/>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3" name="Line 148">
            <a:extLst>
              <a:ext uri="{FF2B5EF4-FFF2-40B4-BE49-F238E27FC236}">
                <a16:creationId xmlns:a16="http://schemas.microsoft.com/office/drawing/2014/main" id="{9893D760-C52A-A3C1-DE61-2939A57C7B5A}"/>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4" name="Rectangle 157">
            <a:extLst>
              <a:ext uri="{FF2B5EF4-FFF2-40B4-BE49-F238E27FC236}">
                <a16:creationId xmlns:a16="http://schemas.microsoft.com/office/drawing/2014/main" id="{5460FE4D-2CA8-A9FD-4240-4FAE3A321320}"/>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58">
            <a:extLst>
              <a:ext uri="{FF2B5EF4-FFF2-40B4-BE49-F238E27FC236}">
                <a16:creationId xmlns:a16="http://schemas.microsoft.com/office/drawing/2014/main" id="{8ED8F3E7-EB05-0DB1-9E19-B610D67C3CE3}"/>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 name="Rectangle 164">
            <a:extLst>
              <a:ext uri="{FF2B5EF4-FFF2-40B4-BE49-F238E27FC236}">
                <a16:creationId xmlns:a16="http://schemas.microsoft.com/office/drawing/2014/main" id="{A8ED407E-EC47-C5E3-6529-DEDAA2527CC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Rectangle 165">
            <a:extLst>
              <a:ext uri="{FF2B5EF4-FFF2-40B4-BE49-F238E27FC236}">
                <a16:creationId xmlns:a16="http://schemas.microsoft.com/office/drawing/2014/main" id="{F2C8EE4E-AE33-6C3D-7F45-4EB2C5ECBCE0}"/>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59280" y="5556250"/>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8" name="Rectangle 24">
            <a:extLst>
              <a:ext uri="{FF2B5EF4-FFF2-40B4-BE49-F238E27FC236}">
                <a16:creationId xmlns:a16="http://schemas.microsoft.com/office/drawing/2014/main" id="{67FE435C-0ACE-33B4-A6F0-9A6C17F725EE}"/>
              </a:ext>
            </a:extLst>
          </p:cNvPr>
          <p:cNvSpPr>
            <a:spLocks noChangeArrowheads="1"/>
          </p:cNvSpPr>
          <p:nvPr/>
        </p:nvSpPr>
        <p:spPr bwMode="auto">
          <a:xfrm>
            <a:off x="3474777"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12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xmlns:a14="http://schemas.microsoft.com/office/drawing/2010/main">
        <mc:Choice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xmlns="">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2" name="Rectangle 24"/>
          <p:cNvSpPr>
            <a:spLocks noChangeArrowheads="1"/>
          </p:cNvSpPr>
          <p:nvPr/>
        </p:nvSpPr>
        <p:spPr bwMode="auto">
          <a:xfrm>
            <a:off x="6536021"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32</a:t>
            </a:r>
          </a:p>
        </p:txBody>
      </p:sp>
      <p:graphicFrame>
        <p:nvGraphicFramePr>
          <p:cNvPr id="8" name="Object 4">
            <a:extLst>
              <a:ext uri="{FF2B5EF4-FFF2-40B4-BE49-F238E27FC236}">
                <a16:creationId xmlns:a16="http://schemas.microsoft.com/office/drawing/2014/main" id="{7FD6A037-55E3-7475-E6B8-0AE94FB7D105}"/>
              </a:ext>
            </a:extLst>
          </p:cNvPr>
          <p:cNvGraphicFramePr>
            <a:graphicFrameLocks noChangeAspect="1"/>
          </p:cNvGraphicFramePr>
          <p:nvPr>
            <p:extLst>
              <p:ext uri="{D42A27DB-BD31-4B8C-83A1-F6EECF244321}">
                <p14:modId xmlns:p14="http://schemas.microsoft.com/office/powerpoint/2010/main" val="243323283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6E789084-DA6B-F202-0683-C1278FC1E79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E9AB726C-76CF-4960-260D-E3449297DBB9}"/>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CC18FD78-E9E9-90E4-69FB-E187DB4729BB}"/>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DEF13591-0097-9460-AFC4-12642AA1CC36}"/>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CA697CA8-4ABE-5778-2AE7-C35DC413CDCD}"/>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59301BC6-8A36-7397-6DC1-1F0FED97627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33D0BED-9C43-275B-7404-2407F1C9C96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9897388D-6025-7A12-57F1-C7696F8E2B8E}"/>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BCF67C3C-38CF-304D-A46F-AD7E7FF3B932}"/>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3EDC1F64-84DE-E9E0-78DD-CA1F3BDEC0DD}"/>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08439421-D9BF-EF9B-22D7-F4DDD06F5131}"/>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D3171A1E-80CA-F04F-8D69-6A3B328F6779}"/>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00CFC273-45FD-D1DD-037F-E07A9A05967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9D6871D5-6C75-A665-ABDA-E250A0A928C1}"/>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350BE9B3-66C6-5F9D-242C-268F5049520D}"/>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48F23BBB-D07C-1EAA-020C-6A213768562F}"/>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747D21EA-D768-55DD-61ED-A4726A3B2CC3}"/>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BE6AD650-6B88-715B-D6C0-109ACAF6827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5C26515A-AF79-92FB-F78E-E9A1BB0EC93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F2E2DA4-2D4E-DA0B-C93D-C05A5D5828A3}"/>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5A279CB9-768F-0AC1-2985-5242B1953986}"/>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2B215340-20D5-D8C8-4883-47ACBC6CEB8C}"/>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12403B31-B5E2-EB32-79E7-8E9EBEBF8A6B}"/>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2">
            <a:extLst>
              <a:ext uri="{FF2B5EF4-FFF2-40B4-BE49-F238E27FC236}">
                <a16:creationId xmlns:a16="http://schemas.microsoft.com/office/drawing/2014/main" id="{859F8B17-AA08-A653-0644-AB03EE8A9E4F}"/>
              </a:ext>
            </a:extLst>
          </p:cNvPr>
          <p:cNvSpPr>
            <a:spLocks noChangeArrowheads="1"/>
          </p:cNvSpPr>
          <p:nvPr/>
        </p:nvSpPr>
        <p:spPr bwMode="auto">
          <a:xfrm>
            <a:off x="4903787" y="5565456"/>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US" altLang="zh-CN" sz="2800" dirty="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xmlns="">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0" name="Object 4">
            <a:extLst>
              <a:ext uri="{FF2B5EF4-FFF2-40B4-BE49-F238E27FC236}">
                <a16:creationId xmlns:a16="http://schemas.microsoft.com/office/drawing/2014/main" id="{242BBA3B-AE58-55E0-5385-E8CF04FC2DA6}"/>
              </a:ext>
            </a:extLst>
          </p:cNvPr>
          <p:cNvGraphicFramePr>
            <a:graphicFrameLocks noChangeAspect="1"/>
          </p:cNvGraphicFramePr>
          <p:nvPr>
            <p:extLst>
              <p:ext uri="{D42A27DB-BD31-4B8C-83A1-F6EECF244321}">
                <p14:modId xmlns:p14="http://schemas.microsoft.com/office/powerpoint/2010/main" val="1488658589"/>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8" name="Object 4">
                        <a:extLst>
                          <a:ext uri="{FF2B5EF4-FFF2-40B4-BE49-F238E27FC236}">
                            <a16:creationId xmlns:a16="http://schemas.microsoft.com/office/drawing/2014/main" id="{7FD6A037-55E3-7475-E6B8-0AE94FB7D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70">
            <a:extLst>
              <a:ext uri="{FF2B5EF4-FFF2-40B4-BE49-F238E27FC236}">
                <a16:creationId xmlns:a16="http://schemas.microsoft.com/office/drawing/2014/main" id="{817BEBE8-713A-7E6C-1B68-289DED1F9802}"/>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2" name="Line 171">
            <a:extLst>
              <a:ext uri="{FF2B5EF4-FFF2-40B4-BE49-F238E27FC236}">
                <a16:creationId xmlns:a16="http://schemas.microsoft.com/office/drawing/2014/main" id="{5388B593-5832-70DE-BD67-C9813DA49676}"/>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2">
            <a:extLst>
              <a:ext uri="{FF2B5EF4-FFF2-40B4-BE49-F238E27FC236}">
                <a16:creationId xmlns:a16="http://schemas.microsoft.com/office/drawing/2014/main" id="{ACBD2AB9-489F-D877-739D-ADA84D390B59}"/>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4" name="Line 173">
            <a:extLst>
              <a:ext uri="{FF2B5EF4-FFF2-40B4-BE49-F238E27FC236}">
                <a16:creationId xmlns:a16="http://schemas.microsoft.com/office/drawing/2014/main" id="{68D27F69-7EBF-F406-37B1-AE918D55E05F}"/>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4">
            <a:extLst>
              <a:ext uri="{FF2B5EF4-FFF2-40B4-BE49-F238E27FC236}">
                <a16:creationId xmlns:a16="http://schemas.microsoft.com/office/drawing/2014/main" id="{D75CE24B-2BD0-E251-697B-09007AB1CBEB}"/>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6" name="Line 175">
            <a:extLst>
              <a:ext uri="{FF2B5EF4-FFF2-40B4-BE49-F238E27FC236}">
                <a16:creationId xmlns:a16="http://schemas.microsoft.com/office/drawing/2014/main" id="{BF6AFC72-0C53-9921-D019-3307E5D450A1}"/>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7" name="Text Box 176">
            <a:extLst>
              <a:ext uri="{FF2B5EF4-FFF2-40B4-BE49-F238E27FC236}">
                <a16:creationId xmlns:a16="http://schemas.microsoft.com/office/drawing/2014/main" id="{149B83EC-808F-0AD0-FCD5-2EC51BC89494}"/>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8" name="Text Box 177">
            <a:extLst>
              <a:ext uri="{FF2B5EF4-FFF2-40B4-BE49-F238E27FC236}">
                <a16:creationId xmlns:a16="http://schemas.microsoft.com/office/drawing/2014/main" id="{E9DDA542-AB0B-8B91-9BC4-22FA0CB4D515}"/>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9" name="Text Box 178">
            <a:extLst>
              <a:ext uri="{FF2B5EF4-FFF2-40B4-BE49-F238E27FC236}">
                <a16:creationId xmlns:a16="http://schemas.microsoft.com/office/drawing/2014/main" id="{B07BC01C-C637-86DD-FA98-C2F3E52B7F2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 name="Text Box 179">
            <a:extLst>
              <a:ext uri="{FF2B5EF4-FFF2-40B4-BE49-F238E27FC236}">
                <a16:creationId xmlns:a16="http://schemas.microsoft.com/office/drawing/2014/main" id="{BCEE11EA-20B9-0732-AF7F-8A8F6BDA216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1" name="Text Box 180">
            <a:extLst>
              <a:ext uri="{FF2B5EF4-FFF2-40B4-BE49-F238E27FC236}">
                <a16:creationId xmlns:a16="http://schemas.microsoft.com/office/drawing/2014/main" id="{E9DF9253-4E54-0440-A644-752CECF7C56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2" name="Line 181">
            <a:extLst>
              <a:ext uri="{FF2B5EF4-FFF2-40B4-BE49-F238E27FC236}">
                <a16:creationId xmlns:a16="http://schemas.microsoft.com/office/drawing/2014/main" id="{789C81AA-A901-9D95-54E0-2D74271DBA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3" name="Text Box 182">
            <a:extLst>
              <a:ext uri="{FF2B5EF4-FFF2-40B4-BE49-F238E27FC236}">
                <a16:creationId xmlns:a16="http://schemas.microsoft.com/office/drawing/2014/main" id="{89DE8148-7523-1872-A622-5545F20D5E1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4" name="Text Box 185">
            <a:extLst>
              <a:ext uri="{FF2B5EF4-FFF2-40B4-BE49-F238E27FC236}">
                <a16:creationId xmlns:a16="http://schemas.microsoft.com/office/drawing/2014/main" id="{B1378CA9-1E35-C22D-74C5-E64AA02815B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DE4B66AF-D8B6-3299-8D6B-59B27A78F12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2E36DD46-53EA-2617-80DD-88F0513C76F7}"/>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1EB5951F-2902-D73A-A419-58AA9740252B}"/>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DACBD09A-0C2F-4656-E07E-61355F2BD011}"/>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F1EC1EE8-319C-25A7-8BEE-074A8C580BA2}"/>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77ACF57-11D1-025F-3862-7005C54673A4}"/>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063EDEE5-A4DD-C520-561C-AA6FAC3B2BED}"/>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93A00189-BE84-BE43-32EF-134C95B66C0E}"/>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047CC8AD-D315-05B9-CFA7-A3287AA8595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2">
            <a:extLst>
              <a:ext uri="{FF2B5EF4-FFF2-40B4-BE49-F238E27FC236}">
                <a16:creationId xmlns:a16="http://schemas.microsoft.com/office/drawing/2014/main" id="{019AC74F-05DF-EBF9-1F01-308C8C97C013}"/>
              </a:ext>
            </a:extLst>
          </p:cNvPr>
          <p:cNvSpPr>
            <a:spLocks noChangeArrowheads="1"/>
          </p:cNvSpPr>
          <p:nvPr/>
        </p:nvSpPr>
        <p:spPr bwMode="auto">
          <a:xfrm>
            <a:off x="4903788" y="5554331"/>
            <a:ext cx="1528762"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36" name="Rectangle 25">
            <a:extLst>
              <a:ext uri="{FF2B5EF4-FFF2-40B4-BE49-F238E27FC236}">
                <a16:creationId xmlns:a16="http://schemas.microsoft.com/office/drawing/2014/main" id="{0C376F52-D270-AD30-A791-C65358095926}"/>
              </a:ext>
            </a:extLst>
          </p:cNvPr>
          <p:cNvSpPr>
            <a:spLocks noChangeArrowheads="1"/>
          </p:cNvSpPr>
          <p:nvPr/>
        </p:nvSpPr>
        <p:spPr bwMode="auto">
          <a:xfrm>
            <a:off x="7988301" y="5554331"/>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dirty="0">
              <a:solidFill>
                <a:srgbClr val="000000"/>
              </a:solidFill>
              <a:ea typeface="宋体" pitchFamily="2" charset="-122"/>
            </a:endParaRPr>
          </a:p>
        </p:txBody>
      </p:sp>
      <p:sp>
        <p:nvSpPr>
          <p:cNvPr id="37" name="Rectangle 24">
            <a:extLst>
              <a:ext uri="{FF2B5EF4-FFF2-40B4-BE49-F238E27FC236}">
                <a16:creationId xmlns:a16="http://schemas.microsoft.com/office/drawing/2014/main" id="{338E63D9-4A6C-3C89-CCB3-20007C2F06EF}"/>
              </a:ext>
            </a:extLst>
          </p:cNvPr>
          <p:cNvSpPr>
            <a:spLocks noChangeArrowheads="1"/>
          </p:cNvSpPr>
          <p:nvPr/>
        </p:nvSpPr>
        <p:spPr bwMode="auto">
          <a:xfrm>
            <a:off x="8259729" y="59298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42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xmlns="">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9" name="Object 4">
            <a:extLst>
              <a:ext uri="{FF2B5EF4-FFF2-40B4-BE49-F238E27FC236}">
                <a16:creationId xmlns:a16="http://schemas.microsoft.com/office/drawing/2014/main" id="{60DE5F9B-0977-0BDB-409F-8ED44CB7B248}"/>
              </a:ext>
            </a:extLst>
          </p:cNvPr>
          <p:cNvGraphicFramePr>
            <a:graphicFrameLocks noChangeAspect="1"/>
          </p:cNvGraphicFramePr>
          <p:nvPr>
            <p:extLst>
              <p:ext uri="{D42A27DB-BD31-4B8C-83A1-F6EECF244321}">
                <p14:modId xmlns:p14="http://schemas.microsoft.com/office/powerpoint/2010/main" val="333119404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70">
            <a:extLst>
              <a:ext uri="{FF2B5EF4-FFF2-40B4-BE49-F238E27FC236}">
                <a16:creationId xmlns:a16="http://schemas.microsoft.com/office/drawing/2014/main" id="{A5B67D89-83D1-15D4-FF50-CBF92C95D6B3}"/>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1" name="Line 171">
            <a:extLst>
              <a:ext uri="{FF2B5EF4-FFF2-40B4-BE49-F238E27FC236}">
                <a16:creationId xmlns:a16="http://schemas.microsoft.com/office/drawing/2014/main" id="{412569E9-39E7-FEF0-77B2-80273593DBB2}"/>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2">
            <a:extLst>
              <a:ext uri="{FF2B5EF4-FFF2-40B4-BE49-F238E27FC236}">
                <a16:creationId xmlns:a16="http://schemas.microsoft.com/office/drawing/2014/main" id="{984E24B3-0A06-E4EE-1F6B-DDC20F5C3BB6}"/>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3">
            <a:extLst>
              <a:ext uri="{FF2B5EF4-FFF2-40B4-BE49-F238E27FC236}">
                <a16:creationId xmlns:a16="http://schemas.microsoft.com/office/drawing/2014/main" id="{39D70AFC-5F7E-0A85-6AD8-D623CCCDB215}"/>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4">
            <a:extLst>
              <a:ext uri="{FF2B5EF4-FFF2-40B4-BE49-F238E27FC236}">
                <a16:creationId xmlns:a16="http://schemas.microsoft.com/office/drawing/2014/main" id="{750FC036-3833-D349-455A-04936EAFAAE2}"/>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5">
            <a:extLst>
              <a:ext uri="{FF2B5EF4-FFF2-40B4-BE49-F238E27FC236}">
                <a16:creationId xmlns:a16="http://schemas.microsoft.com/office/drawing/2014/main" id="{2C7405EC-D680-DFF5-4D18-3E9FE60C982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6" name="Text Box 176">
            <a:extLst>
              <a:ext uri="{FF2B5EF4-FFF2-40B4-BE49-F238E27FC236}">
                <a16:creationId xmlns:a16="http://schemas.microsoft.com/office/drawing/2014/main" id="{7BE92C11-1EF8-675A-DEEF-448EB5236800}"/>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7" name="Text Box 177">
            <a:extLst>
              <a:ext uri="{FF2B5EF4-FFF2-40B4-BE49-F238E27FC236}">
                <a16:creationId xmlns:a16="http://schemas.microsoft.com/office/drawing/2014/main" id="{418CBBFD-C1A6-80E7-1796-7FC04C7AE23B}"/>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8" name="Text Box 178">
            <a:extLst>
              <a:ext uri="{FF2B5EF4-FFF2-40B4-BE49-F238E27FC236}">
                <a16:creationId xmlns:a16="http://schemas.microsoft.com/office/drawing/2014/main" id="{C93A5E38-8532-A82D-1AF3-C78B1ED23EE6}"/>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9" name="Text Box 179">
            <a:extLst>
              <a:ext uri="{FF2B5EF4-FFF2-40B4-BE49-F238E27FC236}">
                <a16:creationId xmlns:a16="http://schemas.microsoft.com/office/drawing/2014/main" id="{FD45E728-22F0-E729-9664-59B81678C732}"/>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 name="Text Box 180">
            <a:extLst>
              <a:ext uri="{FF2B5EF4-FFF2-40B4-BE49-F238E27FC236}">
                <a16:creationId xmlns:a16="http://schemas.microsoft.com/office/drawing/2014/main" id="{170C666B-0E8E-F579-29D4-5490CF65125C}"/>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1" name="Line 181">
            <a:extLst>
              <a:ext uri="{FF2B5EF4-FFF2-40B4-BE49-F238E27FC236}">
                <a16:creationId xmlns:a16="http://schemas.microsoft.com/office/drawing/2014/main" id="{2BFA6FC1-C18E-7515-51EA-7DA0C60F96C7}"/>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2" name="Text Box 182">
            <a:extLst>
              <a:ext uri="{FF2B5EF4-FFF2-40B4-BE49-F238E27FC236}">
                <a16:creationId xmlns:a16="http://schemas.microsoft.com/office/drawing/2014/main" id="{C62F532E-C40F-A2D6-849B-83DB88FF7024}"/>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3" name="Text Box 185">
            <a:extLst>
              <a:ext uri="{FF2B5EF4-FFF2-40B4-BE49-F238E27FC236}">
                <a16:creationId xmlns:a16="http://schemas.microsoft.com/office/drawing/2014/main" id="{1033C547-9039-AB29-FA6E-739FF839E0F1}"/>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4" name="Rectangle 188">
            <a:extLst>
              <a:ext uri="{FF2B5EF4-FFF2-40B4-BE49-F238E27FC236}">
                <a16:creationId xmlns:a16="http://schemas.microsoft.com/office/drawing/2014/main" id="{9478DB99-AC38-DC3E-2CE3-D73EC7D66C33}"/>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5" name="Rectangle 189">
            <a:extLst>
              <a:ext uri="{FF2B5EF4-FFF2-40B4-BE49-F238E27FC236}">
                <a16:creationId xmlns:a16="http://schemas.microsoft.com/office/drawing/2014/main" id="{2DC21265-BE04-97FC-1747-A897FED542A7}"/>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6" name="Line 70">
            <a:extLst>
              <a:ext uri="{FF2B5EF4-FFF2-40B4-BE49-F238E27FC236}">
                <a16:creationId xmlns:a16="http://schemas.microsoft.com/office/drawing/2014/main" id="{DB816311-059E-24F0-4486-959434DF7F2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7" name="Text Box 185">
            <a:extLst>
              <a:ext uri="{FF2B5EF4-FFF2-40B4-BE49-F238E27FC236}">
                <a16:creationId xmlns:a16="http://schemas.microsoft.com/office/drawing/2014/main" id="{EA8551CF-0BE9-85FF-E28F-5EEB2784C14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8" name="Line 140">
            <a:extLst>
              <a:ext uri="{FF2B5EF4-FFF2-40B4-BE49-F238E27FC236}">
                <a16:creationId xmlns:a16="http://schemas.microsoft.com/office/drawing/2014/main" id="{5C194825-68D3-8F0C-F14E-9020DBB55FB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9" name="Line 141">
            <a:extLst>
              <a:ext uri="{FF2B5EF4-FFF2-40B4-BE49-F238E27FC236}">
                <a16:creationId xmlns:a16="http://schemas.microsoft.com/office/drawing/2014/main" id="{89866409-9765-13D9-E47B-01ADC41DA3E7}"/>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30" name="Line 148">
            <a:extLst>
              <a:ext uri="{FF2B5EF4-FFF2-40B4-BE49-F238E27FC236}">
                <a16:creationId xmlns:a16="http://schemas.microsoft.com/office/drawing/2014/main" id="{6FE8977B-7771-C575-31F0-0E9E3144441C}"/>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1" name="Rectangle 157">
            <a:extLst>
              <a:ext uri="{FF2B5EF4-FFF2-40B4-BE49-F238E27FC236}">
                <a16:creationId xmlns:a16="http://schemas.microsoft.com/office/drawing/2014/main" id="{334BE898-D3C5-7B89-81CD-3D58ACD500E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58">
            <a:extLst>
              <a:ext uri="{FF2B5EF4-FFF2-40B4-BE49-F238E27FC236}">
                <a16:creationId xmlns:a16="http://schemas.microsoft.com/office/drawing/2014/main" id="{B1AC88D9-D109-805B-9472-3D8556FE957C}"/>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3" name="Rectangle 164">
            <a:extLst>
              <a:ext uri="{FF2B5EF4-FFF2-40B4-BE49-F238E27FC236}">
                <a16:creationId xmlns:a16="http://schemas.microsoft.com/office/drawing/2014/main" id="{10F64360-F209-8897-C5D0-C8FE75D09A1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165">
            <a:extLst>
              <a:ext uri="{FF2B5EF4-FFF2-40B4-BE49-F238E27FC236}">
                <a16:creationId xmlns:a16="http://schemas.microsoft.com/office/drawing/2014/main" id="{67DB9CA2-D2BC-F3FB-2484-19FE3153243E}"/>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4">
            <a:extLst>
              <a:ext uri="{FF2B5EF4-FFF2-40B4-BE49-F238E27FC236}">
                <a16:creationId xmlns:a16="http://schemas.microsoft.com/office/drawing/2014/main" id="{01E6BBD6-AB83-20DF-D7FD-89ED7C7305BA}"/>
              </a:ext>
            </a:extLst>
          </p:cNvPr>
          <p:cNvSpPr>
            <a:spLocks noChangeArrowheads="1"/>
          </p:cNvSpPr>
          <p:nvPr/>
        </p:nvSpPr>
        <p:spPr bwMode="auto">
          <a:xfrm>
            <a:off x="9772242"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r>
                      <a:rPr lang="en-US" altLang="zh-CN" sz="2800" b="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m:t>
                    </m:r>
                    <m:r>
                      <a:rPr lang="en-US" altLang="zh-CN" sz="2800" b="0" i="1" dirty="0" smtClean="0">
                        <a:latin typeface="Cambria Math" panose="02040503050406030204" pitchFamily="18" charset="0"/>
                        <a:ea typeface="宋体" pitchFamily="2" charset="-122"/>
                      </a:rPr>
                      <m:t> </m:t>
                    </m:r>
                    <m:sSub>
                      <m:sSubPr>
                        <m:ctrlPr>
                          <a:rPr lang="en-GB" altLang="zh-CN" sz="2800" b="0" i="1" dirty="0" smtClean="0">
                            <a:latin typeface="Cambria Math" panose="02040503050406030204" pitchFamily="18" charset="0"/>
                            <a:ea typeface="宋体" pitchFamily="2" charset="-122"/>
                          </a:rPr>
                        </m:ctrlPr>
                      </m:sSubPr>
                      <m:e>
                        <m:r>
                          <a:rPr lang="en-GB" altLang="zh-CN" sz="2800" b="0" i="1" dirty="0" smtClean="0">
                            <a:latin typeface="Cambria Math" panose="02040503050406030204" pitchFamily="18" charset="0"/>
                            <a:ea typeface="宋体" pitchFamily="2" charset="-122"/>
                          </a:rPr>
                          <m:t>𝐷</m:t>
                        </m:r>
                      </m:e>
                      <m:sub>
                        <m:r>
                          <a:rPr lang="en-GB" altLang="zh-CN" sz="2800" b="0" i="1" dirty="0" smtClean="0">
                            <a:latin typeface="Cambria Math" panose="02040503050406030204" pitchFamily="18" charset="0"/>
                            <a:ea typeface="宋体" pitchFamily="2" charset="-122"/>
                          </a:rPr>
                          <m:t>3</m:t>
                        </m:r>
                      </m:sub>
                    </m:sSub>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xmlns="">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Object 4">
            <a:extLst>
              <a:ext uri="{FF2B5EF4-FFF2-40B4-BE49-F238E27FC236}">
                <a16:creationId xmlns:a16="http://schemas.microsoft.com/office/drawing/2014/main" id="{376AABF2-6C08-8C0C-3EFC-32A0D72147A3}"/>
              </a:ext>
            </a:extLst>
          </p:cNvPr>
          <p:cNvGraphicFramePr>
            <a:graphicFrameLocks noChangeAspect="1"/>
          </p:cNvGraphicFramePr>
          <p:nvPr>
            <p:extLst>
              <p:ext uri="{D42A27DB-BD31-4B8C-83A1-F6EECF244321}">
                <p14:modId xmlns:p14="http://schemas.microsoft.com/office/powerpoint/2010/main" val="92172650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9" name="Object 4">
                        <a:extLst>
                          <a:ext uri="{FF2B5EF4-FFF2-40B4-BE49-F238E27FC236}">
                            <a16:creationId xmlns:a16="http://schemas.microsoft.com/office/drawing/2014/main" id="{60DE5F9B-0977-0BDB-409F-8ED44CB7B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52CC60A4-5522-80BB-A416-398683CB4DD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DC9E0189-87AB-8980-725F-0099DB48163A}"/>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3E9E44D9-75EC-308F-4676-32B01369E073}"/>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065EF813-BAA6-96BD-2318-4F2F3DFBF708}"/>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50AE8FB0-6784-0FBE-3422-795E29D29301}"/>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4A79E52D-3253-7113-385F-F4A67CE7FBD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77918D1-BF12-4A14-FE0A-9C8E4E6A3122}"/>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669D6158-CEEE-61E5-BE8B-4B76C39B8FB9}"/>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E2488874-0698-1370-C657-9729E5B4949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74C640D2-2CB9-4FC9-FC7F-527C017CA624}"/>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D7542615-0B74-6FF7-994B-4FBBCC3D644D}"/>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0AB6BB0E-B06E-340B-1FDD-254A9DCE5D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CC9884F6-3061-04D9-4BEF-633A66D8F61A}"/>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2778C888-4DF7-EC0D-C77F-8E5CC74B7FE3}"/>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3" name="Rectangle 188">
            <a:extLst>
              <a:ext uri="{FF2B5EF4-FFF2-40B4-BE49-F238E27FC236}">
                <a16:creationId xmlns:a16="http://schemas.microsoft.com/office/drawing/2014/main" id="{4164FFA3-5385-57E3-49FE-0D4852108B95}"/>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4" name="Rectangle 189">
            <a:extLst>
              <a:ext uri="{FF2B5EF4-FFF2-40B4-BE49-F238E27FC236}">
                <a16:creationId xmlns:a16="http://schemas.microsoft.com/office/drawing/2014/main" id="{B268FAD9-3AFC-0105-15B0-3816ADB85E20}"/>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5" name="Line 70">
            <a:extLst>
              <a:ext uri="{FF2B5EF4-FFF2-40B4-BE49-F238E27FC236}">
                <a16:creationId xmlns:a16="http://schemas.microsoft.com/office/drawing/2014/main" id="{34E59708-697F-57DB-3237-A00A63B3D47F}"/>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D69E23CC-0DD8-940C-5AA1-8AAFD88625BE}"/>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89645281-D178-508D-0838-0214B45B3C3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570E492D-577E-A7F1-BB29-59B94BE086C8}"/>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97A2D194-B39C-B23B-61E9-15A2E85631F0}"/>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4DC914CA-5A7A-65B1-9E4B-CABD059CD4C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2BFA972B-11B3-BF33-C981-4FF863E13A0E}"/>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FC66A135-92AF-8F01-CEF5-95783EDD5882}"/>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52DF427A-13DF-5509-B3F2-7D7DA4F2D6D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4">
            <a:extLst>
              <a:ext uri="{FF2B5EF4-FFF2-40B4-BE49-F238E27FC236}">
                <a16:creationId xmlns:a16="http://schemas.microsoft.com/office/drawing/2014/main" id="{1F39D1DB-86A0-28F6-F340-3493D2526EB8}"/>
              </a:ext>
            </a:extLst>
          </p:cNvPr>
          <p:cNvSpPr>
            <a:spLocks noChangeArrowheads="1"/>
          </p:cNvSpPr>
          <p:nvPr/>
        </p:nvSpPr>
        <p:spPr bwMode="auto">
          <a:xfrm>
            <a:off x="9772242"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1F290-1882-4B87-727B-CBBFFD20219C}"/>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2120540D-5BB3-EABE-4F3A-DC51576BF657}"/>
              </a:ext>
            </a:extLst>
          </p:cNvPr>
          <p:cNvSpPr>
            <a:spLocks noGrp="1" noChangeArrowheads="1"/>
          </p:cNvSpPr>
          <p:nvPr>
            <p:ph type="title"/>
          </p:nvPr>
        </p:nvSpPr>
        <p:spPr/>
        <p:txBody>
          <a:bodyPr/>
          <a:lstStyle/>
          <a:p>
            <a:pPr eaLnBrk="1" hangingPunct="1"/>
            <a:r>
              <a:rPr lang="en-US" altLang="zh-CN" dirty="0">
                <a:ea typeface="宋体" pitchFamily="2" charset="-122"/>
              </a:rPr>
              <a:t>When T3 is </a:t>
            </a:r>
            <a:r>
              <a:rPr lang="en-US" altLang="zh-CN" dirty="0" err="1">
                <a:ea typeface="宋体" pitchFamily="2" charset="-122"/>
              </a:rPr>
              <a:t>Unschedulable</a:t>
            </a:r>
            <a:endParaRPr lang="en-US" altLang="zh-CN" dirty="0">
              <a:ea typeface="宋体" pitchFamily="2" charset="-122"/>
            </a:endParaRPr>
          </a:p>
        </p:txBody>
      </p:sp>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ChangeArrowheads="1"/>
              </p:cNvSpPr>
              <p:nvPr>
                <p:ph type="body" sz="half" idx="4294967295"/>
              </p:nvPr>
            </p:nvSpPr>
            <p:spPr>
              <a:xfrm>
                <a:off x="381000" y="734408"/>
                <a:ext cx="8412162" cy="6123592"/>
              </a:xfrm>
            </p:spPr>
            <p:txBody>
              <a:bodyPr>
                <a:normAutofit lnSpcReduction="10000"/>
              </a:bodyPr>
              <a:lstStyle/>
              <a:p>
                <a:pPr eaLnBrk="1" hangingPunct="1"/>
                <a:r>
                  <a:rPr lang="en-US" altLang="zh-CN" dirty="0">
                    <a:latin typeface="Gill Sans Light" charset="0"/>
                    <a:ea typeface="宋体" pitchFamily="2" charset="-122"/>
                  </a:rPr>
                  <a:t>The recursive equation may not converge, i.e., a task’s WCRT may be infinity, e.g., suppose we change T1’s WCET to be 20, then:</a:t>
                </a:r>
                <a:endParaRPr lang="en-GB" altLang="zh-CN" b="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r>
                      <a:rPr lang="en-GB" altLang="zh-CN" b="0" i="1" dirty="0" smtClean="0">
                        <a:solidFill>
                          <a:srgbClr val="FF0000"/>
                        </a:solidFill>
                        <a:latin typeface="Cambria Math" panose="02040503050406030204" pitchFamily="18" charset="0"/>
                        <a:ea typeface="宋体" pitchFamily="2" charset="-122"/>
                      </a:rPr>
                      <m:t>2</m:t>
                    </m:r>
                    <m:r>
                      <a:rPr lang="en-US" altLang="zh-CN" i="1" dirty="0" smtClean="0">
                        <a:solidFill>
                          <a:srgbClr val="FF0000"/>
                        </a:solidFill>
                        <a:latin typeface="Cambria Math" panose="02040503050406030204" pitchFamily="18" charset="0"/>
                        <a:ea typeface="宋体" pitchFamily="2" charset="-122"/>
                      </a:rPr>
                      <m:t>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m:t>
                    </m:r>
                    <m:r>
                      <a:rPr lang="en-GB" altLang="zh-CN" sz="2000" b="0" i="1" dirty="0" smtClean="0">
                        <a:latin typeface="Cambria Math" panose="02040503050406030204" pitchFamily="18" charset="0"/>
                        <a:ea typeface="宋体" pitchFamily="2" charset="-122"/>
                      </a:rPr>
                      <m:t>4</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m:t>
                    </m:r>
                    <m:r>
                      <a:rPr lang="en-GB" altLang="zh-CN" sz="2000" b="0" i="0" dirty="0" smtClean="0">
                        <a:latin typeface="Cambria Math" panose="02040503050406030204" pitchFamily="18" charset="0"/>
                        <a:ea typeface="宋体" pitchFamily="2" charset="-122"/>
                      </a:rPr>
                      <m:t>2</m:t>
                    </m:r>
                    <m:r>
                      <a:rPr lang="en-US" altLang="zh-CN" sz="2000" dirty="0">
                        <a:latin typeface="Cambria Math" panose="02040503050406030204" pitchFamily="18" charset="0"/>
                        <a:ea typeface="宋体" pitchFamily="2" charset="-122"/>
                      </a:rPr>
                      <m:t>0=</m:t>
                    </m:r>
                    <m:r>
                      <a:rPr lang="en-GB" altLang="zh-CN" sz="2000" b="0" i="0" dirty="0" smtClean="0">
                        <a:latin typeface="Cambria Math" panose="02040503050406030204" pitchFamily="18" charset="0"/>
                        <a:ea typeface="宋体" pitchFamily="2" charset="-122"/>
                      </a:rPr>
                      <m:t>7</m:t>
                    </m:r>
                    <m:r>
                      <a:rPr lang="en-US" altLang="zh-CN" sz="2000" dirty="0">
                        <a:latin typeface="Cambria Math" panose="02040503050406030204" pitchFamily="18" charset="0"/>
                        <a:ea typeface="宋体" pitchFamily="2" charset="-122"/>
                      </a:rPr>
                      <m:t>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7</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72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8</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102</m:t>
                    </m:r>
                  </m:oMath>
                </a14:m>
                <a:endParaRPr lang="en-US" altLang="zh-CN" sz="2000" dirty="0">
                  <a:ea typeface="宋体" pitchFamily="2" charset="-122"/>
                </a:endParaRPr>
              </a:p>
              <a:p>
                <a:pPr lvl="1" eaLnBrk="1" hangingPunct="1"/>
                <a:r>
                  <a:rPr lang="en-US" altLang="zh-CN" sz="2000" dirty="0">
                    <a:ea typeface="宋体" pitchFamily="2" charset="-122"/>
                  </a:rPr>
                  <a:t>…</a:t>
                </a: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GB" altLang="zh-CN" sz="2200" b="0" i="1" dirty="0" smtClean="0">
                        <a:latin typeface="Cambria Math" panose="02040503050406030204" pitchFamily="18" charset="0"/>
                        <a:ea typeface="宋体" pitchFamily="2" charset="-122"/>
                      </a:rPr>
                      <m:t>→∞</m:t>
                    </m:r>
                  </m:oMath>
                </a14:m>
                <a:r>
                  <a:rPr lang="en-US" altLang="zh-CN" sz="2200" dirty="0">
                    <a:ea typeface="宋体" pitchFamily="2" charset="-122"/>
                  </a:rPr>
                  <a:t>. </a:t>
                </a:r>
                <a:r>
                  <a:rPr lang="en-US" altLang="zh-CN" dirty="0">
                    <a:latin typeface="Gill Sans Light" charset="0"/>
                    <a:ea typeface="宋体" pitchFamily="2" charset="-122"/>
                  </a:rPr>
                  <a:t>This means that T3’s first job never finishes execution due to interferences by higher priority tasks, hence T3 is </a:t>
                </a:r>
                <a:r>
                  <a:rPr lang="en-US" altLang="zh-CN" dirty="0" err="1">
                    <a:latin typeface="Gill Sans Light" charset="0"/>
                    <a:ea typeface="宋体" pitchFamily="2" charset="-122"/>
                  </a:rPr>
                  <a:t>unschedulable</a:t>
                </a:r>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It is also possible for T3 to be </a:t>
                </a:r>
                <a:r>
                  <a:rPr lang="en-US" altLang="zh-CN" dirty="0" err="1">
                    <a:latin typeface="Gill Sans Light" charset="0"/>
                    <a:ea typeface="宋体" pitchFamily="2" charset="-122"/>
                  </a:rPr>
                  <a:t>unschedulable</a:t>
                </a:r>
                <a:r>
                  <a:rPr lang="en-US" altLang="zh-CN" dirty="0">
                    <a:latin typeface="Gill Sans Light" charset="0"/>
                    <a:ea typeface="宋体" pitchFamily="2" charset="-122"/>
                  </a:rPr>
                  <a:t> if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converges but it exceeds its deadline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e.g., if we set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r>
                      <a:rPr lang="en-GB" altLang="zh-CN" b="0" i="1" dirty="0" smtClean="0">
                        <a:latin typeface="Cambria Math" panose="02040503050406030204" pitchFamily="18" charset="0"/>
                        <a:ea typeface="宋体" pitchFamily="2" charset="-122"/>
                      </a:rPr>
                      <m:t>=50</m:t>
                    </m:r>
                  </m:oMath>
                </a14:m>
                <a:r>
                  <a:rPr lang="en-US" altLang="zh-CN" dirty="0">
                    <a:latin typeface="Gill Sans Light" charset="0"/>
                    <a:ea typeface="宋体" pitchFamily="2" charset="-122"/>
                  </a:rPr>
                  <a:t>, then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3</m:t>
                        </m:r>
                      </m:sub>
                    </m:sSub>
                    <m:r>
                      <a:rPr lang="en-US" altLang="zh-CN" i="1" dirty="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52</m:t>
                    </m:r>
                    <m:r>
                      <a:rPr lang="en-US" altLang="zh-CN" b="0"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&gt;</m:t>
                    </m:r>
                    <m:r>
                      <a:rPr lang="en-US" altLang="zh-CN" b="0" i="1" dirty="0" smtClean="0">
                        <a:latin typeface="Cambria Math" panose="02040503050406030204" pitchFamily="18" charset="0"/>
                        <a:ea typeface="宋体" pitchFamily="2" charset="-122"/>
                      </a:rPr>
                      <m:t> </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GB" altLang="zh-CN" i="1" dirty="0">
                            <a:latin typeface="Cambria Math" panose="02040503050406030204" pitchFamily="18" charset="0"/>
                            <a:ea typeface="宋体" pitchFamily="2" charset="-122"/>
                          </a:rPr>
                          <m:t>3</m:t>
                        </m:r>
                      </m:sub>
                    </m:sSub>
                    <m:r>
                      <a:rPr lang="en-GB" altLang="zh-CN" i="1" dirty="0">
                        <a:latin typeface="Cambria Math" panose="02040503050406030204" pitchFamily="18" charset="0"/>
                        <a:ea typeface="宋体" pitchFamily="2" charset="-122"/>
                      </a:rPr>
                      <m:t>=5</m:t>
                    </m:r>
                    <m:r>
                      <a:rPr lang="en-GB" altLang="zh-CN" b="0" i="1" dirty="0" smtClean="0">
                        <a:latin typeface="Cambria Math" panose="02040503050406030204" pitchFamily="18" charset="0"/>
                        <a:ea typeface="宋体" pitchFamily="2" charset="-122"/>
                      </a:rPr>
                      <m:t>0</m:t>
                    </m:r>
                  </m:oMath>
                </a14:m>
                <a:r>
                  <a:rPr lang="en-US" altLang="zh-CN" dirty="0">
                    <a:latin typeface="Gill Sans Light" charset="0"/>
                    <a:ea typeface="宋体" pitchFamily="2" charset="-122"/>
                  </a:rPr>
                  <a:t> (another job of T3 is released at time 50, but RTA for the current job is not affected by the newly-released job.)</a:t>
                </a:r>
              </a:p>
            </p:txBody>
          </p:sp>
        </mc:Choice>
        <mc:Fallback xmlns="">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Rot="1" noChangeAspect="1" noMove="1" noResize="1" noEditPoints="1" noAdjustHandles="1" noChangeArrowheads="1" noChangeShapeType="1" noTextEdit="1"/>
              </p:cNvSpPr>
              <p:nvPr>
                <p:ph type="body" sz="half" idx="4294967295"/>
              </p:nvPr>
            </p:nvSpPr>
            <p:spPr>
              <a:xfrm>
                <a:off x="381000" y="734408"/>
                <a:ext cx="8412162" cy="6123592"/>
              </a:xfrm>
              <a:blipFill>
                <a:blip r:embed="rId3"/>
                <a:stretch>
                  <a:fillRect l="-1378" t="-2289" r="-1668"/>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4FFFDFDF-80E4-BB0A-941E-C83F26FAB7C6}"/>
              </a:ext>
            </a:extLst>
          </p:cNvPr>
          <p:cNvGraphicFramePr>
            <a:graphicFrameLocks/>
          </p:cNvGraphicFramePr>
          <p:nvPr>
            <p:extLst>
              <p:ext uri="{D42A27DB-BD31-4B8C-83A1-F6EECF244321}">
                <p14:modId xmlns:p14="http://schemas.microsoft.com/office/powerpoint/2010/main" val="2380993433"/>
              </p:ext>
            </p:extLst>
          </p:nvPr>
        </p:nvGraphicFramePr>
        <p:xfrm>
          <a:off x="8793162" y="1014904"/>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20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1B6702EF-68E4-7979-0C0F-40B02288ED84}"/>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graphicFrame>
        <p:nvGraphicFramePr>
          <p:cNvPr id="5" name="Group 36">
            <a:extLst>
              <a:ext uri="{FF2B5EF4-FFF2-40B4-BE49-F238E27FC236}">
                <a16:creationId xmlns:a16="http://schemas.microsoft.com/office/drawing/2014/main" id="{A8BFB895-9D7A-3DDE-21E1-4E66BED99607}"/>
              </a:ext>
            </a:extLst>
          </p:cNvPr>
          <p:cNvGraphicFramePr>
            <a:graphicFrameLocks/>
          </p:cNvGraphicFramePr>
          <p:nvPr>
            <p:extLst>
              <p:ext uri="{D42A27DB-BD31-4B8C-83A1-F6EECF244321}">
                <p14:modId xmlns:p14="http://schemas.microsoft.com/office/powerpoint/2010/main" val="2300233470"/>
              </p:ext>
            </p:extLst>
          </p:nvPr>
        </p:nvGraphicFramePr>
        <p:xfrm>
          <a:off x="8793162" y="4572000"/>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50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37985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5">
            <a:extLst>
              <a:ext uri="{FF2B5EF4-FFF2-40B4-BE49-F238E27FC236}">
                <a16:creationId xmlns:a16="http://schemas.microsoft.com/office/drawing/2014/main" id="{F9780D61-5001-07C4-4BD6-04EB348FDF8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80836" y="3625840"/>
            <a:ext cx="6216781" cy="247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a:xfrm>
                <a:off x="724203" y="874785"/>
                <a:ext cx="10566400" cy="5105400"/>
              </a:xfrm>
            </p:spPr>
            <p:txBody>
              <a:bodyPr/>
              <a:lstStyle/>
              <a:p>
                <a:pPr eaLnBrk="1" hangingPunct="1"/>
                <a:r>
                  <a:rPr lang="en-US" altLang="zh-CN" dirty="0">
                    <a:ea typeface="宋体" pitchFamily="2" charset="-122"/>
                  </a:rPr>
                  <a:t>As each task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task with the earlier deadline is assigned the higher priority</a:t>
                </a:r>
              </a:p>
              <a:p>
                <a:pPr lvl="1" eaLnBrk="1" hangingPunct="1"/>
                <a:r>
                  <a:rPr lang="en-US" altLang="zh-CN" dirty="0">
                    <a:ea typeface="宋体" pitchFamily="2" charset="-122"/>
                  </a:rPr>
                  <a:t>Upwards arrows indicate arrival time; Downwards arrows indicate deadline</a:t>
                </a: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High runtime overhead</a:t>
                </a:r>
              </a:p>
              <a:p>
                <a:pPr lvl="1" eaLnBrk="1" hangingPunct="1"/>
                <a:r>
                  <a:rPr lang="en-US" altLang="zh-CN" dirty="0">
                    <a:ea typeface="宋体" pitchFamily="2" charset="-122"/>
                  </a:rPr>
                  <a:t>Poor temporal isolation during overload</a:t>
                </a: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24203" y="874785"/>
                <a:ext cx="10566400" cy="5105400"/>
              </a:xfrm>
              <a:blipFill>
                <a:blip r:embed="rId4"/>
                <a:stretch>
                  <a:fillRect l="-1039" t="-2270" r="-923"/>
                </a:stretch>
              </a:blipFill>
            </p:spPr>
            <p:txBody>
              <a:bodyPr/>
              <a:lstStyle/>
              <a:p>
                <a:r>
                  <a:rPr lang="en-SE">
                    <a:noFill/>
                  </a:rPr>
                  <a:t> </a:t>
                </a:r>
              </a:p>
            </p:txBody>
          </p:sp>
        </mc:Fallback>
      </mc:AlternateContent>
      <p:sp>
        <p:nvSpPr>
          <p:cNvPr id="33" name="TextBox 32">
            <a:extLst>
              <a:ext uri="{FF2B5EF4-FFF2-40B4-BE49-F238E27FC236}">
                <a16:creationId xmlns:a16="http://schemas.microsoft.com/office/drawing/2014/main" id="{38807857-F7FC-BE66-CE0B-DABB644FD400}"/>
              </a:ext>
            </a:extLst>
          </p:cNvPr>
          <p:cNvSpPr txBox="1"/>
          <p:nvPr/>
        </p:nvSpPr>
        <p:spPr>
          <a:xfrm>
            <a:off x="7644001" y="3274753"/>
            <a:ext cx="1228670" cy="369332"/>
          </a:xfrm>
          <a:prstGeom prst="rect">
            <a:avLst/>
          </a:prstGeom>
          <a:noFill/>
        </p:spPr>
        <p:txBody>
          <a:bodyPr wrap="none" rtlCol="0">
            <a:spAutoFit/>
          </a:bodyPr>
          <a:lstStyle/>
          <a:p>
            <a:r>
              <a:rPr lang="en-GB" dirty="0">
                <a:latin typeface="Gill Sans Light"/>
              </a:rPr>
              <a:t>Arrival time</a:t>
            </a:r>
            <a:endParaRPr lang="en-SE" dirty="0">
              <a:latin typeface="Gill Sans Light"/>
            </a:endParaRPr>
          </a:p>
        </p:txBody>
      </p:sp>
      <p:sp>
        <p:nvSpPr>
          <p:cNvPr id="34" name="TextBox 33">
            <a:extLst>
              <a:ext uri="{FF2B5EF4-FFF2-40B4-BE49-F238E27FC236}">
                <a16:creationId xmlns:a16="http://schemas.microsoft.com/office/drawing/2014/main" id="{59C2F597-7257-E819-B14A-6DF9190A83C4}"/>
              </a:ext>
            </a:extLst>
          </p:cNvPr>
          <p:cNvSpPr txBox="1"/>
          <p:nvPr/>
        </p:nvSpPr>
        <p:spPr>
          <a:xfrm>
            <a:off x="8905328" y="3274753"/>
            <a:ext cx="971100" cy="369332"/>
          </a:xfrm>
          <a:prstGeom prst="rect">
            <a:avLst/>
          </a:prstGeom>
          <a:noFill/>
        </p:spPr>
        <p:txBody>
          <a:bodyPr wrap="none" rtlCol="0">
            <a:spAutoFit/>
          </a:bodyPr>
          <a:lstStyle/>
          <a:p>
            <a:r>
              <a:rPr lang="en-GB" dirty="0">
                <a:latin typeface="Gill Sans Light"/>
              </a:rPr>
              <a:t>Deadline</a:t>
            </a:r>
            <a:endParaRPr lang="en-SE" dirty="0">
              <a:latin typeface="Gill Sans Light"/>
            </a:endParaRPr>
          </a:p>
        </p:txBody>
      </p:sp>
      <p:sp>
        <p:nvSpPr>
          <p:cNvPr id="35" name="Rectangle 3">
            <a:extLst>
              <a:ext uri="{FF2B5EF4-FFF2-40B4-BE49-F238E27FC236}">
                <a16:creationId xmlns:a16="http://schemas.microsoft.com/office/drawing/2014/main" id="{6BAD9167-9EB5-CF27-2E42-91F0BE8B68CA}"/>
              </a:ext>
            </a:extLst>
          </p:cNvPr>
          <p:cNvSpPr txBox="1">
            <a:spLocks noChangeArrowheads="1"/>
          </p:cNvSpPr>
          <p:nvPr/>
        </p:nvSpPr>
        <p:spPr bwMode="auto">
          <a:xfrm>
            <a:off x="5859065" y="5769396"/>
            <a:ext cx="5608732" cy="79954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buFontTx/>
              <a:buNone/>
            </a:pPr>
            <a:endParaRPr lang="en-US" b="1" kern="0" dirty="0"/>
          </a:p>
        </p:txBody>
      </p:sp>
    </p:spTree>
    <p:extLst>
      <p:ext uri="{BB962C8B-B14F-4D97-AF65-F5344CB8AC3E}">
        <p14:creationId xmlns:p14="http://schemas.microsoft.com/office/powerpoint/2010/main" val="258824567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4155429"/>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774429"/>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774429"/>
            <a:ext cx="2971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4155429"/>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4155429"/>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4155429"/>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3198167"/>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841354"/>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460354"/>
            <a:ext cx="2955925"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460354"/>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841354"/>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841354"/>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841354"/>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3207692"/>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4155429"/>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841354"/>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545531"/>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555354"/>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5222229"/>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55535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821102"/>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5339996"/>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522163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523145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Tree>
    <p:extLst>
      <p:ext uri="{BB962C8B-B14F-4D97-AF65-F5344CB8AC3E}">
        <p14:creationId xmlns:p14="http://schemas.microsoft.com/office/powerpoint/2010/main" val="286985661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RM vs.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a:bodyPr>
              <a:lstStyle/>
              <a:p>
                <a:r>
                  <a:rPr lang="en-GB" dirty="0"/>
                  <a:t>The </a:t>
                </a:r>
                <a:r>
                  <a:rPr lang="en-US" altLang="zh-CN" dirty="0"/>
                  <a:t>schedulable utilization bound for </a:t>
                </a:r>
                <a:r>
                  <a:rPr lang="en-GB" altLang="zh-CN" dirty="0"/>
                  <a:t>EDF Scheduling is 1:</a:t>
                </a:r>
              </a:p>
              <a:p>
                <a:pPr lvl="1"/>
                <a:r>
                  <a:rPr lang="en-GB" b="0" dirty="0"/>
                  <a:t>A taskset is schedulable under EDF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m:t>
                    </m:r>
                    <m:r>
                      <a:rPr lang="en-GB" b="0" i="1" smtClean="0">
                        <a:latin typeface="Cambria Math" panose="02040503050406030204" pitchFamily="18" charset="0"/>
                      </a:rPr>
                      <m:t>1</m:t>
                    </m:r>
                  </m:oMath>
                </a14:m>
                <a:endParaRPr lang="en-GB" b="0" dirty="0"/>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p>
              <a:p>
                <a:r>
                  <a:rPr lang="en-US" altLang="zh-CN" dirty="0"/>
                  <a:t>Recall the schedulable utilization bound for Fixed</a:t>
                </a:r>
                <a:r>
                  <a:rPr lang="en-GB" altLang="zh-CN" dirty="0"/>
                  <a:t>-Priority scheduling:</a:t>
                </a:r>
              </a:p>
              <a:p>
                <a:pPr eaLnBrk="1" hangingPunct="1"/>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𝑁</m:t>
                        </m:r>
                      </m:sup>
                    </m:sSup>
                    <m:r>
                      <a:rPr lang="en-GB" i="1">
                        <a:latin typeface="Cambria Math" panose="02040503050406030204" pitchFamily="18" charset="0"/>
                      </a:rPr>
                      <m:t>−</m:t>
                    </m:r>
                    <m:r>
                      <a:rPr lang="en-GB" i="1">
                        <a:latin typeface="Cambria Math" panose="02040503050406030204" pitchFamily="18" charset="0"/>
                      </a:rPr>
                      <m:t>1</m:t>
                    </m:r>
                    <m:r>
                      <a:rPr lang="en-GB" i="1">
                        <a:latin typeface="Cambria Math" panose="02040503050406030204" pitchFamily="18" charset="0"/>
                      </a:rPr>
                      <m:t>)</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0</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p:txBody>
          </p:sp>
        </mc:Choice>
        <mc:Fallback xmlns="">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2"/>
                <a:stretch>
                  <a:fillRect l="-2144" t="-1959" r="-2144"/>
                </a:stretch>
              </a:blipFill>
            </p:spPr>
            <p:txBody>
              <a:bodyPr/>
              <a:lstStyle/>
              <a:p>
                <a:r>
                  <a:rPr lang="en-SE">
                    <a:noFill/>
                  </a:rPr>
                  <a:t> </a:t>
                </a:r>
              </a:p>
            </p:txBody>
          </p:sp>
        </mc:Fallback>
      </mc:AlternateContent>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3"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4"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5"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6"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7"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8"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8"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9"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8"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35468241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303467"/>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B2EF774-9051-F0C3-DD52-128332276249}"/>
                  </a:ext>
                </a:extLst>
              </p:cNvPr>
              <p:cNvSpPr txBox="1"/>
              <p:nvPr/>
            </p:nvSpPr>
            <p:spPr>
              <a:xfrm>
                <a:off x="166094" y="1295400"/>
                <a:ext cx="5372543" cy="1720727"/>
              </a:xfrm>
              <a:prstGeom prst="rect">
                <a:avLst/>
              </a:prstGeom>
              <a:noFill/>
            </p:spPr>
            <p:txBody>
              <a:bodyPr wrap="square" rtlCol="0">
                <a:spAutoFit/>
              </a:bodyPr>
              <a:lstStyle/>
              <a:p>
                <a:r>
                  <a:rPr lang="en-GB" sz="2400" b="0" dirty="0">
                    <a:latin typeface="Gill Sans Light"/>
                  </a:rPr>
                  <a:t>Under RM (Fixed-Priority scheduling), all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have higher priority than all jobs of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Taskset non-schedulable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66094" y="1295400"/>
                <a:ext cx="5372543" cy="1720727"/>
              </a:xfrm>
              <a:prstGeom prst="rect">
                <a:avLst/>
              </a:prstGeom>
              <a:blipFill>
                <a:blip r:embed="rId3"/>
                <a:stretch>
                  <a:fillRect l="-1701" t="-2837" r="-227"/>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41969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34372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15" name="object 5">
            <a:extLst>
              <a:ext uri="{FF2B5EF4-FFF2-40B4-BE49-F238E27FC236}">
                <a16:creationId xmlns:a16="http://schemas.microsoft.com/office/drawing/2014/main" id="{3187F7C5-5511-D262-9791-9E9FFD206F06}"/>
              </a:ext>
            </a:extLst>
          </p:cNvPr>
          <p:cNvSpPr/>
          <p:nvPr/>
        </p:nvSpPr>
        <p:spPr>
          <a:xfrm>
            <a:off x="6082488"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6082488"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8010723"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8010723"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9938955"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9938955"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8837107" y="5053664"/>
            <a:ext cx="1107586" cy="210040"/>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8837107" y="5053664"/>
            <a:ext cx="1107586" cy="210040"/>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6065960" y="3814086"/>
            <a:ext cx="33285" cy="550923"/>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5906424" y="4365009"/>
            <a:ext cx="5983261" cy="6657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11845153" y="4320935"/>
            <a:ext cx="88377" cy="94114"/>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6352441" y="4365009"/>
            <a:ext cx="5239515" cy="6657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6065962" y="3814086"/>
            <a:ext cx="4991600" cy="1443878"/>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5873139" y="5257505"/>
            <a:ext cx="5983261" cy="72309"/>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11845153" y="5213431"/>
            <a:ext cx="88377" cy="94114"/>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6352441" y="5257505"/>
            <a:ext cx="5239515" cy="72309"/>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8545119" y="4706582"/>
            <a:ext cx="2512442" cy="550923"/>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134" name="object 24">
            <a:extLst>
              <a:ext uri="{FF2B5EF4-FFF2-40B4-BE49-F238E27FC236}">
                <a16:creationId xmlns:a16="http://schemas.microsoft.com/office/drawing/2014/main" id="{E685D105-DD30-7D2B-49D1-EC4BD3D324F5}"/>
              </a:ext>
            </a:extLst>
          </p:cNvPr>
          <p:cNvSpPr txBox="1"/>
          <p:nvPr/>
        </p:nvSpPr>
        <p:spPr>
          <a:xfrm>
            <a:off x="6004442"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8483600"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10891137"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7657214"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9238365"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6004442"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10891137"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6830828"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6830828"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7657214"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9238365"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8483600"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10064751"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10064751"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53" name="object 48">
            <a:extLst>
              <a:ext uri="{FF2B5EF4-FFF2-40B4-BE49-F238E27FC236}">
                <a16:creationId xmlns:a16="http://schemas.microsoft.com/office/drawing/2014/main" id="{74A05C02-2AC0-FA17-B941-CF1876C16D66}"/>
              </a:ext>
            </a:extLst>
          </p:cNvPr>
          <p:cNvSpPr txBox="1"/>
          <p:nvPr/>
        </p:nvSpPr>
        <p:spPr>
          <a:xfrm>
            <a:off x="5570878" y="399823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492226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B649B30-D676-CDD5-9FB1-2B9B13BBD2EC}"/>
                  </a:ext>
                </a:extLst>
              </p:cNvPr>
              <p:cNvSpPr txBox="1"/>
              <p:nvPr/>
            </p:nvSpPr>
            <p:spPr>
              <a:xfrm>
                <a:off x="166095" y="3731476"/>
                <a:ext cx="5256890" cy="2459391"/>
              </a:xfrm>
              <a:prstGeom prst="rect">
                <a:avLst/>
              </a:prstGeom>
              <a:noFill/>
            </p:spPr>
            <p:txBody>
              <a:bodyPr wrap="square" rtlCol="0">
                <a:spAutoFit/>
              </a:bodyPr>
              <a:lstStyle/>
              <a:p>
                <a:r>
                  <a:rPr lang="en-GB" sz="2400" b="0" dirty="0">
                    <a:latin typeface="Gill Sans Light"/>
                  </a:rPr>
                  <a:t>Under EDF (Dynamic Priority scheduling), different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and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may have different priorities, depending on their absolute deadlines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oMath>
                </a14:m>
                <a:r>
                  <a:rPr lang="en-GB" sz="2400" b="0" dirty="0">
                    <a:latin typeface="Gill Sans Light"/>
                  </a:rPr>
                  <a:t>. 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=0.944&lt;1.0</m:t>
                      </m:r>
                    </m:oMath>
                  </m:oMathPara>
                </a14:m>
                <a:endParaRPr lang="en-SE" b="0" dirty="0">
                  <a:latin typeface="Gill Sans Light"/>
                </a:endParaRPr>
              </a:p>
            </p:txBody>
          </p:sp>
        </mc:Choice>
        <mc:Fallback xmlns="">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66095" y="3731476"/>
                <a:ext cx="5256890" cy="2459391"/>
              </a:xfrm>
              <a:prstGeom prst="rect">
                <a:avLst/>
              </a:prstGeom>
              <a:blipFill>
                <a:blip r:embed="rId4"/>
                <a:stretch>
                  <a:fillRect l="-1738" t="-1980" r="-11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
        <p:nvSpPr>
          <p:cNvPr id="3" name="TextBox 2">
            <a:extLst>
              <a:ext uri="{FF2B5EF4-FFF2-40B4-BE49-F238E27FC236}">
                <a16:creationId xmlns:a16="http://schemas.microsoft.com/office/drawing/2014/main" id="{E2CDB930-D04C-2A7E-8ED5-5EC2B9692406}"/>
              </a:ext>
            </a:extLst>
          </p:cNvPr>
          <p:cNvSpPr txBox="1"/>
          <p:nvPr/>
        </p:nvSpPr>
        <p:spPr>
          <a:xfrm rot="5400000">
            <a:off x="6663174"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3" name="TextBox 42">
            <a:extLst>
              <a:ext uri="{FF2B5EF4-FFF2-40B4-BE49-F238E27FC236}">
                <a16:creationId xmlns:a16="http://schemas.microsoft.com/office/drawing/2014/main" id="{62FFA57E-7103-CAFF-BB43-980AB38AD2B5}"/>
              </a:ext>
            </a:extLst>
          </p:cNvPr>
          <p:cNvSpPr txBox="1"/>
          <p:nvPr/>
        </p:nvSpPr>
        <p:spPr>
          <a:xfrm rot="5400000">
            <a:off x="7932870"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4" name="TextBox 43">
            <a:extLst>
              <a:ext uri="{FF2B5EF4-FFF2-40B4-BE49-F238E27FC236}">
                <a16:creationId xmlns:a16="http://schemas.microsoft.com/office/drawing/2014/main" id="{49DE1E2D-D844-2D70-EA58-7544EB08D616}"/>
              </a:ext>
            </a:extLst>
          </p:cNvPr>
          <p:cNvSpPr txBox="1"/>
          <p:nvPr/>
        </p:nvSpPr>
        <p:spPr>
          <a:xfrm rot="5400000">
            <a:off x="9441022"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6" name="TextBox 45">
            <a:extLst>
              <a:ext uri="{FF2B5EF4-FFF2-40B4-BE49-F238E27FC236}">
                <a16:creationId xmlns:a16="http://schemas.microsoft.com/office/drawing/2014/main" id="{3779B47A-1231-80E7-973E-8D6C2747D5A3}"/>
              </a:ext>
            </a:extLst>
          </p:cNvPr>
          <p:cNvSpPr txBox="1"/>
          <p:nvPr/>
        </p:nvSpPr>
        <p:spPr>
          <a:xfrm>
            <a:off x="6073464" y="2050668"/>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47" name="TextBox 46">
            <a:extLst>
              <a:ext uri="{FF2B5EF4-FFF2-40B4-BE49-F238E27FC236}">
                <a16:creationId xmlns:a16="http://schemas.microsoft.com/office/drawing/2014/main" id="{321D6CDD-F352-5A32-3F6E-206447B3073A}"/>
              </a:ext>
            </a:extLst>
          </p:cNvPr>
          <p:cNvSpPr txBox="1"/>
          <p:nvPr/>
        </p:nvSpPr>
        <p:spPr>
          <a:xfrm rot="3106561">
            <a:off x="6881120" y="443289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8" name="TextBox 47">
            <a:extLst>
              <a:ext uri="{FF2B5EF4-FFF2-40B4-BE49-F238E27FC236}">
                <a16:creationId xmlns:a16="http://schemas.microsoft.com/office/drawing/2014/main" id="{476EE830-113D-ECCB-2D51-21EDED62E177}"/>
              </a:ext>
            </a:extLst>
          </p:cNvPr>
          <p:cNvSpPr txBox="1"/>
          <p:nvPr/>
        </p:nvSpPr>
        <p:spPr>
          <a:xfrm rot="18372598">
            <a:off x="7828982" y="4397850"/>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0" name="TextBox 49">
            <a:extLst>
              <a:ext uri="{FF2B5EF4-FFF2-40B4-BE49-F238E27FC236}">
                <a16:creationId xmlns:a16="http://schemas.microsoft.com/office/drawing/2014/main" id="{E58F76B9-E333-C6F7-1B29-E8BD3BDE659F}"/>
              </a:ext>
            </a:extLst>
          </p:cNvPr>
          <p:cNvSpPr txBox="1"/>
          <p:nvPr/>
        </p:nvSpPr>
        <p:spPr>
          <a:xfrm>
            <a:off x="6093784" y="463295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51" name="TextBox 50">
            <a:extLst>
              <a:ext uri="{FF2B5EF4-FFF2-40B4-BE49-F238E27FC236}">
                <a16:creationId xmlns:a16="http://schemas.microsoft.com/office/drawing/2014/main" id="{100C0CD6-2E02-5883-EEB8-3C4EEF65D855}"/>
              </a:ext>
            </a:extLst>
          </p:cNvPr>
          <p:cNvSpPr txBox="1"/>
          <p:nvPr/>
        </p:nvSpPr>
        <p:spPr>
          <a:xfrm rot="3106561">
            <a:off x="8796607" y="446225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2" name="TextBox 51">
            <a:extLst>
              <a:ext uri="{FF2B5EF4-FFF2-40B4-BE49-F238E27FC236}">
                <a16:creationId xmlns:a16="http://schemas.microsoft.com/office/drawing/2014/main" id="{00D802A3-6C64-46D4-B4AD-C503BF80723F}"/>
              </a:ext>
            </a:extLst>
          </p:cNvPr>
          <p:cNvSpPr txBox="1"/>
          <p:nvPr/>
        </p:nvSpPr>
        <p:spPr>
          <a:xfrm rot="18372598">
            <a:off x="9744469" y="4427210"/>
            <a:ext cx="478016" cy="769441"/>
          </a:xfrm>
          <a:prstGeom prst="rect">
            <a:avLst/>
          </a:prstGeom>
          <a:noFill/>
        </p:spPr>
        <p:txBody>
          <a:bodyPr wrap="non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53" name="TextBox 52">
            <a:extLst>
              <a:ext uri="{FF2B5EF4-FFF2-40B4-BE49-F238E27FC236}">
                <a16:creationId xmlns:a16="http://schemas.microsoft.com/office/drawing/2014/main" id="{ABF97E50-DF6E-EA4B-04DE-11792697FD9A}"/>
              </a:ext>
            </a:extLst>
          </p:cNvPr>
          <p:cNvSpPr txBox="1"/>
          <p:nvPr/>
        </p:nvSpPr>
        <p:spPr>
          <a:xfrm>
            <a:off x="6197334" y="5662557"/>
            <a:ext cx="5676562" cy="707886"/>
          </a:xfrm>
          <a:prstGeom prst="rect">
            <a:avLst/>
          </a:prstGeom>
          <a:noFill/>
        </p:spPr>
        <p:txBody>
          <a:bodyPr wrap="square" rtlCol="0">
            <a:spAutoFit/>
          </a:bodyPr>
          <a:lstStyle/>
          <a:p>
            <a:r>
              <a:rPr lang="en-GB" sz="2000" b="0" dirty="0">
                <a:latin typeface="Gill Sans Light"/>
              </a:rPr>
              <a:t>When two jobs have equal priority, the newly arrived job does not </a:t>
            </a:r>
            <a:r>
              <a:rPr lang="en-GB" sz="2000" b="0" dirty="0" err="1">
                <a:latin typeface="Gill Sans Light"/>
              </a:rPr>
              <a:t>preempt</a:t>
            </a:r>
            <a:r>
              <a:rPr lang="en-GB" sz="2000" b="0" dirty="0">
                <a:latin typeface="Gill Sans Light"/>
              </a:rPr>
              <a:t> the running job</a:t>
            </a:r>
            <a:endParaRPr lang="en-SE" sz="1600" b="0" dirty="0">
              <a:latin typeface="Gill Sans Light"/>
            </a:endParaRPr>
          </a:p>
        </p:txBody>
      </p:sp>
      <p:grpSp>
        <p:nvGrpSpPr>
          <p:cNvPr id="61" name="Group 60">
            <a:extLst>
              <a:ext uri="{FF2B5EF4-FFF2-40B4-BE49-F238E27FC236}">
                <a16:creationId xmlns:a16="http://schemas.microsoft.com/office/drawing/2014/main" id="{6A64C6BF-D800-6BE1-E1C3-C2040F122927}"/>
              </a:ext>
            </a:extLst>
          </p:cNvPr>
          <p:cNvGrpSpPr/>
          <p:nvPr/>
        </p:nvGrpSpPr>
        <p:grpSpPr>
          <a:xfrm>
            <a:off x="6911097" y="5057100"/>
            <a:ext cx="1095382" cy="206603"/>
            <a:chOff x="7487004" y="5563900"/>
            <a:chExt cx="1028373" cy="202528"/>
          </a:xfrm>
        </p:grpSpPr>
        <p:sp>
          <p:nvSpPr>
            <p:cNvPr id="62" name="object 14">
              <a:extLst>
                <a:ext uri="{FF2B5EF4-FFF2-40B4-BE49-F238E27FC236}">
                  <a16:creationId xmlns:a16="http://schemas.microsoft.com/office/drawing/2014/main" id="{2EA97DDB-2021-B130-D5B4-FDB7C23C3729}"/>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63" name="object 15">
              <a:extLst>
                <a:ext uri="{FF2B5EF4-FFF2-40B4-BE49-F238E27FC236}">
                  <a16:creationId xmlns:a16="http://schemas.microsoft.com/office/drawing/2014/main" id="{8FBF08B6-D6F5-5DE2-1021-AC108E593348}"/>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Tree>
    <p:extLst>
      <p:ext uri="{BB962C8B-B14F-4D97-AF65-F5344CB8AC3E}">
        <p14:creationId xmlns:p14="http://schemas.microsoft.com/office/powerpoint/2010/main" val="163504506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285D-F0BF-9631-8B95-41670059C994}"/>
              </a:ext>
            </a:extLst>
          </p:cNvPr>
          <p:cNvSpPr>
            <a:spLocks noGrp="1"/>
          </p:cNvSpPr>
          <p:nvPr>
            <p:ph type="title"/>
          </p:nvPr>
        </p:nvSpPr>
        <p:spPr/>
        <p:txBody>
          <a:bodyPr/>
          <a:lstStyle/>
          <a:p>
            <a:r>
              <a:rPr lang="en-US" altLang="zh-CN" sz="3200" dirty="0">
                <a:solidFill>
                  <a:srgbClr val="2A40E2"/>
                </a:solidFill>
                <a:latin typeface="Gill Sans" charset="0"/>
                <a:ea typeface="宋体" pitchFamily="2" charset="-122"/>
              </a:rPr>
              <a:t>RM vs. EDF Robustness under Overload</a:t>
            </a:r>
            <a:endParaRPr lang="en-SE" dirty="0"/>
          </a:p>
        </p:txBody>
      </p:sp>
      <p:sp>
        <p:nvSpPr>
          <p:cNvPr id="3" name="Content Placeholder 2">
            <a:extLst>
              <a:ext uri="{FF2B5EF4-FFF2-40B4-BE49-F238E27FC236}">
                <a16:creationId xmlns:a16="http://schemas.microsoft.com/office/drawing/2014/main" id="{D9941973-9D24-AD51-D04C-B324084B3913}"/>
              </a:ext>
            </a:extLst>
          </p:cNvPr>
          <p:cNvSpPr>
            <a:spLocks noGrp="1"/>
          </p:cNvSpPr>
          <p:nvPr>
            <p:ph idx="1"/>
          </p:nvPr>
        </p:nvSpPr>
        <p:spPr>
          <a:xfrm>
            <a:off x="812799" y="762000"/>
            <a:ext cx="10566400" cy="2057400"/>
          </a:xfrm>
        </p:spPr>
        <p:txBody>
          <a:bodyPr>
            <a:normAutofit lnSpcReduction="10000"/>
          </a:bodyPr>
          <a:lstStyle/>
          <a:p>
            <a:r>
              <a:rPr lang="en-GB" dirty="0"/>
              <a:t>We focus on permanent overload</a:t>
            </a:r>
          </a:p>
          <a:p>
            <a:pPr lvl="1"/>
            <a:r>
              <a:rPr lang="en-GB" dirty="0"/>
              <a:t>This occurs when CPU utilization U &gt; 1</a:t>
            </a:r>
          </a:p>
          <a:p>
            <a:r>
              <a:rPr lang="en-GB" dirty="0"/>
              <a:t>Not transient overload</a:t>
            </a:r>
          </a:p>
          <a:p>
            <a:pPr lvl="1"/>
            <a:r>
              <a:rPr lang="en-GB" dirty="0"/>
              <a:t>This occurs when some job executes longer than expected temporarily</a:t>
            </a:r>
          </a:p>
          <a:p>
            <a:r>
              <a:rPr lang="en-GB" dirty="0"/>
              <a:t>Recall </a:t>
            </a:r>
            <a:r>
              <a:rPr lang="en-GB" dirty="0">
                <a:hlinkClick r:id="rId2" action="ppaction://hlinksldjump"/>
              </a:rPr>
              <a:t>Slide 25 Example </a:t>
            </a:r>
            <a:r>
              <a:rPr lang="en-GB" dirty="0" err="1">
                <a:hlinkClick r:id="rId2" action="ppaction://hlinksldjump"/>
              </a:rPr>
              <a:t>Lateless</a:t>
            </a:r>
            <a:r>
              <a:rPr lang="en-GB" dirty="0">
                <a:hlinkClick r:id="rId2" action="ppaction://hlinksldjump"/>
              </a:rPr>
              <a:t> </a:t>
            </a:r>
            <a:endParaRPr lang="en-GB" dirty="0"/>
          </a:p>
          <a:p>
            <a:endParaRPr lang="en-GB" dirty="0"/>
          </a:p>
          <a:p>
            <a:endParaRPr lang="en-SE" dirty="0"/>
          </a:p>
        </p:txBody>
      </p:sp>
      <p:pic>
        <p:nvPicPr>
          <p:cNvPr id="89092" name="Picture 4"/>
          <p:cNvPicPr>
            <a:picLocks noChangeAspect="1" noChangeArrowheads="1"/>
          </p:cNvPicPr>
          <p:nvPr/>
        </p:nvPicPr>
        <p:blipFill>
          <a:blip r:embed="rId3"/>
          <a:srcRect/>
          <a:stretch>
            <a:fillRect/>
          </a:stretch>
        </p:blipFill>
        <p:spPr bwMode="auto">
          <a:xfrm>
            <a:off x="1070748" y="2743200"/>
            <a:ext cx="4875028" cy="3996058"/>
          </a:xfrm>
          <a:prstGeom prst="rect">
            <a:avLst/>
          </a:prstGeom>
          <a:noFill/>
          <a:ln w="9525">
            <a:noFill/>
            <a:miter lim="800000"/>
            <a:headEnd/>
            <a:tailEnd/>
          </a:ln>
        </p:spPr>
      </p:pic>
      <p:pic>
        <p:nvPicPr>
          <p:cNvPr id="90116" name="Picture 4"/>
          <p:cNvPicPr>
            <a:picLocks noChangeAspect="1" noChangeArrowheads="1"/>
          </p:cNvPicPr>
          <p:nvPr/>
        </p:nvPicPr>
        <p:blipFill>
          <a:blip r:embed="rId4"/>
          <a:srcRect/>
          <a:stretch>
            <a:fillRect/>
          </a:stretch>
        </p:blipFill>
        <p:spPr bwMode="auto">
          <a:xfrm>
            <a:off x="6170297" y="2743200"/>
            <a:ext cx="4802503" cy="3996058"/>
          </a:xfrm>
          <a:prstGeom prst="rect">
            <a:avLst/>
          </a:prstGeom>
          <a:noFill/>
          <a:ln w="9525">
            <a:noFill/>
            <a:miter lim="800000"/>
            <a:headEnd/>
            <a:tailEnd/>
          </a:ln>
        </p:spPr>
      </p:pic>
    </p:spTree>
    <p:extLst>
      <p:ext uri="{BB962C8B-B14F-4D97-AF65-F5344CB8AC3E}">
        <p14:creationId xmlns:p14="http://schemas.microsoft.com/office/powerpoint/2010/main" val="312830359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GB" altLang="zh-CN" dirty="0">
                <a:ea typeface="宋体" pitchFamily="2" charset="-122"/>
              </a:rPr>
              <a:t>EDF Delays All Tasks Evenly</a:t>
            </a:r>
            <a:endParaRPr lang="zh-CN" altLang="zh-CN" dirty="0">
              <a:ea typeface="宋体" pitchFamily="2" charset="-122"/>
            </a:endParaRPr>
          </a:p>
        </p:txBody>
      </p:sp>
      <p:sp>
        <p:nvSpPr>
          <p:cNvPr id="91139" name="Rectangle 3" descr="Rectangle: Click to edit Master text styles&#10;Second level&#10;Third level&#10;Fourth level&#10;Fifth level"/>
          <p:cNvSpPr>
            <a:spLocks noGrp="1" noChangeArrowheads="1"/>
          </p:cNvSpPr>
          <p:nvPr>
            <p:ph type="body" idx="1"/>
          </p:nvPr>
        </p:nvSpPr>
        <p:spPr/>
        <p:txBody>
          <a:bodyPr/>
          <a:lstStyle/>
          <a:p>
            <a:pPr eaLnBrk="1" hangingPunct="1"/>
            <a:endParaRPr lang="zh-CN" altLang="zh-CN">
              <a:ea typeface="宋体" pitchFamily="2" charset="-122"/>
            </a:endParaRPr>
          </a:p>
        </p:txBody>
      </p:sp>
      <p:pic>
        <p:nvPicPr>
          <p:cNvPr id="91140" name="Picture 4"/>
          <p:cNvPicPr>
            <a:picLocks noChangeAspect="1" noChangeArrowheads="1"/>
          </p:cNvPicPr>
          <p:nvPr/>
        </p:nvPicPr>
        <p:blipFill>
          <a:blip r:embed="rId3"/>
          <a:srcRect/>
          <a:stretch>
            <a:fillRect/>
          </a:stretch>
        </p:blipFill>
        <p:spPr bwMode="auto">
          <a:xfrm>
            <a:off x="1905000" y="980096"/>
            <a:ext cx="8037187" cy="5705184"/>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zh-CN">
                <a:ea typeface="宋体" pitchFamily="2" charset="-122"/>
              </a:rPr>
              <a:t>Handling Tasks with D &lt; T</a:t>
            </a:r>
            <a:endParaRPr lang="zh-CN" altLang="en-US">
              <a:ea typeface="宋体" pitchFamily="2" charset="-122"/>
            </a:endParaRPr>
          </a:p>
        </p:txBody>
      </p:sp>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914400" y="876300"/>
                <a:ext cx="10566400" cy="5105400"/>
              </a:xfrm>
            </p:spPr>
            <p:txBody>
              <a:bodyPr/>
              <a:lstStyle/>
              <a:p>
                <a:r>
                  <a:rPr lang="en-US" altLang="zh-CN" dirty="0">
                    <a:ea typeface="宋体" pitchFamily="2" charset="-122"/>
                  </a:rPr>
                  <a:t>Deadline monotonic (Fixed Priority):</a:t>
                </a:r>
              </a:p>
              <a:p>
                <a:pPr lvl="1"/>
                <a:r>
                  <a:rPr lang="en-US" altLang="zh-CN" dirty="0">
                    <a:ea typeface="宋体" pitchFamily="2" charset="-122"/>
                  </a:rPr>
                  <a:t>A task with smaller </a:t>
                </a:r>
                <a:r>
                  <a:rPr lang="en-US" altLang="zh-CN" dirty="0">
                    <a:solidFill>
                      <a:srgbClr val="C00000"/>
                    </a:solidFill>
                    <a:ea typeface="宋体" pitchFamily="2" charset="-122"/>
                  </a:rPr>
                  <a:t>relative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Response Time Analysis (RTA)</a:t>
                </a:r>
              </a:p>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a:t>
                </a:r>
                <a:r>
                  <a:rPr lang="en-GB" altLang="zh-CN" dirty="0">
                    <a:ea typeface="宋体" pitchFamily="2" charset="-122"/>
                  </a:rPr>
                  <a:t>Processor Demand Analysis (details omitted)</a:t>
                </a: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914400" y="876300"/>
                <a:ext cx="10566400" cy="5105400"/>
              </a:xfrm>
              <a:blipFill>
                <a:blip r:embed="rId3"/>
                <a:stretch>
                  <a:fillRect l="-1039" t="-2270" r="-1039"/>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4"/>
          <a:srcRect/>
          <a:stretch>
            <a:fillRect/>
          </a:stretch>
        </p:blipFill>
        <p:spPr bwMode="auto">
          <a:xfrm>
            <a:off x="3149600" y="3962400"/>
            <a:ext cx="6096000" cy="2480553"/>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27A62-1F28-3BD4-8EC8-3B54EAF393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E70617A-8805-8134-200D-8DCF3AEED69B}"/>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A131EB6-6260-8472-F11F-0882BC5A0C32}"/>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Least Laxity First (LLF) Scheduling</a:t>
            </a:r>
          </a:p>
        </p:txBody>
      </p:sp>
    </p:spTree>
    <p:extLst>
      <p:ext uri="{BB962C8B-B14F-4D97-AF65-F5344CB8AC3E}">
        <p14:creationId xmlns:p14="http://schemas.microsoft.com/office/powerpoint/2010/main" val="271170711"/>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9929-B9E9-66CE-5E9E-CD96FD443C24}"/>
              </a:ext>
            </a:extLst>
          </p:cNvPr>
          <p:cNvSpPr>
            <a:spLocks noGrp="1"/>
          </p:cNvSpPr>
          <p:nvPr>
            <p:ph type="title"/>
          </p:nvPr>
        </p:nvSpPr>
        <p:spPr/>
        <p:txBody>
          <a:bodyPr/>
          <a:lstStyle/>
          <a:p>
            <a:r>
              <a:rPr lang="en-GB" dirty="0"/>
              <a:t>Least Laxity First (LLF)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4066026-2B40-B6E1-A425-9B1B917F4635}"/>
                  </a:ext>
                </a:extLst>
              </p:cNvPr>
              <p:cNvSpPr>
                <a:spLocks noGrp="1"/>
              </p:cNvSpPr>
              <p:nvPr>
                <p:ph idx="1"/>
              </p:nvPr>
            </p:nvSpPr>
            <p:spPr/>
            <p:txBody>
              <a:bodyPr>
                <a:normAutofit lnSpcReduction="10000"/>
              </a:bodyPr>
              <a:lstStyle/>
              <a:p>
                <a:r>
                  <a:rPr lang="en-GB" dirty="0"/>
                  <a:t>LLF dynamically assigns priority to jobs based on their laxity (slack)</a:t>
                </a:r>
              </a:p>
              <a:p>
                <a:pPr lvl="1"/>
                <a:r>
                  <a:rPr lang="en-GB" dirty="0"/>
                  <a:t>With absolute deadline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oMath>
                </a14:m>
                <a:r>
                  <a:rPr lang="en-GB" dirty="0"/>
                  <a:t> and remaining execution time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𝑒</m:t>
                        </m:r>
                      </m:e>
                      <m:sub>
                        <m:r>
                          <a:rPr lang="en-GB" i="1" dirty="0">
                            <a:latin typeface="Cambria Math" panose="02040503050406030204" pitchFamily="18" charset="0"/>
                          </a:rPr>
                          <m:t>𝑖</m:t>
                        </m:r>
                      </m:sub>
                    </m:sSub>
                  </m:oMath>
                </a14:m>
                <a:r>
                  <a:rPr lang="en-GB" dirty="0"/>
                  <a:t>, laxity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𝑖</m:t>
                        </m:r>
                      </m:sub>
                    </m:sSub>
                  </m:oMath>
                </a14:m>
                <a:r>
                  <a:rPr lang="en-GB" dirty="0"/>
                  <a:t>’s job at time </a:t>
                </a:r>
                <a14:m>
                  <m:oMath xmlns:m="http://schemas.openxmlformats.org/officeDocument/2006/math">
                    <m:r>
                      <a:rPr lang="en-GB" i="1" dirty="0" smtClean="0">
                        <a:latin typeface="Cambria Math" panose="02040503050406030204" pitchFamily="18" charset="0"/>
                      </a:rPr>
                      <m:t>𝑡</m:t>
                    </m:r>
                  </m:oMath>
                </a14:m>
                <a:r>
                  <a:rPr lang="en-GB" dirty="0"/>
                  <a:t> is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𝑙</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 </m:t>
                    </m:r>
                    <m:r>
                      <a:rPr lang="en-GB" i="1" dirty="0" smtClean="0">
                        <a:latin typeface="Cambria Math" panose="02040503050406030204" pitchFamily="18" charset="0"/>
                      </a:rPr>
                      <m:t>𝑡</m:t>
                    </m:r>
                    <m:r>
                      <a:rPr lang="en-GB"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a:t>
                </a:r>
                <a:r>
                  <a:rPr lang="en-GB" dirty="0"/>
                  <a:t>Job with the smallest laxity has the highest priority</a:t>
                </a:r>
              </a:p>
              <a:p>
                <a:pPr lvl="1"/>
                <a:r>
                  <a:rPr lang="en-GB" b="0" dirty="0"/>
                  <a:t>If an active job runs in the previous time slot, then its laxity remains the same, as </a:t>
                </a:r>
                <a14:m>
                  <m:oMath xmlns:m="http://schemas.openxmlformats.org/officeDocument/2006/math">
                    <m:r>
                      <a:rPr lang="en-GB" i="1" dirty="0">
                        <a:latin typeface="Cambria Math" panose="02040503050406030204" pitchFamily="18" charset="0"/>
                      </a:rPr>
                      <m:t>𝑡</m:t>
                    </m:r>
                  </m:oMath>
                </a14:m>
                <a:r>
                  <a:rPr lang="en-GB" b="0" dirty="0"/>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is decremented by 1</a:t>
                </a:r>
              </a:p>
              <a:p>
                <a:pPr lvl="1"/>
                <a:r>
                  <a:rPr lang="en-GB" dirty="0"/>
                  <a:t>If an active </a:t>
                </a:r>
                <a:r>
                  <a:rPr lang="en-GB" b="0" dirty="0"/>
                  <a:t>job does not run in the previous time slot, then its laxity is decremente</a:t>
                </a:r>
                <a:r>
                  <a:rPr lang="en-GB" dirty="0"/>
                  <a:t>d by 1, </a:t>
                </a:r>
                <a:r>
                  <a:rPr lang="en-GB" b="0" dirty="0"/>
                  <a:t>as </a:t>
                </a:r>
                <a14:m>
                  <m:oMath xmlns:m="http://schemas.openxmlformats.org/officeDocument/2006/math">
                    <m:r>
                      <a:rPr lang="en-GB" i="1" dirty="0">
                        <a:latin typeface="Cambria Math" panose="02040503050406030204" pitchFamily="18" charset="0"/>
                      </a:rPr>
                      <m:t>𝑡</m:t>
                    </m:r>
                  </m:oMath>
                </a14:m>
                <a:r>
                  <a:rPr lang="en-GB" b="0" dirty="0"/>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a:t>
                </a:r>
                <a:r>
                  <a:rPr lang="en-GB" dirty="0"/>
                  <a:t>remains the same</a:t>
                </a:r>
              </a:p>
              <a:p>
                <a:pPr lvl="1"/>
                <a:r>
                  <a:rPr lang="en-GB" b="0" dirty="0"/>
                  <a:t>While an active job waits and does not run, its laxity decreases and its priority increases  </a:t>
                </a:r>
              </a:p>
              <a:p>
                <a:endParaRPr lang="en-GB" dirty="0"/>
              </a:p>
              <a:p>
                <a:endParaRPr lang="en-GB" dirty="0"/>
              </a:p>
              <a:p>
                <a:endParaRPr lang="en-GB" dirty="0"/>
              </a:p>
              <a:p>
                <a:r>
                  <a:rPr lang="en-GB" dirty="0"/>
                  <a:t>EDF and LLF are both optimal scheduling algorithms, i.e., they both have </a:t>
                </a:r>
                <a:r>
                  <a:rPr lang="en-US" altLang="zh-CN" dirty="0"/>
                  <a:t>schedulable utilization bound of </a:t>
                </a:r>
                <a:r>
                  <a:rPr lang="en-GB" altLang="zh-CN" dirty="0"/>
                  <a:t>1</a:t>
                </a:r>
                <a:endParaRPr lang="en-GB" dirty="0"/>
              </a:p>
              <a:p>
                <a:pPr lvl="1"/>
                <a:r>
                  <a:rPr lang="en-GB" dirty="0"/>
                  <a:t>LLF incurs frequent context switches, hence is less practical than EDF</a:t>
                </a:r>
              </a:p>
            </p:txBody>
          </p:sp>
        </mc:Choice>
        <mc:Fallback xmlns="">
          <p:sp>
            <p:nvSpPr>
              <p:cNvPr id="3" name="Content Placeholder 2">
                <a:extLst>
                  <a:ext uri="{FF2B5EF4-FFF2-40B4-BE49-F238E27FC236}">
                    <a16:creationId xmlns:a16="http://schemas.microsoft.com/office/drawing/2014/main" id="{54066026-2B40-B6E1-A425-9B1B917F4635}"/>
                  </a:ext>
                </a:extLst>
              </p:cNvPr>
              <p:cNvSpPr>
                <a:spLocks noGrp="1" noRot="1" noChangeAspect="1" noMove="1" noResize="1" noEditPoints="1" noAdjustHandles="1" noChangeArrowheads="1" noChangeShapeType="1" noTextEdit="1"/>
              </p:cNvSpPr>
              <p:nvPr>
                <p:ph idx="1"/>
              </p:nvPr>
            </p:nvSpPr>
            <p:spPr>
              <a:blipFill>
                <a:blip r:embed="rId3"/>
                <a:stretch>
                  <a:fillRect l="-1038" t="-2745" r="-103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Rectangle 88">
                <a:extLst>
                  <a:ext uri="{FF2B5EF4-FFF2-40B4-BE49-F238E27FC236}">
                    <a16:creationId xmlns:a16="http://schemas.microsoft.com/office/drawing/2014/main" id="{E454C3F6-C058-356D-2378-D4C18A7C0C80}"/>
                  </a:ext>
                </a:extLst>
              </p:cNvPr>
              <p:cNvSpPr>
                <a:spLocks noChangeArrowheads="1"/>
              </p:cNvSpPr>
              <p:nvPr/>
            </p:nvSpPr>
            <p:spPr bwMode="auto">
              <a:xfrm>
                <a:off x="4572002" y="3940217"/>
                <a:ext cx="1297612" cy="236571"/>
              </a:xfrm>
              <a:prstGeom prst="rect">
                <a:avLst/>
              </a:prstGeom>
              <a:solidFill>
                <a:srgbClr val="A7EA52">
                  <a:lumMod val="60000"/>
                  <a:lumOff val="40000"/>
                </a:srgbClr>
              </a:solidFill>
              <a:ln w="9525">
                <a:solidFill>
                  <a:sysClr val="windowText" lastClr="000000"/>
                </a:solidFill>
                <a:miter lim="800000"/>
                <a:headEnd/>
                <a:tailEnd/>
              </a:ln>
            </p:spPr>
            <p:txBody>
              <a:bodyPr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𝑒</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m:oMathPara>
                </a14:m>
                <a:endPar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endParaRPr>
              </a:p>
            </p:txBody>
          </p:sp>
        </mc:Choice>
        <mc:Fallback xmlns="">
          <p:sp>
            <p:nvSpPr>
              <p:cNvPr id="4" name="Rectangle 88">
                <a:extLst>
                  <a:ext uri="{FF2B5EF4-FFF2-40B4-BE49-F238E27FC236}">
                    <a16:creationId xmlns:a16="http://schemas.microsoft.com/office/drawing/2014/main" id="{E454C3F6-C058-356D-2378-D4C18A7C0C80}"/>
                  </a:ext>
                </a:extLst>
              </p:cNvPr>
              <p:cNvSpPr>
                <a:spLocks noRot="1" noChangeAspect="1" noMove="1" noResize="1" noEditPoints="1" noAdjustHandles="1" noChangeArrowheads="1" noChangeShapeType="1" noTextEdit="1"/>
              </p:cNvSpPr>
              <p:nvPr/>
            </p:nvSpPr>
            <p:spPr bwMode="auto">
              <a:xfrm>
                <a:off x="4572002" y="3940217"/>
                <a:ext cx="1297612" cy="236571"/>
              </a:xfrm>
              <a:prstGeom prst="rect">
                <a:avLst/>
              </a:prstGeom>
              <a:blipFill>
                <a:blip r:embed="rId4"/>
                <a:stretch>
                  <a:fillRect b="-19512"/>
                </a:stretch>
              </a:blipFill>
              <a:ln w="9525">
                <a:solidFill>
                  <a:sysClr val="windowText" lastClr="000000"/>
                </a:solidFill>
                <a:miter lim="800000"/>
                <a:headEnd/>
                <a:tailEnd/>
              </a:ln>
            </p:spPr>
            <p:txBody>
              <a:bodyPr/>
              <a:lstStyle/>
              <a:p>
                <a:r>
                  <a:rPr lang="en-SE">
                    <a:noFill/>
                  </a:rPr>
                  <a:t> </a:t>
                </a:r>
              </a:p>
            </p:txBody>
          </p:sp>
        </mc:Fallback>
      </mc:AlternateContent>
      <p:grpSp>
        <p:nvGrpSpPr>
          <p:cNvPr id="5" name="Group 4">
            <a:extLst>
              <a:ext uri="{FF2B5EF4-FFF2-40B4-BE49-F238E27FC236}">
                <a16:creationId xmlns:a16="http://schemas.microsoft.com/office/drawing/2014/main" id="{BB75D4D9-EBEF-4874-8686-E179D729D646}"/>
              </a:ext>
            </a:extLst>
          </p:cNvPr>
          <p:cNvGrpSpPr/>
          <p:nvPr/>
        </p:nvGrpSpPr>
        <p:grpSpPr>
          <a:xfrm>
            <a:off x="3810000" y="4114800"/>
            <a:ext cx="4343390" cy="400718"/>
            <a:chOff x="2170481" y="2778122"/>
            <a:chExt cx="4343390" cy="400718"/>
          </a:xfrm>
        </p:grpSpPr>
        <p:sp>
          <p:nvSpPr>
            <p:cNvPr id="6" name="Line 53">
              <a:extLst>
                <a:ext uri="{FF2B5EF4-FFF2-40B4-BE49-F238E27FC236}">
                  <a16:creationId xmlns:a16="http://schemas.microsoft.com/office/drawing/2014/main" id="{F2C9193A-285E-87CC-72A7-F4D2CAACA01E}"/>
                </a:ext>
              </a:extLst>
            </p:cNvPr>
            <p:cNvSpPr>
              <a:spLocks noChangeShapeType="1"/>
            </p:cNvSpPr>
            <p:nvPr/>
          </p:nvSpPr>
          <p:spPr bwMode="auto">
            <a:xfrm>
              <a:off x="2170481" y="2841097"/>
              <a:ext cx="4343390" cy="0"/>
            </a:xfrm>
            <a:prstGeom prst="line">
              <a:avLst/>
            </a:prstGeom>
            <a:noFill/>
            <a:ln w="19050">
              <a:solidFill>
                <a:sysClr val="windowText" lastClr="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7" name="Line 56">
              <a:extLst>
                <a:ext uri="{FF2B5EF4-FFF2-40B4-BE49-F238E27FC236}">
                  <a16:creationId xmlns:a16="http://schemas.microsoft.com/office/drawing/2014/main" id="{567C11D0-1B42-429F-5D0B-D7504570DDA9}"/>
                </a:ext>
              </a:extLst>
            </p:cNvPr>
            <p:cNvSpPr>
              <a:spLocks noChangeShapeType="1"/>
            </p:cNvSpPr>
            <p:nvPr/>
          </p:nvSpPr>
          <p:spPr bwMode="auto">
            <a:xfrm>
              <a:off x="2932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8" name="Line 64">
              <a:extLst>
                <a:ext uri="{FF2B5EF4-FFF2-40B4-BE49-F238E27FC236}">
                  <a16:creationId xmlns:a16="http://schemas.microsoft.com/office/drawing/2014/main" id="{33770D6E-ADE4-5DE7-D39E-EF0A2E031FD7}"/>
                </a:ext>
              </a:extLst>
            </p:cNvPr>
            <p:cNvSpPr>
              <a:spLocks noChangeShapeType="1"/>
            </p:cNvSpPr>
            <p:nvPr/>
          </p:nvSpPr>
          <p:spPr bwMode="auto">
            <a:xfrm>
              <a:off x="5980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9" name="Text Box 75">
              <a:extLst>
                <a:ext uri="{FF2B5EF4-FFF2-40B4-BE49-F238E27FC236}">
                  <a16:creationId xmlns:a16="http://schemas.microsoft.com/office/drawing/2014/main" id="{166FA256-7764-3122-CB97-9DABDCD9BBB1}"/>
                </a:ext>
              </a:extLst>
            </p:cNvPr>
            <p:cNvSpPr txBox="1">
              <a:spLocks noChangeArrowheads="1"/>
            </p:cNvSpPr>
            <p:nvPr/>
          </p:nvSpPr>
          <p:spPr bwMode="auto">
            <a:xfrm>
              <a:off x="2805260" y="2840286"/>
              <a:ext cx="609600" cy="279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t</a:t>
              </a:r>
            </a:p>
          </p:txBody>
        </p:sp>
        <mc:AlternateContent xmlns:mc="http://schemas.openxmlformats.org/markup-compatibility/2006" xmlns:a14="http://schemas.microsoft.com/office/drawing/2010/main">
          <mc:Choice Requires="a14">
            <p:sp>
              <p:nvSpPr>
                <p:cNvPr id="10" name="Text Box 75">
                  <a:extLst>
                    <a:ext uri="{FF2B5EF4-FFF2-40B4-BE49-F238E27FC236}">
                      <a16:creationId xmlns:a16="http://schemas.microsoft.com/office/drawing/2014/main" id="{11EC3002-A9CC-A216-7A96-210BF74CA898}"/>
                    </a:ext>
                  </a:extLst>
                </p:cNvPr>
                <p:cNvSpPr txBox="1">
                  <a:spLocks noChangeArrowheads="1"/>
                </p:cNvSpPr>
                <p:nvPr/>
              </p:nvSpPr>
              <p:spPr bwMode="auto">
                <a:xfrm>
                  <a:off x="5751881" y="2840286"/>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14:m>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𝑑</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a14:m>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 </a:t>
                  </a:r>
                </a:p>
              </p:txBody>
            </p:sp>
          </mc:Choice>
          <mc:Fallback xmlns="">
            <p:sp>
              <p:nvSpPr>
                <p:cNvPr id="10" name="Text Box 75">
                  <a:extLst>
                    <a:ext uri="{FF2B5EF4-FFF2-40B4-BE49-F238E27FC236}">
                      <a16:creationId xmlns:a16="http://schemas.microsoft.com/office/drawing/2014/main" id="{11EC3002-A9CC-A216-7A96-210BF74CA898}"/>
                    </a:ext>
                  </a:extLst>
                </p:cNvPr>
                <p:cNvSpPr txBox="1">
                  <a:spLocks noRot="1" noChangeAspect="1" noMove="1" noResize="1" noEditPoints="1" noAdjustHandles="1" noChangeArrowheads="1" noChangeShapeType="1" noTextEdit="1"/>
                </p:cNvSpPr>
                <p:nvPr/>
              </p:nvSpPr>
              <p:spPr bwMode="auto">
                <a:xfrm>
                  <a:off x="5751881" y="2840286"/>
                  <a:ext cx="609600" cy="338554"/>
                </a:xfrm>
                <a:prstGeom prst="rect">
                  <a:avLst/>
                </a:prstGeom>
                <a:blipFill>
                  <a:blip r:embed="rId5"/>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grpSp>
      <p:cxnSp>
        <p:nvCxnSpPr>
          <p:cNvPr id="11" name="Straight Arrow Connector 10">
            <a:extLst>
              <a:ext uri="{FF2B5EF4-FFF2-40B4-BE49-F238E27FC236}">
                <a16:creationId xmlns:a16="http://schemas.microsoft.com/office/drawing/2014/main" id="{ABB7C983-DF4B-A464-2D67-9DC0830A6A06}"/>
              </a:ext>
            </a:extLst>
          </p:cNvPr>
          <p:cNvCxnSpPr>
            <a:cxnSpLocks/>
          </p:cNvCxnSpPr>
          <p:nvPr/>
        </p:nvCxnSpPr>
        <p:spPr>
          <a:xfrm>
            <a:off x="5869614" y="4058502"/>
            <a:ext cx="1750386" cy="0"/>
          </a:xfrm>
          <a:prstGeom prst="straightConnector1">
            <a:avLst/>
          </a:prstGeom>
          <a:noFill/>
          <a:ln w="12700" cap="flat" cmpd="sng" algn="ctr">
            <a:solidFill>
              <a:sysClr val="windowText" lastClr="000000"/>
            </a:solidFill>
            <a:prstDash val="dash"/>
            <a:miter lim="800000"/>
            <a:headEnd type="triangle"/>
            <a:tailEnd type="triangle"/>
          </a:ln>
          <a:effectLst/>
        </p:spPr>
      </p:cxnSp>
      <mc:AlternateContent xmlns:mc="http://schemas.openxmlformats.org/markup-compatibility/2006" xmlns:a14="http://schemas.microsoft.com/office/drawing/2010/main">
        <mc:Choice Requires="a14">
          <p:sp>
            <p:nvSpPr>
              <p:cNvPr id="12" name="Text Box 75">
                <a:extLst>
                  <a:ext uri="{FF2B5EF4-FFF2-40B4-BE49-F238E27FC236}">
                    <a16:creationId xmlns:a16="http://schemas.microsoft.com/office/drawing/2014/main" id="{C5B1EA4B-4EA4-B4B3-09F0-CB6F27DA9BE4}"/>
                  </a:ext>
                </a:extLst>
              </p:cNvPr>
              <p:cNvSpPr txBox="1">
                <a:spLocks noChangeArrowheads="1"/>
              </p:cNvSpPr>
              <p:nvPr/>
            </p:nvSpPr>
            <p:spPr bwMode="auto">
              <a:xfrm>
                <a:off x="6440007" y="3701561"/>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algn="ctr" defTabSz="457200" eaLnBrk="1" hangingPunct="1">
                  <a:spcBef>
                    <a:spcPct val="50000"/>
                  </a:spcBef>
                </a:pPr>
                <a14:m>
                  <m:oMathPara xmlns:m="http://schemas.openxmlformats.org/officeDocument/2006/math">
                    <m:oMathParaPr>
                      <m:jc m:val="centerGroup"/>
                    </m:oMathParaPr>
                    <m:oMath xmlns:m="http://schemas.openxmlformats.org/officeDocument/2006/math">
                      <m:sSub>
                        <m:sSubPr>
                          <m:ctrlP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ctrlPr>
                        </m:sSubPr>
                        <m:e>
                          <m:r>
                            <a:rPr lang="en-US" sz="1600" b="0" i="1" u="none" dirty="0" smtClean="0">
                              <a:solidFill>
                                <a:prstClr val="black"/>
                              </a:solidFill>
                              <a:latin typeface="Cambria Math" panose="02040503050406030204" pitchFamily="18" charset="0"/>
                              <a:ea typeface="Gill Sans" charset="0"/>
                              <a:cs typeface="Gill Sans Light" panose="020B0302020104020203" pitchFamily="34" charset="-79"/>
                            </a:rPr>
                            <m:t>𝑙</m:t>
                          </m:r>
                        </m:e>
                        <m:sub>
                          <m: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t>𝑖</m:t>
                          </m:r>
                        </m:sub>
                      </m:sSub>
                    </m:oMath>
                  </m:oMathPara>
                </a14:m>
                <a:endParaRPr lang="en-US" sz="1600" b="0" i="1" u="none" dirty="0">
                  <a:solidFill>
                    <a:prstClr val="black"/>
                  </a:solidFill>
                  <a:latin typeface="Gill Sans Light" panose="020B0302020104020203" pitchFamily="34" charset="-79"/>
                  <a:ea typeface="Gill Sans" charset="0"/>
                  <a:cs typeface="Gill Sans Light" panose="020B0302020104020203" pitchFamily="34" charset="-79"/>
                </a:endParaRPr>
              </a:p>
            </p:txBody>
          </p:sp>
        </mc:Choice>
        <mc:Fallback xmlns="">
          <p:sp>
            <p:nvSpPr>
              <p:cNvPr id="12" name="Text Box 75">
                <a:extLst>
                  <a:ext uri="{FF2B5EF4-FFF2-40B4-BE49-F238E27FC236}">
                    <a16:creationId xmlns:a16="http://schemas.microsoft.com/office/drawing/2014/main" id="{C5B1EA4B-4EA4-B4B3-09F0-CB6F27DA9BE4}"/>
                  </a:ext>
                </a:extLst>
              </p:cNvPr>
              <p:cNvSpPr txBox="1">
                <a:spLocks noRot="1" noChangeAspect="1" noMove="1" noResize="1" noEditPoints="1" noAdjustHandles="1" noChangeArrowheads="1" noChangeShapeType="1" noTextEdit="1"/>
              </p:cNvSpPr>
              <p:nvPr/>
            </p:nvSpPr>
            <p:spPr bwMode="auto">
              <a:xfrm>
                <a:off x="6440007" y="3701561"/>
                <a:ext cx="609600" cy="338554"/>
              </a:xfrm>
              <a:prstGeom prst="rect">
                <a:avLst/>
              </a:prstGeom>
              <a:blipFill>
                <a:blip r:embed="rId6"/>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spTree>
    <p:extLst>
      <p:ext uri="{BB962C8B-B14F-4D97-AF65-F5344CB8AC3E}">
        <p14:creationId xmlns:p14="http://schemas.microsoft.com/office/powerpoint/2010/main" val="3779647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3D3-DC97-C588-3B4C-19CECA4CF511}"/>
              </a:ext>
            </a:extLst>
          </p:cNvPr>
          <p:cNvSpPr>
            <a:spLocks noGrp="1"/>
          </p:cNvSpPr>
          <p:nvPr>
            <p:ph type="title"/>
          </p:nvPr>
        </p:nvSpPr>
        <p:spPr/>
        <p:txBody>
          <a:bodyPr/>
          <a:lstStyle/>
          <a:p>
            <a:r>
              <a:rPr lang="en-GB" dirty="0"/>
              <a:t>RM, EDF, LLF Example</a:t>
            </a:r>
            <a:endParaRPr lang="en-SE" dirty="0"/>
          </a:p>
        </p:txBody>
      </p:sp>
      <p:graphicFrame>
        <p:nvGraphicFramePr>
          <p:cNvPr id="30" name="Content Placeholder 29">
            <a:extLst>
              <a:ext uri="{FF2B5EF4-FFF2-40B4-BE49-F238E27FC236}">
                <a16:creationId xmlns:a16="http://schemas.microsoft.com/office/drawing/2014/main" id="{448380B8-0A38-0420-19C1-636D61E981C7}"/>
              </a:ext>
            </a:extLst>
          </p:cNvPr>
          <p:cNvGraphicFramePr>
            <a:graphicFrameLocks noGrp="1"/>
          </p:cNvGraphicFramePr>
          <p:nvPr>
            <p:ph idx="1"/>
            <p:extLst>
              <p:ext uri="{D42A27DB-BD31-4B8C-83A1-F6EECF244321}">
                <p14:modId xmlns:p14="http://schemas.microsoft.com/office/powerpoint/2010/main" val="3170294765"/>
              </p:ext>
            </p:extLst>
          </p:nvPr>
        </p:nvGraphicFramePr>
        <p:xfrm>
          <a:off x="-3294" y="5889984"/>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5" name="Line 170">
            <a:extLst>
              <a:ext uri="{FF2B5EF4-FFF2-40B4-BE49-F238E27FC236}">
                <a16:creationId xmlns:a16="http://schemas.microsoft.com/office/drawing/2014/main" id="{D0A1B3E9-1601-AE6B-F41F-69ADC147DB37}"/>
              </a:ext>
            </a:extLst>
          </p:cNvPr>
          <p:cNvSpPr>
            <a:spLocks noChangeShapeType="1"/>
          </p:cNvSpPr>
          <p:nvPr/>
        </p:nvSpPr>
        <p:spPr bwMode="auto">
          <a:xfrm>
            <a:off x="163589" y="5858474"/>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6" name="Line 171">
            <a:extLst>
              <a:ext uri="{FF2B5EF4-FFF2-40B4-BE49-F238E27FC236}">
                <a16:creationId xmlns:a16="http://schemas.microsoft.com/office/drawing/2014/main" id="{4F574D25-81DA-6941-60E4-C04FFAA3279F}"/>
              </a:ext>
            </a:extLst>
          </p:cNvPr>
          <p:cNvSpPr>
            <a:spLocks noChangeShapeType="1"/>
          </p:cNvSpPr>
          <p:nvPr/>
        </p:nvSpPr>
        <p:spPr bwMode="auto">
          <a:xfrm>
            <a:off x="163589" y="5706074"/>
            <a:ext cx="0" cy="304800"/>
          </a:xfrm>
          <a:prstGeom prst="line">
            <a:avLst/>
          </a:prstGeom>
          <a:noFill/>
          <a:ln w="9525">
            <a:solidFill>
              <a:srgbClr val="000000"/>
            </a:solidFill>
            <a:round/>
            <a:headEnd/>
            <a:tailEnd/>
          </a:ln>
        </p:spPr>
        <p:txBody>
          <a:bodyPr wrap="none"/>
          <a:lstStyle/>
          <a:p>
            <a:endParaRPr lang="zh-CN" altLang="en-US"/>
          </a:p>
        </p:txBody>
      </p:sp>
      <p:sp>
        <p:nvSpPr>
          <p:cNvPr id="17" name="Text Box 185">
            <a:extLst>
              <a:ext uri="{FF2B5EF4-FFF2-40B4-BE49-F238E27FC236}">
                <a16:creationId xmlns:a16="http://schemas.microsoft.com/office/drawing/2014/main" id="{A3B627F0-0653-CE77-8E2D-17E90444C7C8}"/>
              </a:ext>
            </a:extLst>
          </p:cNvPr>
          <p:cNvSpPr txBox="1">
            <a:spLocks noChangeArrowheads="1"/>
          </p:cNvSpPr>
          <p:nvPr/>
        </p:nvSpPr>
        <p:spPr bwMode="auto">
          <a:xfrm>
            <a:off x="8116964" y="5860061"/>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18" name="Line 70">
            <a:extLst>
              <a:ext uri="{FF2B5EF4-FFF2-40B4-BE49-F238E27FC236}">
                <a16:creationId xmlns:a16="http://schemas.microsoft.com/office/drawing/2014/main" id="{F6ECD270-EA0E-1085-99F2-B449BEFCAE7E}"/>
              </a:ext>
            </a:extLst>
          </p:cNvPr>
          <p:cNvSpPr>
            <a:spLocks noChangeShapeType="1"/>
          </p:cNvSpPr>
          <p:nvPr/>
        </p:nvSpPr>
        <p:spPr bwMode="auto">
          <a:xfrm flipH="1" flipV="1">
            <a:off x="149147" y="4713233"/>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19" name="Text Box 185">
            <a:extLst>
              <a:ext uri="{FF2B5EF4-FFF2-40B4-BE49-F238E27FC236}">
                <a16:creationId xmlns:a16="http://schemas.microsoft.com/office/drawing/2014/main" id="{48098911-721A-993E-0EE1-5756F2FF737B}"/>
              </a:ext>
            </a:extLst>
          </p:cNvPr>
          <p:cNvSpPr txBox="1">
            <a:spLocks noChangeArrowheads="1"/>
          </p:cNvSpPr>
          <p:nvPr/>
        </p:nvSpPr>
        <p:spPr bwMode="auto">
          <a:xfrm>
            <a:off x="-46945" y="4392915"/>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endParaRPr lang="en-US" altLang="zh-CN" dirty="0">
              <a:solidFill>
                <a:srgbClr val="000000"/>
              </a:solidFill>
              <a:ea typeface="宋体" pitchFamily="2" charset="-122"/>
            </a:endParaRPr>
          </a:p>
        </p:txBody>
      </p:sp>
      <p:sp>
        <p:nvSpPr>
          <p:cNvPr id="21" name="Rectangle 157">
            <a:extLst>
              <a:ext uri="{FF2B5EF4-FFF2-40B4-BE49-F238E27FC236}">
                <a16:creationId xmlns:a16="http://schemas.microsoft.com/office/drawing/2014/main" id="{FB7C44B2-CC09-BF2C-1546-0695524CD712}"/>
              </a:ext>
            </a:extLst>
          </p:cNvPr>
          <p:cNvSpPr>
            <a:spLocks noChangeArrowheads="1"/>
          </p:cNvSpPr>
          <p:nvPr/>
        </p:nvSpPr>
        <p:spPr bwMode="auto">
          <a:xfrm>
            <a:off x="155651" y="5035646"/>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22" name="Rectangle 164">
            <a:extLst>
              <a:ext uri="{FF2B5EF4-FFF2-40B4-BE49-F238E27FC236}">
                <a16:creationId xmlns:a16="http://schemas.microsoft.com/office/drawing/2014/main" id="{3ED2F63E-A66F-A9FA-9E06-D15E7FA02544}"/>
              </a:ext>
            </a:extLst>
          </p:cNvPr>
          <p:cNvSpPr>
            <a:spLocks noChangeArrowheads="1"/>
          </p:cNvSpPr>
          <p:nvPr/>
        </p:nvSpPr>
        <p:spPr bwMode="auto">
          <a:xfrm>
            <a:off x="844384" y="5525224"/>
            <a:ext cx="1251446" cy="32723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4" name="Line 27">
            <a:extLst>
              <a:ext uri="{FF2B5EF4-FFF2-40B4-BE49-F238E27FC236}">
                <a16:creationId xmlns:a16="http://schemas.microsoft.com/office/drawing/2014/main" id="{1D9D21EE-89F0-F9F4-0AE1-4664F4583EA0}"/>
              </a:ext>
            </a:extLst>
          </p:cNvPr>
          <p:cNvSpPr>
            <a:spLocks noChangeShapeType="1"/>
          </p:cNvSpPr>
          <p:nvPr/>
        </p:nvSpPr>
        <p:spPr bwMode="auto">
          <a:xfrm>
            <a:off x="3946601" y="5454954"/>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27" name="Group 36">
            <a:extLst>
              <a:ext uri="{FF2B5EF4-FFF2-40B4-BE49-F238E27FC236}">
                <a16:creationId xmlns:a16="http://schemas.microsoft.com/office/drawing/2014/main" id="{CE1AE9B5-D22E-51E7-5BE2-0B92CB91960E}"/>
              </a:ext>
            </a:extLst>
          </p:cNvPr>
          <p:cNvGraphicFramePr>
            <a:graphicFrameLocks/>
          </p:cNvGraphicFramePr>
          <p:nvPr>
            <p:extLst>
              <p:ext uri="{D42A27DB-BD31-4B8C-83A1-F6EECF244321}">
                <p14:modId xmlns:p14="http://schemas.microsoft.com/office/powerpoint/2010/main" val="2082528811"/>
              </p:ext>
            </p:extLst>
          </p:nvPr>
        </p:nvGraphicFramePr>
        <p:xfrm>
          <a:off x="8793162" y="68036"/>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1" name="Rectangle 157">
            <a:extLst>
              <a:ext uri="{FF2B5EF4-FFF2-40B4-BE49-F238E27FC236}">
                <a16:creationId xmlns:a16="http://schemas.microsoft.com/office/drawing/2014/main" id="{374A607A-1678-9D41-C4D0-F11DA3DB0DC7}"/>
              </a:ext>
            </a:extLst>
          </p:cNvPr>
          <p:cNvSpPr>
            <a:spLocks noChangeArrowheads="1"/>
          </p:cNvSpPr>
          <p:nvPr/>
        </p:nvSpPr>
        <p:spPr bwMode="auto">
          <a:xfrm>
            <a:off x="2106716" y="5035645"/>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32" name="Rectangle 157">
            <a:extLst>
              <a:ext uri="{FF2B5EF4-FFF2-40B4-BE49-F238E27FC236}">
                <a16:creationId xmlns:a16="http://schemas.microsoft.com/office/drawing/2014/main" id="{CD563D62-C083-2C77-D5E1-074B9ACBD83D}"/>
              </a:ext>
            </a:extLst>
          </p:cNvPr>
          <p:cNvSpPr>
            <a:spLocks noChangeArrowheads="1"/>
          </p:cNvSpPr>
          <p:nvPr/>
        </p:nvSpPr>
        <p:spPr bwMode="auto">
          <a:xfrm>
            <a:off x="2791066" y="5547671"/>
            <a:ext cx="684350" cy="318057"/>
          </a:xfrm>
          <a:prstGeom prst="rect">
            <a:avLst/>
          </a:prstGeom>
          <a:solidFill>
            <a:srgbClr val="FFFF00"/>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T2</a:t>
            </a:r>
          </a:p>
        </p:txBody>
      </p:sp>
      <p:sp>
        <p:nvSpPr>
          <p:cNvPr id="34" name="Rectangle 164">
            <a:extLst>
              <a:ext uri="{FF2B5EF4-FFF2-40B4-BE49-F238E27FC236}">
                <a16:creationId xmlns:a16="http://schemas.microsoft.com/office/drawing/2014/main" id="{47495371-4167-AF0F-75A0-13CBC524913D}"/>
              </a:ext>
            </a:extLst>
          </p:cNvPr>
          <p:cNvSpPr>
            <a:spLocks noChangeArrowheads="1"/>
          </p:cNvSpPr>
          <p:nvPr/>
        </p:nvSpPr>
        <p:spPr bwMode="auto">
          <a:xfrm>
            <a:off x="3475416"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 </m:t>
                              </m:r>
                            </m:oMath>
                          </a14:m>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bl>
              </a:graphicData>
            </a:graphic>
          </p:graphicFrame>
        </mc:Choice>
        <mc:Fallback xmlns="">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518160">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endParaRPr lang="en-SE"/>
                        </a:p>
                      </a:txBody>
                      <a:tcPr anchor="ctr">
                        <a:blipFill>
                          <a:blip r:embed="rId2"/>
                          <a:stretch>
                            <a:fillRect l="-265497" t="-156364" r="-1754" b="-725455"/>
                          </a:stretch>
                        </a:blipFill>
                      </a:tcPr>
                    </a:tc>
                    <a:extLst>
                      <a:ext uri="{0D108BD9-81ED-4DB2-BD59-A6C34878D82A}">
                        <a16:rowId xmlns:a16="http://schemas.microsoft.com/office/drawing/2014/main" val="962600780"/>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endParaRPr lang="en-SE"/>
                        </a:p>
                      </a:txBody>
                      <a:tcPr anchor="ctr">
                        <a:blipFill>
                          <a:blip r:embed="rId2"/>
                          <a:stretch>
                            <a:fillRect l="-265497" t="-256364" r="-1754" b="-625455"/>
                          </a:stretch>
                        </a:blipFill>
                      </a:tcPr>
                    </a:tc>
                    <a:extLst>
                      <a:ext uri="{0D108BD9-81ED-4DB2-BD59-A6C34878D82A}">
                        <a16:rowId xmlns:a16="http://schemas.microsoft.com/office/drawing/2014/main" val="962127195"/>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endParaRPr lang="en-SE"/>
                        </a:p>
                      </a:txBody>
                      <a:tcPr anchor="ctr">
                        <a:blipFill>
                          <a:blip r:embed="rId2"/>
                          <a:stretch>
                            <a:fillRect l="-265497" t="-356364" r="-1754" b="-525455"/>
                          </a:stretch>
                        </a:blipFill>
                      </a:tcPr>
                    </a:tc>
                    <a:extLst>
                      <a:ext uri="{0D108BD9-81ED-4DB2-BD59-A6C34878D82A}">
                        <a16:rowId xmlns:a16="http://schemas.microsoft.com/office/drawing/2014/main" val="607803487"/>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endParaRPr lang="en-SE"/>
                        </a:p>
                      </a:txBody>
                      <a:tcPr anchor="ctr">
                        <a:blipFill>
                          <a:blip r:embed="rId2"/>
                          <a:stretch>
                            <a:fillRect l="-265497" t="-448214" r="-1754" b="-416071"/>
                          </a:stretch>
                        </a:blipFill>
                      </a:tcPr>
                    </a:tc>
                    <a:extLst>
                      <a:ext uri="{0D108BD9-81ED-4DB2-BD59-A6C34878D82A}">
                        <a16:rowId xmlns:a16="http://schemas.microsoft.com/office/drawing/2014/main" val="2382039466"/>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endParaRPr lang="en-SE"/>
                        </a:p>
                      </a:txBody>
                      <a:tcPr anchor="ctr">
                        <a:blipFill>
                          <a:blip r:embed="rId2"/>
                          <a:stretch>
                            <a:fillRect l="-65497" t="-558182" r="-201754" b="-3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558182" r="-1754" b="-323636"/>
                          </a:stretch>
                        </a:blipFill>
                      </a:tcPr>
                    </a:tc>
                    <a:extLst>
                      <a:ext uri="{0D108BD9-81ED-4DB2-BD59-A6C34878D82A}">
                        <a16:rowId xmlns:a16="http://schemas.microsoft.com/office/drawing/2014/main" val="330665408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endParaRPr lang="en-SE"/>
                        </a:p>
                      </a:txBody>
                      <a:tcPr anchor="ctr">
                        <a:blipFill>
                          <a:blip r:embed="rId2"/>
                          <a:stretch>
                            <a:fillRect l="-165497" t="-658182" r="-101754" b="-223636"/>
                          </a:stretch>
                        </a:blipFill>
                      </a:tcPr>
                    </a:tc>
                    <a:tc>
                      <a:txBody>
                        <a:bodyPr/>
                        <a:lstStyle/>
                        <a:p>
                          <a:endParaRPr lang="en-SE"/>
                        </a:p>
                      </a:txBody>
                      <a:tcPr anchor="ctr">
                        <a:blipFill>
                          <a:blip r:embed="rId2"/>
                          <a:stretch>
                            <a:fillRect l="-265497" t="-658182" r="-1754" b="-223636"/>
                          </a:stretch>
                        </a:blipFill>
                      </a:tcPr>
                    </a:tc>
                    <a:extLst>
                      <a:ext uri="{0D108BD9-81ED-4DB2-BD59-A6C34878D82A}">
                        <a16:rowId xmlns:a16="http://schemas.microsoft.com/office/drawing/2014/main" val="402756247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758182" r="-1754" b="-123636"/>
                          </a:stretch>
                        </a:blipFill>
                      </a:tcPr>
                    </a:tc>
                    <a:extLst>
                      <a:ext uri="{0D108BD9-81ED-4DB2-BD59-A6C34878D82A}">
                        <a16:rowId xmlns:a16="http://schemas.microsoft.com/office/drawing/2014/main" val="2280147792"/>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endParaRPr lang="en-SE"/>
                        </a:p>
                      </a:txBody>
                      <a:tcPr anchor="ctr">
                        <a:blipFill>
                          <a:blip r:embed="rId2"/>
                          <a:stretch>
                            <a:fillRect l="-65497" t="-858182" r="-201754" b="-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858182" r="-1754" b="-23636"/>
                          </a:stretch>
                        </a:blipFill>
                      </a:tcPr>
                    </a:tc>
                    <a:extLst>
                      <a:ext uri="{0D108BD9-81ED-4DB2-BD59-A6C34878D82A}">
                        <a16:rowId xmlns:a16="http://schemas.microsoft.com/office/drawing/2014/main" val="2637421322"/>
                      </a:ext>
                    </a:extLst>
                  </a:tr>
                </a:tbl>
              </a:graphicData>
            </a:graphic>
          </p:graphicFrame>
        </mc:Fallback>
      </mc:AlternateContent>
      <p:sp>
        <p:nvSpPr>
          <p:cNvPr id="37" name="Rectangle 1">
            <a:extLst>
              <a:ext uri="{FF2B5EF4-FFF2-40B4-BE49-F238E27FC236}">
                <a16:creationId xmlns:a16="http://schemas.microsoft.com/office/drawing/2014/main" id="{C5CD3224-A430-E1B4-1119-99FD017FA19B}"/>
              </a:ext>
            </a:extLst>
          </p:cNvPr>
          <p:cNvSpPr>
            <a:spLocks noChangeArrowheads="1"/>
          </p:cNvSpPr>
          <p:nvPr/>
        </p:nvSpPr>
        <p:spPr bwMode="auto">
          <a:xfrm>
            <a:off x="812800" y="246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1800" b="0" i="0" u="none" strike="noStrike" cap="none" normalizeH="0" baseline="0">
                <a:ln>
                  <a:noFill/>
                </a:ln>
                <a:solidFill>
                  <a:schemeClr val="tx1"/>
                </a:solidFill>
                <a:effectLst/>
                <a:latin typeface="Arial" panose="020B0604020202020204" pitchFamily="34" charset="0"/>
              </a:rPr>
            </a:br>
            <a:endParaRPr kumimoji="0" lang="en-SE" altLang="en-SE" sz="1800" b="0" i="0" u="none" strike="noStrike" cap="none" normalizeH="0" baseline="0">
              <a:ln>
                <a:noFill/>
              </a:ln>
              <a:solidFill>
                <a:schemeClr val="tx1"/>
              </a:solidFill>
              <a:effectLst/>
              <a:latin typeface="Arial" panose="020B0604020202020204" pitchFamily="34" charset="0"/>
            </a:endParaRPr>
          </a:p>
        </p:txBody>
      </p:sp>
      <p:sp>
        <p:nvSpPr>
          <p:cNvPr id="38" name="Rectangle 164">
            <a:extLst>
              <a:ext uri="{FF2B5EF4-FFF2-40B4-BE49-F238E27FC236}">
                <a16:creationId xmlns:a16="http://schemas.microsoft.com/office/drawing/2014/main" id="{6A94CA93-DAEA-B0A1-917C-13E98A7BC226}"/>
              </a:ext>
            </a:extLst>
          </p:cNvPr>
          <p:cNvSpPr>
            <a:spLocks noChangeArrowheads="1"/>
          </p:cNvSpPr>
          <p:nvPr/>
        </p:nvSpPr>
        <p:spPr bwMode="auto">
          <a:xfrm>
            <a:off x="4726862" y="5547671"/>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0" name="Line 27">
            <a:extLst>
              <a:ext uri="{FF2B5EF4-FFF2-40B4-BE49-F238E27FC236}">
                <a16:creationId xmlns:a16="http://schemas.microsoft.com/office/drawing/2014/main" id="{845DE43D-CFE9-F9F8-4DA5-73B4A64D0788}"/>
              </a:ext>
            </a:extLst>
          </p:cNvPr>
          <p:cNvSpPr>
            <a:spLocks noChangeShapeType="1"/>
          </p:cNvSpPr>
          <p:nvPr/>
        </p:nvSpPr>
        <p:spPr bwMode="auto">
          <a:xfrm>
            <a:off x="7985201" y="5547671"/>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1" name="Rectangle 164">
            <a:extLst>
              <a:ext uri="{FF2B5EF4-FFF2-40B4-BE49-F238E27FC236}">
                <a16:creationId xmlns:a16="http://schemas.microsoft.com/office/drawing/2014/main" id="{C9AD1CE8-56CD-2A46-ED71-473BFD658333}"/>
              </a:ext>
            </a:extLst>
          </p:cNvPr>
          <p:cNvSpPr>
            <a:spLocks noChangeArrowheads="1"/>
          </p:cNvSpPr>
          <p:nvPr/>
        </p:nvSpPr>
        <p:spPr bwMode="auto">
          <a:xfrm>
            <a:off x="6733755"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42" name="Line 27">
            <a:extLst>
              <a:ext uri="{FF2B5EF4-FFF2-40B4-BE49-F238E27FC236}">
                <a16:creationId xmlns:a16="http://schemas.microsoft.com/office/drawing/2014/main" id="{6BC4D230-C241-2CC3-8003-90D6DD64D24C}"/>
              </a:ext>
            </a:extLst>
          </p:cNvPr>
          <p:cNvSpPr>
            <a:spLocks noChangeShapeType="1"/>
          </p:cNvSpPr>
          <p:nvPr/>
        </p:nvSpPr>
        <p:spPr bwMode="auto">
          <a:xfrm>
            <a:off x="3475416"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3" name="Line 27">
            <a:extLst>
              <a:ext uri="{FF2B5EF4-FFF2-40B4-BE49-F238E27FC236}">
                <a16:creationId xmlns:a16="http://schemas.microsoft.com/office/drawing/2014/main" id="{3B456E7A-F24E-7CD5-0FE0-390C7324F248}"/>
              </a:ext>
            </a:extLst>
          </p:cNvPr>
          <p:cNvSpPr>
            <a:spLocks noChangeShapeType="1"/>
          </p:cNvSpPr>
          <p:nvPr/>
        </p:nvSpPr>
        <p:spPr bwMode="auto">
          <a:xfrm>
            <a:off x="6733755"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44" name="Content Placeholder 29">
            <a:extLst>
              <a:ext uri="{FF2B5EF4-FFF2-40B4-BE49-F238E27FC236}">
                <a16:creationId xmlns:a16="http://schemas.microsoft.com/office/drawing/2014/main" id="{88AB1055-F772-B355-601D-04DA1D66DD05}"/>
              </a:ext>
            </a:extLst>
          </p:cNvPr>
          <p:cNvGraphicFramePr>
            <a:graphicFrameLocks/>
          </p:cNvGraphicFramePr>
          <p:nvPr>
            <p:extLst>
              <p:ext uri="{D42A27DB-BD31-4B8C-83A1-F6EECF244321}">
                <p14:modId xmlns:p14="http://schemas.microsoft.com/office/powerpoint/2010/main" val="3781341178"/>
              </p:ext>
            </p:extLst>
          </p:nvPr>
        </p:nvGraphicFramePr>
        <p:xfrm>
          <a:off x="18477" y="2359628"/>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45" name="Line 170">
            <a:extLst>
              <a:ext uri="{FF2B5EF4-FFF2-40B4-BE49-F238E27FC236}">
                <a16:creationId xmlns:a16="http://schemas.microsoft.com/office/drawing/2014/main" id="{31CBA5CB-7B97-7389-FB96-D50A63364AED}"/>
              </a:ext>
            </a:extLst>
          </p:cNvPr>
          <p:cNvSpPr>
            <a:spLocks noChangeShapeType="1"/>
          </p:cNvSpPr>
          <p:nvPr/>
        </p:nvSpPr>
        <p:spPr bwMode="auto">
          <a:xfrm>
            <a:off x="185360" y="2328118"/>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46" name="Line 171">
            <a:extLst>
              <a:ext uri="{FF2B5EF4-FFF2-40B4-BE49-F238E27FC236}">
                <a16:creationId xmlns:a16="http://schemas.microsoft.com/office/drawing/2014/main" id="{17A318F0-4183-BD0A-A8A1-DB14CF149977}"/>
              </a:ext>
            </a:extLst>
          </p:cNvPr>
          <p:cNvSpPr>
            <a:spLocks noChangeShapeType="1"/>
          </p:cNvSpPr>
          <p:nvPr/>
        </p:nvSpPr>
        <p:spPr bwMode="auto">
          <a:xfrm>
            <a:off x="185360" y="2175718"/>
            <a:ext cx="0" cy="304800"/>
          </a:xfrm>
          <a:prstGeom prst="line">
            <a:avLst/>
          </a:prstGeom>
          <a:noFill/>
          <a:ln w="9525">
            <a:solidFill>
              <a:srgbClr val="000000"/>
            </a:solidFill>
            <a:round/>
            <a:headEnd/>
            <a:tailEnd/>
          </a:ln>
        </p:spPr>
        <p:txBody>
          <a:bodyPr wrap="none"/>
          <a:lstStyle/>
          <a:p>
            <a:endParaRPr lang="zh-CN" altLang="en-US"/>
          </a:p>
        </p:txBody>
      </p:sp>
      <p:sp>
        <p:nvSpPr>
          <p:cNvPr id="47" name="Text Box 185">
            <a:extLst>
              <a:ext uri="{FF2B5EF4-FFF2-40B4-BE49-F238E27FC236}">
                <a16:creationId xmlns:a16="http://schemas.microsoft.com/office/drawing/2014/main" id="{23C8ADA9-D611-B142-6AFF-DF02B09243DD}"/>
              </a:ext>
            </a:extLst>
          </p:cNvPr>
          <p:cNvSpPr txBox="1">
            <a:spLocks noChangeArrowheads="1"/>
          </p:cNvSpPr>
          <p:nvPr/>
        </p:nvSpPr>
        <p:spPr bwMode="auto">
          <a:xfrm>
            <a:off x="8138735" y="232970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8" name="Line 70">
            <a:extLst>
              <a:ext uri="{FF2B5EF4-FFF2-40B4-BE49-F238E27FC236}">
                <a16:creationId xmlns:a16="http://schemas.microsoft.com/office/drawing/2014/main" id="{93CCD3B4-46A1-06B6-5579-1B7E2A2ABA06}"/>
              </a:ext>
            </a:extLst>
          </p:cNvPr>
          <p:cNvSpPr>
            <a:spLocks noChangeShapeType="1"/>
          </p:cNvSpPr>
          <p:nvPr/>
        </p:nvSpPr>
        <p:spPr bwMode="auto">
          <a:xfrm flipH="1" flipV="1">
            <a:off x="170918" y="1182877"/>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7469EC52-71ED-EA33-2B92-5E8C7DE93146}"/>
              </a:ext>
            </a:extLst>
          </p:cNvPr>
          <p:cNvSpPr txBox="1">
            <a:spLocks noChangeArrowheads="1"/>
          </p:cNvSpPr>
          <p:nvPr/>
        </p:nvSpPr>
        <p:spPr bwMode="auto">
          <a:xfrm>
            <a:off x="-25174" y="885930"/>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p>
        </p:txBody>
      </p:sp>
      <p:sp>
        <p:nvSpPr>
          <p:cNvPr id="52" name="Line 27">
            <a:extLst>
              <a:ext uri="{FF2B5EF4-FFF2-40B4-BE49-F238E27FC236}">
                <a16:creationId xmlns:a16="http://schemas.microsoft.com/office/drawing/2014/main" id="{66E37858-E824-F3E7-FFE6-F33F42AED411}"/>
              </a:ext>
            </a:extLst>
          </p:cNvPr>
          <p:cNvSpPr>
            <a:spLocks noChangeShapeType="1"/>
          </p:cNvSpPr>
          <p:nvPr/>
        </p:nvSpPr>
        <p:spPr bwMode="auto">
          <a:xfrm>
            <a:off x="3968372" y="1924598"/>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5" name="Rectangle 164">
            <a:extLst>
              <a:ext uri="{FF2B5EF4-FFF2-40B4-BE49-F238E27FC236}">
                <a16:creationId xmlns:a16="http://schemas.microsoft.com/office/drawing/2014/main" id="{376AC96E-6A22-F140-C36C-51DCFF2CD7B7}"/>
              </a:ext>
            </a:extLst>
          </p:cNvPr>
          <p:cNvSpPr>
            <a:spLocks noChangeArrowheads="1"/>
          </p:cNvSpPr>
          <p:nvPr/>
        </p:nvSpPr>
        <p:spPr bwMode="auto">
          <a:xfrm>
            <a:off x="3497187"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6" name="Rectangle 164">
            <a:extLst>
              <a:ext uri="{FF2B5EF4-FFF2-40B4-BE49-F238E27FC236}">
                <a16:creationId xmlns:a16="http://schemas.microsoft.com/office/drawing/2014/main" id="{792AE496-C487-FFE0-046C-76CA3E41C997}"/>
              </a:ext>
            </a:extLst>
          </p:cNvPr>
          <p:cNvSpPr>
            <a:spLocks noChangeArrowheads="1"/>
          </p:cNvSpPr>
          <p:nvPr/>
        </p:nvSpPr>
        <p:spPr bwMode="auto">
          <a:xfrm>
            <a:off x="4748633" y="2017315"/>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Line 27">
            <a:extLst>
              <a:ext uri="{FF2B5EF4-FFF2-40B4-BE49-F238E27FC236}">
                <a16:creationId xmlns:a16="http://schemas.microsoft.com/office/drawing/2014/main" id="{ABE3C0BA-E5E3-A027-96B5-28A84A2551B1}"/>
              </a:ext>
            </a:extLst>
          </p:cNvPr>
          <p:cNvSpPr>
            <a:spLocks noChangeShapeType="1"/>
          </p:cNvSpPr>
          <p:nvPr/>
        </p:nvSpPr>
        <p:spPr bwMode="auto">
          <a:xfrm>
            <a:off x="8006972" y="2017315"/>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8" name="Rectangle 164">
            <a:extLst>
              <a:ext uri="{FF2B5EF4-FFF2-40B4-BE49-F238E27FC236}">
                <a16:creationId xmlns:a16="http://schemas.microsoft.com/office/drawing/2014/main" id="{D8925C36-FB3F-DBDA-BA85-72C33AA4D11B}"/>
              </a:ext>
            </a:extLst>
          </p:cNvPr>
          <p:cNvSpPr>
            <a:spLocks noChangeArrowheads="1"/>
          </p:cNvSpPr>
          <p:nvPr/>
        </p:nvSpPr>
        <p:spPr bwMode="auto">
          <a:xfrm>
            <a:off x="6755526"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9" name="Line 27">
            <a:extLst>
              <a:ext uri="{FF2B5EF4-FFF2-40B4-BE49-F238E27FC236}">
                <a16:creationId xmlns:a16="http://schemas.microsoft.com/office/drawing/2014/main" id="{58DCE163-4AB6-1B3D-B048-8C740ADD876E}"/>
              </a:ext>
            </a:extLst>
          </p:cNvPr>
          <p:cNvSpPr>
            <a:spLocks noChangeShapeType="1"/>
          </p:cNvSpPr>
          <p:nvPr/>
        </p:nvSpPr>
        <p:spPr bwMode="auto">
          <a:xfrm>
            <a:off x="3497187"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60" name="Line 27">
            <a:extLst>
              <a:ext uri="{FF2B5EF4-FFF2-40B4-BE49-F238E27FC236}">
                <a16:creationId xmlns:a16="http://schemas.microsoft.com/office/drawing/2014/main" id="{E5D845A2-EBB9-DE4F-EF8A-103840072902}"/>
              </a:ext>
            </a:extLst>
          </p:cNvPr>
          <p:cNvSpPr>
            <a:spLocks noChangeShapeType="1"/>
          </p:cNvSpPr>
          <p:nvPr/>
        </p:nvSpPr>
        <p:spPr bwMode="auto">
          <a:xfrm>
            <a:off x="6755526"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62" name="Object 4">
            <a:extLst>
              <a:ext uri="{FF2B5EF4-FFF2-40B4-BE49-F238E27FC236}">
                <a16:creationId xmlns:a16="http://schemas.microsoft.com/office/drawing/2014/main" id="{7B7AC857-375A-FFAC-9353-CFC64AC83F68}"/>
              </a:ext>
            </a:extLst>
          </p:cNvPr>
          <p:cNvGraphicFramePr>
            <a:graphicFrameLocks noChangeAspect="1"/>
          </p:cNvGraphicFramePr>
          <p:nvPr>
            <p:extLst>
              <p:ext uri="{D42A27DB-BD31-4B8C-83A1-F6EECF244321}">
                <p14:modId xmlns:p14="http://schemas.microsoft.com/office/powerpoint/2010/main" val="2033995204"/>
              </p:ext>
            </p:extLst>
          </p:nvPr>
        </p:nvGraphicFramePr>
        <p:xfrm>
          <a:off x="6382421" y="-63354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8" name="Object 4">
                        <a:extLst>
                          <a:ext uri="{FF2B5EF4-FFF2-40B4-BE49-F238E27FC236}">
                            <a16:creationId xmlns:a16="http://schemas.microsoft.com/office/drawing/2014/main" id="{D21C0ADB-8823-B1B5-89F2-712269FA1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421" y="-63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Rectangle 164">
            <a:extLst>
              <a:ext uri="{FF2B5EF4-FFF2-40B4-BE49-F238E27FC236}">
                <a16:creationId xmlns:a16="http://schemas.microsoft.com/office/drawing/2014/main" id="{D3D10A25-84A7-53CE-D84D-2F3FC131F8E6}"/>
              </a:ext>
            </a:extLst>
          </p:cNvPr>
          <p:cNvSpPr>
            <a:spLocks noChangeArrowheads="1"/>
          </p:cNvSpPr>
          <p:nvPr/>
        </p:nvSpPr>
        <p:spPr bwMode="auto">
          <a:xfrm>
            <a:off x="177773" y="1510226"/>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86" name="Rectangle 164">
            <a:extLst>
              <a:ext uri="{FF2B5EF4-FFF2-40B4-BE49-F238E27FC236}">
                <a16:creationId xmlns:a16="http://schemas.microsoft.com/office/drawing/2014/main" id="{1145FDCB-E4DE-0141-0E67-127D0BE3CDAB}"/>
              </a:ext>
            </a:extLst>
          </p:cNvPr>
          <p:cNvSpPr>
            <a:spLocks noChangeArrowheads="1"/>
          </p:cNvSpPr>
          <p:nvPr/>
        </p:nvSpPr>
        <p:spPr bwMode="auto">
          <a:xfrm>
            <a:off x="1434040" y="2002810"/>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2" name="TextBox 101">
            <a:extLst>
              <a:ext uri="{FF2B5EF4-FFF2-40B4-BE49-F238E27FC236}">
                <a16:creationId xmlns:a16="http://schemas.microsoft.com/office/drawing/2014/main" id="{4ECF305B-D08B-33AB-C5AE-85158FFD24E4}"/>
              </a:ext>
            </a:extLst>
          </p:cNvPr>
          <p:cNvSpPr txBox="1"/>
          <p:nvPr/>
        </p:nvSpPr>
        <p:spPr>
          <a:xfrm>
            <a:off x="2984479" y="2825923"/>
            <a:ext cx="3890552"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EDF and RM have the same schedule</a:t>
            </a:r>
            <a:endParaRPr lang="en-SE" sz="2000" dirty="0">
              <a:latin typeface="Gill Sans Light"/>
            </a:endParaRPr>
          </a:p>
        </p:txBody>
      </p:sp>
      <p:sp>
        <p:nvSpPr>
          <p:cNvPr id="103" name="TextBox 102">
            <a:extLst>
              <a:ext uri="{FF2B5EF4-FFF2-40B4-BE49-F238E27FC236}">
                <a16:creationId xmlns:a16="http://schemas.microsoft.com/office/drawing/2014/main" id="{09BDA128-ABFA-AAC7-D0A0-E7EA8EA05C3E}"/>
              </a:ext>
            </a:extLst>
          </p:cNvPr>
          <p:cNvSpPr txBox="1"/>
          <p:nvPr/>
        </p:nvSpPr>
        <p:spPr>
          <a:xfrm>
            <a:off x="2970402" y="6260068"/>
            <a:ext cx="4204100"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LLF has more frequent context switches</a:t>
            </a:r>
            <a:endParaRPr lang="en-SE" sz="2000" dirty="0">
              <a:latin typeface="Gill Sans Light"/>
            </a:endParaRPr>
          </a:p>
        </p:txBody>
      </p:sp>
    </p:spTree>
    <p:extLst>
      <p:ext uri="{BB962C8B-B14F-4D97-AF65-F5344CB8AC3E}">
        <p14:creationId xmlns:p14="http://schemas.microsoft.com/office/powerpoint/2010/main" val="332442629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4372A-F89C-E45B-F4DE-45AFB6F2897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7EC27CC1-2CCB-813D-7634-87FA44C6417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8F32999-4092-4D73-86B7-0A9A716DAF2E}"/>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Resource Synchronization Protocols</a:t>
            </a:r>
          </a:p>
          <a:p>
            <a:pPr algn="ctr" eaLnBrk="1" hangingPunct="1">
              <a:buFont typeface="Wingdings" pitchFamily="2" charset="2"/>
              <a:buNone/>
            </a:pPr>
            <a:r>
              <a:rPr lang="en-US" altLang="zh-CN" sz="4800" dirty="0">
                <a:ea typeface="宋体" pitchFamily="2" charset="-122"/>
              </a:rPr>
              <a:t>(for Fixed-Priority Scheduling)</a:t>
            </a:r>
          </a:p>
        </p:txBody>
      </p:sp>
    </p:spTree>
    <p:extLst>
      <p:ext uri="{BB962C8B-B14F-4D97-AF65-F5344CB8AC3E}">
        <p14:creationId xmlns:p14="http://schemas.microsoft.com/office/powerpoint/2010/main" val="57586278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a:ea typeface="宋体" charset="-122"/>
              </a:rPr>
              <a:t>Resource Sharing</a:t>
            </a:r>
          </a:p>
        </p:txBody>
      </p:sp>
      <p:sp>
        <p:nvSpPr>
          <p:cNvPr id="106499" name="Rectangle 3" descr="Rectangle: Click to edit Master text styles&#10;Second level&#10;Third level&#10;Fourth level&#10;Fifth level"/>
          <p:cNvSpPr>
            <a:spLocks noGrp="1" noChangeArrowheads="1"/>
          </p:cNvSpPr>
          <p:nvPr>
            <p:ph type="body" idx="1"/>
          </p:nvPr>
        </p:nvSpPr>
        <p:spPr>
          <a:xfrm>
            <a:off x="115444" y="831372"/>
            <a:ext cx="6595310" cy="5867400"/>
          </a:xfrm>
        </p:spPr>
        <p:txBody>
          <a:bodyPr>
            <a:normAutofit fontScale="92500" lnSpcReduction="10000"/>
          </a:bodyPr>
          <a:lstStyle/>
          <a:p>
            <a:pPr eaLnBrk="1" hangingPunct="1">
              <a:defRPr/>
            </a:pPr>
            <a:r>
              <a:rPr lang="en-GB" altLang="zh-CN" dirty="0"/>
              <a:t>Some shared resources do not allow simultaneous accesses but require mutual exclusion. A piece of code executed under mutual exclusion constraints is called a critical section.</a:t>
            </a:r>
          </a:p>
          <a:p>
            <a:pPr eaLnBrk="1" hangingPunct="1">
              <a:defRPr/>
            </a:pPr>
            <a:r>
              <a:rPr lang="en-US" altLang="zh-CN" dirty="0"/>
              <a:t>When two tasks access shared resource, semaphores are used to protect critical sections.</a:t>
            </a:r>
          </a:p>
          <a:p>
            <a:pPr eaLnBrk="1" hangingPunct="1">
              <a:defRPr/>
            </a:pPr>
            <a:r>
              <a:rPr lang="en-US" altLang="zh-CN" dirty="0">
                <a:ea typeface="宋体" charset="-122"/>
              </a:rPr>
              <a:t>Each shared resource R</a:t>
            </a:r>
            <a:r>
              <a:rPr lang="en-US" altLang="zh-CN" baseline="-25000" dirty="0">
                <a:ea typeface="宋体" charset="-122"/>
              </a:rPr>
              <a:t>i </a:t>
            </a:r>
            <a:r>
              <a:rPr lang="en-US" altLang="zh-CN" dirty="0">
                <a:ea typeface="宋体" charset="-122"/>
              </a:rPr>
              <a:t>must be protected by a semaphore S</a:t>
            </a:r>
            <a:r>
              <a:rPr lang="en-US" altLang="zh-CN" baseline="-25000" dirty="0">
                <a:ea typeface="宋体" charset="-122"/>
              </a:rPr>
              <a:t>i</a:t>
            </a:r>
            <a:r>
              <a:rPr lang="en-US" altLang="zh-CN" dirty="0">
                <a:ea typeface="宋体" charset="-122"/>
              </a:rPr>
              <a:t>, and each critical section (CS) using resource R</a:t>
            </a:r>
            <a:r>
              <a:rPr lang="en-US" altLang="zh-CN" baseline="-25000" dirty="0">
                <a:ea typeface="宋体" charset="-122"/>
              </a:rPr>
              <a:t>i </a:t>
            </a:r>
            <a:r>
              <a:rPr lang="en-US" altLang="zh-CN" dirty="0">
                <a:ea typeface="宋体" charset="-122"/>
              </a:rPr>
              <a:t>must begin with wait(S</a:t>
            </a:r>
            <a:r>
              <a:rPr lang="en-US" altLang="zh-CN" baseline="-25000" dirty="0">
                <a:ea typeface="宋体" charset="-122"/>
              </a:rPr>
              <a:t>i</a:t>
            </a:r>
            <a:r>
              <a:rPr lang="en-US" altLang="zh-CN" dirty="0">
                <a:ea typeface="宋体" charset="-122"/>
              </a:rPr>
              <a:t>) and end with  signal(S</a:t>
            </a:r>
            <a:r>
              <a:rPr lang="en-US" altLang="zh-CN" baseline="-25000" dirty="0">
                <a:ea typeface="宋体" charset="-122"/>
              </a:rPr>
              <a:t>i</a:t>
            </a:r>
            <a:r>
              <a:rPr lang="en-US" altLang="zh-CN" dirty="0">
                <a:ea typeface="宋体" charset="-122"/>
              </a:rPr>
              <a:t>)</a:t>
            </a:r>
          </a:p>
          <a:p>
            <a:pPr eaLnBrk="1" hangingPunct="1">
              <a:defRPr/>
            </a:pPr>
            <a:r>
              <a:rPr lang="en-US" altLang="zh-CN" dirty="0">
                <a:ea typeface="宋体" charset="-122"/>
              </a:rPr>
              <a:t>A task waiting for an exclusive resource is said to be blocked on that resource. Otherwise, it proceeds by entering the critical section and holds the resource. When a task leaves a critical section, the associated resource becomes free.</a:t>
            </a:r>
          </a:p>
          <a:p>
            <a:pPr eaLnBrk="1" hangingPunct="1">
              <a:defRPr/>
            </a:pPr>
            <a:r>
              <a:rPr lang="en-US" altLang="zh-CN" dirty="0">
                <a:ea typeface="宋体" charset="-122"/>
              </a:rPr>
              <a:t>Tasks blocked on the same resource are kept in a queue. When a running task invokes wait(S</a:t>
            </a:r>
            <a:r>
              <a:rPr lang="en-US" altLang="zh-CN" baseline="-25000" dirty="0">
                <a:ea typeface="宋体" charset="-122"/>
              </a:rPr>
              <a:t>i</a:t>
            </a:r>
            <a:r>
              <a:rPr lang="en-US" altLang="zh-CN" dirty="0">
                <a:ea typeface="宋体" charset="-122"/>
              </a:rPr>
              <a:t>) when S</a:t>
            </a:r>
            <a:r>
              <a:rPr lang="en-US" altLang="zh-CN" baseline="-25000" dirty="0">
                <a:ea typeface="宋体" charset="-122"/>
              </a:rPr>
              <a:t>i</a:t>
            </a:r>
            <a:r>
              <a:rPr lang="en-US" altLang="zh-CN" dirty="0">
                <a:ea typeface="宋体" charset="-122"/>
              </a:rPr>
              <a:t> is locked, it enters a waiting state, until another task invokes signal(S</a:t>
            </a:r>
            <a:r>
              <a:rPr lang="en-US" altLang="zh-CN" baseline="-25000" dirty="0">
                <a:ea typeface="宋体" charset="-122"/>
              </a:rPr>
              <a:t>i</a:t>
            </a:r>
            <a:r>
              <a:rPr lang="en-US" altLang="zh-CN" dirty="0">
                <a:ea typeface="宋体" charset="-122"/>
              </a:rPr>
              <a:t>) to unlock S</a:t>
            </a:r>
            <a:r>
              <a:rPr lang="en-US" altLang="zh-CN" baseline="-25000" dirty="0">
                <a:ea typeface="宋体" charset="-122"/>
              </a:rPr>
              <a:t>i</a:t>
            </a:r>
            <a:endParaRPr lang="zh-CN" altLang="zh-CN" dirty="0">
              <a:ea typeface="宋体" charset="-122"/>
            </a:endParaRPr>
          </a:p>
        </p:txBody>
      </p:sp>
      <p:pic>
        <p:nvPicPr>
          <p:cNvPr id="3" name="Picture 4">
            <a:extLst>
              <a:ext uri="{FF2B5EF4-FFF2-40B4-BE49-F238E27FC236}">
                <a16:creationId xmlns:a16="http://schemas.microsoft.com/office/drawing/2014/main" id="{C0FA09CD-8795-6FE0-345D-883B803FE5F9}"/>
              </a:ext>
            </a:extLst>
          </p:cNvPr>
          <p:cNvPicPr>
            <a:picLocks noChangeAspect="1" noChangeArrowheads="1"/>
          </p:cNvPicPr>
          <p:nvPr/>
        </p:nvPicPr>
        <p:blipFill>
          <a:blip r:embed="rId3"/>
          <a:srcRect/>
          <a:stretch>
            <a:fillRect/>
          </a:stretch>
        </p:blipFill>
        <p:spPr bwMode="auto">
          <a:xfrm>
            <a:off x="6891904" y="4217988"/>
            <a:ext cx="5300096" cy="2160808"/>
          </a:xfrm>
          <a:prstGeom prst="rect">
            <a:avLst/>
          </a:prstGeom>
          <a:noFill/>
          <a:ln w="9525">
            <a:noFill/>
            <a:miter lim="800000"/>
            <a:headEnd/>
            <a:tailEnd/>
          </a:ln>
        </p:spPr>
      </p:pic>
      <p:grpSp>
        <p:nvGrpSpPr>
          <p:cNvPr id="5125" name="Group 5124">
            <a:extLst>
              <a:ext uri="{FF2B5EF4-FFF2-40B4-BE49-F238E27FC236}">
                <a16:creationId xmlns:a16="http://schemas.microsoft.com/office/drawing/2014/main" id="{CE4D0C53-E1D5-29B1-F84E-78BAEE6D0566}"/>
              </a:ext>
            </a:extLst>
          </p:cNvPr>
          <p:cNvGrpSpPr/>
          <p:nvPr/>
        </p:nvGrpSpPr>
        <p:grpSpPr>
          <a:xfrm>
            <a:off x="6324600" y="990600"/>
            <a:ext cx="6048550" cy="3227388"/>
            <a:chOff x="8430007" y="990600"/>
            <a:chExt cx="2912110" cy="1553845"/>
          </a:xfrm>
        </p:grpSpPr>
        <p:grpSp>
          <p:nvGrpSpPr>
            <p:cNvPr id="36" name="object 125">
              <a:extLst>
                <a:ext uri="{FF2B5EF4-FFF2-40B4-BE49-F238E27FC236}">
                  <a16:creationId xmlns:a16="http://schemas.microsoft.com/office/drawing/2014/main" id="{CCB37FD7-8523-2794-CBC2-BE93E420225F}"/>
                </a:ext>
              </a:extLst>
            </p:cNvPr>
            <p:cNvGrpSpPr/>
            <p:nvPr/>
          </p:nvGrpSpPr>
          <p:grpSpPr>
            <a:xfrm>
              <a:off x="10515600" y="990600"/>
              <a:ext cx="512445" cy="462280"/>
              <a:chOff x="6005321" y="7852409"/>
              <a:chExt cx="512445" cy="462280"/>
            </a:xfrm>
          </p:grpSpPr>
          <p:pic>
            <p:nvPicPr>
              <p:cNvPr id="37" name="object 126">
                <a:extLst>
                  <a:ext uri="{FF2B5EF4-FFF2-40B4-BE49-F238E27FC236}">
                    <a16:creationId xmlns:a16="http://schemas.microsoft.com/office/drawing/2014/main" id="{FA6B28ED-3C55-3D5A-A6CC-9CC9A95B40A6}"/>
                  </a:ext>
                </a:extLst>
              </p:cNvPr>
              <p:cNvPicPr/>
              <p:nvPr/>
            </p:nvPicPr>
            <p:blipFill>
              <a:blip r:embed="rId4" cstate="print"/>
              <a:stretch>
                <a:fillRect/>
              </a:stretch>
            </p:blipFill>
            <p:spPr>
              <a:xfrm>
                <a:off x="6006845" y="8071865"/>
                <a:ext cx="509016" cy="242316"/>
              </a:xfrm>
              <a:prstGeom prst="rect">
                <a:avLst/>
              </a:prstGeom>
            </p:spPr>
          </p:pic>
          <p:sp>
            <p:nvSpPr>
              <p:cNvPr id="38" name="object 127">
                <a:extLst>
                  <a:ext uri="{FF2B5EF4-FFF2-40B4-BE49-F238E27FC236}">
                    <a16:creationId xmlns:a16="http://schemas.microsoft.com/office/drawing/2014/main" id="{C3828730-FFFD-3347-BEF8-7D090EDC11F6}"/>
                  </a:ext>
                </a:extLst>
              </p:cNvPr>
              <p:cNvSpPr/>
              <p:nvPr/>
            </p:nvSpPr>
            <p:spPr>
              <a:xfrm>
                <a:off x="6005322" y="8070849"/>
                <a:ext cx="512445" cy="243840"/>
              </a:xfrm>
              <a:custGeom>
                <a:avLst/>
                <a:gdLst/>
                <a:ahLst/>
                <a:cxnLst/>
                <a:rect l="l" t="t" r="r" b="b"/>
                <a:pathLst>
                  <a:path w="512445" h="243840">
                    <a:moveTo>
                      <a:pt x="512064" y="0"/>
                    </a:moveTo>
                    <a:lnTo>
                      <a:pt x="510527" y="0"/>
                    </a:lnTo>
                    <a:lnTo>
                      <a:pt x="510527" y="2540"/>
                    </a:lnTo>
                    <a:lnTo>
                      <a:pt x="509905" y="2540"/>
                    </a:lnTo>
                    <a:lnTo>
                      <a:pt x="509905" y="1917"/>
                    </a:lnTo>
                    <a:lnTo>
                      <a:pt x="510527" y="2540"/>
                    </a:lnTo>
                    <a:lnTo>
                      <a:pt x="510527"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39" name="object 128">
                <a:extLst>
                  <a:ext uri="{FF2B5EF4-FFF2-40B4-BE49-F238E27FC236}">
                    <a16:creationId xmlns:a16="http://schemas.microsoft.com/office/drawing/2014/main" id="{1EF91D8C-27D9-C6A9-A753-6F1CD3D51CC3}"/>
                  </a:ext>
                </a:extLst>
              </p:cNvPr>
              <p:cNvPicPr/>
              <p:nvPr/>
            </p:nvPicPr>
            <p:blipFill>
              <a:blip r:embed="rId5" cstate="print"/>
              <a:stretch>
                <a:fillRect/>
              </a:stretch>
            </p:blipFill>
            <p:spPr>
              <a:xfrm>
                <a:off x="6006845" y="7853933"/>
                <a:ext cx="509016" cy="217931"/>
              </a:xfrm>
              <a:prstGeom prst="rect">
                <a:avLst/>
              </a:prstGeom>
            </p:spPr>
          </p:pic>
          <p:sp>
            <p:nvSpPr>
              <p:cNvPr id="40" name="object 129">
                <a:extLst>
                  <a:ext uri="{FF2B5EF4-FFF2-40B4-BE49-F238E27FC236}">
                    <a16:creationId xmlns:a16="http://schemas.microsoft.com/office/drawing/2014/main" id="{F05975E4-884F-76DA-F8A2-3C195A831966}"/>
                  </a:ext>
                </a:extLst>
              </p:cNvPr>
              <p:cNvSpPr/>
              <p:nvPr/>
            </p:nvSpPr>
            <p:spPr>
              <a:xfrm>
                <a:off x="6005321" y="7852409"/>
                <a:ext cx="512445" cy="220979"/>
              </a:xfrm>
              <a:custGeom>
                <a:avLst/>
                <a:gdLst/>
                <a:ahLst/>
                <a:cxnLst/>
                <a:rect l="l" t="t" r="r" b="b"/>
                <a:pathLst>
                  <a:path w="512445" h="220979">
                    <a:moveTo>
                      <a:pt x="512064" y="0"/>
                    </a:moveTo>
                    <a:lnTo>
                      <a:pt x="0" y="0"/>
                    </a:lnTo>
                    <a:lnTo>
                      <a:pt x="0" y="220980"/>
                    </a:lnTo>
                    <a:lnTo>
                      <a:pt x="512064" y="220980"/>
                    </a:lnTo>
                    <a:lnTo>
                      <a:pt x="512064" y="219456"/>
                    </a:lnTo>
                    <a:lnTo>
                      <a:pt x="3048" y="219456"/>
                    </a:lnTo>
                    <a:lnTo>
                      <a:pt x="1524" y="217932"/>
                    </a:lnTo>
                    <a:lnTo>
                      <a:pt x="3048" y="217932"/>
                    </a:lnTo>
                    <a:lnTo>
                      <a:pt x="3048" y="3048"/>
                    </a:lnTo>
                    <a:lnTo>
                      <a:pt x="1524" y="3048"/>
                    </a:lnTo>
                    <a:lnTo>
                      <a:pt x="3048" y="1524"/>
                    </a:lnTo>
                    <a:lnTo>
                      <a:pt x="512064" y="1524"/>
                    </a:lnTo>
                    <a:lnTo>
                      <a:pt x="512064"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4" y="217932"/>
                    </a:lnTo>
                    <a:lnTo>
                      <a:pt x="512064" y="3048"/>
                    </a:lnTo>
                    <a:lnTo>
                      <a:pt x="510539" y="3048"/>
                    </a:lnTo>
                    <a:lnTo>
                      <a:pt x="509016" y="1524"/>
                    </a:lnTo>
                    <a:close/>
                  </a:path>
                  <a:path w="512445" h="220979">
                    <a:moveTo>
                      <a:pt x="512064" y="217932"/>
                    </a:moveTo>
                    <a:lnTo>
                      <a:pt x="510539" y="217932"/>
                    </a:lnTo>
                    <a:lnTo>
                      <a:pt x="509016" y="219456"/>
                    </a:lnTo>
                    <a:lnTo>
                      <a:pt x="512064" y="219456"/>
                    </a:lnTo>
                    <a:lnTo>
                      <a:pt x="512064"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grpSp>
          <p:nvGrpSpPr>
            <p:cNvPr id="41" name="object 131">
              <a:extLst>
                <a:ext uri="{FF2B5EF4-FFF2-40B4-BE49-F238E27FC236}">
                  <a16:creationId xmlns:a16="http://schemas.microsoft.com/office/drawing/2014/main" id="{EEFA1620-17E9-3960-6817-88F6E0F374E5}"/>
                </a:ext>
              </a:extLst>
            </p:cNvPr>
            <p:cNvGrpSpPr/>
            <p:nvPr/>
          </p:nvGrpSpPr>
          <p:grpSpPr>
            <a:xfrm>
              <a:off x="8695944" y="990600"/>
              <a:ext cx="512445" cy="462280"/>
              <a:chOff x="4185665" y="7852409"/>
              <a:chExt cx="512445" cy="462280"/>
            </a:xfrm>
          </p:grpSpPr>
          <p:pic>
            <p:nvPicPr>
              <p:cNvPr id="42" name="object 132">
                <a:extLst>
                  <a:ext uri="{FF2B5EF4-FFF2-40B4-BE49-F238E27FC236}">
                    <a16:creationId xmlns:a16="http://schemas.microsoft.com/office/drawing/2014/main" id="{4AE9F5AF-C947-1C44-FA06-84097F5852DE}"/>
                  </a:ext>
                </a:extLst>
              </p:cNvPr>
              <p:cNvPicPr/>
              <p:nvPr/>
            </p:nvPicPr>
            <p:blipFill>
              <a:blip r:embed="rId6" cstate="print"/>
              <a:stretch>
                <a:fillRect/>
              </a:stretch>
            </p:blipFill>
            <p:spPr>
              <a:xfrm>
                <a:off x="4187189" y="8071865"/>
                <a:ext cx="509015" cy="242316"/>
              </a:xfrm>
              <a:prstGeom prst="rect">
                <a:avLst/>
              </a:prstGeom>
            </p:spPr>
          </p:pic>
          <p:sp>
            <p:nvSpPr>
              <p:cNvPr id="43" name="object 133">
                <a:extLst>
                  <a:ext uri="{FF2B5EF4-FFF2-40B4-BE49-F238E27FC236}">
                    <a16:creationId xmlns:a16="http://schemas.microsoft.com/office/drawing/2014/main" id="{075651A6-C689-D35C-A902-DAB4F869B30D}"/>
                  </a:ext>
                </a:extLst>
              </p:cNvPr>
              <p:cNvSpPr/>
              <p:nvPr/>
            </p:nvSpPr>
            <p:spPr>
              <a:xfrm>
                <a:off x="4185666" y="8070849"/>
                <a:ext cx="512445" cy="243840"/>
              </a:xfrm>
              <a:custGeom>
                <a:avLst/>
                <a:gdLst/>
                <a:ahLst/>
                <a:cxnLst/>
                <a:rect l="l" t="t" r="r" b="b"/>
                <a:pathLst>
                  <a:path w="512445" h="243840">
                    <a:moveTo>
                      <a:pt x="512064" y="0"/>
                    </a:moveTo>
                    <a:lnTo>
                      <a:pt x="510540" y="0"/>
                    </a:lnTo>
                    <a:lnTo>
                      <a:pt x="510540" y="2540"/>
                    </a:lnTo>
                    <a:lnTo>
                      <a:pt x="509892" y="2540"/>
                    </a:lnTo>
                    <a:lnTo>
                      <a:pt x="509892" y="1892"/>
                    </a:lnTo>
                    <a:lnTo>
                      <a:pt x="510540" y="2540"/>
                    </a:lnTo>
                    <a:lnTo>
                      <a:pt x="510540"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44" name="object 134">
                <a:extLst>
                  <a:ext uri="{FF2B5EF4-FFF2-40B4-BE49-F238E27FC236}">
                    <a16:creationId xmlns:a16="http://schemas.microsoft.com/office/drawing/2014/main" id="{C725CD98-288E-B23A-A78D-D0334D98A029}"/>
                  </a:ext>
                </a:extLst>
              </p:cNvPr>
              <p:cNvPicPr/>
              <p:nvPr/>
            </p:nvPicPr>
            <p:blipFill>
              <a:blip r:embed="rId5" cstate="print"/>
              <a:stretch>
                <a:fillRect/>
              </a:stretch>
            </p:blipFill>
            <p:spPr>
              <a:xfrm>
                <a:off x="4187189" y="7853933"/>
                <a:ext cx="509015" cy="217931"/>
              </a:xfrm>
              <a:prstGeom prst="rect">
                <a:avLst/>
              </a:prstGeom>
            </p:spPr>
          </p:pic>
          <p:sp>
            <p:nvSpPr>
              <p:cNvPr id="45" name="object 135">
                <a:extLst>
                  <a:ext uri="{FF2B5EF4-FFF2-40B4-BE49-F238E27FC236}">
                    <a16:creationId xmlns:a16="http://schemas.microsoft.com/office/drawing/2014/main" id="{E8962E59-E725-D5BE-39E5-1524240B3757}"/>
                  </a:ext>
                </a:extLst>
              </p:cNvPr>
              <p:cNvSpPr/>
              <p:nvPr/>
            </p:nvSpPr>
            <p:spPr>
              <a:xfrm>
                <a:off x="4185665" y="7852409"/>
                <a:ext cx="512445" cy="220979"/>
              </a:xfrm>
              <a:custGeom>
                <a:avLst/>
                <a:gdLst/>
                <a:ahLst/>
                <a:cxnLst/>
                <a:rect l="l" t="t" r="r" b="b"/>
                <a:pathLst>
                  <a:path w="512445" h="220979">
                    <a:moveTo>
                      <a:pt x="512063" y="0"/>
                    </a:moveTo>
                    <a:lnTo>
                      <a:pt x="0" y="0"/>
                    </a:lnTo>
                    <a:lnTo>
                      <a:pt x="0" y="220980"/>
                    </a:lnTo>
                    <a:lnTo>
                      <a:pt x="512063" y="220980"/>
                    </a:lnTo>
                    <a:lnTo>
                      <a:pt x="512063" y="219456"/>
                    </a:lnTo>
                    <a:lnTo>
                      <a:pt x="3048" y="219456"/>
                    </a:lnTo>
                    <a:lnTo>
                      <a:pt x="1524" y="217932"/>
                    </a:lnTo>
                    <a:lnTo>
                      <a:pt x="3048" y="217932"/>
                    </a:lnTo>
                    <a:lnTo>
                      <a:pt x="3048" y="3048"/>
                    </a:lnTo>
                    <a:lnTo>
                      <a:pt x="1524" y="3048"/>
                    </a:lnTo>
                    <a:lnTo>
                      <a:pt x="3048" y="1524"/>
                    </a:lnTo>
                    <a:lnTo>
                      <a:pt x="512063" y="1524"/>
                    </a:lnTo>
                    <a:lnTo>
                      <a:pt x="512063"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3" y="217932"/>
                    </a:lnTo>
                    <a:lnTo>
                      <a:pt x="512063" y="3048"/>
                    </a:lnTo>
                    <a:lnTo>
                      <a:pt x="510539" y="3048"/>
                    </a:lnTo>
                    <a:lnTo>
                      <a:pt x="509016" y="1524"/>
                    </a:lnTo>
                    <a:close/>
                  </a:path>
                  <a:path w="512445" h="220979">
                    <a:moveTo>
                      <a:pt x="512063" y="217932"/>
                    </a:moveTo>
                    <a:lnTo>
                      <a:pt x="510539" y="217932"/>
                    </a:lnTo>
                    <a:lnTo>
                      <a:pt x="509016" y="219456"/>
                    </a:lnTo>
                    <a:lnTo>
                      <a:pt x="512063" y="219456"/>
                    </a:lnTo>
                    <a:lnTo>
                      <a:pt x="512063"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3" y="1524"/>
                    </a:moveTo>
                    <a:lnTo>
                      <a:pt x="509016" y="1524"/>
                    </a:lnTo>
                    <a:lnTo>
                      <a:pt x="510539" y="3048"/>
                    </a:lnTo>
                    <a:lnTo>
                      <a:pt x="512063" y="3048"/>
                    </a:lnTo>
                    <a:lnTo>
                      <a:pt x="512063"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46" name="object 136">
              <a:extLst>
                <a:ext uri="{FF2B5EF4-FFF2-40B4-BE49-F238E27FC236}">
                  <a16:creationId xmlns:a16="http://schemas.microsoft.com/office/drawing/2014/main" id="{2DD0297C-3714-D9F4-7C79-759D94408546}"/>
                </a:ext>
              </a:extLst>
            </p:cNvPr>
            <p:cNvSpPr txBox="1"/>
            <p:nvPr/>
          </p:nvSpPr>
          <p:spPr>
            <a:xfrm>
              <a:off x="9553954" y="1063241"/>
              <a:ext cx="640715" cy="211004"/>
            </a:xfrm>
            <a:prstGeom prst="rect">
              <a:avLst/>
            </a:prstGeom>
          </p:spPr>
          <p:txBody>
            <a:bodyPr vert="horz" wrap="square" lIns="0" tIns="11430" rIns="0" bIns="0" rtlCol="0">
              <a:spAutoFit/>
            </a:bodyPr>
            <a:lstStyle/>
            <a:p>
              <a:pPr marR="5080" indent="173355" eaLnBrk="1" fontAlgn="auto" hangingPunct="1">
                <a:lnSpc>
                  <a:spcPct val="102000"/>
                </a:lnSpc>
                <a:spcBef>
                  <a:spcPts val="90"/>
                </a:spcBef>
                <a:spcAft>
                  <a:spcPts val="0"/>
                </a:spcAft>
              </a:pPr>
              <a:r>
                <a:rPr sz="1400" kern="0" spc="-10" dirty="0">
                  <a:solidFill>
                    <a:sysClr val="windowText" lastClr="000000"/>
                  </a:solidFill>
                  <a:latin typeface="Times New Roman"/>
                  <a:cs typeface="Times New Roman"/>
                </a:rPr>
                <a:t>globlal</a:t>
              </a:r>
              <a:r>
                <a:rPr sz="1400" kern="0" spc="500" dirty="0">
                  <a:solidFill>
                    <a:sysClr val="windowText" lastClr="000000"/>
                  </a:solidFill>
                  <a:latin typeface="Times New Roman"/>
                  <a:cs typeface="Times New Roman"/>
                </a:rPr>
                <a:t> </a:t>
              </a:r>
              <a:r>
                <a:rPr sz="1400" kern="0" dirty="0">
                  <a:solidFill>
                    <a:sysClr val="windowText" lastClr="000000"/>
                  </a:solidFill>
                  <a:latin typeface="Times New Roman"/>
                  <a:cs typeface="Times New Roman"/>
                </a:rPr>
                <a:t>memory</a:t>
              </a:r>
              <a:r>
                <a:rPr sz="1400" kern="0" spc="5" dirty="0">
                  <a:solidFill>
                    <a:sysClr val="windowText" lastClr="000000"/>
                  </a:solidFill>
                  <a:latin typeface="Times New Roman"/>
                  <a:cs typeface="Times New Roman"/>
                </a:rPr>
                <a:t> </a:t>
              </a:r>
              <a:r>
                <a:rPr sz="1400" kern="0" spc="-10" dirty="0">
                  <a:solidFill>
                    <a:sysClr val="windowText" lastClr="000000"/>
                  </a:solidFill>
                  <a:latin typeface="Times New Roman"/>
                  <a:cs typeface="Times New Roman"/>
                </a:rPr>
                <a:t>buffer</a:t>
              </a:r>
              <a:endParaRPr sz="1400" b="0" kern="0">
                <a:solidFill>
                  <a:sysClr val="windowText" lastClr="000000"/>
                </a:solidFill>
                <a:latin typeface="Times New Roman"/>
                <a:cs typeface="Times New Roman"/>
              </a:endParaRPr>
            </a:p>
          </p:txBody>
        </p:sp>
        <p:sp>
          <p:nvSpPr>
            <p:cNvPr id="47" name="object 137">
              <a:extLst>
                <a:ext uri="{FF2B5EF4-FFF2-40B4-BE49-F238E27FC236}">
                  <a16:creationId xmlns:a16="http://schemas.microsoft.com/office/drawing/2014/main" id="{CBCBAF78-0D9E-FEFD-E732-B9D6184B8298}"/>
                </a:ext>
              </a:extLst>
            </p:cNvPr>
            <p:cNvSpPr txBox="1"/>
            <p:nvPr/>
          </p:nvSpPr>
          <p:spPr>
            <a:xfrm>
              <a:off x="9308593" y="1354325"/>
              <a:ext cx="227965"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10" dirty="0">
                  <a:solidFill>
                    <a:sysClr val="windowText" lastClr="000000"/>
                  </a:solidFill>
                  <a:latin typeface="Times New Roman"/>
                  <a:cs typeface="Times New Roman"/>
                </a:rPr>
                <a:t>write</a:t>
              </a:r>
              <a:endParaRPr sz="1400" b="0" kern="0">
                <a:solidFill>
                  <a:sysClr val="windowText" lastClr="000000"/>
                </a:solidFill>
                <a:latin typeface="Times New Roman"/>
                <a:cs typeface="Times New Roman"/>
              </a:endParaRPr>
            </a:p>
          </p:txBody>
        </p:sp>
        <p:sp>
          <p:nvSpPr>
            <p:cNvPr id="48" name="object 138">
              <a:extLst>
                <a:ext uri="{FF2B5EF4-FFF2-40B4-BE49-F238E27FC236}">
                  <a16:creationId xmlns:a16="http://schemas.microsoft.com/office/drawing/2014/main" id="{8AC17C0F-F0E3-62CE-3F81-C54A96D6E7FC}"/>
                </a:ext>
              </a:extLst>
            </p:cNvPr>
            <p:cNvSpPr txBox="1"/>
            <p:nvPr/>
          </p:nvSpPr>
          <p:spPr>
            <a:xfrm>
              <a:off x="10201657" y="1354325"/>
              <a:ext cx="199390"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20" dirty="0">
                  <a:solidFill>
                    <a:sysClr val="windowText" lastClr="000000"/>
                  </a:solidFill>
                  <a:latin typeface="Times New Roman"/>
                  <a:cs typeface="Times New Roman"/>
                </a:rPr>
                <a:t>read</a:t>
              </a:r>
              <a:endParaRPr sz="1400" b="0" kern="0">
                <a:solidFill>
                  <a:sysClr val="windowText" lastClr="000000"/>
                </a:solidFill>
                <a:latin typeface="Times New Roman"/>
                <a:cs typeface="Times New Roman"/>
              </a:endParaRPr>
            </a:p>
          </p:txBody>
        </p:sp>
        <p:grpSp>
          <p:nvGrpSpPr>
            <p:cNvPr id="49" name="object 139">
              <a:extLst>
                <a:ext uri="{FF2B5EF4-FFF2-40B4-BE49-F238E27FC236}">
                  <a16:creationId xmlns:a16="http://schemas.microsoft.com/office/drawing/2014/main" id="{B864B428-2AE8-4E82-C14A-F16C759751B6}"/>
                </a:ext>
              </a:extLst>
            </p:cNvPr>
            <p:cNvGrpSpPr/>
            <p:nvPr/>
          </p:nvGrpSpPr>
          <p:grpSpPr>
            <a:xfrm>
              <a:off x="8430007" y="1377950"/>
              <a:ext cx="2912110" cy="1166495"/>
              <a:chOff x="3919728" y="8239759"/>
              <a:chExt cx="2912110" cy="1166495"/>
            </a:xfrm>
          </p:grpSpPr>
          <p:pic>
            <p:nvPicPr>
              <p:cNvPr id="50" name="object 140">
                <a:extLst>
                  <a:ext uri="{FF2B5EF4-FFF2-40B4-BE49-F238E27FC236}">
                    <a16:creationId xmlns:a16="http://schemas.microsoft.com/office/drawing/2014/main" id="{511AE51A-01F8-FB6E-D83C-9DC41E4A66E2}"/>
                  </a:ext>
                </a:extLst>
              </p:cNvPr>
              <p:cNvPicPr/>
              <p:nvPr/>
            </p:nvPicPr>
            <p:blipFill>
              <a:blip r:embed="rId7" cstate="print"/>
              <a:stretch>
                <a:fillRect/>
              </a:stretch>
            </p:blipFill>
            <p:spPr>
              <a:xfrm>
                <a:off x="5132832" y="8241791"/>
                <a:ext cx="437388" cy="72390"/>
              </a:xfrm>
              <a:prstGeom prst="rect">
                <a:avLst/>
              </a:prstGeom>
            </p:spPr>
          </p:pic>
          <p:sp>
            <p:nvSpPr>
              <p:cNvPr id="51" name="object 141">
                <a:extLst>
                  <a:ext uri="{FF2B5EF4-FFF2-40B4-BE49-F238E27FC236}">
                    <a16:creationId xmlns:a16="http://schemas.microsoft.com/office/drawing/2014/main" id="{0C250037-308C-D1CB-3493-78CC33243678}"/>
                  </a:ext>
                </a:extLst>
              </p:cNvPr>
              <p:cNvSpPr/>
              <p:nvPr/>
            </p:nvSpPr>
            <p:spPr>
              <a:xfrm>
                <a:off x="5131308" y="8239759"/>
                <a:ext cx="440690" cy="74930"/>
              </a:xfrm>
              <a:custGeom>
                <a:avLst/>
                <a:gdLst/>
                <a:ahLst/>
                <a:cxnLst/>
                <a:rect l="l" t="t" r="r" b="b"/>
                <a:pathLst>
                  <a:path w="440689" h="74929">
                    <a:moveTo>
                      <a:pt x="440436" y="0"/>
                    </a:moveTo>
                    <a:lnTo>
                      <a:pt x="2540" y="0"/>
                    </a:lnTo>
                    <a:lnTo>
                      <a:pt x="2540" y="2540"/>
                    </a:lnTo>
                    <a:lnTo>
                      <a:pt x="1905" y="3175"/>
                    </a:lnTo>
                    <a:lnTo>
                      <a:pt x="1905" y="2540"/>
                    </a:lnTo>
                    <a:lnTo>
                      <a:pt x="2540" y="2540"/>
                    </a:lnTo>
                    <a:lnTo>
                      <a:pt x="2540" y="0"/>
                    </a:lnTo>
                    <a:lnTo>
                      <a:pt x="0" y="0"/>
                    </a:lnTo>
                    <a:lnTo>
                      <a:pt x="0" y="2540"/>
                    </a:lnTo>
                    <a:lnTo>
                      <a:pt x="0" y="3810"/>
                    </a:lnTo>
                    <a:lnTo>
                      <a:pt x="0" y="74930"/>
                    </a:lnTo>
                    <a:lnTo>
                      <a:pt x="3048" y="74930"/>
                    </a:lnTo>
                    <a:lnTo>
                      <a:pt x="3048" y="3810"/>
                    </a:lnTo>
                    <a:lnTo>
                      <a:pt x="1905" y="3810"/>
                    </a:lnTo>
                    <a:lnTo>
                      <a:pt x="1905" y="3556"/>
                    </a:lnTo>
                    <a:lnTo>
                      <a:pt x="3048" y="3556"/>
                    </a:lnTo>
                    <a:lnTo>
                      <a:pt x="437388" y="3556"/>
                    </a:lnTo>
                    <a:lnTo>
                      <a:pt x="437388" y="3810"/>
                    </a:lnTo>
                    <a:lnTo>
                      <a:pt x="437388" y="74930"/>
                    </a:lnTo>
                    <a:lnTo>
                      <a:pt x="440436" y="74930"/>
                    </a:lnTo>
                    <a:lnTo>
                      <a:pt x="440436" y="3810"/>
                    </a:lnTo>
                    <a:lnTo>
                      <a:pt x="438531" y="3810"/>
                    </a:lnTo>
                    <a:lnTo>
                      <a:pt x="438531" y="3175"/>
                    </a:lnTo>
                    <a:lnTo>
                      <a:pt x="438912" y="3556"/>
                    </a:lnTo>
                    <a:lnTo>
                      <a:pt x="440436" y="3556"/>
                    </a:lnTo>
                    <a:lnTo>
                      <a:pt x="440436" y="2540"/>
                    </a:lnTo>
                    <a:lnTo>
                      <a:pt x="440436" y="2032"/>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sp>
            <p:nvSpPr>
              <p:cNvPr id="52" name="object 142">
                <a:extLst>
                  <a:ext uri="{FF2B5EF4-FFF2-40B4-BE49-F238E27FC236}">
                    <a16:creationId xmlns:a16="http://schemas.microsoft.com/office/drawing/2014/main" id="{0DC1CC57-E730-F032-CBD8-98FBD382FB2F}"/>
                  </a:ext>
                </a:extLst>
              </p:cNvPr>
              <p:cNvSpPr/>
              <p:nvPr/>
            </p:nvSpPr>
            <p:spPr>
              <a:xfrm>
                <a:off x="3919728" y="8314181"/>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3" name="object 143">
                <a:extLst>
                  <a:ext uri="{FF2B5EF4-FFF2-40B4-BE49-F238E27FC236}">
                    <a16:creationId xmlns:a16="http://schemas.microsoft.com/office/drawing/2014/main" id="{6EBF7918-1E2F-BE18-6DDE-F5573AF35E30}"/>
                  </a:ext>
                </a:extLst>
              </p:cNvPr>
              <p:cNvPicPr/>
              <p:nvPr/>
            </p:nvPicPr>
            <p:blipFill>
              <a:blip r:embed="rId8" cstate="print"/>
              <a:stretch>
                <a:fillRect/>
              </a:stretch>
            </p:blipFill>
            <p:spPr>
              <a:xfrm>
                <a:off x="6006846" y="8314181"/>
                <a:ext cx="509016" cy="655320"/>
              </a:xfrm>
              <a:prstGeom prst="rect">
                <a:avLst/>
              </a:prstGeom>
            </p:spPr>
          </p:pic>
          <p:sp>
            <p:nvSpPr>
              <p:cNvPr id="54" name="object 144">
                <a:extLst>
                  <a:ext uri="{FF2B5EF4-FFF2-40B4-BE49-F238E27FC236}">
                    <a16:creationId xmlns:a16="http://schemas.microsoft.com/office/drawing/2014/main" id="{DD50C0A8-E5E2-3B3E-36F1-9F24AF0B9CB1}"/>
                  </a:ext>
                </a:extLst>
              </p:cNvPr>
              <p:cNvSpPr/>
              <p:nvPr/>
            </p:nvSpPr>
            <p:spPr>
              <a:xfrm>
                <a:off x="6005322" y="8314689"/>
                <a:ext cx="512445" cy="656590"/>
              </a:xfrm>
              <a:custGeom>
                <a:avLst/>
                <a:gdLst/>
                <a:ahLst/>
                <a:cxnLst/>
                <a:rect l="l" t="t" r="r" b="b"/>
                <a:pathLst>
                  <a:path w="512445" h="656590">
                    <a:moveTo>
                      <a:pt x="512064" y="0"/>
                    </a:moveTo>
                    <a:lnTo>
                      <a:pt x="509016" y="0"/>
                    </a:lnTo>
                    <a:lnTo>
                      <a:pt x="509016" y="652780"/>
                    </a:lnTo>
                    <a:lnTo>
                      <a:pt x="509016" y="653288"/>
                    </a:lnTo>
                    <a:lnTo>
                      <a:pt x="509016" y="654812"/>
                    </a:lnTo>
                    <a:lnTo>
                      <a:pt x="509016" y="655320"/>
                    </a:lnTo>
                    <a:lnTo>
                      <a:pt x="2286" y="655320"/>
                    </a:lnTo>
                    <a:lnTo>
                      <a:pt x="2286" y="654050"/>
                    </a:lnTo>
                    <a:lnTo>
                      <a:pt x="3048" y="654812"/>
                    </a:lnTo>
                    <a:lnTo>
                      <a:pt x="509016" y="654812"/>
                    </a:lnTo>
                    <a:lnTo>
                      <a:pt x="509016" y="653288"/>
                    </a:lnTo>
                    <a:lnTo>
                      <a:pt x="3048" y="653288"/>
                    </a:lnTo>
                    <a:lnTo>
                      <a:pt x="2286" y="653288"/>
                    </a:lnTo>
                    <a:lnTo>
                      <a:pt x="2286" y="652780"/>
                    </a:lnTo>
                    <a:lnTo>
                      <a:pt x="3048" y="652780"/>
                    </a:lnTo>
                    <a:lnTo>
                      <a:pt x="3048" y="0"/>
                    </a:lnTo>
                    <a:lnTo>
                      <a:pt x="0" y="0"/>
                    </a:lnTo>
                    <a:lnTo>
                      <a:pt x="0" y="652780"/>
                    </a:lnTo>
                    <a:lnTo>
                      <a:pt x="0" y="655320"/>
                    </a:lnTo>
                    <a:lnTo>
                      <a:pt x="0" y="656590"/>
                    </a:lnTo>
                    <a:lnTo>
                      <a:pt x="512064" y="656590"/>
                    </a:lnTo>
                    <a:lnTo>
                      <a:pt x="512064" y="655320"/>
                    </a:lnTo>
                    <a:lnTo>
                      <a:pt x="509778" y="655320"/>
                    </a:lnTo>
                    <a:lnTo>
                      <a:pt x="509778" y="654812"/>
                    </a:lnTo>
                    <a:lnTo>
                      <a:pt x="512064" y="654812"/>
                    </a:lnTo>
                    <a:lnTo>
                      <a:pt x="512064" y="653288"/>
                    </a:lnTo>
                    <a:lnTo>
                      <a:pt x="510527" y="653288"/>
                    </a:lnTo>
                    <a:lnTo>
                      <a:pt x="509778" y="654050"/>
                    </a:lnTo>
                    <a:lnTo>
                      <a:pt x="509778" y="652780"/>
                    </a:lnTo>
                    <a:lnTo>
                      <a:pt x="512064" y="652780"/>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5" name="object 145">
                <a:extLst>
                  <a:ext uri="{FF2B5EF4-FFF2-40B4-BE49-F238E27FC236}">
                    <a16:creationId xmlns:a16="http://schemas.microsoft.com/office/drawing/2014/main" id="{C5E19D18-5667-2A48-905B-7E74E4D879AB}"/>
                  </a:ext>
                </a:extLst>
              </p:cNvPr>
              <p:cNvPicPr/>
              <p:nvPr/>
            </p:nvPicPr>
            <p:blipFill>
              <a:blip r:embed="rId9" cstate="print"/>
              <a:stretch>
                <a:fillRect/>
              </a:stretch>
            </p:blipFill>
            <p:spPr>
              <a:xfrm>
                <a:off x="6006846" y="8969501"/>
                <a:ext cx="509016" cy="218694"/>
              </a:xfrm>
              <a:prstGeom prst="rect">
                <a:avLst/>
              </a:prstGeom>
            </p:spPr>
          </p:pic>
          <p:sp>
            <p:nvSpPr>
              <p:cNvPr id="56" name="object 146">
                <a:extLst>
                  <a:ext uri="{FF2B5EF4-FFF2-40B4-BE49-F238E27FC236}">
                    <a16:creationId xmlns:a16="http://schemas.microsoft.com/office/drawing/2014/main" id="{430129C7-E3BF-F2A0-A716-73D446251504}"/>
                  </a:ext>
                </a:extLst>
              </p:cNvPr>
              <p:cNvSpPr/>
              <p:nvPr/>
            </p:nvSpPr>
            <p:spPr>
              <a:xfrm>
                <a:off x="6005322" y="8967977"/>
                <a:ext cx="512445" cy="222250"/>
              </a:xfrm>
              <a:custGeom>
                <a:avLst/>
                <a:gdLst/>
                <a:ahLst/>
                <a:cxnLst/>
                <a:rect l="l" t="t" r="r" b="b"/>
                <a:pathLst>
                  <a:path w="512445" h="222250">
                    <a:moveTo>
                      <a:pt x="512064" y="0"/>
                    </a:moveTo>
                    <a:lnTo>
                      <a:pt x="0" y="0"/>
                    </a:lnTo>
                    <a:lnTo>
                      <a:pt x="0" y="221742"/>
                    </a:lnTo>
                    <a:lnTo>
                      <a:pt x="512064" y="221742"/>
                    </a:lnTo>
                    <a:lnTo>
                      <a:pt x="512064" y="220218"/>
                    </a:lnTo>
                    <a:lnTo>
                      <a:pt x="3048" y="220218"/>
                    </a:lnTo>
                    <a:lnTo>
                      <a:pt x="1524" y="218694"/>
                    </a:lnTo>
                    <a:lnTo>
                      <a:pt x="3048" y="218694"/>
                    </a:lnTo>
                    <a:lnTo>
                      <a:pt x="3048" y="3048"/>
                    </a:lnTo>
                    <a:lnTo>
                      <a:pt x="1524" y="3048"/>
                    </a:lnTo>
                    <a:lnTo>
                      <a:pt x="3048" y="1524"/>
                    </a:lnTo>
                    <a:lnTo>
                      <a:pt x="512064" y="1524"/>
                    </a:lnTo>
                    <a:lnTo>
                      <a:pt x="512064" y="0"/>
                    </a:lnTo>
                    <a:close/>
                  </a:path>
                  <a:path w="512445" h="222250">
                    <a:moveTo>
                      <a:pt x="3048" y="218694"/>
                    </a:moveTo>
                    <a:lnTo>
                      <a:pt x="1524" y="218694"/>
                    </a:lnTo>
                    <a:lnTo>
                      <a:pt x="3048" y="220218"/>
                    </a:lnTo>
                    <a:lnTo>
                      <a:pt x="3048" y="218694"/>
                    </a:lnTo>
                    <a:close/>
                  </a:path>
                  <a:path w="512445" h="222250">
                    <a:moveTo>
                      <a:pt x="509016" y="218694"/>
                    </a:moveTo>
                    <a:lnTo>
                      <a:pt x="3048" y="218694"/>
                    </a:lnTo>
                    <a:lnTo>
                      <a:pt x="3048" y="220218"/>
                    </a:lnTo>
                    <a:lnTo>
                      <a:pt x="509016" y="220218"/>
                    </a:lnTo>
                    <a:lnTo>
                      <a:pt x="509016" y="218694"/>
                    </a:lnTo>
                    <a:close/>
                  </a:path>
                  <a:path w="512445" h="222250">
                    <a:moveTo>
                      <a:pt x="509016" y="1524"/>
                    </a:moveTo>
                    <a:lnTo>
                      <a:pt x="509016" y="220218"/>
                    </a:lnTo>
                    <a:lnTo>
                      <a:pt x="510539" y="218694"/>
                    </a:lnTo>
                    <a:lnTo>
                      <a:pt x="512064" y="218694"/>
                    </a:lnTo>
                    <a:lnTo>
                      <a:pt x="512064" y="3048"/>
                    </a:lnTo>
                    <a:lnTo>
                      <a:pt x="510539" y="3048"/>
                    </a:lnTo>
                    <a:lnTo>
                      <a:pt x="509016" y="1524"/>
                    </a:lnTo>
                    <a:close/>
                  </a:path>
                  <a:path w="512445" h="222250">
                    <a:moveTo>
                      <a:pt x="512064" y="218694"/>
                    </a:moveTo>
                    <a:lnTo>
                      <a:pt x="510539" y="218694"/>
                    </a:lnTo>
                    <a:lnTo>
                      <a:pt x="509016" y="220218"/>
                    </a:lnTo>
                    <a:lnTo>
                      <a:pt x="512064" y="220218"/>
                    </a:lnTo>
                    <a:lnTo>
                      <a:pt x="512064" y="218694"/>
                    </a:lnTo>
                    <a:close/>
                  </a:path>
                  <a:path w="512445" h="222250">
                    <a:moveTo>
                      <a:pt x="3048" y="1524"/>
                    </a:moveTo>
                    <a:lnTo>
                      <a:pt x="1524" y="3048"/>
                    </a:lnTo>
                    <a:lnTo>
                      <a:pt x="3048" y="3048"/>
                    </a:lnTo>
                    <a:lnTo>
                      <a:pt x="3048" y="1524"/>
                    </a:lnTo>
                    <a:close/>
                  </a:path>
                  <a:path w="512445" h="222250">
                    <a:moveTo>
                      <a:pt x="509016" y="1524"/>
                    </a:moveTo>
                    <a:lnTo>
                      <a:pt x="3048" y="1524"/>
                    </a:lnTo>
                    <a:lnTo>
                      <a:pt x="3048" y="3048"/>
                    </a:lnTo>
                    <a:lnTo>
                      <a:pt x="509016" y="3048"/>
                    </a:lnTo>
                    <a:lnTo>
                      <a:pt x="509016" y="1524"/>
                    </a:lnTo>
                    <a:close/>
                  </a:path>
                  <a:path w="512445" h="222250">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7" name="object 147">
                <a:extLst>
                  <a:ext uri="{FF2B5EF4-FFF2-40B4-BE49-F238E27FC236}">
                    <a16:creationId xmlns:a16="http://schemas.microsoft.com/office/drawing/2014/main" id="{EA8FB9F6-C4D1-DF3D-BE5F-21D6E9E53084}"/>
                  </a:ext>
                </a:extLst>
              </p:cNvPr>
              <p:cNvPicPr/>
              <p:nvPr/>
            </p:nvPicPr>
            <p:blipFill>
              <a:blip r:embed="rId10" cstate="print"/>
              <a:stretch>
                <a:fillRect/>
              </a:stretch>
            </p:blipFill>
            <p:spPr>
              <a:xfrm>
                <a:off x="4187190" y="8314181"/>
                <a:ext cx="509015" cy="437388"/>
              </a:xfrm>
              <a:prstGeom prst="rect">
                <a:avLst/>
              </a:prstGeom>
            </p:spPr>
          </p:pic>
          <p:sp>
            <p:nvSpPr>
              <p:cNvPr id="58" name="object 148">
                <a:extLst>
                  <a:ext uri="{FF2B5EF4-FFF2-40B4-BE49-F238E27FC236}">
                    <a16:creationId xmlns:a16="http://schemas.microsoft.com/office/drawing/2014/main" id="{7F33482E-2896-8C02-7532-6921E657E700}"/>
                  </a:ext>
                </a:extLst>
              </p:cNvPr>
              <p:cNvSpPr/>
              <p:nvPr/>
            </p:nvSpPr>
            <p:spPr>
              <a:xfrm>
                <a:off x="4185666" y="8314689"/>
                <a:ext cx="512445" cy="438150"/>
              </a:xfrm>
              <a:custGeom>
                <a:avLst/>
                <a:gdLst/>
                <a:ahLst/>
                <a:cxnLst/>
                <a:rect l="l" t="t" r="r" b="b"/>
                <a:pathLst>
                  <a:path w="512445" h="438150">
                    <a:moveTo>
                      <a:pt x="512064" y="0"/>
                    </a:moveTo>
                    <a:lnTo>
                      <a:pt x="510286" y="0"/>
                    </a:lnTo>
                    <a:lnTo>
                      <a:pt x="510286" y="435610"/>
                    </a:lnTo>
                    <a:lnTo>
                      <a:pt x="509651" y="436245"/>
                    </a:lnTo>
                    <a:lnTo>
                      <a:pt x="509651" y="435610"/>
                    </a:lnTo>
                    <a:lnTo>
                      <a:pt x="510286" y="435610"/>
                    </a:lnTo>
                    <a:lnTo>
                      <a:pt x="510286" y="0"/>
                    </a:lnTo>
                    <a:lnTo>
                      <a:pt x="509016" y="0"/>
                    </a:lnTo>
                    <a:lnTo>
                      <a:pt x="509016" y="435356"/>
                    </a:lnTo>
                    <a:lnTo>
                      <a:pt x="3048" y="435356"/>
                    </a:lnTo>
                    <a:lnTo>
                      <a:pt x="3048" y="436880"/>
                    </a:lnTo>
                    <a:lnTo>
                      <a:pt x="2413" y="436880"/>
                    </a:lnTo>
                    <a:lnTo>
                      <a:pt x="2413" y="436245"/>
                    </a:lnTo>
                    <a:lnTo>
                      <a:pt x="3048" y="436880"/>
                    </a:lnTo>
                    <a:lnTo>
                      <a:pt x="3048" y="435356"/>
                    </a:lnTo>
                    <a:lnTo>
                      <a:pt x="3048" y="0"/>
                    </a:lnTo>
                    <a:lnTo>
                      <a:pt x="0" y="0"/>
                    </a:lnTo>
                    <a:lnTo>
                      <a:pt x="0" y="435610"/>
                    </a:lnTo>
                    <a:lnTo>
                      <a:pt x="0" y="436880"/>
                    </a:lnTo>
                    <a:lnTo>
                      <a:pt x="0" y="438150"/>
                    </a:lnTo>
                    <a:lnTo>
                      <a:pt x="512064" y="438150"/>
                    </a:lnTo>
                    <a:lnTo>
                      <a:pt x="512064" y="436880"/>
                    </a:lnTo>
                    <a:lnTo>
                      <a:pt x="512064" y="435610"/>
                    </a:lnTo>
                    <a:lnTo>
                      <a:pt x="512064" y="43535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9" name="object 149">
                <a:extLst>
                  <a:ext uri="{FF2B5EF4-FFF2-40B4-BE49-F238E27FC236}">
                    <a16:creationId xmlns:a16="http://schemas.microsoft.com/office/drawing/2014/main" id="{32120E6F-1935-7AAD-271D-597B0D17B3EC}"/>
                  </a:ext>
                </a:extLst>
              </p:cNvPr>
              <p:cNvPicPr/>
              <p:nvPr/>
            </p:nvPicPr>
            <p:blipFill>
              <a:blip r:embed="rId11" cstate="print"/>
              <a:stretch>
                <a:fillRect/>
              </a:stretch>
            </p:blipFill>
            <p:spPr>
              <a:xfrm>
                <a:off x="4187190" y="8751569"/>
                <a:ext cx="509015" cy="266700"/>
              </a:xfrm>
              <a:prstGeom prst="rect">
                <a:avLst/>
              </a:prstGeom>
            </p:spPr>
          </p:pic>
          <p:sp>
            <p:nvSpPr>
              <p:cNvPr id="60" name="object 150">
                <a:extLst>
                  <a:ext uri="{FF2B5EF4-FFF2-40B4-BE49-F238E27FC236}">
                    <a16:creationId xmlns:a16="http://schemas.microsoft.com/office/drawing/2014/main" id="{9E2E3DA5-6A84-17AA-624A-70FD35FE2AF4}"/>
                  </a:ext>
                </a:extLst>
              </p:cNvPr>
              <p:cNvSpPr/>
              <p:nvPr/>
            </p:nvSpPr>
            <p:spPr>
              <a:xfrm>
                <a:off x="4185666" y="8750045"/>
                <a:ext cx="512445" cy="269875"/>
              </a:xfrm>
              <a:custGeom>
                <a:avLst/>
                <a:gdLst/>
                <a:ahLst/>
                <a:cxnLst/>
                <a:rect l="l" t="t" r="r" b="b"/>
                <a:pathLst>
                  <a:path w="512445" h="269875">
                    <a:moveTo>
                      <a:pt x="512063" y="0"/>
                    </a:moveTo>
                    <a:lnTo>
                      <a:pt x="0" y="0"/>
                    </a:lnTo>
                    <a:lnTo>
                      <a:pt x="0" y="269747"/>
                    </a:lnTo>
                    <a:lnTo>
                      <a:pt x="512063" y="269747"/>
                    </a:lnTo>
                    <a:lnTo>
                      <a:pt x="512063" y="268223"/>
                    </a:lnTo>
                    <a:lnTo>
                      <a:pt x="3048" y="268223"/>
                    </a:lnTo>
                    <a:lnTo>
                      <a:pt x="1524" y="266699"/>
                    </a:lnTo>
                    <a:lnTo>
                      <a:pt x="3048" y="266699"/>
                    </a:lnTo>
                    <a:lnTo>
                      <a:pt x="3048" y="3047"/>
                    </a:lnTo>
                    <a:lnTo>
                      <a:pt x="1524" y="3047"/>
                    </a:lnTo>
                    <a:lnTo>
                      <a:pt x="3048" y="1523"/>
                    </a:lnTo>
                    <a:lnTo>
                      <a:pt x="512063" y="1523"/>
                    </a:lnTo>
                    <a:lnTo>
                      <a:pt x="512063" y="0"/>
                    </a:lnTo>
                    <a:close/>
                  </a:path>
                  <a:path w="512445" h="269875">
                    <a:moveTo>
                      <a:pt x="3048" y="266699"/>
                    </a:moveTo>
                    <a:lnTo>
                      <a:pt x="1524" y="266699"/>
                    </a:lnTo>
                    <a:lnTo>
                      <a:pt x="3048" y="268223"/>
                    </a:lnTo>
                    <a:lnTo>
                      <a:pt x="3048" y="266699"/>
                    </a:lnTo>
                    <a:close/>
                  </a:path>
                  <a:path w="512445" h="269875">
                    <a:moveTo>
                      <a:pt x="509016" y="266699"/>
                    </a:moveTo>
                    <a:lnTo>
                      <a:pt x="3048" y="266699"/>
                    </a:lnTo>
                    <a:lnTo>
                      <a:pt x="3048" y="268223"/>
                    </a:lnTo>
                    <a:lnTo>
                      <a:pt x="509016" y="268223"/>
                    </a:lnTo>
                    <a:lnTo>
                      <a:pt x="509016" y="266699"/>
                    </a:lnTo>
                    <a:close/>
                  </a:path>
                  <a:path w="512445" h="269875">
                    <a:moveTo>
                      <a:pt x="509016" y="1523"/>
                    </a:moveTo>
                    <a:lnTo>
                      <a:pt x="509016" y="268223"/>
                    </a:lnTo>
                    <a:lnTo>
                      <a:pt x="510539" y="266699"/>
                    </a:lnTo>
                    <a:lnTo>
                      <a:pt x="512063" y="266699"/>
                    </a:lnTo>
                    <a:lnTo>
                      <a:pt x="512063" y="3047"/>
                    </a:lnTo>
                    <a:lnTo>
                      <a:pt x="510539" y="3047"/>
                    </a:lnTo>
                    <a:lnTo>
                      <a:pt x="509016" y="1523"/>
                    </a:lnTo>
                    <a:close/>
                  </a:path>
                  <a:path w="512445" h="269875">
                    <a:moveTo>
                      <a:pt x="512063" y="266699"/>
                    </a:moveTo>
                    <a:lnTo>
                      <a:pt x="510539" y="266699"/>
                    </a:lnTo>
                    <a:lnTo>
                      <a:pt x="509016" y="268223"/>
                    </a:lnTo>
                    <a:lnTo>
                      <a:pt x="512063" y="268223"/>
                    </a:lnTo>
                    <a:lnTo>
                      <a:pt x="512063" y="266699"/>
                    </a:lnTo>
                    <a:close/>
                  </a:path>
                  <a:path w="512445" h="269875">
                    <a:moveTo>
                      <a:pt x="3048" y="1523"/>
                    </a:moveTo>
                    <a:lnTo>
                      <a:pt x="1524" y="3047"/>
                    </a:lnTo>
                    <a:lnTo>
                      <a:pt x="3048" y="3047"/>
                    </a:lnTo>
                    <a:lnTo>
                      <a:pt x="3048" y="1523"/>
                    </a:lnTo>
                    <a:close/>
                  </a:path>
                  <a:path w="512445" h="269875">
                    <a:moveTo>
                      <a:pt x="509016" y="1523"/>
                    </a:moveTo>
                    <a:lnTo>
                      <a:pt x="3048" y="1523"/>
                    </a:lnTo>
                    <a:lnTo>
                      <a:pt x="3048" y="3047"/>
                    </a:lnTo>
                    <a:lnTo>
                      <a:pt x="509016" y="3047"/>
                    </a:lnTo>
                    <a:lnTo>
                      <a:pt x="509016" y="1523"/>
                    </a:lnTo>
                    <a:close/>
                  </a:path>
                  <a:path w="512445" h="269875">
                    <a:moveTo>
                      <a:pt x="512063" y="1523"/>
                    </a:moveTo>
                    <a:lnTo>
                      <a:pt x="509016" y="1523"/>
                    </a:lnTo>
                    <a:lnTo>
                      <a:pt x="510539" y="3047"/>
                    </a:lnTo>
                    <a:lnTo>
                      <a:pt x="512063" y="3047"/>
                    </a:lnTo>
                    <a:lnTo>
                      <a:pt x="512063"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61" name="object 151">
                <a:extLst>
                  <a:ext uri="{FF2B5EF4-FFF2-40B4-BE49-F238E27FC236}">
                    <a16:creationId xmlns:a16="http://schemas.microsoft.com/office/drawing/2014/main" id="{A6CC5AFC-9EBB-59A7-58E3-F87F0194C78C}"/>
                  </a:ext>
                </a:extLst>
              </p:cNvPr>
              <p:cNvPicPr/>
              <p:nvPr/>
            </p:nvPicPr>
            <p:blipFill>
              <a:blip r:embed="rId12" cstate="print"/>
              <a:stretch>
                <a:fillRect/>
              </a:stretch>
            </p:blipFill>
            <p:spPr>
              <a:xfrm>
                <a:off x="4792218" y="8359901"/>
                <a:ext cx="246126" cy="103631"/>
              </a:xfrm>
              <a:prstGeom prst="rect">
                <a:avLst/>
              </a:prstGeom>
            </p:spPr>
          </p:pic>
          <p:pic>
            <p:nvPicPr>
              <p:cNvPr id="62" name="object 152">
                <a:extLst>
                  <a:ext uri="{FF2B5EF4-FFF2-40B4-BE49-F238E27FC236}">
                    <a16:creationId xmlns:a16="http://schemas.microsoft.com/office/drawing/2014/main" id="{24E66C26-E122-30B4-DA8B-8C931C3F1A74}"/>
                  </a:ext>
                </a:extLst>
              </p:cNvPr>
              <p:cNvPicPr/>
              <p:nvPr/>
            </p:nvPicPr>
            <p:blipFill>
              <a:blip r:embed="rId13" cstate="print"/>
              <a:stretch>
                <a:fillRect/>
              </a:stretch>
            </p:blipFill>
            <p:spPr>
              <a:xfrm>
                <a:off x="5665470" y="8359901"/>
                <a:ext cx="246887" cy="103631"/>
              </a:xfrm>
              <a:prstGeom prst="rect">
                <a:avLst/>
              </a:prstGeom>
            </p:spPr>
          </p:pic>
          <p:pic>
            <p:nvPicPr>
              <p:cNvPr id="63" name="object 153">
                <a:extLst>
                  <a:ext uri="{FF2B5EF4-FFF2-40B4-BE49-F238E27FC236}">
                    <a16:creationId xmlns:a16="http://schemas.microsoft.com/office/drawing/2014/main" id="{E18707B7-F7BC-E5B0-9FFF-2827A630A56D}"/>
                  </a:ext>
                </a:extLst>
              </p:cNvPr>
              <p:cNvPicPr/>
              <p:nvPr/>
            </p:nvPicPr>
            <p:blipFill>
              <a:blip r:embed="rId14" cstate="print"/>
              <a:stretch>
                <a:fillRect/>
              </a:stretch>
            </p:blipFill>
            <p:spPr>
              <a:xfrm>
                <a:off x="5132832" y="8314181"/>
                <a:ext cx="437388" cy="291846"/>
              </a:xfrm>
              <a:prstGeom prst="rect">
                <a:avLst/>
              </a:prstGeom>
            </p:spPr>
          </p:pic>
          <p:sp>
            <p:nvSpPr>
              <p:cNvPr id="5120" name="object 154">
                <a:extLst>
                  <a:ext uri="{FF2B5EF4-FFF2-40B4-BE49-F238E27FC236}">
                    <a16:creationId xmlns:a16="http://schemas.microsoft.com/office/drawing/2014/main" id="{18DB3081-044B-0494-A047-44DA209B4993}"/>
                  </a:ext>
                </a:extLst>
              </p:cNvPr>
              <p:cNvSpPr/>
              <p:nvPr/>
            </p:nvSpPr>
            <p:spPr>
              <a:xfrm>
                <a:off x="5131308" y="8314689"/>
                <a:ext cx="440690" cy="293370"/>
              </a:xfrm>
              <a:custGeom>
                <a:avLst/>
                <a:gdLst/>
                <a:ahLst/>
                <a:cxnLst/>
                <a:rect l="l" t="t" r="r" b="b"/>
                <a:pathLst>
                  <a:path w="440689" h="293370">
                    <a:moveTo>
                      <a:pt x="440436" y="0"/>
                    </a:moveTo>
                    <a:lnTo>
                      <a:pt x="437388" y="0"/>
                    </a:lnTo>
                    <a:lnTo>
                      <a:pt x="437388" y="289560"/>
                    </a:lnTo>
                    <a:lnTo>
                      <a:pt x="437388" y="289814"/>
                    </a:lnTo>
                    <a:lnTo>
                      <a:pt x="3048" y="289814"/>
                    </a:lnTo>
                    <a:lnTo>
                      <a:pt x="2540" y="289814"/>
                    </a:lnTo>
                    <a:lnTo>
                      <a:pt x="2540" y="290830"/>
                    </a:lnTo>
                    <a:lnTo>
                      <a:pt x="1905" y="290830"/>
                    </a:lnTo>
                    <a:lnTo>
                      <a:pt x="1905" y="290195"/>
                    </a:lnTo>
                    <a:lnTo>
                      <a:pt x="2540" y="290830"/>
                    </a:lnTo>
                    <a:lnTo>
                      <a:pt x="2540" y="289814"/>
                    </a:lnTo>
                    <a:lnTo>
                      <a:pt x="1905" y="289814"/>
                    </a:lnTo>
                    <a:lnTo>
                      <a:pt x="1905" y="289560"/>
                    </a:lnTo>
                    <a:lnTo>
                      <a:pt x="3048" y="289560"/>
                    </a:lnTo>
                    <a:lnTo>
                      <a:pt x="3048" y="0"/>
                    </a:lnTo>
                    <a:lnTo>
                      <a:pt x="0" y="0"/>
                    </a:lnTo>
                    <a:lnTo>
                      <a:pt x="0" y="289560"/>
                    </a:lnTo>
                    <a:lnTo>
                      <a:pt x="0" y="290830"/>
                    </a:lnTo>
                    <a:lnTo>
                      <a:pt x="0" y="293370"/>
                    </a:lnTo>
                    <a:lnTo>
                      <a:pt x="440436" y="293370"/>
                    </a:lnTo>
                    <a:lnTo>
                      <a:pt x="440436" y="291338"/>
                    </a:lnTo>
                    <a:lnTo>
                      <a:pt x="440436" y="290830"/>
                    </a:lnTo>
                    <a:lnTo>
                      <a:pt x="440436" y="289814"/>
                    </a:lnTo>
                    <a:lnTo>
                      <a:pt x="438912" y="289814"/>
                    </a:lnTo>
                    <a:lnTo>
                      <a:pt x="438531" y="290195"/>
                    </a:lnTo>
                    <a:lnTo>
                      <a:pt x="438531" y="289560"/>
                    </a:lnTo>
                    <a:lnTo>
                      <a:pt x="440436" y="289560"/>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5121" name="object 155">
              <a:extLst>
                <a:ext uri="{FF2B5EF4-FFF2-40B4-BE49-F238E27FC236}">
                  <a16:creationId xmlns:a16="http://schemas.microsoft.com/office/drawing/2014/main" id="{11740AD9-0B2D-1F4D-A517-58B612130AFF}"/>
                </a:ext>
              </a:extLst>
            </p:cNvPr>
            <p:cNvSpPr txBox="1"/>
            <p:nvPr/>
          </p:nvSpPr>
          <p:spPr>
            <a:xfrm>
              <a:off x="9713973" y="1401569"/>
              <a:ext cx="325120" cy="153336"/>
            </a:xfrm>
            <a:prstGeom prst="rect">
              <a:avLst/>
            </a:prstGeom>
          </p:spPr>
          <p:txBody>
            <a:bodyPr vert="horz" wrap="square" lIns="0" tIns="11430" rIns="0" bIns="0" rtlCol="0">
              <a:spAutoFit/>
            </a:bodyPr>
            <a:lstStyle/>
            <a:p>
              <a:pPr eaLnBrk="1" fontAlgn="auto" hangingPunct="1">
                <a:lnSpc>
                  <a:spcPts val="1075"/>
                </a:lnSpc>
                <a:spcBef>
                  <a:spcPts val="90"/>
                </a:spcBef>
                <a:spcAft>
                  <a:spcPts val="0"/>
                </a:spcAft>
              </a:pPr>
              <a:r>
                <a:rPr kern="0" dirty="0">
                  <a:solidFill>
                    <a:sysClr val="windowText" lastClr="000000"/>
                  </a:solidFill>
                  <a:latin typeface="Times New Roman"/>
                  <a:cs typeface="Times New Roman"/>
                </a:rPr>
                <a:t>int</a:t>
              </a:r>
              <a:r>
                <a:rPr kern="0" spc="405"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x;</a:t>
              </a:r>
              <a:endParaRPr b="0" kern="0">
                <a:solidFill>
                  <a:sysClr val="windowText" lastClr="000000"/>
                </a:solidFill>
                <a:latin typeface="Times New Roman"/>
                <a:cs typeface="Times New Roman"/>
              </a:endParaRPr>
            </a:p>
            <a:p>
              <a:pPr eaLnBrk="1" fontAlgn="auto" hangingPunct="1">
                <a:lnSpc>
                  <a:spcPts val="1075"/>
                </a:lnSpc>
                <a:spcBef>
                  <a:spcPts val="0"/>
                </a:spcBef>
                <a:spcAft>
                  <a:spcPts val="0"/>
                </a:spcAft>
              </a:pPr>
              <a:r>
                <a:rPr kern="0" dirty="0">
                  <a:solidFill>
                    <a:sysClr val="windowText" lastClr="000000"/>
                  </a:solidFill>
                  <a:latin typeface="Times New Roman"/>
                  <a:cs typeface="Times New Roman"/>
                </a:rPr>
                <a:t>int</a:t>
              </a:r>
              <a:r>
                <a:rPr kern="0" spc="409"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y;</a:t>
              </a:r>
              <a:endParaRPr b="0" kern="0">
                <a:solidFill>
                  <a:sysClr val="windowText" lastClr="000000"/>
                </a:solidFill>
                <a:latin typeface="Times New Roman"/>
                <a:cs typeface="Times New Roman"/>
              </a:endParaRPr>
            </a:p>
          </p:txBody>
        </p:sp>
        <p:sp>
          <p:nvSpPr>
            <p:cNvPr id="5123" name="object 156">
              <a:extLst>
                <a:ext uri="{FF2B5EF4-FFF2-40B4-BE49-F238E27FC236}">
                  <a16:creationId xmlns:a16="http://schemas.microsoft.com/office/drawing/2014/main" id="{E25CF166-33DB-EAC9-30DD-96FCE9189285}"/>
                </a:ext>
              </a:extLst>
            </p:cNvPr>
            <p:cNvSpPr txBox="1"/>
            <p:nvPr/>
          </p:nvSpPr>
          <p:spPr>
            <a:xfrm>
              <a:off x="8750046" y="1190342"/>
              <a:ext cx="417830" cy="588401"/>
            </a:xfrm>
            <a:prstGeom prst="rect">
              <a:avLst/>
            </a:prstGeom>
          </p:spPr>
          <p:txBody>
            <a:bodyPr vert="horz" wrap="square" lIns="0" tIns="36830" rIns="0" bIns="0" rtlCol="0">
              <a:spAutoFit/>
            </a:bodyPr>
            <a:lstStyle/>
            <a:p>
              <a:pPr marL="24130" eaLnBrk="1" fontAlgn="auto" hangingPunct="1">
                <a:spcBef>
                  <a:spcPts val="29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73025" eaLnBrk="1" fontAlgn="auto" hangingPunct="1">
                <a:spcBef>
                  <a:spcPts val="195"/>
                </a:spcBef>
                <a:spcAft>
                  <a:spcPts val="0"/>
                </a:spcAft>
              </a:pPr>
              <a:r>
                <a:rPr b="0" kern="0" dirty="0">
                  <a:solidFill>
                    <a:sysClr val="windowText" lastClr="000000"/>
                  </a:solidFill>
                  <a:latin typeface="Times New Roman"/>
                  <a:cs typeface="Times New Roman"/>
                </a:rPr>
                <a:t>x</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3;</a:t>
              </a:r>
              <a:endParaRPr b="0" kern="0">
                <a:solidFill>
                  <a:sysClr val="windowText" lastClr="000000"/>
                </a:solidFill>
                <a:latin typeface="Times New Roman"/>
                <a:cs typeface="Times New Roman"/>
              </a:endParaRPr>
            </a:p>
            <a:p>
              <a:pPr marL="73025" eaLnBrk="1" fontAlgn="auto" hangingPunct="1">
                <a:spcBef>
                  <a:spcPts val="95"/>
                </a:spcBef>
                <a:spcAft>
                  <a:spcPts val="0"/>
                </a:spcAft>
              </a:pPr>
              <a:r>
                <a:rPr b="0" kern="0" dirty="0">
                  <a:solidFill>
                    <a:sysClr val="windowText" lastClr="000000"/>
                  </a:solidFill>
                  <a:latin typeface="Times New Roman"/>
                  <a:cs typeface="Times New Roman"/>
                </a:rPr>
                <a:t>y</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5;</a:t>
              </a:r>
              <a:endParaRPr b="0" kern="0">
                <a:solidFill>
                  <a:sysClr val="windowText" lastClr="000000"/>
                </a:solidFill>
                <a:latin typeface="Times New Roman"/>
                <a:cs typeface="Times New Roman"/>
              </a:endParaRPr>
            </a:p>
            <a:p>
              <a:pPr eaLnBrk="1" fontAlgn="auto" hangingPunct="1">
                <a:spcBef>
                  <a:spcPts val="290"/>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sp>
          <p:nvSpPr>
            <p:cNvPr id="5124" name="object 157">
              <a:extLst>
                <a:ext uri="{FF2B5EF4-FFF2-40B4-BE49-F238E27FC236}">
                  <a16:creationId xmlns:a16="http://schemas.microsoft.com/office/drawing/2014/main" id="{10D3D8B0-37F0-3EFF-3386-5606B76A4DE3}"/>
                </a:ext>
              </a:extLst>
            </p:cNvPr>
            <p:cNvSpPr txBox="1"/>
            <p:nvPr/>
          </p:nvSpPr>
          <p:spPr>
            <a:xfrm>
              <a:off x="10569709" y="1149203"/>
              <a:ext cx="424815" cy="781037"/>
            </a:xfrm>
            <a:prstGeom prst="rect">
              <a:avLst/>
            </a:prstGeom>
          </p:spPr>
          <p:txBody>
            <a:bodyPr vert="horz" wrap="square" lIns="0" tIns="69850" rIns="0" bIns="0" rtlCol="0">
              <a:spAutoFit/>
            </a:bodyPr>
            <a:lstStyle/>
            <a:p>
              <a:pPr marL="24130" eaLnBrk="1" fontAlgn="auto" hangingPunct="1">
                <a:spcBef>
                  <a:spcPts val="55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24130" eaLnBrk="1" fontAlgn="auto" hangingPunct="1">
                <a:spcBef>
                  <a:spcPts val="450"/>
                </a:spcBef>
                <a:spcAft>
                  <a:spcPts val="0"/>
                </a:spcAft>
              </a:pPr>
              <a:r>
                <a:rPr b="0" kern="0" dirty="0">
                  <a:solidFill>
                    <a:sysClr val="windowText" lastClr="000000"/>
                  </a:solidFill>
                  <a:latin typeface="Times New Roman"/>
                  <a:cs typeface="Times New Roman"/>
                </a:rPr>
                <a:t>a</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x+1;</a:t>
              </a:r>
              <a:endParaRPr b="0" kern="0">
                <a:solidFill>
                  <a:sysClr val="windowText" lastClr="000000"/>
                </a:solidFill>
                <a:latin typeface="Times New Roman"/>
                <a:cs typeface="Times New Roman"/>
              </a:endParaRPr>
            </a:p>
            <a:p>
              <a:pPr marL="24130" eaLnBrk="1" fontAlgn="auto" hangingPunct="1">
                <a:spcBef>
                  <a:spcPts val="95"/>
                </a:spcBef>
                <a:spcAft>
                  <a:spcPts val="0"/>
                </a:spcAft>
              </a:pPr>
              <a:r>
                <a:rPr b="0" kern="0" dirty="0">
                  <a:solidFill>
                    <a:sysClr val="windowText" lastClr="000000"/>
                  </a:solidFill>
                  <a:latin typeface="Times New Roman"/>
                  <a:cs typeface="Times New Roman"/>
                </a:rPr>
                <a:t>b</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y+2;</a:t>
              </a:r>
              <a:endParaRPr b="0" kern="0">
                <a:solidFill>
                  <a:sysClr val="windowText" lastClr="000000"/>
                </a:solidFill>
                <a:latin typeface="Times New Roman"/>
                <a:cs typeface="Times New Roman"/>
              </a:endParaRPr>
            </a:p>
            <a:p>
              <a:pPr marL="24130" eaLnBrk="1" fontAlgn="auto" hangingPunct="1">
                <a:spcBef>
                  <a:spcPts val="204"/>
                </a:spcBef>
                <a:spcAft>
                  <a:spcPts val="0"/>
                </a:spcAft>
              </a:pPr>
              <a:r>
                <a:rPr b="0" kern="0" dirty="0">
                  <a:solidFill>
                    <a:sysClr val="windowText" lastClr="000000"/>
                  </a:solidFill>
                  <a:latin typeface="Times New Roman"/>
                  <a:cs typeface="Times New Roman"/>
                </a:rPr>
                <a:t>c</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x+y;</a:t>
              </a:r>
              <a:endParaRPr b="0" kern="0">
                <a:solidFill>
                  <a:sysClr val="windowText" lastClr="000000"/>
                </a:solidFill>
                <a:latin typeface="Times New Roman"/>
                <a:cs typeface="Times New Roman"/>
              </a:endParaRPr>
            </a:p>
            <a:p>
              <a:pPr eaLnBrk="1" fontAlgn="auto" hangingPunct="1">
                <a:spcBef>
                  <a:spcPts val="505"/>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gr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CN" dirty="0">
                <a:ea typeface="宋体" charset="-122"/>
              </a:rPr>
              <a:t>Blocking Time</a:t>
            </a:r>
            <a:endParaRPr lang="zh-CN" altLang="en-US" dirty="0">
              <a:ea typeface="宋体" charset="-122"/>
            </a:endParaRPr>
          </a:p>
        </p:txBody>
      </p:sp>
      <mc:AlternateContent xmlns:mc="http://schemas.openxmlformats.org/markup-compatibility/2006" xmlns:a14="http://schemas.microsoft.com/office/drawing/2010/main">
        <mc:Choice Requires="a14">
          <p:sp>
            <p:nvSpPr>
              <p:cNvPr id="7171" name="Content Placeholder 2" descr="Rectangle: Click to edit Master text styles&#10;Second level&#10;Third level&#10;Fourth level&#10;Fifth level"/>
              <p:cNvSpPr>
                <a:spLocks noGrp="1"/>
              </p:cNvSpPr>
              <p:nvPr>
                <p:ph idx="1"/>
              </p:nvPr>
            </p:nvSpPr>
            <p:spPr>
              <a:xfrm>
                <a:off x="812800" y="914400"/>
                <a:ext cx="10566400" cy="2622709"/>
              </a:xfrm>
            </p:spPr>
            <p:txBody>
              <a:bodyPr>
                <a:normAutofit lnSpcReduction="10000"/>
              </a:bodyPr>
              <a:lstStyle/>
              <a:p>
                <a:pPr eaLnBrk="1" hangingPunct="1"/>
                <a:r>
                  <a:rPr lang="en-US" altLang="zh-CN" dirty="0">
                    <a:ea typeface="宋体" charset="-122"/>
                  </a:rPr>
                  <a:t>Lower-priority tasks can cause delay to higher-priority tasks due to blocking time</a:t>
                </a:r>
              </a:p>
              <a:p>
                <a:pPr eaLnBrk="1" hangingPunct="1"/>
                <a:r>
                  <a:rPr lang="en-US" altLang="zh-CN" dirty="0">
                    <a:ea typeface="宋体" charset="-122"/>
                  </a:rPr>
                  <a:t>If higher priority task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oMath>
                </a14:m>
                <a:r>
                  <a:rPr lang="en-US" altLang="zh-CN" dirty="0">
                    <a:ea typeface="宋体" charset="-122"/>
                  </a:rPr>
                  <a:t> tries to lock a semaphore that is locked by lower priority 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blocks until </a:t>
                </a:r>
                <a14:m>
                  <m:oMath xmlns:m="http://schemas.openxmlformats.org/officeDocument/2006/math">
                    <m:sSub>
                      <m:sSubPr>
                        <m:ctrlPr>
                          <a:rPr lang="en-GB" altLang="zh-CN" i="1" smtClean="0">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unlocks the semaphore, and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experiences a blocking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p>
              <a:p>
                <a:pPr lvl="1" eaLnBrk="1" hangingPunct="1"/>
                <a:r>
                  <a:rPr lang="en-US" altLang="zh-CN" dirty="0">
                    <a:ea typeface="宋体" charset="-122"/>
                  </a:rPr>
                  <a:t>Since typical Critical Sections are very short, it seems this blocking time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r>
                  <a:rPr lang="en-US" altLang="zh-CN" dirty="0">
                    <a:ea typeface="宋体" charset="-122"/>
                  </a:rPr>
                  <a:t> Is bounded by the longest critical section in lower-priority tasks, hence acceptable?</a:t>
                </a:r>
              </a:p>
              <a:p>
                <a:pPr eaLnBrk="1" hangingPunct="1"/>
                <a:r>
                  <a:rPr lang="en-US" altLang="zh-CN" dirty="0">
                    <a:ea typeface="宋体" charset="-122"/>
                  </a:rPr>
                  <a:t>No, blocking delay may be unbounded!</a:t>
                </a:r>
              </a:p>
              <a:p>
                <a:pPr lvl="1" eaLnBrk="1" hangingPunct="1"/>
                <a:endParaRPr lang="zh-CN" altLang="en-US" dirty="0">
                  <a:ea typeface="宋体" charset="-122"/>
                </a:endParaRPr>
              </a:p>
            </p:txBody>
          </p:sp>
        </mc:Choice>
        <mc:Fallback xmlns="">
          <p:sp>
            <p:nvSpPr>
              <p:cNvPr id="7171"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10566400" cy="2622709"/>
              </a:xfrm>
              <a:blipFill>
                <a:blip r:embed="rId3"/>
                <a:stretch>
                  <a:fillRect l="-1038" t="-5349"/>
                </a:stretch>
              </a:blipFill>
            </p:spPr>
            <p:txBody>
              <a:bodyPr/>
              <a:lstStyle/>
              <a:p>
                <a:r>
                  <a:rPr lang="en-SE">
                    <a:noFill/>
                  </a:rPr>
                  <a:t> </a:t>
                </a:r>
              </a:p>
            </p:txBody>
          </p:sp>
        </mc:Fallback>
      </mc:AlternateContent>
      <p:grpSp>
        <p:nvGrpSpPr>
          <p:cNvPr id="36" name="Group 35">
            <a:extLst>
              <a:ext uri="{FF2B5EF4-FFF2-40B4-BE49-F238E27FC236}">
                <a16:creationId xmlns:a16="http://schemas.microsoft.com/office/drawing/2014/main" id="{437025BB-E700-2F19-31C4-F409581801CB}"/>
              </a:ext>
            </a:extLst>
          </p:cNvPr>
          <p:cNvGrpSpPr/>
          <p:nvPr/>
        </p:nvGrpSpPr>
        <p:grpSpPr>
          <a:xfrm>
            <a:off x="3962400" y="3638968"/>
            <a:ext cx="4788147" cy="2476592"/>
            <a:chOff x="966977" y="1911949"/>
            <a:chExt cx="2452244" cy="1268384"/>
          </a:xfrm>
        </p:grpSpPr>
        <p:grpSp>
          <p:nvGrpSpPr>
            <p:cNvPr id="2" name="object 2">
              <a:extLst>
                <a:ext uri="{FF2B5EF4-FFF2-40B4-BE49-F238E27FC236}">
                  <a16:creationId xmlns:a16="http://schemas.microsoft.com/office/drawing/2014/main" id="{033F41CC-7F7D-D01E-7705-F4A3CB5E6FFD}"/>
                </a:ext>
              </a:extLst>
            </p:cNvPr>
            <p:cNvGrpSpPr/>
            <p:nvPr/>
          </p:nvGrpSpPr>
          <p:grpSpPr>
            <a:xfrm>
              <a:off x="966977" y="2157729"/>
              <a:ext cx="269875" cy="219710"/>
              <a:chOff x="966977" y="2157729"/>
              <a:chExt cx="269875" cy="219710"/>
            </a:xfrm>
          </p:grpSpPr>
          <p:pic>
            <p:nvPicPr>
              <p:cNvPr id="3" name="object 3">
                <a:extLst>
                  <a:ext uri="{FF2B5EF4-FFF2-40B4-BE49-F238E27FC236}">
                    <a16:creationId xmlns:a16="http://schemas.microsoft.com/office/drawing/2014/main" id="{F3003BEB-5D51-DFE4-AC18-CFAFCB8C04D7}"/>
                  </a:ext>
                </a:extLst>
              </p:cNvPr>
              <p:cNvPicPr/>
              <p:nvPr/>
            </p:nvPicPr>
            <p:blipFill>
              <a:blip r:embed="rId4" cstate="print"/>
              <a:stretch>
                <a:fillRect/>
              </a:stretch>
            </p:blipFill>
            <p:spPr>
              <a:xfrm>
                <a:off x="968501" y="2159507"/>
                <a:ext cx="266700" cy="217931"/>
              </a:xfrm>
              <a:prstGeom prst="rect">
                <a:avLst/>
              </a:prstGeom>
            </p:spPr>
          </p:pic>
          <p:sp>
            <p:nvSpPr>
              <p:cNvPr id="4" name="object 4">
                <a:extLst>
                  <a:ext uri="{FF2B5EF4-FFF2-40B4-BE49-F238E27FC236}">
                    <a16:creationId xmlns:a16="http://schemas.microsoft.com/office/drawing/2014/main" id="{938FB545-A4EB-882D-9565-6BE88A1E58AA}"/>
                  </a:ext>
                </a:extLst>
              </p:cNvPr>
              <p:cNvSpPr/>
              <p:nvPr/>
            </p:nvSpPr>
            <p:spPr>
              <a:xfrm>
                <a:off x="966978" y="2157729"/>
                <a:ext cx="269875" cy="219710"/>
              </a:xfrm>
              <a:custGeom>
                <a:avLst/>
                <a:gdLst/>
                <a:ahLst/>
                <a:cxnLst/>
                <a:rect l="l" t="t" r="r" b="b"/>
                <a:pathLst>
                  <a:path w="269875" h="219710">
                    <a:moveTo>
                      <a:pt x="269748" y="0"/>
                    </a:moveTo>
                    <a:lnTo>
                      <a:pt x="266700" y="0"/>
                    </a:lnTo>
                    <a:lnTo>
                      <a:pt x="266700" y="1270"/>
                    </a:lnTo>
                    <a:lnTo>
                      <a:pt x="266700" y="1778"/>
                    </a:lnTo>
                    <a:lnTo>
                      <a:pt x="3048" y="1778"/>
                    </a:lnTo>
                    <a:lnTo>
                      <a:pt x="2286" y="2540"/>
                    </a:lnTo>
                    <a:lnTo>
                      <a:pt x="2286" y="1270"/>
                    </a:lnTo>
                    <a:lnTo>
                      <a:pt x="266700" y="1270"/>
                    </a:lnTo>
                    <a:lnTo>
                      <a:pt x="266700" y="0"/>
                    </a:lnTo>
                    <a:lnTo>
                      <a:pt x="0" y="0"/>
                    </a:lnTo>
                    <a:lnTo>
                      <a:pt x="0" y="1270"/>
                    </a:lnTo>
                    <a:lnTo>
                      <a:pt x="0" y="3810"/>
                    </a:lnTo>
                    <a:lnTo>
                      <a:pt x="0" y="219710"/>
                    </a:lnTo>
                    <a:lnTo>
                      <a:pt x="3048" y="219710"/>
                    </a:lnTo>
                    <a:lnTo>
                      <a:pt x="3048" y="3810"/>
                    </a:lnTo>
                    <a:lnTo>
                      <a:pt x="2286" y="3810"/>
                    </a:lnTo>
                    <a:lnTo>
                      <a:pt x="2286" y="3302"/>
                    </a:lnTo>
                    <a:lnTo>
                      <a:pt x="3048" y="3302"/>
                    </a:lnTo>
                    <a:lnTo>
                      <a:pt x="266700" y="3302"/>
                    </a:lnTo>
                    <a:lnTo>
                      <a:pt x="266700" y="3810"/>
                    </a:lnTo>
                    <a:lnTo>
                      <a:pt x="266700" y="219710"/>
                    </a:lnTo>
                    <a:lnTo>
                      <a:pt x="269748" y="219710"/>
                    </a:lnTo>
                    <a:lnTo>
                      <a:pt x="269748" y="3810"/>
                    </a:lnTo>
                    <a:lnTo>
                      <a:pt x="267449" y="3810"/>
                    </a:lnTo>
                    <a:lnTo>
                      <a:pt x="267449" y="2527"/>
                    </a:lnTo>
                    <a:lnTo>
                      <a:pt x="268224" y="3302"/>
                    </a:lnTo>
                    <a:lnTo>
                      <a:pt x="269748" y="3302"/>
                    </a:lnTo>
                    <a:lnTo>
                      <a:pt x="269748" y="1778"/>
                    </a:lnTo>
                    <a:lnTo>
                      <a:pt x="267449" y="1778"/>
                    </a:lnTo>
                    <a:lnTo>
                      <a:pt x="267449" y="1270"/>
                    </a:lnTo>
                    <a:lnTo>
                      <a:pt x="269748" y="1270"/>
                    </a:lnTo>
                    <a:lnTo>
                      <a:pt x="269748" y="0"/>
                    </a:lnTo>
                    <a:close/>
                  </a:path>
                </a:pathLst>
              </a:custGeom>
              <a:solidFill>
                <a:srgbClr val="000000"/>
              </a:solidFill>
            </p:spPr>
            <p:txBody>
              <a:bodyPr wrap="square" lIns="0" tIns="0" rIns="0" bIns="0" rtlCol="0"/>
              <a:lstStyle/>
              <a:p>
                <a:endParaRPr sz="4000"/>
              </a:p>
            </p:txBody>
          </p:sp>
        </p:grpSp>
        <p:sp>
          <p:nvSpPr>
            <p:cNvPr id="5" name="object 5">
              <a:extLst>
                <a:ext uri="{FF2B5EF4-FFF2-40B4-BE49-F238E27FC236}">
                  <a16:creationId xmlns:a16="http://schemas.microsoft.com/office/drawing/2014/main" id="{52661639-4780-B87B-9B50-EA9541506E58}"/>
                </a:ext>
              </a:extLst>
            </p:cNvPr>
            <p:cNvSpPr txBox="1"/>
            <p:nvPr/>
          </p:nvSpPr>
          <p:spPr>
            <a:xfrm>
              <a:off x="1020063" y="1914394"/>
              <a:ext cx="175895" cy="195392"/>
            </a:xfrm>
            <a:prstGeom prst="rect">
              <a:avLst/>
            </a:prstGeom>
          </p:spPr>
          <p:txBody>
            <a:bodyPr vert="horz" wrap="square" lIns="0" tIns="12065" rIns="0" bIns="0" rtlCol="0">
              <a:spAutoFit/>
            </a:bodyPr>
            <a:lstStyle/>
            <a:p>
              <a:pPr marL="25400">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a:latin typeface="Times New Roman"/>
                <a:cs typeface="Times New Roman"/>
              </a:endParaRPr>
            </a:p>
          </p:txBody>
        </p:sp>
        <p:grpSp>
          <p:nvGrpSpPr>
            <p:cNvPr id="6" name="object 6">
              <a:extLst>
                <a:ext uri="{FF2B5EF4-FFF2-40B4-BE49-F238E27FC236}">
                  <a16:creationId xmlns:a16="http://schemas.microsoft.com/office/drawing/2014/main" id="{86AAC407-E83A-E28F-646B-95B70B007BB2}"/>
                </a:ext>
              </a:extLst>
            </p:cNvPr>
            <p:cNvGrpSpPr/>
            <p:nvPr/>
          </p:nvGrpSpPr>
          <p:grpSpPr>
            <a:xfrm>
              <a:off x="1354836" y="2157984"/>
              <a:ext cx="270510" cy="219455"/>
              <a:chOff x="1354836" y="2157984"/>
              <a:chExt cx="270510" cy="219455"/>
            </a:xfrm>
          </p:grpSpPr>
          <p:pic>
            <p:nvPicPr>
              <p:cNvPr id="7" name="object 7">
                <a:extLst>
                  <a:ext uri="{FF2B5EF4-FFF2-40B4-BE49-F238E27FC236}">
                    <a16:creationId xmlns:a16="http://schemas.microsoft.com/office/drawing/2014/main" id="{7F883D8F-E473-BBE0-7315-B749F1DE832B}"/>
                  </a:ext>
                </a:extLst>
              </p:cNvPr>
              <p:cNvPicPr/>
              <p:nvPr/>
            </p:nvPicPr>
            <p:blipFill>
              <a:blip r:embed="rId5" cstate="print"/>
              <a:stretch>
                <a:fillRect/>
              </a:stretch>
            </p:blipFill>
            <p:spPr>
              <a:xfrm>
                <a:off x="1356360" y="2329434"/>
                <a:ext cx="267462" cy="48005"/>
              </a:xfrm>
              <a:prstGeom prst="rect">
                <a:avLst/>
              </a:prstGeom>
            </p:spPr>
          </p:pic>
          <p:pic>
            <p:nvPicPr>
              <p:cNvPr id="8" name="object 8">
                <a:extLst>
                  <a:ext uri="{FF2B5EF4-FFF2-40B4-BE49-F238E27FC236}">
                    <a16:creationId xmlns:a16="http://schemas.microsoft.com/office/drawing/2014/main" id="{80624321-7F7D-0C87-3153-70407A36C693}"/>
                  </a:ext>
                </a:extLst>
              </p:cNvPr>
              <p:cNvPicPr/>
              <p:nvPr/>
            </p:nvPicPr>
            <p:blipFill>
              <a:blip r:embed="rId6" cstate="print"/>
              <a:stretch>
                <a:fillRect/>
              </a:stretch>
            </p:blipFill>
            <p:spPr>
              <a:xfrm>
                <a:off x="1356360" y="2159508"/>
                <a:ext cx="267462" cy="169925"/>
              </a:xfrm>
              <a:prstGeom prst="rect">
                <a:avLst/>
              </a:prstGeom>
            </p:spPr>
          </p:pic>
          <p:sp>
            <p:nvSpPr>
              <p:cNvPr id="9" name="object 9">
                <a:extLst>
                  <a:ext uri="{FF2B5EF4-FFF2-40B4-BE49-F238E27FC236}">
                    <a16:creationId xmlns:a16="http://schemas.microsoft.com/office/drawing/2014/main" id="{B13F2505-29A9-C790-E4FE-9A37D5ECDE77}"/>
                  </a:ext>
                </a:extLst>
              </p:cNvPr>
              <p:cNvSpPr/>
              <p:nvPr/>
            </p:nvSpPr>
            <p:spPr>
              <a:xfrm>
                <a:off x="1354836" y="2157984"/>
                <a:ext cx="270510" cy="173355"/>
              </a:xfrm>
              <a:custGeom>
                <a:avLst/>
                <a:gdLst/>
                <a:ahLst/>
                <a:cxnLst/>
                <a:rect l="l" t="t" r="r" b="b"/>
                <a:pathLst>
                  <a:path w="270509" h="173355">
                    <a:moveTo>
                      <a:pt x="270509" y="0"/>
                    </a:moveTo>
                    <a:lnTo>
                      <a:pt x="0" y="0"/>
                    </a:lnTo>
                    <a:lnTo>
                      <a:pt x="0" y="172974"/>
                    </a:lnTo>
                    <a:lnTo>
                      <a:pt x="270509" y="172974"/>
                    </a:lnTo>
                    <a:lnTo>
                      <a:pt x="270509" y="171450"/>
                    </a:lnTo>
                    <a:lnTo>
                      <a:pt x="3047" y="171450"/>
                    </a:lnTo>
                    <a:lnTo>
                      <a:pt x="1523" y="169925"/>
                    </a:lnTo>
                    <a:lnTo>
                      <a:pt x="3047" y="169925"/>
                    </a:lnTo>
                    <a:lnTo>
                      <a:pt x="3047" y="3048"/>
                    </a:lnTo>
                    <a:lnTo>
                      <a:pt x="1523" y="3048"/>
                    </a:lnTo>
                    <a:lnTo>
                      <a:pt x="3047" y="1524"/>
                    </a:lnTo>
                    <a:lnTo>
                      <a:pt x="270509" y="1524"/>
                    </a:lnTo>
                    <a:lnTo>
                      <a:pt x="270509" y="0"/>
                    </a:lnTo>
                    <a:close/>
                  </a:path>
                  <a:path w="270509" h="173355">
                    <a:moveTo>
                      <a:pt x="3047" y="169925"/>
                    </a:moveTo>
                    <a:lnTo>
                      <a:pt x="1523" y="169925"/>
                    </a:lnTo>
                    <a:lnTo>
                      <a:pt x="3047" y="171450"/>
                    </a:lnTo>
                    <a:lnTo>
                      <a:pt x="3047" y="169925"/>
                    </a:lnTo>
                    <a:close/>
                  </a:path>
                  <a:path w="270509" h="173355">
                    <a:moveTo>
                      <a:pt x="267461" y="169925"/>
                    </a:moveTo>
                    <a:lnTo>
                      <a:pt x="3047" y="169925"/>
                    </a:lnTo>
                    <a:lnTo>
                      <a:pt x="3047" y="171450"/>
                    </a:lnTo>
                    <a:lnTo>
                      <a:pt x="267461" y="171450"/>
                    </a:lnTo>
                    <a:lnTo>
                      <a:pt x="267461" y="169925"/>
                    </a:lnTo>
                    <a:close/>
                  </a:path>
                  <a:path w="270509" h="173355">
                    <a:moveTo>
                      <a:pt x="267461" y="1524"/>
                    </a:moveTo>
                    <a:lnTo>
                      <a:pt x="267461" y="171450"/>
                    </a:lnTo>
                    <a:lnTo>
                      <a:pt x="268985" y="169925"/>
                    </a:lnTo>
                    <a:lnTo>
                      <a:pt x="270509" y="169925"/>
                    </a:lnTo>
                    <a:lnTo>
                      <a:pt x="270509" y="3048"/>
                    </a:lnTo>
                    <a:lnTo>
                      <a:pt x="268985" y="3048"/>
                    </a:lnTo>
                    <a:lnTo>
                      <a:pt x="267461" y="1524"/>
                    </a:lnTo>
                    <a:close/>
                  </a:path>
                  <a:path w="270509" h="173355">
                    <a:moveTo>
                      <a:pt x="270509" y="169925"/>
                    </a:moveTo>
                    <a:lnTo>
                      <a:pt x="268985" y="169925"/>
                    </a:lnTo>
                    <a:lnTo>
                      <a:pt x="267461" y="171450"/>
                    </a:lnTo>
                    <a:lnTo>
                      <a:pt x="270509" y="171450"/>
                    </a:lnTo>
                    <a:lnTo>
                      <a:pt x="270509" y="169925"/>
                    </a:lnTo>
                    <a:close/>
                  </a:path>
                  <a:path w="270509" h="173355">
                    <a:moveTo>
                      <a:pt x="3047" y="1524"/>
                    </a:moveTo>
                    <a:lnTo>
                      <a:pt x="1523" y="3048"/>
                    </a:lnTo>
                    <a:lnTo>
                      <a:pt x="3047" y="3048"/>
                    </a:lnTo>
                    <a:lnTo>
                      <a:pt x="3047" y="1524"/>
                    </a:lnTo>
                    <a:close/>
                  </a:path>
                  <a:path w="270509" h="173355">
                    <a:moveTo>
                      <a:pt x="267461" y="1524"/>
                    </a:moveTo>
                    <a:lnTo>
                      <a:pt x="3047" y="1524"/>
                    </a:lnTo>
                    <a:lnTo>
                      <a:pt x="3047" y="3048"/>
                    </a:lnTo>
                    <a:lnTo>
                      <a:pt x="267461" y="3048"/>
                    </a:lnTo>
                    <a:lnTo>
                      <a:pt x="267461" y="1524"/>
                    </a:lnTo>
                    <a:close/>
                  </a:path>
                  <a:path w="270509" h="173355">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grpSp>
        <p:grpSp>
          <p:nvGrpSpPr>
            <p:cNvPr id="12" name="object 13">
              <a:extLst>
                <a:ext uri="{FF2B5EF4-FFF2-40B4-BE49-F238E27FC236}">
                  <a16:creationId xmlns:a16="http://schemas.microsoft.com/office/drawing/2014/main" id="{2715FA8B-E33B-41DF-313E-88F161B7E7B4}"/>
                </a:ext>
              </a:extLst>
            </p:cNvPr>
            <p:cNvGrpSpPr/>
            <p:nvPr/>
          </p:nvGrpSpPr>
          <p:grpSpPr>
            <a:xfrm>
              <a:off x="1987296" y="2087117"/>
              <a:ext cx="1431925" cy="286893"/>
              <a:chOff x="1987296" y="2087117"/>
              <a:chExt cx="1431925" cy="286893"/>
            </a:xfrm>
          </p:grpSpPr>
          <p:sp>
            <p:nvSpPr>
              <p:cNvPr id="13" name="object 14">
                <a:extLst>
                  <a:ext uri="{FF2B5EF4-FFF2-40B4-BE49-F238E27FC236}">
                    <a16:creationId xmlns:a16="http://schemas.microsoft.com/office/drawing/2014/main" id="{5AEA6775-85D2-4C79-E39F-6615819DF69B}"/>
                  </a:ext>
                </a:extLst>
              </p:cNvPr>
              <p:cNvSpPr/>
              <p:nvPr/>
            </p:nvSpPr>
            <p:spPr>
              <a:xfrm>
                <a:off x="1987296" y="2303525"/>
                <a:ext cx="1431925" cy="70485"/>
              </a:xfrm>
              <a:custGeom>
                <a:avLst/>
                <a:gdLst/>
                <a:ahLst/>
                <a:cxnLst/>
                <a:rect l="l" t="t" r="r" b="b"/>
                <a:pathLst>
                  <a:path w="1431925" h="70485">
                    <a:moveTo>
                      <a:pt x="341376" y="68580"/>
                    </a:moveTo>
                    <a:lnTo>
                      <a:pt x="339852" y="67056"/>
                    </a:lnTo>
                    <a:lnTo>
                      <a:pt x="338328" y="68580"/>
                    </a:lnTo>
                    <a:lnTo>
                      <a:pt x="339852" y="70104"/>
                    </a:lnTo>
                    <a:lnTo>
                      <a:pt x="341376" y="68580"/>
                    </a:lnTo>
                    <a:close/>
                  </a:path>
                  <a:path w="1431925" h="70485">
                    <a:moveTo>
                      <a:pt x="341376" y="62484"/>
                    </a:moveTo>
                    <a:lnTo>
                      <a:pt x="339852" y="60960"/>
                    </a:lnTo>
                    <a:lnTo>
                      <a:pt x="338328" y="62484"/>
                    </a:lnTo>
                    <a:lnTo>
                      <a:pt x="339852" y="64008"/>
                    </a:lnTo>
                    <a:lnTo>
                      <a:pt x="341376" y="62484"/>
                    </a:lnTo>
                    <a:close/>
                  </a:path>
                  <a:path w="1431925" h="70485">
                    <a:moveTo>
                      <a:pt x="341376" y="56388"/>
                    </a:moveTo>
                    <a:lnTo>
                      <a:pt x="339852" y="54864"/>
                    </a:lnTo>
                    <a:lnTo>
                      <a:pt x="338328" y="56388"/>
                    </a:lnTo>
                    <a:lnTo>
                      <a:pt x="339852" y="57912"/>
                    </a:lnTo>
                    <a:lnTo>
                      <a:pt x="341376" y="56388"/>
                    </a:lnTo>
                    <a:close/>
                  </a:path>
                  <a:path w="1431925" h="70485">
                    <a:moveTo>
                      <a:pt x="341376" y="50292"/>
                    </a:moveTo>
                    <a:lnTo>
                      <a:pt x="339852" y="48768"/>
                    </a:lnTo>
                    <a:lnTo>
                      <a:pt x="338328" y="50292"/>
                    </a:lnTo>
                    <a:lnTo>
                      <a:pt x="339852" y="51816"/>
                    </a:lnTo>
                    <a:lnTo>
                      <a:pt x="341376" y="50292"/>
                    </a:lnTo>
                    <a:close/>
                  </a:path>
                  <a:path w="1431925" h="70485">
                    <a:moveTo>
                      <a:pt x="341376" y="44196"/>
                    </a:moveTo>
                    <a:lnTo>
                      <a:pt x="339852" y="42672"/>
                    </a:lnTo>
                    <a:lnTo>
                      <a:pt x="338328" y="44196"/>
                    </a:lnTo>
                    <a:lnTo>
                      <a:pt x="339852" y="45720"/>
                    </a:lnTo>
                    <a:lnTo>
                      <a:pt x="341376" y="44196"/>
                    </a:lnTo>
                    <a:close/>
                  </a:path>
                  <a:path w="1431925" h="70485">
                    <a:moveTo>
                      <a:pt x="341376" y="38100"/>
                    </a:moveTo>
                    <a:lnTo>
                      <a:pt x="339852" y="36576"/>
                    </a:lnTo>
                    <a:lnTo>
                      <a:pt x="338328" y="38100"/>
                    </a:lnTo>
                    <a:lnTo>
                      <a:pt x="339852" y="39624"/>
                    </a:lnTo>
                    <a:lnTo>
                      <a:pt x="341376" y="38100"/>
                    </a:lnTo>
                    <a:close/>
                  </a:path>
                  <a:path w="1431925" h="70485">
                    <a:moveTo>
                      <a:pt x="341376" y="32004"/>
                    </a:moveTo>
                    <a:lnTo>
                      <a:pt x="339852" y="30480"/>
                    </a:lnTo>
                    <a:lnTo>
                      <a:pt x="338328" y="32004"/>
                    </a:lnTo>
                    <a:lnTo>
                      <a:pt x="339852" y="33528"/>
                    </a:lnTo>
                    <a:lnTo>
                      <a:pt x="341376" y="32004"/>
                    </a:lnTo>
                    <a:close/>
                  </a:path>
                  <a:path w="1431925" h="70485">
                    <a:moveTo>
                      <a:pt x="341376" y="25908"/>
                    </a:moveTo>
                    <a:lnTo>
                      <a:pt x="339852" y="24384"/>
                    </a:lnTo>
                    <a:lnTo>
                      <a:pt x="338328" y="25908"/>
                    </a:lnTo>
                    <a:lnTo>
                      <a:pt x="339852" y="27432"/>
                    </a:lnTo>
                    <a:lnTo>
                      <a:pt x="341376" y="25908"/>
                    </a:lnTo>
                    <a:close/>
                  </a:path>
                  <a:path w="1431925" h="70485">
                    <a:moveTo>
                      <a:pt x="341376" y="19812"/>
                    </a:moveTo>
                    <a:lnTo>
                      <a:pt x="339852" y="18288"/>
                    </a:lnTo>
                    <a:lnTo>
                      <a:pt x="338328" y="19812"/>
                    </a:lnTo>
                    <a:lnTo>
                      <a:pt x="339852" y="21336"/>
                    </a:lnTo>
                    <a:lnTo>
                      <a:pt x="341376" y="19812"/>
                    </a:lnTo>
                    <a:close/>
                  </a:path>
                  <a:path w="1431925" h="70485">
                    <a:moveTo>
                      <a:pt x="341376" y="13716"/>
                    </a:moveTo>
                    <a:lnTo>
                      <a:pt x="339852" y="12192"/>
                    </a:lnTo>
                    <a:lnTo>
                      <a:pt x="338328" y="13716"/>
                    </a:lnTo>
                    <a:lnTo>
                      <a:pt x="339852" y="15240"/>
                    </a:lnTo>
                    <a:lnTo>
                      <a:pt x="341376" y="13716"/>
                    </a:lnTo>
                    <a:close/>
                  </a:path>
                  <a:path w="1431925" h="70485">
                    <a:moveTo>
                      <a:pt x="341376" y="7620"/>
                    </a:moveTo>
                    <a:lnTo>
                      <a:pt x="339852" y="6096"/>
                    </a:lnTo>
                    <a:lnTo>
                      <a:pt x="338328" y="7620"/>
                    </a:lnTo>
                    <a:lnTo>
                      <a:pt x="339852" y="9144"/>
                    </a:lnTo>
                    <a:lnTo>
                      <a:pt x="341376" y="7620"/>
                    </a:lnTo>
                    <a:close/>
                  </a:path>
                  <a:path w="1431925" h="70485">
                    <a:moveTo>
                      <a:pt x="1431785" y="12"/>
                    </a:moveTo>
                    <a:lnTo>
                      <a:pt x="339864" y="12"/>
                    </a:lnTo>
                    <a:lnTo>
                      <a:pt x="0" y="12"/>
                    </a:lnTo>
                    <a:lnTo>
                      <a:pt x="0" y="3048"/>
                    </a:lnTo>
                    <a:lnTo>
                      <a:pt x="339852" y="3048"/>
                    </a:lnTo>
                    <a:lnTo>
                      <a:pt x="1431785" y="3048"/>
                    </a:lnTo>
                    <a:lnTo>
                      <a:pt x="1431785" y="12"/>
                    </a:lnTo>
                    <a:close/>
                  </a:path>
                </a:pathLst>
              </a:custGeom>
              <a:solidFill>
                <a:srgbClr val="000000"/>
              </a:solidFill>
            </p:spPr>
            <p:txBody>
              <a:bodyPr wrap="square" lIns="0" tIns="0" rIns="0" bIns="0" rtlCol="0"/>
              <a:lstStyle/>
              <a:p>
                <a:endParaRPr sz="4000"/>
              </a:p>
            </p:txBody>
          </p:sp>
          <p:sp>
            <p:nvSpPr>
              <p:cNvPr id="14" name="object 15">
                <a:extLst>
                  <a:ext uri="{FF2B5EF4-FFF2-40B4-BE49-F238E27FC236}">
                    <a16:creationId xmlns:a16="http://schemas.microsoft.com/office/drawing/2014/main" id="{CB430699-21EA-7251-487F-2B03E5FD3CC9}"/>
                  </a:ext>
                </a:extLst>
              </p:cNvPr>
              <p:cNvSpPr/>
              <p:nvPr/>
            </p:nvSpPr>
            <p:spPr>
              <a:xfrm>
                <a:off x="2313431" y="2087117"/>
                <a:ext cx="27940" cy="218440"/>
              </a:xfrm>
              <a:custGeom>
                <a:avLst/>
                <a:gdLst/>
                <a:ahLst/>
                <a:cxnLst/>
                <a:rect l="l" t="t" r="r" b="b"/>
                <a:pathLst>
                  <a:path w="27939" h="218439">
                    <a:moveTo>
                      <a:pt x="18287" y="41148"/>
                    </a:moveTo>
                    <a:lnTo>
                      <a:pt x="9144" y="41148"/>
                    </a:lnTo>
                    <a:lnTo>
                      <a:pt x="9144" y="217931"/>
                    </a:lnTo>
                    <a:lnTo>
                      <a:pt x="18287" y="217931"/>
                    </a:lnTo>
                    <a:lnTo>
                      <a:pt x="18287" y="41148"/>
                    </a:lnTo>
                    <a:close/>
                  </a:path>
                  <a:path w="27939" h="218439">
                    <a:moveTo>
                      <a:pt x="13716" y="0"/>
                    </a:moveTo>
                    <a:lnTo>
                      <a:pt x="0" y="44957"/>
                    </a:lnTo>
                    <a:lnTo>
                      <a:pt x="9144" y="44957"/>
                    </a:lnTo>
                    <a:lnTo>
                      <a:pt x="9144" y="41148"/>
                    </a:lnTo>
                    <a:lnTo>
                      <a:pt x="26269" y="41148"/>
                    </a:lnTo>
                    <a:lnTo>
                      <a:pt x="13716" y="0"/>
                    </a:lnTo>
                    <a:close/>
                  </a:path>
                  <a:path w="27939" h="218439">
                    <a:moveTo>
                      <a:pt x="26269" y="41148"/>
                    </a:moveTo>
                    <a:lnTo>
                      <a:pt x="18287" y="41148"/>
                    </a:lnTo>
                    <a:lnTo>
                      <a:pt x="18287" y="44957"/>
                    </a:lnTo>
                    <a:lnTo>
                      <a:pt x="27431" y="44957"/>
                    </a:lnTo>
                    <a:lnTo>
                      <a:pt x="26269" y="41148"/>
                    </a:lnTo>
                    <a:close/>
                  </a:path>
                </a:pathLst>
              </a:custGeom>
              <a:solidFill>
                <a:srgbClr val="0000FF"/>
              </a:solidFill>
            </p:spPr>
            <p:txBody>
              <a:bodyPr wrap="square" lIns="0" tIns="0" rIns="0" bIns="0" rtlCol="0"/>
              <a:lstStyle/>
              <a:p>
                <a:endParaRPr sz="4000"/>
              </a:p>
            </p:txBody>
          </p:sp>
          <p:sp>
            <p:nvSpPr>
              <p:cNvPr id="15" name="object 16">
                <a:extLst>
                  <a:ext uri="{FF2B5EF4-FFF2-40B4-BE49-F238E27FC236}">
                    <a16:creationId xmlns:a16="http://schemas.microsoft.com/office/drawing/2014/main" id="{8DCF9017-2EB2-7192-49BF-FB61368F3934}"/>
                  </a:ext>
                </a:extLst>
              </p:cNvPr>
              <p:cNvSpPr/>
              <p:nvPr/>
            </p:nvSpPr>
            <p:spPr>
              <a:xfrm>
                <a:off x="2327147" y="2208275"/>
                <a:ext cx="194310" cy="97155"/>
              </a:xfrm>
              <a:custGeom>
                <a:avLst/>
                <a:gdLst/>
                <a:ahLst/>
                <a:cxnLst/>
                <a:rect l="l" t="t" r="r" b="b"/>
                <a:pathLst>
                  <a:path w="194310" h="97155">
                    <a:moveTo>
                      <a:pt x="194310" y="0"/>
                    </a:moveTo>
                    <a:lnTo>
                      <a:pt x="0" y="0"/>
                    </a:lnTo>
                    <a:lnTo>
                      <a:pt x="0" y="96774"/>
                    </a:lnTo>
                    <a:lnTo>
                      <a:pt x="194310" y="96774"/>
                    </a:lnTo>
                    <a:lnTo>
                      <a:pt x="194310" y="0"/>
                    </a:lnTo>
                    <a:close/>
                  </a:path>
                </a:pathLst>
              </a:custGeom>
              <a:solidFill>
                <a:srgbClr val="CCFFFF"/>
              </a:solidFill>
            </p:spPr>
            <p:txBody>
              <a:bodyPr wrap="square" lIns="0" tIns="0" rIns="0" bIns="0" rtlCol="0"/>
              <a:lstStyle/>
              <a:p>
                <a:endParaRPr sz="4000"/>
              </a:p>
            </p:txBody>
          </p:sp>
          <p:sp>
            <p:nvSpPr>
              <p:cNvPr id="16" name="object 17">
                <a:extLst>
                  <a:ext uri="{FF2B5EF4-FFF2-40B4-BE49-F238E27FC236}">
                    <a16:creationId xmlns:a16="http://schemas.microsoft.com/office/drawing/2014/main" id="{89793EB9-B1B5-2FF3-5B6D-AC7A4AE25CE5}"/>
                  </a:ext>
                </a:extLst>
              </p:cNvPr>
              <p:cNvSpPr/>
              <p:nvPr/>
            </p:nvSpPr>
            <p:spPr>
              <a:xfrm>
                <a:off x="2325624" y="2206751"/>
                <a:ext cx="197485" cy="167005"/>
              </a:xfrm>
              <a:custGeom>
                <a:avLst/>
                <a:gdLst/>
                <a:ahLst/>
                <a:cxnLst/>
                <a:rect l="l" t="t" r="r" b="b"/>
                <a:pathLst>
                  <a:path w="197485" h="167005">
                    <a:moveTo>
                      <a:pt x="197358" y="165354"/>
                    </a:moveTo>
                    <a:lnTo>
                      <a:pt x="195834" y="163830"/>
                    </a:lnTo>
                    <a:lnTo>
                      <a:pt x="194310" y="165354"/>
                    </a:lnTo>
                    <a:lnTo>
                      <a:pt x="195834" y="166878"/>
                    </a:lnTo>
                    <a:lnTo>
                      <a:pt x="197358" y="165354"/>
                    </a:lnTo>
                    <a:close/>
                  </a:path>
                  <a:path w="197485" h="167005">
                    <a:moveTo>
                      <a:pt x="197358" y="159258"/>
                    </a:moveTo>
                    <a:lnTo>
                      <a:pt x="195834" y="157734"/>
                    </a:lnTo>
                    <a:lnTo>
                      <a:pt x="194310" y="159258"/>
                    </a:lnTo>
                    <a:lnTo>
                      <a:pt x="195834" y="160782"/>
                    </a:lnTo>
                    <a:lnTo>
                      <a:pt x="197358" y="159258"/>
                    </a:lnTo>
                    <a:close/>
                  </a:path>
                  <a:path w="197485" h="167005">
                    <a:moveTo>
                      <a:pt x="197358" y="153162"/>
                    </a:moveTo>
                    <a:lnTo>
                      <a:pt x="195834" y="151638"/>
                    </a:lnTo>
                    <a:lnTo>
                      <a:pt x="194310" y="153162"/>
                    </a:lnTo>
                    <a:lnTo>
                      <a:pt x="195834" y="154686"/>
                    </a:lnTo>
                    <a:lnTo>
                      <a:pt x="197358" y="153162"/>
                    </a:lnTo>
                    <a:close/>
                  </a:path>
                  <a:path w="197485" h="167005">
                    <a:moveTo>
                      <a:pt x="197358" y="147066"/>
                    </a:moveTo>
                    <a:lnTo>
                      <a:pt x="195834" y="145542"/>
                    </a:lnTo>
                    <a:lnTo>
                      <a:pt x="194310" y="147066"/>
                    </a:lnTo>
                    <a:lnTo>
                      <a:pt x="195834" y="148590"/>
                    </a:lnTo>
                    <a:lnTo>
                      <a:pt x="197358" y="147066"/>
                    </a:lnTo>
                    <a:close/>
                  </a:path>
                  <a:path w="197485" h="167005">
                    <a:moveTo>
                      <a:pt x="197358" y="140970"/>
                    </a:moveTo>
                    <a:lnTo>
                      <a:pt x="195834" y="139446"/>
                    </a:lnTo>
                    <a:lnTo>
                      <a:pt x="194310" y="140970"/>
                    </a:lnTo>
                    <a:lnTo>
                      <a:pt x="195834" y="142494"/>
                    </a:lnTo>
                    <a:lnTo>
                      <a:pt x="197358" y="140970"/>
                    </a:lnTo>
                    <a:close/>
                  </a:path>
                  <a:path w="197485" h="167005">
                    <a:moveTo>
                      <a:pt x="197358" y="134874"/>
                    </a:moveTo>
                    <a:lnTo>
                      <a:pt x="195834" y="133350"/>
                    </a:lnTo>
                    <a:lnTo>
                      <a:pt x="194310" y="134874"/>
                    </a:lnTo>
                    <a:lnTo>
                      <a:pt x="195834" y="136398"/>
                    </a:lnTo>
                    <a:lnTo>
                      <a:pt x="197358" y="134874"/>
                    </a:lnTo>
                    <a:close/>
                  </a:path>
                  <a:path w="197485" h="167005">
                    <a:moveTo>
                      <a:pt x="197358" y="128778"/>
                    </a:moveTo>
                    <a:lnTo>
                      <a:pt x="195834" y="127254"/>
                    </a:lnTo>
                    <a:lnTo>
                      <a:pt x="194310" y="128778"/>
                    </a:lnTo>
                    <a:lnTo>
                      <a:pt x="195834" y="130302"/>
                    </a:lnTo>
                    <a:lnTo>
                      <a:pt x="197358" y="128778"/>
                    </a:lnTo>
                    <a:close/>
                  </a:path>
                  <a:path w="197485" h="167005">
                    <a:moveTo>
                      <a:pt x="197358" y="122682"/>
                    </a:moveTo>
                    <a:lnTo>
                      <a:pt x="195834" y="121158"/>
                    </a:lnTo>
                    <a:lnTo>
                      <a:pt x="194310" y="122682"/>
                    </a:lnTo>
                    <a:lnTo>
                      <a:pt x="195834" y="124206"/>
                    </a:lnTo>
                    <a:lnTo>
                      <a:pt x="197358" y="122682"/>
                    </a:lnTo>
                    <a:close/>
                  </a:path>
                  <a:path w="197485" h="167005">
                    <a:moveTo>
                      <a:pt x="197358" y="116586"/>
                    </a:moveTo>
                    <a:lnTo>
                      <a:pt x="195834" y="115062"/>
                    </a:lnTo>
                    <a:lnTo>
                      <a:pt x="194310" y="116586"/>
                    </a:lnTo>
                    <a:lnTo>
                      <a:pt x="195834" y="118110"/>
                    </a:lnTo>
                    <a:lnTo>
                      <a:pt x="197358" y="116586"/>
                    </a:lnTo>
                    <a:close/>
                  </a:path>
                  <a:path w="197485" h="167005">
                    <a:moveTo>
                      <a:pt x="197358" y="110490"/>
                    </a:moveTo>
                    <a:lnTo>
                      <a:pt x="195834" y="108966"/>
                    </a:lnTo>
                    <a:lnTo>
                      <a:pt x="194310" y="110490"/>
                    </a:lnTo>
                    <a:lnTo>
                      <a:pt x="195834" y="112014"/>
                    </a:lnTo>
                    <a:lnTo>
                      <a:pt x="197358" y="110490"/>
                    </a:lnTo>
                    <a:close/>
                  </a:path>
                  <a:path w="197485" h="167005">
                    <a:moveTo>
                      <a:pt x="197358" y="104394"/>
                    </a:moveTo>
                    <a:lnTo>
                      <a:pt x="195834" y="102870"/>
                    </a:lnTo>
                    <a:lnTo>
                      <a:pt x="194310" y="104394"/>
                    </a:lnTo>
                    <a:lnTo>
                      <a:pt x="195834" y="105918"/>
                    </a:lnTo>
                    <a:lnTo>
                      <a:pt x="197358" y="104394"/>
                    </a:lnTo>
                    <a:close/>
                  </a:path>
                  <a:path w="197485" h="167005">
                    <a:moveTo>
                      <a:pt x="197358" y="0"/>
                    </a:moveTo>
                    <a:lnTo>
                      <a:pt x="194310" y="0"/>
                    </a:lnTo>
                    <a:lnTo>
                      <a:pt x="194310" y="3048"/>
                    </a:lnTo>
                    <a:lnTo>
                      <a:pt x="194310" y="96774"/>
                    </a:lnTo>
                    <a:lnTo>
                      <a:pt x="3048" y="96774"/>
                    </a:lnTo>
                    <a:lnTo>
                      <a:pt x="3048" y="3048"/>
                    </a:lnTo>
                    <a:lnTo>
                      <a:pt x="194310" y="3048"/>
                    </a:lnTo>
                    <a:lnTo>
                      <a:pt x="194310" y="0"/>
                    </a:lnTo>
                    <a:lnTo>
                      <a:pt x="0" y="0"/>
                    </a:lnTo>
                    <a:lnTo>
                      <a:pt x="0" y="99822"/>
                    </a:lnTo>
                    <a:lnTo>
                      <a:pt x="195834" y="99822"/>
                    </a:lnTo>
                    <a:lnTo>
                      <a:pt x="197358" y="99822"/>
                    </a:lnTo>
                    <a:lnTo>
                      <a:pt x="197358" y="98298"/>
                    </a:lnTo>
                    <a:lnTo>
                      <a:pt x="197358" y="96774"/>
                    </a:lnTo>
                    <a:lnTo>
                      <a:pt x="197358" y="3048"/>
                    </a:lnTo>
                    <a:lnTo>
                      <a:pt x="197358" y="1524"/>
                    </a:lnTo>
                    <a:lnTo>
                      <a:pt x="197358" y="0"/>
                    </a:lnTo>
                    <a:close/>
                  </a:path>
                </a:pathLst>
              </a:custGeom>
              <a:solidFill>
                <a:srgbClr val="000000"/>
              </a:solidFill>
            </p:spPr>
            <p:txBody>
              <a:bodyPr wrap="square" lIns="0" tIns="0" rIns="0" bIns="0" rtlCol="0"/>
              <a:lstStyle/>
              <a:p>
                <a:endParaRPr sz="4000"/>
              </a:p>
            </p:txBody>
          </p:sp>
          <p:pic>
            <p:nvPicPr>
              <p:cNvPr id="17" name="object 18">
                <a:extLst>
                  <a:ext uri="{FF2B5EF4-FFF2-40B4-BE49-F238E27FC236}">
                    <a16:creationId xmlns:a16="http://schemas.microsoft.com/office/drawing/2014/main" id="{93C81443-0C82-CC31-5D54-8E3090466009}"/>
                  </a:ext>
                </a:extLst>
              </p:cNvPr>
              <p:cNvPicPr/>
              <p:nvPr/>
            </p:nvPicPr>
            <p:blipFill>
              <a:blip r:embed="rId7" cstate="print"/>
              <a:stretch>
                <a:fillRect/>
              </a:stretch>
            </p:blipFill>
            <p:spPr>
              <a:xfrm>
                <a:off x="2883407" y="2206751"/>
                <a:ext cx="318516" cy="166877"/>
              </a:xfrm>
              <a:prstGeom prst="rect">
                <a:avLst/>
              </a:prstGeom>
            </p:spPr>
          </p:pic>
          <p:sp>
            <p:nvSpPr>
              <p:cNvPr id="18" name="object 19">
                <a:extLst>
                  <a:ext uri="{FF2B5EF4-FFF2-40B4-BE49-F238E27FC236}">
                    <a16:creationId xmlns:a16="http://schemas.microsoft.com/office/drawing/2014/main" id="{BED5CE2A-289D-65ED-59E1-7EA6FA407C5E}"/>
                  </a:ext>
                </a:extLst>
              </p:cNvPr>
              <p:cNvSpPr/>
              <p:nvPr/>
            </p:nvSpPr>
            <p:spPr>
              <a:xfrm>
                <a:off x="2519552" y="2155897"/>
                <a:ext cx="363855" cy="27940"/>
              </a:xfrm>
              <a:custGeom>
                <a:avLst/>
                <a:gdLst/>
                <a:ahLst/>
                <a:cxnLst/>
                <a:rect l="l" t="t" r="r" b="b"/>
                <a:pathLst>
                  <a:path w="363855" h="27939">
                    <a:moveTo>
                      <a:pt x="44958" y="0"/>
                    </a:moveTo>
                    <a:lnTo>
                      <a:pt x="0" y="13716"/>
                    </a:lnTo>
                    <a:lnTo>
                      <a:pt x="44958" y="27432"/>
                    </a:lnTo>
                    <a:lnTo>
                      <a:pt x="44958" y="18287"/>
                    </a:lnTo>
                    <a:lnTo>
                      <a:pt x="40386" y="18287"/>
                    </a:lnTo>
                    <a:lnTo>
                      <a:pt x="40386" y="9144"/>
                    </a:lnTo>
                    <a:lnTo>
                      <a:pt x="44958" y="9144"/>
                    </a:lnTo>
                    <a:lnTo>
                      <a:pt x="44958" y="0"/>
                    </a:lnTo>
                    <a:close/>
                  </a:path>
                  <a:path w="363855" h="27939">
                    <a:moveTo>
                      <a:pt x="318516" y="0"/>
                    </a:moveTo>
                    <a:lnTo>
                      <a:pt x="318516" y="27432"/>
                    </a:lnTo>
                    <a:lnTo>
                      <a:pt x="348489" y="18287"/>
                    </a:lnTo>
                    <a:lnTo>
                      <a:pt x="323088" y="18287"/>
                    </a:lnTo>
                    <a:lnTo>
                      <a:pt x="323088" y="9144"/>
                    </a:lnTo>
                    <a:lnTo>
                      <a:pt x="348488" y="9144"/>
                    </a:lnTo>
                    <a:lnTo>
                      <a:pt x="318516" y="0"/>
                    </a:lnTo>
                    <a:close/>
                  </a:path>
                  <a:path w="363855" h="27939">
                    <a:moveTo>
                      <a:pt x="44958" y="9144"/>
                    </a:moveTo>
                    <a:lnTo>
                      <a:pt x="40386" y="9144"/>
                    </a:lnTo>
                    <a:lnTo>
                      <a:pt x="40386" y="18287"/>
                    </a:lnTo>
                    <a:lnTo>
                      <a:pt x="44958" y="18287"/>
                    </a:lnTo>
                    <a:lnTo>
                      <a:pt x="44958" y="9144"/>
                    </a:lnTo>
                    <a:close/>
                  </a:path>
                  <a:path w="363855" h="27939">
                    <a:moveTo>
                      <a:pt x="318516" y="9144"/>
                    </a:moveTo>
                    <a:lnTo>
                      <a:pt x="44958" y="9144"/>
                    </a:lnTo>
                    <a:lnTo>
                      <a:pt x="44958" y="18287"/>
                    </a:lnTo>
                    <a:lnTo>
                      <a:pt x="318516" y="18287"/>
                    </a:lnTo>
                    <a:lnTo>
                      <a:pt x="318516" y="9144"/>
                    </a:lnTo>
                    <a:close/>
                  </a:path>
                  <a:path w="363855" h="27939">
                    <a:moveTo>
                      <a:pt x="348488" y="9144"/>
                    </a:moveTo>
                    <a:lnTo>
                      <a:pt x="323088" y="9144"/>
                    </a:lnTo>
                    <a:lnTo>
                      <a:pt x="323088" y="18287"/>
                    </a:lnTo>
                    <a:lnTo>
                      <a:pt x="348489" y="18287"/>
                    </a:lnTo>
                    <a:lnTo>
                      <a:pt x="363474" y="13716"/>
                    </a:lnTo>
                    <a:lnTo>
                      <a:pt x="348488" y="9144"/>
                    </a:lnTo>
                    <a:close/>
                  </a:path>
                </a:pathLst>
              </a:custGeom>
              <a:solidFill>
                <a:srgbClr val="000000"/>
              </a:solidFill>
            </p:spPr>
            <p:txBody>
              <a:bodyPr wrap="square" lIns="0" tIns="0" rIns="0" bIns="0" rtlCol="0"/>
              <a:lstStyle/>
              <a:p>
                <a:endParaRPr sz="4000"/>
              </a:p>
            </p:txBody>
          </p:sp>
        </p:grpSp>
        <p:sp>
          <p:nvSpPr>
            <p:cNvPr id="19" name="object 20">
              <a:extLst>
                <a:ext uri="{FF2B5EF4-FFF2-40B4-BE49-F238E27FC236}">
                  <a16:creationId xmlns:a16="http://schemas.microsoft.com/office/drawing/2014/main" id="{1FA6C7C2-F357-A8B4-9EB6-0DD08F45153D}"/>
                </a:ext>
              </a:extLst>
            </p:cNvPr>
            <p:cNvSpPr txBox="1"/>
            <p:nvPr/>
          </p:nvSpPr>
          <p:spPr>
            <a:xfrm>
              <a:off x="1430082" y="1911949"/>
              <a:ext cx="236874" cy="195392"/>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z="3600" spc="-37" baseline="-4830" dirty="0">
                  <a:latin typeface="Symbol"/>
                  <a:cs typeface="Symbol"/>
                </a:rPr>
                <a:t></a:t>
              </a:r>
              <a:r>
                <a:rPr sz="2400" spc="-37" baseline="-29629" dirty="0">
                  <a:latin typeface="Times New Roman"/>
                  <a:cs typeface="Times New Roman"/>
                </a:rPr>
                <a:t>2</a:t>
              </a:r>
              <a:endParaRPr dirty="0">
                <a:latin typeface="Symbol"/>
                <a:cs typeface="Symbol"/>
              </a:endParaRPr>
            </a:p>
          </p:txBody>
        </p:sp>
        <p:grpSp>
          <p:nvGrpSpPr>
            <p:cNvPr id="20" name="object 21">
              <a:extLst>
                <a:ext uri="{FF2B5EF4-FFF2-40B4-BE49-F238E27FC236}">
                  <a16:creationId xmlns:a16="http://schemas.microsoft.com/office/drawing/2014/main" id="{E1D83376-4580-E8D8-E4D9-15CC972FC428}"/>
                </a:ext>
              </a:extLst>
            </p:cNvPr>
            <p:cNvGrpSpPr/>
            <p:nvPr/>
          </p:nvGrpSpPr>
          <p:grpSpPr>
            <a:xfrm>
              <a:off x="966977" y="2377439"/>
              <a:ext cx="657225" cy="560070"/>
              <a:chOff x="966977" y="2377439"/>
              <a:chExt cx="657225" cy="560070"/>
            </a:xfrm>
          </p:grpSpPr>
          <p:pic>
            <p:nvPicPr>
              <p:cNvPr id="21" name="object 22">
                <a:extLst>
                  <a:ext uri="{FF2B5EF4-FFF2-40B4-BE49-F238E27FC236}">
                    <a16:creationId xmlns:a16="http://schemas.microsoft.com/office/drawing/2014/main" id="{2FF6F097-C6F6-CDE0-EEB9-8EFEA9F76CAD}"/>
                  </a:ext>
                </a:extLst>
              </p:cNvPr>
              <p:cNvPicPr/>
              <p:nvPr/>
            </p:nvPicPr>
            <p:blipFill>
              <a:blip r:embed="rId8" cstate="print"/>
              <a:stretch>
                <a:fillRect/>
              </a:stretch>
            </p:blipFill>
            <p:spPr>
              <a:xfrm>
                <a:off x="968501" y="2426207"/>
                <a:ext cx="266700" cy="243077"/>
              </a:xfrm>
              <a:prstGeom prst="rect">
                <a:avLst/>
              </a:prstGeom>
            </p:spPr>
          </p:pic>
          <p:sp>
            <p:nvSpPr>
              <p:cNvPr id="22" name="object 23">
                <a:extLst>
                  <a:ext uri="{FF2B5EF4-FFF2-40B4-BE49-F238E27FC236}">
                    <a16:creationId xmlns:a16="http://schemas.microsoft.com/office/drawing/2014/main" id="{B759A8B5-D8C6-A55C-B867-02F1BF834004}"/>
                  </a:ext>
                </a:extLst>
              </p:cNvPr>
              <p:cNvSpPr/>
              <p:nvPr/>
            </p:nvSpPr>
            <p:spPr>
              <a:xfrm>
                <a:off x="966977" y="2424683"/>
                <a:ext cx="269875" cy="246379"/>
              </a:xfrm>
              <a:custGeom>
                <a:avLst/>
                <a:gdLst/>
                <a:ahLst/>
                <a:cxnLst/>
                <a:rect l="l" t="t" r="r" b="b"/>
                <a:pathLst>
                  <a:path w="269875" h="246380">
                    <a:moveTo>
                      <a:pt x="269747" y="0"/>
                    </a:moveTo>
                    <a:lnTo>
                      <a:pt x="0" y="0"/>
                    </a:lnTo>
                    <a:lnTo>
                      <a:pt x="0" y="246125"/>
                    </a:lnTo>
                    <a:lnTo>
                      <a:pt x="269747" y="246125"/>
                    </a:lnTo>
                    <a:lnTo>
                      <a:pt x="269747" y="244601"/>
                    </a:lnTo>
                    <a:lnTo>
                      <a:pt x="3047" y="244601"/>
                    </a:lnTo>
                    <a:lnTo>
                      <a:pt x="1524" y="243077"/>
                    </a:lnTo>
                    <a:lnTo>
                      <a:pt x="3047" y="243077"/>
                    </a:lnTo>
                    <a:lnTo>
                      <a:pt x="3047" y="3048"/>
                    </a:lnTo>
                    <a:lnTo>
                      <a:pt x="1524" y="3048"/>
                    </a:lnTo>
                    <a:lnTo>
                      <a:pt x="3047" y="1524"/>
                    </a:lnTo>
                    <a:lnTo>
                      <a:pt x="269747" y="1524"/>
                    </a:lnTo>
                    <a:lnTo>
                      <a:pt x="269747" y="0"/>
                    </a:lnTo>
                    <a:close/>
                  </a:path>
                  <a:path w="269875" h="246380">
                    <a:moveTo>
                      <a:pt x="3047" y="243077"/>
                    </a:moveTo>
                    <a:lnTo>
                      <a:pt x="1524" y="243077"/>
                    </a:lnTo>
                    <a:lnTo>
                      <a:pt x="3047" y="244601"/>
                    </a:lnTo>
                    <a:lnTo>
                      <a:pt x="3047" y="243077"/>
                    </a:lnTo>
                    <a:close/>
                  </a:path>
                  <a:path w="269875" h="246380">
                    <a:moveTo>
                      <a:pt x="266700" y="243077"/>
                    </a:moveTo>
                    <a:lnTo>
                      <a:pt x="3047" y="243077"/>
                    </a:lnTo>
                    <a:lnTo>
                      <a:pt x="3047" y="244601"/>
                    </a:lnTo>
                    <a:lnTo>
                      <a:pt x="266700" y="244601"/>
                    </a:lnTo>
                    <a:lnTo>
                      <a:pt x="266700" y="243077"/>
                    </a:lnTo>
                    <a:close/>
                  </a:path>
                  <a:path w="269875" h="246380">
                    <a:moveTo>
                      <a:pt x="266700" y="1524"/>
                    </a:moveTo>
                    <a:lnTo>
                      <a:pt x="266700" y="244601"/>
                    </a:lnTo>
                    <a:lnTo>
                      <a:pt x="268224" y="243077"/>
                    </a:lnTo>
                    <a:lnTo>
                      <a:pt x="269747" y="243077"/>
                    </a:lnTo>
                    <a:lnTo>
                      <a:pt x="269747" y="3048"/>
                    </a:lnTo>
                    <a:lnTo>
                      <a:pt x="268224" y="3048"/>
                    </a:lnTo>
                    <a:lnTo>
                      <a:pt x="266700" y="1524"/>
                    </a:lnTo>
                    <a:close/>
                  </a:path>
                  <a:path w="269875" h="246380">
                    <a:moveTo>
                      <a:pt x="269747" y="243077"/>
                    </a:moveTo>
                    <a:lnTo>
                      <a:pt x="268224" y="243077"/>
                    </a:lnTo>
                    <a:lnTo>
                      <a:pt x="266700" y="244601"/>
                    </a:lnTo>
                    <a:lnTo>
                      <a:pt x="269747" y="244601"/>
                    </a:lnTo>
                    <a:lnTo>
                      <a:pt x="269747" y="243077"/>
                    </a:lnTo>
                    <a:close/>
                  </a:path>
                  <a:path w="269875" h="246380">
                    <a:moveTo>
                      <a:pt x="3047" y="1524"/>
                    </a:moveTo>
                    <a:lnTo>
                      <a:pt x="1524" y="3048"/>
                    </a:lnTo>
                    <a:lnTo>
                      <a:pt x="3047" y="3048"/>
                    </a:lnTo>
                    <a:lnTo>
                      <a:pt x="3047" y="1524"/>
                    </a:lnTo>
                    <a:close/>
                  </a:path>
                  <a:path w="269875" h="246380">
                    <a:moveTo>
                      <a:pt x="266700" y="1524"/>
                    </a:moveTo>
                    <a:lnTo>
                      <a:pt x="3047" y="1524"/>
                    </a:lnTo>
                    <a:lnTo>
                      <a:pt x="3047" y="3048"/>
                    </a:lnTo>
                    <a:lnTo>
                      <a:pt x="266700" y="3048"/>
                    </a:lnTo>
                    <a:lnTo>
                      <a:pt x="266700" y="1524"/>
                    </a:lnTo>
                    <a:close/>
                  </a:path>
                  <a:path w="269875" h="246380">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3" name="object 24">
                <a:extLst>
                  <a:ext uri="{FF2B5EF4-FFF2-40B4-BE49-F238E27FC236}">
                    <a16:creationId xmlns:a16="http://schemas.microsoft.com/office/drawing/2014/main" id="{93FBC898-7B20-897F-1029-ADBA5FFB395D}"/>
                  </a:ext>
                </a:extLst>
              </p:cNvPr>
              <p:cNvPicPr/>
              <p:nvPr/>
            </p:nvPicPr>
            <p:blipFill>
              <a:blip r:embed="rId9" cstate="print"/>
              <a:stretch>
                <a:fillRect/>
              </a:stretch>
            </p:blipFill>
            <p:spPr>
              <a:xfrm>
                <a:off x="968501" y="2377439"/>
                <a:ext cx="266700" cy="48767"/>
              </a:xfrm>
              <a:prstGeom prst="rect">
                <a:avLst/>
              </a:prstGeom>
            </p:spPr>
          </p:pic>
          <p:sp>
            <p:nvSpPr>
              <p:cNvPr id="24" name="object 25">
                <a:extLst>
                  <a:ext uri="{FF2B5EF4-FFF2-40B4-BE49-F238E27FC236}">
                    <a16:creationId xmlns:a16="http://schemas.microsoft.com/office/drawing/2014/main" id="{57D5EE90-3547-C327-830C-49BF4D8437FF}"/>
                  </a:ext>
                </a:extLst>
              </p:cNvPr>
              <p:cNvSpPr/>
              <p:nvPr/>
            </p:nvSpPr>
            <p:spPr>
              <a:xfrm>
                <a:off x="966978" y="2377439"/>
                <a:ext cx="269875" cy="50800"/>
              </a:xfrm>
              <a:custGeom>
                <a:avLst/>
                <a:gdLst/>
                <a:ahLst/>
                <a:cxnLst/>
                <a:rect l="l" t="t" r="r" b="b"/>
                <a:pathLst>
                  <a:path w="269875" h="50800">
                    <a:moveTo>
                      <a:pt x="269748" y="0"/>
                    </a:moveTo>
                    <a:lnTo>
                      <a:pt x="266700" y="0"/>
                    </a:lnTo>
                    <a:lnTo>
                      <a:pt x="266700" y="46990"/>
                    </a:lnTo>
                    <a:lnTo>
                      <a:pt x="266700" y="47244"/>
                    </a:lnTo>
                    <a:lnTo>
                      <a:pt x="3048" y="47244"/>
                    </a:lnTo>
                    <a:lnTo>
                      <a:pt x="2540" y="47244"/>
                    </a:lnTo>
                    <a:lnTo>
                      <a:pt x="2540" y="48260"/>
                    </a:lnTo>
                    <a:lnTo>
                      <a:pt x="1905" y="48260"/>
                    </a:lnTo>
                    <a:lnTo>
                      <a:pt x="1905" y="47625"/>
                    </a:lnTo>
                    <a:lnTo>
                      <a:pt x="2540" y="48260"/>
                    </a:lnTo>
                    <a:lnTo>
                      <a:pt x="2540" y="47244"/>
                    </a:lnTo>
                    <a:lnTo>
                      <a:pt x="1905" y="47244"/>
                    </a:lnTo>
                    <a:lnTo>
                      <a:pt x="1905" y="46990"/>
                    </a:lnTo>
                    <a:lnTo>
                      <a:pt x="3048" y="46990"/>
                    </a:lnTo>
                    <a:lnTo>
                      <a:pt x="3048" y="0"/>
                    </a:lnTo>
                    <a:lnTo>
                      <a:pt x="0" y="0"/>
                    </a:lnTo>
                    <a:lnTo>
                      <a:pt x="0" y="46990"/>
                    </a:lnTo>
                    <a:lnTo>
                      <a:pt x="0" y="48260"/>
                    </a:lnTo>
                    <a:lnTo>
                      <a:pt x="0" y="50800"/>
                    </a:lnTo>
                    <a:lnTo>
                      <a:pt x="269748" y="50800"/>
                    </a:lnTo>
                    <a:lnTo>
                      <a:pt x="269748" y="48768"/>
                    </a:lnTo>
                    <a:lnTo>
                      <a:pt x="269748" y="48260"/>
                    </a:lnTo>
                    <a:lnTo>
                      <a:pt x="269748" y="47244"/>
                    </a:lnTo>
                    <a:lnTo>
                      <a:pt x="268224" y="47244"/>
                    </a:lnTo>
                    <a:lnTo>
                      <a:pt x="267830" y="47637"/>
                    </a:lnTo>
                    <a:lnTo>
                      <a:pt x="267830" y="46990"/>
                    </a:lnTo>
                    <a:lnTo>
                      <a:pt x="269748" y="46990"/>
                    </a:lnTo>
                    <a:lnTo>
                      <a:pt x="269748" y="0"/>
                    </a:lnTo>
                    <a:close/>
                  </a:path>
                </a:pathLst>
              </a:custGeom>
              <a:solidFill>
                <a:srgbClr val="000000"/>
              </a:solidFill>
            </p:spPr>
            <p:txBody>
              <a:bodyPr wrap="square" lIns="0" tIns="0" rIns="0" bIns="0" rtlCol="0"/>
              <a:lstStyle/>
              <a:p>
                <a:endParaRPr sz="4000"/>
              </a:p>
            </p:txBody>
          </p:sp>
          <p:pic>
            <p:nvPicPr>
              <p:cNvPr id="25" name="object 26">
                <a:extLst>
                  <a:ext uri="{FF2B5EF4-FFF2-40B4-BE49-F238E27FC236}">
                    <a16:creationId xmlns:a16="http://schemas.microsoft.com/office/drawing/2014/main" id="{5CA7062D-0CF4-4483-748A-ED7B780F8528}"/>
                  </a:ext>
                </a:extLst>
              </p:cNvPr>
              <p:cNvPicPr/>
              <p:nvPr/>
            </p:nvPicPr>
            <p:blipFill>
              <a:blip r:embed="rId10" cstate="print"/>
              <a:stretch>
                <a:fillRect/>
              </a:stretch>
            </p:blipFill>
            <p:spPr>
              <a:xfrm>
                <a:off x="968501" y="2669285"/>
                <a:ext cx="266700" cy="266700"/>
              </a:xfrm>
              <a:prstGeom prst="rect">
                <a:avLst/>
              </a:prstGeom>
            </p:spPr>
          </p:pic>
          <p:sp>
            <p:nvSpPr>
              <p:cNvPr id="26" name="object 27">
                <a:extLst>
                  <a:ext uri="{FF2B5EF4-FFF2-40B4-BE49-F238E27FC236}">
                    <a16:creationId xmlns:a16="http://schemas.microsoft.com/office/drawing/2014/main" id="{D45B0C08-B108-5EAD-4ABE-21C73F4FE625}"/>
                  </a:ext>
                </a:extLst>
              </p:cNvPr>
              <p:cNvSpPr/>
              <p:nvPr/>
            </p:nvSpPr>
            <p:spPr>
              <a:xfrm>
                <a:off x="966977" y="2667761"/>
                <a:ext cx="269875" cy="269875"/>
              </a:xfrm>
              <a:custGeom>
                <a:avLst/>
                <a:gdLst/>
                <a:ahLst/>
                <a:cxnLst/>
                <a:rect l="l" t="t" r="r" b="b"/>
                <a:pathLst>
                  <a:path w="269875" h="269875">
                    <a:moveTo>
                      <a:pt x="269747" y="0"/>
                    </a:moveTo>
                    <a:lnTo>
                      <a:pt x="0" y="0"/>
                    </a:lnTo>
                    <a:lnTo>
                      <a:pt x="0" y="269748"/>
                    </a:lnTo>
                    <a:lnTo>
                      <a:pt x="269747" y="269748"/>
                    </a:lnTo>
                    <a:lnTo>
                      <a:pt x="269747" y="268224"/>
                    </a:lnTo>
                    <a:lnTo>
                      <a:pt x="3047" y="268224"/>
                    </a:lnTo>
                    <a:lnTo>
                      <a:pt x="1524" y="266700"/>
                    </a:lnTo>
                    <a:lnTo>
                      <a:pt x="3047" y="266700"/>
                    </a:lnTo>
                    <a:lnTo>
                      <a:pt x="3047" y="3048"/>
                    </a:lnTo>
                    <a:lnTo>
                      <a:pt x="1524" y="3048"/>
                    </a:lnTo>
                    <a:lnTo>
                      <a:pt x="3047" y="1524"/>
                    </a:lnTo>
                    <a:lnTo>
                      <a:pt x="269747" y="1524"/>
                    </a:lnTo>
                    <a:lnTo>
                      <a:pt x="269747" y="0"/>
                    </a:lnTo>
                    <a:close/>
                  </a:path>
                  <a:path w="269875" h="269875">
                    <a:moveTo>
                      <a:pt x="3047" y="266700"/>
                    </a:moveTo>
                    <a:lnTo>
                      <a:pt x="1524" y="266700"/>
                    </a:lnTo>
                    <a:lnTo>
                      <a:pt x="3047" y="268224"/>
                    </a:lnTo>
                    <a:lnTo>
                      <a:pt x="3047" y="266700"/>
                    </a:lnTo>
                    <a:close/>
                  </a:path>
                  <a:path w="269875" h="269875">
                    <a:moveTo>
                      <a:pt x="266700" y="266700"/>
                    </a:moveTo>
                    <a:lnTo>
                      <a:pt x="3047" y="266700"/>
                    </a:lnTo>
                    <a:lnTo>
                      <a:pt x="3047" y="268224"/>
                    </a:lnTo>
                    <a:lnTo>
                      <a:pt x="266700" y="268224"/>
                    </a:lnTo>
                    <a:lnTo>
                      <a:pt x="266700" y="266700"/>
                    </a:lnTo>
                    <a:close/>
                  </a:path>
                  <a:path w="269875" h="269875">
                    <a:moveTo>
                      <a:pt x="266700" y="1524"/>
                    </a:moveTo>
                    <a:lnTo>
                      <a:pt x="266700" y="268224"/>
                    </a:lnTo>
                    <a:lnTo>
                      <a:pt x="268224" y="266700"/>
                    </a:lnTo>
                    <a:lnTo>
                      <a:pt x="269747" y="266700"/>
                    </a:lnTo>
                    <a:lnTo>
                      <a:pt x="269747" y="3048"/>
                    </a:lnTo>
                    <a:lnTo>
                      <a:pt x="268224" y="3048"/>
                    </a:lnTo>
                    <a:lnTo>
                      <a:pt x="266700" y="1524"/>
                    </a:lnTo>
                    <a:close/>
                  </a:path>
                  <a:path w="269875" h="269875">
                    <a:moveTo>
                      <a:pt x="269747" y="266700"/>
                    </a:moveTo>
                    <a:lnTo>
                      <a:pt x="268224" y="266700"/>
                    </a:lnTo>
                    <a:lnTo>
                      <a:pt x="266700" y="268224"/>
                    </a:lnTo>
                    <a:lnTo>
                      <a:pt x="269747" y="268224"/>
                    </a:lnTo>
                    <a:lnTo>
                      <a:pt x="269747" y="266700"/>
                    </a:lnTo>
                    <a:close/>
                  </a:path>
                  <a:path w="269875" h="269875">
                    <a:moveTo>
                      <a:pt x="3047" y="1524"/>
                    </a:moveTo>
                    <a:lnTo>
                      <a:pt x="1524" y="3048"/>
                    </a:lnTo>
                    <a:lnTo>
                      <a:pt x="3047" y="3048"/>
                    </a:lnTo>
                    <a:lnTo>
                      <a:pt x="3047" y="1524"/>
                    </a:lnTo>
                    <a:close/>
                  </a:path>
                  <a:path w="269875" h="269875">
                    <a:moveTo>
                      <a:pt x="266700" y="1524"/>
                    </a:moveTo>
                    <a:lnTo>
                      <a:pt x="3047" y="1524"/>
                    </a:lnTo>
                    <a:lnTo>
                      <a:pt x="3047" y="3048"/>
                    </a:lnTo>
                    <a:lnTo>
                      <a:pt x="266700" y="3048"/>
                    </a:lnTo>
                    <a:lnTo>
                      <a:pt x="266700" y="1524"/>
                    </a:lnTo>
                    <a:close/>
                  </a:path>
                  <a:path w="269875" h="269875">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7" name="object 28">
                <a:extLst>
                  <a:ext uri="{FF2B5EF4-FFF2-40B4-BE49-F238E27FC236}">
                    <a16:creationId xmlns:a16="http://schemas.microsoft.com/office/drawing/2014/main" id="{DD4CC5EE-C34A-34F4-FB34-F0010CE77C0F}"/>
                  </a:ext>
                </a:extLst>
              </p:cNvPr>
              <p:cNvPicPr/>
              <p:nvPr/>
            </p:nvPicPr>
            <p:blipFill>
              <a:blip r:embed="rId11" cstate="print"/>
              <a:stretch>
                <a:fillRect/>
              </a:stretch>
            </p:blipFill>
            <p:spPr>
              <a:xfrm>
                <a:off x="1356359" y="2377439"/>
                <a:ext cx="267462" cy="509777"/>
              </a:xfrm>
              <a:prstGeom prst="rect">
                <a:avLst/>
              </a:prstGeom>
              <a:ln w="3175">
                <a:noFill/>
              </a:ln>
            </p:spPr>
          </p:pic>
        </p:grpSp>
        <p:sp>
          <p:nvSpPr>
            <p:cNvPr id="28" name="object 29">
              <a:extLst>
                <a:ext uri="{FF2B5EF4-FFF2-40B4-BE49-F238E27FC236}">
                  <a16:creationId xmlns:a16="http://schemas.microsoft.com/office/drawing/2014/main" id="{76FCF98A-C537-302B-0BC9-6C0A51C20428}"/>
                </a:ext>
              </a:extLst>
            </p:cNvPr>
            <p:cNvSpPr txBox="1"/>
            <p:nvPr/>
          </p:nvSpPr>
          <p:spPr>
            <a:xfrm>
              <a:off x="1402128" y="2474094"/>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lang="en-GB" sz="1400" dirty="0">
                  <a:latin typeface="Times New Roman"/>
                  <a:cs typeface="Times New Roman"/>
                </a:rPr>
                <a:t>CS</a:t>
              </a:r>
              <a:endParaRPr sz="1400" dirty="0">
                <a:latin typeface="Times New Roman"/>
                <a:cs typeface="Times New Roman"/>
              </a:endParaRPr>
            </a:p>
          </p:txBody>
        </p:sp>
        <p:grpSp>
          <p:nvGrpSpPr>
            <p:cNvPr id="29" name="object 30">
              <a:extLst>
                <a:ext uri="{FF2B5EF4-FFF2-40B4-BE49-F238E27FC236}">
                  <a16:creationId xmlns:a16="http://schemas.microsoft.com/office/drawing/2014/main" id="{9A4B1AD5-C030-349D-9F6C-494058DD62FD}"/>
                </a:ext>
              </a:extLst>
            </p:cNvPr>
            <p:cNvGrpSpPr/>
            <p:nvPr/>
          </p:nvGrpSpPr>
          <p:grpSpPr>
            <a:xfrm>
              <a:off x="1354836" y="2377439"/>
              <a:ext cx="2064256" cy="802894"/>
              <a:chOff x="1354836" y="2377439"/>
              <a:chExt cx="2064256" cy="802894"/>
            </a:xfrm>
          </p:grpSpPr>
          <p:pic>
            <p:nvPicPr>
              <p:cNvPr id="30" name="object 31">
                <a:extLst>
                  <a:ext uri="{FF2B5EF4-FFF2-40B4-BE49-F238E27FC236}">
                    <a16:creationId xmlns:a16="http://schemas.microsoft.com/office/drawing/2014/main" id="{DE11ABD1-936B-E9EA-AE38-AE7F7213A050}"/>
                  </a:ext>
                </a:extLst>
              </p:cNvPr>
              <p:cNvPicPr/>
              <p:nvPr/>
            </p:nvPicPr>
            <p:blipFill>
              <a:blip r:embed="rId12" cstate="print"/>
              <a:stretch>
                <a:fillRect/>
              </a:stretch>
            </p:blipFill>
            <p:spPr>
              <a:xfrm>
                <a:off x="1356360" y="2887217"/>
                <a:ext cx="267462" cy="291083"/>
              </a:xfrm>
              <a:prstGeom prst="rect">
                <a:avLst/>
              </a:prstGeom>
            </p:spPr>
          </p:pic>
          <p:sp>
            <p:nvSpPr>
              <p:cNvPr id="31" name="object 32">
                <a:extLst>
                  <a:ext uri="{FF2B5EF4-FFF2-40B4-BE49-F238E27FC236}">
                    <a16:creationId xmlns:a16="http://schemas.microsoft.com/office/drawing/2014/main" id="{7E7BA3B8-8ACE-CEE1-AE3F-17A005A42958}"/>
                  </a:ext>
                </a:extLst>
              </p:cNvPr>
              <p:cNvSpPr/>
              <p:nvPr/>
            </p:nvSpPr>
            <p:spPr>
              <a:xfrm>
                <a:off x="1354836" y="2885693"/>
                <a:ext cx="270510" cy="294640"/>
              </a:xfrm>
              <a:custGeom>
                <a:avLst/>
                <a:gdLst/>
                <a:ahLst/>
                <a:cxnLst/>
                <a:rect l="l" t="t" r="r" b="b"/>
                <a:pathLst>
                  <a:path w="270509" h="294639">
                    <a:moveTo>
                      <a:pt x="270509" y="0"/>
                    </a:moveTo>
                    <a:lnTo>
                      <a:pt x="0" y="0"/>
                    </a:lnTo>
                    <a:lnTo>
                      <a:pt x="0" y="294131"/>
                    </a:lnTo>
                    <a:lnTo>
                      <a:pt x="270509" y="294131"/>
                    </a:lnTo>
                    <a:lnTo>
                      <a:pt x="270509" y="292607"/>
                    </a:lnTo>
                    <a:lnTo>
                      <a:pt x="3047" y="292607"/>
                    </a:lnTo>
                    <a:lnTo>
                      <a:pt x="1523" y="291083"/>
                    </a:lnTo>
                    <a:lnTo>
                      <a:pt x="3047" y="291083"/>
                    </a:lnTo>
                    <a:lnTo>
                      <a:pt x="3047" y="3048"/>
                    </a:lnTo>
                    <a:lnTo>
                      <a:pt x="1523" y="3048"/>
                    </a:lnTo>
                    <a:lnTo>
                      <a:pt x="3047" y="1524"/>
                    </a:lnTo>
                    <a:lnTo>
                      <a:pt x="270509" y="1524"/>
                    </a:lnTo>
                    <a:lnTo>
                      <a:pt x="270509" y="0"/>
                    </a:lnTo>
                    <a:close/>
                  </a:path>
                  <a:path w="270509" h="294639">
                    <a:moveTo>
                      <a:pt x="3047" y="291083"/>
                    </a:moveTo>
                    <a:lnTo>
                      <a:pt x="1523" y="291083"/>
                    </a:lnTo>
                    <a:lnTo>
                      <a:pt x="3047" y="292607"/>
                    </a:lnTo>
                    <a:lnTo>
                      <a:pt x="3047" y="291083"/>
                    </a:lnTo>
                    <a:close/>
                  </a:path>
                  <a:path w="270509" h="294639">
                    <a:moveTo>
                      <a:pt x="267461" y="291083"/>
                    </a:moveTo>
                    <a:lnTo>
                      <a:pt x="3047" y="291083"/>
                    </a:lnTo>
                    <a:lnTo>
                      <a:pt x="3047" y="292607"/>
                    </a:lnTo>
                    <a:lnTo>
                      <a:pt x="267461" y="292607"/>
                    </a:lnTo>
                    <a:lnTo>
                      <a:pt x="267461" y="291083"/>
                    </a:lnTo>
                    <a:close/>
                  </a:path>
                  <a:path w="270509" h="294639">
                    <a:moveTo>
                      <a:pt x="267461" y="1524"/>
                    </a:moveTo>
                    <a:lnTo>
                      <a:pt x="267461" y="292607"/>
                    </a:lnTo>
                    <a:lnTo>
                      <a:pt x="268985" y="291083"/>
                    </a:lnTo>
                    <a:lnTo>
                      <a:pt x="270509" y="291083"/>
                    </a:lnTo>
                    <a:lnTo>
                      <a:pt x="270509" y="3048"/>
                    </a:lnTo>
                    <a:lnTo>
                      <a:pt x="268985" y="3048"/>
                    </a:lnTo>
                    <a:lnTo>
                      <a:pt x="267461" y="1524"/>
                    </a:lnTo>
                    <a:close/>
                  </a:path>
                  <a:path w="270509" h="294639">
                    <a:moveTo>
                      <a:pt x="270509" y="291083"/>
                    </a:moveTo>
                    <a:lnTo>
                      <a:pt x="268985" y="291083"/>
                    </a:lnTo>
                    <a:lnTo>
                      <a:pt x="267461" y="292607"/>
                    </a:lnTo>
                    <a:lnTo>
                      <a:pt x="270509" y="292607"/>
                    </a:lnTo>
                    <a:lnTo>
                      <a:pt x="270509" y="291083"/>
                    </a:lnTo>
                    <a:close/>
                  </a:path>
                  <a:path w="270509" h="294639">
                    <a:moveTo>
                      <a:pt x="3047" y="1524"/>
                    </a:moveTo>
                    <a:lnTo>
                      <a:pt x="1523" y="3048"/>
                    </a:lnTo>
                    <a:lnTo>
                      <a:pt x="3047" y="3048"/>
                    </a:lnTo>
                    <a:lnTo>
                      <a:pt x="3047" y="1524"/>
                    </a:lnTo>
                    <a:close/>
                  </a:path>
                  <a:path w="270509" h="294639">
                    <a:moveTo>
                      <a:pt x="267461" y="1524"/>
                    </a:moveTo>
                    <a:lnTo>
                      <a:pt x="3047" y="1524"/>
                    </a:lnTo>
                    <a:lnTo>
                      <a:pt x="3047" y="3048"/>
                    </a:lnTo>
                    <a:lnTo>
                      <a:pt x="267461" y="3048"/>
                    </a:lnTo>
                    <a:lnTo>
                      <a:pt x="267461" y="1524"/>
                    </a:lnTo>
                    <a:close/>
                  </a:path>
                  <a:path w="270509" h="294639">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pic>
            <p:nvPicPr>
              <p:cNvPr id="32" name="object 33">
                <a:extLst>
                  <a:ext uri="{FF2B5EF4-FFF2-40B4-BE49-F238E27FC236}">
                    <a16:creationId xmlns:a16="http://schemas.microsoft.com/office/drawing/2014/main" id="{B7FDD2C3-CA51-F232-E02E-5015ADD30171}"/>
                  </a:ext>
                </a:extLst>
              </p:cNvPr>
              <p:cNvPicPr/>
              <p:nvPr/>
            </p:nvPicPr>
            <p:blipFill>
              <a:blip r:embed="rId13" cstate="print"/>
              <a:stretch>
                <a:fillRect/>
              </a:stretch>
            </p:blipFill>
            <p:spPr>
              <a:xfrm>
                <a:off x="1987295" y="2377439"/>
                <a:ext cx="1431797" cy="268985"/>
              </a:xfrm>
              <a:prstGeom prst="rect">
                <a:avLst/>
              </a:prstGeom>
            </p:spPr>
          </p:pic>
        </p:grpSp>
        <p:sp>
          <p:nvSpPr>
            <p:cNvPr id="35" name="object 36">
              <a:extLst>
                <a:ext uri="{FF2B5EF4-FFF2-40B4-BE49-F238E27FC236}">
                  <a16:creationId xmlns:a16="http://schemas.microsoft.com/office/drawing/2014/main" id="{39C1D265-67FF-2670-80DC-0EC7CCD75972}"/>
                </a:ext>
              </a:extLst>
            </p:cNvPr>
            <p:cNvSpPr txBox="1"/>
            <p:nvPr/>
          </p:nvSpPr>
          <p:spPr>
            <a:xfrm>
              <a:off x="1519300" y="2084322"/>
              <a:ext cx="633050" cy="639376"/>
            </a:xfrm>
            <a:prstGeom prst="rect">
              <a:avLst/>
            </a:prstGeom>
          </p:spPr>
          <p:txBody>
            <a:bodyPr vert="horz" wrap="square" lIns="0" tIns="12065" rIns="0" bIns="0" rtlCol="0">
              <a:spAutoFit/>
            </a:bodyPr>
            <a:lstStyle/>
            <a:p>
              <a:pPr marL="782955">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a:p>
              <a:pPr>
                <a:lnSpc>
                  <a:spcPct val="100000"/>
                </a:lnSpc>
                <a:spcBef>
                  <a:spcPts val="445"/>
                </a:spcBef>
              </a:pPr>
              <a:endParaRPr sz="1200" dirty="0">
                <a:latin typeface="Times New Roman"/>
                <a:cs typeface="Times New Roman"/>
              </a:endParaRPr>
            </a:p>
            <a:p>
              <a:pPr marL="25400">
                <a:lnSpc>
                  <a:spcPct val="100000"/>
                </a:lnSpc>
                <a:tabLst>
                  <a:tab pos="782955" algn="l"/>
                </a:tabLst>
              </a:pPr>
              <a:r>
                <a:rPr sz="1200" b="1" dirty="0">
                  <a:latin typeface="Times New Roman"/>
                  <a:cs typeface="Times New Roman"/>
                </a:rPr>
                <a:t>	</a:t>
              </a:r>
              <a:r>
                <a:rPr sz="2400" spc="-25" dirty="0">
                  <a:latin typeface="Symbol"/>
                  <a:cs typeface="Symbol"/>
                </a:rPr>
                <a:t></a:t>
              </a:r>
              <a:r>
                <a:rPr sz="2400" spc="-37" baseline="-18518" dirty="0">
                  <a:latin typeface="Times New Roman"/>
                  <a:cs typeface="Times New Roman"/>
                </a:rPr>
                <a:t>2</a:t>
              </a:r>
              <a:endParaRPr sz="2400" baseline="-18518" dirty="0">
                <a:latin typeface="Times New Roman"/>
                <a:cs typeface="Times New Roman"/>
              </a:endParaRPr>
            </a:p>
            <a:p>
              <a:pPr>
                <a:lnSpc>
                  <a:spcPct val="100000"/>
                </a:lnSpc>
                <a:spcBef>
                  <a:spcPts val="595"/>
                </a:spcBef>
              </a:pPr>
              <a:endParaRPr sz="1200" dirty="0">
                <a:latin typeface="Times New Roman"/>
                <a:cs typeface="Times New Roman"/>
              </a:endParaRPr>
            </a:p>
          </p:txBody>
        </p:sp>
        <p:sp>
          <p:nvSpPr>
            <p:cNvPr id="37" name="object 29">
              <a:extLst>
                <a:ext uri="{FF2B5EF4-FFF2-40B4-BE49-F238E27FC236}">
                  <a16:creationId xmlns:a16="http://schemas.microsoft.com/office/drawing/2014/main" id="{C0C1DEFE-806A-4271-DB8D-7100F0381624}"/>
                </a:ext>
              </a:extLst>
            </p:cNvPr>
            <p:cNvSpPr txBox="1"/>
            <p:nvPr/>
          </p:nvSpPr>
          <p:spPr>
            <a:xfrm>
              <a:off x="989586" y="2440727"/>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sz="1400" b="1" spc="-25" dirty="0">
                  <a:latin typeface="Times New Roman"/>
                  <a:cs typeface="Times New Roman"/>
                </a:rPr>
                <a:t>CS</a:t>
              </a:r>
              <a:endParaRPr sz="1400" dirty="0">
                <a:latin typeface="Times New Roman"/>
                <a:cs typeface="Times New Roman"/>
              </a:endParaRPr>
            </a:p>
          </p:txBody>
        </p:sp>
        <p:sp>
          <p:nvSpPr>
            <p:cNvPr id="39" name="object 20">
              <a:extLst>
                <a:ext uri="{FF2B5EF4-FFF2-40B4-BE49-F238E27FC236}">
                  <a16:creationId xmlns:a16="http://schemas.microsoft.com/office/drawing/2014/main" id="{D015CC8E-3F74-51C5-3027-D73EC547DCA3}"/>
                </a:ext>
              </a:extLst>
            </p:cNvPr>
            <p:cNvSpPr txBox="1"/>
            <p:nvPr/>
          </p:nvSpPr>
          <p:spPr>
            <a:xfrm>
              <a:off x="2641918" y="2005154"/>
              <a:ext cx="119122" cy="148104"/>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pc="-50" dirty="0">
                  <a:latin typeface="Symbol"/>
                  <a:cs typeface="Symbol"/>
                </a:rPr>
                <a:t></a:t>
              </a:r>
              <a:endParaRPr dirty="0">
                <a:latin typeface="Symbol"/>
                <a:cs typeface="Symbol"/>
              </a:endParaRP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099" y="112441"/>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CN">
                <a:ea typeface="宋体" charset="-122"/>
              </a:rPr>
              <a:t>Example Taskset</a:t>
            </a:r>
            <a:endParaRPr lang="zh-CN" altLang="en-US">
              <a:ea typeface="宋体" charset="-122"/>
            </a:endParaRPr>
          </a:p>
        </p:txBody>
      </p:sp>
      <p:sp>
        <p:nvSpPr>
          <p:cNvPr id="10243" name="Content Placeholder 2" descr="Rectangle: Click to edit Master text styles&#10;Second level&#10;Third level&#10;Fourth level&#10;Fifth level"/>
          <p:cNvSpPr>
            <a:spLocks noGrp="1"/>
          </p:cNvSpPr>
          <p:nvPr>
            <p:ph idx="1"/>
          </p:nvPr>
        </p:nvSpPr>
        <p:spPr>
          <a:xfrm>
            <a:off x="1752601" y="3886200"/>
            <a:ext cx="8759825" cy="2667000"/>
          </a:xfrm>
        </p:spPr>
        <p:txBody>
          <a:bodyPr/>
          <a:lstStyle/>
          <a:p>
            <a:pPr eaLnBrk="1" hangingPunct="1"/>
            <a:r>
              <a:rPr lang="en-US" altLang="zh-CN" dirty="0">
                <a:ea typeface="宋体" charset="-122"/>
              </a:rPr>
              <a:t>Utilization=5/50+250/500+1000/3000=0.93</a:t>
            </a:r>
          </a:p>
          <a:p>
            <a:pPr eaLnBrk="1" hangingPunct="1"/>
            <a:r>
              <a:rPr lang="en-US" altLang="zh-CN" dirty="0">
                <a:ea typeface="宋体" charset="-122"/>
              </a:rPr>
              <a:t>WCRT (without blocking delays):</a:t>
            </a:r>
          </a:p>
          <a:p>
            <a:pPr lvl="1" eaLnBrk="1" hangingPunct="1"/>
            <a:r>
              <a:rPr lang="en-US" altLang="zh-CN" dirty="0">
                <a:ea typeface="宋体" charset="-122"/>
              </a:rPr>
              <a:t>R</a:t>
            </a:r>
            <a:r>
              <a:rPr lang="en-US" altLang="zh-CN" baseline="-25000" dirty="0">
                <a:ea typeface="宋体" charset="-122"/>
              </a:rPr>
              <a:t>A</a:t>
            </a:r>
            <a:r>
              <a:rPr lang="en-US" altLang="zh-CN" dirty="0">
                <a:ea typeface="宋体" charset="-122"/>
              </a:rPr>
              <a:t>=5, R</a:t>
            </a:r>
            <a:r>
              <a:rPr lang="en-US" altLang="zh-CN" baseline="-25000" dirty="0">
                <a:ea typeface="宋体" charset="-122"/>
              </a:rPr>
              <a:t>B</a:t>
            </a:r>
            <a:r>
              <a:rPr lang="en-US" altLang="zh-CN" dirty="0">
                <a:ea typeface="宋体" charset="-122"/>
              </a:rPr>
              <a:t>=280, R</a:t>
            </a:r>
            <a:r>
              <a:rPr lang="en-US" altLang="zh-CN" baseline="-25000" dirty="0">
                <a:ea typeface="宋体" charset="-122"/>
              </a:rPr>
              <a:t>C</a:t>
            </a:r>
            <a:r>
              <a:rPr lang="en-US" altLang="zh-CN" dirty="0">
                <a:ea typeface="宋体" charset="-122"/>
              </a:rPr>
              <a:t>=2500</a:t>
            </a:r>
            <a:endParaRPr lang="zh-CN" altLang="en-US" dirty="0">
              <a:ea typeface="宋体" charset="-122"/>
            </a:endParaRPr>
          </a:p>
        </p:txBody>
      </p:sp>
      <p:graphicFrame>
        <p:nvGraphicFramePr>
          <p:cNvPr id="4" name="Group 36"/>
          <p:cNvGraphicFramePr>
            <a:graphicFrameLocks/>
          </p:cNvGraphicFramePr>
          <p:nvPr/>
        </p:nvGraphicFramePr>
        <p:xfrm>
          <a:off x="3810001" y="1600200"/>
          <a:ext cx="4568825" cy="2049464"/>
        </p:xfrm>
        <a:graphic>
          <a:graphicData uri="http://schemas.openxmlformats.org/drawingml/2006/table">
            <a:tbl>
              <a:tblPr/>
              <a:tblGrid>
                <a:gridCol w="914400">
                  <a:extLst>
                    <a:ext uri="{9D8B030D-6E8A-4147-A177-3AD203B41FA5}">
                      <a16:colId xmlns:a16="http://schemas.microsoft.com/office/drawing/2014/main" val="20000"/>
                    </a:ext>
                  </a:extLst>
                </a:gridCol>
                <a:gridCol w="91281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2812">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CN">
                <a:ea typeface="宋体" charset="-122"/>
              </a:rPr>
              <a:t>Priority Inversion</a:t>
            </a:r>
            <a:endParaRPr lang="zh-CN" altLang="en-US">
              <a:ea typeface="宋体" charset="-122"/>
            </a:endParaRPr>
          </a:p>
        </p:txBody>
      </p:sp>
      <p:sp>
        <p:nvSpPr>
          <p:cNvPr id="11267" name="Content Placeholder 2" descr="Rectangle: Click to edit Master text styles&#10;Second level&#10;Third level&#10;Fourth level&#10;Fifth level"/>
          <p:cNvSpPr>
            <a:spLocks noGrp="1"/>
          </p:cNvSpPr>
          <p:nvPr>
            <p:ph idx="1"/>
          </p:nvPr>
        </p:nvSpPr>
        <p:spPr>
          <a:xfrm>
            <a:off x="381000" y="1244600"/>
            <a:ext cx="4739878" cy="5461000"/>
          </a:xfrm>
        </p:spPr>
        <p:txBody>
          <a:bodyPr>
            <a:normAutofit lnSpcReduction="10000"/>
          </a:bodyPr>
          <a:lstStyle/>
          <a:p>
            <a:pPr eaLnBrk="1" hangingPunct="1">
              <a:lnSpc>
                <a:spcPct val="80000"/>
              </a:lnSpc>
            </a:pPr>
            <a:r>
              <a:rPr lang="en-US" altLang="zh-CN" sz="2500" dirty="0">
                <a:ea typeface="宋体" charset="-122"/>
              </a:rPr>
              <a:t>HP: High-Priority; MP: Medium-Priority; LP: Low-Priority</a:t>
            </a:r>
          </a:p>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MP task B starts running</a:t>
            </a:r>
          </a:p>
          <a:p>
            <a:pPr eaLnBrk="1" hangingPunct="1">
              <a:lnSpc>
                <a:spcPct val="80000"/>
              </a:lnSpc>
            </a:pPr>
            <a:r>
              <a:rPr lang="en-US" altLang="zh-CN" sz="2500" dirty="0">
                <a:ea typeface="宋体" charset="-122"/>
              </a:rPr>
              <a:t>t+253: MP task B finishes; LP task C starts running</a:t>
            </a:r>
          </a:p>
          <a:p>
            <a:pPr eaLnBrk="1" hangingPunct="1">
              <a:lnSpc>
                <a:spcPct val="80000"/>
              </a:lnSpc>
            </a:pPr>
            <a:r>
              <a:rPr lang="en-US" altLang="zh-CN" sz="2500" dirty="0">
                <a:ea typeface="宋体" charset="-122"/>
              </a:rPr>
              <a:t>t+254: LP task C unlocks s; HP last A starts running, but it already missed its deadline long ago!</a:t>
            </a:r>
          </a:p>
          <a:p>
            <a:pPr eaLnBrk="1" hangingPunct="1">
              <a:lnSpc>
                <a:spcPct val="80000"/>
              </a:lnSpc>
            </a:pPr>
            <a:endParaRPr lang="en-US" altLang="zh-CN" sz="2500" dirty="0">
              <a:ea typeface="宋体" charset="-122"/>
            </a:endParaRPr>
          </a:p>
          <a:p>
            <a:pPr eaLnBrk="1" hangingPunct="1">
              <a:lnSpc>
                <a:spcPct val="80000"/>
              </a:lnSpc>
            </a:pPr>
            <a:endParaRPr lang="zh-CN" altLang="en-US" sz="2500" dirty="0">
              <a:ea typeface="宋体" charset="-122"/>
            </a:endParaRPr>
          </a:p>
        </p:txBody>
      </p:sp>
      <p:pic>
        <p:nvPicPr>
          <p:cNvPr id="11268" name="Picture 2"/>
          <p:cNvPicPr>
            <a:picLocks noChangeAspect="1" noChangeArrowheads="1"/>
          </p:cNvPicPr>
          <p:nvPr/>
        </p:nvPicPr>
        <p:blipFill>
          <a:blip r:embed="rId2"/>
          <a:srcRect/>
          <a:stretch>
            <a:fillRect/>
          </a:stretch>
        </p:blipFill>
        <p:spPr bwMode="auto">
          <a:xfrm>
            <a:off x="5153026" y="1397000"/>
            <a:ext cx="5514975" cy="3098800"/>
          </a:xfrm>
          <a:prstGeom prst="rect">
            <a:avLst/>
          </a:prstGeom>
          <a:noFill/>
          <a:ln w="9525">
            <a:noFill/>
            <a:miter lim="800000"/>
            <a:headEnd/>
            <a:tailEnd/>
          </a:ln>
        </p:spPr>
      </p:pic>
      <p:graphicFrame>
        <p:nvGraphicFramePr>
          <p:cNvPr id="3" name="Group 36">
            <a:extLst>
              <a:ext uri="{FF2B5EF4-FFF2-40B4-BE49-F238E27FC236}">
                <a16:creationId xmlns:a16="http://schemas.microsoft.com/office/drawing/2014/main" id="{28F597B8-17D1-D3D5-0F3E-639706F369EB}"/>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ea typeface="宋体" charset="-122"/>
              </a:rPr>
              <a:t>Priority Inversion and Priority Inheritance</a:t>
            </a:r>
          </a:p>
        </p:txBody>
      </p:sp>
      <mc:AlternateContent xmlns:mc="http://schemas.openxmlformats.org/markup-compatibility/2006" xmlns:a14="http://schemas.microsoft.com/office/drawing/2010/main">
        <mc:Choice Requires="a14">
          <p:sp>
            <p:nvSpPr>
              <p:cNvPr id="110595"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defRPr/>
                </a:pPr>
                <a:r>
                  <a:rPr lang="en-US" altLang="zh-CN" dirty="0">
                    <a:ea typeface="宋体" charset="-122"/>
                  </a:rPr>
                  <a:t>Priority inversion happened</a:t>
                </a:r>
              </a:p>
              <a:p>
                <a:pPr lvl="1" eaLnBrk="1" hangingPunct="1">
                  <a:defRPr/>
                </a:pPr>
                <a:r>
                  <a:rPr lang="en-US" altLang="zh-CN" dirty="0">
                    <a:ea typeface="宋体" charset="-122"/>
                  </a:rPr>
                  <a:t>High priority task (A) is blocked by low-priority task (B) for an </a:t>
                </a:r>
                <a:r>
                  <a:rPr lang="en-US" altLang="zh-CN" dirty="0">
                    <a:solidFill>
                      <a:srgbClr val="FF0000"/>
                    </a:solidFill>
                    <a:ea typeface="宋体" charset="-122"/>
                  </a:rPr>
                  <a:t>unbounded interval of time</a:t>
                </a:r>
                <a:r>
                  <a:rPr lang="en-US" altLang="zh-CN" dirty="0">
                    <a:ea typeface="宋体" charset="-122"/>
                  </a:rPr>
                  <a:t>.</a:t>
                </a:r>
              </a:p>
              <a:p>
                <a:pPr lvl="2" eaLnBrk="1" hangingPunct="1">
                  <a:defRPr/>
                </a:pPr>
                <a:r>
                  <a:rPr lang="en-US" altLang="zh-CN" dirty="0">
                    <a:ea typeface="宋体" charset="-122"/>
                  </a:rPr>
                  <a:t>More than the longest critical section of B</a:t>
                </a:r>
              </a:p>
              <a:p>
                <a:pPr eaLnBrk="1" hangingPunct="1">
                  <a:defRPr/>
                </a:pPr>
                <a:r>
                  <a:rPr lang="en-US" altLang="zh-CN" dirty="0">
                    <a:ea typeface="宋体" charset="-122"/>
                  </a:rPr>
                  <a:t>In 1997, this bug caused the Mars pathfinder to freeze up occasionally without explanation, and then starts working again</a:t>
                </a:r>
              </a:p>
              <a:p>
                <a:pPr eaLnBrk="1" hangingPunct="1">
                  <a:defRPr/>
                </a:pPr>
                <a:r>
                  <a:rPr lang="en-US" altLang="zh-CN" dirty="0">
                    <a:ea typeface="宋体" charset="-122"/>
                  </a:rPr>
                  <a:t>Fixed by uploading a software patch enabling Priority-Inheritance Protocol </a:t>
                </a:r>
                <a:r>
                  <a:rPr lang="en-GB" altLang="zh-CN" dirty="0">
                    <a:ea typeface="宋体" charset="-122"/>
                  </a:rPr>
                  <a:t>(PIP)</a:t>
                </a:r>
                <a:endParaRPr lang="en-US" altLang="zh-CN" dirty="0">
                  <a:ea typeface="宋体" charset="-122"/>
                </a:endParaRPr>
              </a:p>
              <a:p>
                <a:pPr lvl="1" eaLnBrk="1" hangingPunct="1">
                  <a:defRPr/>
                </a:pPr>
                <a:r>
                  <a:rPr lang="en-US" altLang="zh-CN" dirty="0">
                    <a:ea typeface="宋体" charset="-122"/>
                  </a:rPr>
                  <a:t>When a task locks a semaphore, it inherits the highest priority of all tasks blocked waiting for the semaphore</a:t>
                </a:r>
              </a:p>
              <a:p>
                <a:pPr>
                  <a:buFont typeface="Arial" panose="020B0604020202020204" pitchFamily="34" charset="0"/>
                  <a:buChar char="•"/>
                </a:pPr>
                <a:r>
                  <a:rPr lang="en-GB" dirty="0"/>
                  <a:t>A task in a CS increases its priority if it blocks other higher priority tasks, by inheriting the highest priority among those tasks it blocks. </a:t>
                </a:r>
              </a:p>
              <a:p>
                <a:pPr lvl="1"/>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𝐶𝑆</m:t>
                        </m:r>
                      </m:sub>
                    </m:sSub>
                    <m:r>
                      <a:rPr lang="en-GB" sz="2400">
                        <a:latin typeface="Cambria Math" panose="02040503050406030204" pitchFamily="18" charset="0"/>
                      </a:rPr>
                      <m:t>=</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max</m:t>
                        </m:r>
                      </m:fName>
                      <m:e>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𝜏</m:t>
                            </m:r>
                          </m:e>
                          <m:sub>
                            <m:r>
                              <a:rPr lang="en-GB" sz="2400">
                                <a:latin typeface="Cambria Math" panose="02040503050406030204" pitchFamily="18" charset="0"/>
                              </a:rPr>
                              <m:t>𝑘</m:t>
                            </m:r>
                          </m:sub>
                        </m:sSub>
                        <m:r>
                          <a:rPr lang="en-GB" sz="2400">
                            <a:latin typeface="Cambria Math" panose="02040503050406030204" pitchFamily="18" charset="0"/>
                          </a:rPr>
                          <m:t> </m:t>
                        </m:r>
                        <m:r>
                          <m:rPr>
                            <m:sty m:val="p"/>
                          </m:rPr>
                          <a:rPr lang="en-GB" sz="2400" i="0">
                            <a:latin typeface="Cambria Math" panose="02040503050406030204" pitchFamily="18" charset="0"/>
                          </a:rPr>
                          <m:t>blocked</m:t>
                        </m:r>
                        <m:r>
                          <a:rPr lang="en-GB" sz="2400" i="0">
                            <a:latin typeface="Cambria Math" panose="02040503050406030204" pitchFamily="18" charset="0"/>
                          </a:rPr>
                          <m:t> </m:t>
                        </m:r>
                        <m:r>
                          <m:rPr>
                            <m:sty m:val="p"/>
                          </m:rPr>
                          <a:rPr lang="en-GB" sz="2400" i="0">
                            <a:latin typeface="Cambria Math" panose="02040503050406030204" pitchFamily="18" charset="0"/>
                          </a:rPr>
                          <m:t>on</m:t>
                        </m:r>
                        <m:r>
                          <a:rPr lang="en-GB" sz="2400" i="0">
                            <a:latin typeface="Cambria Math" panose="02040503050406030204" pitchFamily="18" charset="0"/>
                          </a:rPr>
                          <m:t> </m:t>
                        </m:r>
                        <m:r>
                          <m:rPr>
                            <m:sty m:val="p"/>
                          </m:rPr>
                          <a:rPr lang="en-GB" sz="2400" i="0">
                            <a:latin typeface="Cambria Math" panose="02040503050406030204" pitchFamily="18" charset="0"/>
                          </a:rPr>
                          <m:t>CS</m:t>
                        </m:r>
                        <m:r>
                          <a:rPr lang="en-GB" sz="2400">
                            <a:latin typeface="Cambria Math" panose="02040503050406030204" pitchFamily="18" charset="0"/>
                          </a:rPr>
                          <m:t>}</m:t>
                        </m:r>
                      </m:e>
                    </m:func>
                  </m:oMath>
                </a14:m>
                <a:endParaRPr lang="en-US" altLang="zh-CN" dirty="0">
                  <a:ea typeface="宋体" charset="-122"/>
                </a:endParaRPr>
              </a:p>
            </p:txBody>
          </p:sp>
        </mc:Choice>
        <mc:Fallback xmlns="">
          <p:sp>
            <p:nvSpPr>
              <p:cNvPr id="11059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blipFill>
                <a:blip r:embed="rId3"/>
                <a:stretch>
                  <a:fillRect l="-1038" t="-2148" r="-1442"/>
                </a:stretch>
              </a:blipFill>
            </p:spPr>
            <p:txBody>
              <a:bodyPr/>
              <a:lstStyle/>
              <a:p>
                <a:r>
                  <a:rPr lang="en-SE">
                    <a:noFill/>
                  </a:rPr>
                  <a:t> </a:t>
                </a:r>
              </a:p>
            </p:txBody>
          </p:sp>
        </mc:Fallback>
      </mc:AlternateContent>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zh-CN">
                <a:ea typeface="宋体" charset="-122"/>
              </a:rPr>
              <a:t>With PIP</a:t>
            </a:r>
            <a:endParaRPr lang="zh-CN" altLang="en-US">
              <a:ea typeface="宋体" charset="-122"/>
            </a:endParaRPr>
          </a:p>
        </p:txBody>
      </p:sp>
      <p:pic>
        <p:nvPicPr>
          <p:cNvPr id="28675" name="Picture 2"/>
          <p:cNvPicPr>
            <a:picLocks noChangeAspect="1" noChangeArrowheads="1"/>
          </p:cNvPicPr>
          <p:nvPr/>
        </p:nvPicPr>
        <p:blipFill>
          <a:blip r:embed="rId2"/>
          <a:srcRect/>
          <a:stretch>
            <a:fillRect/>
          </a:stretch>
        </p:blipFill>
        <p:spPr bwMode="auto">
          <a:xfrm>
            <a:off x="5329238" y="1600200"/>
            <a:ext cx="5143500" cy="3505200"/>
          </a:xfrm>
          <a:prstGeom prst="rect">
            <a:avLst/>
          </a:prstGeom>
          <a:noFill/>
          <a:ln w="9525">
            <a:noFill/>
            <a:miter lim="800000"/>
            <a:headEnd/>
            <a:tailEnd/>
          </a:ln>
        </p:spPr>
      </p:pic>
      <p:sp>
        <p:nvSpPr>
          <p:cNvPr id="28676" name="Content Placeholder 2" descr="Rectangle: Click to edit Master text styles&#10;Second level&#10;Third level&#10;Fourth level&#10;Fifth level"/>
          <p:cNvSpPr>
            <a:spLocks noGrp="1"/>
          </p:cNvSpPr>
          <p:nvPr>
            <p:ph idx="1"/>
          </p:nvPr>
        </p:nvSpPr>
        <p:spPr>
          <a:xfrm>
            <a:off x="457200" y="1066800"/>
            <a:ext cx="4663678" cy="5461000"/>
          </a:xfrm>
        </p:spPr>
        <p:txBody>
          <a:bodyPr>
            <a:normAutofit fontScale="92500"/>
          </a:bodyPr>
          <a:lstStyle/>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a:t>
            </a:r>
            <a:r>
              <a:rPr lang="en-US" altLang="zh-CN" sz="2500" dirty="0">
                <a:solidFill>
                  <a:srgbClr val="FF0000"/>
                </a:solidFill>
                <a:ea typeface="宋体" charset="-122"/>
              </a:rPr>
              <a:t>C inherits A’s priority and starts running</a:t>
            </a:r>
          </a:p>
          <a:p>
            <a:pPr lvl="1" eaLnBrk="1" hangingPunct="1">
              <a:lnSpc>
                <a:spcPct val="80000"/>
              </a:lnSpc>
            </a:pPr>
            <a:r>
              <a:rPr lang="en-US" altLang="zh-CN" sz="2300" dirty="0">
                <a:solidFill>
                  <a:srgbClr val="FF0000"/>
                </a:solidFill>
                <a:ea typeface="宋体" charset="-122"/>
              </a:rPr>
              <a:t>MP task B cannot start running, hence cannot cause unbounded blocking to HP task A</a:t>
            </a:r>
          </a:p>
          <a:p>
            <a:pPr eaLnBrk="1" hangingPunct="1">
              <a:lnSpc>
                <a:spcPct val="80000"/>
              </a:lnSpc>
            </a:pPr>
            <a:r>
              <a:rPr lang="en-US" altLang="zh-CN" sz="2500" dirty="0">
                <a:ea typeface="宋体" charset="-122"/>
              </a:rPr>
              <a:t>t+4: LP task C unlocks s, and returns to its regular Low priority; HP task A locks s and starts running</a:t>
            </a:r>
          </a:p>
          <a:p>
            <a:pPr eaLnBrk="1" hangingPunct="1">
              <a:lnSpc>
                <a:spcPct val="80000"/>
              </a:lnSpc>
            </a:pPr>
            <a:r>
              <a:rPr lang="en-US" altLang="zh-CN" sz="2500" dirty="0">
                <a:ea typeface="宋体" charset="-122"/>
              </a:rPr>
              <a:t>t+5: HP task A finishes and meets its deadline.</a:t>
            </a:r>
          </a:p>
          <a:p>
            <a:pPr eaLnBrk="1" hangingPunct="1">
              <a:lnSpc>
                <a:spcPct val="80000"/>
              </a:lnSpc>
            </a:pPr>
            <a:endParaRPr lang="zh-CN" altLang="en-US" sz="2500" dirty="0">
              <a:ea typeface="宋体" charset="-122"/>
            </a:endParaRPr>
          </a:p>
        </p:txBody>
      </p:sp>
      <p:graphicFrame>
        <p:nvGraphicFramePr>
          <p:cNvPr id="2" name="Group 36">
            <a:extLst>
              <a:ext uri="{FF2B5EF4-FFF2-40B4-BE49-F238E27FC236}">
                <a16:creationId xmlns:a16="http://schemas.microsoft.com/office/drawing/2014/main" id="{8CB718E0-F200-650C-FBCE-463DDD3B0DB0}"/>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1615516"/>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34221-E2BC-0948-3E5D-7B4C13FC8E89}"/>
            </a:ext>
          </a:extLst>
        </p:cNvPr>
        <p:cNvGrpSpPr/>
        <p:nvPr/>
      </p:nvGrpSpPr>
      <p:grpSpPr>
        <a:xfrm>
          <a:off x="0" y="0"/>
          <a:ext cx="0" cy="0"/>
          <a:chOff x="0" y="0"/>
          <a:chExt cx="0" cy="0"/>
        </a:xfrm>
      </p:grpSpPr>
      <p:sp>
        <p:nvSpPr>
          <p:cNvPr id="30722" name="Title 1">
            <a:extLst>
              <a:ext uri="{FF2B5EF4-FFF2-40B4-BE49-F238E27FC236}">
                <a16:creationId xmlns:a16="http://schemas.microsoft.com/office/drawing/2014/main" id="{4830E962-C794-AB32-418A-C7E4B1931E90}"/>
              </a:ext>
            </a:extLst>
          </p:cNvPr>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p:cNvSpPr>
              <p:nvPr>
                <p:ph idx="1"/>
              </p:nvPr>
            </p:nvSpPr>
            <p:spPr>
              <a:xfrm>
                <a:off x="439428" y="744036"/>
                <a:ext cx="11371572" cy="4056564"/>
              </a:xfrm>
            </p:spPr>
            <p:txBody>
              <a:bodyPr>
                <a:normAutofit/>
              </a:bodyPr>
              <a:lstStyle/>
              <a:p>
                <a:pPr eaLnBrk="1" hangingPunct="1"/>
                <a:r>
                  <a:rPr lang="en-US" altLang="zh-CN" sz="2800" dirty="0">
                    <a:ea typeface="宋体" charset="-122"/>
                  </a:rPr>
                  <a:t>PIP does not prevent deadlocks. Classic deadlock scenario:</a:t>
                </a:r>
              </a:p>
              <a:p>
                <a:pPr lvl="1" eaLnBrk="1" hangingPunct="1"/>
                <a:r>
                  <a:rPr lang="en-US" altLang="zh-CN" sz="2400" dirty="0">
                    <a:ea typeface="宋体" charset="-122"/>
                  </a:rPr>
                  <a:t>LP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2</m:t>
                        </m:r>
                      </m:sub>
                    </m:sSub>
                  </m:oMath>
                </a14:m>
                <a:r>
                  <a:rPr lang="en-US" altLang="zh-CN" sz="2400" dirty="0">
                    <a:ea typeface="宋体" charset="-122"/>
                  </a:rPr>
                  <a:t> locks s</a:t>
                </a:r>
                <a:r>
                  <a:rPr lang="en-US" altLang="zh-CN" sz="2400" baseline="-25000" dirty="0">
                    <a:ea typeface="宋体" charset="-122"/>
                  </a:rPr>
                  <a:t>1</a:t>
                </a:r>
                <a:r>
                  <a:rPr lang="en-US" altLang="zh-CN" sz="2400" dirty="0">
                    <a:ea typeface="宋体" charset="-122"/>
                  </a:rPr>
                  <a:t> at time t</a:t>
                </a:r>
              </a:p>
              <a:p>
                <a:pPr lvl="1" eaLnBrk="1" hangingPunct="1"/>
                <a:r>
                  <a:rPr lang="en-US" altLang="zh-CN" sz="2400" dirty="0">
                    <a:ea typeface="宋体" charset="-122"/>
                  </a:rPr>
                  <a:t>HP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1</m:t>
                        </m:r>
                      </m:sub>
                    </m:sSub>
                  </m:oMath>
                </a14:m>
                <a:r>
                  <a:rPr lang="en-US" altLang="zh-CN" sz="2400" dirty="0">
                    <a:ea typeface="宋体" charset="-122"/>
                  </a:rPr>
                  <a:t> starts running after t and locks s</a:t>
                </a:r>
                <a:r>
                  <a:rPr lang="en-US" altLang="zh-CN" sz="2400" baseline="-25000" dirty="0">
                    <a:ea typeface="宋体" charset="-122"/>
                  </a:rPr>
                  <a:t>2</a:t>
                </a:r>
                <a:r>
                  <a:rPr lang="en-US" altLang="zh-CN" sz="2400" dirty="0">
                    <a:ea typeface="宋体" charset="-122"/>
                  </a:rPr>
                  <a:t>, and tries to lock s</a:t>
                </a:r>
                <a:r>
                  <a:rPr lang="en-US" altLang="zh-CN" sz="2400" baseline="-25000" dirty="0">
                    <a:ea typeface="宋体" charset="-122"/>
                  </a:rPr>
                  <a:t>1</a:t>
                </a:r>
                <a:r>
                  <a:rPr lang="en-US" altLang="zh-CN" sz="2400" dirty="0">
                    <a:ea typeface="宋体" charset="-122"/>
                  </a:rPr>
                  <a:t>, blocked by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endParaRPr lang="en-US" altLang="zh-CN" sz="2400" dirty="0">
                  <a:ea typeface="宋体" charset="-122"/>
                </a:endParaRPr>
              </a:p>
              <a:p>
                <a:pPr lvl="1" eaLnBrk="1" hangingPunct="1"/>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inherits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’s priority and starts running</a:t>
                </a:r>
              </a:p>
              <a:p>
                <a:pPr lvl="1" eaLnBrk="1" hangingPunct="1"/>
                <a14:m>
                  <m:oMath xmlns:m="http://schemas.openxmlformats.org/officeDocument/2006/math">
                    <m:sSub>
                      <m:sSubPr>
                        <m:ctrlPr>
                          <a:rPr lang="en-GB" altLang="zh-CN" sz="2400" i="1" smtClean="0">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tries to lock s</a:t>
                </a:r>
                <a:r>
                  <a:rPr lang="en-US" altLang="zh-CN" sz="2400" baseline="-25000" dirty="0">
                    <a:ea typeface="宋体" charset="-122"/>
                  </a:rPr>
                  <a:t>2</a:t>
                </a:r>
                <a:r>
                  <a:rPr lang="en-US" altLang="zh-CN" sz="2400" dirty="0">
                    <a:ea typeface="宋体" charset="-122"/>
                  </a:rPr>
                  <a:t>, but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 holds s</a:t>
                </a:r>
                <a:r>
                  <a:rPr lang="en-US" altLang="zh-CN" sz="2400" baseline="-25000" dirty="0">
                    <a:ea typeface="宋体" charset="-122"/>
                  </a:rPr>
                  <a:t>2</a:t>
                </a:r>
                <a:r>
                  <a:rPr lang="en-US" altLang="zh-CN" sz="2400" dirty="0">
                    <a:ea typeface="宋体" charset="-122"/>
                  </a:rPr>
                  <a:t>. Deadlocked!</a:t>
                </a:r>
              </a:p>
            </p:txBody>
          </p:sp>
        </mc:Choice>
        <mc:Fallback xmlns="">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noRot="1" noChangeAspect="1" noMove="1" noResize="1" noEditPoints="1" noAdjustHandles="1" noChangeArrowheads="1" noChangeShapeType="1" noTextEdit="1"/>
              </p:cNvSpPr>
              <p:nvPr>
                <p:ph idx="1"/>
              </p:nvPr>
            </p:nvSpPr>
            <p:spPr>
              <a:xfrm>
                <a:off x="439428" y="744036"/>
                <a:ext cx="11371572" cy="4056564"/>
              </a:xfrm>
              <a:blipFill>
                <a:blip r:embed="rId2"/>
                <a:stretch>
                  <a:fillRect l="-1233" t="-3453"/>
                </a:stretch>
              </a:blipFill>
            </p:spPr>
            <p:txBody>
              <a:bodyPr/>
              <a:lstStyle/>
              <a:p>
                <a:r>
                  <a:rPr lang="en-SE">
                    <a:noFill/>
                  </a:rPr>
                  <a:t> </a:t>
                </a:r>
              </a:p>
            </p:txBody>
          </p:sp>
        </mc:Fallback>
      </mc:AlternateContent>
      <p:pic>
        <p:nvPicPr>
          <p:cNvPr id="3" name="Picture 2">
            <a:extLst>
              <a:ext uri="{FF2B5EF4-FFF2-40B4-BE49-F238E27FC236}">
                <a16:creationId xmlns:a16="http://schemas.microsoft.com/office/drawing/2014/main" id="{A3CBF545-079B-C61F-A439-1837872DCBA7}"/>
              </a:ext>
            </a:extLst>
          </p:cNvPr>
          <p:cNvPicPr>
            <a:picLocks noChangeAspect="1"/>
          </p:cNvPicPr>
          <p:nvPr/>
        </p:nvPicPr>
        <p:blipFill>
          <a:blip r:embed="rId3"/>
          <a:stretch>
            <a:fillRect/>
          </a:stretch>
        </p:blipFill>
        <p:spPr>
          <a:xfrm>
            <a:off x="3095147" y="3429000"/>
            <a:ext cx="6001705" cy="3234902"/>
          </a:xfrm>
          <a:prstGeom prst="rect">
            <a:avLst/>
          </a:prstGeom>
        </p:spPr>
      </p:pic>
    </p:spTree>
    <p:extLst>
      <p:ext uri="{BB962C8B-B14F-4D97-AF65-F5344CB8AC3E}">
        <p14:creationId xmlns:p14="http://schemas.microsoft.com/office/powerpoint/2010/main" val="372597064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p:cNvSpPr>
                <a:spLocks noGrp="1"/>
              </p:cNvSpPr>
              <p:nvPr>
                <p:ph idx="1"/>
              </p:nvPr>
            </p:nvSpPr>
            <p:spPr>
              <a:xfrm>
                <a:off x="439428" y="744037"/>
                <a:ext cx="11752572" cy="3424334"/>
              </a:xfrm>
            </p:spPr>
            <p:txBody>
              <a:bodyPr>
                <a:normAutofit/>
              </a:bodyPr>
              <a:lstStyle/>
              <a:p>
                <a:pPr eaLnBrk="1" hangingPunct="1"/>
                <a:r>
                  <a:rPr lang="en-GB" altLang="zh-CN" dirty="0">
                    <a:ea typeface="宋体" charset="-122"/>
                  </a:rPr>
                  <a:t>Chained blocking:</a:t>
                </a:r>
              </a:p>
              <a:p>
                <a:pPr lvl="1" eaLnBrk="1" hangingPunct="1"/>
                <a:r>
                  <a:rPr lang="en-GB" altLang="zh-CN" sz="2400" dirty="0">
                    <a:ea typeface="宋体" charset="-122"/>
                  </a:rPr>
                  <a:t>Theorem: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altLang="zh-CN" sz="2400" dirty="0">
                    <a:ea typeface="宋体" charset="-122"/>
                  </a:rPr>
                  <a:t> can be blocked at most once by each lower priority task</a:t>
                </a:r>
              </a:p>
              <a:p>
                <a:pPr lvl="1">
                  <a:buFont typeface="Arial" panose="020B0604020202020204" pitchFamily="34" charset="0"/>
                  <a:buChar char="•"/>
                </a:pPr>
                <a:r>
                  <a:rPr lang="en-GB" sz="2400" dirty="0"/>
                  <a:t>If </a:t>
                </a:r>
                <a:r>
                  <a:rPr lang="en-GB" sz="2400" b="1" dirty="0"/>
                  <a:t>n</a:t>
                </a:r>
                <a:r>
                  <a:rPr lang="en-GB" sz="2400" dirty="0"/>
                  <a:t> is the number of tasks with priority less than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𝑖</m:t>
                        </m:r>
                      </m:sub>
                    </m:sSub>
                  </m:oMath>
                </a14:m>
                <a:r>
                  <a:rPr lang="en-GB" sz="2400" dirty="0"/>
                  <a:t>, and </a:t>
                </a:r>
                <a:r>
                  <a:rPr lang="en-GB" sz="2400" b="1" dirty="0"/>
                  <a:t>m</a:t>
                </a:r>
                <a:r>
                  <a:rPr lang="en-GB" sz="2400" dirty="0"/>
                  <a:t> is the number of semaphores on which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𝑖</m:t>
                        </m:r>
                      </m:sub>
                    </m:sSub>
                  </m:oMath>
                </a14:m>
                <a:r>
                  <a:rPr lang="en-GB" sz="2400" dirty="0"/>
                  <a:t> can be blocked, then</a:t>
                </a:r>
              </a:p>
              <a:p>
                <a:pPr lvl="1"/>
                <a:r>
                  <a:rPr lang="en-GB" sz="2400" b="1" dirty="0"/>
                  <a:t>Theorem: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sz="2400" dirty="0"/>
                  <a:t> can be blocked at most for the duration of </a:t>
                </a:r>
                <a:r>
                  <a:rPr lang="en-GB" sz="2400" b="1" dirty="0"/>
                  <a:t>min(n, m)</a:t>
                </a:r>
                <a:r>
                  <a:rPr lang="en-GB" sz="2400" dirty="0"/>
                  <a:t> critical sections</a:t>
                </a:r>
                <a:endParaRPr lang="en-GB" altLang="zh-CN" sz="2400" dirty="0">
                  <a:ea typeface="宋体" charset="-122"/>
                </a:endParaRPr>
              </a:p>
              <a:p>
                <a:pPr eaLnBrk="1" hangingPunct="1"/>
                <a:r>
                  <a:rPr lang="en-GB" altLang="zh-CN" dirty="0">
                    <a:ea typeface="宋体" charset="-122"/>
                  </a:rPr>
                  <a:t>Priority Ceiling Protocol is a more advanced protocol, which prevents deadlocks and reduces blocking time (discussions omitted)</a:t>
                </a:r>
                <a:endParaRPr lang="zh-CN" altLang="en-US" dirty="0">
                  <a:ea typeface="宋体" charset="-122"/>
                </a:endParaRPr>
              </a:p>
            </p:txBody>
          </p:sp>
        </mc:Choice>
        <mc:Fallback xmlns="">
          <p:sp>
            <p:nvSpPr>
              <p:cNvPr id="30723"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439428" y="744037"/>
                <a:ext cx="11752572" cy="3424334"/>
              </a:xfrm>
              <a:blipFill>
                <a:blip r:embed="rId2"/>
                <a:stretch>
                  <a:fillRect l="-934" t="-3203" r="-1504"/>
                </a:stretch>
              </a:blipFill>
            </p:spPr>
            <p:txBody>
              <a:bodyPr/>
              <a:lstStyle/>
              <a:p>
                <a:r>
                  <a:rPr lang="en-SE">
                    <a:noFill/>
                  </a:rPr>
                  <a:t> </a:t>
                </a:r>
              </a:p>
            </p:txBody>
          </p:sp>
        </mc:Fallback>
      </mc:AlternateContent>
      <p:grpSp>
        <p:nvGrpSpPr>
          <p:cNvPr id="30720" name="Group 30719">
            <a:extLst>
              <a:ext uri="{FF2B5EF4-FFF2-40B4-BE49-F238E27FC236}">
                <a16:creationId xmlns:a16="http://schemas.microsoft.com/office/drawing/2014/main" id="{D0ADD73D-9F5D-10C6-8994-26EA7483DE9D}"/>
              </a:ext>
            </a:extLst>
          </p:cNvPr>
          <p:cNvGrpSpPr/>
          <p:nvPr/>
        </p:nvGrpSpPr>
        <p:grpSpPr>
          <a:xfrm>
            <a:off x="3124200" y="3733800"/>
            <a:ext cx="6183820" cy="2720345"/>
            <a:chOff x="6288423" y="2606610"/>
            <a:chExt cx="2487676" cy="1094362"/>
          </a:xfrm>
        </p:grpSpPr>
        <p:grpSp>
          <p:nvGrpSpPr>
            <p:cNvPr id="34" name="object 101">
              <a:extLst>
                <a:ext uri="{FF2B5EF4-FFF2-40B4-BE49-F238E27FC236}">
                  <a16:creationId xmlns:a16="http://schemas.microsoft.com/office/drawing/2014/main" id="{B1B9E7F3-FB59-4000-8EEE-2663C0B45BF1}"/>
                </a:ext>
              </a:extLst>
            </p:cNvPr>
            <p:cNvGrpSpPr/>
            <p:nvPr/>
          </p:nvGrpSpPr>
          <p:grpSpPr>
            <a:xfrm>
              <a:off x="6288423" y="2705419"/>
              <a:ext cx="2487295" cy="532892"/>
              <a:chOff x="931926" y="4812791"/>
              <a:chExt cx="2487295" cy="532892"/>
            </a:xfrm>
          </p:grpSpPr>
          <p:sp>
            <p:nvSpPr>
              <p:cNvPr id="35" name="object 102">
                <a:extLst>
                  <a:ext uri="{FF2B5EF4-FFF2-40B4-BE49-F238E27FC236}">
                    <a16:creationId xmlns:a16="http://schemas.microsoft.com/office/drawing/2014/main" id="{944B5DE7-91DF-88F3-A43E-34BE5BC4EC02}"/>
                  </a:ext>
                </a:extLst>
              </p:cNvPr>
              <p:cNvSpPr/>
              <p:nvPr/>
            </p:nvSpPr>
            <p:spPr>
              <a:xfrm>
                <a:off x="931926" y="4836413"/>
                <a:ext cx="2487295" cy="509270"/>
              </a:xfrm>
              <a:custGeom>
                <a:avLst/>
                <a:gdLst/>
                <a:ahLst/>
                <a:cxnLst/>
                <a:rect l="l" t="t" r="r" b="b"/>
                <a:pathLst>
                  <a:path w="2487295" h="509270">
                    <a:moveTo>
                      <a:pt x="24384" y="40386"/>
                    </a:moveTo>
                    <a:lnTo>
                      <a:pt x="23228" y="36576"/>
                    </a:lnTo>
                    <a:lnTo>
                      <a:pt x="12192" y="0"/>
                    </a:lnTo>
                    <a:lnTo>
                      <a:pt x="0" y="40386"/>
                    </a:lnTo>
                    <a:lnTo>
                      <a:pt x="9906" y="40386"/>
                    </a:lnTo>
                    <a:lnTo>
                      <a:pt x="9906" y="509028"/>
                    </a:lnTo>
                    <a:lnTo>
                      <a:pt x="14478" y="509028"/>
                    </a:lnTo>
                    <a:lnTo>
                      <a:pt x="14478" y="40386"/>
                    </a:lnTo>
                    <a:lnTo>
                      <a:pt x="24384" y="40386"/>
                    </a:lnTo>
                    <a:close/>
                  </a:path>
                  <a:path w="2487295" h="509270">
                    <a:moveTo>
                      <a:pt x="2487168" y="435114"/>
                    </a:moveTo>
                    <a:lnTo>
                      <a:pt x="278892" y="435114"/>
                    </a:lnTo>
                    <a:lnTo>
                      <a:pt x="278892" y="438150"/>
                    </a:lnTo>
                    <a:lnTo>
                      <a:pt x="2487168" y="438150"/>
                    </a:lnTo>
                    <a:lnTo>
                      <a:pt x="2487168" y="435114"/>
                    </a:lnTo>
                    <a:close/>
                  </a:path>
                  <a:path w="2487295" h="509270">
                    <a:moveTo>
                      <a:pt x="2487168" y="168414"/>
                    </a:moveTo>
                    <a:lnTo>
                      <a:pt x="278892" y="168414"/>
                    </a:lnTo>
                    <a:lnTo>
                      <a:pt x="278892" y="171450"/>
                    </a:lnTo>
                    <a:lnTo>
                      <a:pt x="2487168" y="171450"/>
                    </a:lnTo>
                    <a:lnTo>
                      <a:pt x="2487168" y="168414"/>
                    </a:lnTo>
                    <a:close/>
                  </a:path>
                </a:pathLst>
              </a:custGeom>
              <a:solidFill>
                <a:srgbClr val="000000"/>
              </a:solidFill>
            </p:spPr>
            <p:txBody>
              <a:bodyPr wrap="square" lIns="0" tIns="0" rIns="0" bIns="0" rtlCol="0"/>
              <a:lstStyle/>
              <a:p>
                <a:endParaRPr sz="4000"/>
              </a:p>
            </p:txBody>
          </p:sp>
          <p:pic>
            <p:nvPicPr>
              <p:cNvPr id="36" name="object 103">
                <a:extLst>
                  <a:ext uri="{FF2B5EF4-FFF2-40B4-BE49-F238E27FC236}">
                    <a16:creationId xmlns:a16="http://schemas.microsoft.com/office/drawing/2014/main" id="{9C1B980C-E082-7768-F575-6ACAA9E64DFC}"/>
                  </a:ext>
                </a:extLst>
              </p:cNvPr>
              <p:cNvPicPr/>
              <p:nvPr/>
            </p:nvPicPr>
            <p:blipFill>
              <a:blip r:embed="rId3" cstate="print"/>
              <a:stretch>
                <a:fillRect/>
              </a:stretch>
            </p:blipFill>
            <p:spPr>
              <a:xfrm>
                <a:off x="1561337" y="4812791"/>
                <a:ext cx="160781" cy="195072"/>
              </a:xfrm>
              <a:prstGeom prst="rect">
                <a:avLst/>
              </a:prstGeom>
            </p:spPr>
          </p:pic>
          <p:sp>
            <p:nvSpPr>
              <p:cNvPr id="37" name="object 104">
                <a:extLst>
                  <a:ext uri="{FF2B5EF4-FFF2-40B4-BE49-F238E27FC236}">
                    <a16:creationId xmlns:a16="http://schemas.microsoft.com/office/drawing/2014/main" id="{69F04AA3-62FF-13CA-E235-A5055F9E66FA}"/>
                  </a:ext>
                </a:extLst>
              </p:cNvPr>
              <p:cNvSpPr/>
              <p:nvPr/>
            </p:nvSpPr>
            <p:spPr>
              <a:xfrm>
                <a:off x="1719071" y="5004815"/>
                <a:ext cx="3175" cy="337185"/>
              </a:xfrm>
              <a:custGeom>
                <a:avLst/>
                <a:gdLst/>
                <a:ahLst/>
                <a:cxnLst/>
                <a:rect l="l" t="t" r="r" b="b"/>
                <a:pathLst>
                  <a:path w="3175" h="337185">
                    <a:moveTo>
                      <a:pt x="1523" y="0"/>
                    </a:moveTo>
                    <a:lnTo>
                      <a:pt x="0" y="1524"/>
                    </a:lnTo>
                    <a:lnTo>
                      <a:pt x="1523" y="3048"/>
                    </a:lnTo>
                    <a:lnTo>
                      <a:pt x="3047" y="1524"/>
                    </a:lnTo>
                    <a:lnTo>
                      <a:pt x="1523" y="0"/>
                    </a:lnTo>
                    <a:close/>
                  </a:path>
                  <a:path w="3175" h="337185">
                    <a:moveTo>
                      <a:pt x="1523" y="6096"/>
                    </a:moveTo>
                    <a:lnTo>
                      <a:pt x="0" y="7620"/>
                    </a:lnTo>
                    <a:lnTo>
                      <a:pt x="1523" y="9144"/>
                    </a:lnTo>
                    <a:lnTo>
                      <a:pt x="3047" y="7620"/>
                    </a:lnTo>
                    <a:lnTo>
                      <a:pt x="1523" y="6096"/>
                    </a:lnTo>
                    <a:close/>
                  </a:path>
                  <a:path w="3175" h="337185">
                    <a:moveTo>
                      <a:pt x="1523" y="12192"/>
                    </a:moveTo>
                    <a:lnTo>
                      <a:pt x="0" y="13716"/>
                    </a:lnTo>
                    <a:lnTo>
                      <a:pt x="1523" y="15239"/>
                    </a:lnTo>
                    <a:lnTo>
                      <a:pt x="3047" y="13716"/>
                    </a:lnTo>
                    <a:lnTo>
                      <a:pt x="1523" y="12192"/>
                    </a:lnTo>
                    <a:close/>
                  </a:path>
                  <a:path w="3175" h="337185">
                    <a:moveTo>
                      <a:pt x="1523" y="18287"/>
                    </a:moveTo>
                    <a:lnTo>
                      <a:pt x="0" y="19812"/>
                    </a:lnTo>
                    <a:lnTo>
                      <a:pt x="1523" y="21336"/>
                    </a:lnTo>
                    <a:lnTo>
                      <a:pt x="3047" y="19812"/>
                    </a:lnTo>
                    <a:lnTo>
                      <a:pt x="1523" y="18287"/>
                    </a:lnTo>
                    <a:close/>
                  </a:path>
                  <a:path w="3175" h="337185">
                    <a:moveTo>
                      <a:pt x="1523" y="24384"/>
                    </a:moveTo>
                    <a:lnTo>
                      <a:pt x="0" y="25908"/>
                    </a:lnTo>
                    <a:lnTo>
                      <a:pt x="1523" y="27432"/>
                    </a:lnTo>
                    <a:lnTo>
                      <a:pt x="3047" y="25908"/>
                    </a:lnTo>
                    <a:lnTo>
                      <a:pt x="1523" y="24384"/>
                    </a:lnTo>
                    <a:close/>
                  </a:path>
                  <a:path w="3175" h="337185">
                    <a:moveTo>
                      <a:pt x="1523" y="30480"/>
                    </a:moveTo>
                    <a:lnTo>
                      <a:pt x="0" y="32004"/>
                    </a:lnTo>
                    <a:lnTo>
                      <a:pt x="1523" y="33528"/>
                    </a:lnTo>
                    <a:lnTo>
                      <a:pt x="3047" y="32004"/>
                    </a:lnTo>
                    <a:lnTo>
                      <a:pt x="1523" y="30480"/>
                    </a:lnTo>
                    <a:close/>
                  </a:path>
                  <a:path w="3175" h="337185">
                    <a:moveTo>
                      <a:pt x="1523" y="36575"/>
                    </a:moveTo>
                    <a:lnTo>
                      <a:pt x="0" y="38100"/>
                    </a:lnTo>
                    <a:lnTo>
                      <a:pt x="1523" y="39624"/>
                    </a:lnTo>
                    <a:lnTo>
                      <a:pt x="3047" y="38100"/>
                    </a:lnTo>
                    <a:lnTo>
                      <a:pt x="1523" y="36575"/>
                    </a:lnTo>
                    <a:close/>
                  </a:path>
                  <a:path w="3175" h="337185">
                    <a:moveTo>
                      <a:pt x="1523" y="42672"/>
                    </a:moveTo>
                    <a:lnTo>
                      <a:pt x="0" y="44196"/>
                    </a:lnTo>
                    <a:lnTo>
                      <a:pt x="1523" y="45720"/>
                    </a:lnTo>
                    <a:lnTo>
                      <a:pt x="3047" y="44196"/>
                    </a:lnTo>
                    <a:lnTo>
                      <a:pt x="1523" y="42672"/>
                    </a:lnTo>
                    <a:close/>
                  </a:path>
                  <a:path w="3175" h="337185">
                    <a:moveTo>
                      <a:pt x="1523" y="48768"/>
                    </a:moveTo>
                    <a:lnTo>
                      <a:pt x="0" y="50292"/>
                    </a:lnTo>
                    <a:lnTo>
                      <a:pt x="1523" y="51816"/>
                    </a:lnTo>
                    <a:lnTo>
                      <a:pt x="3047" y="50292"/>
                    </a:lnTo>
                    <a:lnTo>
                      <a:pt x="1523" y="48768"/>
                    </a:lnTo>
                    <a:close/>
                  </a:path>
                  <a:path w="3175" h="337185">
                    <a:moveTo>
                      <a:pt x="1523" y="54863"/>
                    </a:moveTo>
                    <a:lnTo>
                      <a:pt x="0" y="56387"/>
                    </a:lnTo>
                    <a:lnTo>
                      <a:pt x="1523" y="57912"/>
                    </a:lnTo>
                    <a:lnTo>
                      <a:pt x="3047" y="56387"/>
                    </a:lnTo>
                    <a:lnTo>
                      <a:pt x="1523" y="54863"/>
                    </a:lnTo>
                    <a:close/>
                  </a:path>
                  <a:path w="3175" h="337185">
                    <a:moveTo>
                      <a:pt x="1523" y="60960"/>
                    </a:moveTo>
                    <a:lnTo>
                      <a:pt x="0" y="62484"/>
                    </a:lnTo>
                    <a:lnTo>
                      <a:pt x="1523" y="64008"/>
                    </a:lnTo>
                    <a:lnTo>
                      <a:pt x="3047" y="62484"/>
                    </a:lnTo>
                    <a:lnTo>
                      <a:pt x="1523" y="60960"/>
                    </a:lnTo>
                    <a:close/>
                  </a:path>
                  <a:path w="3175" h="337185">
                    <a:moveTo>
                      <a:pt x="1523" y="67056"/>
                    </a:moveTo>
                    <a:lnTo>
                      <a:pt x="0" y="68580"/>
                    </a:lnTo>
                    <a:lnTo>
                      <a:pt x="1523" y="70104"/>
                    </a:lnTo>
                    <a:lnTo>
                      <a:pt x="3047" y="68580"/>
                    </a:lnTo>
                    <a:lnTo>
                      <a:pt x="1523" y="67056"/>
                    </a:lnTo>
                    <a:close/>
                  </a:path>
                  <a:path w="3175" h="337185">
                    <a:moveTo>
                      <a:pt x="1523" y="73151"/>
                    </a:moveTo>
                    <a:lnTo>
                      <a:pt x="0" y="74675"/>
                    </a:lnTo>
                    <a:lnTo>
                      <a:pt x="1523" y="76200"/>
                    </a:lnTo>
                    <a:lnTo>
                      <a:pt x="3047" y="74675"/>
                    </a:lnTo>
                    <a:lnTo>
                      <a:pt x="1523" y="73151"/>
                    </a:lnTo>
                    <a:close/>
                  </a:path>
                  <a:path w="3175" h="337185">
                    <a:moveTo>
                      <a:pt x="1523" y="79248"/>
                    </a:moveTo>
                    <a:lnTo>
                      <a:pt x="0" y="80772"/>
                    </a:lnTo>
                    <a:lnTo>
                      <a:pt x="1523" y="82296"/>
                    </a:lnTo>
                    <a:lnTo>
                      <a:pt x="3047" y="80772"/>
                    </a:lnTo>
                    <a:lnTo>
                      <a:pt x="1523" y="79248"/>
                    </a:lnTo>
                    <a:close/>
                  </a:path>
                  <a:path w="3175" h="337185">
                    <a:moveTo>
                      <a:pt x="1523" y="85344"/>
                    </a:moveTo>
                    <a:lnTo>
                      <a:pt x="0" y="86868"/>
                    </a:lnTo>
                    <a:lnTo>
                      <a:pt x="1523" y="88392"/>
                    </a:lnTo>
                    <a:lnTo>
                      <a:pt x="3047" y="86868"/>
                    </a:lnTo>
                    <a:lnTo>
                      <a:pt x="1523" y="85344"/>
                    </a:lnTo>
                    <a:close/>
                  </a:path>
                  <a:path w="3175" h="337185">
                    <a:moveTo>
                      <a:pt x="1523" y="91439"/>
                    </a:moveTo>
                    <a:lnTo>
                      <a:pt x="0" y="92963"/>
                    </a:lnTo>
                    <a:lnTo>
                      <a:pt x="1523" y="94487"/>
                    </a:lnTo>
                    <a:lnTo>
                      <a:pt x="3047" y="92963"/>
                    </a:lnTo>
                    <a:lnTo>
                      <a:pt x="1523" y="91439"/>
                    </a:lnTo>
                    <a:close/>
                  </a:path>
                  <a:path w="3175" h="337185">
                    <a:moveTo>
                      <a:pt x="1523" y="97536"/>
                    </a:moveTo>
                    <a:lnTo>
                      <a:pt x="0" y="99060"/>
                    </a:lnTo>
                    <a:lnTo>
                      <a:pt x="1523" y="100584"/>
                    </a:lnTo>
                    <a:lnTo>
                      <a:pt x="3047" y="99060"/>
                    </a:lnTo>
                    <a:lnTo>
                      <a:pt x="1523" y="97536"/>
                    </a:lnTo>
                    <a:close/>
                  </a:path>
                  <a:path w="3175" h="337185">
                    <a:moveTo>
                      <a:pt x="1523" y="103632"/>
                    </a:moveTo>
                    <a:lnTo>
                      <a:pt x="0" y="105156"/>
                    </a:lnTo>
                    <a:lnTo>
                      <a:pt x="1523" y="106680"/>
                    </a:lnTo>
                    <a:lnTo>
                      <a:pt x="3047" y="105156"/>
                    </a:lnTo>
                    <a:lnTo>
                      <a:pt x="1523" y="103632"/>
                    </a:lnTo>
                    <a:close/>
                  </a:path>
                  <a:path w="3175" h="337185">
                    <a:moveTo>
                      <a:pt x="1523" y="108966"/>
                    </a:moveTo>
                    <a:lnTo>
                      <a:pt x="0" y="110489"/>
                    </a:lnTo>
                    <a:lnTo>
                      <a:pt x="1523" y="112013"/>
                    </a:lnTo>
                    <a:lnTo>
                      <a:pt x="3047" y="110489"/>
                    </a:lnTo>
                    <a:lnTo>
                      <a:pt x="1523" y="108966"/>
                    </a:lnTo>
                    <a:close/>
                  </a:path>
                  <a:path w="3175" h="337185">
                    <a:moveTo>
                      <a:pt x="1523" y="115062"/>
                    </a:moveTo>
                    <a:lnTo>
                      <a:pt x="0" y="116586"/>
                    </a:lnTo>
                    <a:lnTo>
                      <a:pt x="1523" y="118110"/>
                    </a:lnTo>
                    <a:lnTo>
                      <a:pt x="3047" y="116586"/>
                    </a:lnTo>
                    <a:lnTo>
                      <a:pt x="1523" y="115062"/>
                    </a:lnTo>
                    <a:close/>
                  </a:path>
                  <a:path w="3175" h="337185">
                    <a:moveTo>
                      <a:pt x="1523" y="121158"/>
                    </a:moveTo>
                    <a:lnTo>
                      <a:pt x="0" y="122682"/>
                    </a:lnTo>
                    <a:lnTo>
                      <a:pt x="1523" y="124206"/>
                    </a:lnTo>
                    <a:lnTo>
                      <a:pt x="3047" y="122682"/>
                    </a:lnTo>
                    <a:lnTo>
                      <a:pt x="1523" y="121158"/>
                    </a:lnTo>
                    <a:close/>
                  </a:path>
                  <a:path w="3175" h="337185">
                    <a:moveTo>
                      <a:pt x="1523" y="127254"/>
                    </a:moveTo>
                    <a:lnTo>
                      <a:pt x="0" y="128778"/>
                    </a:lnTo>
                    <a:lnTo>
                      <a:pt x="1523" y="130301"/>
                    </a:lnTo>
                    <a:lnTo>
                      <a:pt x="3047" y="128778"/>
                    </a:lnTo>
                    <a:lnTo>
                      <a:pt x="1523" y="127254"/>
                    </a:lnTo>
                    <a:close/>
                  </a:path>
                  <a:path w="3175" h="337185">
                    <a:moveTo>
                      <a:pt x="1523" y="133350"/>
                    </a:moveTo>
                    <a:lnTo>
                      <a:pt x="0" y="134874"/>
                    </a:lnTo>
                    <a:lnTo>
                      <a:pt x="1523" y="136398"/>
                    </a:lnTo>
                    <a:lnTo>
                      <a:pt x="3047" y="134874"/>
                    </a:lnTo>
                    <a:lnTo>
                      <a:pt x="1523" y="133350"/>
                    </a:lnTo>
                    <a:close/>
                  </a:path>
                  <a:path w="3175" h="337185">
                    <a:moveTo>
                      <a:pt x="1523" y="139446"/>
                    </a:moveTo>
                    <a:lnTo>
                      <a:pt x="0" y="140970"/>
                    </a:lnTo>
                    <a:lnTo>
                      <a:pt x="1523" y="142494"/>
                    </a:lnTo>
                    <a:lnTo>
                      <a:pt x="3047" y="140970"/>
                    </a:lnTo>
                    <a:lnTo>
                      <a:pt x="1523" y="139446"/>
                    </a:lnTo>
                    <a:close/>
                  </a:path>
                  <a:path w="3175" h="337185">
                    <a:moveTo>
                      <a:pt x="1523" y="145542"/>
                    </a:moveTo>
                    <a:lnTo>
                      <a:pt x="0" y="147066"/>
                    </a:lnTo>
                    <a:lnTo>
                      <a:pt x="1523" y="148589"/>
                    </a:lnTo>
                    <a:lnTo>
                      <a:pt x="3047" y="147066"/>
                    </a:lnTo>
                    <a:lnTo>
                      <a:pt x="1523" y="145542"/>
                    </a:lnTo>
                    <a:close/>
                  </a:path>
                  <a:path w="3175" h="337185">
                    <a:moveTo>
                      <a:pt x="1523" y="151637"/>
                    </a:moveTo>
                    <a:lnTo>
                      <a:pt x="0" y="153162"/>
                    </a:lnTo>
                    <a:lnTo>
                      <a:pt x="1523" y="154686"/>
                    </a:lnTo>
                    <a:lnTo>
                      <a:pt x="3047" y="153162"/>
                    </a:lnTo>
                    <a:lnTo>
                      <a:pt x="1523" y="151637"/>
                    </a:lnTo>
                    <a:close/>
                  </a:path>
                  <a:path w="3175" h="337185">
                    <a:moveTo>
                      <a:pt x="1523" y="157734"/>
                    </a:moveTo>
                    <a:lnTo>
                      <a:pt x="0" y="159258"/>
                    </a:lnTo>
                    <a:lnTo>
                      <a:pt x="1523" y="160782"/>
                    </a:lnTo>
                    <a:lnTo>
                      <a:pt x="3047" y="159258"/>
                    </a:lnTo>
                    <a:lnTo>
                      <a:pt x="1523" y="157734"/>
                    </a:lnTo>
                    <a:close/>
                  </a:path>
                  <a:path w="3175" h="337185">
                    <a:moveTo>
                      <a:pt x="1523" y="163830"/>
                    </a:moveTo>
                    <a:lnTo>
                      <a:pt x="0" y="165354"/>
                    </a:lnTo>
                    <a:lnTo>
                      <a:pt x="1523" y="166878"/>
                    </a:lnTo>
                    <a:lnTo>
                      <a:pt x="3047" y="165354"/>
                    </a:lnTo>
                    <a:lnTo>
                      <a:pt x="1523" y="163830"/>
                    </a:lnTo>
                    <a:close/>
                  </a:path>
                  <a:path w="3175" h="337185">
                    <a:moveTo>
                      <a:pt x="1523" y="169925"/>
                    </a:moveTo>
                    <a:lnTo>
                      <a:pt x="0" y="171450"/>
                    </a:lnTo>
                    <a:lnTo>
                      <a:pt x="1523" y="172974"/>
                    </a:lnTo>
                    <a:lnTo>
                      <a:pt x="3047" y="171450"/>
                    </a:lnTo>
                    <a:lnTo>
                      <a:pt x="1523" y="169925"/>
                    </a:lnTo>
                    <a:close/>
                  </a:path>
                  <a:path w="3175" h="337185">
                    <a:moveTo>
                      <a:pt x="1523" y="176022"/>
                    </a:moveTo>
                    <a:lnTo>
                      <a:pt x="0" y="177546"/>
                    </a:lnTo>
                    <a:lnTo>
                      <a:pt x="1523" y="179070"/>
                    </a:lnTo>
                    <a:lnTo>
                      <a:pt x="3047" y="177546"/>
                    </a:lnTo>
                    <a:lnTo>
                      <a:pt x="1523" y="176022"/>
                    </a:lnTo>
                    <a:close/>
                  </a:path>
                  <a:path w="3175" h="337185">
                    <a:moveTo>
                      <a:pt x="1523" y="182118"/>
                    </a:moveTo>
                    <a:lnTo>
                      <a:pt x="0" y="183642"/>
                    </a:lnTo>
                    <a:lnTo>
                      <a:pt x="1523" y="185166"/>
                    </a:lnTo>
                    <a:lnTo>
                      <a:pt x="3047" y="183642"/>
                    </a:lnTo>
                    <a:lnTo>
                      <a:pt x="1523" y="182118"/>
                    </a:lnTo>
                    <a:close/>
                  </a:path>
                  <a:path w="3175" h="337185">
                    <a:moveTo>
                      <a:pt x="1523" y="188213"/>
                    </a:moveTo>
                    <a:lnTo>
                      <a:pt x="0" y="189737"/>
                    </a:lnTo>
                    <a:lnTo>
                      <a:pt x="1523" y="191262"/>
                    </a:lnTo>
                    <a:lnTo>
                      <a:pt x="3047" y="189737"/>
                    </a:lnTo>
                    <a:lnTo>
                      <a:pt x="1523" y="188213"/>
                    </a:lnTo>
                    <a:close/>
                  </a:path>
                  <a:path w="3175" h="337185">
                    <a:moveTo>
                      <a:pt x="1523" y="194310"/>
                    </a:moveTo>
                    <a:lnTo>
                      <a:pt x="0" y="195834"/>
                    </a:lnTo>
                    <a:lnTo>
                      <a:pt x="1523" y="197358"/>
                    </a:lnTo>
                    <a:lnTo>
                      <a:pt x="3047" y="195834"/>
                    </a:lnTo>
                    <a:lnTo>
                      <a:pt x="1523" y="194310"/>
                    </a:lnTo>
                    <a:close/>
                  </a:path>
                  <a:path w="3175" h="337185">
                    <a:moveTo>
                      <a:pt x="1523" y="200406"/>
                    </a:moveTo>
                    <a:lnTo>
                      <a:pt x="0" y="201930"/>
                    </a:lnTo>
                    <a:lnTo>
                      <a:pt x="1523" y="203454"/>
                    </a:lnTo>
                    <a:lnTo>
                      <a:pt x="3047" y="201930"/>
                    </a:lnTo>
                    <a:lnTo>
                      <a:pt x="1523" y="200406"/>
                    </a:lnTo>
                    <a:close/>
                  </a:path>
                  <a:path w="3175" h="337185">
                    <a:moveTo>
                      <a:pt x="1523" y="206501"/>
                    </a:moveTo>
                    <a:lnTo>
                      <a:pt x="0" y="208025"/>
                    </a:lnTo>
                    <a:lnTo>
                      <a:pt x="1523" y="209550"/>
                    </a:lnTo>
                    <a:lnTo>
                      <a:pt x="3047" y="208025"/>
                    </a:lnTo>
                    <a:lnTo>
                      <a:pt x="1523" y="206501"/>
                    </a:lnTo>
                    <a:close/>
                  </a:path>
                  <a:path w="3175" h="337185">
                    <a:moveTo>
                      <a:pt x="1523" y="212598"/>
                    </a:moveTo>
                    <a:lnTo>
                      <a:pt x="0" y="214122"/>
                    </a:lnTo>
                    <a:lnTo>
                      <a:pt x="1523" y="215646"/>
                    </a:lnTo>
                    <a:lnTo>
                      <a:pt x="3047" y="214122"/>
                    </a:lnTo>
                    <a:lnTo>
                      <a:pt x="1523" y="212598"/>
                    </a:lnTo>
                    <a:close/>
                  </a:path>
                  <a:path w="3175" h="337185">
                    <a:moveTo>
                      <a:pt x="1523" y="218694"/>
                    </a:moveTo>
                    <a:lnTo>
                      <a:pt x="0" y="220218"/>
                    </a:lnTo>
                    <a:lnTo>
                      <a:pt x="1523" y="221742"/>
                    </a:lnTo>
                    <a:lnTo>
                      <a:pt x="3047" y="220218"/>
                    </a:lnTo>
                    <a:lnTo>
                      <a:pt x="1523" y="218694"/>
                    </a:lnTo>
                    <a:close/>
                  </a:path>
                  <a:path w="3175" h="337185">
                    <a:moveTo>
                      <a:pt x="1523" y="224789"/>
                    </a:moveTo>
                    <a:lnTo>
                      <a:pt x="0" y="226313"/>
                    </a:lnTo>
                    <a:lnTo>
                      <a:pt x="1523" y="227837"/>
                    </a:lnTo>
                    <a:lnTo>
                      <a:pt x="3047" y="226313"/>
                    </a:lnTo>
                    <a:lnTo>
                      <a:pt x="1523" y="224789"/>
                    </a:lnTo>
                    <a:close/>
                  </a:path>
                  <a:path w="3175" h="337185">
                    <a:moveTo>
                      <a:pt x="1523" y="230886"/>
                    </a:moveTo>
                    <a:lnTo>
                      <a:pt x="0" y="232410"/>
                    </a:lnTo>
                    <a:lnTo>
                      <a:pt x="1523" y="233934"/>
                    </a:lnTo>
                    <a:lnTo>
                      <a:pt x="3047" y="232410"/>
                    </a:lnTo>
                    <a:lnTo>
                      <a:pt x="1523" y="230886"/>
                    </a:lnTo>
                    <a:close/>
                  </a:path>
                  <a:path w="3175" h="337185">
                    <a:moveTo>
                      <a:pt x="1523" y="236982"/>
                    </a:moveTo>
                    <a:lnTo>
                      <a:pt x="0" y="238506"/>
                    </a:lnTo>
                    <a:lnTo>
                      <a:pt x="1523" y="240030"/>
                    </a:lnTo>
                    <a:lnTo>
                      <a:pt x="3047" y="238506"/>
                    </a:lnTo>
                    <a:lnTo>
                      <a:pt x="1523" y="236982"/>
                    </a:lnTo>
                    <a:close/>
                  </a:path>
                  <a:path w="3175" h="337185">
                    <a:moveTo>
                      <a:pt x="1523" y="243078"/>
                    </a:moveTo>
                    <a:lnTo>
                      <a:pt x="0" y="244601"/>
                    </a:lnTo>
                    <a:lnTo>
                      <a:pt x="1523" y="246125"/>
                    </a:lnTo>
                    <a:lnTo>
                      <a:pt x="3047" y="244601"/>
                    </a:lnTo>
                    <a:lnTo>
                      <a:pt x="1523" y="243078"/>
                    </a:lnTo>
                    <a:close/>
                  </a:path>
                  <a:path w="3175" h="337185">
                    <a:moveTo>
                      <a:pt x="1523" y="249174"/>
                    </a:moveTo>
                    <a:lnTo>
                      <a:pt x="0" y="250698"/>
                    </a:lnTo>
                    <a:lnTo>
                      <a:pt x="1523" y="252222"/>
                    </a:lnTo>
                    <a:lnTo>
                      <a:pt x="3047" y="250698"/>
                    </a:lnTo>
                    <a:lnTo>
                      <a:pt x="1523" y="249174"/>
                    </a:lnTo>
                    <a:close/>
                  </a:path>
                  <a:path w="3175" h="337185">
                    <a:moveTo>
                      <a:pt x="1523" y="255270"/>
                    </a:moveTo>
                    <a:lnTo>
                      <a:pt x="0" y="256794"/>
                    </a:lnTo>
                    <a:lnTo>
                      <a:pt x="1523" y="258318"/>
                    </a:lnTo>
                    <a:lnTo>
                      <a:pt x="3047" y="256794"/>
                    </a:lnTo>
                    <a:lnTo>
                      <a:pt x="1523" y="255270"/>
                    </a:lnTo>
                    <a:close/>
                  </a:path>
                  <a:path w="3175" h="337185">
                    <a:moveTo>
                      <a:pt x="1523" y="261366"/>
                    </a:moveTo>
                    <a:lnTo>
                      <a:pt x="0" y="262889"/>
                    </a:lnTo>
                    <a:lnTo>
                      <a:pt x="1523" y="264413"/>
                    </a:lnTo>
                    <a:lnTo>
                      <a:pt x="3047" y="262889"/>
                    </a:lnTo>
                    <a:lnTo>
                      <a:pt x="1523" y="261366"/>
                    </a:lnTo>
                    <a:close/>
                  </a:path>
                  <a:path w="3175" h="337185">
                    <a:moveTo>
                      <a:pt x="1523" y="266700"/>
                    </a:moveTo>
                    <a:lnTo>
                      <a:pt x="0" y="268224"/>
                    </a:lnTo>
                    <a:lnTo>
                      <a:pt x="1523" y="269748"/>
                    </a:lnTo>
                    <a:lnTo>
                      <a:pt x="3047" y="268224"/>
                    </a:lnTo>
                    <a:lnTo>
                      <a:pt x="1523" y="266700"/>
                    </a:lnTo>
                    <a:close/>
                  </a:path>
                  <a:path w="3175" h="337185">
                    <a:moveTo>
                      <a:pt x="1523" y="272796"/>
                    </a:moveTo>
                    <a:lnTo>
                      <a:pt x="0" y="274320"/>
                    </a:lnTo>
                    <a:lnTo>
                      <a:pt x="1523" y="275844"/>
                    </a:lnTo>
                    <a:lnTo>
                      <a:pt x="3047" y="274320"/>
                    </a:lnTo>
                    <a:lnTo>
                      <a:pt x="1523" y="272796"/>
                    </a:lnTo>
                    <a:close/>
                  </a:path>
                  <a:path w="3175" h="337185">
                    <a:moveTo>
                      <a:pt x="1523" y="278892"/>
                    </a:moveTo>
                    <a:lnTo>
                      <a:pt x="0" y="280416"/>
                    </a:lnTo>
                    <a:lnTo>
                      <a:pt x="1523" y="281939"/>
                    </a:lnTo>
                    <a:lnTo>
                      <a:pt x="3047" y="280416"/>
                    </a:lnTo>
                    <a:lnTo>
                      <a:pt x="1523" y="278892"/>
                    </a:lnTo>
                    <a:close/>
                  </a:path>
                  <a:path w="3175" h="337185">
                    <a:moveTo>
                      <a:pt x="1523" y="284988"/>
                    </a:moveTo>
                    <a:lnTo>
                      <a:pt x="0" y="286512"/>
                    </a:lnTo>
                    <a:lnTo>
                      <a:pt x="1523" y="288036"/>
                    </a:lnTo>
                    <a:lnTo>
                      <a:pt x="3047" y="286512"/>
                    </a:lnTo>
                    <a:lnTo>
                      <a:pt x="1523" y="284988"/>
                    </a:lnTo>
                    <a:close/>
                  </a:path>
                  <a:path w="3175" h="337185">
                    <a:moveTo>
                      <a:pt x="1523" y="291084"/>
                    </a:moveTo>
                    <a:lnTo>
                      <a:pt x="0" y="292608"/>
                    </a:lnTo>
                    <a:lnTo>
                      <a:pt x="1523" y="294132"/>
                    </a:lnTo>
                    <a:lnTo>
                      <a:pt x="3047" y="292608"/>
                    </a:lnTo>
                    <a:lnTo>
                      <a:pt x="1523" y="291084"/>
                    </a:lnTo>
                    <a:close/>
                  </a:path>
                  <a:path w="3175" h="337185">
                    <a:moveTo>
                      <a:pt x="1523" y="297180"/>
                    </a:moveTo>
                    <a:lnTo>
                      <a:pt x="0" y="298704"/>
                    </a:lnTo>
                    <a:lnTo>
                      <a:pt x="1523" y="300228"/>
                    </a:lnTo>
                    <a:lnTo>
                      <a:pt x="3047" y="298704"/>
                    </a:lnTo>
                    <a:lnTo>
                      <a:pt x="1523" y="297180"/>
                    </a:lnTo>
                    <a:close/>
                  </a:path>
                  <a:path w="3175" h="337185">
                    <a:moveTo>
                      <a:pt x="1523" y="303275"/>
                    </a:moveTo>
                    <a:lnTo>
                      <a:pt x="0" y="304800"/>
                    </a:lnTo>
                    <a:lnTo>
                      <a:pt x="1523" y="306324"/>
                    </a:lnTo>
                    <a:lnTo>
                      <a:pt x="3047" y="304800"/>
                    </a:lnTo>
                    <a:lnTo>
                      <a:pt x="1523" y="303275"/>
                    </a:lnTo>
                    <a:close/>
                  </a:path>
                  <a:path w="3175" h="337185">
                    <a:moveTo>
                      <a:pt x="1523" y="309372"/>
                    </a:moveTo>
                    <a:lnTo>
                      <a:pt x="0" y="310896"/>
                    </a:lnTo>
                    <a:lnTo>
                      <a:pt x="1523" y="312420"/>
                    </a:lnTo>
                    <a:lnTo>
                      <a:pt x="3047" y="310896"/>
                    </a:lnTo>
                    <a:lnTo>
                      <a:pt x="1523" y="309372"/>
                    </a:lnTo>
                    <a:close/>
                  </a:path>
                  <a:path w="3175" h="337185">
                    <a:moveTo>
                      <a:pt x="1523" y="315468"/>
                    </a:moveTo>
                    <a:lnTo>
                      <a:pt x="0" y="316992"/>
                    </a:lnTo>
                    <a:lnTo>
                      <a:pt x="1523" y="318516"/>
                    </a:lnTo>
                    <a:lnTo>
                      <a:pt x="3047" y="316992"/>
                    </a:lnTo>
                    <a:lnTo>
                      <a:pt x="1523" y="315468"/>
                    </a:lnTo>
                    <a:close/>
                  </a:path>
                  <a:path w="3175" h="337185">
                    <a:moveTo>
                      <a:pt x="1523" y="321563"/>
                    </a:moveTo>
                    <a:lnTo>
                      <a:pt x="0" y="323088"/>
                    </a:lnTo>
                    <a:lnTo>
                      <a:pt x="1523" y="324612"/>
                    </a:lnTo>
                    <a:lnTo>
                      <a:pt x="3047" y="323088"/>
                    </a:lnTo>
                    <a:lnTo>
                      <a:pt x="1523" y="321563"/>
                    </a:lnTo>
                    <a:close/>
                  </a:path>
                  <a:path w="3175" h="337185">
                    <a:moveTo>
                      <a:pt x="1523" y="327660"/>
                    </a:moveTo>
                    <a:lnTo>
                      <a:pt x="0" y="329184"/>
                    </a:lnTo>
                    <a:lnTo>
                      <a:pt x="1523" y="330708"/>
                    </a:lnTo>
                    <a:lnTo>
                      <a:pt x="3047" y="329184"/>
                    </a:lnTo>
                    <a:lnTo>
                      <a:pt x="1523" y="327660"/>
                    </a:lnTo>
                    <a:close/>
                  </a:path>
                  <a:path w="3175" h="337185">
                    <a:moveTo>
                      <a:pt x="1523" y="333756"/>
                    </a:moveTo>
                    <a:lnTo>
                      <a:pt x="0" y="335280"/>
                    </a:lnTo>
                    <a:lnTo>
                      <a:pt x="1523" y="336804"/>
                    </a:lnTo>
                    <a:lnTo>
                      <a:pt x="3047" y="335280"/>
                    </a:lnTo>
                    <a:lnTo>
                      <a:pt x="1523" y="333756"/>
                    </a:lnTo>
                    <a:close/>
                  </a:path>
                </a:pathLst>
              </a:custGeom>
              <a:solidFill>
                <a:srgbClr val="000000"/>
              </a:solidFill>
            </p:spPr>
            <p:txBody>
              <a:bodyPr wrap="square" lIns="0" tIns="0" rIns="0" bIns="0" rtlCol="0"/>
              <a:lstStyle/>
              <a:p>
                <a:endParaRPr sz="4000"/>
              </a:p>
            </p:txBody>
          </p:sp>
          <p:sp>
            <p:nvSpPr>
              <p:cNvPr id="38" name="object 105">
                <a:extLst>
                  <a:ext uri="{FF2B5EF4-FFF2-40B4-BE49-F238E27FC236}">
                    <a16:creationId xmlns:a16="http://schemas.microsoft.com/office/drawing/2014/main" id="{75DB869D-9CCF-6A26-392A-CF6E3C263B16}"/>
                  </a:ext>
                </a:extLst>
              </p:cNvPr>
              <p:cNvSpPr/>
              <p:nvPr/>
            </p:nvSpPr>
            <p:spPr>
              <a:xfrm>
                <a:off x="1440179" y="5079491"/>
                <a:ext cx="27940" cy="193675"/>
              </a:xfrm>
              <a:custGeom>
                <a:avLst/>
                <a:gdLst/>
                <a:ahLst/>
                <a:cxnLst/>
                <a:rect l="l" t="t" r="r" b="b"/>
                <a:pathLst>
                  <a:path w="27940" h="193675">
                    <a:moveTo>
                      <a:pt x="18287" y="40386"/>
                    </a:moveTo>
                    <a:lnTo>
                      <a:pt x="9143" y="40386"/>
                    </a:lnTo>
                    <a:lnTo>
                      <a:pt x="9143" y="193548"/>
                    </a:lnTo>
                    <a:lnTo>
                      <a:pt x="18287" y="193548"/>
                    </a:lnTo>
                    <a:lnTo>
                      <a:pt x="18287" y="40386"/>
                    </a:lnTo>
                    <a:close/>
                  </a:path>
                  <a:path w="27940" h="193675">
                    <a:moveTo>
                      <a:pt x="13715" y="0"/>
                    </a:moveTo>
                    <a:lnTo>
                      <a:pt x="0" y="44958"/>
                    </a:lnTo>
                    <a:lnTo>
                      <a:pt x="9143" y="44958"/>
                    </a:lnTo>
                    <a:lnTo>
                      <a:pt x="9143" y="40386"/>
                    </a:lnTo>
                    <a:lnTo>
                      <a:pt x="26037" y="40386"/>
                    </a:lnTo>
                    <a:lnTo>
                      <a:pt x="13715" y="0"/>
                    </a:lnTo>
                    <a:close/>
                  </a:path>
                  <a:path w="27940" h="193675">
                    <a:moveTo>
                      <a:pt x="26037" y="40386"/>
                    </a:moveTo>
                    <a:lnTo>
                      <a:pt x="18287" y="40386"/>
                    </a:lnTo>
                    <a:lnTo>
                      <a:pt x="18287" y="44958"/>
                    </a:lnTo>
                    <a:lnTo>
                      <a:pt x="27431" y="44958"/>
                    </a:lnTo>
                    <a:lnTo>
                      <a:pt x="26037" y="40386"/>
                    </a:lnTo>
                    <a:close/>
                  </a:path>
                </a:pathLst>
              </a:custGeom>
              <a:solidFill>
                <a:srgbClr val="0000FF"/>
              </a:solidFill>
            </p:spPr>
            <p:txBody>
              <a:bodyPr wrap="square" lIns="0" tIns="0" rIns="0" bIns="0" rtlCol="0"/>
              <a:lstStyle/>
              <a:p>
                <a:endParaRPr sz="4000"/>
              </a:p>
            </p:txBody>
          </p:sp>
          <p:sp>
            <p:nvSpPr>
              <p:cNvPr id="39" name="object 106">
                <a:extLst>
                  <a:ext uri="{FF2B5EF4-FFF2-40B4-BE49-F238E27FC236}">
                    <a16:creationId xmlns:a16="http://schemas.microsoft.com/office/drawing/2014/main" id="{88A66488-6C4B-851B-696F-4C7F07A0CE05}"/>
                  </a:ext>
                </a:extLst>
              </p:cNvPr>
              <p:cNvSpPr/>
              <p:nvPr/>
            </p:nvSpPr>
            <p:spPr>
              <a:xfrm>
                <a:off x="1452371" y="5271515"/>
                <a:ext cx="3175" cy="70485"/>
              </a:xfrm>
              <a:custGeom>
                <a:avLst/>
                <a:gdLst/>
                <a:ahLst/>
                <a:cxnLst/>
                <a:rect l="l" t="t" r="r" b="b"/>
                <a:pathLst>
                  <a:path w="3175" h="70485">
                    <a:moveTo>
                      <a:pt x="1524" y="0"/>
                    </a:moveTo>
                    <a:lnTo>
                      <a:pt x="0" y="1524"/>
                    </a:lnTo>
                    <a:lnTo>
                      <a:pt x="1524" y="3048"/>
                    </a:lnTo>
                    <a:lnTo>
                      <a:pt x="3047" y="1524"/>
                    </a:lnTo>
                    <a:lnTo>
                      <a:pt x="1524" y="0"/>
                    </a:lnTo>
                    <a:close/>
                  </a:path>
                  <a:path w="3175" h="70485">
                    <a:moveTo>
                      <a:pt x="1524" y="6096"/>
                    </a:moveTo>
                    <a:lnTo>
                      <a:pt x="0" y="7620"/>
                    </a:lnTo>
                    <a:lnTo>
                      <a:pt x="1524" y="9144"/>
                    </a:lnTo>
                    <a:lnTo>
                      <a:pt x="3047" y="7620"/>
                    </a:lnTo>
                    <a:lnTo>
                      <a:pt x="1524" y="6096"/>
                    </a:lnTo>
                    <a:close/>
                  </a:path>
                  <a:path w="3175" h="70485">
                    <a:moveTo>
                      <a:pt x="1524" y="12192"/>
                    </a:moveTo>
                    <a:lnTo>
                      <a:pt x="0" y="13716"/>
                    </a:lnTo>
                    <a:lnTo>
                      <a:pt x="1524" y="15239"/>
                    </a:lnTo>
                    <a:lnTo>
                      <a:pt x="3047" y="13716"/>
                    </a:lnTo>
                    <a:lnTo>
                      <a:pt x="1524" y="12192"/>
                    </a:lnTo>
                    <a:close/>
                  </a:path>
                  <a:path w="3175" h="70485">
                    <a:moveTo>
                      <a:pt x="1524" y="18287"/>
                    </a:moveTo>
                    <a:lnTo>
                      <a:pt x="0" y="19812"/>
                    </a:lnTo>
                    <a:lnTo>
                      <a:pt x="1524" y="21336"/>
                    </a:lnTo>
                    <a:lnTo>
                      <a:pt x="3047" y="19812"/>
                    </a:lnTo>
                    <a:lnTo>
                      <a:pt x="1524" y="18287"/>
                    </a:lnTo>
                    <a:close/>
                  </a:path>
                  <a:path w="3175" h="70485">
                    <a:moveTo>
                      <a:pt x="1524" y="24384"/>
                    </a:moveTo>
                    <a:lnTo>
                      <a:pt x="0" y="25908"/>
                    </a:lnTo>
                    <a:lnTo>
                      <a:pt x="1524" y="27432"/>
                    </a:lnTo>
                    <a:lnTo>
                      <a:pt x="3047" y="25908"/>
                    </a:lnTo>
                    <a:lnTo>
                      <a:pt x="1524" y="24384"/>
                    </a:lnTo>
                    <a:close/>
                  </a:path>
                  <a:path w="3175" h="70485">
                    <a:moveTo>
                      <a:pt x="1524" y="30480"/>
                    </a:moveTo>
                    <a:lnTo>
                      <a:pt x="0" y="32004"/>
                    </a:lnTo>
                    <a:lnTo>
                      <a:pt x="1524" y="33528"/>
                    </a:lnTo>
                    <a:lnTo>
                      <a:pt x="3047" y="32004"/>
                    </a:lnTo>
                    <a:lnTo>
                      <a:pt x="1524" y="30480"/>
                    </a:lnTo>
                    <a:close/>
                  </a:path>
                  <a:path w="3175" h="70485">
                    <a:moveTo>
                      <a:pt x="1524" y="36575"/>
                    </a:moveTo>
                    <a:lnTo>
                      <a:pt x="0" y="38100"/>
                    </a:lnTo>
                    <a:lnTo>
                      <a:pt x="1524" y="39624"/>
                    </a:lnTo>
                    <a:lnTo>
                      <a:pt x="3047" y="38100"/>
                    </a:lnTo>
                    <a:lnTo>
                      <a:pt x="1524" y="36575"/>
                    </a:lnTo>
                    <a:close/>
                  </a:path>
                  <a:path w="3175" h="70485">
                    <a:moveTo>
                      <a:pt x="1524" y="42672"/>
                    </a:moveTo>
                    <a:lnTo>
                      <a:pt x="0" y="44196"/>
                    </a:lnTo>
                    <a:lnTo>
                      <a:pt x="1524" y="45720"/>
                    </a:lnTo>
                    <a:lnTo>
                      <a:pt x="3047" y="44196"/>
                    </a:lnTo>
                    <a:lnTo>
                      <a:pt x="1524" y="42672"/>
                    </a:lnTo>
                    <a:close/>
                  </a:path>
                  <a:path w="3175" h="70485">
                    <a:moveTo>
                      <a:pt x="1524" y="48768"/>
                    </a:moveTo>
                    <a:lnTo>
                      <a:pt x="0" y="50292"/>
                    </a:lnTo>
                    <a:lnTo>
                      <a:pt x="1524" y="51816"/>
                    </a:lnTo>
                    <a:lnTo>
                      <a:pt x="3047" y="50292"/>
                    </a:lnTo>
                    <a:lnTo>
                      <a:pt x="1524" y="48768"/>
                    </a:lnTo>
                    <a:close/>
                  </a:path>
                  <a:path w="3175" h="70485">
                    <a:moveTo>
                      <a:pt x="1524" y="54863"/>
                    </a:moveTo>
                    <a:lnTo>
                      <a:pt x="0" y="56387"/>
                    </a:lnTo>
                    <a:lnTo>
                      <a:pt x="1524" y="57912"/>
                    </a:lnTo>
                    <a:lnTo>
                      <a:pt x="3047" y="56387"/>
                    </a:lnTo>
                    <a:lnTo>
                      <a:pt x="1524" y="54863"/>
                    </a:lnTo>
                    <a:close/>
                  </a:path>
                  <a:path w="3175" h="70485">
                    <a:moveTo>
                      <a:pt x="1524" y="60960"/>
                    </a:moveTo>
                    <a:lnTo>
                      <a:pt x="0" y="62484"/>
                    </a:lnTo>
                    <a:lnTo>
                      <a:pt x="1524" y="64008"/>
                    </a:lnTo>
                    <a:lnTo>
                      <a:pt x="3047" y="62484"/>
                    </a:lnTo>
                    <a:lnTo>
                      <a:pt x="1524" y="60960"/>
                    </a:lnTo>
                    <a:close/>
                  </a:path>
                  <a:path w="3175" h="70485">
                    <a:moveTo>
                      <a:pt x="1524" y="67056"/>
                    </a:moveTo>
                    <a:lnTo>
                      <a:pt x="0" y="68580"/>
                    </a:lnTo>
                    <a:lnTo>
                      <a:pt x="1524" y="70104"/>
                    </a:lnTo>
                    <a:lnTo>
                      <a:pt x="3047" y="68580"/>
                    </a:lnTo>
                    <a:lnTo>
                      <a:pt x="1524" y="67056"/>
                    </a:lnTo>
                    <a:close/>
                  </a:path>
                </a:pathLst>
              </a:custGeom>
              <a:solidFill>
                <a:srgbClr val="000000"/>
              </a:solidFill>
            </p:spPr>
            <p:txBody>
              <a:bodyPr wrap="square" lIns="0" tIns="0" rIns="0" bIns="0" rtlCol="0"/>
              <a:lstStyle/>
              <a:p>
                <a:endParaRPr sz="4000"/>
              </a:p>
            </p:txBody>
          </p:sp>
          <p:sp>
            <p:nvSpPr>
              <p:cNvPr id="40" name="object 107">
                <a:extLst>
                  <a:ext uri="{FF2B5EF4-FFF2-40B4-BE49-F238E27FC236}">
                    <a16:creationId xmlns:a16="http://schemas.microsoft.com/office/drawing/2014/main" id="{2ADE8182-B4B1-B409-EEFB-1C2EE1E83BDF}"/>
                  </a:ext>
                </a:extLst>
              </p:cNvPr>
              <p:cNvSpPr/>
              <p:nvPr/>
            </p:nvSpPr>
            <p:spPr>
              <a:xfrm>
                <a:off x="3103625" y="5200649"/>
                <a:ext cx="97155" cy="72390"/>
              </a:xfrm>
              <a:custGeom>
                <a:avLst/>
                <a:gdLst/>
                <a:ahLst/>
                <a:cxnLst/>
                <a:rect l="l" t="t" r="r" b="b"/>
                <a:pathLst>
                  <a:path w="97155" h="72389">
                    <a:moveTo>
                      <a:pt x="96774" y="0"/>
                    </a:moveTo>
                    <a:lnTo>
                      <a:pt x="0" y="0"/>
                    </a:lnTo>
                    <a:lnTo>
                      <a:pt x="0" y="72389"/>
                    </a:lnTo>
                    <a:lnTo>
                      <a:pt x="96774" y="72389"/>
                    </a:lnTo>
                    <a:lnTo>
                      <a:pt x="96774" y="0"/>
                    </a:lnTo>
                    <a:close/>
                  </a:path>
                </a:pathLst>
              </a:custGeom>
              <a:solidFill>
                <a:srgbClr val="00CC99"/>
              </a:solidFill>
            </p:spPr>
            <p:txBody>
              <a:bodyPr wrap="square" lIns="0" tIns="0" rIns="0" bIns="0" rtlCol="0"/>
              <a:lstStyle/>
              <a:p>
                <a:endParaRPr sz="4000"/>
              </a:p>
            </p:txBody>
          </p:sp>
          <p:sp>
            <p:nvSpPr>
              <p:cNvPr id="41" name="object 108">
                <a:extLst>
                  <a:ext uri="{FF2B5EF4-FFF2-40B4-BE49-F238E27FC236}">
                    <a16:creationId xmlns:a16="http://schemas.microsoft.com/office/drawing/2014/main" id="{49B1BE9A-C33A-1F5C-D936-EA39F57A5A0F}"/>
                  </a:ext>
                </a:extLst>
              </p:cNvPr>
              <p:cNvSpPr/>
              <p:nvPr/>
            </p:nvSpPr>
            <p:spPr>
              <a:xfrm>
                <a:off x="3102102" y="5199125"/>
                <a:ext cx="100330" cy="75565"/>
              </a:xfrm>
              <a:custGeom>
                <a:avLst/>
                <a:gdLst/>
                <a:ahLst/>
                <a:cxnLst/>
                <a:rect l="l" t="t" r="r" b="b"/>
                <a:pathLst>
                  <a:path w="100330" h="75564">
                    <a:moveTo>
                      <a:pt x="99822" y="0"/>
                    </a:moveTo>
                    <a:lnTo>
                      <a:pt x="0" y="0"/>
                    </a:lnTo>
                    <a:lnTo>
                      <a:pt x="0" y="75437"/>
                    </a:lnTo>
                    <a:lnTo>
                      <a:pt x="99822" y="75437"/>
                    </a:lnTo>
                    <a:lnTo>
                      <a:pt x="99822" y="73913"/>
                    </a:lnTo>
                    <a:lnTo>
                      <a:pt x="3048" y="73913"/>
                    </a:lnTo>
                    <a:lnTo>
                      <a:pt x="1524" y="72389"/>
                    </a:lnTo>
                    <a:lnTo>
                      <a:pt x="3048" y="72389"/>
                    </a:lnTo>
                    <a:lnTo>
                      <a:pt x="3048" y="3048"/>
                    </a:lnTo>
                    <a:lnTo>
                      <a:pt x="1524" y="3048"/>
                    </a:lnTo>
                    <a:lnTo>
                      <a:pt x="3048" y="1524"/>
                    </a:lnTo>
                    <a:lnTo>
                      <a:pt x="99822" y="1524"/>
                    </a:lnTo>
                    <a:lnTo>
                      <a:pt x="99822" y="0"/>
                    </a:lnTo>
                    <a:close/>
                  </a:path>
                  <a:path w="100330" h="75564">
                    <a:moveTo>
                      <a:pt x="3048" y="72389"/>
                    </a:moveTo>
                    <a:lnTo>
                      <a:pt x="1524" y="72389"/>
                    </a:lnTo>
                    <a:lnTo>
                      <a:pt x="3048" y="73913"/>
                    </a:lnTo>
                    <a:lnTo>
                      <a:pt x="3048" y="72389"/>
                    </a:lnTo>
                    <a:close/>
                  </a:path>
                  <a:path w="100330" h="75564">
                    <a:moveTo>
                      <a:pt x="96774" y="72389"/>
                    </a:moveTo>
                    <a:lnTo>
                      <a:pt x="3048" y="72389"/>
                    </a:lnTo>
                    <a:lnTo>
                      <a:pt x="3048" y="73913"/>
                    </a:lnTo>
                    <a:lnTo>
                      <a:pt x="96774" y="73913"/>
                    </a:lnTo>
                    <a:lnTo>
                      <a:pt x="96774" y="72389"/>
                    </a:lnTo>
                    <a:close/>
                  </a:path>
                  <a:path w="100330" h="75564">
                    <a:moveTo>
                      <a:pt x="96774" y="1524"/>
                    </a:moveTo>
                    <a:lnTo>
                      <a:pt x="96774" y="73913"/>
                    </a:lnTo>
                    <a:lnTo>
                      <a:pt x="98298" y="72389"/>
                    </a:lnTo>
                    <a:lnTo>
                      <a:pt x="99822" y="72389"/>
                    </a:lnTo>
                    <a:lnTo>
                      <a:pt x="99822" y="3048"/>
                    </a:lnTo>
                    <a:lnTo>
                      <a:pt x="98298" y="3048"/>
                    </a:lnTo>
                    <a:lnTo>
                      <a:pt x="96774" y="1524"/>
                    </a:lnTo>
                    <a:close/>
                  </a:path>
                  <a:path w="100330" h="75564">
                    <a:moveTo>
                      <a:pt x="99822" y="72389"/>
                    </a:moveTo>
                    <a:lnTo>
                      <a:pt x="98298" y="72389"/>
                    </a:lnTo>
                    <a:lnTo>
                      <a:pt x="96774" y="73913"/>
                    </a:lnTo>
                    <a:lnTo>
                      <a:pt x="99822" y="73913"/>
                    </a:lnTo>
                    <a:lnTo>
                      <a:pt x="99822" y="72389"/>
                    </a:lnTo>
                    <a:close/>
                  </a:path>
                  <a:path w="100330" h="75564">
                    <a:moveTo>
                      <a:pt x="3048" y="1524"/>
                    </a:moveTo>
                    <a:lnTo>
                      <a:pt x="1524" y="3048"/>
                    </a:lnTo>
                    <a:lnTo>
                      <a:pt x="3048" y="3048"/>
                    </a:lnTo>
                    <a:lnTo>
                      <a:pt x="3048" y="1524"/>
                    </a:lnTo>
                    <a:close/>
                  </a:path>
                  <a:path w="100330" h="75564">
                    <a:moveTo>
                      <a:pt x="96774" y="1524"/>
                    </a:moveTo>
                    <a:lnTo>
                      <a:pt x="3048" y="1524"/>
                    </a:lnTo>
                    <a:lnTo>
                      <a:pt x="3048" y="3048"/>
                    </a:lnTo>
                    <a:lnTo>
                      <a:pt x="96774" y="3048"/>
                    </a:lnTo>
                    <a:lnTo>
                      <a:pt x="96774" y="1524"/>
                    </a:lnTo>
                    <a:close/>
                  </a:path>
                  <a:path w="100330" h="75564">
                    <a:moveTo>
                      <a:pt x="99822" y="1524"/>
                    </a:moveTo>
                    <a:lnTo>
                      <a:pt x="96774" y="1524"/>
                    </a:lnTo>
                    <a:lnTo>
                      <a:pt x="98298" y="3048"/>
                    </a:lnTo>
                    <a:lnTo>
                      <a:pt x="99822" y="3048"/>
                    </a:lnTo>
                    <a:lnTo>
                      <a:pt x="99822" y="1524"/>
                    </a:lnTo>
                    <a:close/>
                  </a:path>
                </a:pathLst>
              </a:custGeom>
              <a:solidFill>
                <a:srgbClr val="000000"/>
              </a:solidFill>
            </p:spPr>
            <p:txBody>
              <a:bodyPr wrap="square" lIns="0" tIns="0" rIns="0" bIns="0" rtlCol="0"/>
              <a:lstStyle/>
              <a:p>
                <a:endParaRPr sz="4000"/>
              </a:p>
            </p:txBody>
          </p:sp>
          <p:sp>
            <p:nvSpPr>
              <p:cNvPr id="42" name="object 109">
                <a:extLst>
                  <a:ext uri="{FF2B5EF4-FFF2-40B4-BE49-F238E27FC236}">
                    <a16:creationId xmlns:a16="http://schemas.microsoft.com/office/drawing/2014/main" id="{D5079BE8-C876-1C80-C1FB-2806D76AE353}"/>
                  </a:ext>
                </a:extLst>
              </p:cNvPr>
              <p:cNvSpPr/>
              <p:nvPr/>
            </p:nvSpPr>
            <p:spPr>
              <a:xfrm>
                <a:off x="1453895" y="5200649"/>
                <a:ext cx="121285" cy="72390"/>
              </a:xfrm>
              <a:custGeom>
                <a:avLst/>
                <a:gdLst/>
                <a:ahLst/>
                <a:cxnLst/>
                <a:rect l="l" t="t" r="r" b="b"/>
                <a:pathLst>
                  <a:path w="121284" h="72389">
                    <a:moveTo>
                      <a:pt x="121158" y="0"/>
                    </a:moveTo>
                    <a:lnTo>
                      <a:pt x="0" y="0"/>
                    </a:lnTo>
                    <a:lnTo>
                      <a:pt x="0" y="72389"/>
                    </a:lnTo>
                    <a:lnTo>
                      <a:pt x="121158" y="72389"/>
                    </a:lnTo>
                    <a:lnTo>
                      <a:pt x="121158" y="0"/>
                    </a:lnTo>
                    <a:close/>
                  </a:path>
                </a:pathLst>
              </a:custGeom>
              <a:solidFill>
                <a:srgbClr val="FFCC99"/>
              </a:solidFill>
            </p:spPr>
            <p:txBody>
              <a:bodyPr wrap="square" lIns="0" tIns="0" rIns="0" bIns="0" rtlCol="0"/>
              <a:lstStyle/>
              <a:p>
                <a:endParaRPr sz="4000"/>
              </a:p>
            </p:txBody>
          </p:sp>
          <p:sp>
            <p:nvSpPr>
              <p:cNvPr id="43" name="object 110">
                <a:extLst>
                  <a:ext uri="{FF2B5EF4-FFF2-40B4-BE49-F238E27FC236}">
                    <a16:creationId xmlns:a16="http://schemas.microsoft.com/office/drawing/2014/main" id="{DE764515-A09B-79C8-2707-6CC3E1875768}"/>
                  </a:ext>
                </a:extLst>
              </p:cNvPr>
              <p:cNvSpPr/>
              <p:nvPr/>
            </p:nvSpPr>
            <p:spPr>
              <a:xfrm>
                <a:off x="1452371" y="5199125"/>
                <a:ext cx="124460" cy="75565"/>
              </a:xfrm>
              <a:custGeom>
                <a:avLst/>
                <a:gdLst/>
                <a:ahLst/>
                <a:cxnLst/>
                <a:rect l="l" t="t" r="r" b="b"/>
                <a:pathLst>
                  <a:path w="124459" h="75564">
                    <a:moveTo>
                      <a:pt x="124206" y="0"/>
                    </a:moveTo>
                    <a:lnTo>
                      <a:pt x="0" y="0"/>
                    </a:lnTo>
                    <a:lnTo>
                      <a:pt x="0" y="75437"/>
                    </a:lnTo>
                    <a:lnTo>
                      <a:pt x="124206" y="75437"/>
                    </a:lnTo>
                    <a:lnTo>
                      <a:pt x="124206" y="73913"/>
                    </a:lnTo>
                    <a:lnTo>
                      <a:pt x="3047" y="73913"/>
                    </a:lnTo>
                    <a:lnTo>
                      <a:pt x="1524" y="72389"/>
                    </a:lnTo>
                    <a:lnTo>
                      <a:pt x="3047" y="72389"/>
                    </a:lnTo>
                    <a:lnTo>
                      <a:pt x="3047" y="3048"/>
                    </a:lnTo>
                    <a:lnTo>
                      <a:pt x="1524" y="3048"/>
                    </a:lnTo>
                    <a:lnTo>
                      <a:pt x="3047" y="1524"/>
                    </a:lnTo>
                    <a:lnTo>
                      <a:pt x="124206" y="1524"/>
                    </a:lnTo>
                    <a:lnTo>
                      <a:pt x="124206" y="0"/>
                    </a:lnTo>
                    <a:close/>
                  </a:path>
                  <a:path w="124459" h="75564">
                    <a:moveTo>
                      <a:pt x="3047" y="72389"/>
                    </a:moveTo>
                    <a:lnTo>
                      <a:pt x="1524" y="72389"/>
                    </a:lnTo>
                    <a:lnTo>
                      <a:pt x="3047" y="73913"/>
                    </a:lnTo>
                    <a:lnTo>
                      <a:pt x="3047" y="72389"/>
                    </a:lnTo>
                    <a:close/>
                  </a:path>
                  <a:path w="124459" h="75564">
                    <a:moveTo>
                      <a:pt x="121158" y="72389"/>
                    </a:moveTo>
                    <a:lnTo>
                      <a:pt x="3047" y="72389"/>
                    </a:lnTo>
                    <a:lnTo>
                      <a:pt x="3047" y="73913"/>
                    </a:lnTo>
                    <a:lnTo>
                      <a:pt x="121158" y="73913"/>
                    </a:lnTo>
                    <a:lnTo>
                      <a:pt x="121158" y="72389"/>
                    </a:lnTo>
                    <a:close/>
                  </a:path>
                  <a:path w="124459" h="75564">
                    <a:moveTo>
                      <a:pt x="121158" y="1524"/>
                    </a:moveTo>
                    <a:lnTo>
                      <a:pt x="121158" y="73913"/>
                    </a:lnTo>
                    <a:lnTo>
                      <a:pt x="122681" y="72389"/>
                    </a:lnTo>
                    <a:lnTo>
                      <a:pt x="124206" y="72389"/>
                    </a:lnTo>
                    <a:lnTo>
                      <a:pt x="124206" y="3048"/>
                    </a:lnTo>
                    <a:lnTo>
                      <a:pt x="122681" y="3048"/>
                    </a:lnTo>
                    <a:lnTo>
                      <a:pt x="121158" y="1524"/>
                    </a:lnTo>
                    <a:close/>
                  </a:path>
                  <a:path w="124459" h="75564">
                    <a:moveTo>
                      <a:pt x="124206" y="72389"/>
                    </a:moveTo>
                    <a:lnTo>
                      <a:pt x="122681" y="72389"/>
                    </a:lnTo>
                    <a:lnTo>
                      <a:pt x="121158" y="73913"/>
                    </a:lnTo>
                    <a:lnTo>
                      <a:pt x="124206" y="73913"/>
                    </a:lnTo>
                    <a:lnTo>
                      <a:pt x="124206" y="72389"/>
                    </a:lnTo>
                    <a:close/>
                  </a:path>
                  <a:path w="124459" h="75564">
                    <a:moveTo>
                      <a:pt x="3047" y="1524"/>
                    </a:moveTo>
                    <a:lnTo>
                      <a:pt x="1524" y="3048"/>
                    </a:lnTo>
                    <a:lnTo>
                      <a:pt x="3047" y="3048"/>
                    </a:lnTo>
                    <a:lnTo>
                      <a:pt x="3047" y="1524"/>
                    </a:lnTo>
                    <a:close/>
                  </a:path>
                  <a:path w="124459" h="75564">
                    <a:moveTo>
                      <a:pt x="121158" y="1524"/>
                    </a:moveTo>
                    <a:lnTo>
                      <a:pt x="3047" y="1524"/>
                    </a:lnTo>
                    <a:lnTo>
                      <a:pt x="3047" y="3048"/>
                    </a:lnTo>
                    <a:lnTo>
                      <a:pt x="121158" y="3048"/>
                    </a:lnTo>
                    <a:lnTo>
                      <a:pt x="121158" y="1524"/>
                    </a:lnTo>
                    <a:close/>
                  </a:path>
                  <a:path w="124459" h="75564">
                    <a:moveTo>
                      <a:pt x="124206" y="1524"/>
                    </a:moveTo>
                    <a:lnTo>
                      <a:pt x="121158" y="1524"/>
                    </a:lnTo>
                    <a:lnTo>
                      <a:pt x="122681" y="3048"/>
                    </a:lnTo>
                    <a:lnTo>
                      <a:pt x="124206" y="3048"/>
                    </a:lnTo>
                    <a:lnTo>
                      <a:pt x="124206" y="1524"/>
                    </a:lnTo>
                    <a:close/>
                  </a:path>
                </a:pathLst>
              </a:custGeom>
              <a:solidFill>
                <a:srgbClr val="000000"/>
              </a:solidFill>
            </p:spPr>
            <p:txBody>
              <a:bodyPr wrap="square" lIns="0" tIns="0" rIns="0" bIns="0" rtlCol="0"/>
              <a:lstStyle/>
              <a:p>
                <a:endParaRPr sz="4000"/>
              </a:p>
            </p:txBody>
          </p:sp>
          <p:pic>
            <p:nvPicPr>
              <p:cNvPr id="44" name="object 111">
                <a:extLst>
                  <a:ext uri="{FF2B5EF4-FFF2-40B4-BE49-F238E27FC236}">
                    <a16:creationId xmlns:a16="http://schemas.microsoft.com/office/drawing/2014/main" id="{28FA8C16-53C7-6DE6-6F61-3FA344E4A044}"/>
                  </a:ext>
                </a:extLst>
              </p:cNvPr>
              <p:cNvPicPr/>
              <p:nvPr/>
            </p:nvPicPr>
            <p:blipFill>
              <a:blip r:embed="rId4" cstate="print"/>
              <a:stretch>
                <a:fillRect/>
              </a:stretch>
            </p:blipFill>
            <p:spPr>
              <a:xfrm>
                <a:off x="1961387" y="4932425"/>
                <a:ext cx="221742" cy="75437"/>
              </a:xfrm>
              <a:prstGeom prst="rect">
                <a:avLst/>
              </a:prstGeom>
            </p:spPr>
          </p:pic>
          <p:pic>
            <p:nvPicPr>
              <p:cNvPr id="45" name="object 112">
                <a:extLst>
                  <a:ext uri="{FF2B5EF4-FFF2-40B4-BE49-F238E27FC236}">
                    <a16:creationId xmlns:a16="http://schemas.microsoft.com/office/drawing/2014/main" id="{B4B29447-DDBE-84BA-12B0-631DB16EEBFD}"/>
                  </a:ext>
                </a:extLst>
              </p:cNvPr>
              <p:cNvPicPr/>
              <p:nvPr/>
            </p:nvPicPr>
            <p:blipFill>
              <a:blip r:embed="rId5" cstate="print"/>
              <a:stretch>
                <a:fillRect/>
              </a:stretch>
            </p:blipFill>
            <p:spPr>
              <a:xfrm>
                <a:off x="2422397" y="4932425"/>
                <a:ext cx="221741" cy="75437"/>
              </a:xfrm>
              <a:prstGeom prst="rect">
                <a:avLst/>
              </a:prstGeom>
            </p:spPr>
          </p:pic>
          <p:pic>
            <p:nvPicPr>
              <p:cNvPr id="46" name="object 113">
                <a:extLst>
                  <a:ext uri="{FF2B5EF4-FFF2-40B4-BE49-F238E27FC236}">
                    <a16:creationId xmlns:a16="http://schemas.microsoft.com/office/drawing/2014/main" id="{728B75A2-0615-904A-B83B-453D0B4A6169}"/>
                  </a:ext>
                </a:extLst>
              </p:cNvPr>
              <p:cNvPicPr/>
              <p:nvPr/>
            </p:nvPicPr>
            <p:blipFill>
              <a:blip r:embed="rId6" cstate="print"/>
              <a:stretch>
                <a:fillRect/>
              </a:stretch>
            </p:blipFill>
            <p:spPr>
              <a:xfrm>
                <a:off x="1716785" y="4836413"/>
                <a:ext cx="249936" cy="73151"/>
              </a:xfrm>
              <a:prstGeom prst="rect">
                <a:avLst/>
              </a:prstGeom>
            </p:spPr>
          </p:pic>
          <p:sp>
            <p:nvSpPr>
              <p:cNvPr id="47" name="object 114">
                <a:extLst>
                  <a:ext uri="{FF2B5EF4-FFF2-40B4-BE49-F238E27FC236}">
                    <a16:creationId xmlns:a16="http://schemas.microsoft.com/office/drawing/2014/main" id="{37785CDD-2158-CD5E-08B9-7AD1A96304C8}"/>
                  </a:ext>
                </a:extLst>
              </p:cNvPr>
              <p:cNvSpPr/>
              <p:nvPr/>
            </p:nvSpPr>
            <p:spPr>
              <a:xfrm>
                <a:off x="1573530" y="5004815"/>
                <a:ext cx="391160" cy="337185"/>
              </a:xfrm>
              <a:custGeom>
                <a:avLst/>
                <a:gdLst/>
                <a:ahLst/>
                <a:cxnLst/>
                <a:rect l="l" t="t" r="r" b="b"/>
                <a:pathLst>
                  <a:path w="391160" h="337185">
                    <a:moveTo>
                      <a:pt x="3048" y="262890"/>
                    </a:moveTo>
                    <a:lnTo>
                      <a:pt x="1524" y="261366"/>
                    </a:lnTo>
                    <a:lnTo>
                      <a:pt x="0" y="262890"/>
                    </a:lnTo>
                    <a:lnTo>
                      <a:pt x="1524" y="264414"/>
                    </a:lnTo>
                    <a:lnTo>
                      <a:pt x="3048" y="262890"/>
                    </a:lnTo>
                    <a:close/>
                  </a:path>
                  <a:path w="391160" h="337185">
                    <a:moveTo>
                      <a:pt x="3048" y="256794"/>
                    </a:moveTo>
                    <a:lnTo>
                      <a:pt x="1524" y="255270"/>
                    </a:lnTo>
                    <a:lnTo>
                      <a:pt x="0" y="256794"/>
                    </a:lnTo>
                    <a:lnTo>
                      <a:pt x="1524" y="258318"/>
                    </a:lnTo>
                    <a:lnTo>
                      <a:pt x="3048" y="256794"/>
                    </a:lnTo>
                    <a:close/>
                  </a:path>
                  <a:path w="391160" h="337185">
                    <a:moveTo>
                      <a:pt x="3048" y="250698"/>
                    </a:moveTo>
                    <a:lnTo>
                      <a:pt x="1524" y="249174"/>
                    </a:lnTo>
                    <a:lnTo>
                      <a:pt x="0" y="250698"/>
                    </a:lnTo>
                    <a:lnTo>
                      <a:pt x="1524" y="252222"/>
                    </a:lnTo>
                    <a:lnTo>
                      <a:pt x="3048" y="250698"/>
                    </a:lnTo>
                    <a:close/>
                  </a:path>
                  <a:path w="391160" h="337185">
                    <a:moveTo>
                      <a:pt x="3048" y="244602"/>
                    </a:moveTo>
                    <a:lnTo>
                      <a:pt x="1524" y="243078"/>
                    </a:lnTo>
                    <a:lnTo>
                      <a:pt x="0" y="244602"/>
                    </a:lnTo>
                    <a:lnTo>
                      <a:pt x="1524" y="246126"/>
                    </a:lnTo>
                    <a:lnTo>
                      <a:pt x="3048" y="244602"/>
                    </a:lnTo>
                    <a:close/>
                  </a:path>
                  <a:path w="391160" h="337185">
                    <a:moveTo>
                      <a:pt x="3048" y="238506"/>
                    </a:moveTo>
                    <a:lnTo>
                      <a:pt x="1524" y="236982"/>
                    </a:lnTo>
                    <a:lnTo>
                      <a:pt x="0" y="238506"/>
                    </a:lnTo>
                    <a:lnTo>
                      <a:pt x="1524" y="240030"/>
                    </a:lnTo>
                    <a:lnTo>
                      <a:pt x="3048" y="238506"/>
                    </a:lnTo>
                    <a:close/>
                  </a:path>
                  <a:path w="391160" h="337185">
                    <a:moveTo>
                      <a:pt x="3048" y="232410"/>
                    </a:moveTo>
                    <a:lnTo>
                      <a:pt x="1524" y="230886"/>
                    </a:lnTo>
                    <a:lnTo>
                      <a:pt x="0" y="232410"/>
                    </a:lnTo>
                    <a:lnTo>
                      <a:pt x="1524" y="233934"/>
                    </a:lnTo>
                    <a:lnTo>
                      <a:pt x="3048" y="232410"/>
                    </a:lnTo>
                    <a:close/>
                  </a:path>
                  <a:path w="391160" h="337185">
                    <a:moveTo>
                      <a:pt x="3048" y="226314"/>
                    </a:moveTo>
                    <a:lnTo>
                      <a:pt x="1524" y="224790"/>
                    </a:lnTo>
                    <a:lnTo>
                      <a:pt x="0" y="226314"/>
                    </a:lnTo>
                    <a:lnTo>
                      <a:pt x="1524" y="227838"/>
                    </a:lnTo>
                    <a:lnTo>
                      <a:pt x="3048" y="226314"/>
                    </a:lnTo>
                    <a:close/>
                  </a:path>
                  <a:path w="391160" h="337185">
                    <a:moveTo>
                      <a:pt x="3048" y="220218"/>
                    </a:moveTo>
                    <a:lnTo>
                      <a:pt x="1524" y="218694"/>
                    </a:lnTo>
                    <a:lnTo>
                      <a:pt x="0" y="220218"/>
                    </a:lnTo>
                    <a:lnTo>
                      <a:pt x="1524" y="221742"/>
                    </a:lnTo>
                    <a:lnTo>
                      <a:pt x="3048" y="220218"/>
                    </a:lnTo>
                    <a:close/>
                  </a:path>
                  <a:path w="391160" h="337185">
                    <a:moveTo>
                      <a:pt x="3048" y="214122"/>
                    </a:moveTo>
                    <a:lnTo>
                      <a:pt x="1524" y="212598"/>
                    </a:lnTo>
                    <a:lnTo>
                      <a:pt x="0" y="214122"/>
                    </a:lnTo>
                    <a:lnTo>
                      <a:pt x="1524" y="215646"/>
                    </a:lnTo>
                    <a:lnTo>
                      <a:pt x="3048" y="214122"/>
                    </a:lnTo>
                    <a:close/>
                  </a:path>
                  <a:path w="391160" h="337185">
                    <a:moveTo>
                      <a:pt x="3048" y="208026"/>
                    </a:moveTo>
                    <a:lnTo>
                      <a:pt x="1524" y="206502"/>
                    </a:lnTo>
                    <a:lnTo>
                      <a:pt x="0" y="208026"/>
                    </a:lnTo>
                    <a:lnTo>
                      <a:pt x="1524" y="209550"/>
                    </a:lnTo>
                    <a:lnTo>
                      <a:pt x="3048" y="208026"/>
                    </a:lnTo>
                    <a:close/>
                  </a:path>
                  <a:path w="391160" h="337185">
                    <a:moveTo>
                      <a:pt x="3048" y="201930"/>
                    </a:moveTo>
                    <a:lnTo>
                      <a:pt x="1524" y="200406"/>
                    </a:lnTo>
                    <a:lnTo>
                      <a:pt x="0" y="201930"/>
                    </a:lnTo>
                    <a:lnTo>
                      <a:pt x="1524" y="203454"/>
                    </a:lnTo>
                    <a:lnTo>
                      <a:pt x="3048" y="201930"/>
                    </a:lnTo>
                    <a:close/>
                  </a:path>
                  <a:path w="391160" h="337185">
                    <a:moveTo>
                      <a:pt x="3048" y="195834"/>
                    </a:moveTo>
                    <a:lnTo>
                      <a:pt x="1524" y="194310"/>
                    </a:lnTo>
                    <a:lnTo>
                      <a:pt x="0" y="195834"/>
                    </a:lnTo>
                    <a:lnTo>
                      <a:pt x="1524" y="197358"/>
                    </a:lnTo>
                    <a:lnTo>
                      <a:pt x="3048" y="195834"/>
                    </a:lnTo>
                    <a:close/>
                  </a:path>
                  <a:path w="391160" h="337185">
                    <a:moveTo>
                      <a:pt x="3048" y="189738"/>
                    </a:moveTo>
                    <a:lnTo>
                      <a:pt x="1524" y="188214"/>
                    </a:lnTo>
                    <a:lnTo>
                      <a:pt x="0" y="189738"/>
                    </a:lnTo>
                    <a:lnTo>
                      <a:pt x="1524" y="191262"/>
                    </a:lnTo>
                    <a:lnTo>
                      <a:pt x="3048" y="189738"/>
                    </a:lnTo>
                    <a:close/>
                  </a:path>
                  <a:path w="391160" h="337185">
                    <a:moveTo>
                      <a:pt x="3048" y="183642"/>
                    </a:moveTo>
                    <a:lnTo>
                      <a:pt x="1524" y="182118"/>
                    </a:lnTo>
                    <a:lnTo>
                      <a:pt x="0" y="183642"/>
                    </a:lnTo>
                    <a:lnTo>
                      <a:pt x="1524" y="185166"/>
                    </a:lnTo>
                    <a:lnTo>
                      <a:pt x="3048" y="183642"/>
                    </a:lnTo>
                    <a:close/>
                  </a:path>
                  <a:path w="391160" h="337185">
                    <a:moveTo>
                      <a:pt x="3048" y="177546"/>
                    </a:moveTo>
                    <a:lnTo>
                      <a:pt x="1524" y="176022"/>
                    </a:lnTo>
                    <a:lnTo>
                      <a:pt x="0" y="177546"/>
                    </a:lnTo>
                    <a:lnTo>
                      <a:pt x="1524" y="179070"/>
                    </a:lnTo>
                    <a:lnTo>
                      <a:pt x="3048" y="177546"/>
                    </a:lnTo>
                    <a:close/>
                  </a:path>
                  <a:path w="391160" h="337185">
                    <a:moveTo>
                      <a:pt x="3048" y="171450"/>
                    </a:moveTo>
                    <a:lnTo>
                      <a:pt x="1524" y="169926"/>
                    </a:lnTo>
                    <a:lnTo>
                      <a:pt x="0" y="171450"/>
                    </a:lnTo>
                    <a:lnTo>
                      <a:pt x="1524" y="172974"/>
                    </a:lnTo>
                    <a:lnTo>
                      <a:pt x="3048" y="171450"/>
                    </a:lnTo>
                    <a:close/>
                  </a:path>
                  <a:path w="391160" h="337185">
                    <a:moveTo>
                      <a:pt x="3048" y="165354"/>
                    </a:moveTo>
                    <a:lnTo>
                      <a:pt x="1524" y="163830"/>
                    </a:lnTo>
                    <a:lnTo>
                      <a:pt x="0" y="165354"/>
                    </a:lnTo>
                    <a:lnTo>
                      <a:pt x="1524" y="166878"/>
                    </a:lnTo>
                    <a:lnTo>
                      <a:pt x="3048" y="165354"/>
                    </a:lnTo>
                    <a:close/>
                  </a:path>
                  <a:path w="391160" h="337185">
                    <a:moveTo>
                      <a:pt x="3048" y="159258"/>
                    </a:moveTo>
                    <a:lnTo>
                      <a:pt x="1524" y="157734"/>
                    </a:lnTo>
                    <a:lnTo>
                      <a:pt x="0" y="159258"/>
                    </a:lnTo>
                    <a:lnTo>
                      <a:pt x="1524" y="160782"/>
                    </a:lnTo>
                    <a:lnTo>
                      <a:pt x="3048" y="159258"/>
                    </a:lnTo>
                    <a:close/>
                  </a:path>
                  <a:path w="391160" h="337185">
                    <a:moveTo>
                      <a:pt x="3048" y="153162"/>
                    </a:moveTo>
                    <a:lnTo>
                      <a:pt x="1524" y="151638"/>
                    </a:lnTo>
                    <a:lnTo>
                      <a:pt x="0" y="153162"/>
                    </a:lnTo>
                    <a:lnTo>
                      <a:pt x="1524" y="154686"/>
                    </a:lnTo>
                    <a:lnTo>
                      <a:pt x="3048" y="153162"/>
                    </a:lnTo>
                    <a:close/>
                  </a:path>
                  <a:path w="391160" h="337185">
                    <a:moveTo>
                      <a:pt x="3048" y="147066"/>
                    </a:moveTo>
                    <a:lnTo>
                      <a:pt x="1524" y="145542"/>
                    </a:lnTo>
                    <a:lnTo>
                      <a:pt x="0" y="147066"/>
                    </a:lnTo>
                    <a:lnTo>
                      <a:pt x="1524" y="148590"/>
                    </a:lnTo>
                    <a:lnTo>
                      <a:pt x="3048" y="147066"/>
                    </a:lnTo>
                    <a:close/>
                  </a:path>
                  <a:path w="391160" h="337185">
                    <a:moveTo>
                      <a:pt x="3048" y="140970"/>
                    </a:moveTo>
                    <a:lnTo>
                      <a:pt x="1524" y="139446"/>
                    </a:lnTo>
                    <a:lnTo>
                      <a:pt x="0" y="140970"/>
                    </a:lnTo>
                    <a:lnTo>
                      <a:pt x="1524" y="142494"/>
                    </a:lnTo>
                    <a:lnTo>
                      <a:pt x="3048" y="140970"/>
                    </a:lnTo>
                    <a:close/>
                  </a:path>
                  <a:path w="391160" h="337185">
                    <a:moveTo>
                      <a:pt x="3048" y="134874"/>
                    </a:moveTo>
                    <a:lnTo>
                      <a:pt x="1524" y="133350"/>
                    </a:lnTo>
                    <a:lnTo>
                      <a:pt x="0" y="134874"/>
                    </a:lnTo>
                    <a:lnTo>
                      <a:pt x="1524" y="136398"/>
                    </a:lnTo>
                    <a:lnTo>
                      <a:pt x="3048" y="134874"/>
                    </a:lnTo>
                    <a:close/>
                  </a:path>
                  <a:path w="391160" h="337185">
                    <a:moveTo>
                      <a:pt x="3048" y="128778"/>
                    </a:moveTo>
                    <a:lnTo>
                      <a:pt x="1524" y="127254"/>
                    </a:lnTo>
                    <a:lnTo>
                      <a:pt x="0" y="128778"/>
                    </a:lnTo>
                    <a:lnTo>
                      <a:pt x="1524" y="130302"/>
                    </a:lnTo>
                    <a:lnTo>
                      <a:pt x="3048" y="128778"/>
                    </a:lnTo>
                    <a:close/>
                  </a:path>
                  <a:path w="391160" h="337185">
                    <a:moveTo>
                      <a:pt x="3048" y="122682"/>
                    </a:moveTo>
                    <a:lnTo>
                      <a:pt x="1524" y="121158"/>
                    </a:lnTo>
                    <a:lnTo>
                      <a:pt x="0" y="122682"/>
                    </a:lnTo>
                    <a:lnTo>
                      <a:pt x="1524" y="124206"/>
                    </a:lnTo>
                    <a:lnTo>
                      <a:pt x="3048" y="122682"/>
                    </a:lnTo>
                    <a:close/>
                  </a:path>
                  <a:path w="391160" h="337185">
                    <a:moveTo>
                      <a:pt x="3048" y="116586"/>
                    </a:moveTo>
                    <a:lnTo>
                      <a:pt x="1524" y="115062"/>
                    </a:lnTo>
                    <a:lnTo>
                      <a:pt x="0" y="116586"/>
                    </a:lnTo>
                    <a:lnTo>
                      <a:pt x="1524" y="118110"/>
                    </a:lnTo>
                    <a:lnTo>
                      <a:pt x="3048" y="116586"/>
                    </a:lnTo>
                    <a:close/>
                  </a:path>
                  <a:path w="391160" h="337185">
                    <a:moveTo>
                      <a:pt x="3048" y="110490"/>
                    </a:moveTo>
                    <a:lnTo>
                      <a:pt x="1524" y="108966"/>
                    </a:lnTo>
                    <a:lnTo>
                      <a:pt x="0" y="110490"/>
                    </a:lnTo>
                    <a:lnTo>
                      <a:pt x="1524" y="112014"/>
                    </a:lnTo>
                    <a:lnTo>
                      <a:pt x="3048" y="110490"/>
                    </a:lnTo>
                    <a:close/>
                  </a:path>
                  <a:path w="391160" h="337185">
                    <a:moveTo>
                      <a:pt x="3048" y="105156"/>
                    </a:moveTo>
                    <a:lnTo>
                      <a:pt x="1524" y="103632"/>
                    </a:lnTo>
                    <a:lnTo>
                      <a:pt x="0" y="105156"/>
                    </a:lnTo>
                    <a:lnTo>
                      <a:pt x="1524" y="106680"/>
                    </a:lnTo>
                    <a:lnTo>
                      <a:pt x="3048" y="105156"/>
                    </a:lnTo>
                    <a:close/>
                  </a:path>
                  <a:path w="391160" h="337185">
                    <a:moveTo>
                      <a:pt x="3048" y="99060"/>
                    </a:moveTo>
                    <a:lnTo>
                      <a:pt x="1524" y="97536"/>
                    </a:lnTo>
                    <a:lnTo>
                      <a:pt x="0" y="99060"/>
                    </a:lnTo>
                    <a:lnTo>
                      <a:pt x="1524" y="100584"/>
                    </a:lnTo>
                    <a:lnTo>
                      <a:pt x="3048" y="99060"/>
                    </a:lnTo>
                    <a:close/>
                  </a:path>
                  <a:path w="391160" h="337185">
                    <a:moveTo>
                      <a:pt x="3048" y="92964"/>
                    </a:moveTo>
                    <a:lnTo>
                      <a:pt x="1524" y="91440"/>
                    </a:lnTo>
                    <a:lnTo>
                      <a:pt x="0" y="92964"/>
                    </a:lnTo>
                    <a:lnTo>
                      <a:pt x="1524" y="94488"/>
                    </a:lnTo>
                    <a:lnTo>
                      <a:pt x="3048" y="92964"/>
                    </a:lnTo>
                    <a:close/>
                  </a:path>
                  <a:path w="391160" h="337185">
                    <a:moveTo>
                      <a:pt x="3048" y="86868"/>
                    </a:moveTo>
                    <a:lnTo>
                      <a:pt x="1524" y="85344"/>
                    </a:lnTo>
                    <a:lnTo>
                      <a:pt x="0" y="86868"/>
                    </a:lnTo>
                    <a:lnTo>
                      <a:pt x="1524" y="88392"/>
                    </a:lnTo>
                    <a:lnTo>
                      <a:pt x="3048" y="86868"/>
                    </a:lnTo>
                    <a:close/>
                  </a:path>
                  <a:path w="391160" h="337185">
                    <a:moveTo>
                      <a:pt x="3048" y="80772"/>
                    </a:moveTo>
                    <a:lnTo>
                      <a:pt x="1524" y="79248"/>
                    </a:lnTo>
                    <a:lnTo>
                      <a:pt x="0" y="80772"/>
                    </a:lnTo>
                    <a:lnTo>
                      <a:pt x="1524" y="82296"/>
                    </a:lnTo>
                    <a:lnTo>
                      <a:pt x="3048" y="80772"/>
                    </a:lnTo>
                    <a:close/>
                  </a:path>
                  <a:path w="391160" h="337185">
                    <a:moveTo>
                      <a:pt x="3048" y="74676"/>
                    </a:moveTo>
                    <a:lnTo>
                      <a:pt x="1524" y="73152"/>
                    </a:lnTo>
                    <a:lnTo>
                      <a:pt x="0" y="74676"/>
                    </a:lnTo>
                    <a:lnTo>
                      <a:pt x="1524" y="76200"/>
                    </a:lnTo>
                    <a:lnTo>
                      <a:pt x="3048" y="74676"/>
                    </a:lnTo>
                    <a:close/>
                  </a:path>
                  <a:path w="391160" h="337185">
                    <a:moveTo>
                      <a:pt x="3048" y="68580"/>
                    </a:moveTo>
                    <a:lnTo>
                      <a:pt x="1524" y="67056"/>
                    </a:lnTo>
                    <a:lnTo>
                      <a:pt x="0" y="68580"/>
                    </a:lnTo>
                    <a:lnTo>
                      <a:pt x="1524" y="70104"/>
                    </a:lnTo>
                    <a:lnTo>
                      <a:pt x="3048" y="68580"/>
                    </a:lnTo>
                    <a:close/>
                  </a:path>
                  <a:path w="391160" h="337185">
                    <a:moveTo>
                      <a:pt x="3048" y="62484"/>
                    </a:moveTo>
                    <a:lnTo>
                      <a:pt x="1524" y="60960"/>
                    </a:lnTo>
                    <a:lnTo>
                      <a:pt x="0" y="62484"/>
                    </a:lnTo>
                    <a:lnTo>
                      <a:pt x="1524" y="64008"/>
                    </a:lnTo>
                    <a:lnTo>
                      <a:pt x="3048" y="62484"/>
                    </a:lnTo>
                    <a:close/>
                  </a:path>
                  <a:path w="391160" h="337185">
                    <a:moveTo>
                      <a:pt x="3048" y="56388"/>
                    </a:moveTo>
                    <a:lnTo>
                      <a:pt x="1524" y="54864"/>
                    </a:lnTo>
                    <a:lnTo>
                      <a:pt x="0" y="56388"/>
                    </a:lnTo>
                    <a:lnTo>
                      <a:pt x="1524" y="57912"/>
                    </a:lnTo>
                    <a:lnTo>
                      <a:pt x="3048" y="56388"/>
                    </a:lnTo>
                    <a:close/>
                  </a:path>
                  <a:path w="391160" h="337185">
                    <a:moveTo>
                      <a:pt x="3048" y="50292"/>
                    </a:moveTo>
                    <a:lnTo>
                      <a:pt x="1524" y="48768"/>
                    </a:lnTo>
                    <a:lnTo>
                      <a:pt x="0" y="50292"/>
                    </a:lnTo>
                    <a:lnTo>
                      <a:pt x="1524" y="51816"/>
                    </a:lnTo>
                    <a:lnTo>
                      <a:pt x="3048" y="50292"/>
                    </a:lnTo>
                    <a:close/>
                  </a:path>
                  <a:path w="391160" h="337185">
                    <a:moveTo>
                      <a:pt x="3048" y="44196"/>
                    </a:moveTo>
                    <a:lnTo>
                      <a:pt x="1524" y="42672"/>
                    </a:lnTo>
                    <a:lnTo>
                      <a:pt x="0" y="44196"/>
                    </a:lnTo>
                    <a:lnTo>
                      <a:pt x="1524" y="45720"/>
                    </a:lnTo>
                    <a:lnTo>
                      <a:pt x="3048" y="44196"/>
                    </a:lnTo>
                    <a:close/>
                  </a:path>
                  <a:path w="391160" h="337185">
                    <a:moveTo>
                      <a:pt x="3048" y="38100"/>
                    </a:moveTo>
                    <a:lnTo>
                      <a:pt x="1524" y="36576"/>
                    </a:lnTo>
                    <a:lnTo>
                      <a:pt x="0" y="38100"/>
                    </a:lnTo>
                    <a:lnTo>
                      <a:pt x="1524" y="39624"/>
                    </a:lnTo>
                    <a:lnTo>
                      <a:pt x="3048" y="38100"/>
                    </a:lnTo>
                    <a:close/>
                  </a:path>
                  <a:path w="391160" h="337185">
                    <a:moveTo>
                      <a:pt x="3048" y="32004"/>
                    </a:moveTo>
                    <a:lnTo>
                      <a:pt x="1524" y="30480"/>
                    </a:lnTo>
                    <a:lnTo>
                      <a:pt x="0" y="32004"/>
                    </a:lnTo>
                    <a:lnTo>
                      <a:pt x="1524" y="33528"/>
                    </a:lnTo>
                    <a:lnTo>
                      <a:pt x="3048" y="32004"/>
                    </a:lnTo>
                    <a:close/>
                  </a:path>
                  <a:path w="391160" h="337185">
                    <a:moveTo>
                      <a:pt x="3048" y="25908"/>
                    </a:moveTo>
                    <a:lnTo>
                      <a:pt x="1524" y="24384"/>
                    </a:lnTo>
                    <a:lnTo>
                      <a:pt x="0" y="25908"/>
                    </a:lnTo>
                    <a:lnTo>
                      <a:pt x="1524" y="27432"/>
                    </a:lnTo>
                    <a:lnTo>
                      <a:pt x="3048" y="25908"/>
                    </a:lnTo>
                    <a:close/>
                  </a:path>
                  <a:path w="391160" h="337185">
                    <a:moveTo>
                      <a:pt x="3048" y="19812"/>
                    </a:moveTo>
                    <a:lnTo>
                      <a:pt x="1524" y="18288"/>
                    </a:lnTo>
                    <a:lnTo>
                      <a:pt x="0" y="19812"/>
                    </a:lnTo>
                    <a:lnTo>
                      <a:pt x="1524" y="21336"/>
                    </a:lnTo>
                    <a:lnTo>
                      <a:pt x="3048" y="19812"/>
                    </a:lnTo>
                    <a:close/>
                  </a:path>
                  <a:path w="391160" h="337185">
                    <a:moveTo>
                      <a:pt x="3048" y="13716"/>
                    </a:moveTo>
                    <a:lnTo>
                      <a:pt x="1524" y="12192"/>
                    </a:lnTo>
                    <a:lnTo>
                      <a:pt x="0" y="13716"/>
                    </a:lnTo>
                    <a:lnTo>
                      <a:pt x="1524" y="15240"/>
                    </a:lnTo>
                    <a:lnTo>
                      <a:pt x="3048" y="13716"/>
                    </a:lnTo>
                    <a:close/>
                  </a:path>
                  <a:path w="391160" h="337185">
                    <a:moveTo>
                      <a:pt x="3048" y="7620"/>
                    </a:moveTo>
                    <a:lnTo>
                      <a:pt x="1524" y="6096"/>
                    </a:lnTo>
                    <a:lnTo>
                      <a:pt x="0" y="7620"/>
                    </a:lnTo>
                    <a:lnTo>
                      <a:pt x="1524" y="9144"/>
                    </a:lnTo>
                    <a:lnTo>
                      <a:pt x="3048" y="7620"/>
                    </a:lnTo>
                    <a:close/>
                  </a:path>
                  <a:path w="391160" h="337185">
                    <a:moveTo>
                      <a:pt x="3048" y="1524"/>
                    </a:moveTo>
                    <a:lnTo>
                      <a:pt x="1524" y="0"/>
                    </a:lnTo>
                    <a:lnTo>
                      <a:pt x="0" y="1524"/>
                    </a:lnTo>
                    <a:lnTo>
                      <a:pt x="1524" y="3048"/>
                    </a:lnTo>
                    <a:lnTo>
                      <a:pt x="3048" y="1524"/>
                    </a:lnTo>
                    <a:close/>
                  </a:path>
                  <a:path w="391160" h="337185">
                    <a:moveTo>
                      <a:pt x="390906" y="335280"/>
                    </a:moveTo>
                    <a:lnTo>
                      <a:pt x="389382" y="333756"/>
                    </a:lnTo>
                    <a:lnTo>
                      <a:pt x="387858" y="335280"/>
                    </a:lnTo>
                    <a:lnTo>
                      <a:pt x="389382" y="336804"/>
                    </a:lnTo>
                    <a:lnTo>
                      <a:pt x="390906" y="335280"/>
                    </a:lnTo>
                    <a:close/>
                  </a:path>
                  <a:path w="391160" h="337185">
                    <a:moveTo>
                      <a:pt x="390906" y="329184"/>
                    </a:moveTo>
                    <a:lnTo>
                      <a:pt x="389382" y="327660"/>
                    </a:lnTo>
                    <a:lnTo>
                      <a:pt x="387858" y="329184"/>
                    </a:lnTo>
                    <a:lnTo>
                      <a:pt x="389382" y="330708"/>
                    </a:lnTo>
                    <a:lnTo>
                      <a:pt x="390906" y="329184"/>
                    </a:lnTo>
                    <a:close/>
                  </a:path>
                  <a:path w="391160" h="337185">
                    <a:moveTo>
                      <a:pt x="390906" y="323088"/>
                    </a:moveTo>
                    <a:lnTo>
                      <a:pt x="389382" y="321564"/>
                    </a:lnTo>
                    <a:lnTo>
                      <a:pt x="387858" y="323088"/>
                    </a:lnTo>
                    <a:lnTo>
                      <a:pt x="389382" y="324612"/>
                    </a:lnTo>
                    <a:lnTo>
                      <a:pt x="390906" y="323088"/>
                    </a:lnTo>
                    <a:close/>
                  </a:path>
                  <a:path w="391160" h="337185">
                    <a:moveTo>
                      <a:pt x="390906" y="316992"/>
                    </a:moveTo>
                    <a:lnTo>
                      <a:pt x="389382" y="315468"/>
                    </a:lnTo>
                    <a:lnTo>
                      <a:pt x="387858" y="316992"/>
                    </a:lnTo>
                    <a:lnTo>
                      <a:pt x="389382" y="318516"/>
                    </a:lnTo>
                    <a:lnTo>
                      <a:pt x="390906" y="316992"/>
                    </a:lnTo>
                    <a:close/>
                  </a:path>
                  <a:path w="391160" h="337185">
                    <a:moveTo>
                      <a:pt x="390906" y="310896"/>
                    </a:moveTo>
                    <a:lnTo>
                      <a:pt x="389382" y="309372"/>
                    </a:lnTo>
                    <a:lnTo>
                      <a:pt x="387858" y="310896"/>
                    </a:lnTo>
                    <a:lnTo>
                      <a:pt x="389382" y="312420"/>
                    </a:lnTo>
                    <a:lnTo>
                      <a:pt x="390906" y="310896"/>
                    </a:lnTo>
                    <a:close/>
                  </a:path>
                  <a:path w="391160" h="337185">
                    <a:moveTo>
                      <a:pt x="390906" y="304800"/>
                    </a:moveTo>
                    <a:lnTo>
                      <a:pt x="389382" y="303276"/>
                    </a:lnTo>
                    <a:lnTo>
                      <a:pt x="387858" y="304800"/>
                    </a:lnTo>
                    <a:lnTo>
                      <a:pt x="389382" y="306324"/>
                    </a:lnTo>
                    <a:lnTo>
                      <a:pt x="390906" y="304800"/>
                    </a:lnTo>
                    <a:close/>
                  </a:path>
                  <a:path w="391160" h="337185">
                    <a:moveTo>
                      <a:pt x="390906" y="298704"/>
                    </a:moveTo>
                    <a:lnTo>
                      <a:pt x="389382" y="297180"/>
                    </a:lnTo>
                    <a:lnTo>
                      <a:pt x="387858" y="298704"/>
                    </a:lnTo>
                    <a:lnTo>
                      <a:pt x="389382" y="300228"/>
                    </a:lnTo>
                    <a:lnTo>
                      <a:pt x="390906" y="298704"/>
                    </a:lnTo>
                    <a:close/>
                  </a:path>
                  <a:path w="391160" h="337185">
                    <a:moveTo>
                      <a:pt x="390906" y="292608"/>
                    </a:moveTo>
                    <a:lnTo>
                      <a:pt x="389382" y="291084"/>
                    </a:lnTo>
                    <a:lnTo>
                      <a:pt x="387858" y="292608"/>
                    </a:lnTo>
                    <a:lnTo>
                      <a:pt x="389382" y="294132"/>
                    </a:lnTo>
                    <a:lnTo>
                      <a:pt x="390906" y="292608"/>
                    </a:lnTo>
                    <a:close/>
                  </a:path>
                  <a:path w="391160" h="337185">
                    <a:moveTo>
                      <a:pt x="390906" y="286512"/>
                    </a:moveTo>
                    <a:lnTo>
                      <a:pt x="389382" y="284988"/>
                    </a:lnTo>
                    <a:lnTo>
                      <a:pt x="387858" y="286512"/>
                    </a:lnTo>
                    <a:lnTo>
                      <a:pt x="389382" y="288036"/>
                    </a:lnTo>
                    <a:lnTo>
                      <a:pt x="390906" y="286512"/>
                    </a:lnTo>
                    <a:close/>
                  </a:path>
                  <a:path w="391160" h="337185">
                    <a:moveTo>
                      <a:pt x="390906" y="280416"/>
                    </a:moveTo>
                    <a:lnTo>
                      <a:pt x="389382" y="278892"/>
                    </a:lnTo>
                    <a:lnTo>
                      <a:pt x="387858" y="280416"/>
                    </a:lnTo>
                    <a:lnTo>
                      <a:pt x="389382" y="281940"/>
                    </a:lnTo>
                    <a:lnTo>
                      <a:pt x="390906" y="280416"/>
                    </a:lnTo>
                    <a:close/>
                  </a:path>
                  <a:path w="391160" h="337185">
                    <a:moveTo>
                      <a:pt x="390906" y="274320"/>
                    </a:moveTo>
                    <a:lnTo>
                      <a:pt x="389382" y="272796"/>
                    </a:lnTo>
                    <a:lnTo>
                      <a:pt x="387858" y="274320"/>
                    </a:lnTo>
                    <a:lnTo>
                      <a:pt x="389382" y="275844"/>
                    </a:lnTo>
                    <a:lnTo>
                      <a:pt x="390906" y="274320"/>
                    </a:lnTo>
                    <a:close/>
                  </a:path>
                  <a:path w="391160" h="337185">
                    <a:moveTo>
                      <a:pt x="390906" y="268224"/>
                    </a:moveTo>
                    <a:lnTo>
                      <a:pt x="389382" y="266700"/>
                    </a:lnTo>
                    <a:lnTo>
                      <a:pt x="387858" y="268224"/>
                    </a:lnTo>
                    <a:lnTo>
                      <a:pt x="389382" y="269748"/>
                    </a:lnTo>
                    <a:lnTo>
                      <a:pt x="390906" y="268224"/>
                    </a:lnTo>
                    <a:close/>
                  </a:path>
                  <a:path w="391160" h="337185">
                    <a:moveTo>
                      <a:pt x="390906" y="262890"/>
                    </a:moveTo>
                    <a:lnTo>
                      <a:pt x="389382" y="261366"/>
                    </a:lnTo>
                    <a:lnTo>
                      <a:pt x="387858" y="262890"/>
                    </a:lnTo>
                    <a:lnTo>
                      <a:pt x="389382" y="264414"/>
                    </a:lnTo>
                    <a:lnTo>
                      <a:pt x="390906" y="262890"/>
                    </a:lnTo>
                    <a:close/>
                  </a:path>
                  <a:path w="391160" h="337185">
                    <a:moveTo>
                      <a:pt x="390906" y="256794"/>
                    </a:moveTo>
                    <a:lnTo>
                      <a:pt x="389382" y="255270"/>
                    </a:lnTo>
                    <a:lnTo>
                      <a:pt x="387858" y="256794"/>
                    </a:lnTo>
                    <a:lnTo>
                      <a:pt x="389382" y="258318"/>
                    </a:lnTo>
                    <a:lnTo>
                      <a:pt x="390906" y="256794"/>
                    </a:lnTo>
                    <a:close/>
                  </a:path>
                  <a:path w="391160" h="337185">
                    <a:moveTo>
                      <a:pt x="390906" y="250698"/>
                    </a:moveTo>
                    <a:lnTo>
                      <a:pt x="389382" y="249174"/>
                    </a:lnTo>
                    <a:lnTo>
                      <a:pt x="387858" y="250698"/>
                    </a:lnTo>
                    <a:lnTo>
                      <a:pt x="389382" y="252222"/>
                    </a:lnTo>
                    <a:lnTo>
                      <a:pt x="390906" y="250698"/>
                    </a:lnTo>
                    <a:close/>
                  </a:path>
                  <a:path w="391160" h="337185">
                    <a:moveTo>
                      <a:pt x="390906" y="244602"/>
                    </a:moveTo>
                    <a:lnTo>
                      <a:pt x="389382" y="243078"/>
                    </a:lnTo>
                    <a:lnTo>
                      <a:pt x="387858" y="244602"/>
                    </a:lnTo>
                    <a:lnTo>
                      <a:pt x="389382" y="246126"/>
                    </a:lnTo>
                    <a:lnTo>
                      <a:pt x="390906" y="244602"/>
                    </a:lnTo>
                    <a:close/>
                  </a:path>
                  <a:path w="391160" h="337185">
                    <a:moveTo>
                      <a:pt x="390906" y="238506"/>
                    </a:moveTo>
                    <a:lnTo>
                      <a:pt x="389382" y="236982"/>
                    </a:lnTo>
                    <a:lnTo>
                      <a:pt x="387858" y="238506"/>
                    </a:lnTo>
                    <a:lnTo>
                      <a:pt x="389382" y="240030"/>
                    </a:lnTo>
                    <a:lnTo>
                      <a:pt x="390906" y="238506"/>
                    </a:lnTo>
                    <a:close/>
                  </a:path>
                  <a:path w="391160" h="337185">
                    <a:moveTo>
                      <a:pt x="390906" y="232410"/>
                    </a:moveTo>
                    <a:lnTo>
                      <a:pt x="389382" y="230886"/>
                    </a:lnTo>
                    <a:lnTo>
                      <a:pt x="387858" y="232410"/>
                    </a:lnTo>
                    <a:lnTo>
                      <a:pt x="389382" y="233934"/>
                    </a:lnTo>
                    <a:lnTo>
                      <a:pt x="390906" y="232410"/>
                    </a:lnTo>
                    <a:close/>
                  </a:path>
                  <a:path w="391160" h="337185">
                    <a:moveTo>
                      <a:pt x="390906" y="226314"/>
                    </a:moveTo>
                    <a:lnTo>
                      <a:pt x="389382" y="224790"/>
                    </a:lnTo>
                    <a:lnTo>
                      <a:pt x="387858" y="226314"/>
                    </a:lnTo>
                    <a:lnTo>
                      <a:pt x="389382" y="227838"/>
                    </a:lnTo>
                    <a:lnTo>
                      <a:pt x="390906" y="226314"/>
                    </a:lnTo>
                    <a:close/>
                  </a:path>
                  <a:path w="391160" h="337185">
                    <a:moveTo>
                      <a:pt x="390906" y="220218"/>
                    </a:moveTo>
                    <a:lnTo>
                      <a:pt x="389382" y="218694"/>
                    </a:lnTo>
                    <a:lnTo>
                      <a:pt x="387858" y="220218"/>
                    </a:lnTo>
                    <a:lnTo>
                      <a:pt x="389382" y="221742"/>
                    </a:lnTo>
                    <a:lnTo>
                      <a:pt x="390906" y="220218"/>
                    </a:lnTo>
                    <a:close/>
                  </a:path>
                  <a:path w="391160" h="337185">
                    <a:moveTo>
                      <a:pt x="390906" y="214122"/>
                    </a:moveTo>
                    <a:lnTo>
                      <a:pt x="389382" y="212598"/>
                    </a:lnTo>
                    <a:lnTo>
                      <a:pt x="387858" y="214122"/>
                    </a:lnTo>
                    <a:lnTo>
                      <a:pt x="389382" y="215646"/>
                    </a:lnTo>
                    <a:lnTo>
                      <a:pt x="390906" y="214122"/>
                    </a:lnTo>
                    <a:close/>
                  </a:path>
                  <a:path w="391160" h="337185">
                    <a:moveTo>
                      <a:pt x="390906" y="208026"/>
                    </a:moveTo>
                    <a:lnTo>
                      <a:pt x="389382" y="206502"/>
                    </a:lnTo>
                    <a:lnTo>
                      <a:pt x="387858" y="208026"/>
                    </a:lnTo>
                    <a:lnTo>
                      <a:pt x="389382" y="209550"/>
                    </a:lnTo>
                    <a:lnTo>
                      <a:pt x="390906" y="208026"/>
                    </a:lnTo>
                    <a:close/>
                  </a:path>
                  <a:path w="391160" h="337185">
                    <a:moveTo>
                      <a:pt x="390906" y="201930"/>
                    </a:moveTo>
                    <a:lnTo>
                      <a:pt x="389382" y="200406"/>
                    </a:lnTo>
                    <a:lnTo>
                      <a:pt x="387858" y="201930"/>
                    </a:lnTo>
                    <a:lnTo>
                      <a:pt x="389382" y="203454"/>
                    </a:lnTo>
                    <a:lnTo>
                      <a:pt x="390906" y="201930"/>
                    </a:lnTo>
                    <a:close/>
                  </a:path>
                  <a:path w="391160" h="337185">
                    <a:moveTo>
                      <a:pt x="390906" y="195834"/>
                    </a:moveTo>
                    <a:lnTo>
                      <a:pt x="389382" y="194310"/>
                    </a:lnTo>
                    <a:lnTo>
                      <a:pt x="387858" y="195834"/>
                    </a:lnTo>
                    <a:lnTo>
                      <a:pt x="389382" y="197358"/>
                    </a:lnTo>
                    <a:lnTo>
                      <a:pt x="390906" y="195834"/>
                    </a:lnTo>
                    <a:close/>
                  </a:path>
                  <a:path w="391160" h="337185">
                    <a:moveTo>
                      <a:pt x="390906" y="189738"/>
                    </a:moveTo>
                    <a:lnTo>
                      <a:pt x="389382" y="188214"/>
                    </a:lnTo>
                    <a:lnTo>
                      <a:pt x="387858" y="189738"/>
                    </a:lnTo>
                    <a:lnTo>
                      <a:pt x="389382" y="191262"/>
                    </a:lnTo>
                    <a:lnTo>
                      <a:pt x="390906" y="189738"/>
                    </a:lnTo>
                    <a:close/>
                  </a:path>
                  <a:path w="391160" h="337185">
                    <a:moveTo>
                      <a:pt x="390906" y="183642"/>
                    </a:moveTo>
                    <a:lnTo>
                      <a:pt x="389382" y="182118"/>
                    </a:lnTo>
                    <a:lnTo>
                      <a:pt x="387858" y="183642"/>
                    </a:lnTo>
                    <a:lnTo>
                      <a:pt x="389382" y="185166"/>
                    </a:lnTo>
                    <a:lnTo>
                      <a:pt x="390906" y="183642"/>
                    </a:lnTo>
                    <a:close/>
                  </a:path>
                  <a:path w="391160" h="337185">
                    <a:moveTo>
                      <a:pt x="390906" y="177546"/>
                    </a:moveTo>
                    <a:lnTo>
                      <a:pt x="389382" y="176022"/>
                    </a:lnTo>
                    <a:lnTo>
                      <a:pt x="387858" y="177546"/>
                    </a:lnTo>
                    <a:lnTo>
                      <a:pt x="389382" y="179070"/>
                    </a:lnTo>
                    <a:lnTo>
                      <a:pt x="390906" y="177546"/>
                    </a:lnTo>
                    <a:close/>
                  </a:path>
                  <a:path w="391160" h="337185">
                    <a:moveTo>
                      <a:pt x="390906" y="171450"/>
                    </a:moveTo>
                    <a:lnTo>
                      <a:pt x="389382" y="169926"/>
                    </a:lnTo>
                    <a:lnTo>
                      <a:pt x="387858" y="171450"/>
                    </a:lnTo>
                    <a:lnTo>
                      <a:pt x="389382" y="172974"/>
                    </a:lnTo>
                    <a:lnTo>
                      <a:pt x="390906" y="171450"/>
                    </a:lnTo>
                    <a:close/>
                  </a:path>
                  <a:path w="391160" h="337185">
                    <a:moveTo>
                      <a:pt x="390906" y="165354"/>
                    </a:moveTo>
                    <a:lnTo>
                      <a:pt x="389382" y="163830"/>
                    </a:lnTo>
                    <a:lnTo>
                      <a:pt x="387858" y="165354"/>
                    </a:lnTo>
                    <a:lnTo>
                      <a:pt x="389382" y="166878"/>
                    </a:lnTo>
                    <a:lnTo>
                      <a:pt x="390906" y="165354"/>
                    </a:lnTo>
                    <a:close/>
                  </a:path>
                  <a:path w="391160" h="337185">
                    <a:moveTo>
                      <a:pt x="390906" y="159258"/>
                    </a:moveTo>
                    <a:lnTo>
                      <a:pt x="389382" y="157734"/>
                    </a:lnTo>
                    <a:lnTo>
                      <a:pt x="387858" y="159258"/>
                    </a:lnTo>
                    <a:lnTo>
                      <a:pt x="389382" y="160782"/>
                    </a:lnTo>
                    <a:lnTo>
                      <a:pt x="390906" y="159258"/>
                    </a:lnTo>
                    <a:close/>
                  </a:path>
                  <a:path w="391160" h="337185">
                    <a:moveTo>
                      <a:pt x="390906" y="153162"/>
                    </a:moveTo>
                    <a:lnTo>
                      <a:pt x="389382" y="151638"/>
                    </a:lnTo>
                    <a:lnTo>
                      <a:pt x="387858" y="153162"/>
                    </a:lnTo>
                    <a:lnTo>
                      <a:pt x="389382" y="154686"/>
                    </a:lnTo>
                    <a:lnTo>
                      <a:pt x="390906" y="153162"/>
                    </a:lnTo>
                    <a:close/>
                  </a:path>
                  <a:path w="391160" h="337185">
                    <a:moveTo>
                      <a:pt x="390906" y="147066"/>
                    </a:moveTo>
                    <a:lnTo>
                      <a:pt x="389382" y="145542"/>
                    </a:lnTo>
                    <a:lnTo>
                      <a:pt x="387858" y="147066"/>
                    </a:lnTo>
                    <a:lnTo>
                      <a:pt x="389382" y="148590"/>
                    </a:lnTo>
                    <a:lnTo>
                      <a:pt x="390906" y="147066"/>
                    </a:lnTo>
                    <a:close/>
                  </a:path>
                  <a:path w="391160" h="337185">
                    <a:moveTo>
                      <a:pt x="390906" y="140970"/>
                    </a:moveTo>
                    <a:lnTo>
                      <a:pt x="389382" y="139446"/>
                    </a:lnTo>
                    <a:lnTo>
                      <a:pt x="387858" y="140970"/>
                    </a:lnTo>
                    <a:lnTo>
                      <a:pt x="389382" y="142494"/>
                    </a:lnTo>
                    <a:lnTo>
                      <a:pt x="390906" y="140970"/>
                    </a:lnTo>
                    <a:close/>
                  </a:path>
                  <a:path w="391160" h="337185">
                    <a:moveTo>
                      <a:pt x="390906" y="134874"/>
                    </a:moveTo>
                    <a:lnTo>
                      <a:pt x="389382" y="133350"/>
                    </a:lnTo>
                    <a:lnTo>
                      <a:pt x="387858" y="134874"/>
                    </a:lnTo>
                    <a:lnTo>
                      <a:pt x="389382" y="136398"/>
                    </a:lnTo>
                    <a:lnTo>
                      <a:pt x="390906" y="134874"/>
                    </a:lnTo>
                    <a:close/>
                  </a:path>
                  <a:path w="391160" h="337185">
                    <a:moveTo>
                      <a:pt x="390906" y="128778"/>
                    </a:moveTo>
                    <a:lnTo>
                      <a:pt x="389382" y="127254"/>
                    </a:lnTo>
                    <a:lnTo>
                      <a:pt x="387858" y="128778"/>
                    </a:lnTo>
                    <a:lnTo>
                      <a:pt x="389382" y="130302"/>
                    </a:lnTo>
                    <a:lnTo>
                      <a:pt x="390906" y="128778"/>
                    </a:lnTo>
                    <a:close/>
                  </a:path>
                  <a:path w="391160" h="337185">
                    <a:moveTo>
                      <a:pt x="390906" y="122682"/>
                    </a:moveTo>
                    <a:lnTo>
                      <a:pt x="389382" y="121158"/>
                    </a:lnTo>
                    <a:lnTo>
                      <a:pt x="387858" y="122682"/>
                    </a:lnTo>
                    <a:lnTo>
                      <a:pt x="389382" y="124206"/>
                    </a:lnTo>
                    <a:lnTo>
                      <a:pt x="390906" y="122682"/>
                    </a:lnTo>
                    <a:close/>
                  </a:path>
                  <a:path w="391160" h="337185">
                    <a:moveTo>
                      <a:pt x="390906" y="116586"/>
                    </a:moveTo>
                    <a:lnTo>
                      <a:pt x="389382" y="115062"/>
                    </a:lnTo>
                    <a:lnTo>
                      <a:pt x="387858" y="116586"/>
                    </a:lnTo>
                    <a:lnTo>
                      <a:pt x="389382" y="118110"/>
                    </a:lnTo>
                    <a:lnTo>
                      <a:pt x="390906" y="116586"/>
                    </a:lnTo>
                    <a:close/>
                  </a:path>
                  <a:path w="391160" h="337185">
                    <a:moveTo>
                      <a:pt x="390906" y="110490"/>
                    </a:moveTo>
                    <a:lnTo>
                      <a:pt x="389382" y="108966"/>
                    </a:lnTo>
                    <a:lnTo>
                      <a:pt x="387858" y="110490"/>
                    </a:lnTo>
                    <a:lnTo>
                      <a:pt x="389382" y="112014"/>
                    </a:lnTo>
                    <a:lnTo>
                      <a:pt x="390906" y="110490"/>
                    </a:lnTo>
                    <a:close/>
                  </a:path>
                  <a:path w="391160" h="337185">
                    <a:moveTo>
                      <a:pt x="390906" y="105156"/>
                    </a:moveTo>
                    <a:lnTo>
                      <a:pt x="389382" y="103632"/>
                    </a:lnTo>
                    <a:lnTo>
                      <a:pt x="387858" y="105156"/>
                    </a:lnTo>
                    <a:lnTo>
                      <a:pt x="389382" y="106680"/>
                    </a:lnTo>
                    <a:lnTo>
                      <a:pt x="390906" y="105156"/>
                    </a:lnTo>
                    <a:close/>
                  </a:path>
                  <a:path w="391160" h="337185">
                    <a:moveTo>
                      <a:pt x="390906" y="99060"/>
                    </a:moveTo>
                    <a:lnTo>
                      <a:pt x="389382" y="97536"/>
                    </a:lnTo>
                    <a:lnTo>
                      <a:pt x="387858" y="99060"/>
                    </a:lnTo>
                    <a:lnTo>
                      <a:pt x="389382" y="100584"/>
                    </a:lnTo>
                    <a:lnTo>
                      <a:pt x="390906" y="99060"/>
                    </a:lnTo>
                    <a:close/>
                  </a:path>
                  <a:path w="391160" h="337185">
                    <a:moveTo>
                      <a:pt x="390906" y="92964"/>
                    </a:moveTo>
                    <a:lnTo>
                      <a:pt x="389382" y="91440"/>
                    </a:lnTo>
                    <a:lnTo>
                      <a:pt x="387858" y="92964"/>
                    </a:lnTo>
                    <a:lnTo>
                      <a:pt x="389382" y="94488"/>
                    </a:lnTo>
                    <a:lnTo>
                      <a:pt x="390906" y="92964"/>
                    </a:lnTo>
                    <a:close/>
                  </a:path>
                  <a:path w="391160" h="337185">
                    <a:moveTo>
                      <a:pt x="390906" y="86868"/>
                    </a:moveTo>
                    <a:lnTo>
                      <a:pt x="389382" y="85344"/>
                    </a:lnTo>
                    <a:lnTo>
                      <a:pt x="387858" y="86868"/>
                    </a:lnTo>
                    <a:lnTo>
                      <a:pt x="389382" y="88392"/>
                    </a:lnTo>
                    <a:lnTo>
                      <a:pt x="390906" y="86868"/>
                    </a:lnTo>
                    <a:close/>
                  </a:path>
                  <a:path w="391160" h="337185">
                    <a:moveTo>
                      <a:pt x="390906" y="80772"/>
                    </a:moveTo>
                    <a:lnTo>
                      <a:pt x="389382" y="79248"/>
                    </a:lnTo>
                    <a:lnTo>
                      <a:pt x="387858" y="80772"/>
                    </a:lnTo>
                    <a:lnTo>
                      <a:pt x="389382" y="82296"/>
                    </a:lnTo>
                    <a:lnTo>
                      <a:pt x="390906" y="80772"/>
                    </a:lnTo>
                    <a:close/>
                  </a:path>
                  <a:path w="391160" h="337185">
                    <a:moveTo>
                      <a:pt x="390906" y="74676"/>
                    </a:moveTo>
                    <a:lnTo>
                      <a:pt x="389382" y="73152"/>
                    </a:lnTo>
                    <a:lnTo>
                      <a:pt x="387858" y="74676"/>
                    </a:lnTo>
                    <a:lnTo>
                      <a:pt x="389382" y="76200"/>
                    </a:lnTo>
                    <a:lnTo>
                      <a:pt x="390906" y="74676"/>
                    </a:lnTo>
                    <a:close/>
                  </a:path>
                  <a:path w="391160" h="337185">
                    <a:moveTo>
                      <a:pt x="390906" y="68580"/>
                    </a:moveTo>
                    <a:lnTo>
                      <a:pt x="389382" y="67056"/>
                    </a:lnTo>
                    <a:lnTo>
                      <a:pt x="387858" y="68580"/>
                    </a:lnTo>
                    <a:lnTo>
                      <a:pt x="389382" y="70104"/>
                    </a:lnTo>
                    <a:lnTo>
                      <a:pt x="390906" y="68580"/>
                    </a:lnTo>
                    <a:close/>
                  </a:path>
                  <a:path w="391160" h="337185">
                    <a:moveTo>
                      <a:pt x="390906" y="62484"/>
                    </a:moveTo>
                    <a:lnTo>
                      <a:pt x="389382" y="60960"/>
                    </a:lnTo>
                    <a:lnTo>
                      <a:pt x="387858" y="62484"/>
                    </a:lnTo>
                    <a:lnTo>
                      <a:pt x="389382" y="64008"/>
                    </a:lnTo>
                    <a:lnTo>
                      <a:pt x="390906" y="62484"/>
                    </a:lnTo>
                    <a:close/>
                  </a:path>
                  <a:path w="391160" h="337185">
                    <a:moveTo>
                      <a:pt x="390906" y="56388"/>
                    </a:moveTo>
                    <a:lnTo>
                      <a:pt x="389382" y="54864"/>
                    </a:lnTo>
                    <a:lnTo>
                      <a:pt x="387858" y="56388"/>
                    </a:lnTo>
                    <a:lnTo>
                      <a:pt x="389382" y="57912"/>
                    </a:lnTo>
                    <a:lnTo>
                      <a:pt x="390906" y="56388"/>
                    </a:lnTo>
                    <a:close/>
                  </a:path>
                  <a:path w="391160" h="337185">
                    <a:moveTo>
                      <a:pt x="390906" y="50292"/>
                    </a:moveTo>
                    <a:lnTo>
                      <a:pt x="389382" y="48768"/>
                    </a:lnTo>
                    <a:lnTo>
                      <a:pt x="387858" y="50292"/>
                    </a:lnTo>
                    <a:lnTo>
                      <a:pt x="389382" y="51816"/>
                    </a:lnTo>
                    <a:lnTo>
                      <a:pt x="390906" y="50292"/>
                    </a:lnTo>
                    <a:close/>
                  </a:path>
                  <a:path w="391160" h="337185">
                    <a:moveTo>
                      <a:pt x="390906" y="44196"/>
                    </a:moveTo>
                    <a:lnTo>
                      <a:pt x="389382" y="42672"/>
                    </a:lnTo>
                    <a:lnTo>
                      <a:pt x="387858" y="44196"/>
                    </a:lnTo>
                    <a:lnTo>
                      <a:pt x="389382" y="45720"/>
                    </a:lnTo>
                    <a:lnTo>
                      <a:pt x="390906" y="44196"/>
                    </a:lnTo>
                    <a:close/>
                  </a:path>
                  <a:path w="391160" h="337185">
                    <a:moveTo>
                      <a:pt x="390906" y="38100"/>
                    </a:moveTo>
                    <a:lnTo>
                      <a:pt x="389382" y="36576"/>
                    </a:lnTo>
                    <a:lnTo>
                      <a:pt x="387858" y="38100"/>
                    </a:lnTo>
                    <a:lnTo>
                      <a:pt x="389382" y="39624"/>
                    </a:lnTo>
                    <a:lnTo>
                      <a:pt x="390906" y="38100"/>
                    </a:lnTo>
                    <a:close/>
                  </a:path>
                  <a:path w="391160" h="337185">
                    <a:moveTo>
                      <a:pt x="390906" y="32004"/>
                    </a:moveTo>
                    <a:lnTo>
                      <a:pt x="389382" y="30480"/>
                    </a:lnTo>
                    <a:lnTo>
                      <a:pt x="387858" y="32004"/>
                    </a:lnTo>
                    <a:lnTo>
                      <a:pt x="389382" y="33528"/>
                    </a:lnTo>
                    <a:lnTo>
                      <a:pt x="390906" y="32004"/>
                    </a:lnTo>
                    <a:close/>
                  </a:path>
                  <a:path w="391160" h="337185">
                    <a:moveTo>
                      <a:pt x="390906" y="25908"/>
                    </a:moveTo>
                    <a:lnTo>
                      <a:pt x="389382" y="24384"/>
                    </a:lnTo>
                    <a:lnTo>
                      <a:pt x="387858" y="25908"/>
                    </a:lnTo>
                    <a:lnTo>
                      <a:pt x="389382" y="27432"/>
                    </a:lnTo>
                    <a:lnTo>
                      <a:pt x="390906" y="25908"/>
                    </a:lnTo>
                    <a:close/>
                  </a:path>
                  <a:path w="391160" h="337185">
                    <a:moveTo>
                      <a:pt x="390906" y="19812"/>
                    </a:moveTo>
                    <a:lnTo>
                      <a:pt x="389382" y="18288"/>
                    </a:lnTo>
                    <a:lnTo>
                      <a:pt x="387858" y="19812"/>
                    </a:lnTo>
                    <a:lnTo>
                      <a:pt x="389382" y="21336"/>
                    </a:lnTo>
                    <a:lnTo>
                      <a:pt x="390906" y="19812"/>
                    </a:lnTo>
                    <a:close/>
                  </a:path>
                  <a:path w="391160" h="337185">
                    <a:moveTo>
                      <a:pt x="390906" y="13716"/>
                    </a:moveTo>
                    <a:lnTo>
                      <a:pt x="389382" y="12192"/>
                    </a:lnTo>
                    <a:lnTo>
                      <a:pt x="387858" y="13716"/>
                    </a:lnTo>
                    <a:lnTo>
                      <a:pt x="389382" y="15240"/>
                    </a:lnTo>
                    <a:lnTo>
                      <a:pt x="390906" y="13716"/>
                    </a:lnTo>
                    <a:close/>
                  </a:path>
                  <a:path w="391160" h="337185">
                    <a:moveTo>
                      <a:pt x="390906" y="7620"/>
                    </a:moveTo>
                    <a:lnTo>
                      <a:pt x="389382" y="6096"/>
                    </a:lnTo>
                    <a:lnTo>
                      <a:pt x="387858" y="7620"/>
                    </a:lnTo>
                    <a:lnTo>
                      <a:pt x="389382" y="9144"/>
                    </a:lnTo>
                    <a:lnTo>
                      <a:pt x="390906" y="7620"/>
                    </a:lnTo>
                    <a:close/>
                  </a:path>
                  <a:path w="391160" h="337185">
                    <a:moveTo>
                      <a:pt x="390906" y="1524"/>
                    </a:moveTo>
                    <a:lnTo>
                      <a:pt x="389382" y="0"/>
                    </a:lnTo>
                    <a:lnTo>
                      <a:pt x="387858" y="1524"/>
                    </a:lnTo>
                    <a:lnTo>
                      <a:pt x="389382" y="3048"/>
                    </a:lnTo>
                    <a:lnTo>
                      <a:pt x="390906" y="1524"/>
                    </a:lnTo>
                    <a:close/>
                  </a:path>
                </a:pathLst>
              </a:custGeom>
              <a:solidFill>
                <a:srgbClr val="000000"/>
              </a:solidFill>
            </p:spPr>
            <p:txBody>
              <a:bodyPr wrap="square" lIns="0" tIns="0" rIns="0" bIns="0" rtlCol="0"/>
              <a:lstStyle/>
              <a:p>
                <a:endParaRPr sz="4000"/>
              </a:p>
            </p:txBody>
          </p:sp>
          <p:sp>
            <p:nvSpPr>
              <p:cNvPr id="48" name="object 115">
                <a:extLst>
                  <a:ext uri="{FF2B5EF4-FFF2-40B4-BE49-F238E27FC236}">
                    <a16:creationId xmlns:a16="http://schemas.microsoft.com/office/drawing/2014/main" id="{78141E94-345A-B839-B118-700CE0126A9F}"/>
                  </a:ext>
                </a:extLst>
              </p:cNvPr>
              <p:cNvSpPr/>
              <p:nvPr/>
            </p:nvSpPr>
            <p:spPr>
              <a:xfrm>
                <a:off x="2642615" y="52006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CC99"/>
              </a:solidFill>
            </p:spPr>
            <p:txBody>
              <a:bodyPr wrap="square" lIns="0" tIns="0" rIns="0" bIns="0" rtlCol="0"/>
              <a:lstStyle/>
              <a:p>
                <a:endParaRPr sz="4000"/>
              </a:p>
            </p:txBody>
          </p:sp>
          <p:sp>
            <p:nvSpPr>
              <p:cNvPr id="49" name="object 116">
                <a:extLst>
                  <a:ext uri="{FF2B5EF4-FFF2-40B4-BE49-F238E27FC236}">
                    <a16:creationId xmlns:a16="http://schemas.microsoft.com/office/drawing/2014/main" id="{B436932A-5D4C-7B99-89EC-B7AB6A3DE8AF}"/>
                  </a:ext>
                </a:extLst>
              </p:cNvPr>
              <p:cNvSpPr/>
              <p:nvPr/>
            </p:nvSpPr>
            <p:spPr>
              <a:xfrm>
                <a:off x="2180082" y="4836413"/>
                <a:ext cx="706755" cy="505459"/>
              </a:xfrm>
              <a:custGeom>
                <a:avLst/>
                <a:gdLst/>
                <a:ahLst/>
                <a:cxnLst/>
                <a:rect l="l" t="t" r="r" b="b"/>
                <a:pathLst>
                  <a:path w="706755" h="505460">
                    <a:moveTo>
                      <a:pt x="3048" y="503682"/>
                    </a:moveTo>
                    <a:lnTo>
                      <a:pt x="1524" y="502158"/>
                    </a:lnTo>
                    <a:lnTo>
                      <a:pt x="0" y="503682"/>
                    </a:lnTo>
                    <a:lnTo>
                      <a:pt x="1524" y="505206"/>
                    </a:lnTo>
                    <a:lnTo>
                      <a:pt x="3048" y="503682"/>
                    </a:lnTo>
                    <a:close/>
                  </a:path>
                  <a:path w="706755" h="505460">
                    <a:moveTo>
                      <a:pt x="3048" y="497586"/>
                    </a:moveTo>
                    <a:lnTo>
                      <a:pt x="1524" y="496062"/>
                    </a:lnTo>
                    <a:lnTo>
                      <a:pt x="0" y="497586"/>
                    </a:lnTo>
                    <a:lnTo>
                      <a:pt x="1524" y="499110"/>
                    </a:lnTo>
                    <a:lnTo>
                      <a:pt x="3048" y="497586"/>
                    </a:lnTo>
                    <a:close/>
                  </a:path>
                  <a:path w="706755" h="505460">
                    <a:moveTo>
                      <a:pt x="3048" y="491490"/>
                    </a:moveTo>
                    <a:lnTo>
                      <a:pt x="1524" y="489966"/>
                    </a:lnTo>
                    <a:lnTo>
                      <a:pt x="0" y="491490"/>
                    </a:lnTo>
                    <a:lnTo>
                      <a:pt x="1524" y="493014"/>
                    </a:lnTo>
                    <a:lnTo>
                      <a:pt x="3048" y="491490"/>
                    </a:lnTo>
                    <a:close/>
                  </a:path>
                  <a:path w="706755" h="505460">
                    <a:moveTo>
                      <a:pt x="3048" y="485394"/>
                    </a:moveTo>
                    <a:lnTo>
                      <a:pt x="1524" y="483870"/>
                    </a:lnTo>
                    <a:lnTo>
                      <a:pt x="0" y="485394"/>
                    </a:lnTo>
                    <a:lnTo>
                      <a:pt x="1524" y="486918"/>
                    </a:lnTo>
                    <a:lnTo>
                      <a:pt x="3048" y="485394"/>
                    </a:lnTo>
                    <a:close/>
                  </a:path>
                  <a:path w="706755" h="505460">
                    <a:moveTo>
                      <a:pt x="3048" y="479298"/>
                    </a:moveTo>
                    <a:lnTo>
                      <a:pt x="1524" y="477774"/>
                    </a:lnTo>
                    <a:lnTo>
                      <a:pt x="0" y="479298"/>
                    </a:lnTo>
                    <a:lnTo>
                      <a:pt x="1524" y="480822"/>
                    </a:lnTo>
                    <a:lnTo>
                      <a:pt x="3048" y="479298"/>
                    </a:lnTo>
                    <a:close/>
                  </a:path>
                  <a:path w="706755" h="505460">
                    <a:moveTo>
                      <a:pt x="3048" y="473202"/>
                    </a:moveTo>
                    <a:lnTo>
                      <a:pt x="1524" y="471678"/>
                    </a:lnTo>
                    <a:lnTo>
                      <a:pt x="0" y="473202"/>
                    </a:lnTo>
                    <a:lnTo>
                      <a:pt x="1524" y="474726"/>
                    </a:lnTo>
                    <a:lnTo>
                      <a:pt x="3048" y="473202"/>
                    </a:lnTo>
                    <a:close/>
                  </a:path>
                  <a:path w="706755" h="505460">
                    <a:moveTo>
                      <a:pt x="3048" y="467106"/>
                    </a:moveTo>
                    <a:lnTo>
                      <a:pt x="1524" y="465582"/>
                    </a:lnTo>
                    <a:lnTo>
                      <a:pt x="0" y="467106"/>
                    </a:lnTo>
                    <a:lnTo>
                      <a:pt x="1524" y="468630"/>
                    </a:lnTo>
                    <a:lnTo>
                      <a:pt x="3048" y="467106"/>
                    </a:lnTo>
                    <a:close/>
                  </a:path>
                  <a:path w="706755" h="505460">
                    <a:moveTo>
                      <a:pt x="3048" y="461010"/>
                    </a:moveTo>
                    <a:lnTo>
                      <a:pt x="1524" y="459486"/>
                    </a:lnTo>
                    <a:lnTo>
                      <a:pt x="0" y="461010"/>
                    </a:lnTo>
                    <a:lnTo>
                      <a:pt x="1524" y="462534"/>
                    </a:lnTo>
                    <a:lnTo>
                      <a:pt x="3048" y="461010"/>
                    </a:lnTo>
                    <a:close/>
                  </a:path>
                  <a:path w="706755" h="505460">
                    <a:moveTo>
                      <a:pt x="3048" y="454914"/>
                    </a:moveTo>
                    <a:lnTo>
                      <a:pt x="1524" y="453390"/>
                    </a:lnTo>
                    <a:lnTo>
                      <a:pt x="0" y="454914"/>
                    </a:lnTo>
                    <a:lnTo>
                      <a:pt x="1524" y="456438"/>
                    </a:lnTo>
                    <a:lnTo>
                      <a:pt x="3048" y="454914"/>
                    </a:lnTo>
                    <a:close/>
                  </a:path>
                  <a:path w="706755" h="505460">
                    <a:moveTo>
                      <a:pt x="3048" y="448818"/>
                    </a:moveTo>
                    <a:lnTo>
                      <a:pt x="1524" y="447294"/>
                    </a:lnTo>
                    <a:lnTo>
                      <a:pt x="0" y="448818"/>
                    </a:lnTo>
                    <a:lnTo>
                      <a:pt x="1524" y="450342"/>
                    </a:lnTo>
                    <a:lnTo>
                      <a:pt x="3048" y="448818"/>
                    </a:lnTo>
                    <a:close/>
                  </a:path>
                  <a:path w="706755" h="505460">
                    <a:moveTo>
                      <a:pt x="3048" y="442722"/>
                    </a:moveTo>
                    <a:lnTo>
                      <a:pt x="1524" y="441198"/>
                    </a:lnTo>
                    <a:lnTo>
                      <a:pt x="0" y="442722"/>
                    </a:lnTo>
                    <a:lnTo>
                      <a:pt x="1524" y="444246"/>
                    </a:lnTo>
                    <a:lnTo>
                      <a:pt x="3048" y="442722"/>
                    </a:lnTo>
                    <a:close/>
                  </a:path>
                  <a:path w="706755" h="505460">
                    <a:moveTo>
                      <a:pt x="3048" y="436626"/>
                    </a:moveTo>
                    <a:lnTo>
                      <a:pt x="1524" y="435102"/>
                    </a:lnTo>
                    <a:lnTo>
                      <a:pt x="0" y="436626"/>
                    </a:lnTo>
                    <a:lnTo>
                      <a:pt x="1524" y="438150"/>
                    </a:lnTo>
                    <a:lnTo>
                      <a:pt x="3048" y="436626"/>
                    </a:lnTo>
                    <a:close/>
                  </a:path>
                  <a:path w="706755" h="505460">
                    <a:moveTo>
                      <a:pt x="3048" y="431292"/>
                    </a:moveTo>
                    <a:lnTo>
                      <a:pt x="1524" y="429768"/>
                    </a:lnTo>
                    <a:lnTo>
                      <a:pt x="0" y="431292"/>
                    </a:lnTo>
                    <a:lnTo>
                      <a:pt x="1524" y="432816"/>
                    </a:lnTo>
                    <a:lnTo>
                      <a:pt x="3048" y="431292"/>
                    </a:lnTo>
                    <a:close/>
                  </a:path>
                  <a:path w="706755" h="505460">
                    <a:moveTo>
                      <a:pt x="3048" y="425196"/>
                    </a:moveTo>
                    <a:lnTo>
                      <a:pt x="1524" y="423672"/>
                    </a:lnTo>
                    <a:lnTo>
                      <a:pt x="0" y="425196"/>
                    </a:lnTo>
                    <a:lnTo>
                      <a:pt x="1524" y="426720"/>
                    </a:lnTo>
                    <a:lnTo>
                      <a:pt x="3048" y="425196"/>
                    </a:lnTo>
                    <a:close/>
                  </a:path>
                  <a:path w="706755" h="505460">
                    <a:moveTo>
                      <a:pt x="3048" y="419100"/>
                    </a:moveTo>
                    <a:lnTo>
                      <a:pt x="1524" y="417576"/>
                    </a:lnTo>
                    <a:lnTo>
                      <a:pt x="0" y="419100"/>
                    </a:lnTo>
                    <a:lnTo>
                      <a:pt x="1524" y="420624"/>
                    </a:lnTo>
                    <a:lnTo>
                      <a:pt x="3048" y="419100"/>
                    </a:lnTo>
                    <a:close/>
                  </a:path>
                  <a:path w="706755" h="505460">
                    <a:moveTo>
                      <a:pt x="3048" y="413004"/>
                    </a:moveTo>
                    <a:lnTo>
                      <a:pt x="1524" y="411480"/>
                    </a:lnTo>
                    <a:lnTo>
                      <a:pt x="0" y="413004"/>
                    </a:lnTo>
                    <a:lnTo>
                      <a:pt x="1524" y="414528"/>
                    </a:lnTo>
                    <a:lnTo>
                      <a:pt x="3048" y="413004"/>
                    </a:lnTo>
                    <a:close/>
                  </a:path>
                  <a:path w="706755" h="505460">
                    <a:moveTo>
                      <a:pt x="3048" y="406908"/>
                    </a:moveTo>
                    <a:lnTo>
                      <a:pt x="1524" y="405384"/>
                    </a:lnTo>
                    <a:lnTo>
                      <a:pt x="0" y="406908"/>
                    </a:lnTo>
                    <a:lnTo>
                      <a:pt x="1524" y="408432"/>
                    </a:lnTo>
                    <a:lnTo>
                      <a:pt x="3048" y="406908"/>
                    </a:lnTo>
                    <a:close/>
                  </a:path>
                  <a:path w="706755" h="505460">
                    <a:moveTo>
                      <a:pt x="3048" y="400812"/>
                    </a:moveTo>
                    <a:lnTo>
                      <a:pt x="1524" y="399288"/>
                    </a:lnTo>
                    <a:lnTo>
                      <a:pt x="0" y="400812"/>
                    </a:lnTo>
                    <a:lnTo>
                      <a:pt x="1524" y="402336"/>
                    </a:lnTo>
                    <a:lnTo>
                      <a:pt x="3048" y="400812"/>
                    </a:lnTo>
                    <a:close/>
                  </a:path>
                  <a:path w="706755" h="505460">
                    <a:moveTo>
                      <a:pt x="3048" y="394716"/>
                    </a:moveTo>
                    <a:lnTo>
                      <a:pt x="1524" y="393192"/>
                    </a:lnTo>
                    <a:lnTo>
                      <a:pt x="0" y="394716"/>
                    </a:lnTo>
                    <a:lnTo>
                      <a:pt x="1524" y="396240"/>
                    </a:lnTo>
                    <a:lnTo>
                      <a:pt x="3048" y="394716"/>
                    </a:lnTo>
                    <a:close/>
                  </a:path>
                  <a:path w="706755" h="505460">
                    <a:moveTo>
                      <a:pt x="3048" y="388620"/>
                    </a:moveTo>
                    <a:lnTo>
                      <a:pt x="1524" y="387096"/>
                    </a:lnTo>
                    <a:lnTo>
                      <a:pt x="0" y="388620"/>
                    </a:lnTo>
                    <a:lnTo>
                      <a:pt x="1524" y="390144"/>
                    </a:lnTo>
                    <a:lnTo>
                      <a:pt x="3048" y="388620"/>
                    </a:lnTo>
                    <a:close/>
                  </a:path>
                  <a:path w="706755" h="505460">
                    <a:moveTo>
                      <a:pt x="3048" y="382524"/>
                    </a:moveTo>
                    <a:lnTo>
                      <a:pt x="1524" y="381000"/>
                    </a:lnTo>
                    <a:lnTo>
                      <a:pt x="0" y="382524"/>
                    </a:lnTo>
                    <a:lnTo>
                      <a:pt x="1524" y="384048"/>
                    </a:lnTo>
                    <a:lnTo>
                      <a:pt x="3048" y="382524"/>
                    </a:lnTo>
                    <a:close/>
                  </a:path>
                  <a:path w="706755" h="505460">
                    <a:moveTo>
                      <a:pt x="3048" y="376428"/>
                    </a:moveTo>
                    <a:lnTo>
                      <a:pt x="1524" y="374904"/>
                    </a:lnTo>
                    <a:lnTo>
                      <a:pt x="0" y="376428"/>
                    </a:lnTo>
                    <a:lnTo>
                      <a:pt x="1524" y="377952"/>
                    </a:lnTo>
                    <a:lnTo>
                      <a:pt x="3048" y="376428"/>
                    </a:lnTo>
                    <a:close/>
                  </a:path>
                  <a:path w="706755" h="505460">
                    <a:moveTo>
                      <a:pt x="3048" y="370332"/>
                    </a:moveTo>
                    <a:lnTo>
                      <a:pt x="1524" y="368808"/>
                    </a:lnTo>
                    <a:lnTo>
                      <a:pt x="0" y="370332"/>
                    </a:lnTo>
                    <a:lnTo>
                      <a:pt x="1524" y="371856"/>
                    </a:lnTo>
                    <a:lnTo>
                      <a:pt x="3048" y="370332"/>
                    </a:lnTo>
                    <a:close/>
                  </a:path>
                  <a:path w="706755" h="505460">
                    <a:moveTo>
                      <a:pt x="3048" y="364236"/>
                    </a:moveTo>
                    <a:lnTo>
                      <a:pt x="1524" y="362712"/>
                    </a:lnTo>
                    <a:lnTo>
                      <a:pt x="0" y="364236"/>
                    </a:lnTo>
                    <a:lnTo>
                      <a:pt x="1524" y="365760"/>
                    </a:lnTo>
                    <a:lnTo>
                      <a:pt x="3048" y="364236"/>
                    </a:lnTo>
                    <a:close/>
                  </a:path>
                  <a:path w="706755" h="505460">
                    <a:moveTo>
                      <a:pt x="3048" y="358140"/>
                    </a:moveTo>
                    <a:lnTo>
                      <a:pt x="1524" y="356616"/>
                    </a:lnTo>
                    <a:lnTo>
                      <a:pt x="0" y="358140"/>
                    </a:lnTo>
                    <a:lnTo>
                      <a:pt x="1524" y="359664"/>
                    </a:lnTo>
                    <a:lnTo>
                      <a:pt x="3048" y="358140"/>
                    </a:lnTo>
                    <a:close/>
                  </a:path>
                  <a:path w="706755" h="505460">
                    <a:moveTo>
                      <a:pt x="3048" y="352044"/>
                    </a:moveTo>
                    <a:lnTo>
                      <a:pt x="1524" y="350520"/>
                    </a:lnTo>
                    <a:lnTo>
                      <a:pt x="0" y="352044"/>
                    </a:lnTo>
                    <a:lnTo>
                      <a:pt x="1524" y="353568"/>
                    </a:lnTo>
                    <a:lnTo>
                      <a:pt x="3048" y="352044"/>
                    </a:lnTo>
                    <a:close/>
                  </a:path>
                  <a:path w="706755" h="505460">
                    <a:moveTo>
                      <a:pt x="3048" y="345948"/>
                    </a:moveTo>
                    <a:lnTo>
                      <a:pt x="1524" y="344424"/>
                    </a:lnTo>
                    <a:lnTo>
                      <a:pt x="0" y="345948"/>
                    </a:lnTo>
                    <a:lnTo>
                      <a:pt x="1524" y="347472"/>
                    </a:lnTo>
                    <a:lnTo>
                      <a:pt x="3048" y="345948"/>
                    </a:lnTo>
                    <a:close/>
                  </a:path>
                  <a:path w="706755" h="505460">
                    <a:moveTo>
                      <a:pt x="3048" y="339852"/>
                    </a:moveTo>
                    <a:lnTo>
                      <a:pt x="1524" y="338328"/>
                    </a:lnTo>
                    <a:lnTo>
                      <a:pt x="0" y="339852"/>
                    </a:lnTo>
                    <a:lnTo>
                      <a:pt x="1524" y="341376"/>
                    </a:lnTo>
                    <a:lnTo>
                      <a:pt x="3048" y="339852"/>
                    </a:lnTo>
                    <a:close/>
                  </a:path>
                  <a:path w="706755" h="505460">
                    <a:moveTo>
                      <a:pt x="3048" y="333756"/>
                    </a:moveTo>
                    <a:lnTo>
                      <a:pt x="1524" y="332232"/>
                    </a:lnTo>
                    <a:lnTo>
                      <a:pt x="0" y="333756"/>
                    </a:lnTo>
                    <a:lnTo>
                      <a:pt x="1524" y="335280"/>
                    </a:lnTo>
                    <a:lnTo>
                      <a:pt x="3048" y="333756"/>
                    </a:lnTo>
                    <a:close/>
                  </a:path>
                  <a:path w="706755" h="505460">
                    <a:moveTo>
                      <a:pt x="3048" y="327660"/>
                    </a:moveTo>
                    <a:lnTo>
                      <a:pt x="1524" y="326136"/>
                    </a:lnTo>
                    <a:lnTo>
                      <a:pt x="0" y="327660"/>
                    </a:lnTo>
                    <a:lnTo>
                      <a:pt x="1524" y="329184"/>
                    </a:lnTo>
                    <a:lnTo>
                      <a:pt x="3048" y="327660"/>
                    </a:lnTo>
                    <a:close/>
                  </a:path>
                  <a:path w="706755" h="505460">
                    <a:moveTo>
                      <a:pt x="3048" y="321564"/>
                    </a:moveTo>
                    <a:lnTo>
                      <a:pt x="1524" y="320040"/>
                    </a:lnTo>
                    <a:lnTo>
                      <a:pt x="0" y="321564"/>
                    </a:lnTo>
                    <a:lnTo>
                      <a:pt x="1524" y="323088"/>
                    </a:lnTo>
                    <a:lnTo>
                      <a:pt x="3048" y="321564"/>
                    </a:lnTo>
                    <a:close/>
                  </a:path>
                  <a:path w="706755" h="505460">
                    <a:moveTo>
                      <a:pt x="3048" y="315468"/>
                    </a:moveTo>
                    <a:lnTo>
                      <a:pt x="1524" y="313944"/>
                    </a:lnTo>
                    <a:lnTo>
                      <a:pt x="0" y="315468"/>
                    </a:lnTo>
                    <a:lnTo>
                      <a:pt x="1524" y="316992"/>
                    </a:lnTo>
                    <a:lnTo>
                      <a:pt x="3048" y="315468"/>
                    </a:lnTo>
                    <a:close/>
                  </a:path>
                  <a:path w="706755" h="505460">
                    <a:moveTo>
                      <a:pt x="3048" y="309372"/>
                    </a:moveTo>
                    <a:lnTo>
                      <a:pt x="1524" y="307848"/>
                    </a:lnTo>
                    <a:lnTo>
                      <a:pt x="0" y="309372"/>
                    </a:lnTo>
                    <a:lnTo>
                      <a:pt x="1524" y="310896"/>
                    </a:lnTo>
                    <a:lnTo>
                      <a:pt x="3048" y="309372"/>
                    </a:lnTo>
                    <a:close/>
                  </a:path>
                  <a:path w="706755" h="505460">
                    <a:moveTo>
                      <a:pt x="3048" y="303276"/>
                    </a:moveTo>
                    <a:lnTo>
                      <a:pt x="1524" y="301752"/>
                    </a:lnTo>
                    <a:lnTo>
                      <a:pt x="0" y="303276"/>
                    </a:lnTo>
                    <a:lnTo>
                      <a:pt x="1524" y="304800"/>
                    </a:lnTo>
                    <a:lnTo>
                      <a:pt x="3048" y="303276"/>
                    </a:lnTo>
                    <a:close/>
                  </a:path>
                  <a:path w="706755" h="505460">
                    <a:moveTo>
                      <a:pt x="3048" y="297180"/>
                    </a:moveTo>
                    <a:lnTo>
                      <a:pt x="1524" y="295656"/>
                    </a:lnTo>
                    <a:lnTo>
                      <a:pt x="0" y="297180"/>
                    </a:lnTo>
                    <a:lnTo>
                      <a:pt x="1524" y="298704"/>
                    </a:lnTo>
                    <a:lnTo>
                      <a:pt x="3048" y="297180"/>
                    </a:lnTo>
                    <a:close/>
                  </a:path>
                  <a:path w="706755" h="505460">
                    <a:moveTo>
                      <a:pt x="3048" y="291084"/>
                    </a:moveTo>
                    <a:lnTo>
                      <a:pt x="1524" y="289560"/>
                    </a:lnTo>
                    <a:lnTo>
                      <a:pt x="0" y="291084"/>
                    </a:lnTo>
                    <a:lnTo>
                      <a:pt x="1524" y="292608"/>
                    </a:lnTo>
                    <a:lnTo>
                      <a:pt x="3048" y="291084"/>
                    </a:lnTo>
                    <a:close/>
                  </a:path>
                  <a:path w="706755" h="505460">
                    <a:moveTo>
                      <a:pt x="3048" y="284988"/>
                    </a:moveTo>
                    <a:lnTo>
                      <a:pt x="1524" y="283464"/>
                    </a:lnTo>
                    <a:lnTo>
                      <a:pt x="0" y="284988"/>
                    </a:lnTo>
                    <a:lnTo>
                      <a:pt x="1524" y="286512"/>
                    </a:lnTo>
                    <a:lnTo>
                      <a:pt x="3048" y="284988"/>
                    </a:lnTo>
                    <a:close/>
                  </a:path>
                  <a:path w="706755" h="505460">
                    <a:moveTo>
                      <a:pt x="3048" y="278892"/>
                    </a:moveTo>
                    <a:lnTo>
                      <a:pt x="1524" y="277368"/>
                    </a:lnTo>
                    <a:lnTo>
                      <a:pt x="0" y="278892"/>
                    </a:lnTo>
                    <a:lnTo>
                      <a:pt x="1524" y="280416"/>
                    </a:lnTo>
                    <a:lnTo>
                      <a:pt x="3048" y="278892"/>
                    </a:lnTo>
                    <a:close/>
                  </a:path>
                  <a:path w="706755" h="505460">
                    <a:moveTo>
                      <a:pt x="3048" y="273558"/>
                    </a:moveTo>
                    <a:lnTo>
                      <a:pt x="1524" y="272034"/>
                    </a:lnTo>
                    <a:lnTo>
                      <a:pt x="0" y="273558"/>
                    </a:lnTo>
                    <a:lnTo>
                      <a:pt x="1524" y="275082"/>
                    </a:lnTo>
                    <a:lnTo>
                      <a:pt x="3048" y="273558"/>
                    </a:lnTo>
                    <a:close/>
                  </a:path>
                  <a:path w="706755" h="505460">
                    <a:moveTo>
                      <a:pt x="3048" y="267462"/>
                    </a:moveTo>
                    <a:lnTo>
                      <a:pt x="1524" y="265938"/>
                    </a:lnTo>
                    <a:lnTo>
                      <a:pt x="0" y="267462"/>
                    </a:lnTo>
                    <a:lnTo>
                      <a:pt x="1524" y="268986"/>
                    </a:lnTo>
                    <a:lnTo>
                      <a:pt x="3048" y="267462"/>
                    </a:lnTo>
                    <a:close/>
                  </a:path>
                  <a:path w="706755" h="505460">
                    <a:moveTo>
                      <a:pt x="3048" y="261366"/>
                    </a:moveTo>
                    <a:lnTo>
                      <a:pt x="1524" y="259842"/>
                    </a:lnTo>
                    <a:lnTo>
                      <a:pt x="0" y="261366"/>
                    </a:lnTo>
                    <a:lnTo>
                      <a:pt x="1524" y="262890"/>
                    </a:lnTo>
                    <a:lnTo>
                      <a:pt x="3048" y="261366"/>
                    </a:lnTo>
                    <a:close/>
                  </a:path>
                  <a:path w="706755" h="505460">
                    <a:moveTo>
                      <a:pt x="3048" y="255270"/>
                    </a:moveTo>
                    <a:lnTo>
                      <a:pt x="1524" y="253746"/>
                    </a:lnTo>
                    <a:lnTo>
                      <a:pt x="0" y="255270"/>
                    </a:lnTo>
                    <a:lnTo>
                      <a:pt x="1524" y="256794"/>
                    </a:lnTo>
                    <a:lnTo>
                      <a:pt x="3048" y="255270"/>
                    </a:lnTo>
                    <a:close/>
                  </a:path>
                  <a:path w="706755" h="505460">
                    <a:moveTo>
                      <a:pt x="3048" y="249174"/>
                    </a:moveTo>
                    <a:lnTo>
                      <a:pt x="1524" y="247650"/>
                    </a:lnTo>
                    <a:lnTo>
                      <a:pt x="0" y="249174"/>
                    </a:lnTo>
                    <a:lnTo>
                      <a:pt x="1524" y="250698"/>
                    </a:lnTo>
                    <a:lnTo>
                      <a:pt x="3048" y="249174"/>
                    </a:lnTo>
                    <a:close/>
                  </a:path>
                  <a:path w="706755" h="505460">
                    <a:moveTo>
                      <a:pt x="3048" y="243078"/>
                    </a:moveTo>
                    <a:lnTo>
                      <a:pt x="1524" y="241554"/>
                    </a:lnTo>
                    <a:lnTo>
                      <a:pt x="0" y="243078"/>
                    </a:lnTo>
                    <a:lnTo>
                      <a:pt x="1524" y="244602"/>
                    </a:lnTo>
                    <a:lnTo>
                      <a:pt x="3048" y="243078"/>
                    </a:lnTo>
                    <a:close/>
                  </a:path>
                  <a:path w="706755" h="505460">
                    <a:moveTo>
                      <a:pt x="3048" y="236982"/>
                    </a:moveTo>
                    <a:lnTo>
                      <a:pt x="1524" y="235458"/>
                    </a:lnTo>
                    <a:lnTo>
                      <a:pt x="0" y="236982"/>
                    </a:lnTo>
                    <a:lnTo>
                      <a:pt x="1524" y="238506"/>
                    </a:lnTo>
                    <a:lnTo>
                      <a:pt x="3048" y="236982"/>
                    </a:lnTo>
                    <a:close/>
                  </a:path>
                  <a:path w="706755" h="505460">
                    <a:moveTo>
                      <a:pt x="3048" y="230886"/>
                    </a:moveTo>
                    <a:lnTo>
                      <a:pt x="1524" y="229362"/>
                    </a:lnTo>
                    <a:lnTo>
                      <a:pt x="0" y="230886"/>
                    </a:lnTo>
                    <a:lnTo>
                      <a:pt x="1524" y="232410"/>
                    </a:lnTo>
                    <a:lnTo>
                      <a:pt x="3048" y="230886"/>
                    </a:lnTo>
                    <a:close/>
                  </a:path>
                  <a:path w="706755" h="505460">
                    <a:moveTo>
                      <a:pt x="3048" y="224790"/>
                    </a:moveTo>
                    <a:lnTo>
                      <a:pt x="1524" y="223266"/>
                    </a:lnTo>
                    <a:lnTo>
                      <a:pt x="0" y="224790"/>
                    </a:lnTo>
                    <a:lnTo>
                      <a:pt x="1524" y="226314"/>
                    </a:lnTo>
                    <a:lnTo>
                      <a:pt x="3048" y="224790"/>
                    </a:lnTo>
                    <a:close/>
                  </a:path>
                  <a:path w="706755" h="505460">
                    <a:moveTo>
                      <a:pt x="3048" y="218694"/>
                    </a:moveTo>
                    <a:lnTo>
                      <a:pt x="1524" y="217170"/>
                    </a:lnTo>
                    <a:lnTo>
                      <a:pt x="0" y="218694"/>
                    </a:lnTo>
                    <a:lnTo>
                      <a:pt x="1524" y="220218"/>
                    </a:lnTo>
                    <a:lnTo>
                      <a:pt x="3048" y="218694"/>
                    </a:lnTo>
                    <a:close/>
                  </a:path>
                  <a:path w="706755" h="505460">
                    <a:moveTo>
                      <a:pt x="3048" y="212598"/>
                    </a:moveTo>
                    <a:lnTo>
                      <a:pt x="1524" y="211074"/>
                    </a:lnTo>
                    <a:lnTo>
                      <a:pt x="0" y="212598"/>
                    </a:lnTo>
                    <a:lnTo>
                      <a:pt x="1524" y="214122"/>
                    </a:lnTo>
                    <a:lnTo>
                      <a:pt x="3048" y="212598"/>
                    </a:lnTo>
                    <a:close/>
                  </a:path>
                  <a:path w="706755" h="505460">
                    <a:moveTo>
                      <a:pt x="3048" y="206502"/>
                    </a:moveTo>
                    <a:lnTo>
                      <a:pt x="1524" y="204978"/>
                    </a:lnTo>
                    <a:lnTo>
                      <a:pt x="0" y="206502"/>
                    </a:lnTo>
                    <a:lnTo>
                      <a:pt x="1524" y="208026"/>
                    </a:lnTo>
                    <a:lnTo>
                      <a:pt x="3048" y="206502"/>
                    </a:lnTo>
                    <a:close/>
                  </a:path>
                  <a:path w="706755" h="505460">
                    <a:moveTo>
                      <a:pt x="3048" y="200406"/>
                    </a:moveTo>
                    <a:lnTo>
                      <a:pt x="1524" y="198882"/>
                    </a:lnTo>
                    <a:lnTo>
                      <a:pt x="0" y="200406"/>
                    </a:lnTo>
                    <a:lnTo>
                      <a:pt x="1524" y="201930"/>
                    </a:lnTo>
                    <a:lnTo>
                      <a:pt x="3048" y="200406"/>
                    </a:lnTo>
                    <a:close/>
                  </a:path>
                  <a:path w="706755" h="505460">
                    <a:moveTo>
                      <a:pt x="3048" y="194310"/>
                    </a:moveTo>
                    <a:lnTo>
                      <a:pt x="1524" y="192786"/>
                    </a:lnTo>
                    <a:lnTo>
                      <a:pt x="0" y="194310"/>
                    </a:lnTo>
                    <a:lnTo>
                      <a:pt x="1524" y="195834"/>
                    </a:lnTo>
                    <a:lnTo>
                      <a:pt x="3048" y="194310"/>
                    </a:lnTo>
                    <a:close/>
                  </a:path>
                  <a:path w="706755" h="505460">
                    <a:moveTo>
                      <a:pt x="3048" y="188214"/>
                    </a:moveTo>
                    <a:lnTo>
                      <a:pt x="1524" y="186690"/>
                    </a:lnTo>
                    <a:lnTo>
                      <a:pt x="0" y="188214"/>
                    </a:lnTo>
                    <a:lnTo>
                      <a:pt x="1524" y="189738"/>
                    </a:lnTo>
                    <a:lnTo>
                      <a:pt x="3048" y="188214"/>
                    </a:lnTo>
                    <a:close/>
                  </a:path>
                  <a:path w="706755" h="505460">
                    <a:moveTo>
                      <a:pt x="3048" y="182118"/>
                    </a:moveTo>
                    <a:lnTo>
                      <a:pt x="1524" y="180594"/>
                    </a:lnTo>
                    <a:lnTo>
                      <a:pt x="0" y="182118"/>
                    </a:lnTo>
                    <a:lnTo>
                      <a:pt x="1524" y="183642"/>
                    </a:lnTo>
                    <a:lnTo>
                      <a:pt x="3048" y="182118"/>
                    </a:lnTo>
                    <a:close/>
                  </a:path>
                  <a:path w="706755" h="505460">
                    <a:moveTo>
                      <a:pt x="3048" y="176022"/>
                    </a:moveTo>
                    <a:lnTo>
                      <a:pt x="1524" y="174498"/>
                    </a:lnTo>
                    <a:lnTo>
                      <a:pt x="0" y="176022"/>
                    </a:lnTo>
                    <a:lnTo>
                      <a:pt x="1524" y="177546"/>
                    </a:lnTo>
                    <a:lnTo>
                      <a:pt x="3048" y="176022"/>
                    </a:lnTo>
                    <a:close/>
                  </a:path>
                  <a:path w="706755" h="505460">
                    <a:moveTo>
                      <a:pt x="3048" y="169926"/>
                    </a:moveTo>
                    <a:lnTo>
                      <a:pt x="1524" y="168402"/>
                    </a:lnTo>
                    <a:lnTo>
                      <a:pt x="0" y="169926"/>
                    </a:lnTo>
                    <a:lnTo>
                      <a:pt x="1524" y="171450"/>
                    </a:lnTo>
                    <a:lnTo>
                      <a:pt x="3048" y="169926"/>
                    </a:lnTo>
                    <a:close/>
                  </a:path>
                  <a:path w="706755" h="505460">
                    <a:moveTo>
                      <a:pt x="3048" y="0"/>
                    </a:moveTo>
                    <a:lnTo>
                      <a:pt x="0" y="0"/>
                    </a:lnTo>
                    <a:lnTo>
                      <a:pt x="0" y="73152"/>
                    </a:lnTo>
                    <a:lnTo>
                      <a:pt x="3048" y="73152"/>
                    </a:lnTo>
                    <a:lnTo>
                      <a:pt x="3048" y="0"/>
                    </a:lnTo>
                    <a:close/>
                  </a:path>
                  <a:path w="706755" h="505460">
                    <a:moveTo>
                      <a:pt x="245351" y="0"/>
                    </a:moveTo>
                    <a:lnTo>
                      <a:pt x="242316" y="0"/>
                    </a:lnTo>
                    <a:lnTo>
                      <a:pt x="242316" y="73152"/>
                    </a:lnTo>
                    <a:lnTo>
                      <a:pt x="245351" y="73152"/>
                    </a:lnTo>
                    <a:lnTo>
                      <a:pt x="245351" y="0"/>
                    </a:lnTo>
                    <a:close/>
                  </a:path>
                  <a:path w="706755" h="505460">
                    <a:moveTo>
                      <a:pt x="464045" y="0"/>
                    </a:moveTo>
                    <a:lnTo>
                      <a:pt x="461010" y="0"/>
                    </a:lnTo>
                    <a:lnTo>
                      <a:pt x="461010" y="73152"/>
                    </a:lnTo>
                    <a:lnTo>
                      <a:pt x="464045" y="73152"/>
                    </a:lnTo>
                    <a:lnTo>
                      <a:pt x="464045" y="0"/>
                    </a:lnTo>
                    <a:close/>
                  </a:path>
                  <a:path w="706755" h="505460">
                    <a:moveTo>
                      <a:pt x="464058" y="358140"/>
                    </a:moveTo>
                    <a:lnTo>
                      <a:pt x="462534" y="356616"/>
                    </a:lnTo>
                    <a:lnTo>
                      <a:pt x="461010" y="358140"/>
                    </a:lnTo>
                    <a:lnTo>
                      <a:pt x="462534" y="359664"/>
                    </a:lnTo>
                    <a:lnTo>
                      <a:pt x="464058" y="358140"/>
                    </a:lnTo>
                    <a:close/>
                  </a:path>
                  <a:path w="706755" h="505460">
                    <a:moveTo>
                      <a:pt x="464058" y="352044"/>
                    </a:moveTo>
                    <a:lnTo>
                      <a:pt x="462534" y="350520"/>
                    </a:lnTo>
                    <a:lnTo>
                      <a:pt x="461010" y="352044"/>
                    </a:lnTo>
                    <a:lnTo>
                      <a:pt x="462534" y="353568"/>
                    </a:lnTo>
                    <a:lnTo>
                      <a:pt x="464058" y="352044"/>
                    </a:lnTo>
                    <a:close/>
                  </a:path>
                  <a:path w="706755" h="505460">
                    <a:moveTo>
                      <a:pt x="464058" y="345948"/>
                    </a:moveTo>
                    <a:lnTo>
                      <a:pt x="462534" y="344424"/>
                    </a:lnTo>
                    <a:lnTo>
                      <a:pt x="461010" y="345948"/>
                    </a:lnTo>
                    <a:lnTo>
                      <a:pt x="462534" y="347472"/>
                    </a:lnTo>
                    <a:lnTo>
                      <a:pt x="464058" y="345948"/>
                    </a:lnTo>
                    <a:close/>
                  </a:path>
                  <a:path w="706755" h="505460">
                    <a:moveTo>
                      <a:pt x="464058" y="339852"/>
                    </a:moveTo>
                    <a:lnTo>
                      <a:pt x="462534" y="338328"/>
                    </a:lnTo>
                    <a:lnTo>
                      <a:pt x="461010" y="339852"/>
                    </a:lnTo>
                    <a:lnTo>
                      <a:pt x="462534" y="341376"/>
                    </a:lnTo>
                    <a:lnTo>
                      <a:pt x="464058" y="339852"/>
                    </a:lnTo>
                    <a:close/>
                  </a:path>
                  <a:path w="706755" h="505460">
                    <a:moveTo>
                      <a:pt x="464058" y="333756"/>
                    </a:moveTo>
                    <a:lnTo>
                      <a:pt x="462534" y="332232"/>
                    </a:lnTo>
                    <a:lnTo>
                      <a:pt x="461010" y="333756"/>
                    </a:lnTo>
                    <a:lnTo>
                      <a:pt x="462534" y="335280"/>
                    </a:lnTo>
                    <a:lnTo>
                      <a:pt x="464058" y="333756"/>
                    </a:lnTo>
                    <a:close/>
                  </a:path>
                  <a:path w="706755" h="505460">
                    <a:moveTo>
                      <a:pt x="464058" y="327660"/>
                    </a:moveTo>
                    <a:lnTo>
                      <a:pt x="462534" y="326136"/>
                    </a:lnTo>
                    <a:lnTo>
                      <a:pt x="461010" y="327660"/>
                    </a:lnTo>
                    <a:lnTo>
                      <a:pt x="462534" y="329184"/>
                    </a:lnTo>
                    <a:lnTo>
                      <a:pt x="464058" y="327660"/>
                    </a:lnTo>
                    <a:close/>
                  </a:path>
                  <a:path w="706755" h="505460">
                    <a:moveTo>
                      <a:pt x="464058" y="321564"/>
                    </a:moveTo>
                    <a:lnTo>
                      <a:pt x="462534" y="320040"/>
                    </a:lnTo>
                    <a:lnTo>
                      <a:pt x="461010" y="321564"/>
                    </a:lnTo>
                    <a:lnTo>
                      <a:pt x="462534" y="323088"/>
                    </a:lnTo>
                    <a:lnTo>
                      <a:pt x="464058" y="321564"/>
                    </a:lnTo>
                    <a:close/>
                  </a:path>
                  <a:path w="706755" h="505460">
                    <a:moveTo>
                      <a:pt x="464058" y="315468"/>
                    </a:moveTo>
                    <a:lnTo>
                      <a:pt x="462534" y="313944"/>
                    </a:lnTo>
                    <a:lnTo>
                      <a:pt x="461010" y="315468"/>
                    </a:lnTo>
                    <a:lnTo>
                      <a:pt x="462534" y="316992"/>
                    </a:lnTo>
                    <a:lnTo>
                      <a:pt x="464058" y="315468"/>
                    </a:lnTo>
                    <a:close/>
                  </a:path>
                  <a:path w="706755" h="505460">
                    <a:moveTo>
                      <a:pt x="464058" y="309372"/>
                    </a:moveTo>
                    <a:lnTo>
                      <a:pt x="462534" y="307848"/>
                    </a:lnTo>
                    <a:lnTo>
                      <a:pt x="461010" y="309372"/>
                    </a:lnTo>
                    <a:lnTo>
                      <a:pt x="462534" y="310896"/>
                    </a:lnTo>
                    <a:lnTo>
                      <a:pt x="464058" y="309372"/>
                    </a:lnTo>
                    <a:close/>
                  </a:path>
                  <a:path w="706755" h="505460">
                    <a:moveTo>
                      <a:pt x="464058" y="303276"/>
                    </a:moveTo>
                    <a:lnTo>
                      <a:pt x="462534" y="301752"/>
                    </a:lnTo>
                    <a:lnTo>
                      <a:pt x="461010" y="303276"/>
                    </a:lnTo>
                    <a:lnTo>
                      <a:pt x="462534" y="304800"/>
                    </a:lnTo>
                    <a:lnTo>
                      <a:pt x="464058" y="303276"/>
                    </a:lnTo>
                    <a:close/>
                  </a:path>
                  <a:path w="706755" h="505460">
                    <a:moveTo>
                      <a:pt x="464058" y="297180"/>
                    </a:moveTo>
                    <a:lnTo>
                      <a:pt x="462534" y="295656"/>
                    </a:lnTo>
                    <a:lnTo>
                      <a:pt x="461010" y="297180"/>
                    </a:lnTo>
                    <a:lnTo>
                      <a:pt x="462534" y="298704"/>
                    </a:lnTo>
                    <a:lnTo>
                      <a:pt x="464058" y="297180"/>
                    </a:lnTo>
                    <a:close/>
                  </a:path>
                  <a:path w="706755" h="505460">
                    <a:moveTo>
                      <a:pt x="464058" y="291084"/>
                    </a:moveTo>
                    <a:lnTo>
                      <a:pt x="462534" y="289560"/>
                    </a:lnTo>
                    <a:lnTo>
                      <a:pt x="461010" y="291084"/>
                    </a:lnTo>
                    <a:lnTo>
                      <a:pt x="462534" y="292608"/>
                    </a:lnTo>
                    <a:lnTo>
                      <a:pt x="464058" y="291084"/>
                    </a:lnTo>
                    <a:close/>
                  </a:path>
                  <a:path w="706755" h="505460">
                    <a:moveTo>
                      <a:pt x="464058" y="284988"/>
                    </a:moveTo>
                    <a:lnTo>
                      <a:pt x="462534" y="283464"/>
                    </a:lnTo>
                    <a:lnTo>
                      <a:pt x="461010" y="284988"/>
                    </a:lnTo>
                    <a:lnTo>
                      <a:pt x="462534" y="286512"/>
                    </a:lnTo>
                    <a:lnTo>
                      <a:pt x="464058" y="284988"/>
                    </a:lnTo>
                    <a:close/>
                  </a:path>
                  <a:path w="706755" h="505460">
                    <a:moveTo>
                      <a:pt x="464058" y="278892"/>
                    </a:moveTo>
                    <a:lnTo>
                      <a:pt x="462534" y="277368"/>
                    </a:lnTo>
                    <a:lnTo>
                      <a:pt x="461010" y="278892"/>
                    </a:lnTo>
                    <a:lnTo>
                      <a:pt x="462534" y="280416"/>
                    </a:lnTo>
                    <a:lnTo>
                      <a:pt x="464058" y="278892"/>
                    </a:lnTo>
                    <a:close/>
                  </a:path>
                  <a:path w="706755" h="505460">
                    <a:moveTo>
                      <a:pt x="464058" y="273558"/>
                    </a:moveTo>
                    <a:lnTo>
                      <a:pt x="462534" y="272034"/>
                    </a:lnTo>
                    <a:lnTo>
                      <a:pt x="461010" y="273558"/>
                    </a:lnTo>
                    <a:lnTo>
                      <a:pt x="462534" y="275082"/>
                    </a:lnTo>
                    <a:lnTo>
                      <a:pt x="464058" y="273558"/>
                    </a:lnTo>
                    <a:close/>
                  </a:path>
                  <a:path w="706755" h="505460">
                    <a:moveTo>
                      <a:pt x="464058" y="267462"/>
                    </a:moveTo>
                    <a:lnTo>
                      <a:pt x="462534" y="265938"/>
                    </a:lnTo>
                    <a:lnTo>
                      <a:pt x="461010" y="267462"/>
                    </a:lnTo>
                    <a:lnTo>
                      <a:pt x="462534" y="268986"/>
                    </a:lnTo>
                    <a:lnTo>
                      <a:pt x="464058" y="267462"/>
                    </a:lnTo>
                    <a:close/>
                  </a:path>
                  <a:path w="706755" h="505460">
                    <a:moveTo>
                      <a:pt x="464058" y="261366"/>
                    </a:moveTo>
                    <a:lnTo>
                      <a:pt x="462534" y="259842"/>
                    </a:lnTo>
                    <a:lnTo>
                      <a:pt x="461010" y="261366"/>
                    </a:lnTo>
                    <a:lnTo>
                      <a:pt x="462534" y="262890"/>
                    </a:lnTo>
                    <a:lnTo>
                      <a:pt x="464058" y="261366"/>
                    </a:lnTo>
                    <a:close/>
                  </a:path>
                  <a:path w="706755" h="505460">
                    <a:moveTo>
                      <a:pt x="464058" y="255270"/>
                    </a:moveTo>
                    <a:lnTo>
                      <a:pt x="462534" y="253746"/>
                    </a:lnTo>
                    <a:lnTo>
                      <a:pt x="461010" y="255270"/>
                    </a:lnTo>
                    <a:lnTo>
                      <a:pt x="462534" y="256794"/>
                    </a:lnTo>
                    <a:lnTo>
                      <a:pt x="464058" y="255270"/>
                    </a:lnTo>
                    <a:close/>
                  </a:path>
                  <a:path w="706755" h="505460">
                    <a:moveTo>
                      <a:pt x="464058" y="249174"/>
                    </a:moveTo>
                    <a:lnTo>
                      <a:pt x="462534" y="247650"/>
                    </a:lnTo>
                    <a:lnTo>
                      <a:pt x="461010" y="249174"/>
                    </a:lnTo>
                    <a:lnTo>
                      <a:pt x="462534" y="250698"/>
                    </a:lnTo>
                    <a:lnTo>
                      <a:pt x="464058" y="249174"/>
                    </a:lnTo>
                    <a:close/>
                  </a:path>
                  <a:path w="706755" h="505460">
                    <a:moveTo>
                      <a:pt x="464058" y="243078"/>
                    </a:moveTo>
                    <a:lnTo>
                      <a:pt x="462534" y="241554"/>
                    </a:lnTo>
                    <a:lnTo>
                      <a:pt x="461010" y="243078"/>
                    </a:lnTo>
                    <a:lnTo>
                      <a:pt x="462534" y="244602"/>
                    </a:lnTo>
                    <a:lnTo>
                      <a:pt x="464058" y="243078"/>
                    </a:lnTo>
                    <a:close/>
                  </a:path>
                  <a:path w="706755" h="505460">
                    <a:moveTo>
                      <a:pt x="464058" y="236982"/>
                    </a:moveTo>
                    <a:lnTo>
                      <a:pt x="462534" y="235458"/>
                    </a:lnTo>
                    <a:lnTo>
                      <a:pt x="461010" y="236982"/>
                    </a:lnTo>
                    <a:lnTo>
                      <a:pt x="462534" y="238506"/>
                    </a:lnTo>
                    <a:lnTo>
                      <a:pt x="464058" y="236982"/>
                    </a:lnTo>
                    <a:close/>
                  </a:path>
                  <a:path w="706755" h="505460">
                    <a:moveTo>
                      <a:pt x="464058" y="230886"/>
                    </a:moveTo>
                    <a:lnTo>
                      <a:pt x="462534" y="229362"/>
                    </a:lnTo>
                    <a:lnTo>
                      <a:pt x="461010" y="230886"/>
                    </a:lnTo>
                    <a:lnTo>
                      <a:pt x="462534" y="232410"/>
                    </a:lnTo>
                    <a:lnTo>
                      <a:pt x="464058" y="230886"/>
                    </a:lnTo>
                    <a:close/>
                  </a:path>
                  <a:path w="706755" h="505460">
                    <a:moveTo>
                      <a:pt x="464058" y="224790"/>
                    </a:moveTo>
                    <a:lnTo>
                      <a:pt x="462534" y="223266"/>
                    </a:lnTo>
                    <a:lnTo>
                      <a:pt x="461010" y="224790"/>
                    </a:lnTo>
                    <a:lnTo>
                      <a:pt x="462534" y="226314"/>
                    </a:lnTo>
                    <a:lnTo>
                      <a:pt x="464058" y="224790"/>
                    </a:lnTo>
                    <a:close/>
                  </a:path>
                  <a:path w="706755" h="505460">
                    <a:moveTo>
                      <a:pt x="464058" y="218694"/>
                    </a:moveTo>
                    <a:lnTo>
                      <a:pt x="462534" y="217170"/>
                    </a:lnTo>
                    <a:lnTo>
                      <a:pt x="461010" y="218694"/>
                    </a:lnTo>
                    <a:lnTo>
                      <a:pt x="462534" y="220218"/>
                    </a:lnTo>
                    <a:lnTo>
                      <a:pt x="464058" y="218694"/>
                    </a:lnTo>
                    <a:close/>
                  </a:path>
                  <a:path w="706755" h="505460">
                    <a:moveTo>
                      <a:pt x="464058" y="212598"/>
                    </a:moveTo>
                    <a:lnTo>
                      <a:pt x="462534" y="211074"/>
                    </a:lnTo>
                    <a:lnTo>
                      <a:pt x="461010" y="212598"/>
                    </a:lnTo>
                    <a:lnTo>
                      <a:pt x="462534" y="214122"/>
                    </a:lnTo>
                    <a:lnTo>
                      <a:pt x="464058" y="212598"/>
                    </a:lnTo>
                    <a:close/>
                  </a:path>
                  <a:path w="706755" h="505460">
                    <a:moveTo>
                      <a:pt x="464058" y="206502"/>
                    </a:moveTo>
                    <a:lnTo>
                      <a:pt x="462534" y="204978"/>
                    </a:lnTo>
                    <a:lnTo>
                      <a:pt x="461010" y="206502"/>
                    </a:lnTo>
                    <a:lnTo>
                      <a:pt x="462534" y="208026"/>
                    </a:lnTo>
                    <a:lnTo>
                      <a:pt x="464058" y="206502"/>
                    </a:lnTo>
                    <a:close/>
                  </a:path>
                  <a:path w="706755" h="505460">
                    <a:moveTo>
                      <a:pt x="464058" y="200406"/>
                    </a:moveTo>
                    <a:lnTo>
                      <a:pt x="462534" y="198882"/>
                    </a:lnTo>
                    <a:lnTo>
                      <a:pt x="461010" y="200406"/>
                    </a:lnTo>
                    <a:lnTo>
                      <a:pt x="462534" y="201930"/>
                    </a:lnTo>
                    <a:lnTo>
                      <a:pt x="464058" y="200406"/>
                    </a:lnTo>
                    <a:close/>
                  </a:path>
                  <a:path w="706755" h="505460">
                    <a:moveTo>
                      <a:pt x="464058" y="194310"/>
                    </a:moveTo>
                    <a:lnTo>
                      <a:pt x="462534" y="192786"/>
                    </a:lnTo>
                    <a:lnTo>
                      <a:pt x="461010" y="194310"/>
                    </a:lnTo>
                    <a:lnTo>
                      <a:pt x="462534" y="195834"/>
                    </a:lnTo>
                    <a:lnTo>
                      <a:pt x="464058" y="194310"/>
                    </a:lnTo>
                    <a:close/>
                  </a:path>
                  <a:path w="706755" h="505460">
                    <a:moveTo>
                      <a:pt x="464058" y="188214"/>
                    </a:moveTo>
                    <a:lnTo>
                      <a:pt x="462534" y="186690"/>
                    </a:lnTo>
                    <a:lnTo>
                      <a:pt x="461010" y="188214"/>
                    </a:lnTo>
                    <a:lnTo>
                      <a:pt x="462534" y="189738"/>
                    </a:lnTo>
                    <a:lnTo>
                      <a:pt x="464058" y="188214"/>
                    </a:lnTo>
                    <a:close/>
                  </a:path>
                  <a:path w="706755" h="505460">
                    <a:moveTo>
                      <a:pt x="464058" y="182118"/>
                    </a:moveTo>
                    <a:lnTo>
                      <a:pt x="462534" y="180594"/>
                    </a:lnTo>
                    <a:lnTo>
                      <a:pt x="461010" y="182118"/>
                    </a:lnTo>
                    <a:lnTo>
                      <a:pt x="462534" y="183642"/>
                    </a:lnTo>
                    <a:lnTo>
                      <a:pt x="464058" y="182118"/>
                    </a:lnTo>
                    <a:close/>
                  </a:path>
                  <a:path w="706755" h="505460">
                    <a:moveTo>
                      <a:pt x="464058" y="176022"/>
                    </a:moveTo>
                    <a:lnTo>
                      <a:pt x="462534" y="174498"/>
                    </a:lnTo>
                    <a:lnTo>
                      <a:pt x="461010" y="176022"/>
                    </a:lnTo>
                    <a:lnTo>
                      <a:pt x="462534" y="177546"/>
                    </a:lnTo>
                    <a:lnTo>
                      <a:pt x="464058" y="176022"/>
                    </a:lnTo>
                    <a:close/>
                  </a:path>
                  <a:path w="706755" h="505460">
                    <a:moveTo>
                      <a:pt x="464058" y="169926"/>
                    </a:moveTo>
                    <a:lnTo>
                      <a:pt x="462534" y="168402"/>
                    </a:lnTo>
                    <a:lnTo>
                      <a:pt x="461010" y="169926"/>
                    </a:lnTo>
                    <a:lnTo>
                      <a:pt x="462534" y="171450"/>
                    </a:lnTo>
                    <a:lnTo>
                      <a:pt x="464058" y="169926"/>
                    </a:lnTo>
                    <a:close/>
                  </a:path>
                  <a:path w="706755" h="505460">
                    <a:moveTo>
                      <a:pt x="706374" y="362712"/>
                    </a:moveTo>
                    <a:lnTo>
                      <a:pt x="704850" y="362712"/>
                    </a:lnTo>
                    <a:lnTo>
                      <a:pt x="703326" y="362712"/>
                    </a:lnTo>
                    <a:lnTo>
                      <a:pt x="703326" y="365760"/>
                    </a:lnTo>
                    <a:lnTo>
                      <a:pt x="703326" y="435102"/>
                    </a:lnTo>
                    <a:lnTo>
                      <a:pt x="464058" y="435102"/>
                    </a:lnTo>
                    <a:lnTo>
                      <a:pt x="464058" y="365760"/>
                    </a:lnTo>
                    <a:lnTo>
                      <a:pt x="703326" y="365760"/>
                    </a:lnTo>
                    <a:lnTo>
                      <a:pt x="703326" y="362712"/>
                    </a:lnTo>
                    <a:lnTo>
                      <a:pt x="462534" y="362712"/>
                    </a:lnTo>
                    <a:lnTo>
                      <a:pt x="461010" y="362712"/>
                    </a:lnTo>
                    <a:lnTo>
                      <a:pt x="461010" y="438150"/>
                    </a:lnTo>
                    <a:lnTo>
                      <a:pt x="706374" y="438150"/>
                    </a:lnTo>
                    <a:lnTo>
                      <a:pt x="706374" y="364236"/>
                    </a:lnTo>
                    <a:lnTo>
                      <a:pt x="706374" y="362712"/>
                    </a:lnTo>
                    <a:close/>
                  </a:path>
                  <a:path w="706755" h="505460">
                    <a:moveTo>
                      <a:pt x="706374" y="358140"/>
                    </a:moveTo>
                    <a:lnTo>
                      <a:pt x="704850" y="356616"/>
                    </a:lnTo>
                    <a:lnTo>
                      <a:pt x="703326" y="358140"/>
                    </a:lnTo>
                    <a:lnTo>
                      <a:pt x="704850" y="359664"/>
                    </a:lnTo>
                    <a:lnTo>
                      <a:pt x="706374" y="358140"/>
                    </a:lnTo>
                    <a:close/>
                  </a:path>
                  <a:path w="706755" h="505460">
                    <a:moveTo>
                      <a:pt x="706374" y="352044"/>
                    </a:moveTo>
                    <a:lnTo>
                      <a:pt x="704850" y="350520"/>
                    </a:lnTo>
                    <a:lnTo>
                      <a:pt x="703326" y="352044"/>
                    </a:lnTo>
                    <a:lnTo>
                      <a:pt x="704850" y="353568"/>
                    </a:lnTo>
                    <a:lnTo>
                      <a:pt x="706374" y="352044"/>
                    </a:lnTo>
                    <a:close/>
                  </a:path>
                  <a:path w="706755" h="505460">
                    <a:moveTo>
                      <a:pt x="706374" y="345948"/>
                    </a:moveTo>
                    <a:lnTo>
                      <a:pt x="704850" y="344424"/>
                    </a:lnTo>
                    <a:lnTo>
                      <a:pt x="703326" y="345948"/>
                    </a:lnTo>
                    <a:lnTo>
                      <a:pt x="704850" y="347472"/>
                    </a:lnTo>
                    <a:lnTo>
                      <a:pt x="706374" y="345948"/>
                    </a:lnTo>
                    <a:close/>
                  </a:path>
                  <a:path w="706755" h="505460">
                    <a:moveTo>
                      <a:pt x="706374" y="339852"/>
                    </a:moveTo>
                    <a:lnTo>
                      <a:pt x="704850" y="338328"/>
                    </a:lnTo>
                    <a:lnTo>
                      <a:pt x="703326" y="339852"/>
                    </a:lnTo>
                    <a:lnTo>
                      <a:pt x="704850" y="341376"/>
                    </a:lnTo>
                    <a:lnTo>
                      <a:pt x="706374" y="339852"/>
                    </a:lnTo>
                    <a:close/>
                  </a:path>
                  <a:path w="706755" h="505460">
                    <a:moveTo>
                      <a:pt x="706374" y="333756"/>
                    </a:moveTo>
                    <a:lnTo>
                      <a:pt x="704850" y="332232"/>
                    </a:lnTo>
                    <a:lnTo>
                      <a:pt x="703326" y="333756"/>
                    </a:lnTo>
                    <a:lnTo>
                      <a:pt x="704850" y="335280"/>
                    </a:lnTo>
                    <a:lnTo>
                      <a:pt x="706374" y="333756"/>
                    </a:lnTo>
                    <a:close/>
                  </a:path>
                  <a:path w="706755" h="505460">
                    <a:moveTo>
                      <a:pt x="706374" y="327660"/>
                    </a:moveTo>
                    <a:lnTo>
                      <a:pt x="704850" y="326136"/>
                    </a:lnTo>
                    <a:lnTo>
                      <a:pt x="703326" y="327660"/>
                    </a:lnTo>
                    <a:lnTo>
                      <a:pt x="704850" y="329184"/>
                    </a:lnTo>
                    <a:lnTo>
                      <a:pt x="706374" y="327660"/>
                    </a:lnTo>
                    <a:close/>
                  </a:path>
                  <a:path w="706755" h="505460">
                    <a:moveTo>
                      <a:pt x="706374" y="321564"/>
                    </a:moveTo>
                    <a:lnTo>
                      <a:pt x="704850" y="320040"/>
                    </a:lnTo>
                    <a:lnTo>
                      <a:pt x="703326" y="321564"/>
                    </a:lnTo>
                    <a:lnTo>
                      <a:pt x="704850" y="323088"/>
                    </a:lnTo>
                    <a:lnTo>
                      <a:pt x="706374" y="321564"/>
                    </a:lnTo>
                    <a:close/>
                  </a:path>
                  <a:path w="706755" h="505460">
                    <a:moveTo>
                      <a:pt x="706374" y="315468"/>
                    </a:moveTo>
                    <a:lnTo>
                      <a:pt x="704850" y="313944"/>
                    </a:lnTo>
                    <a:lnTo>
                      <a:pt x="703326" y="315468"/>
                    </a:lnTo>
                    <a:lnTo>
                      <a:pt x="704850" y="316992"/>
                    </a:lnTo>
                    <a:lnTo>
                      <a:pt x="706374" y="315468"/>
                    </a:lnTo>
                    <a:close/>
                  </a:path>
                  <a:path w="706755" h="505460">
                    <a:moveTo>
                      <a:pt x="706374" y="309372"/>
                    </a:moveTo>
                    <a:lnTo>
                      <a:pt x="704850" y="307848"/>
                    </a:lnTo>
                    <a:lnTo>
                      <a:pt x="703326" y="309372"/>
                    </a:lnTo>
                    <a:lnTo>
                      <a:pt x="704850" y="310896"/>
                    </a:lnTo>
                    <a:lnTo>
                      <a:pt x="706374" y="309372"/>
                    </a:lnTo>
                    <a:close/>
                  </a:path>
                  <a:path w="706755" h="505460">
                    <a:moveTo>
                      <a:pt x="706374" y="303276"/>
                    </a:moveTo>
                    <a:lnTo>
                      <a:pt x="704850" y="301752"/>
                    </a:lnTo>
                    <a:lnTo>
                      <a:pt x="703326" y="303276"/>
                    </a:lnTo>
                    <a:lnTo>
                      <a:pt x="704850" y="304800"/>
                    </a:lnTo>
                    <a:lnTo>
                      <a:pt x="706374" y="303276"/>
                    </a:lnTo>
                    <a:close/>
                  </a:path>
                  <a:path w="706755" h="505460">
                    <a:moveTo>
                      <a:pt x="706374" y="297180"/>
                    </a:moveTo>
                    <a:lnTo>
                      <a:pt x="704850" y="295656"/>
                    </a:lnTo>
                    <a:lnTo>
                      <a:pt x="703326" y="297180"/>
                    </a:lnTo>
                    <a:lnTo>
                      <a:pt x="704850" y="298704"/>
                    </a:lnTo>
                    <a:lnTo>
                      <a:pt x="706374" y="297180"/>
                    </a:lnTo>
                    <a:close/>
                  </a:path>
                  <a:path w="706755" h="505460">
                    <a:moveTo>
                      <a:pt x="706374" y="291084"/>
                    </a:moveTo>
                    <a:lnTo>
                      <a:pt x="704850" y="289560"/>
                    </a:lnTo>
                    <a:lnTo>
                      <a:pt x="703326" y="291084"/>
                    </a:lnTo>
                    <a:lnTo>
                      <a:pt x="704850" y="292608"/>
                    </a:lnTo>
                    <a:lnTo>
                      <a:pt x="706374" y="291084"/>
                    </a:lnTo>
                    <a:close/>
                  </a:path>
                  <a:path w="706755" h="505460">
                    <a:moveTo>
                      <a:pt x="706374" y="284988"/>
                    </a:moveTo>
                    <a:lnTo>
                      <a:pt x="704850" y="283464"/>
                    </a:lnTo>
                    <a:lnTo>
                      <a:pt x="703326" y="284988"/>
                    </a:lnTo>
                    <a:lnTo>
                      <a:pt x="704850" y="286512"/>
                    </a:lnTo>
                    <a:lnTo>
                      <a:pt x="706374" y="284988"/>
                    </a:lnTo>
                    <a:close/>
                  </a:path>
                  <a:path w="706755" h="505460">
                    <a:moveTo>
                      <a:pt x="706374" y="278892"/>
                    </a:moveTo>
                    <a:lnTo>
                      <a:pt x="704850" y="277368"/>
                    </a:lnTo>
                    <a:lnTo>
                      <a:pt x="703326" y="278892"/>
                    </a:lnTo>
                    <a:lnTo>
                      <a:pt x="704850" y="280416"/>
                    </a:lnTo>
                    <a:lnTo>
                      <a:pt x="706374" y="278892"/>
                    </a:lnTo>
                    <a:close/>
                  </a:path>
                  <a:path w="706755" h="505460">
                    <a:moveTo>
                      <a:pt x="706374" y="273558"/>
                    </a:moveTo>
                    <a:lnTo>
                      <a:pt x="704850" y="272034"/>
                    </a:lnTo>
                    <a:lnTo>
                      <a:pt x="703326" y="273558"/>
                    </a:lnTo>
                    <a:lnTo>
                      <a:pt x="704850" y="275082"/>
                    </a:lnTo>
                    <a:lnTo>
                      <a:pt x="706374" y="273558"/>
                    </a:lnTo>
                    <a:close/>
                  </a:path>
                  <a:path w="706755" h="505460">
                    <a:moveTo>
                      <a:pt x="706374" y="267462"/>
                    </a:moveTo>
                    <a:lnTo>
                      <a:pt x="704850" y="265938"/>
                    </a:lnTo>
                    <a:lnTo>
                      <a:pt x="703326" y="267462"/>
                    </a:lnTo>
                    <a:lnTo>
                      <a:pt x="704850" y="268986"/>
                    </a:lnTo>
                    <a:lnTo>
                      <a:pt x="706374" y="267462"/>
                    </a:lnTo>
                    <a:close/>
                  </a:path>
                  <a:path w="706755" h="505460">
                    <a:moveTo>
                      <a:pt x="706374" y="261366"/>
                    </a:moveTo>
                    <a:lnTo>
                      <a:pt x="704850" y="259842"/>
                    </a:lnTo>
                    <a:lnTo>
                      <a:pt x="703326" y="261366"/>
                    </a:lnTo>
                    <a:lnTo>
                      <a:pt x="704850" y="262890"/>
                    </a:lnTo>
                    <a:lnTo>
                      <a:pt x="706374" y="261366"/>
                    </a:lnTo>
                    <a:close/>
                  </a:path>
                  <a:path w="706755" h="505460">
                    <a:moveTo>
                      <a:pt x="706374" y="255270"/>
                    </a:moveTo>
                    <a:lnTo>
                      <a:pt x="704850" y="253746"/>
                    </a:lnTo>
                    <a:lnTo>
                      <a:pt x="703326" y="255270"/>
                    </a:lnTo>
                    <a:lnTo>
                      <a:pt x="704850" y="256794"/>
                    </a:lnTo>
                    <a:lnTo>
                      <a:pt x="706374" y="255270"/>
                    </a:lnTo>
                    <a:close/>
                  </a:path>
                  <a:path w="706755" h="505460">
                    <a:moveTo>
                      <a:pt x="706374" y="249174"/>
                    </a:moveTo>
                    <a:lnTo>
                      <a:pt x="704850" y="247650"/>
                    </a:lnTo>
                    <a:lnTo>
                      <a:pt x="703326" y="249174"/>
                    </a:lnTo>
                    <a:lnTo>
                      <a:pt x="704850" y="250698"/>
                    </a:lnTo>
                    <a:lnTo>
                      <a:pt x="706374" y="249174"/>
                    </a:lnTo>
                    <a:close/>
                  </a:path>
                  <a:path w="706755" h="505460">
                    <a:moveTo>
                      <a:pt x="706374" y="243078"/>
                    </a:moveTo>
                    <a:lnTo>
                      <a:pt x="704850" y="241554"/>
                    </a:lnTo>
                    <a:lnTo>
                      <a:pt x="703326" y="243078"/>
                    </a:lnTo>
                    <a:lnTo>
                      <a:pt x="704850" y="244602"/>
                    </a:lnTo>
                    <a:lnTo>
                      <a:pt x="706374" y="243078"/>
                    </a:lnTo>
                    <a:close/>
                  </a:path>
                  <a:path w="706755" h="505460">
                    <a:moveTo>
                      <a:pt x="706374" y="236982"/>
                    </a:moveTo>
                    <a:lnTo>
                      <a:pt x="704850" y="235458"/>
                    </a:lnTo>
                    <a:lnTo>
                      <a:pt x="703326" y="236982"/>
                    </a:lnTo>
                    <a:lnTo>
                      <a:pt x="704850" y="238506"/>
                    </a:lnTo>
                    <a:lnTo>
                      <a:pt x="706374" y="236982"/>
                    </a:lnTo>
                    <a:close/>
                  </a:path>
                  <a:path w="706755" h="505460">
                    <a:moveTo>
                      <a:pt x="706374" y="230886"/>
                    </a:moveTo>
                    <a:lnTo>
                      <a:pt x="704850" y="229362"/>
                    </a:lnTo>
                    <a:lnTo>
                      <a:pt x="703326" y="230886"/>
                    </a:lnTo>
                    <a:lnTo>
                      <a:pt x="704850" y="232410"/>
                    </a:lnTo>
                    <a:lnTo>
                      <a:pt x="706374" y="230886"/>
                    </a:lnTo>
                    <a:close/>
                  </a:path>
                  <a:path w="706755" h="505460">
                    <a:moveTo>
                      <a:pt x="706374" y="224790"/>
                    </a:moveTo>
                    <a:lnTo>
                      <a:pt x="704850" y="223266"/>
                    </a:lnTo>
                    <a:lnTo>
                      <a:pt x="703326" y="224790"/>
                    </a:lnTo>
                    <a:lnTo>
                      <a:pt x="704850" y="226314"/>
                    </a:lnTo>
                    <a:lnTo>
                      <a:pt x="706374" y="224790"/>
                    </a:lnTo>
                    <a:close/>
                  </a:path>
                  <a:path w="706755" h="505460">
                    <a:moveTo>
                      <a:pt x="706374" y="218694"/>
                    </a:moveTo>
                    <a:lnTo>
                      <a:pt x="704850" y="217170"/>
                    </a:lnTo>
                    <a:lnTo>
                      <a:pt x="703326" y="218694"/>
                    </a:lnTo>
                    <a:lnTo>
                      <a:pt x="704850" y="220218"/>
                    </a:lnTo>
                    <a:lnTo>
                      <a:pt x="706374" y="218694"/>
                    </a:lnTo>
                    <a:close/>
                  </a:path>
                  <a:path w="706755" h="505460">
                    <a:moveTo>
                      <a:pt x="706374" y="212598"/>
                    </a:moveTo>
                    <a:lnTo>
                      <a:pt x="704850" y="211074"/>
                    </a:lnTo>
                    <a:lnTo>
                      <a:pt x="703326" y="212598"/>
                    </a:lnTo>
                    <a:lnTo>
                      <a:pt x="704850" y="214122"/>
                    </a:lnTo>
                    <a:lnTo>
                      <a:pt x="706374" y="212598"/>
                    </a:lnTo>
                    <a:close/>
                  </a:path>
                  <a:path w="706755" h="505460">
                    <a:moveTo>
                      <a:pt x="706374" y="206502"/>
                    </a:moveTo>
                    <a:lnTo>
                      <a:pt x="704850" y="204978"/>
                    </a:lnTo>
                    <a:lnTo>
                      <a:pt x="703326" y="206502"/>
                    </a:lnTo>
                    <a:lnTo>
                      <a:pt x="704850" y="208026"/>
                    </a:lnTo>
                    <a:lnTo>
                      <a:pt x="706374" y="206502"/>
                    </a:lnTo>
                    <a:close/>
                  </a:path>
                  <a:path w="706755" h="505460">
                    <a:moveTo>
                      <a:pt x="706374" y="200406"/>
                    </a:moveTo>
                    <a:lnTo>
                      <a:pt x="704850" y="198882"/>
                    </a:lnTo>
                    <a:lnTo>
                      <a:pt x="703326" y="200406"/>
                    </a:lnTo>
                    <a:lnTo>
                      <a:pt x="704850" y="201930"/>
                    </a:lnTo>
                    <a:lnTo>
                      <a:pt x="706374" y="200406"/>
                    </a:lnTo>
                    <a:close/>
                  </a:path>
                  <a:path w="706755" h="505460">
                    <a:moveTo>
                      <a:pt x="706374" y="194310"/>
                    </a:moveTo>
                    <a:lnTo>
                      <a:pt x="704850" y="192786"/>
                    </a:lnTo>
                    <a:lnTo>
                      <a:pt x="703326" y="194310"/>
                    </a:lnTo>
                    <a:lnTo>
                      <a:pt x="704850" y="195834"/>
                    </a:lnTo>
                    <a:lnTo>
                      <a:pt x="706374" y="194310"/>
                    </a:lnTo>
                    <a:close/>
                  </a:path>
                  <a:path w="706755" h="505460">
                    <a:moveTo>
                      <a:pt x="706374" y="188214"/>
                    </a:moveTo>
                    <a:lnTo>
                      <a:pt x="704850" y="186690"/>
                    </a:lnTo>
                    <a:lnTo>
                      <a:pt x="703326" y="188214"/>
                    </a:lnTo>
                    <a:lnTo>
                      <a:pt x="704850" y="189738"/>
                    </a:lnTo>
                    <a:lnTo>
                      <a:pt x="706374" y="188214"/>
                    </a:lnTo>
                    <a:close/>
                  </a:path>
                  <a:path w="706755" h="505460">
                    <a:moveTo>
                      <a:pt x="706374" y="182118"/>
                    </a:moveTo>
                    <a:lnTo>
                      <a:pt x="704850" y="180594"/>
                    </a:lnTo>
                    <a:lnTo>
                      <a:pt x="703326" y="182118"/>
                    </a:lnTo>
                    <a:lnTo>
                      <a:pt x="704850" y="183642"/>
                    </a:lnTo>
                    <a:lnTo>
                      <a:pt x="706374" y="182118"/>
                    </a:lnTo>
                    <a:close/>
                  </a:path>
                  <a:path w="706755" h="505460">
                    <a:moveTo>
                      <a:pt x="706374" y="176022"/>
                    </a:moveTo>
                    <a:lnTo>
                      <a:pt x="704850" y="174498"/>
                    </a:lnTo>
                    <a:lnTo>
                      <a:pt x="703326" y="176022"/>
                    </a:lnTo>
                    <a:lnTo>
                      <a:pt x="704850" y="177546"/>
                    </a:lnTo>
                    <a:lnTo>
                      <a:pt x="706374" y="176022"/>
                    </a:lnTo>
                    <a:close/>
                  </a:path>
                  <a:path w="706755" h="505460">
                    <a:moveTo>
                      <a:pt x="706374" y="169926"/>
                    </a:moveTo>
                    <a:lnTo>
                      <a:pt x="704850" y="168402"/>
                    </a:lnTo>
                    <a:lnTo>
                      <a:pt x="703326" y="169926"/>
                    </a:lnTo>
                    <a:lnTo>
                      <a:pt x="704850" y="171450"/>
                    </a:lnTo>
                    <a:lnTo>
                      <a:pt x="706374" y="169926"/>
                    </a:lnTo>
                    <a:close/>
                  </a:path>
                  <a:path w="706755" h="505460">
                    <a:moveTo>
                      <a:pt x="706374" y="0"/>
                    </a:moveTo>
                    <a:lnTo>
                      <a:pt x="703326" y="0"/>
                    </a:lnTo>
                    <a:lnTo>
                      <a:pt x="703326" y="73152"/>
                    </a:lnTo>
                    <a:lnTo>
                      <a:pt x="706374" y="73152"/>
                    </a:lnTo>
                    <a:lnTo>
                      <a:pt x="706374" y="0"/>
                    </a:lnTo>
                    <a:close/>
                  </a:path>
                </a:pathLst>
              </a:custGeom>
              <a:solidFill>
                <a:srgbClr val="000000"/>
              </a:solidFill>
            </p:spPr>
            <p:txBody>
              <a:bodyPr wrap="square" lIns="0" tIns="0" rIns="0" bIns="0" rtlCol="0"/>
              <a:lstStyle/>
              <a:p>
                <a:endParaRPr sz="4000"/>
              </a:p>
            </p:txBody>
          </p:sp>
          <p:pic>
            <p:nvPicPr>
              <p:cNvPr id="50" name="object 117">
                <a:extLst>
                  <a:ext uri="{FF2B5EF4-FFF2-40B4-BE49-F238E27FC236}">
                    <a16:creationId xmlns:a16="http://schemas.microsoft.com/office/drawing/2014/main" id="{4579BFC7-A215-3D9C-8D62-9451CA01CF6F}"/>
                  </a:ext>
                </a:extLst>
              </p:cNvPr>
              <p:cNvPicPr/>
              <p:nvPr/>
            </p:nvPicPr>
            <p:blipFill>
              <a:blip r:embed="rId7" cstate="print"/>
              <a:stretch>
                <a:fillRect/>
              </a:stretch>
            </p:blipFill>
            <p:spPr>
              <a:xfrm>
                <a:off x="2883408" y="4932425"/>
                <a:ext cx="221742" cy="75437"/>
              </a:xfrm>
              <a:prstGeom prst="rect">
                <a:avLst/>
              </a:prstGeom>
            </p:spPr>
          </p:pic>
          <p:pic>
            <p:nvPicPr>
              <p:cNvPr id="30721" name="object 113">
                <a:extLst>
                  <a:ext uri="{FF2B5EF4-FFF2-40B4-BE49-F238E27FC236}">
                    <a16:creationId xmlns:a16="http://schemas.microsoft.com/office/drawing/2014/main" id="{60289EBB-A445-55D3-D578-872D1C77360E}"/>
                  </a:ext>
                </a:extLst>
              </p:cNvPr>
              <p:cNvPicPr/>
              <p:nvPr/>
            </p:nvPicPr>
            <p:blipFill>
              <a:blip r:embed="rId6" cstate="print"/>
              <a:stretch>
                <a:fillRect/>
              </a:stretch>
            </p:blipFill>
            <p:spPr>
              <a:xfrm>
                <a:off x="2171014" y="4839740"/>
                <a:ext cx="249936" cy="73151"/>
              </a:xfrm>
              <a:prstGeom prst="rect">
                <a:avLst/>
              </a:prstGeom>
            </p:spPr>
          </p:pic>
          <p:pic>
            <p:nvPicPr>
              <p:cNvPr id="30724" name="object 113">
                <a:extLst>
                  <a:ext uri="{FF2B5EF4-FFF2-40B4-BE49-F238E27FC236}">
                    <a16:creationId xmlns:a16="http://schemas.microsoft.com/office/drawing/2014/main" id="{66A10055-89C3-A1DA-FC6A-C60CF4D16A6F}"/>
                  </a:ext>
                </a:extLst>
              </p:cNvPr>
              <p:cNvPicPr/>
              <p:nvPr/>
            </p:nvPicPr>
            <p:blipFill>
              <a:blip r:embed="rId6" cstate="print"/>
              <a:stretch>
                <a:fillRect/>
              </a:stretch>
            </p:blipFill>
            <p:spPr>
              <a:xfrm>
                <a:off x="2636901" y="4845614"/>
                <a:ext cx="249936" cy="73151"/>
              </a:xfrm>
              <a:prstGeom prst="rect">
                <a:avLst/>
              </a:prstGeom>
            </p:spPr>
          </p:pic>
        </p:grpSp>
        <p:sp>
          <p:nvSpPr>
            <p:cNvPr id="51" name="object 118">
              <a:extLst>
                <a:ext uri="{FF2B5EF4-FFF2-40B4-BE49-F238E27FC236}">
                  <a16:creationId xmlns:a16="http://schemas.microsoft.com/office/drawing/2014/main" id="{31041A1B-9795-A21F-AF4A-037CB82C4D33}"/>
                </a:ext>
              </a:extLst>
            </p:cNvPr>
            <p:cNvSpPr txBox="1"/>
            <p:nvPr/>
          </p:nvSpPr>
          <p:spPr>
            <a:xfrm>
              <a:off x="7103254" y="2606610"/>
              <a:ext cx="1120775" cy="117108"/>
            </a:xfrm>
            <a:prstGeom prst="rect">
              <a:avLst/>
            </a:prstGeom>
          </p:spPr>
          <p:txBody>
            <a:bodyPr vert="horz" wrap="square" lIns="0" tIns="13970" rIns="0" bIns="0" rtlCol="0">
              <a:spAutoFit/>
            </a:bodyPr>
            <a:lstStyle/>
            <a:p>
              <a:pPr marL="50800">
                <a:lnSpc>
                  <a:spcPct val="100000"/>
                </a:lnSpc>
                <a:spcBef>
                  <a:spcPts val="110"/>
                </a:spcBef>
                <a:tabLst>
                  <a:tab pos="511175" algn="l"/>
                  <a:tab pos="972185" algn="l"/>
                </a:tabLst>
              </a:pPr>
              <a:r>
                <a:rPr spc="-25" dirty="0">
                  <a:latin typeface="Times New Roman"/>
                  <a:cs typeface="Times New Roman"/>
                </a:rPr>
                <a:t>B</a:t>
              </a:r>
              <a:r>
                <a:rPr spc="-37" baseline="-22222" dirty="0">
                  <a:latin typeface="Times New Roman"/>
                  <a:cs typeface="Times New Roman"/>
                </a:rPr>
                <a:t>1</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2</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3</a:t>
              </a:r>
              <a:endParaRPr baseline="-22222" dirty="0">
                <a:latin typeface="Times New Roman"/>
                <a:cs typeface="Times New Roman"/>
              </a:endParaRPr>
            </a:p>
          </p:txBody>
        </p:sp>
        <p:grpSp>
          <p:nvGrpSpPr>
            <p:cNvPr id="52" name="object 128">
              <a:extLst>
                <a:ext uri="{FF2B5EF4-FFF2-40B4-BE49-F238E27FC236}">
                  <a16:creationId xmlns:a16="http://schemas.microsoft.com/office/drawing/2014/main" id="{4985043E-3301-EE58-1B2F-4DE38B7D23D4}"/>
                </a:ext>
              </a:extLst>
            </p:cNvPr>
            <p:cNvGrpSpPr/>
            <p:nvPr/>
          </p:nvGrpSpPr>
          <p:grpSpPr>
            <a:xfrm>
              <a:off x="6298329" y="3238057"/>
              <a:ext cx="2477770" cy="462915"/>
              <a:chOff x="941832" y="5345429"/>
              <a:chExt cx="2477770" cy="462915"/>
            </a:xfrm>
          </p:grpSpPr>
          <p:sp>
            <p:nvSpPr>
              <p:cNvPr id="53" name="object 129">
                <a:extLst>
                  <a:ext uri="{FF2B5EF4-FFF2-40B4-BE49-F238E27FC236}">
                    <a16:creationId xmlns:a16="http://schemas.microsoft.com/office/drawing/2014/main" id="{24E47CF9-AEC8-8BF1-D5F7-E49F9D556109}"/>
                  </a:ext>
                </a:extLst>
              </p:cNvPr>
              <p:cNvSpPr/>
              <p:nvPr/>
            </p:nvSpPr>
            <p:spPr>
              <a:xfrm>
                <a:off x="941832" y="5345429"/>
                <a:ext cx="2477770" cy="388620"/>
              </a:xfrm>
              <a:custGeom>
                <a:avLst/>
                <a:gdLst/>
                <a:ahLst/>
                <a:cxnLst/>
                <a:rect l="l" t="t" r="r" b="b"/>
                <a:pathLst>
                  <a:path w="2477770" h="388620">
                    <a:moveTo>
                      <a:pt x="4572" y="0"/>
                    </a:moveTo>
                    <a:lnTo>
                      <a:pt x="0" y="0"/>
                    </a:lnTo>
                    <a:lnTo>
                      <a:pt x="0" y="388620"/>
                    </a:lnTo>
                    <a:lnTo>
                      <a:pt x="4572" y="388620"/>
                    </a:lnTo>
                    <a:lnTo>
                      <a:pt x="4572" y="0"/>
                    </a:lnTo>
                    <a:close/>
                  </a:path>
                  <a:path w="2477770" h="388620">
                    <a:moveTo>
                      <a:pt x="2477262" y="192798"/>
                    </a:moveTo>
                    <a:lnTo>
                      <a:pt x="268986" y="192798"/>
                    </a:lnTo>
                    <a:lnTo>
                      <a:pt x="268986" y="195834"/>
                    </a:lnTo>
                    <a:lnTo>
                      <a:pt x="2477262" y="195834"/>
                    </a:lnTo>
                    <a:lnTo>
                      <a:pt x="2477262" y="192798"/>
                    </a:lnTo>
                    <a:close/>
                  </a:path>
                </a:pathLst>
              </a:custGeom>
              <a:solidFill>
                <a:srgbClr val="000000"/>
              </a:solidFill>
            </p:spPr>
            <p:txBody>
              <a:bodyPr wrap="square" lIns="0" tIns="0" rIns="0" bIns="0" rtlCol="0"/>
              <a:lstStyle/>
              <a:p>
                <a:endParaRPr sz="4000"/>
              </a:p>
            </p:txBody>
          </p:sp>
          <p:pic>
            <p:nvPicPr>
              <p:cNvPr id="54" name="object 130">
                <a:extLst>
                  <a:ext uri="{FF2B5EF4-FFF2-40B4-BE49-F238E27FC236}">
                    <a16:creationId xmlns:a16="http://schemas.microsoft.com/office/drawing/2014/main" id="{EDD2D058-1650-25DE-B371-DA2263DE2F41}"/>
                  </a:ext>
                </a:extLst>
              </p:cNvPr>
              <p:cNvPicPr/>
              <p:nvPr/>
            </p:nvPicPr>
            <p:blipFill>
              <a:blip r:embed="rId8" cstate="print"/>
              <a:stretch>
                <a:fillRect/>
              </a:stretch>
            </p:blipFill>
            <p:spPr>
              <a:xfrm>
                <a:off x="1319022" y="5346191"/>
                <a:ext cx="136398" cy="195072"/>
              </a:xfrm>
              <a:prstGeom prst="rect">
                <a:avLst/>
              </a:prstGeom>
            </p:spPr>
          </p:pic>
          <p:sp>
            <p:nvSpPr>
              <p:cNvPr id="55" name="object 131">
                <a:extLst>
                  <a:ext uri="{FF2B5EF4-FFF2-40B4-BE49-F238E27FC236}">
                    <a16:creationId xmlns:a16="http://schemas.microsoft.com/office/drawing/2014/main" id="{4962490A-A4F1-EA57-F10D-313DDEA6007F}"/>
                  </a:ext>
                </a:extLst>
              </p:cNvPr>
              <p:cNvSpPr/>
              <p:nvPr/>
            </p:nvSpPr>
            <p:spPr>
              <a:xfrm>
                <a:off x="2181606" y="54673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FF00"/>
              </a:solidFill>
            </p:spPr>
            <p:txBody>
              <a:bodyPr wrap="square" lIns="0" tIns="0" rIns="0" bIns="0" rtlCol="0"/>
              <a:lstStyle/>
              <a:p>
                <a:endParaRPr sz="4000"/>
              </a:p>
            </p:txBody>
          </p:sp>
          <p:sp>
            <p:nvSpPr>
              <p:cNvPr id="56" name="object 132">
                <a:extLst>
                  <a:ext uri="{FF2B5EF4-FFF2-40B4-BE49-F238E27FC236}">
                    <a16:creationId xmlns:a16="http://schemas.microsoft.com/office/drawing/2014/main" id="{7A9ED381-7F71-12AC-A919-BF5D9C6D987C}"/>
                  </a:ext>
                </a:extLst>
              </p:cNvPr>
              <p:cNvSpPr/>
              <p:nvPr/>
            </p:nvSpPr>
            <p:spPr>
              <a:xfrm>
                <a:off x="1210818" y="5345429"/>
                <a:ext cx="2208530" cy="462915"/>
              </a:xfrm>
              <a:custGeom>
                <a:avLst/>
                <a:gdLst/>
                <a:ahLst/>
                <a:cxnLst/>
                <a:rect l="l" t="t" r="r" b="b"/>
                <a:pathLst>
                  <a:path w="2208529" h="462914">
                    <a:moveTo>
                      <a:pt x="244602" y="188976"/>
                    </a:moveTo>
                    <a:lnTo>
                      <a:pt x="243078" y="187452"/>
                    </a:lnTo>
                    <a:lnTo>
                      <a:pt x="241554" y="188976"/>
                    </a:lnTo>
                    <a:lnTo>
                      <a:pt x="243078" y="190500"/>
                    </a:lnTo>
                    <a:lnTo>
                      <a:pt x="244602" y="188976"/>
                    </a:lnTo>
                    <a:close/>
                  </a:path>
                  <a:path w="2208529" h="462914">
                    <a:moveTo>
                      <a:pt x="244602" y="182880"/>
                    </a:moveTo>
                    <a:lnTo>
                      <a:pt x="243078" y="181356"/>
                    </a:lnTo>
                    <a:lnTo>
                      <a:pt x="241554" y="182880"/>
                    </a:lnTo>
                    <a:lnTo>
                      <a:pt x="243078" y="184404"/>
                    </a:lnTo>
                    <a:lnTo>
                      <a:pt x="244602" y="182880"/>
                    </a:lnTo>
                    <a:close/>
                  </a:path>
                  <a:path w="2208529" h="462914">
                    <a:moveTo>
                      <a:pt x="244602" y="176784"/>
                    </a:moveTo>
                    <a:lnTo>
                      <a:pt x="243078" y="175260"/>
                    </a:lnTo>
                    <a:lnTo>
                      <a:pt x="241554" y="176784"/>
                    </a:lnTo>
                    <a:lnTo>
                      <a:pt x="243078" y="178308"/>
                    </a:lnTo>
                    <a:lnTo>
                      <a:pt x="244602" y="176784"/>
                    </a:lnTo>
                    <a:close/>
                  </a:path>
                  <a:path w="2208529" h="462914">
                    <a:moveTo>
                      <a:pt x="244602" y="170688"/>
                    </a:moveTo>
                    <a:lnTo>
                      <a:pt x="243078" y="169164"/>
                    </a:lnTo>
                    <a:lnTo>
                      <a:pt x="241554" y="170688"/>
                    </a:lnTo>
                    <a:lnTo>
                      <a:pt x="243078" y="172212"/>
                    </a:lnTo>
                    <a:lnTo>
                      <a:pt x="244602" y="170688"/>
                    </a:lnTo>
                    <a:close/>
                  </a:path>
                  <a:path w="2208529" h="462914">
                    <a:moveTo>
                      <a:pt x="244602" y="164592"/>
                    </a:moveTo>
                    <a:lnTo>
                      <a:pt x="243078" y="163068"/>
                    </a:lnTo>
                    <a:lnTo>
                      <a:pt x="241554" y="164592"/>
                    </a:lnTo>
                    <a:lnTo>
                      <a:pt x="243078" y="166116"/>
                    </a:lnTo>
                    <a:lnTo>
                      <a:pt x="244602" y="164592"/>
                    </a:lnTo>
                    <a:close/>
                  </a:path>
                  <a:path w="2208529" h="462914">
                    <a:moveTo>
                      <a:pt x="244602" y="158496"/>
                    </a:moveTo>
                    <a:lnTo>
                      <a:pt x="243078" y="156972"/>
                    </a:lnTo>
                    <a:lnTo>
                      <a:pt x="241554" y="158496"/>
                    </a:lnTo>
                    <a:lnTo>
                      <a:pt x="243078" y="160020"/>
                    </a:lnTo>
                    <a:lnTo>
                      <a:pt x="244602" y="158496"/>
                    </a:lnTo>
                    <a:close/>
                  </a:path>
                  <a:path w="2208529" h="462914">
                    <a:moveTo>
                      <a:pt x="244602" y="152400"/>
                    </a:moveTo>
                    <a:lnTo>
                      <a:pt x="243078" y="150876"/>
                    </a:lnTo>
                    <a:lnTo>
                      <a:pt x="241554" y="152400"/>
                    </a:lnTo>
                    <a:lnTo>
                      <a:pt x="243078" y="153924"/>
                    </a:lnTo>
                    <a:lnTo>
                      <a:pt x="244602" y="152400"/>
                    </a:lnTo>
                    <a:close/>
                  </a:path>
                  <a:path w="2208529" h="462914">
                    <a:moveTo>
                      <a:pt x="244602" y="146304"/>
                    </a:moveTo>
                    <a:lnTo>
                      <a:pt x="243078" y="144780"/>
                    </a:lnTo>
                    <a:lnTo>
                      <a:pt x="241554" y="146304"/>
                    </a:lnTo>
                    <a:lnTo>
                      <a:pt x="243078" y="147828"/>
                    </a:lnTo>
                    <a:lnTo>
                      <a:pt x="244602" y="146304"/>
                    </a:lnTo>
                    <a:close/>
                  </a:path>
                  <a:path w="2208529" h="462914">
                    <a:moveTo>
                      <a:pt x="244602" y="140208"/>
                    </a:moveTo>
                    <a:lnTo>
                      <a:pt x="243078" y="138684"/>
                    </a:lnTo>
                    <a:lnTo>
                      <a:pt x="241554" y="140208"/>
                    </a:lnTo>
                    <a:lnTo>
                      <a:pt x="243078" y="141732"/>
                    </a:lnTo>
                    <a:lnTo>
                      <a:pt x="244602" y="140208"/>
                    </a:lnTo>
                    <a:close/>
                  </a:path>
                  <a:path w="2208529" h="462914">
                    <a:moveTo>
                      <a:pt x="244602" y="134112"/>
                    </a:moveTo>
                    <a:lnTo>
                      <a:pt x="243078" y="132588"/>
                    </a:lnTo>
                    <a:lnTo>
                      <a:pt x="241554" y="134112"/>
                    </a:lnTo>
                    <a:lnTo>
                      <a:pt x="243078" y="135636"/>
                    </a:lnTo>
                    <a:lnTo>
                      <a:pt x="244602" y="134112"/>
                    </a:lnTo>
                    <a:close/>
                  </a:path>
                  <a:path w="2208529" h="462914">
                    <a:moveTo>
                      <a:pt x="244602" y="128016"/>
                    </a:moveTo>
                    <a:lnTo>
                      <a:pt x="243078" y="126492"/>
                    </a:lnTo>
                    <a:lnTo>
                      <a:pt x="241554" y="128016"/>
                    </a:lnTo>
                    <a:lnTo>
                      <a:pt x="243078" y="129540"/>
                    </a:lnTo>
                    <a:lnTo>
                      <a:pt x="244602" y="128016"/>
                    </a:lnTo>
                    <a:close/>
                  </a:path>
                  <a:path w="2208529" h="462914">
                    <a:moveTo>
                      <a:pt x="244602" y="121920"/>
                    </a:moveTo>
                    <a:lnTo>
                      <a:pt x="243078" y="120396"/>
                    </a:lnTo>
                    <a:lnTo>
                      <a:pt x="241554" y="121920"/>
                    </a:lnTo>
                    <a:lnTo>
                      <a:pt x="243078" y="123444"/>
                    </a:lnTo>
                    <a:lnTo>
                      <a:pt x="244602" y="121920"/>
                    </a:lnTo>
                    <a:close/>
                  </a:path>
                  <a:path w="2208529" h="462914">
                    <a:moveTo>
                      <a:pt x="244602" y="115824"/>
                    </a:moveTo>
                    <a:lnTo>
                      <a:pt x="243078" y="114300"/>
                    </a:lnTo>
                    <a:lnTo>
                      <a:pt x="241554" y="115824"/>
                    </a:lnTo>
                    <a:lnTo>
                      <a:pt x="243078" y="117348"/>
                    </a:lnTo>
                    <a:lnTo>
                      <a:pt x="244602" y="115824"/>
                    </a:lnTo>
                    <a:close/>
                  </a:path>
                  <a:path w="2208529" h="462914">
                    <a:moveTo>
                      <a:pt x="244602" y="109728"/>
                    </a:moveTo>
                    <a:lnTo>
                      <a:pt x="243078" y="108204"/>
                    </a:lnTo>
                    <a:lnTo>
                      <a:pt x="241554" y="109728"/>
                    </a:lnTo>
                    <a:lnTo>
                      <a:pt x="243078" y="111252"/>
                    </a:lnTo>
                    <a:lnTo>
                      <a:pt x="244602" y="109728"/>
                    </a:lnTo>
                    <a:close/>
                  </a:path>
                  <a:path w="2208529" h="462914">
                    <a:moveTo>
                      <a:pt x="244602" y="103632"/>
                    </a:moveTo>
                    <a:lnTo>
                      <a:pt x="243078" y="102108"/>
                    </a:lnTo>
                    <a:lnTo>
                      <a:pt x="241554" y="103632"/>
                    </a:lnTo>
                    <a:lnTo>
                      <a:pt x="243078" y="105156"/>
                    </a:lnTo>
                    <a:lnTo>
                      <a:pt x="244602" y="103632"/>
                    </a:lnTo>
                    <a:close/>
                  </a:path>
                  <a:path w="2208529" h="462914">
                    <a:moveTo>
                      <a:pt x="244602" y="97536"/>
                    </a:moveTo>
                    <a:lnTo>
                      <a:pt x="243078" y="96012"/>
                    </a:lnTo>
                    <a:lnTo>
                      <a:pt x="241554" y="97536"/>
                    </a:lnTo>
                    <a:lnTo>
                      <a:pt x="243078" y="99060"/>
                    </a:lnTo>
                    <a:lnTo>
                      <a:pt x="244602" y="97536"/>
                    </a:lnTo>
                    <a:close/>
                  </a:path>
                  <a:path w="2208529" h="462914">
                    <a:moveTo>
                      <a:pt x="244602" y="91440"/>
                    </a:moveTo>
                    <a:lnTo>
                      <a:pt x="243078" y="89916"/>
                    </a:lnTo>
                    <a:lnTo>
                      <a:pt x="241554" y="91440"/>
                    </a:lnTo>
                    <a:lnTo>
                      <a:pt x="243078" y="92964"/>
                    </a:lnTo>
                    <a:lnTo>
                      <a:pt x="244602" y="91440"/>
                    </a:lnTo>
                    <a:close/>
                  </a:path>
                  <a:path w="2208529" h="462914">
                    <a:moveTo>
                      <a:pt x="244602" y="85344"/>
                    </a:moveTo>
                    <a:lnTo>
                      <a:pt x="243078" y="83820"/>
                    </a:lnTo>
                    <a:lnTo>
                      <a:pt x="241554" y="85344"/>
                    </a:lnTo>
                    <a:lnTo>
                      <a:pt x="243078" y="86868"/>
                    </a:lnTo>
                    <a:lnTo>
                      <a:pt x="244602" y="85344"/>
                    </a:lnTo>
                    <a:close/>
                  </a:path>
                  <a:path w="2208529" h="462914">
                    <a:moveTo>
                      <a:pt x="244602" y="79248"/>
                    </a:moveTo>
                    <a:lnTo>
                      <a:pt x="243078" y="77724"/>
                    </a:lnTo>
                    <a:lnTo>
                      <a:pt x="241554" y="79248"/>
                    </a:lnTo>
                    <a:lnTo>
                      <a:pt x="243078" y="80772"/>
                    </a:lnTo>
                    <a:lnTo>
                      <a:pt x="244602" y="79248"/>
                    </a:lnTo>
                    <a:close/>
                  </a:path>
                  <a:path w="2208529" h="462914">
                    <a:moveTo>
                      <a:pt x="244602" y="73152"/>
                    </a:moveTo>
                    <a:lnTo>
                      <a:pt x="243078" y="71628"/>
                    </a:lnTo>
                    <a:lnTo>
                      <a:pt x="241554" y="73152"/>
                    </a:lnTo>
                    <a:lnTo>
                      <a:pt x="243078" y="74676"/>
                    </a:lnTo>
                    <a:lnTo>
                      <a:pt x="244602" y="73152"/>
                    </a:lnTo>
                    <a:close/>
                  </a:path>
                  <a:path w="2208529" h="462914">
                    <a:moveTo>
                      <a:pt x="244602" y="67056"/>
                    </a:moveTo>
                    <a:lnTo>
                      <a:pt x="243078" y="65532"/>
                    </a:lnTo>
                    <a:lnTo>
                      <a:pt x="241554" y="67056"/>
                    </a:lnTo>
                    <a:lnTo>
                      <a:pt x="243078" y="68580"/>
                    </a:lnTo>
                    <a:lnTo>
                      <a:pt x="244602" y="67056"/>
                    </a:lnTo>
                    <a:close/>
                  </a:path>
                  <a:path w="2208529" h="462914">
                    <a:moveTo>
                      <a:pt x="244602" y="60960"/>
                    </a:moveTo>
                    <a:lnTo>
                      <a:pt x="243078" y="59436"/>
                    </a:lnTo>
                    <a:lnTo>
                      <a:pt x="241554" y="60960"/>
                    </a:lnTo>
                    <a:lnTo>
                      <a:pt x="243078" y="62484"/>
                    </a:lnTo>
                    <a:lnTo>
                      <a:pt x="244602" y="60960"/>
                    </a:lnTo>
                    <a:close/>
                  </a:path>
                  <a:path w="2208529" h="462914">
                    <a:moveTo>
                      <a:pt x="244602" y="54864"/>
                    </a:moveTo>
                    <a:lnTo>
                      <a:pt x="243078" y="53340"/>
                    </a:lnTo>
                    <a:lnTo>
                      <a:pt x="241554" y="54864"/>
                    </a:lnTo>
                    <a:lnTo>
                      <a:pt x="243078" y="56388"/>
                    </a:lnTo>
                    <a:lnTo>
                      <a:pt x="244602" y="54864"/>
                    </a:lnTo>
                    <a:close/>
                  </a:path>
                  <a:path w="2208529" h="462914">
                    <a:moveTo>
                      <a:pt x="244602" y="49530"/>
                    </a:moveTo>
                    <a:lnTo>
                      <a:pt x="243078" y="48006"/>
                    </a:lnTo>
                    <a:lnTo>
                      <a:pt x="241554" y="49530"/>
                    </a:lnTo>
                    <a:lnTo>
                      <a:pt x="243078" y="51054"/>
                    </a:lnTo>
                    <a:lnTo>
                      <a:pt x="244602" y="49530"/>
                    </a:lnTo>
                    <a:close/>
                  </a:path>
                  <a:path w="2208529" h="462914">
                    <a:moveTo>
                      <a:pt x="244602" y="43434"/>
                    </a:moveTo>
                    <a:lnTo>
                      <a:pt x="243078" y="41910"/>
                    </a:lnTo>
                    <a:lnTo>
                      <a:pt x="241554" y="43434"/>
                    </a:lnTo>
                    <a:lnTo>
                      <a:pt x="243078" y="44958"/>
                    </a:lnTo>
                    <a:lnTo>
                      <a:pt x="244602" y="43434"/>
                    </a:lnTo>
                    <a:close/>
                  </a:path>
                  <a:path w="2208529" h="462914">
                    <a:moveTo>
                      <a:pt x="244602" y="37338"/>
                    </a:moveTo>
                    <a:lnTo>
                      <a:pt x="243078" y="35814"/>
                    </a:lnTo>
                    <a:lnTo>
                      <a:pt x="241554" y="37338"/>
                    </a:lnTo>
                    <a:lnTo>
                      <a:pt x="243078" y="38862"/>
                    </a:lnTo>
                    <a:lnTo>
                      <a:pt x="244602" y="37338"/>
                    </a:lnTo>
                    <a:close/>
                  </a:path>
                  <a:path w="2208529" h="462914">
                    <a:moveTo>
                      <a:pt x="244602" y="31242"/>
                    </a:moveTo>
                    <a:lnTo>
                      <a:pt x="243078" y="29718"/>
                    </a:lnTo>
                    <a:lnTo>
                      <a:pt x="241554" y="31242"/>
                    </a:lnTo>
                    <a:lnTo>
                      <a:pt x="243078" y="32766"/>
                    </a:lnTo>
                    <a:lnTo>
                      <a:pt x="244602" y="31242"/>
                    </a:lnTo>
                    <a:close/>
                  </a:path>
                  <a:path w="2208529" h="462914">
                    <a:moveTo>
                      <a:pt x="244602" y="25146"/>
                    </a:moveTo>
                    <a:lnTo>
                      <a:pt x="243078" y="23622"/>
                    </a:lnTo>
                    <a:lnTo>
                      <a:pt x="241554" y="25146"/>
                    </a:lnTo>
                    <a:lnTo>
                      <a:pt x="243078" y="26670"/>
                    </a:lnTo>
                    <a:lnTo>
                      <a:pt x="244602" y="25146"/>
                    </a:lnTo>
                    <a:close/>
                  </a:path>
                  <a:path w="2208529" h="462914">
                    <a:moveTo>
                      <a:pt x="244602" y="19050"/>
                    </a:moveTo>
                    <a:lnTo>
                      <a:pt x="243078" y="17526"/>
                    </a:lnTo>
                    <a:lnTo>
                      <a:pt x="241554" y="19050"/>
                    </a:lnTo>
                    <a:lnTo>
                      <a:pt x="243078" y="20574"/>
                    </a:lnTo>
                    <a:lnTo>
                      <a:pt x="244602" y="19050"/>
                    </a:lnTo>
                    <a:close/>
                  </a:path>
                  <a:path w="2208529" h="462914">
                    <a:moveTo>
                      <a:pt x="244602" y="12954"/>
                    </a:moveTo>
                    <a:lnTo>
                      <a:pt x="243078" y="11430"/>
                    </a:lnTo>
                    <a:lnTo>
                      <a:pt x="241554" y="12954"/>
                    </a:lnTo>
                    <a:lnTo>
                      <a:pt x="243078" y="14478"/>
                    </a:lnTo>
                    <a:lnTo>
                      <a:pt x="244602" y="12954"/>
                    </a:lnTo>
                    <a:close/>
                  </a:path>
                  <a:path w="2208529" h="462914">
                    <a:moveTo>
                      <a:pt x="244602" y="6858"/>
                    </a:moveTo>
                    <a:lnTo>
                      <a:pt x="243078" y="5334"/>
                    </a:lnTo>
                    <a:lnTo>
                      <a:pt x="241554" y="6858"/>
                    </a:lnTo>
                    <a:lnTo>
                      <a:pt x="243078" y="8382"/>
                    </a:lnTo>
                    <a:lnTo>
                      <a:pt x="244602" y="6858"/>
                    </a:lnTo>
                    <a:close/>
                  </a:path>
                  <a:path w="2208529" h="462914">
                    <a:moveTo>
                      <a:pt x="244602" y="762"/>
                    </a:moveTo>
                    <a:lnTo>
                      <a:pt x="243827" y="0"/>
                    </a:lnTo>
                    <a:lnTo>
                      <a:pt x="242316" y="0"/>
                    </a:lnTo>
                    <a:lnTo>
                      <a:pt x="241554" y="762"/>
                    </a:lnTo>
                    <a:lnTo>
                      <a:pt x="243078" y="2286"/>
                    </a:lnTo>
                    <a:lnTo>
                      <a:pt x="244602" y="762"/>
                    </a:lnTo>
                    <a:close/>
                  </a:path>
                  <a:path w="2208529" h="462914">
                    <a:moveTo>
                      <a:pt x="511302" y="455676"/>
                    </a:moveTo>
                    <a:lnTo>
                      <a:pt x="509778" y="454152"/>
                    </a:lnTo>
                    <a:lnTo>
                      <a:pt x="508254" y="455676"/>
                    </a:lnTo>
                    <a:lnTo>
                      <a:pt x="509778" y="457200"/>
                    </a:lnTo>
                    <a:lnTo>
                      <a:pt x="511302" y="455676"/>
                    </a:lnTo>
                    <a:close/>
                  </a:path>
                  <a:path w="2208529" h="462914">
                    <a:moveTo>
                      <a:pt x="511302" y="449580"/>
                    </a:moveTo>
                    <a:lnTo>
                      <a:pt x="509778" y="448056"/>
                    </a:lnTo>
                    <a:lnTo>
                      <a:pt x="508254" y="449580"/>
                    </a:lnTo>
                    <a:lnTo>
                      <a:pt x="509778" y="451104"/>
                    </a:lnTo>
                    <a:lnTo>
                      <a:pt x="511302" y="449580"/>
                    </a:lnTo>
                    <a:close/>
                  </a:path>
                  <a:path w="2208529" h="462914">
                    <a:moveTo>
                      <a:pt x="511302" y="443484"/>
                    </a:moveTo>
                    <a:lnTo>
                      <a:pt x="509778" y="441960"/>
                    </a:lnTo>
                    <a:lnTo>
                      <a:pt x="508254" y="443484"/>
                    </a:lnTo>
                    <a:lnTo>
                      <a:pt x="509778" y="445008"/>
                    </a:lnTo>
                    <a:lnTo>
                      <a:pt x="511302" y="443484"/>
                    </a:lnTo>
                    <a:close/>
                  </a:path>
                  <a:path w="2208529" h="462914">
                    <a:moveTo>
                      <a:pt x="511302" y="437388"/>
                    </a:moveTo>
                    <a:lnTo>
                      <a:pt x="509778" y="435864"/>
                    </a:lnTo>
                    <a:lnTo>
                      <a:pt x="508254" y="437388"/>
                    </a:lnTo>
                    <a:lnTo>
                      <a:pt x="509778" y="438912"/>
                    </a:lnTo>
                    <a:lnTo>
                      <a:pt x="511302" y="437388"/>
                    </a:lnTo>
                    <a:close/>
                  </a:path>
                  <a:path w="2208529" h="462914">
                    <a:moveTo>
                      <a:pt x="511302" y="431292"/>
                    </a:moveTo>
                    <a:lnTo>
                      <a:pt x="509778" y="429768"/>
                    </a:lnTo>
                    <a:lnTo>
                      <a:pt x="508254" y="431292"/>
                    </a:lnTo>
                    <a:lnTo>
                      <a:pt x="509778" y="432816"/>
                    </a:lnTo>
                    <a:lnTo>
                      <a:pt x="511302" y="431292"/>
                    </a:lnTo>
                    <a:close/>
                  </a:path>
                  <a:path w="2208529" h="462914">
                    <a:moveTo>
                      <a:pt x="511302" y="425196"/>
                    </a:moveTo>
                    <a:lnTo>
                      <a:pt x="509778" y="423672"/>
                    </a:lnTo>
                    <a:lnTo>
                      <a:pt x="508254" y="425196"/>
                    </a:lnTo>
                    <a:lnTo>
                      <a:pt x="509778" y="426720"/>
                    </a:lnTo>
                    <a:lnTo>
                      <a:pt x="511302" y="425196"/>
                    </a:lnTo>
                    <a:close/>
                  </a:path>
                  <a:path w="2208529" h="462914">
                    <a:moveTo>
                      <a:pt x="511302" y="419100"/>
                    </a:moveTo>
                    <a:lnTo>
                      <a:pt x="509778" y="417576"/>
                    </a:lnTo>
                    <a:lnTo>
                      <a:pt x="508254" y="419100"/>
                    </a:lnTo>
                    <a:lnTo>
                      <a:pt x="509778" y="420624"/>
                    </a:lnTo>
                    <a:lnTo>
                      <a:pt x="511302" y="419100"/>
                    </a:lnTo>
                    <a:close/>
                  </a:path>
                  <a:path w="2208529" h="462914">
                    <a:moveTo>
                      <a:pt x="511302" y="413004"/>
                    </a:moveTo>
                    <a:lnTo>
                      <a:pt x="509778" y="411480"/>
                    </a:lnTo>
                    <a:lnTo>
                      <a:pt x="508254" y="413004"/>
                    </a:lnTo>
                    <a:lnTo>
                      <a:pt x="509778" y="414528"/>
                    </a:lnTo>
                    <a:lnTo>
                      <a:pt x="511302" y="413004"/>
                    </a:lnTo>
                    <a:close/>
                  </a:path>
                  <a:path w="2208529" h="462914">
                    <a:moveTo>
                      <a:pt x="511302" y="406908"/>
                    </a:moveTo>
                    <a:lnTo>
                      <a:pt x="509778" y="405384"/>
                    </a:lnTo>
                    <a:lnTo>
                      <a:pt x="508254" y="406908"/>
                    </a:lnTo>
                    <a:lnTo>
                      <a:pt x="509778" y="408432"/>
                    </a:lnTo>
                    <a:lnTo>
                      <a:pt x="511302" y="406908"/>
                    </a:lnTo>
                    <a:close/>
                  </a:path>
                  <a:path w="2208529" h="462914">
                    <a:moveTo>
                      <a:pt x="511302" y="400812"/>
                    </a:moveTo>
                    <a:lnTo>
                      <a:pt x="509778" y="399288"/>
                    </a:lnTo>
                    <a:lnTo>
                      <a:pt x="508254" y="400812"/>
                    </a:lnTo>
                    <a:lnTo>
                      <a:pt x="509778" y="402336"/>
                    </a:lnTo>
                    <a:lnTo>
                      <a:pt x="511302" y="400812"/>
                    </a:lnTo>
                    <a:close/>
                  </a:path>
                  <a:path w="2208529" h="462914">
                    <a:moveTo>
                      <a:pt x="511302" y="394716"/>
                    </a:moveTo>
                    <a:lnTo>
                      <a:pt x="509778" y="393192"/>
                    </a:lnTo>
                    <a:lnTo>
                      <a:pt x="508254" y="394716"/>
                    </a:lnTo>
                    <a:lnTo>
                      <a:pt x="509778" y="396240"/>
                    </a:lnTo>
                    <a:lnTo>
                      <a:pt x="511302" y="394716"/>
                    </a:lnTo>
                    <a:close/>
                  </a:path>
                  <a:path w="2208529" h="462914">
                    <a:moveTo>
                      <a:pt x="511302" y="389382"/>
                    </a:moveTo>
                    <a:lnTo>
                      <a:pt x="509778" y="387858"/>
                    </a:lnTo>
                    <a:lnTo>
                      <a:pt x="508254" y="389382"/>
                    </a:lnTo>
                    <a:lnTo>
                      <a:pt x="509778" y="390906"/>
                    </a:lnTo>
                    <a:lnTo>
                      <a:pt x="511302" y="389382"/>
                    </a:lnTo>
                    <a:close/>
                  </a:path>
                  <a:path w="2208529" h="462914">
                    <a:moveTo>
                      <a:pt x="511302" y="383286"/>
                    </a:moveTo>
                    <a:lnTo>
                      <a:pt x="509778" y="381762"/>
                    </a:lnTo>
                    <a:lnTo>
                      <a:pt x="508254" y="383286"/>
                    </a:lnTo>
                    <a:lnTo>
                      <a:pt x="509778" y="384810"/>
                    </a:lnTo>
                    <a:lnTo>
                      <a:pt x="511302" y="383286"/>
                    </a:lnTo>
                    <a:close/>
                  </a:path>
                  <a:path w="2208529" h="462914">
                    <a:moveTo>
                      <a:pt x="511302" y="377190"/>
                    </a:moveTo>
                    <a:lnTo>
                      <a:pt x="509778" y="375666"/>
                    </a:lnTo>
                    <a:lnTo>
                      <a:pt x="508254" y="377190"/>
                    </a:lnTo>
                    <a:lnTo>
                      <a:pt x="509778" y="378714"/>
                    </a:lnTo>
                    <a:lnTo>
                      <a:pt x="511302" y="377190"/>
                    </a:lnTo>
                    <a:close/>
                  </a:path>
                  <a:path w="2208529" h="462914">
                    <a:moveTo>
                      <a:pt x="511302" y="371094"/>
                    </a:moveTo>
                    <a:lnTo>
                      <a:pt x="509778" y="369570"/>
                    </a:lnTo>
                    <a:lnTo>
                      <a:pt x="508254" y="371094"/>
                    </a:lnTo>
                    <a:lnTo>
                      <a:pt x="509778" y="372618"/>
                    </a:lnTo>
                    <a:lnTo>
                      <a:pt x="511302" y="371094"/>
                    </a:lnTo>
                    <a:close/>
                  </a:path>
                  <a:path w="2208529" h="462914">
                    <a:moveTo>
                      <a:pt x="511302" y="364998"/>
                    </a:moveTo>
                    <a:lnTo>
                      <a:pt x="509778" y="363474"/>
                    </a:lnTo>
                    <a:lnTo>
                      <a:pt x="508254" y="364998"/>
                    </a:lnTo>
                    <a:lnTo>
                      <a:pt x="509778" y="366522"/>
                    </a:lnTo>
                    <a:lnTo>
                      <a:pt x="511302" y="364998"/>
                    </a:lnTo>
                    <a:close/>
                  </a:path>
                  <a:path w="2208529" h="462914">
                    <a:moveTo>
                      <a:pt x="511302" y="358902"/>
                    </a:moveTo>
                    <a:lnTo>
                      <a:pt x="509778" y="357378"/>
                    </a:lnTo>
                    <a:lnTo>
                      <a:pt x="508254" y="358902"/>
                    </a:lnTo>
                    <a:lnTo>
                      <a:pt x="509778" y="360426"/>
                    </a:lnTo>
                    <a:lnTo>
                      <a:pt x="511302" y="358902"/>
                    </a:lnTo>
                    <a:close/>
                  </a:path>
                  <a:path w="2208529" h="462914">
                    <a:moveTo>
                      <a:pt x="511302" y="352806"/>
                    </a:moveTo>
                    <a:lnTo>
                      <a:pt x="509778" y="351282"/>
                    </a:lnTo>
                    <a:lnTo>
                      <a:pt x="508254" y="352806"/>
                    </a:lnTo>
                    <a:lnTo>
                      <a:pt x="509778" y="354330"/>
                    </a:lnTo>
                    <a:lnTo>
                      <a:pt x="511302" y="352806"/>
                    </a:lnTo>
                    <a:close/>
                  </a:path>
                  <a:path w="2208529" h="462914">
                    <a:moveTo>
                      <a:pt x="511302" y="346710"/>
                    </a:moveTo>
                    <a:lnTo>
                      <a:pt x="509778" y="345186"/>
                    </a:lnTo>
                    <a:lnTo>
                      <a:pt x="508254" y="346710"/>
                    </a:lnTo>
                    <a:lnTo>
                      <a:pt x="509778" y="348234"/>
                    </a:lnTo>
                    <a:lnTo>
                      <a:pt x="511302" y="346710"/>
                    </a:lnTo>
                    <a:close/>
                  </a:path>
                  <a:path w="2208529" h="462914">
                    <a:moveTo>
                      <a:pt x="511302" y="340614"/>
                    </a:moveTo>
                    <a:lnTo>
                      <a:pt x="509778" y="339090"/>
                    </a:lnTo>
                    <a:lnTo>
                      <a:pt x="508254" y="340614"/>
                    </a:lnTo>
                    <a:lnTo>
                      <a:pt x="509778" y="342138"/>
                    </a:lnTo>
                    <a:lnTo>
                      <a:pt x="511302" y="340614"/>
                    </a:lnTo>
                    <a:close/>
                  </a:path>
                  <a:path w="2208529" h="462914">
                    <a:moveTo>
                      <a:pt x="511302" y="334518"/>
                    </a:moveTo>
                    <a:lnTo>
                      <a:pt x="509778" y="332994"/>
                    </a:lnTo>
                    <a:lnTo>
                      <a:pt x="508254" y="334518"/>
                    </a:lnTo>
                    <a:lnTo>
                      <a:pt x="509778" y="336042"/>
                    </a:lnTo>
                    <a:lnTo>
                      <a:pt x="511302" y="334518"/>
                    </a:lnTo>
                    <a:close/>
                  </a:path>
                  <a:path w="2208529" h="462914">
                    <a:moveTo>
                      <a:pt x="511302" y="328422"/>
                    </a:moveTo>
                    <a:lnTo>
                      <a:pt x="509778" y="326898"/>
                    </a:lnTo>
                    <a:lnTo>
                      <a:pt x="508254" y="328422"/>
                    </a:lnTo>
                    <a:lnTo>
                      <a:pt x="509778" y="329946"/>
                    </a:lnTo>
                    <a:lnTo>
                      <a:pt x="511302" y="328422"/>
                    </a:lnTo>
                    <a:close/>
                  </a:path>
                  <a:path w="2208529" h="462914">
                    <a:moveTo>
                      <a:pt x="511302" y="322326"/>
                    </a:moveTo>
                    <a:lnTo>
                      <a:pt x="509778" y="320802"/>
                    </a:lnTo>
                    <a:lnTo>
                      <a:pt x="508254" y="322326"/>
                    </a:lnTo>
                    <a:lnTo>
                      <a:pt x="509778" y="323850"/>
                    </a:lnTo>
                    <a:lnTo>
                      <a:pt x="511302" y="322326"/>
                    </a:lnTo>
                    <a:close/>
                  </a:path>
                  <a:path w="2208529" h="462914">
                    <a:moveTo>
                      <a:pt x="511302" y="316230"/>
                    </a:moveTo>
                    <a:lnTo>
                      <a:pt x="509778" y="314706"/>
                    </a:lnTo>
                    <a:lnTo>
                      <a:pt x="508254" y="316230"/>
                    </a:lnTo>
                    <a:lnTo>
                      <a:pt x="509778" y="317754"/>
                    </a:lnTo>
                    <a:lnTo>
                      <a:pt x="511302" y="316230"/>
                    </a:lnTo>
                    <a:close/>
                  </a:path>
                  <a:path w="2208529" h="462914">
                    <a:moveTo>
                      <a:pt x="511302" y="310134"/>
                    </a:moveTo>
                    <a:lnTo>
                      <a:pt x="509778" y="308610"/>
                    </a:lnTo>
                    <a:lnTo>
                      <a:pt x="508254" y="310134"/>
                    </a:lnTo>
                    <a:lnTo>
                      <a:pt x="509778" y="311658"/>
                    </a:lnTo>
                    <a:lnTo>
                      <a:pt x="511302" y="310134"/>
                    </a:lnTo>
                    <a:close/>
                  </a:path>
                  <a:path w="2208529" h="462914">
                    <a:moveTo>
                      <a:pt x="511302" y="304038"/>
                    </a:moveTo>
                    <a:lnTo>
                      <a:pt x="509778" y="302514"/>
                    </a:lnTo>
                    <a:lnTo>
                      <a:pt x="508254" y="304038"/>
                    </a:lnTo>
                    <a:lnTo>
                      <a:pt x="509778" y="305562"/>
                    </a:lnTo>
                    <a:lnTo>
                      <a:pt x="511302" y="304038"/>
                    </a:lnTo>
                    <a:close/>
                  </a:path>
                  <a:path w="2208529" h="462914">
                    <a:moveTo>
                      <a:pt x="511302" y="297942"/>
                    </a:moveTo>
                    <a:lnTo>
                      <a:pt x="509778" y="296418"/>
                    </a:lnTo>
                    <a:lnTo>
                      <a:pt x="508254" y="297942"/>
                    </a:lnTo>
                    <a:lnTo>
                      <a:pt x="509778" y="299466"/>
                    </a:lnTo>
                    <a:lnTo>
                      <a:pt x="511302" y="297942"/>
                    </a:lnTo>
                    <a:close/>
                  </a:path>
                  <a:path w="2208529" h="462914">
                    <a:moveTo>
                      <a:pt x="511302" y="291846"/>
                    </a:moveTo>
                    <a:lnTo>
                      <a:pt x="509778" y="290322"/>
                    </a:lnTo>
                    <a:lnTo>
                      <a:pt x="508254" y="291846"/>
                    </a:lnTo>
                    <a:lnTo>
                      <a:pt x="509778" y="293370"/>
                    </a:lnTo>
                    <a:lnTo>
                      <a:pt x="511302" y="291846"/>
                    </a:lnTo>
                    <a:close/>
                  </a:path>
                  <a:path w="2208529" h="462914">
                    <a:moveTo>
                      <a:pt x="511302" y="285750"/>
                    </a:moveTo>
                    <a:lnTo>
                      <a:pt x="509778" y="284226"/>
                    </a:lnTo>
                    <a:lnTo>
                      <a:pt x="508254" y="285750"/>
                    </a:lnTo>
                    <a:lnTo>
                      <a:pt x="509778" y="287274"/>
                    </a:lnTo>
                    <a:lnTo>
                      <a:pt x="511302" y="285750"/>
                    </a:lnTo>
                    <a:close/>
                  </a:path>
                  <a:path w="2208529" h="462914">
                    <a:moveTo>
                      <a:pt x="511302" y="279654"/>
                    </a:moveTo>
                    <a:lnTo>
                      <a:pt x="509778" y="278130"/>
                    </a:lnTo>
                    <a:lnTo>
                      <a:pt x="508254" y="279654"/>
                    </a:lnTo>
                    <a:lnTo>
                      <a:pt x="509778" y="281178"/>
                    </a:lnTo>
                    <a:lnTo>
                      <a:pt x="511302" y="279654"/>
                    </a:lnTo>
                    <a:close/>
                  </a:path>
                  <a:path w="2208529" h="462914">
                    <a:moveTo>
                      <a:pt x="511302" y="273558"/>
                    </a:moveTo>
                    <a:lnTo>
                      <a:pt x="509778" y="272034"/>
                    </a:lnTo>
                    <a:lnTo>
                      <a:pt x="508254" y="273558"/>
                    </a:lnTo>
                    <a:lnTo>
                      <a:pt x="509778" y="275082"/>
                    </a:lnTo>
                    <a:lnTo>
                      <a:pt x="511302" y="273558"/>
                    </a:lnTo>
                    <a:close/>
                  </a:path>
                  <a:path w="2208529" h="462914">
                    <a:moveTo>
                      <a:pt x="511302" y="267462"/>
                    </a:moveTo>
                    <a:lnTo>
                      <a:pt x="509778" y="265938"/>
                    </a:lnTo>
                    <a:lnTo>
                      <a:pt x="508254" y="267462"/>
                    </a:lnTo>
                    <a:lnTo>
                      <a:pt x="509778" y="268986"/>
                    </a:lnTo>
                    <a:lnTo>
                      <a:pt x="511302" y="267462"/>
                    </a:lnTo>
                    <a:close/>
                  </a:path>
                  <a:path w="2208529" h="462914">
                    <a:moveTo>
                      <a:pt x="511302" y="261366"/>
                    </a:moveTo>
                    <a:lnTo>
                      <a:pt x="509778" y="259842"/>
                    </a:lnTo>
                    <a:lnTo>
                      <a:pt x="508254" y="261366"/>
                    </a:lnTo>
                    <a:lnTo>
                      <a:pt x="509778" y="262890"/>
                    </a:lnTo>
                    <a:lnTo>
                      <a:pt x="511302" y="261366"/>
                    </a:lnTo>
                    <a:close/>
                  </a:path>
                  <a:path w="2208529" h="462914">
                    <a:moveTo>
                      <a:pt x="511302" y="255270"/>
                    </a:moveTo>
                    <a:lnTo>
                      <a:pt x="509778" y="253746"/>
                    </a:lnTo>
                    <a:lnTo>
                      <a:pt x="508254" y="255270"/>
                    </a:lnTo>
                    <a:lnTo>
                      <a:pt x="509778" y="256794"/>
                    </a:lnTo>
                    <a:lnTo>
                      <a:pt x="511302" y="255270"/>
                    </a:lnTo>
                    <a:close/>
                  </a:path>
                  <a:path w="2208529" h="462914">
                    <a:moveTo>
                      <a:pt x="511302" y="249174"/>
                    </a:moveTo>
                    <a:lnTo>
                      <a:pt x="509778" y="247650"/>
                    </a:lnTo>
                    <a:lnTo>
                      <a:pt x="508254" y="249174"/>
                    </a:lnTo>
                    <a:lnTo>
                      <a:pt x="509778" y="250698"/>
                    </a:lnTo>
                    <a:lnTo>
                      <a:pt x="511302" y="249174"/>
                    </a:lnTo>
                    <a:close/>
                  </a:path>
                  <a:path w="2208529" h="462914">
                    <a:moveTo>
                      <a:pt x="511302" y="243078"/>
                    </a:moveTo>
                    <a:lnTo>
                      <a:pt x="509778" y="241554"/>
                    </a:lnTo>
                    <a:lnTo>
                      <a:pt x="508254" y="243078"/>
                    </a:lnTo>
                    <a:lnTo>
                      <a:pt x="509778" y="244602"/>
                    </a:lnTo>
                    <a:lnTo>
                      <a:pt x="511302" y="243078"/>
                    </a:lnTo>
                    <a:close/>
                  </a:path>
                  <a:path w="2208529" h="462914">
                    <a:moveTo>
                      <a:pt x="511302" y="236982"/>
                    </a:moveTo>
                    <a:lnTo>
                      <a:pt x="509778" y="235458"/>
                    </a:lnTo>
                    <a:lnTo>
                      <a:pt x="508254" y="236982"/>
                    </a:lnTo>
                    <a:lnTo>
                      <a:pt x="509778" y="238506"/>
                    </a:lnTo>
                    <a:lnTo>
                      <a:pt x="511302" y="236982"/>
                    </a:lnTo>
                    <a:close/>
                  </a:path>
                  <a:path w="2208529" h="462914">
                    <a:moveTo>
                      <a:pt x="511302" y="231648"/>
                    </a:moveTo>
                    <a:lnTo>
                      <a:pt x="509778" y="230124"/>
                    </a:lnTo>
                    <a:lnTo>
                      <a:pt x="508254" y="231648"/>
                    </a:lnTo>
                    <a:lnTo>
                      <a:pt x="509778" y="233172"/>
                    </a:lnTo>
                    <a:lnTo>
                      <a:pt x="511302" y="231648"/>
                    </a:lnTo>
                    <a:close/>
                  </a:path>
                  <a:path w="2208529" h="462914">
                    <a:moveTo>
                      <a:pt x="511302" y="225552"/>
                    </a:moveTo>
                    <a:lnTo>
                      <a:pt x="509778" y="224028"/>
                    </a:lnTo>
                    <a:lnTo>
                      <a:pt x="508254" y="225552"/>
                    </a:lnTo>
                    <a:lnTo>
                      <a:pt x="509778" y="227076"/>
                    </a:lnTo>
                    <a:lnTo>
                      <a:pt x="511302" y="225552"/>
                    </a:lnTo>
                    <a:close/>
                  </a:path>
                  <a:path w="2208529" h="462914">
                    <a:moveTo>
                      <a:pt x="511302" y="219456"/>
                    </a:moveTo>
                    <a:lnTo>
                      <a:pt x="509778" y="217932"/>
                    </a:lnTo>
                    <a:lnTo>
                      <a:pt x="508254" y="219456"/>
                    </a:lnTo>
                    <a:lnTo>
                      <a:pt x="509778" y="220980"/>
                    </a:lnTo>
                    <a:lnTo>
                      <a:pt x="511302" y="219456"/>
                    </a:lnTo>
                    <a:close/>
                  </a:path>
                  <a:path w="2208529" h="462914">
                    <a:moveTo>
                      <a:pt x="511302" y="213360"/>
                    </a:moveTo>
                    <a:lnTo>
                      <a:pt x="509778" y="211836"/>
                    </a:lnTo>
                    <a:lnTo>
                      <a:pt x="508254" y="213360"/>
                    </a:lnTo>
                    <a:lnTo>
                      <a:pt x="509778" y="214884"/>
                    </a:lnTo>
                    <a:lnTo>
                      <a:pt x="511302" y="213360"/>
                    </a:lnTo>
                    <a:close/>
                  </a:path>
                  <a:path w="2208529" h="462914">
                    <a:moveTo>
                      <a:pt x="511302" y="207264"/>
                    </a:moveTo>
                    <a:lnTo>
                      <a:pt x="509778" y="205740"/>
                    </a:lnTo>
                    <a:lnTo>
                      <a:pt x="508254" y="207264"/>
                    </a:lnTo>
                    <a:lnTo>
                      <a:pt x="509778" y="208788"/>
                    </a:lnTo>
                    <a:lnTo>
                      <a:pt x="511302" y="207264"/>
                    </a:lnTo>
                    <a:close/>
                  </a:path>
                  <a:path w="2208529" h="462914">
                    <a:moveTo>
                      <a:pt x="511302" y="201168"/>
                    </a:moveTo>
                    <a:lnTo>
                      <a:pt x="509778" y="199644"/>
                    </a:lnTo>
                    <a:lnTo>
                      <a:pt x="508254" y="201168"/>
                    </a:lnTo>
                    <a:lnTo>
                      <a:pt x="509778" y="202692"/>
                    </a:lnTo>
                    <a:lnTo>
                      <a:pt x="511302" y="201168"/>
                    </a:lnTo>
                    <a:close/>
                  </a:path>
                  <a:path w="2208529" h="462914">
                    <a:moveTo>
                      <a:pt x="511302" y="195072"/>
                    </a:moveTo>
                    <a:lnTo>
                      <a:pt x="509778" y="193548"/>
                    </a:lnTo>
                    <a:lnTo>
                      <a:pt x="508254" y="195072"/>
                    </a:lnTo>
                    <a:lnTo>
                      <a:pt x="509778" y="196596"/>
                    </a:lnTo>
                    <a:lnTo>
                      <a:pt x="511302" y="195072"/>
                    </a:lnTo>
                    <a:close/>
                  </a:path>
                  <a:path w="2208529" h="462914">
                    <a:moveTo>
                      <a:pt x="511302" y="188976"/>
                    </a:moveTo>
                    <a:lnTo>
                      <a:pt x="509778" y="187452"/>
                    </a:lnTo>
                    <a:lnTo>
                      <a:pt x="508254" y="188976"/>
                    </a:lnTo>
                    <a:lnTo>
                      <a:pt x="509778" y="190500"/>
                    </a:lnTo>
                    <a:lnTo>
                      <a:pt x="511302" y="188976"/>
                    </a:lnTo>
                    <a:close/>
                  </a:path>
                  <a:path w="2208529" h="462914">
                    <a:moveTo>
                      <a:pt x="511302" y="182880"/>
                    </a:moveTo>
                    <a:lnTo>
                      <a:pt x="509778" y="181356"/>
                    </a:lnTo>
                    <a:lnTo>
                      <a:pt x="508254" y="182880"/>
                    </a:lnTo>
                    <a:lnTo>
                      <a:pt x="509778" y="184404"/>
                    </a:lnTo>
                    <a:lnTo>
                      <a:pt x="511302" y="182880"/>
                    </a:lnTo>
                    <a:close/>
                  </a:path>
                  <a:path w="2208529" h="462914">
                    <a:moveTo>
                      <a:pt x="511302" y="176784"/>
                    </a:moveTo>
                    <a:lnTo>
                      <a:pt x="509778" y="175260"/>
                    </a:lnTo>
                    <a:lnTo>
                      <a:pt x="508254" y="176784"/>
                    </a:lnTo>
                    <a:lnTo>
                      <a:pt x="509778" y="178308"/>
                    </a:lnTo>
                    <a:lnTo>
                      <a:pt x="511302" y="176784"/>
                    </a:lnTo>
                    <a:close/>
                  </a:path>
                  <a:path w="2208529" h="462914">
                    <a:moveTo>
                      <a:pt x="511302" y="170688"/>
                    </a:moveTo>
                    <a:lnTo>
                      <a:pt x="509778" y="169164"/>
                    </a:lnTo>
                    <a:lnTo>
                      <a:pt x="508254" y="170688"/>
                    </a:lnTo>
                    <a:lnTo>
                      <a:pt x="509778" y="172212"/>
                    </a:lnTo>
                    <a:lnTo>
                      <a:pt x="511302" y="170688"/>
                    </a:lnTo>
                    <a:close/>
                  </a:path>
                  <a:path w="2208529" h="462914">
                    <a:moveTo>
                      <a:pt x="511302" y="164592"/>
                    </a:moveTo>
                    <a:lnTo>
                      <a:pt x="509778" y="163068"/>
                    </a:lnTo>
                    <a:lnTo>
                      <a:pt x="508254" y="164592"/>
                    </a:lnTo>
                    <a:lnTo>
                      <a:pt x="509778" y="166116"/>
                    </a:lnTo>
                    <a:lnTo>
                      <a:pt x="511302" y="164592"/>
                    </a:lnTo>
                    <a:close/>
                  </a:path>
                  <a:path w="2208529" h="462914">
                    <a:moveTo>
                      <a:pt x="511302" y="158496"/>
                    </a:moveTo>
                    <a:lnTo>
                      <a:pt x="509778" y="156972"/>
                    </a:lnTo>
                    <a:lnTo>
                      <a:pt x="508254" y="158496"/>
                    </a:lnTo>
                    <a:lnTo>
                      <a:pt x="509778" y="160020"/>
                    </a:lnTo>
                    <a:lnTo>
                      <a:pt x="511302" y="158496"/>
                    </a:lnTo>
                    <a:close/>
                  </a:path>
                  <a:path w="2208529" h="462914">
                    <a:moveTo>
                      <a:pt x="511302" y="152400"/>
                    </a:moveTo>
                    <a:lnTo>
                      <a:pt x="509778" y="150876"/>
                    </a:lnTo>
                    <a:lnTo>
                      <a:pt x="508254" y="152400"/>
                    </a:lnTo>
                    <a:lnTo>
                      <a:pt x="509778" y="153924"/>
                    </a:lnTo>
                    <a:lnTo>
                      <a:pt x="511302" y="152400"/>
                    </a:lnTo>
                    <a:close/>
                  </a:path>
                  <a:path w="2208529" h="462914">
                    <a:moveTo>
                      <a:pt x="511302" y="146304"/>
                    </a:moveTo>
                    <a:lnTo>
                      <a:pt x="509778" y="144780"/>
                    </a:lnTo>
                    <a:lnTo>
                      <a:pt x="508254" y="146304"/>
                    </a:lnTo>
                    <a:lnTo>
                      <a:pt x="509778" y="147828"/>
                    </a:lnTo>
                    <a:lnTo>
                      <a:pt x="511302" y="146304"/>
                    </a:lnTo>
                    <a:close/>
                  </a:path>
                  <a:path w="2208529" h="462914">
                    <a:moveTo>
                      <a:pt x="511302" y="140208"/>
                    </a:moveTo>
                    <a:lnTo>
                      <a:pt x="509778" y="138684"/>
                    </a:lnTo>
                    <a:lnTo>
                      <a:pt x="508254" y="140208"/>
                    </a:lnTo>
                    <a:lnTo>
                      <a:pt x="509778" y="141732"/>
                    </a:lnTo>
                    <a:lnTo>
                      <a:pt x="511302" y="140208"/>
                    </a:lnTo>
                    <a:close/>
                  </a:path>
                  <a:path w="2208529" h="462914">
                    <a:moveTo>
                      <a:pt x="511302" y="134112"/>
                    </a:moveTo>
                    <a:lnTo>
                      <a:pt x="509778" y="132588"/>
                    </a:lnTo>
                    <a:lnTo>
                      <a:pt x="508254" y="134112"/>
                    </a:lnTo>
                    <a:lnTo>
                      <a:pt x="509778" y="135636"/>
                    </a:lnTo>
                    <a:lnTo>
                      <a:pt x="511302" y="134112"/>
                    </a:lnTo>
                    <a:close/>
                  </a:path>
                  <a:path w="2208529" h="462914">
                    <a:moveTo>
                      <a:pt x="511302" y="128016"/>
                    </a:moveTo>
                    <a:lnTo>
                      <a:pt x="509778" y="126492"/>
                    </a:lnTo>
                    <a:lnTo>
                      <a:pt x="508254" y="128016"/>
                    </a:lnTo>
                    <a:lnTo>
                      <a:pt x="509778" y="129540"/>
                    </a:lnTo>
                    <a:lnTo>
                      <a:pt x="511302" y="128016"/>
                    </a:lnTo>
                    <a:close/>
                  </a:path>
                  <a:path w="2208529" h="462914">
                    <a:moveTo>
                      <a:pt x="511302" y="121920"/>
                    </a:moveTo>
                    <a:lnTo>
                      <a:pt x="509778" y="120396"/>
                    </a:lnTo>
                    <a:lnTo>
                      <a:pt x="508254" y="121920"/>
                    </a:lnTo>
                    <a:lnTo>
                      <a:pt x="509778" y="123444"/>
                    </a:lnTo>
                    <a:lnTo>
                      <a:pt x="511302" y="121920"/>
                    </a:lnTo>
                    <a:close/>
                  </a:path>
                  <a:path w="2208529" h="462914">
                    <a:moveTo>
                      <a:pt x="511302" y="115824"/>
                    </a:moveTo>
                    <a:lnTo>
                      <a:pt x="509778" y="114300"/>
                    </a:lnTo>
                    <a:lnTo>
                      <a:pt x="508254" y="115824"/>
                    </a:lnTo>
                    <a:lnTo>
                      <a:pt x="509778" y="117348"/>
                    </a:lnTo>
                    <a:lnTo>
                      <a:pt x="511302" y="115824"/>
                    </a:lnTo>
                    <a:close/>
                  </a:path>
                  <a:path w="2208529" h="462914">
                    <a:moveTo>
                      <a:pt x="511302" y="109728"/>
                    </a:moveTo>
                    <a:lnTo>
                      <a:pt x="509778" y="108204"/>
                    </a:lnTo>
                    <a:lnTo>
                      <a:pt x="508254" y="109728"/>
                    </a:lnTo>
                    <a:lnTo>
                      <a:pt x="509778" y="111252"/>
                    </a:lnTo>
                    <a:lnTo>
                      <a:pt x="511302" y="109728"/>
                    </a:lnTo>
                    <a:close/>
                  </a:path>
                  <a:path w="2208529" h="462914">
                    <a:moveTo>
                      <a:pt x="511302" y="103632"/>
                    </a:moveTo>
                    <a:lnTo>
                      <a:pt x="509778" y="102108"/>
                    </a:lnTo>
                    <a:lnTo>
                      <a:pt x="508254" y="103632"/>
                    </a:lnTo>
                    <a:lnTo>
                      <a:pt x="509778" y="105156"/>
                    </a:lnTo>
                    <a:lnTo>
                      <a:pt x="511302" y="103632"/>
                    </a:lnTo>
                    <a:close/>
                  </a:path>
                  <a:path w="2208529" h="462914">
                    <a:moveTo>
                      <a:pt x="511302" y="97536"/>
                    </a:moveTo>
                    <a:lnTo>
                      <a:pt x="509778" y="96012"/>
                    </a:lnTo>
                    <a:lnTo>
                      <a:pt x="508254" y="97536"/>
                    </a:lnTo>
                    <a:lnTo>
                      <a:pt x="509778" y="99060"/>
                    </a:lnTo>
                    <a:lnTo>
                      <a:pt x="511302" y="97536"/>
                    </a:lnTo>
                    <a:close/>
                  </a:path>
                  <a:path w="2208529" h="462914">
                    <a:moveTo>
                      <a:pt x="511302" y="91440"/>
                    </a:moveTo>
                    <a:lnTo>
                      <a:pt x="509778" y="89916"/>
                    </a:lnTo>
                    <a:lnTo>
                      <a:pt x="508254" y="91440"/>
                    </a:lnTo>
                    <a:lnTo>
                      <a:pt x="509778" y="92964"/>
                    </a:lnTo>
                    <a:lnTo>
                      <a:pt x="511302" y="91440"/>
                    </a:lnTo>
                    <a:close/>
                  </a:path>
                  <a:path w="2208529" h="462914">
                    <a:moveTo>
                      <a:pt x="511302" y="85344"/>
                    </a:moveTo>
                    <a:lnTo>
                      <a:pt x="509778" y="83820"/>
                    </a:lnTo>
                    <a:lnTo>
                      <a:pt x="508254" y="85344"/>
                    </a:lnTo>
                    <a:lnTo>
                      <a:pt x="509778" y="86868"/>
                    </a:lnTo>
                    <a:lnTo>
                      <a:pt x="511302" y="85344"/>
                    </a:lnTo>
                    <a:close/>
                  </a:path>
                  <a:path w="2208529" h="462914">
                    <a:moveTo>
                      <a:pt x="511302" y="79248"/>
                    </a:moveTo>
                    <a:lnTo>
                      <a:pt x="509778" y="78486"/>
                    </a:lnTo>
                    <a:lnTo>
                      <a:pt x="508254" y="79248"/>
                    </a:lnTo>
                    <a:lnTo>
                      <a:pt x="508254" y="80010"/>
                    </a:lnTo>
                    <a:lnTo>
                      <a:pt x="509778" y="80772"/>
                    </a:lnTo>
                    <a:lnTo>
                      <a:pt x="511302" y="80010"/>
                    </a:lnTo>
                    <a:lnTo>
                      <a:pt x="511302" y="79248"/>
                    </a:lnTo>
                    <a:close/>
                  </a:path>
                  <a:path w="2208529" h="462914">
                    <a:moveTo>
                      <a:pt x="511302" y="73914"/>
                    </a:moveTo>
                    <a:lnTo>
                      <a:pt x="509778" y="72390"/>
                    </a:lnTo>
                    <a:lnTo>
                      <a:pt x="508254" y="73914"/>
                    </a:lnTo>
                    <a:lnTo>
                      <a:pt x="509778" y="75438"/>
                    </a:lnTo>
                    <a:lnTo>
                      <a:pt x="511302" y="73914"/>
                    </a:lnTo>
                    <a:close/>
                  </a:path>
                  <a:path w="2208529" h="462914">
                    <a:moveTo>
                      <a:pt x="511302" y="67818"/>
                    </a:moveTo>
                    <a:lnTo>
                      <a:pt x="509778" y="66294"/>
                    </a:lnTo>
                    <a:lnTo>
                      <a:pt x="508254" y="67818"/>
                    </a:lnTo>
                    <a:lnTo>
                      <a:pt x="509778" y="69342"/>
                    </a:lnTo>
                    <a:lnTo>
                      <a:pt x="511302" y="67818"/>
                    </a:lnTo>
                    <a:close/>
                  </a:path>
                  <a:path w="2208529" h="462914">
                    <a:moveTo>
                      <a:pt x="511302" y="61722"/>
                    </a:moveTo>
                    <a:lnTo>
                      <a:pt x="509778" y="60198"/>
                    </a:lnTo>
                    <a:lnTo>
                      <a:pt x="508254" y="61722"/>
                    </a:lnTo>
                    <a:lnTo>
                      <a:pt x="509778" y="63246"/>
                    </a:lnTo>
                    <a:lnTo>
                      <a:pt x="511302" y="61722"/>
                    </a:lnTo>
                    <a:close/>
                  </a:path>
                  <a:path w="2208529" h="462914">
                    <a:moveTo>
                      <a:pt x="511302" y="55626"/>
                    </a:moveTo>
                    <a:lnTo>
                      <a:pt x="509778" y="54102"/>
                    </a:lnTo>
                    <a:lnTo>
                      <a:pt x="508254" y="55626"/>
                    </a:lnTo>
                    <a:lnTo>
                      <a:pt x="509778" y="57150"/>
                    </a:lnTo>
                    <a:lnTo>
                      <a:pt x="511302" y="55626"/>
                    </a:lnTo>
                    <a:close/>
                  </a:path>
                  <a:path w="2208529" h="462914">
                    <a:moveTo>
                      <a:pt x="511302" y="49530"/>
                    </a:moveTo>
                    <a:lnTo>
                      <a:pt x="509778" y="48006"/>
                    </a:lnTo>
                    <a:lnTo>
                      <a:pt x="508254" y="49530"/>
                    </a:lnTo>
                    <a:lnTo>
                      <a:pt x="509778" y="51054"/>
                    </a:lnTo>
                    <a:lnTo>
                      <a:pt x="511302" y="49530"/>
                    </a:lnTo>
                    <a:close/>
                  </a:path>
                  <a:path w="2208529" h="462914">
                    <a:moveTo>
                      <a:pt x="511302" y="43434"/>
                    </a:moveTo>
                    <a:lnTo>
                      <a:pt x="509778" y="41910"/>
                    </a:lnTo>
                    <a:lnTo>
                      <a:pt x="508254" y="43434"/>
                    </a:lnTo>
                    <a:lnTo>
                      <a:pt x="509778" y="44958"/>
                    </a:lnTo>
                    <a:lnTo>
                      <a:pt x="511302" y="43434"/>
                    </a:lnTo>
                    <a:close/>
                  </a:path>
                  <a:path w="2208529" h="462914">
                    <a:moveTo>
                      <a:pt x="511302" y="37338"/>
                    </a:moveTo>
                    <a:lnTo>
                      <a:pt x="509778" y="35814"/>
                    </a:lnTo>
                    <a:lnTo>
                      <a:pt x="508254" y="37338"/>
                    </a:lnTo>
                    <a:lnTo>
                      <a:pt x="509778" y="38862"/>
                    </a:lnTo>
                    <a:lnTo>
                      <a:pt x="511302" y="37338"/>
                    </a:lnTo>
                    <a:close/>
                  </a:path>
                  <a:path w="2208529" h="462914">
                    <a:moveTo>
                      <a:pt x="511302" y="31242"/>
                    </a:moveTo>
                    <a:lnTo>
                      <a:pt x="509778" y="29718"/>
                    </a:lnTo>
                    <a:lnTo>
                      <a:pt x="508254" y="31242"/>
                    </a:lnTo>
                    <a:lnTo>
                      <a:pt x="509778" y="32766"/>
                    </a:lnTo>
                    <a:lnTo>
                      <a:pt x="511302" y="31242"/>
                    </a:lnTo>
                    <a:close/>
                  </a:path>
                  <a:path w="2208529" h="462914">
                    <a:moveTo>
                      <a:pt x="511302" y="25146"/>
                    </a:moveTo>
                    <a:lnTo>
                      <a:pt x="509778" y="23622"/>
                    </a:lnTo>
                    <a:lnTo>
                      <a:pt x="508254" y="25146"/>
                    </a:lnTo>
                    <a:lnTo>
                      <a:pt x="509778" y="26670"/>
                    </a:lnTo>
                    <a:lnTo>
                      <a:pt x="511302" y="25146"/>
                    </a:lnTo>
                    <a:close/>
                  </a:path>
                  <a:path w="2208529" h="462914">
                    <a:moveTo>
                      <a:pt x="511302" y="19050"/>
                    </a:moveTo>
                    <a:lnTo>
                      <a:pt x="509778" y="17526"/>
                    </a:lnTo>
                    <a:lnTo>
                      <a:pt x="508254" y="19050"/>
                    </a:lnTo>
                    <a:lnTo>
                      <a:pt x="509778" y="20574"/>
                    </a:lnTo>
                    <a:lnTo>
                      <a:pt x="511302" y="19050"/>
                    </a:lnTo>
                    <a:close/>
                  </a:path>
                  <a:path w="2208529" h="462914">
                    <a:moveTo>
                      <a:pt x="511302" y="12954"/>
                    </a:moveTo>
                    <a:lnTo>
                      <a:pt x="509778" y="11430"/>
                    </a:lnTo>
                    <a:lnTo>
                      <a:pt x="508254" y="12954"/>
                    </a:lnTo>
                    <a:lnTo>
                      <a:pt x="509778" y="14478"/>
                    </a:lnTo>
                    <a:lnTo>
                      <a:pt x="511302" y="12954"/>
                    </a:lnTo>
                    <a:close/>
                  </a:path>
                  <a:path w="2208529" h="462914">
                    <a:moveTo>
                      <a:pt x="511302" y="6858"/>
                    </a:moveTo>
                    <a:lnTo>
                      <a:pt x="509778" y="5334"/>
                    </a:lnTo>
                    <a:lnTo>
                      <a:pt x="508254" y="6858"/>
                    </a:lnTo>
                    <a:lnTo>
                      <a:pt x="509778" y="8382"/>
                    </a:lnTo>
                    <a:lnTo>
                      <a:pt x="511302" y="6858"/>
                    </a:lnTo>
                    <a:close/>
                  </a:path>
                  <a:path w="2208529" h="462914">
                    <a:moveTo>
                      <a:pt x="511302" y="762"/>
                    </a:moveTo>
                    <a:lnTo>
                      <a:pt x="510540" y="0"/>
                    </a:lnTo>
                    <a:lnTo>
                      <a:pt x="509016" y="0"/>
                    </a:lnTo>
                    <a:lnTo>
                      <a:pt x="508254" y="762"/>
                    </a:lnTo>
                    <a:lnTo>
                      <a:pt x="509778" y="2286"/>
                    </a:lnTo>
                    <a:lnTo>
                      <a:pt x="511302" y="762"/>
                    </a:lnTo>
                    <a:close/>
                  </a:path>
                  <a:path w="2208529" h="462914">
                    <a:moveTo>
                      <a:pt x="753618" y="455676"/>
                    </a:moveTo>
                    <a:lnTo>
                      <a:pt x="752094" y="454152"/>
                    </a:lnTo>
                    <a:lnTo>
                      <a:pt x="750570" y="455676"/>
                    </a:lnTo>
                    <a:lnTo>
                      <a:pt x="752094" y="457200"/>
                    </a:lnTo>
                    <a:lnTo>
                      <a:pt x="753618" y="455676"/>
                    </a:lnTo>
                    <a:close/>
                  </a:path>
                  <a:path w="2208529" h="462914">
                    <a:moveTo>
                      <a:pt x="753618" y="449580"/>
                    </a:moveTo>
                    <a:lnTo>
                      <a:pt x="752094" y="448056"/>
                    </a:lnTo>
                    <a:lnTo>
                      <a:pt x="750570" y="449580"/>
                    </a:lnTo>
                    <a:lnTo>
                      <a:pt x="752094" y="451104"/>
                    </a:lnTo>
                    <a:lnTo>
                      <a:pt x="753618" y="449580"/>
                    </a:lnTo>
                    <a:close/>
                  </a:path>
                  <a:path w="2208529" h="462914">
                    <a:moveTo>
                      <a:pt x="753618" y="443484"/>
                    </a:moveTo>
                    <a:lnTo>
                      <a:pt x="752094" y="441960"/>
                    </a:lnTo>
                    <a:lnTo>
                      <a:pt x="750570" y="443484"/>
                    </a:lnTo>
                    <a:lnTo>
                      <a:pt x="752094" y="445008"/>
                    </a:lnTo>
                    <a:lnTo>
                      <a:pt x="753618" y="443484"/>
                    </a:lnTo>
                    <a:close/>
                  </a:path>
                  <a:path w="2208529" h="462914">
                    <a:moveTo>
                      <a:pt x="753618" y="437388"/>
                    </a:moveTo>
                    <a:lnTo>
                      <a:pt x="752094" y="435864"/>
                    </a:lnTo>
                    <a:lnTo>
                      <a:pt x="750570" y="437388"/>
                    </a:lnTo>
                    <a:lnTo>
                      <a:pt x="752094" y="438912"/>
                    </a:lnTo>
                    <a:lnTo>
                      <a:pt x="753618" y="437388"/>
                    </a:lnTo>
                    <a:close/>
                  </a:path>
                  <a:path w="2208529" h="462914">
                    <a:moveTo>
                      <a:pt x="753618" y="431292"/>
                    </a:moveTo>
                    <a:lnTo>
                      <a:pt x="752094" y="429768"/>
                    </a:lnTo>
                    <a:lnTo>
                      <a:pt x="750570" y="431292"/>
                    </a:lnTo>
                    <a:lnTo>
                      <a:pt x="752094" y="432816"/>
                    </a:lnTo>
                    <a:lnTo>
                      <a:pt x="753618" y="431292"/>
                    </a:lnTo>
                    <a:close/>
                  </a:path>
                  <a:path w="2208529" h="462914">
                    <a:moveTo>
                      <a:pt x="753618" y="425196"/>
                    </a:moveTo>
                    <a:lnTo>
                      <a:pt x="752094" y="423672"/>
                    </a:lnTo>
                    <a:lnTo>
                      <a:pt x="750570" y="425196"/>
                    </a:lnTo>
                    <a:lnTo>
                      <a:pt x="752094" y="426720"/>
                    </a:lnTo>
                    <a:lnTo>
                      <a:pt x="753618" y="425196"/>
                    </a:lnTo>
                    <a:close/>
                  </a:path>
                  <a:path w="2208529" h="462914">
                    <a:moveTo>
                      <a:pt x="753618" y="419100"/>
                    </a:moveTo>
                    <a:lnTo>
                      <a:pt x="752094" y="417576"/>
                    </a:lnTo>
                    <a:lnTo>
                      <a:pt x="750570" y="419100"/>
                    </a:lnTo>
                    <a:lnTo>
                      <a:pt x="752094" y="420624"/>
                    </a:lnTo>
                    <a:lnTo>
                      <a:pt x="753618" y="419100"/>
                    </a:lnTo>
                    <a:close/>
                  </a:path>
                  <a:path w="2208529" h="462914">
                    <a:moveTo>
                      <a:pt x="753618" y="413004"/>
                    </a:moveTo>
                    <a:lnTo>
                      <a:pt x="752094" y="411480"/>
                    </a:lnTo>
                    <a:lnTo>
                      <a:pt x="750570" y="413004"/>
                    </a:lnTo>
                    <a:lnTo>
                      <a:pt x="752094" y="414528"/>
                    </a:lnTo>
                    <a:lnTo>
                      <a:pt x="753618" y="413004"/>
                    </a:lnTo>
                    <a:close/>
                  </a:path>
                  <a:path w="2208529" h="462914">
                    <a:moveTo>
                      <a:pt x="753618" y="406908"/>
                    </a:moveTo>
                    <a:lnTo>
                      <a:pt x="752094" y="405384"/>
                    </a:lnTo>
                    <a:lnTo>
                      <a:pt x="750570" y="406908"/>
                    </a:lnTo>
                    <a:lnTo>
                      <a:pt x="752094" y="408432"/>
                    </a:lnTo>
                    <a:lnTo>
                      <a:pt x="753618" y="406908"/>
                    </a:lnTo>
                    <a:close/>
                  </a:path>
                  <a:path w="2208529" h="462914">
                    <a:moveTo>
                      <a:pt x="753618" y="400812"/>
                    </a:moveTo>
                    <a:lnTo>
                      <a:pt x="752094" y="399288"/>
                    </a:lnTo>
                    <a:lnTo>
                      <a:pt x="750570" y="400812"/>
                    </a:lnTo>
                    <a:lnTo>
                      <a:pt x="752094" y="402336"/>
                    </a:lnTo>
                    <a:lnTo>
                      <a:pt x="753618" y="400812"/>
                    </a:lnTo>
                    <a:close/>
                  </a:path>
                  <a:path w="2208529" h="462914">
                    <a:moveTo>
                      <a:pt x="753618" y="394716"/>
                    </a:moveTo>
                    <a:lnTo>
                      <a:pt x="752094" y="393192"/>
                    </a:lnTo>
                    <a:lnTo>
                      <a:pt x="750570" y="394716"/>
                    </a:lnTo>
                    <a:lnTo>
                      <a:pt x="752094" y="396240"/>
                    </a:lnTo>
                    <a:lnTo>
                      <a:pt x="753618" y="394716"/>
                    </a:lnTo>
                    <a:close/>
                  </a:path>
                  <a:path w="2208529" h="462914">
                    <a:moveTo>
                      <a:pt x="753618" y="389382"/>
                    </a:moveTo>
                    <a:lnTo>
                      <a:pt x="752094" y="387858"/>
                    </a:lnTo>
                    <a:lnTo>
                      <a:pt x="750570" y="389382"/>
                    </a:lnTo>
                    <a:lnTo>
                      <a:pt x="752094" y="390906"/>
                    </a:lnTo>
                    <a:lnTo>
                      <a:pt x="753618" y="389382"/>
                    </a:lnTo>
                    <a:close/>
                  </a:path>
                  <a:path w="2208529" h="462914">
                    <a:moveTo>
                      <a:pt x="753618" y="383286"/>
                    </a:moveTo>
                    <a:lnTo>
                      <a:pt x="752094" y="381762"/>
                    </a:lnTo>
                    <a:lnTo>
                      <a:pt x="750570" y="383286"/>
                    </a:lnTo>
                    <a:lnTo>
                      <a:pt x="752094" y="384810"/>
                    </a:lnTo>
                    <a:lnTo>
                      <a:pt x="753618" y="383286"/>
                    </a:lnTo>
                    <a:close/>
                  </a:path>
                  <a:path w="2208529" h="462914">
                    <a:moveTo>
                      <a:pt x="753618" y="377190"/>
                    </a:moveTo>
                    <a:lnTo>
                      <a:pt x="752094" y="375666"/>
                    </a:lnTo>
                    <a:lnTo>
                      <a:pt x="750570" y="377190"/>
                    </a:lnTo>
                    <a:lnTo>
                      <a:pt x="752094" y="378714"/>
                    </a:lnTo>
                    <a:lnTo>
                      <a:pt x="753618" y="377190"/>
                    </a:lnTo>
                    <a:close/>
                  </a:path>
                  <a:path w="2208529" h="462914">
                    <a:moveTo>
                      <a:pt x="753618" y="371094"/>
                    </a:moveTo>
                    <a:lnTo>
                      <a:pt x="752094" y="369570"/>
                    </a:lnTo>
                    <a:lnTo>
                      <a:pt x="750570" y="371094"/>
                    </a:lnTo>
                    <a:lnTo>
                      <a:pt x="752094" y="372618"/>
                    </a:lnTo>
                    <a:lnTo>
                      <a:pt x="753618" y="371094"/>
                    </a:lnTo>
                    <a:close/>
                  </a:path>
                  <a:path w="2208529" h="462914">
                    <a:moveTo>
                      <a:pt x="753618" y="364998"/>
                    </a:moveTo>
                    <a:lnTo>
                      <a:pt x="752094" y="363474"/>
                    </a:lnTo>
                    <a:lnTo>
                      <a:pt x="750570" y="364998"/>
                    </a:lnTo>
                    <a:lnTo>
                      <a:pt x="752094" y="366522"/>
                    </a:lnTo>
                    <a:lnTo>
                      <a:pt x="753618" y="364998"/>
                    </a:lnTo>
                    <a:close/>
                  </a:path>
                  <a:path w="2208529" h="462914">
                    <a:moveTo>
                      <a:pt x="753618" y="358902"/>
                    </a:moveTo>
                    <a:lnTo>
                      <a:pt x="752094" y="357378"/>
                    </a:lnTo>
                    <a:lnTo>
                      <a:pt x="750570" y="358902"/>
                    </a:lnTo>
                    <a:lnTo>
                      <a:pt x="752094" y="360426"/>
                    </a:lnTo>
                    <a:lnTo>
                      <a:pt x="753618" y="358902"/>
                    </a:lnTo>
                    <a:close/>
                  </a:path>
                  <a:path w="2208529" h="462914">
                    <a:moveTo>
                      <a:pt x="753618" y="352806"/>
                    </a:moveTo>
                    <a:lnTo>
                      <a:pt x="752094" y="351282"/>
                    </a:lnTo>
                    <a:lnTo>
                      <a:pt x="750570" y="352806"/>
                    </a:lnTo>
                    <a:lnTo>
                      <a:pt x="752094" y="354330"/>
                    </a:lnTo>
                    <a:lnTo>
                      <a:pt x="753618" y="352806"/>
                    </a:lnTo>
                    <a:close/>
                  </a:path>
                  <a:path w="2208529" h="462914">
                    <a:moveTo>
                      <a:pt x="753618" y="346710"/>
                    </a:moveTo>
                    <a:lnTo>
                      <a:pt x="752094" y="345186"/>
                    </a:lnTo>
                    <a:lnTo>
                      <a:pt x="750570" y="346710"/>
                    </a:lnTo>
                    <a:lnTo>
                      <a:pt x="752094" y="348234"/>
                    </a:lnTo>
                    <a:lnTo>
                      <a:pt x="753618" y="346710"/>
                    </a:lnTo>
                    <a:close/>
                  </a:path>
                  <a:path w="2208529" h="462914">
                    <a:moveTo>
                      <a:pt x="753618" y="340614"/>
                    </a:moveTo>
                    <a:lnTo>
                      <a:pt x="752094" y="339090"/>
                    </a:lnTo>
                    <a:lnTo>
                      <a:pt x="750570" y="340614"/>
                    </a:lnTo>
                    <a:lnTo>
                      <a:pt x="752094" y="342138"/>
                    </a:lnTo>
                    <a:lnTo>
                      <a:pt x="753618" y="340614"/>
                    </a:lnTo>
                    <a:close/>
                  </a:path>
                  <a:path w="2208529" h="462914">
                    <a:moveTo>
                      <a:pt x="753618" y="334518"/>
                    </a:moveTo>
                    <a:lnTo>
                      <a:pt x="752094" y="332994"/>
                    </a:lnTo>
                    <a:lnTo>
                      <a:pt x="750570" y="334518"/>
                    </a:lnTo>
                    <a:lnTo>
                      <a:pt x="752094" y="336042"/>
                    </a:lnTo>
                    <a:lnTo>
                      <a:pt x="753618" y="334518"/>
                    </a:lnTo>
                    <a:close/>
                  </a:path>
                  <a:path w="2208529" h="462914">
                    <a:moveTo>
                      <a:pt x="753618" y="328422"/>
                    </a:moveTo>
                    <a:lnTo>
                      <a:pt x="752094" y="326898"/>
                    </a:lnTo>
                    <a:lnTo>
                      <a:pt x="750570" y="328422"/>
                    </a:lnTo>
                    <a:lnTo>
                      <a:pt x="752094" y="329946"/>
                    </a:lnTo>
                    <a:lnTo>
                      <a:pt x="753618" y="328422"/>
                    </a:lnTo>
                    <a:close/>
                  </a:path>
                  <a:path w="2208529" h="462914">
                    <a:moveTo>
                      <a:pt x="753618" y="322326"/>
                    </a:moveTo>
                    <a:lnTo>
                      <a:pt x="752094" y="320802"/>
                    </a:lnTo>
                    <a:lnTo>
                      <a:pt x="750570" y="322326"/>
                    </a:lnTo>
                    <a:lnTo>
                      <a:pt x="752094" y="323850"/>
                    </a:lnTo>
                    <a:lnTo>
                      <a:pt x="753618" y="322326"/>
                    </a:lnTo>
                    <a:close/>
                  </a:path>
                  <a:path w="2208529" h="462914">
                    <a:moveTo>
                      <a:pt x="753618" y="316230"/>
                    </a:moveTo>
                    <a:lnTo>
                      <a:pt x="752094" y="314706"/>
                    </a:lnTo>
                    <a:lnTo>
                      <a:pt x="750570" y="316230"/>
                    </a:lnTo>
                    <a:lnTo>
                      <a:pt x="752094" y="317754"/>
                    </a:lnTo>
                    <a:lnTo>
                      <a:pt x="753618" y="316230"/>
                    </a:lnTo>
                    <a:close/>
                  </a:path>
                  <a:path w="2208529" h="462914">
                    <a:moveTo>
                      <a:pt x="753618" y="310134"/>
                    </a:moveTo>
                    <a:lnTo>
                      <a:pt x="752094" y="308610"/>
                    </a:lnTo>
                    <a:lnTo>
                      <a:pt x="750570" y="310134"/>
                    </a:lnTo>
                    <a:lnTo>
                      <a:pt x="752094" y="311658"/>
                    </a:lnTo>
                    <a:lnTo>
                      <a:pt x="753618" y="310134"/>
                    </a:lnTo>
                    <a:close/>
                  </a:path>
                  <a:path w="2208529" h="462914">
                    <a:moveTo>
                      <a:pt x="753618" y="304038"/>
                    </a:moveTo>
                    <a:lnTo>
                      <a:pt x="752094" y="302514"/>
                    </a:lnTo>
                    <a:lnTo>
                      <a:pt x="750570" y="304038"/>
                    </a:lnTo>
                    <a:lnTo>
                      <a:pt x="752094" y="305562"/>
                    </a:lnTo>
                    <a:lnTo>
                      <a:pt x="753618" y="304038"/>
                    </a:lnTo>
                    <a:close/>
                  </a:path>
                  <a:path w="2208529" h="462914">
                    <a:moveTo>
                      <a:pt x="753618" y="297942"/>
                    </a:moveTo>
                    <a:lnTo>
                      <a:pt x="752094" y="296418"/>
                    </a:lnTo>
                    <a:lnTo>
                      <a:pt x="750570" y="297942"/>
                    </a:lnTo>
                    <a:lnTo>
                      <a:pt x="752094" y="299466"/>
                    </a:lnTo>
                    <a:lnTo>
                      <a:pt x="753618" y="297942"/>
                    </a:lnTo>
                    <a:close/>
                  </a:path>
                  <a:path w="2208529" h="462914">
                    <a:moveTo>
                      <a:pt x="753618" y="291846"/>
                    </a:moveTo>
                    <a:lnTo>
                      <a:pt x="752094" y="290322"/>
                    </a:lnTo>
                    <a:lnTo>
                      <a:pt x="750570" y="291846"/>
                    </a:lnTo>
                    <a:lnTo>
                      <a:pt x="752094" y="293370"/>
                    </a:lnTo>
                    <a:lnTo>
                      <a:pt x="753618" y="291846"/>
                    </a:lnTo>
                    <a:close/>
                  </a:path>
                  <a:path w="2208529" h="462914">
                    <a:moveTo>
                      <a:pt x="753618" y="285750"/>
                    </a:moveTo>
                    <a:lnTo>
                      <a:pt x="752094" y="284226"/>
                    </a:lnTo>
                    <a:lnTo>
                      <a:pt x="750570" y="285750"/>
                    </a:lnTo>
                    <a:lnTo>
                      <a:pt x="752094" y="287274"/>
                    </a:lnTo>
                    <a:lnTo>
                      <a:pt x="753618" y="285750"/>
                    </a:lnTo>
                    <a:close/>
                  </a:path>
                  <a:path w="2208529" h="462914">
                    <a:moveTo>
                      <a:pt x="753618" y="279654"/>
                    </a:moveTo>
                    <a:lnTo>
                      <a:pt x="752094" y="278130"/>
                    </a:lnTo>
                    <a:lnTo>
                      <a:pt x="750570" y="279654"/>
                    </a:lnTo>
                    <a:lnTo>
                      <a:pt x="752094" y="281178"/>
                    </a:lnTo>
                    <a:lnTo>
                      <a:pt x="753618" y="279654"/>
                    </a:lnTo>
                    <a:close/>
                  </a:path>
                  <a:path w="2208529" h="462914">
                    <a:moveTo>
                      <a:pt x="753618" y="273558"/>
                    </a:moveTo>
                    <a:lnTo>
                      <a:pt x="752094" y="272034"/>
                    </a:lnTo>
                    <a:lnTo>
                      <a:pt x="750570" y="273558"/>
                    </a:lnTo>
                    <a:lnTo>
                      <a:pt x="752094" y="275082"/>
                    </a:lnTo>
                    <a:lnTo>
                      <a:pt x="753618" y="273558"/>
                    </a:lnTo>
                    <a:close/>
                  </a:path>
                  <a:path w="2208529" h="462914">
                    <a:moveTo>
                      <a:pt x="753618" y="267462"/>
                    </a:moveTo>
                    <a:lnTo>
                      <a:pt x="752094" y="265938"/>
                    </a:lnTo>
                    <a:lnTo>
                      <a:pt x="750570" y="267462"/>
                    </a:lnTo>
                    <a:lnTo>
                      <a:pt x="752094" y="268986"/>
                    </a:lnTo>
                    <a:lnTo>
                      <a:pt x="753618" y="267462"/>
                    </a:lnTo>
                    <a:close/>
                  </a:path>
                  <a:path w="2208529" h="462914">
                    <a:moveTo>
                      <a:pt x="753618" y="261366"/>
                    </a:moveTo>
                    <a:lnTo>
                      <a:pt x="752094" y="259842"/>
                    </a:lnTo>
                    <a:lnTo>
                      <a:pt x="750570" y="261366"/>
                    </a:lnTo>
                    <a:lnTo>
                      <a:pt x="752094" y="262890"/>
                    </a:lnTo>
                    <a:lnTo>
                      <a:pt x="753618" y="261366"/>
                    </a:lnTo>
                    <a:close/>
                  </a:path>
                  <a:path w="2208529" h="462914">
                    <a:moveTo>
                      <a:pt x="753618" y="255270"/>
                    </a:moveTo>
                    <a:lnTo>
                      <a:pt x="752094" y="253746"/>
                    </a:lnTo>
                    <a:lnTo>
                      <a:pt x="750570" y="255270"/>
                    </a:lnTo>
                    <a:lnTo>
                      <a:pt x="752094" y="256794"/>
                    </a:lnTo>
                    <a:lnTo>
                      <a:pt x="753618" y="255270"/>
                    </a:lnTo>
                    <a:close/>
                  </a:path>
                  <a:path w="2208529" h="462914">
                    <a:moveTo>
                      <a:pt x="753618" y="249174"/>
                    </a:moveTo>
                    <a:lnTo>
                      <a:pt x="752094" y="247650"/>
                    </a:lnTo>
                    <a:lnTo>
                      <a:pt x="750570" y="249174"/>
                    </a:lnTo>
                    <a:lnTo>
                      <a:pt x="752094" y="250698"/>
                    </a:lnTo>
                    <a:lnTo>
                      <a:pt x="753618" y="249174"/>
                    </a:lnTo>
                    <a:close/>
                  </a:path>
                  <a:path w="2208529" h="462914">
                    <a:moveTo>
                      <a:pt x="753618" y="243078"/>
                    </a:moveTo>
                    <a:lnTo>
                      <a:pt x="752094" y="241554"/>
                    </a:lnTo>
                    <a:lnTo>
                      <a:pt x="750570" y="243078"/>
                    </a:lnTo>
                    <a:lnTo>
                      <a:pt x="752094" y="244602"/>
                    </a:lnTo>
                    <a:lnTo>
                      <a:pt x="753618" y="243078"/>
                    </a:lnTo>
                    <a:close/>
                  </a:path>
                  <a:path w="2208529" h="462914">
                    <a:moveTo>
                      <a:pt x="753618" y="236982"/>
                    </a:moveTo>
                    <a:lnTo>
                      <a:pt x="752094" y="235458"/>
                    </a:lnTo>
                    <a:lnTo>
                      <a:pt x="750570" y="236982"/>
                    </a:lnTo>
                    <a:lnTo>
                      <a:pt x="752094" y="238506"/>
                    </a:lnTo>
                    <a:lnTo>
                      <a:pt x="753618" y="236982"/>
                    </a:lnTo>
                    <a:close/>
                  </a:path>
                  <a:path w="2208529" h="462914">
                    <a:moveTo>
                      <a:pt x="753618" y="231648"/>
                    </a:moveTo>
                    <a:lnTo>
                      <a:pt x="752094" y="230124"/>
                    </a:lnTo>
                    <a:lnTo>
                      <a:pt x="750570" y="231648"/>
                    </a:lnTo>
                    <a:lnTo>
                      <a:pt x="752094" y="233172"/>
                    </a:lnTo>
                    <a:lnTo>
                      <a:pt x="753618" y="231648"/>
                    </a:lnTo>
                    <a:close/>
                  </a:path>
                  <a:path w="2208529" h="462914">
                    <a:moveTo>
                      <a:pt x="753618" y="225552"/>
                    </a:moveTo>
                    <a:lnTo>
                      <a:pt x="752094" y="224028"/>
                    </a:lnTo>
                    <a:lnTo>
                      <a:pt x="750570" y="225552"/>
                    </a:lnTo>
                    <a:lnTo>
                      <a:pt x="752094" y="227076"/>
                    </a:lnTo>
                    <a:lnTo>
                      <a:pt x="753618" y="225552"/>
                    </a:lnTo>
                    <a:close/>
                  </a:path>
                  <a:path w="2208529" h="462914">
                    <a:moveTo>
                      <a:pt x="753618" y="219456"/>
                    </a:moveTo>
                    <a:lnTo>
                      <a:pt x="752094" y="217932"/>
                    </a:lnTo>
                    <a:lnTo>
                      <a:pt x="750570" y="219456"/>
                    </a:lnTo>
                    <a:lnTo>
                      <a:pt x="752094" y="220980"/>
                    </a:lnTo>
                    <a:lnTo>
                      <a:pt x="753618" y="219456"/>
                    </a:lnTo>
                    <a:close/>
                  </a:path>
                  <a:path w="2208529" h="462914">
                    <a:moveTo>
                      <a:pt x="753618" y="213360"/>
                    </a:moveTo>
                    <a:lnTo>
                      <a:pt x="752094" y="211836"/>
                    </a:lnTo>
                    <a:lnTo>
                      <a:pt x="750570" y="213360"/>
                    </a:lnTo>
                    <a:lnTo>
                      <a:pt x="752094" y="214884"/>
                    </a:lnTo>
                    <a:lnTo>
                      <a:pt x="753618" y="213360"/>
                    </a:lnTo>
                    <a:close/>
                  </a:path>
                  <a:path w="2208529" h="462914">
                    <a:moveTo>
                      <a:pt x="753618" y="207264"/>
                    </a:moveTo>
                    <a:lnTo>
                      <a:pt x="752094" y="205740"/>
                    </a:lnTo>
                    <a:lnTo>
                      <a:pt x="750570" y="207264"/>
                    </a:lnTo>
                    <a:lnTo>
                      <a:pt x="752094" y="208788"/>
                    </a:lnTo>
                    <a:lnTo>
                      <a:pt x="753618" y="207264"/>
                    </a:lnTo>
                    <a:close/>
                  </a:path>
                  <a:path w="2208529" h="462914">
                    <a:moveTo>
                      <a:pt x="753618" y="201168"/>
                    </a:moveTo>
                    <a:lnTo>
                      <a:pt x="752094" y="199644"/>
                    </a:lnTo>
                    <a:lnTo>
                      <a:pt x="750570" y="201168"/>
                    </a:lnTo>
                    <a:lnTo>
                      <a:pt x="752094" y="202692"/>
                    </a:lnTo>
                    <a:lnTo>
                      <a:pt x="753618" y="201168"/>
                    </a:lnTo>
                    <a:close/>
                  </a:path>
                  <a:path w="2208529" h="462914">
                    <a:moveTo>
                      <a:pt x="753618" y="195072"/>
                    </a:moveTo>
                    <a:lnTo>
                      <a:pt x="752094" y="193548"/>
                    </a:lnTo>
                    <a:lnTo>
                      <a:pt x="750570" y="195072"/>
                    </a:lnTo>
                    <a:lnTo>
                      <a:pt x="752094" y="196596"/>
                    </a:lnTo>
                    <a:lnTo>
                      <a:pt x="753618" y="195072"/>
                    </a:lnTo>
                    <a:close/>
                  </a:path>
                  <a:path w="2208529" h="462914">
                    <a:moveTo>
                      <a:pt x="753618" y="188976"/>
                    </a:moveTo>
                    <a:lnTo>
                      <a:pt x="752094" y="187452"/>
                    </a:lnTo>
                    <a:lnTo>
                      <a:pt x="750570" y="188976"/>
                    </a:lnTo>
                    <a:lnTo>
                      <a:pt x="752094" y="190500"/>
                    </a:lnTo>
                    <a:lnTo>
                      <a:pt x="753618" y="188976"/>
                    </a:lnTo>
                    <a:close/>
                  </a:path>
                  <a:path w="2208529" h="462914">
                    <a:moveTo>
                      <a:pt x="753618" y="182880"/>
                    </a:moveTo>
                    <a:lnTo>
                      <a:pt x="752094" y="181356"/>
                    </a:lnTo>
                    <a:lnTo>
                      <a:pt x="750570" y="182880"/>
                    </a:lnTo>
                    <a:lnTo>
                      <a:pt x="752094" y="184404"/>
                    </a:lnTo>
                    <a:lnTo>
                      <a:pt x="753618" y="182880"/>
                    </a:lnTo>
                    <a:close/>
                  </a:path>
                  <a:path w="2208529" h="462914">
                    <a:moveTo>
                      <a:pt x="753618" y="176784"/>
                    </a:moveTo>
                    <a:lnTo>
                      <a:pt x="752094" y="175260"/>
                    </a:lnTo>
                    <a:lnTo>
                      <a:pt x="750570" y="176784"/>
                    </a:lnTo>
                    <a:lnTo>
                      <a:pt x="752094" y="178308"/>
                    </a:lnTo>
                    <a:lnTo>
                      <a:pt x="753618" y="176784"/>
                    </a:lnTo>
                    <a:close/>
                  </a:path>
                  <a:path w="2208529" h="462914">
                    <a:moveTo>
                      <a:pt x="753618" y="170688"/>
                    </a:moveTo>
                    <a:lnTo>
                      <a:pt x="752094" y="169164"/>
                    </a:lnTo>
                    <a:lnTo>
                      <a:pt x="750570" y="170688"/>
                    </a:lnTo>
                    <a:lnTo>
                      <a:pt x="752094" y="172212"/>
                    </a:lnTo>
                    <a:lnTo>
                      <a:pt x="753618" y="170688"/>
                    </a:lnTo>
                    <a:close/>
                  </a:path>
                  <a:path w="2208529" h="462914">
                    <a:moveTo>
                      <a:pt x="753618" y="164592"/>
                    </a:moveTo>
                    <a:lnTo>
                      <a:pt x="752094" y="163068"/>
                    </a:lnTo>
                    <a:lnTo>
                      <a:pt x="750570" y="164592"/>
                    </a:lnTo>
                    <a:lnTo>
                      <a:pt x="752094" y="166116"/>
                    </a:lnTo>
                    <a:lnTo>
                      <a:pt x="753618" y="164592"/>
                    </a:lnTo>
                    <a:close/>
                  </a:path>
                  <a:path w="2208529" h="462914">
                    <a:moveTo>
                      <a:pt x="753618" y="158496"/>
                    </a:moveTo>
                    <a:lnTo>
                      <a:pt x="752094" y="156972"/>
                    </a:lnTo>
                    <a:lnTo>
                      <a:pt x="750570" y="158496"/>
                    </a:lnTo>
                    <a:lnTo>
                      <a:pt x="752094" y="160020"/>
                    </a:lnTo>
                    <a:lnTo>
                      <a:pt x="753618" y="158496"/>
                    </a:lnTo>
                    <a:close/>
                  </a:path>
                  <a:path w="2208529" h="462914">
                    <a:moveTo>
                      <a:pt x="753618" y="152400"/>
                    </a:moveTo>
                    <a:lnTo>
                      <a:pt x="752094" y="150876"/>
                    </a:lnTo>
                    <a:lnTo>
                      <a:pt x="750570" y="152400"/>
                    </a:lnTo>
                    <a:lnTo>
                      <a:pt x="752094" y="153924"/>
                    </a:lnTo>
                    <a:lnTo>
                      <a:pt x="753618" y="152400"/>
                    </a:lnTo>
                    <a:close/>
                  </a:path>
                  <a:path w="2208529" h="462914">
                    <a:moveTo>
                      <a:pt x="753618" y="146304"/>
                    </a:moveTo>
                    <a:lnTo>
                      <a:pt x="752094" y="144780"/>
                    </a:lnTo>
                    <a:lnTo>
                      <a:pt x="750570" y="146304"/>
                    </a:lnTo>
                    <a:lnTo>
                      <a:pt x="752094" y="147828"/>
                    </a:lnTo>
                    <a:lnTo>
                      <a:pt x="753618" y="146304"/>
                    </a:lnTo>
                    <a:close/>
                  </a:path>
                  <a:path w="2208529" h="462914">
                    <a:moveTo>
                      <a:pt x="753618" y="140208"/>
                    </a:moveTo>
                    <a:lnTo>
                      <a:pt x="752094" y="138684"/>
                    </a:lnTo>
                    <a:lnTo>
                      <a:pt x="750570" y="140208"/>
                    </a:lnTo>
                    <a:lnTo>
                      <a:pt x="752094" y="141732"/>
                    </a:lnTo>
                    <a:lnTo>
                      <a:pt x="753618" y="140208"/>
                    </a:lnTo>
                    <a:close/>
                  </a:path>
                  <a:path w="2208529" h="462914">
                    <a:moveTo>
                      <a:pt x="753618" y="134112"/>
                    </a:moveTo>
                    <a:lnTo>
                      <a:pt x="752094" y="132588"/>
                    </a:lnTo>
                    <a:lnTo>
                      <a:pt x="750570" y="134112"/>
                    </a:lnTo>
                    <a:lnTo>
                      <a:pt x="752094" y="135636"/>
                    </a:lnTo>
                    <a:lnTo>
                      <a:pt x="753618" y="134112"/>
                    </a:lnTo>
                    <a:close/>
                  </a:path>
                  <a:path w="2208529" h="462914">
                    <a:moveTo>
                      <a:pt x="753618" y="128016"/>
                    </a:moveTo>
                    <a:lnTo>
                      <a:pt x="752094" y="126492"/>
                    </a:lnTo>
                    <a:lnTo>
                      <a:pt x="750570" y="128016"/>
                    </a:lnTo>
                    <a:lnTo>
                      <a:pt x="752094" y="129540"/>
                    </a:lnTo>
                    <a:lnTo>
                      <a:pt x="753618" y="128016"/>
                    </a:lnTo>
                    <a:close/>
                  </a:path>
                  <a:path w="2208529" h="462914">
                    <a:moveTo>
                      <a:pt x="753618" y="121920"/>
                    </a:moveTo>
                    <a:lnTo>
                      <a:pt x="752094" y="120396"/>
                    </a:lnTo>
                    <a:lnTo>
                      <a:pt x="750570" y="121920"/>
                    </a:lnTo>
                    <a:lnTo>
                      <a:pt x="752094" y="123444"/>
                    </a:lnTo>
                    <a:lnTo>
                      <a:pt x="753618" y="121920"/>
                    </a:lnTo>
                    <a:close/>
                  </a:path>
                  <a:path w="2208529" h="462914">
                    <a:moveTo>
                      <a:pt x="753618" y="115824"/>
                    </a:moveTo>
                    <a:lnTo>
                      <a:pt x="752094" y="114300"/>
                    </a:lnTo>
                    <a:lnTo>
                      <a:pt x="750570" y="115824"/>
                    </a:lnTo>
                    <a:lnTo>
                      <a:pt x="752094" y="117348"/>
                    </a:lnTo>
                    <a:lnTo>
                      <a:pt x="753618" y="115824"/>
                    </a:lnTo>
                    <a:close/>
                  </a:path>
                  <a:path w="2208529" h="462914">
                    <a:moveTo>
                      <a:pt x="753618" y="109728"/>
                    </a:moveTo>
                    <a:lnTo>
                      <a:pt x="752094" y="108204"/>
                    </a:lnTo>
                    <a:lnTo>
                      <a:pt x="750570" y="109728"/>
                    </a:lnTo>
                    <a:lnTo>
                      <a:pt x="752094" y="111252"/>
                    </a:lnTo>
                    <a:lnTo>
                      <a:pt x="753618" y="109728"/>
                    </a:lnTo>
                    <a:close/>
                  </a:path>
                  <a:path w="2208529" h="462914">
                    <a:moveTo>
                      <a:pt x="753618" y="103632"/>
                    </a:moveTo>
                    <a:lnTo>
                      <a:pt x="752094" y="102108"/>
                    </a:lnTo>
                    <a:lnTo>
                      <a:pt x="750570" y="103632"/>
                    </a:lnTo>
                    <a:lnTo>
                      <a:pt x="752094" y="105156"/>
                    </a:lnTo>
                    <a:lnTo>
                      <a:pt x="753618" y="103632"/>
                    </a:lnTo>
                    <a:close/>
                  </a:path>
                  <a:path w="2208529" h="462914">
                    <a:moveTo>
                      <a:pt x="753618" y="97536"/>
                    </a:moveTo>
                    <a:lnTo>
                      <a:pt x="752094" y="96012"/>
                    </a:lnTo>
                    <a:lnTo>
                      <a:pt x="750570" y="97536"/>
                    </a:lnTo>
                    <a:lnTo>
                      <a:pt x="752094" y="99060"/>
                    </a:lnTo>
                    <a:lnTo>
                      <a:pt x="753618" y="97536"/>
                    </a:lnTo>
                    <a:close/>
                  </a:path>
                  <a:path w="2208529" h="462914">
                    <a:moveTo>
                      <a:pt x="753618" y="91440"/>
                    </a:moveTo>
                    <a:lnTo>
                      <a:pt x="752094" y="89916"/>
                    </a:lnTo>
                    <a:lnTo>
                      <a:pt x="750570" y="91440"/>
                    </a:lnTo>
                    <a:lnTo>
                      <a:pt x="752094" y="92964"/>
                    </a:lnTo>
                    <a:lnTo>
                      <a:pt x="753618" y="91440"/>
                    </a:lnTo>
                    <a:close/>
                  </a:path>
                  <a:path w="2208529" h="462914">
                    <a:moveTo>
                      <a:pt x="753618" y="85344"/>
                    </a:moveTo>
                    <a:lnTo>
                      <a:pt x="752094" y="83820"/>
                    </a:lnTo>
                    <a:lnTo>
                      <a:pt x="750570" y="85344"/>
                    </a:lnTo>
                    <a:lnTo>
                      <a:pt x="752094" y="86868"/>
                    </a:lnTo>
                    <a:lnTo>
                      <a:pt x="753618" y="85344"/>
                    </a:lnTo>
                    <a:close/>
                  </a:path>
                  <a:path w="2208529" h="462914">
                    <a:moveTo>
                      <a:pt x="753618" y="79248"/>
                    </a:moveTo>
                    <a:lnTo>
                      <a:pt x="752094" y="78486"/>
                    </a:lnTo>
                    <a:lnTo>
                      <a:pt x="750570" y="79248"/>
                    </a:lnTo>
                    <a:lnTo>
                      <a:pt x="750570" y="80010"/>
                    </a:lnTo>
                    <a:lnTo>
                      <a:pt x="752094" y="80772"/>
                    </a:lnTo>
                    <a:lnTo>
                      <a:pt x="753618" y="80010"/>
                    </a:lnTo>
                    <a:lnTo>
                      <a:pt x="753618" y="79248"/>
                    </a:lnTo>
                    <a:close/>
                  </a:path>
                  <a:path w="2208529" h="462914">
                    <a:moveTo>
                      <a:pt x="753618" y="73914"/>
                    </a:moveTo>
                    <a:lnTo>
                      <a:pt x="752094" y="72390"/>
                    </a:lnTo>
                    <a:lnTo>
                      <a:pt x="750570" y="73914"/>
                    </a:lnTo>
                    <a:lnTo>
                      <a:pt x="752094" y="75438"/>
                    </a:lnTo>
                    <a:lnTo>
                      <a:pt x="753618" y="73914"/>
                    </a:lnTo>
                    <a:close/>
                  </a:path>
                  <a:path w="2208529" h="462914">
                    <a:moveTo>
                      <a:pt x="753618" y="67818"/>
                    </a:moveTo>
                    <a:lnTo>
                      <a:pt x="752094" y="66294"/>
                    </a:lnTo>
                    <a:lnTo>
                      <a:pt x="750570" y="67818"/>
                    </a:lnTo>
                    <a:lnTo>
                      <a:pt x="752094" y="69342"/>
                    </a:lnTo>
                    <a:lnTo>
                      <a:pt x="753618" y="67818"/>
                    </a:lnTo>
                    <a:close/>
                  </a:path>
                  <a:path w="2208529" h="462914">
                    <a:moveTo>
                      <a:pt x="753618" y="61722"/>
                    </a:moveTo>
                    <a:lnTo>
                      <a:pt x="752094" y="60198"/>
                    </a:lnTo>
                    <a:lnTo>
                      <a:pt x="750570" y="61722"/>
                    </a:lnTo>
                    <a:lnTo>
                      <a:pt x="752094" y="63246"/>
                    </a:lnTo>
                    <a:lnTo>
                      <a:pt x="753618" y="61722"/>
                    </a:lnTo>
                    <a:close/>
                  </a:path>
                  <a:path w="2208529" h="462914">
                    <a:moveTo>
                      <a:pt x="753618" y="55626"/>
                    </a:moveTo>
                    <a:lnTo>
                      <a:pt x="752094" y="54102"/>
                    </a:lnTo>
                    <a:lnTo>
                      <a:pt x="750570" y="55626"/>
                    </a:lnTo>
                    <a:lnTo>
                      <a:pt x="752094" y="57150"/>
                    </a:lnTo>
                    <a:lnTo>
                      <a:pt x="753618" y="55626"/>
                    </a:lnTo>
                    <a:close/>
                  </a:path>
                  <a:path w="2208529" h="462914">
                    <a:moveTo>
                      <a:pt x="753618" y="49530"/>
                    </a:moveTo>
                    <a:lnTo>
                      <a:pt x="752094" y="48006"/>
                    </a:lnTo>
                    <a:lnTo>
                      <a:pt x="750570" y="49530"/>
                    </a:lnTo>
                    <a:lnTo>
                      <a:pt x="752094" y="51054"/>
                    </a:lnTo>
                    <a:lnTo>
                      <a:pt x="753618" y="49530"/>
                    </a:lnTo>
                    <a:close/>
                  </a:path>
                  <a:path w="2208529" h="462914">
                    <a:moveTo>
                      <a:pt x="753618" y="43434"/>
                    </a:moveTo>
                    <a:lnTo>
                      <a:pt x="752094" y="41910"/>
                    </a:lnTo>
                    <a:lnTo>
                      <a:pt x="750570" y="43434"/>
                    </a:lnTo>
                    <a:lnTo>
                      <a:pt x="752094" y="44958"/>
                    </a:lnTo>
                    <a:lnTo>
                      <a:pt x="753618" y="43434"/>
                    </a:lnTo>
                    <a:close/>
                  </a:path>
                  <a:path w="2208529" h="462914">
                    <a:moveTo>
                      <a:pt x="753618" y="37338"/>
                    </a:moveTo>
                    <a:lnTo>
                      <a:pt x="752094" y="35814"/>
                    </a:lnTo>
                    <a:lnTo>
                      <a:pt x="750570" y="37338"/>
                    </a:lnTo>
                    <a:lnTo>
                      <a:pt x="752094" y="38862"/>
                    </a:lnTo>
                    <a:lnTo>
                      <a:pt x="753618" y="37338"/>
                    </a:lnTo>
                    <a:close/>
                  </a:path>
                  <a:path w="2208529" h="462914">
                    <a:moveTo>
                      <a:pt x="753618" y="31242"/>
                    </a:moveTo>
                    <a:lnTo>
                      <a:pt x="752094" y="29718"/>
                    </a:lnTo>
                    <a:lnTo>
                      <a:pt x="750570" y="31242"/>
                    </a:lnTo>
                    <a:lnTo>
                      <a:pt x="752094" y="32766"/>
                    </a:lnTo>
                    <a:lnTo>
                      <a:pt x="753618" y="31242"/>
                    </a:lnTo>
                    <a:close/>
                  </a:path>
                  <a:path w="2208529" h="462914">
                    <a:moveTo>
                      <a:pt x="753618" y="25146"/>
                    </a:moveTo>
                    <a:lnTo>
                      <a:pt x="752094" y="23622"/>
                    </a:lnTo>
                    <a:lnTo>
                      <a:pt x="750570" y="25146"/>
                    </a:lnTo>
                    <a:lnTo>
                      <a:pt x="752094" y="26670"/>
                    </a:lnTo>
                    <a:lnTo>
                      <a:pt x="753618" y="25146"/>
                    </a:lnTo>
                    <a:close/>
                  </a:path>
                  <a:path w="2208529" h="462914">
                    <a:moveTo>
                      <a:pt x="753618" y="19050"/>
                    </a:moveTo>
                    <a:lnTo>
                      <a:pt x="752094" y="17526"/>
                    </a:lnTo>
                    <a:lnTo>
                      <a:pt x="750570" y="19050"/>
                    </a:lnTo>
                    <a:lnTo>
                      <a:pt x="752094" y="20574"/>
                    </a:lnTo>
                    <a:lnTo>
                      <a:pt x="753618" y="19050"/>
                    </a:lnTo>
                    <a:close/>
                  </a:path>
                  <a:path w="2208529" h="462914">
                    <a:moveTo>
                      <a:pt x="753618" y="12954"/>
                    </a:moveTo>
                    <a:lnTo>
                      <a:pt x="752094" y="11430"/>
                    </a:lnTo>
                    <a:lnTo>
                      <a:pt x="750570" y="12954"/>
                    </a:lnTo>
                    <a:lnTo>
                      <a:pt x="752094" y="14478"/>
                    </a:lnTo>
                    <a:lnTo>
                      <a:pt x="753618" y="12954"/>
                    </a:lnTo>
                    <a:close/>
                  </a:path>
                  <a:path w="2208529" h="462914">
                    <a:moveTo>
                      <a:pt x="753618" y="6858"/>
                    </a:moveTo>
                    <a:lnTo>
                      <a:pt x="752094" y="5334"/>
                    </a:lnTo>
                    <a:lnTo>
                      <a:pt x="750570" y="6858"/>
                    </a:lnTo>
                    <a:lnTo>
                      <a:pt x="752094" y="8382"/>
                    </a:lnTo>
                    <a:lnTo>
                      <a:pt x="753618" y="6858"/>
                    </a:lnTo>
                    <a:close/>
                  </a:path>
                  <a:path w="2208529" h="462914">
                    <a:moveTo>
                      <a:pt x="753618" y="762"/>
                    </a:moveTo>
                    <a:lnTo>
                      <a:pt x="752856" y="0"/>
                    </a:lnTo>
                    <a:lnTo>
                      <a:pt x="751332" y="0"/>
                    </a:lnTo>
                    <a:lnTo>
                      <a:pt x="750570" y="762"/>
                    </a:lnTo>
                    <a:lnTo>
                      <a:pt x="752094" y="2286"/>
                    </a:lnTo>
                    <a:lnTo>
                      <a:pt x="753618" y="762"/>
                    </a:lnTo>
                    <a:close/>
                  </a:path>
                  <a:path w="2208529" h="462914">
                    <a:moveTo>
                      <a:pt x="972312" y="115824"/>
                    </a:moveTo>
                    <a:lnTo>
                      <a:pt x="970788" y="114300"/>
                    </a:lnTo>
                    <a:lnTo>
                      <a:pt x="969264" y="115824"/>
                    </a:lnTo>
                    <a:lnTo>
                      <a:pt x="970788" y="117348"/>
                    </a:lnTo>
                    <a:lnTo>
                      <a:pt x="972312" y="115824"/>
                    </a:lnTo>
                    <a:close/>
                  </a:path>
                  <a:path w="2208529" h="462914">
                    <a:moveTo>
                      <a:pt x="972312" y="109728"/>
                    </a:moveTo>
                    <a:lnTo>
                      <a:pt x="970788" y="108204"/>
                    </a:lnTo>
                    <a:lnTo>
                      <a:pt x="969264" y="109728"/>
                    </a:lnTo>
                    <a:lnTo>
                      <a:pt x="970788" y="111252"/>
                    </a:lnTo>
                    <a:lnTo>
                      <a:pt x="972312" y="109728"/>
                    </a:lnTo>
                    <a:close/>
                  </a:path>
                  <a:path w="2208529" h="462914">
                    <a:moveTo>
                      <a:pt x="972312" y="103632"/>
                    </a:moveTo>
                    <a:lnTo>
                      <a:pt x="970788" y="102108"/>
                    </a:lnTo>
                    <a:lnTo>
                      <a:pt x="969264" y="103632"/>
                    </a:lnTo>
                    <a:lnTo>
                      <a:pt x="970788" y="105156"/>
                    </a:lnTo>
                    <a:lnTo>
                      <a:pt x="972312" y="103632"/>
                    </a:lnTo>
                    <a:close/>
                  </a:path>
                  <a:path w="2208529" h="462914">
                    <a:moveTo>
                      <a:pt x="972312" y="97536"/>
                    </a:moveTo>
                    <a:lnTo>
                      <a:pt x="970788" y="96012"/>
                    </a:lnTo>
                    <a:lnTo>
                      <a:pt x="969264" y="97536"/>
                    </a:lnTo>
                    <a:lnTo>
                      <a:pt x="970788" y="99060"/>
                    </a:lnTo>
                    <a:lnTo>
                      <a:pt x="972312" y="97536"/>
                    </a:lnTo>
                    <a:close/>
                  </a:path>
                  <a:path w="2208529" h="462914">
                    <a:moveTo>
                      <a:pt x="972312" y="91440"/>
                    </a:moveTo>
                    <a:lnTo>
                      <a:pt x="970788" y="89916"/>
                    </a:lnTo>
                    <a:lnTo>
                      <a:pt x="969264" y="91440"/>
                    </a:lnTo>
                    <a:lnTo>
                      <a:pt x="970788" y="92964"/>
                    </a:lnTo>
                    <a:lnTo>
                      <a:pt x="972312" y="91440"/>
                    </a:lnTo>
                    <a:close/>
                  </a:path>
                  <a:path w="2208529" h="462914">
                    <a:moveTo>
                      <a:pt x="972312" y="85344"/>
                    </a:moveTo>
                    <a:lnTo>
                      <a:pt x="970788" y="83820"/>
                    </a:lnTo>
                    <a:lnTo>
                      <a:pt x="969264" y="85344"/>
                    </a:lnTo>
                    <a:lnTo>
                      <a:pt x="970788" y="86868"/>
                    </a:lnTo>
                    <a:lnTo>
                      <a:pt x="972312" y="85344"/>
                    </a:lnTo>
                    <a:close/>
                  </a:path>
                  <a:path w="2208529" h="462914">
                    <a:moveTo>
                      <a:pt x="972312" y="79248"/>
                    </a:moveTo>
                    <a:lnTo>
                      <a:pt x="970788" y="78486"/>
                    </a:lnTo>
                    <a:lnTo>
                      <a:pt x="969264" y="79248"/>
                    </a:lnTo>
                    <a:lnTo>
                      <a:pt x="969264" y="80010"/>
                    </a:lnTo>
                    <a:lnTo>
                      <a:pt x="970788" y="80772"/>
                    </a:lnTo>
                    <a:lnTo>
                      <a:pt x="972312" y="80010"/>
                    </a:lnTo>
                    <a:lnTo>
                      <a:pt x="972312" y="79248"/>
                    </a:lnTo>
                    <a:close/>
                  </a:path>
                  <a:path w="2208529" h="462914">
                    <a:moveTo>
                      <a:pt x="972312" y="73914"/>
                    </a:moveTo>
                    <a:lnTo>
                      <a:pt x="970788" y="72390"/>
                    </a:lnTo>
                    <a:lnTo>
                      <a:pt x="969264" y="73914"/>
                    </a:lnTo>
                    <a:lnTo>
                      <a:pt x="970788" y="75438"/>
                    </a:lnTo>
                    <a:lnTo>
                      <a:pt x="972312" y="73914"/>
                    </a:lnTo>
                    <a:close/>
                  </a:path>
                  <a:path w="2208529" h="462914">
                    <a:moveTo>
                      <a:pt x="972312" y="67818"/>
                    </a:moveTo>
                    <a:lnTo>
                      <a:pt x="970788" y="66294"/>
                    </a:lnTo>
                    <a:lnTo>
                      <a:pt x="969264" y="67818"/>
                    </a:lnTo>
                    <a:lnTo>
                      <a:pt x="970788" y="69342"/>
                    </a:lnTo>
                    <a:lnTo>
                      <a:pt x="972312" y="67818"/>
                    </a:lnTo>
                    <a:close/>
                  </a:path>
                  <a:path w="2208529" h="462914">
                    <a:moveTo>
                      <a:pt x="972312" y="61722"/>
                    </a:moveTo>
                    <a:lnTo>
                      <a:pt x="970788" y="60198"/>
                    </a:lnTo>
                    <a:lnTo>
                      <a:pt x="969264" y="61722"/>
                    </a:lnTo>
                    <a:lnTo>
                      <a:pt x="970788" y="63246"/>
                    </a:lnTo>
                    <a:lnTo>
                      <a:pt x="972312" y="61722"/>
                    </a:lnTo>
                    <a:close/>
                  </a:path>
                  <a:path w="2208529" h="462914">
                    <a:moveTo>
                      <a:pt x="972312" y="55626"/>
                    </a:moveTo>
                    <a:lnTo>
                      <a:pt x="970788" y="54102"/>
                    </a:lnTo>
                    <a:lnTo>
                      <a:pt x="969264" y="55626"/>
                    </a:lnTo>
                    <a:lnTo>
                      <a:pt x="970788" y="57150"/>
                    </a:lnTo>
                    <a:lnTo>
                      <a:pt x="972312" y="55626"/>
                    </a:lnTo>
                    <a:close/>
                  </a:path>
                  <a:path w="2208529" h="462914">
                    <a:moveTo>
                      <a:pt x="972312" y="49530"/>
                    </a:moveTo>
                    <a:lnTo>
                      <a:pt x="970788" y="48006"/>
                    </a:lnTo>
                    <a:lnTo>
                      <a:pt x="969264" y="49530"/>
                    </a:lnTo>
                    <a:lnTo>
                      <a:pt x="970788" y="51054"/>
                    </a:lnTo>
                    <a:lnTo>
                      <a:pt x="972312" y="49530"/>
                    </a:lnTo>
                    <a:close/>
                  </a:path>
                  <a:path w="2208529" h="462914">
                    <a:moveTo>
                      <a:pt x="972312" y="43434"/>
                    </a:moveTo>
                    <a:lnTo>
                      <a:pt x="970788" y="41910"/>
                    </a:lnTo>
                    <a:lnTo>
                      <a:pt x="969264" y="43434"/>
                    </a:lnTo>
                    <a:lnTo>
                      <a:pt x="970788" y="44958"/>
                    </a:lnTo>
                    <a:lnTo>
                      <a:pt x="972312" y="43434"/>
                    </a:lnTo>
                    <a:close/>
                  </a:path>
                  <a:path w="2208529" h="462914">
                    <a:moveTo>
                      <a:pt x="972312" y="37338"/>
                    </a:moveTo>
                    <a:lnTo>
                      <a:pt x="970788" y="35814"/>
                    </a:lnTo>
                    <a:lnTo>
                      <a:pt x="969264" y="37338"/>
                    </a:lnTo>
                    <a:lnTo>
                      <a:pt x="970788" y="38862"/>
                    </a:lnTo>
                    <a:lnTo>
                      <a:pt x="972312" y="37338"/>
                    </a:lnTo>
                    <a:close/>
                  </a:path>
                  <a:path w="2208529" h="462914">
                    <a:moveTo>
                      <a:pt x="972312" y="31242"/>
                    </a:moveTo>
                    <a:lnTo>
                      <a:pt x="970788" y="29718"/>
                    </a:lnTo>
                    <a:lnTo>
                      <a:pt x="969264" y="31242"/>
                    </a:lnTo>
                    <a:lnTo>
                      <a:pt x="970788" y="32766"/>
                    </a:lnTo>
                    <a:lnTo>
                      <a:pt x="972312" y="31242"/>
                    </a:lnTo>
                    <a:close/>
                  </a:path>
                  <a:path w="2208529" h="462914">
                    <a:moveTo>
                      <a:pt x="972312" y="25146"/>
                    </a:moveTo>
                    <a:lnTo>
                      <a:pt x="970788" y="23622"/>
                    </a:lnTo>
                    <a:lnTo>
                      <a:pt x="969264" y="25146"/>
                    </a:lnTo>
                    <a:lnTo>
                      <a:pt x="970788" y="26670"/>
                    </a:lnTo>
                    <a:lnTo>
                      <a:pt x="972312" y="25146"/>
                    </a:lnTo>
                    <a:close/>
                  </a:path>
                  <a:path w="2208529" h="462914">
                    <a:moveTo>
                      <a:pt x="972312" y="19050"/>
                    </a:moveTo>
                    <a:lnTo>
                      <a:pt x="970788" y="17526"/>
                    </a:lnTo>
                    <a:lnTo>
                      <a:pt x="969264" y="19050"/>
                    </a:lnTo>
                    <a:lnTo>
                      <a:pt x="970788" y="20574"/>
                    </a:lnTo>
                    <a:lnTo>
                      <a:pt x="972312" y="19050"/>
                    </a:lnTo>
                    <a:close/>
                  </a:path>
                  <a:path w="2208529" h="462914">
                    <a:moveTo>
                      <a:pt x="972312" y="12954"/>
                    </a:moveTo>
                    <a:lnTo>
                      <a:pt x="970788" y="11430"/>
                    </a:lnTo>
                    <a:lnTo>
                      <a:pt x="969264" y="12954"/>
                    </a:lnTo>
                    <a:lnTo>
                      <a:pt x="970788" y="14478"/>
                    </a:lnTo>
                    <a:lnTo>
                      <a:pt x="972312" y="12954"/>
                    </a:lnTo>
                    <a:close/>
                  </a:path>
                  <a:path w="2208529" h="462914">
                    <a:moveTo>
                      <a:pt x="972312" y="6858"/>
                    </a:moveTo>
                    <a:lnTo>
                      <a:pt x="970788" y="5334"/>
                    </a:lnTo>
                    <a:lnTo>
                      <a:pt x="969264" y="6858"/>
                    </a:lnTo>
                    <a:lnTo>
                      <a:pt x="970788" y="8382"/>
                    </a:lnTo>
                    <a:lnTo>
                      <a:pt x="972312" y="6858"/>
                    </a:lnTo>
                    <a:close/>
                  </a:path>
                  <a:path w="2208529" h="462914">
                    <a:moveTo>
                      <a:pt x="972312" y="762"/>
                    </a:moveTo>
                    <a:lnTo>
                      <a:pt x="971550" y="0"/>
                    </a:lnTo>
                    <a:lnTo>
                      <a:pt x="970026" y="0"/>
                    </a:lnTo>
                    <a:lnTo>
                      <a:pt x="969264" y="762"/>
                    </a:lnTo>
                    <a:lnTo>
                      <a:pt x="970788" y="2286"/>
                    </a:lnTo>
                    <a:lnTo>
                      <a:pt x="972312" y="762"/>
                    </a:lnTo>
                    <a:close/>
                  </a:path>
                  <a:path w="2208529" h="462914">
                    <a:moveTo>
                      <a:pt x="1214628" y="120396"/>
                    </a:moveTo>
                    <a:lnTo>
                      <a:pt x="1211580" y="120396"/>
                    </a:lnTo>
                    <a:lnTo>
                      <a:pt x="1211580" y="123444"/>
                    </a:lnTo>
                    <a:lnTo>
                      <a:pt x="1211580" y="192786"/>
                    </a:lnTo>
                    <a:lnTo>
                      <a:pt x="972312" y="192786"/>
                    </a:lnTo>
                    <a:lnTo>
                      <a:pt x="972312" y="188976"/>
                    </a:lnTo>
                    <a:lnTo>
                      <a:pt x="972312" y="182880"/>
                    </a:lnTo>
                    <a:lnTo>
                      <a:pt x="972312" y="123444"/>
                    </a:lnTo>
                    <a:lnTo>
                      <a:pt x="1211580" y="123444"/>
                    </a:lnTo>
                    <a:lnTo>
                      <a:pt x="1211580" y="120396"/>
                    </a:lnTo>
                    <a:lnTo>
                      <a:pt x="970788" y="120396"/>
                    </a:lnTo>
                    <a:lnTo>
                      <a:pt x="969264" y="120396"/>
                    </a:lnTo>
                    <a:lnTo>
                      <a:pt x="969264" y="195834"/>
                    </a:lnTo>
                    <a:lnTo>
                      <a:pt x="1214628" y="195834"/>
                    </a:lnTo>
                    <a:lnTo>
                      <a:pt x="1214628" y="194310"/>
                    </a:lnTo>
                    <a:lnTo>
                      <a:pt x="1214628" y="192786"/>
                    </a:lnTo>
                    <a:lnTo>
                      <a:pt x="1214628" y="123444"/>
                    </a:lnTo>
                    <a:lnTo>
                      <a:pt x="1214628" y="121920"/>
                    </a:lnTo>
                    <a:lnTo>
                      <a:pt x="1214628" y="120396"/>
                    </a:lnTo>
                    <a:close/>
                  </a:path>
                  <a:path w="2208529" h="462914">
                    <a:moveTo>
                      <a:pt x="2208276" y="460260"/>
                    </a:moveTo>
                    <a:lnTo>
                      <a:pt x="0" y="460260"/>
                    </a:lnTo>
                    <a:lnTo>
                      <a:pt x="0" y="462534"/>
                    </a:lnTo>
                    <a:lnTo>
                      <a:pt x="2208276" y="462534"/>
                    </a:lnTo>
                    <a:lnTo>
                      <a:pt x="2208276" y="460260"/>
                    </a:lnTo>
                    <a:close/>
                  </a:path>
                </a:pathLst>
              </a:custGeom>
              <a:solidFill>
                <a:srgbClr val="000000"/>
              </a:solidFill>
            </p:spPr>
            <p:txBody>
              <a:bodyPr wrap="square" lIns="0" tIns="0" rIns="0" bIns="0" rtlCol="0"/>
              <a:lstStyle/>
              <a:p>
                <a:endParaRPr sz="4000"/>
              </a:p>
            </p:txBody>
          </p:sp>
          <p:pic>
            <p:nvPicPr>
              <p:cNvPr id="57" name="object 133">
                <a:extLst>
                  <a:ext uri="{FF2B5EF4-FFF2-40B4-BE49-F238E27FC236}">
                    <a16:creationId xmlns:a16="http://schemas.microsoft.com/office/drawing/2014/main" id="{CECE39D0-CDC9-3A6E-0F9F-721F3232B43E}"/>
                  </a:ext>
                </a:extLst>
              </p:cNvPr>
              <p:cNvPicPr/>
              <p:nvPr/>
            </p:nvPicPr>
            <p:blipFill>
              <a:blip r:embed="rId9" cstate="print"/>
              <a:stretch>
                <a:fillRect/>
              </a:stretch>
            </p:blipFill>
            <p:spPr>
              <a:xfrm>
                <a:off x="1197102" y="5612891"/>
                <a:ext cx="136397" cy="195072"/>
              </a:xfrm>
              <a:prstGeom prst="rect">
                <a:avLst/>
              </a:prstGeom>
            </p:spPr>
          </p:pic>
          <p:sp>
            <p:nvSpPr>
              <p:cNvPr id="58" name="object 134">
                <a:extLst>
                  <a:ext uri="{FF2B5EF4-FFF2-40B4-BE49-F238E27FC236}">
                    <a16:creationId xmlns:a16="http://schemas.microsoft.com/office/drawing/2014/main" id="{BFA8E504-A073-23F2-5429-64DC592AB48F}"/>
                  </a:ext>
                </a:extLst>
              </p:cNvPr>
              <p:cNvSpPr/>
              <p:nvPr/>
            </p:nvSpPr>
            <p:spPr>
              <a:xfrm>
                <a:off x="1720596" y="5734049"/>
                <a:ext cx="242570" cy="73660"/>
              </a:xfrm>
              <a:custGeom>
                <a:avLst/>
                <a:gdLst/>
                <a:ahLst/>
                <a:cxnLst/>
                <a:rect l="l" t="t" r="r" b="b"/>
                <a:pathLst>
                  <a:path w="242569" h="73660">
                    <a:moveTo>
                      <a:pt x="242316" y="0"/>
                    </a:moveTo>
                    <a:lnTo>
                      <a:pt x="0" y="0"/>
                    </a:lnTo>
                    <a:lnTo>
                      <a:pt x="0" y="73151"/>
                    </a:lnTo>
                    <a:lnTo>
                      <a:pt x="242316" y="73151"/>
                    </a:lnTo>
                    <a:lnTo>
                      <a:pt x="242316" y="0"/>
                    </a:lnTo>
                    <a:close/>
                  </a:path>
                </a:pathLst>
              </a:custGeom>
              <a:solidFill>
                <a:srgbClr val="FF0000"/>
              </a:solidFill>
            </p:spPr>
            <p:txBody>
              <a:bodyPr wrap="square" lIns="0" tIns="0" rIns="0" bIns="0" rtlCol="0"/>
              <a:lstStyle/>
              <a:p>
                <a:endParaRPr sz="4000"/>
              </a:p>
            </p:txBody>
          </p:sp>
          <p:sp>
            <p:nvSpPr>
              <p:cNvPr id="59" name="object 135">
                <a:extLst>
                  <a:ext uri="{FF2B5EF4-FFF2-40B4-BE49-F238E27FC236}">
                    <a16:creationId xmlns:a16="http://schemas.microsoft.com/office/drawing/2014/main" id="{1253B2C9-7FF2-99EA-3B71-3A2B1FA859CA}"/>
                  </a:ext>
                </a:extLst>
              </p:cNvPr>
              <p:cNvSpPr/>
              <p:nvPr/>
            </p:nvSpPr>
            <p:spPr>
              <a:xfrm>
                <a:off x="1331214" y="5345429"/>
                <a:ext cx="1094740" cy="462915"/>
              </a:xfrm>
              <a:custGeom>
                <a:avLst/>
                <a:gdLst/>
                <a:ahLst/>
                <a:cxnLst/>
                <a:rect l="l" t="t" r="r" b="b"/>
                <a:pathLst>
                  <a:path w="1094739" h="462914">
                    <a:moveTo>
                      <a:pt x="2286" y="455676"/>
                    </a:moveTo>
                    <a:lnTo>
                      <a:pt x="762" y="454152"/>
                    </a:lnTo>
                    <a:lnTo>
                      <a:pt x="0" y="455676"/>
                    </a:lnTo>
                    <a:lnTo>
                      <a:pt x="762" y="457200"/>
                    </a:lnTo>
                    <a:lnTo>
                      <a:pt x="2286" y="455676"/>
                    </a:lnTo>
                    <a:close/>
                  </a:path>
                  <a:path w="1094739" h="462914">
                    <a:moveTo>
                      <a:pt x="2286" y="449580"/>
                    </a:moveTo>
                    <a:lnTo>
                      <a:pt x="762" y="448056"/>
                    </a:lnTo>
                    <a:lnTo>
                      <a:pt x="0" y="449580"/>
                    </a:lnTo>
                    <a:lnTo>
                      <a:pt x="762" y="451104"/>
                    </a:lnTo>
                    <a:lnTo>
                      <a:pt x="2286" y="449580"/>
                    </a:lnTo>
                    <a:close/>
                  </a:path>
                  <a:path w="1094739" h="462914">
                    <a:moveTo>
                      <a:pt x="2286" y="443484"/>
                    </a:moveTo>
                    <a:lnTo>
                      <a:pt x="762" y="441960"/>
                    </a:lnTo>
                    <a:lnTo>
                      <a:pt x="0" y="443484"/>
                    </a:lnTo>
                    <a:lnTo>
                      <a:pt x="762" y="445008"/>
                    </a:lnTo>
                    <a:lnTo>
                      <a:pt x="2286" y="443484"/>
                    </a:lnTo>
                    <a:close/>
                  </a:path>
                  <a:path w="1094739" h="462914">
                    <a:moveTo>
                      <a:pt x="2286" y="437388"/>
                    </a:moveTo>
                    <a:lnTo>
                      <a:pt x="762" y="435864"/>
                    </a:lnTo>
                    <a:lnTo>
                      <a:pt x="0" y="437388"/>
                    </a:lnTo>
                    <a:lnTo>
                      <a:pt x="762" y="438912"/>
                    </a:lnTo>
                    <a:lnTo>
                      <a:pt x="2286" y="437388"/>
                    </a:lnTo>
                    <a:close/>
                  </a:path>
                  <a:path w="1094739" h="462914">
                    <a:moveTo>
                      <a:pt x="2286" y="431292"/>
                    </a:moveTo>
                    <a:lnTo>
                      <a:pt x="762" y="429768"/>
                    </a:lnTo>
                    <a:lnTo>
                      <a:pt x="0" y="431292"/>
                    </a:lnTo>
                    <a:lnTo>
                      <a:pt x="762" y="432816"/>
                    </a:lnTo>
                    <a:lnTo>
                      <a:pt x="2286" y="431292"/>
                    </a:lnTo>
                    <a:close/>
                  </a:path>
                  <a:path w="1094739" h="462914">
                    <a:moveTo>
                      <a:pt x="2286" y="425196"/>
                    </a:moveTo>
                    <a:lnTo>
                      <a:pt x="762" y="423672"/>
                    </a:lnTo>
                    <a:lnTo>
                      <a:pt x="0" y="425196"/>
                    </a:lnTo>
                    <a:lnTo>
                      <a:pt x="762" y="426720"/>
                    </a:lnTo>
                    <a:lnTo>
                      <a:pt x="2286" y="425196"/>
                    </a:lnTo>
                    <a:close/>
                  </a:path>
                  <a:path w="1094739" h="462914">
                    <a:moveTo>
                      <a:pt x="2286" y="419100"/>
                    </a:moveTo>
                    <a:lnTo>
                      <a:pt x="762" y="417576"/>
                    </a:lnTo>
                    <a:lnTo>
                      <a:pt x="0" y="419100"/>
                    </a:lnTo>
                    <a:lnTo>
                      <a:pt x="762" y="420624"/>
                    </a:lnTo>
                    <a:lnTo>
                      <a:pt x="2286" y="419100"/>
                    </a:lnTo>
                    <a:close/>
                  </a:path>
                  <a:path w="1094739" h="462914">
                    <a:moveTo>
                      <a:pt x="2286" y="413004"/>
                    </a:moveTo>
                    <a:lnTo>
                      <a:pt x="762" y="411480"/>
                    </a:lnTo>
                    <a:lnTo>
                      <a:pt x="0" y="413004"/>
                    </a:lnTo>
                    <a:lnTo>
                      <a:pt x="762" y="414528"/>
                    </a:lnTo>
                    <a:lnTo>
                      <a:pt x="2286" y="413004"/>
                    </a:lnTo>
                    <a:close/>
                  </a:path>
                  <a:path w="1094739" h="462914">
                    <a:moveTo>
                      <a:pt x="2286" y="406908"/>
                    </a:moveTo>
                    <a:lnTo>
                      <a:pt x="762" y="405384"/>
                    </a:lnTo>
                    <a:lnTo>
                      <a:pt x="0" y="406908"/>
                    </a:lnTo>
                    <a:lnTo>
                      <a:pt x="762" y="408432"/>
                    </a:lnTo>
                    <a:lnTo>
                      <a:pt x="2286" y="406908"/>
                    </a:lnTo>
                    <a:close/>
                  </a:path>
                  <a:path w="1094739" h="462914">
                    <a:moveTo>
                      <a:pt x="2286" y="400812"/>
                    </a:moveTo>
                    <a:lnTo>
                      <a:pt x="762" y="399288"/>
                    </a:lnTo>
                    <a:lnTo>
                      <a:pt x="0" y="400812"/>
                    </a:lnTo>
                    <a:lnTo>
                      <a:pt x="762" y="402336"/>
                    </a:lnTo>
                    <a:lnTo>
                      <a:pt x="2286" y="400812"/>
                    </a:lnTo>
                    <a:close/>
                  </a:path>
                  <a:path w="1094739" h="462914">
                    <a:moveTo>
                      <a:pt x="2286" y="394716"/>
                    </a:moveTo>
                    <a:lnTo>
                      <a:pt x="762" y="393192"/>
                    </a:lnTo>
                    <a:lnTo>
                      <a:pt x="0" y="394716"/>
                    </a:lnTo>
                    <a:lnTo>
                      <a:pt x="762" y="396240"/>
                    </a:lnTo>
                    <a:lnTo>
                      <a:pt x="2286" y="394716"/>
                    </a:lnTo>
                    <a:close/>
                  </a:path>
                  <a:path w="1094739" h="462914">
                    <a:moveTo>
                      <a:pt x="2286" y="388620"/>
                    </a:moveTo>
                    <a:lnTo>
                      <a:pt x="762" y="387096"/>
                    </a:lnTo>
                    <a:lnTo>
                      <a:pt x="0" y="388620"/>
                    </a:lnTo>
                    <a:lnTo>
                      <a:pt x="762" y="390144"/>
                    </a:lnTo>
                    <a:lnTo>
                      <a:pt x="2286" y="388620"/>
                    </a:lnTo>
                    <a:close/>
                  </a:path>
                  <a:path w="1094739" h="462914">
                    <a:moveTo>
                      <a:pt x="2286" y="382524"/>
                    </a:moveTo>
                    <a:lnTo>
                      <a:pt x="762" y="381000"/>
                    </a:lnTo>
                    <a:lnTo>
                      <a:pt x="0" y="382524"/>
                    </a:lnTo>
                    <a:lnTo>
                      <a:pt x="762" y="384048"/>
                    </a:lnTo>
                    <a:lnTo>
                      <a:pt x="2286" y="382524"/>
                    </a:lnTo>
                    <a:close/>
                  </a:path>
                  <a:path w="1094739" h="462914">
                    <a:moveTo>
                      <a:pt x="2286" y="376428"/>
                    </a:moveTo>
                    <a:lnTo>
                      <a:pt x="762" y="374904"/>
                    </a:lnTo>
                    <a:lnTo>
                      <a:pt x="0" y="376428"/>
                    </a:lnTo>
                    <a:lnTo>
                      <a:pt x="762" y="377952"/>
                    </a:lnTo>
                    <a:lnTo>
                      <a:pt x="2286" y="376428"/>
                    </a:lnTo>
                    <a:close/>
                  </a:path>
                  <a:path w="1094739" h="462914">
                    <a:moveTo>
                      <a:pt x="2286" y="370332"/>
                    </a:moveTo>
                    <a:lnTo>
                      <a:pt x="762" y="368808"/>
                    </a:lnTo>
                    <a:lnTo>
                      <a:pt x="0" y="370332"/>
                    </a:lnTo>
                    <a:lnTo>
                      <a:pt x="762" y="371856"/>
                    </a:lnTo>
                    <a:lnTo>
                      <a:pt x="2286" y="370332"/>
                    </a:lnTo>
                    <a:close/>
                  </a:path>
                  <a:path w="1094739" h="462914">
                    <a:moveTo>
                      <a:pt x="2286" y="364236"/>
                    </a:moveTo>
                    <a:lnTo>
                      <a:pt x="762" y="362712"/>
                    </a:lnTo>
                    <a:lnTo>
                      <a:pt x="0" y="364236"/>
                    </a:lnTo>
                    <a:lnTo>
                      <a:pt x="762" y="365760"/>
                    </a:lnTo>
                    <a:lnTo>
                      <a:pt x="2286" y="364236"/>
                    </a:lnTo>
                    <a:close/>
                  </a:path>
                  <a:path w="1094739" h="462914">
                    <a:moveTo>
                      <a:pt x="2286" y="358140"/>
                    </a:moveTo>
                    <a:lnTo>
                      <a:pt x="762" y="356616"/>
                    </a:lnTo>
                    <a:lnTo>
                      <a:pt x="0" y="358140"/>
                    </a:lnTo>
                    <a:lnTo>
                      <a:pt x="762" y="359664"/>
                    </a:lnTo>
                    <a:lnTo>
                      <a:pt x="2286" y="358140"/>
                    </a:lnTo>
                    <a:close/>
                  </a:path>
                  <a:path w="1094739" h="462914">
                    <a:moveTo>
                      <a:pt x="2286" y="352044"/>
                    </a:moveTo>
                    <a:lnTo>
                      <a:pt x="762" y="350520"/>
                    </a:lnTo>
                    <a:lnTo>
                      <a:pt x="0" y="352044"/>
                    </a:lnTo>
                    <a:lnTo>
                      <a:pt x="762" y="353568"/>
                    </a:lnTo>
                    <a:lnTo>
                      <a:pt x="2286" y="352044"/>
                    </a:lnTo>
                    <a:close/>
                  </a:path>
                  <a:path w="1094739" h="462914">
                    <a:moveTo>
                      <a:pt x="2286" y="345948"/>
                    </a:moveTo>
                    <a:lnTo>
                      <a:pt x="762" y="344424"/>
                    </a:lnTo>
                    <a:lnTo>
                      <a:pt x="0" y="345948"/>
                    </a:lnTo>
                    <a:lnTo>
                      <a:pt x="762" y="347472"/>
                    </a:lnTo>
                    <a:lnTo>
                      <a:pt x="2286" y="345948"/>
                    </a:lnTo>
                    <a:close/>
                  </a:path>
                  <a:path w="1094739" h="462914">
                    <a:moveTo>
                      <a:pt x="2286" y="339852"/>
                    </a:moveTo>
                    <a:lnTo>
                      <a:pt x="762" y="338328"/>
                    </a:lnTo>
                    <a:lnTo>
                      <a:pt x="0" y="339852"/>
                    </a:lnTo>
                    <a:lnTo>
                      <a:pt x="762" y="341376"/>
                    </a:lnTo>
                    <a:lnTo>
                      <a:pt x="2286" y="339852"/>
                    </a:lnTo>
                    <a:close/>
                  </a:path>
                  <a:path w="1094739" h="462914">
                    <a:moveTo>
                      <a:pt x="2286" y="334518"/>
                    </a:moveTo>
                    <a:lnTo>
                      <a:pt x="762" y="332994"/>
                    </a:lnTo>
                    <a:lnTo>
                      <a:pt x="0" y="334518"/>
                    </a:lnTo>
                    <a:lnTo>
                      <a:pt x="762" y="336042"/>
                    </a:lnTo>
                    <a:lnTo>
                      <a:pt x="2286" y="334518"/>
                    </a:lnTo>
                    <a:close/>
                  </a:path>
                  <a:path w="1094739" h="462914">
                    <a:moveTo>
                      <a:pt x="2286" y="328422"/>
                    </a:moveTo>
                    <a:lnTo>
                      <a:pt x="762" y="326898"/>
                    </a:lnTo>
                    <a:lnTo>
                      <a:pt x="0" y="328422"/>
                    </a:lnTo>
                    <a:lnTo>
                      <a:pt x="762" y="329946"/>
                    </a:lnTo>
                    <a:lnTo>
                      <a:pt x="2286" y="328422"/>
                    </a:lnTo>
                    <a:close/>
                  </a:path>
                  <a:path w="1094739" h="462914">
                    <a:moveTo>
                      <a:pt x="2286" y="322326"/>
                    </a:moveTo>
                    <a:lnTo>
                      <a:pt x="762" y="320802"/>
                    </a:lnTo>
                    <a:lnTo>
                      <a:pt x="0" y="322326"/>
                    </a:lnTo>
                    <a:lnTo>
                      <a:pt x="762" y="323850"/>
                    </a:lnTo>
                    <a:lnTo>
                      <a:pt x="2286" y="322326"/>
                    </a:lnTo>
                    <a:close/>
                  </a:path>
                  <a:path w="1094739" h="462914">
                    <a:moveTo>
                      <a:pt x="2286" y="316230"/>
                    </a:moveTo>
                    <a:lnTo>
                      <a:pt x="762" y="314706"/>
                    </a:lnTo>
                    <a:lnTo>
                      <a:pt x="0" y="316230"/>
                    </a:lnTo>
                    <a:lnTo>
                      <a:pt x="762" y="317754"/>
                    </a:lnTo>
                    <a:lnTo>
                      <a:pt x="2286" y="316230"/>
                    </a:lnTo>
                    <a:close/>
                  </a:path>
                  <a:path w="1094739" h="462914">
                    <a:moveTo>
                      <a:pt x="2286" y="310134"/>
                    </a:moveTo>
                    <a:lnTo>
                      <a:pt x="762" y="308610"/>
                    </a:lnTo>
                    <a:lnTo>
                      <a:pt x="0" y="310134"/>
                    </a:lnTo>
                    <a:lnTo>
                      <a:pt x="762" y="311658"/>
                    </a:lnTo>
                    <a:lnTo>
                      <a:pt x="2286" y="310134"/>
                    </a:lnTo>
                    <a:close/>
                  </a:path>
                  <a:path w="1094739" h="462914">
                    <a:moveTo>
                      <a:pt x="2286" y="304038"/>
                    </a:moveTo>
                    <a:lnTo>
                      <a:pt x="762" y="302514"/>
                    </a:lnTo>
                    <a:lnTo>
                      <a:pt x="0" y="304038"/>
                    </a:lnTo>
                    <a:lnTo>
                      <a:pt x="762" y="305562"/>
                    </a:lnTo>
                    <a:lnTo>
                      <a:pt x="2286" y="304038"/>
                    </a:lnTo>
                    <a:close/>
                  </a:path>
                  <a:path w="1094739" h="462914">
                    <a:moveTo>
                      <a:pt x="2286" y="297942"/>
                    </a:moveTo>
                    <a:lnTo>
                      <a:pt x="762" y="296418"/>
                    </a:lnTo>
                    <a:lnTo>
                      <a:pt x="0" y="297942"/>
                    </a:lnTo>
                    <a:lnTo>
                      <a:pt x="762" y="299466"/>
                    </a:lnTo>
                    <a:lnTo>
                      <a:pt x="2286" y="297942"/>
                    </a:lnTo>
                    <a:close/>
                  </a:path>
                  <a:path w="1094739" h="462914">
                    <a:moveTo>
                      <a:pt x="2286" y="291846"/>
                    </a:moveTo>
                    <a:lnTo>
                      <a:pt x="762" y="290322"/>
                    </a:lnTo>
                    <a:lnTo>
                      <a:pt x="0" y="291846"/>
                    </a:lnTo>
                    <a:lnTo>
                      <a:pt x="762" y="293370"/>
                    </a:lnTo>
                    <a:lnTo>
                      <a:pt x="2286" y="291846"/>
                    </a:lnTo>
                    <a:close/>
                  </a:path>
                  <a:path w="1094739" h="462914">
                    <a:moveTo>
                      <a:pt x="2286" y="285750"/>
                    </a:moveTo>
                    <a:lnTo>
                      <a:pt x="762" y="284226"/>
                    </a:lnTo>
                    <a:lnTo>
                      <a:pt x="0" y="285750"/>
                    </a:lnTo>
                    <a:lnTo>
                      <a:pt x="762" y="287274"/>
                    </a:lnTo>
                    <a:lnTo>
                      <a:pt x="2286" y="285750"/>
                    </a:lnTo>
                    <a:close/>
                  </a:path>
                  <a:path w="1094739" h="462914">
                    <a:moveTo>
                      <a:pt x="2286" y="279654"/>
                    </a:moveTo>
                    <a:lnTo>
                      <a:pt x="762" y="278130"/>
                    </a:lnTo>
                    <a:lnTo>
                      <a:pt x="0" y="279654"/>
                    </a:lnTo>
                    <a:lnTo>
                      <a:pt x="762" y="281178"/>
                    </a:lnTo>
                    <a:lnTo>
                      <a:pt x="2286" y="279654"/>
                    </a:lnTo>
                    <a:close/>
                  </a:path>
                  <a:path w="1094739" h="462914">
                    <a:moveTo>
                      <a:pt x="2286" y="273558"/>
                    </a:moveTo>
                    <a:lnTo>
                      <a:pt x="762" y="272034"/>
                    </a:lnTo>
                    <a:lnTo>
                      <a:pt x="0" y="273558"/>
                    </a:lnTo>
                    <a:lnTo>
                      <a:pt x="762" y="275082"/>
                    </a:lnTo>
                    <a:lnTo>
                      <a:pt x="2286" y="273558"/>
                    </a:lnTo>
                    <a:close/>
                  </a:path>
                  <a:path w="1094739" h="462914">
                    <a:moveTo>
                      <a:pt x="2286" y="267462"/>
                    </a:moveTo>
                    <a:lnTo>
                      <a:pt x="762" y="265938"/>
                    </a:lnTo>
                    <a:lnTo>
                      <a:pt x="0" y="267462"/>
                    </a:lnTo>
                    <a:lnTo>
                      <a:pt x="762" y="268986"/>
                    </a:lnTo>
                    <a:lnTo>
                      <a:pt x="2286" y="267462"/>
                    </a:lnTo>
                    <a:close/>
                  </a:path>
                  <a:path w="1094739" h="462914">
                    <a:moveTo>
                      <a:pt x="2286" y="261366"/>
                    </a:moveTo>
                    <a:lnTo>
                      <a:pt x="762" y="259842"/>
                    </a:lnTo>
                    <a:lnTo>
                      <a:pt x="0" y="261366"/>
                    </a:lnTo>
                    <a:lnTo>
                      <a:pt x="762" y="262890"/>
                    </a:lnTo>
                    <a:lnTo>
                      <a:pt x="2286" y="261366"/>
                    </a:lnTo>
                    <a:close/>
                  </a:path>
                  <a:path w="1094739" h="462914">
                    <a:moveTo>
                      <a:pt x="2286" y="255270"/>
                    </a:moveTo>
                    <a:lnTo>
                      <a:pt x="762" y="253746"/>
                    </a:lnTo>
                    <a:lnTo>
                      <a:pt x="0" y="255270"/>
                    </a:lnTo>
                    <a:lnTo>
                      <a:pt x="762" y="256794"/>
                    </a:lnTo>
                    <a:lnTo>
                      <a:pt x="2286" y="255270"/>
                    </a:lnTo>
                    <a:close/>
                  </a:path>
                  <a:path w="1094739" h="462914">
                    <a:moveTo>
                      <a:pt x="2286" y="249174"/>
                    </a:moveTo>
                    <a:lnTo>
                      <a:pt x="762" y="247650"/>
                    </a:lnTo>
                    <a:lnTo>
                      <a:pt x="0" y="249174"/>
                    </a:lnTo>
                    <a:lnTo>
                      <a:pt x="762" y="250698"/>
                    </a:lnTo>
                    <a:lnTo>
                      <a:pt x="2286" y="249174"/>
                    </a:lnTo>
                    <a:close/>
                  </a:path>
                  <a:path w="1094739" h="462914">
                    <a:moveTo>
                      <a:pt x="2286" y="243078"/>
                    </a:moveTo>
                    <a:lnTo>
                      <a:pt x="762" y="241554"/>
                    </a:lnTo>
                    <a:lnTo>
                      <a:pt x="0" y="243078"/>
                    </a:lnTo>
                    <a:lnTo>
                      <a:pt x="762" y="244602"/>
                    </a:lnTo>
                    <a:lnTo>
                      <a:pt x="2286" y="243078"/>
                    </a:lnTo>
                    <a:close/>
                  </a:path>
                  <a:path w="1094739" h="462914">
                    <a:moveTo>
                      <a:pt x="2286" y="236982"/>
                    </a:moveTo>
                    <a:lnTo>
                      <a:pt x="762" y="235458"/>
                    </a:lnTo>
                    <a:lnTo>
                      <a:pt x="0" y="236982"/>
                    </a:lnTo>
                    <a:lnTo>
                      <a:pt x="762" y="238506"/>
                    </a:lnTo>
                    <a:lnTo>
                      <a:pt x="2286" y="236982"/>
                    </a:lnTo>
                    <a:close/>
                  </a:path>
                  <a:path w="1094739" h="462914">
                    <a:moveTo>
                      <a:pt x="2286" y="230886"/>
                    </a:moveTo>
                    <a:lnTo>
                      <a:pt x="762" y="229362"/>
                    </a:lnTo>
                    <a:lnTo>
                      <a:pt x="0" y="230886"/>
                    </a:lnTo>
                    <a:lnTo>
                      <a:pt x="762" y="232410"/>
                    </a:lnTo>
                    <a:lnTo>
                      <a:pt x="2286" y="230886"/>
                    </a:lnTo>
                    <a:close/>
                  </a:path>
                  <a:path w="1094739" h="462914">
                    <a:moveTo>
                      <a:pt x="2286" y="224790"/>
                    </a:moveTo>
                    <a:lnTo>
                      <a:pt x="762" y="223266"/>
                    </a:lnTo>
                    <a:lnTo>
                      <a:pt x="0" y="224790"/>
                    </a:lnTo>
                    <a:lnTo>
                      <a:pt x="762" y="226314"/>
                    </a:lnTo>
                    <a:lnTo>
                      <a:pt x="2286" y="224790"/>
                    </a:lnTo>
                    <a:close/>
                  </a:path>
                  <a:path w="1094739" h="462914">
                    <a:moveTo>
                      <a:pt x="2286" y="218694"/>
                    </a:moveTo>
                    <a:lnTo>
                      <a:pt x="762" y="217170"/>
                    </a:lnTo>
                    <a:lnTo>
                      <a:pt x="0" y="218694"/>
                    </a:lnTo>
                    <a:lnTo>
                      <a:pt x="762" y="220218"/>
                    </a:lnTo>
                    <a:lnTo>
                      <a:pt x="2286" y="218694"/>
                    </a:lnTo>
                    <a:close/>
                  </a:path>
                  <a:path w="1094739" h="462914">
                    <a:moveTo>
                      <a:pt x="2286" y="212598"/>
                    </a:moveTo>
                    <a:lnTo>
                      <a:pt x="762" y="211074"/>
                    </a:lnTo>
                    <a:lnTo>
                      <a:pt x="0" y="212598"/>
                    </a:lnTo>
                    <a:lnTo>
                      <a:pt x="762" y="214122"/>
                    </a:lnTo>
                    <a:lnTo>
                      <a:pt x="2286" y="212598"/>
                    </a:lnTo>
                    <a:close/>
                  </a:path>
                  <a:path w="1094739" h="462914">
                    <a:moveTo>
                      <a:pt x="2286" y="206502"/>
                    </a:moveTo>
                    <a:lnTo>
                      <a:pt x="762" y="204978"/>
                    </a:lnTo>
                    <a:lnTo>
                      <a:pt x="0" y="206502"/>
                    </a:lnTo>
                    <a:lnTo>
                      <a:pt x="762" y="208026"/>
                    </a:lnTo>
                    <a:lnTo>
                      <a:pt x="2286" y="206502"/>
                    </a:lnTo>
                    <a:close/>
                  </a:path>
                  <a:path w="1094739" h="462914">
                    <a:moveTo>
                      <a:pt x="2286" y="200406"/>
                    </a:moveTo>
                    <a:lnTo>
                      <a:pt x="762" y="198882"/>
                    </a:lnTo>
                    <a:lnTo>
                      <a:pt x="0" y="200406"/>
                    </a:lnTo>
                    <a:lnTo>
                      <a:pt x="762" y="201930"/>
                    </a:lnTo>
                    <a:lnTo>
                      <a:pt x="2286" y="200406"/>
                    </a:lnTo>
                    <a:close/>
                  </a:path>
                  <a:path w="1094739" h="462914">
                    <a:moveTo>
                      <a:pt x="2286" y="194310"/>
                    </a:moveTo>
                    <a:lnTo>
                      <a:pt x="762" y="192786"/>
                    </a:lnTo>
                    <a:lnTo>
                      <a:pt x="0" y="194310"/>
                    </a:lnTo>
                    <a:lnTo>
                      <a:pt x="762" y="195834"/>
                    </a:lnTo>
                    <a:lnTo>
                      <a:pt x="2286" y="194310"/>
                    </a:lnTo>
                    <a:close/>
                  </a:path>
                  <a:path w="1094739" h="462914">
                    <a:moveTo>
                      <a:pt x="633222" y="387096"/>
                    </a:moveTo>
                    <a:lnTo>
                      <a:pt x="630174" y="387096"/>
                    </a:lnTo>
                    <a:lnTo>
                      <a:pt x="630174" y="390144"/>
                    </a:lnTo>
                    <a:lnTo>
                      <a:pt x="630174" y="460248"/>
                    </a:lnTo>
                    <a:lnTo>
                      <a:pt x="390906" y="460248"/>
                    </a:lnTo>
                    <a:lnTo>
                      <a:pt x="390906" y="390144"/>
                    </a:lnTo>
                    <a:lnTo>
                      <a:pt x="630174" y="390144"/>
                    </a:lnTo>
                    <a:lnTo>
                      <a:pt x="630174" y="387096"/>
                    </a:lnTo>
                    <a:lnTo>
                      <a:pt x="387858" y="387096"/>
                    </a:lnTo>
                    <a:lnTo>
                      <a:pt x="387858" y="462534"/>
                    </a:lnTo>
                    <a:lnTo>
                      <a:pt x="633222" y="462534"/>
                    </a:lnTo>
                    <a:lnTo>
                      <a:pt x="633222" y="461772"/>
                    </a:lnTo>
                    <a:lnTo>
                      <a:pt x="633222" y="460248"/>
                    </a:lnTo>
                    <a:lnTo>
                      <a:pt x="633222" y="390144"/>
                    </a:lnTo>
                    <a:lnTo>
                      <a:pt x="633222" y="388620"/>
                    </a:lnTo>
                    <a:lnTo>
                      <a:pt x="633222" y="387096"/>
                    </a:lnTo>
                    <a:close/>
                  </a:path>
                  <a:path w="1094739" h="462914">
                    <a:moveTo>
                      <a:pt x="1094232" y="188976"/>
                    </a:moveTo>
                    <a:lnTo>
                      <a:pt x="1092708" y="187452"/>
                    </a:lnTo>
                    <a:lnTo>
                      <a:pt x="1091184" y="188976"/>
                    </a:lnTo>
                    <a:lnTo>
                      <a:pt x="1092708" y="190500"/>
                    </a:lnTo>
                    <a:lnTo>
                      <a:pt x="1094232" y="188976"/>
                    </a:lnTo>
                    <a:close/>
                  </a:path>
                  <a:path w="1094739" h="462914">
                    <a:moveTo>
                      <a:pt x="1094232" y="182880"/>
                    </a:moveTo>
                    <a:lnTo>
                      <a:pt x="1092708" y="181356"/>
                    </a:lnTo>
                    <a:lnTo>
                      <a:pt x="1091184" y="182880"/>
                    </a:lnTo>
                    <a:lnTo>
                      <a:pt x="1092708" y="184404"/>
                    </a:lnTo>
                    <a:lnTo>
                      <a:pt x="1094232" y="182880"/>
                    </a:lnTo>
                    <a:close/>
                  </a:path>
                  <a:path w="1094739" h="462914">
                    <a:moveTo>
                      <a:pt x="1094232" y="176784"/>
                    </a:moveTo>
                    <a:lnTo>
                      <a:pt x="1092708" y="175260"/>
                    </a:lnTo>
                    <a:lnTo>
                      <a:pt x="1091184" y="176784"/>
                    </a:lnTo>
                    <a:lnTo>
                      <a:pt x="1092708" y="178308"/>
                    </a:lnTo>
                    <a:lnTo>
                      <a:pt x="1094232" y="176784"/>
                    </a:lnTo>
                    <a:close/>
                  </a:path>
                  <a:path w="1094739" h="462914">
                    <a:moveTo>
                      <a:pt x="1094232" y="170688"/>
                    </a:moveTo>
                    <a:lnTo>
                      <a:pt x="1092708" y="169164"/>
                    </a:lnTo>
                    <a:lnTo>
                      <a:pt x="1091184" y="170688"/>
                    </a:lnTo>
                    <a:lnTo>
                      <a:pt x="1092708" y="172212"/>
                    </a:lnTo>
                    <a:lnTo>
                      <a:pt x="1094232" y="170688"/>
                    </a:lnTo>
                    <a:close/>
                  </a:path>
                  <a:path w="1094739" h="462914">
                    <a:moveTo>
                      <a:pt x="1094232" y="164592"/>
                    </a:moveTo>
                    <a:lnTo>
                      <a:pt x="1092708" y="163068"/>
                    </a:lnTo>
                    <a:lnTo>
                      <a:pt x="1091184" y="164592"/>
                    </a:lnTo>
                    <a:lnTo>
                      <a:pt x="1092708" y="166116"/>
                    </a:lnTo>
                    <a:lnTo>
                      <a:pt x="1094232" y="164592"/>
                    </a:lnTo>
                    <a:close/>
                  </a:path>
                  <a:path w="1094739" h="462914">
                    <a:moveTo>
                      <a:pt x="1094232" y="158496"/>
                    </a:moveTo>
                    <a:lnTo>
                      <a:pt x="1092708" y="156972"/>
                    </a:lnTo>
                    <a:lnTo>
                      <a:pt x="1091184" y="158496"/>
                    </a:lnTo>
                    <a:lnTo>
                      <a:pt x="1092708" y="160020"/>
                    </a:lnTo>
                    <a:lnTo>
                      <a:pt x="1094232" y="158496"/>
                    </a:lnTo>
                    <a:close/>
                  </a:path>
                  <a:path w="1094739" h="462914">
                    <a:moveTo>
                      <a:pt x="1094232" y="152400"/>
                    </a:moveTo>
                    <a:lnTo>
                      <a:pt x="1092708" y="150876"/>
                    </a:lnTo>
                    <a:lnTo>
                      <a:pt x="1091184" y="152400"/>
                    </a:lnTo>
                    <a:lnTo>
                      <a:pt x="1092708" y="153924"/>
                    </a:lnTo>
                    <a:lnTo>
                      <a:pt x="1094232" y="152400"/>
                    </a:lnTo>
                    <a:close/>
                  </a:path>
                  <a:path w="1094739" h="462914">
                    <a:moveTo>
                      <a:pt x="1094232" y="146304"/>
                    </a:moveTo>
                    <a:lnTo>
                      <a:pt x="1092708" y="144780"/>
                    </a:lnTo>
                    <a:lnTo>
                      <a:pt x="1091184" y="146304"/>
                    </a:lnTo>
                    <a:lnTo>
                      <a:pt x="1092708" y="147828"/>
                    </a:lnTo>
                    <a:lnTo>
                      <a:pt x="1094232" y="146304"/>
                    </a:lnTo>
                    <a:close/>
                  </a:path>
                  <a:path w="1094739" h="462914">
                    <a:moveTo>
                      <a:pt x="1094232" y="140208"/>
                    </a:moveTo>
                    <a:lnTo>
                      <a:pt x="1092708" y="138684"/>
                    </a:lnTo>
                    <a:lnTo>
                      <a:pt x="1091184" y="140208"/>
                    </a:lnTo>
                    <a:lnTo>
                      <a:pt x="1092708" y="141732"/>
                    </a:lnTo>
                    <a:lnTo>
                      <a:pt x="1094232" y="140208"/>
                    </a:lnTo>
                    <a:close/>
                  </a:path>
                  <a:path w="1094739" h="462914">
                    <a:moveTo>
                      <a:pt x="1094232" y="134112"/>
                    </a:moveTo>
                    <a:lnTo>
                      <a:pt x="1092708" y="132588"/>
                    </a:lnTo>
                    <a:lnTo>
                      <a:pt x="1091184" y="134112"/>
                    </a:lnTo>
                    <a:lnTo>
                      <a:pt x="1092708" y="135636"/>
                    </a:lnTo>
                    <a:lnTo>
                      <a:pt x="1094232" y="134112"/>
                    </a:lnTo>
                    <a:close/>
                  </a:path>
                  <a:path w="1094739" h="462914">
                    <a:moveTo>
                      <a:pt x="1094232" y="128016"/>
                    </a:moveTo>
                    <a:lnTo>
                      <a:pt x="1092708" y="126492"/>
                    </a:lnTo>
                    <a:lnTo>
                      <a:pt x="1091184" y="128016"/>
                    </a:lnTo>
                    <a:lnTo>
                      <a:pt x="1092708" y="129540"/>
                    </a:lnTo>
                    <a:lnTo>
                      <a:pt x="1094232" y="128016"/>
                    </a:lnTo>
                    <a:close/>
                  </a:path>
                  <a:path w="1094739" h="462914">
                    <a:moveTo>
                      <a:pt x="1094232" y="121920"/>
                    </a:moveTo>
                    <a:lnTo>
                      <a:pt x="1092708" y="120396"/>
                    </a:lnTo>
                    <a:lnTo>
                      <a:pt x="1091184" y="121920"/>
                    </a:lnTo>
                    <a:lnTo>
                      <a:pt x="1092708" y="123444"/>
                    </a:lnTo>
                    <a:lnTo>
                      <a:pt x="1094232" y="121920"/>
                    </a:lnTo>
                    <a:close/>
                  </a:path>
                  <a:path w="1094739" h="462914">
                    <a:moveTo>
                      <a:pt x="1094232" y="115824"/>
                    </a:moveTo>
                    <a:lnTo>
                      <a:pt x="1092708" y="114300"/>
                    </a:lnTo>
                    <a:lnTo>
                      <a:pt x="1091184" y="115824"/>
                    </a:lnTo>
                    <a:lnTo>
                      <a:pt x="1092708" y="117348"/>
                    </a:lnTo>
                    <a:lnTo>
                      <a:pt x="1094232" y="115824"/>
                    </a:lnTo>
                    <a:close/>
                  </a:path>
                  <a:path w="1094739" h="462914">
                    <a:moveTo>
                      <a:pt x="1094232" y="109728"/>
                    </a:moveTo>
                    <a:lnTo>
                      <a:pt x="1092708" y="108204"/>
                    </a:lnTo>
                    <a:lnTo>
                      <a:pt x="1091184" y="109728"/>
                    </a:lnTo>
                    <a:lnTo>
                      <a:pt x="1092708" y="111252"/>
                    </a:lnTo>
                    <a:lnTo>
                      <a:pt x="1094232" y="109728"/>
                    </a:lnTo>
                    <a:close/>
                  </a:path>
                  <a:path w="1094739" h="462914">
                    <a:moveTo>
                      <a:pt x="1094232" y="103632"/>
                    </a:moveTo>
                    <a:lnTo>
                      <a:pt x="1092708" y="102108"/>
                    </a:lnTo>
                    <a:lnTo>
                      <a:pt x="1091184" y="103632"/>
                    </a:lnTo>
                    <a:lnTo>
                      <a:pt x="1092708" y="105156"/>
                    </a:lnTo>
                    <a:lnTo>
                      <a:pt x="1094232" y="103632"/>
                    </a:lnTo>
                    <a:close/>
                  </a:path>
                  <a:path w="1094739" h="462914">
                    <a:moveTo>
                      <a:pt x="1094232" y="97536"/>
                    </a:moveTo>
                    <a:lnTo>
                      <a:pt x="1092708" y="96012"/>
                    </a:lnTo>
                    <a:lnTo>
                      <a:pt x="1091184" y="97536"/>
                    </a:lnTo>
                    <a:lnTo>
                      <a:pt x="1092708" y="99060"/>
                    </a:lnTo>
                    <a:lnTo>
                      <a:pt x="1094232" y="97536"/>
                    </a:lnTo>
                    <a:close/>
                  </a:path>
                  <a:path w="1094739" h="462914">
                    <a:moveTo>
                      <a:pt x="1094232" y="91440"/>
                    </a:moveTo>
                    <a:lnTo>
                      <a:pt x="1092708" y="89916"/>
                    </a:lnTo>
                    <a:lnTo>
                      <a:pt x="1091184" y="91440"/>
                    </a:lnTo>
                    <a:lnTo>
                      <a:pt x="1092708" y="92964"/>
                    </a:lnTo>
                    <a:lnTo>
                      <a:pt x="1094232" y="91440"/>
                    </a:lnTo>
                    <a:close/>
                  </a:path>
                  <a:path w="1094739" h="462914">
                    <a:moveTo>
                      <a:pt x="1094232" y="85344"/>
                    </a:moveTo>
                    <a:lnTo>
                      <a:pt x="1092708" y="83820"/>
                    </a:lnTo>
                    <a:lnTo>
                      <a:pt x="1091184" y="85344"/>
                    </a:lnTo>
                    <a:lnTo>
                      <a:pt x="1092708" y="86868"/>
                    </a:lnTo>
                    <a:lnTo>
                      <a:pt x="1094232" y="85344"/>
                    </a:lnTo>
                    <a:close/>
                  </a:path>
                  <a:path w="1094739" h="462914">
                    <a:moveTo>
                      <a:pt x="1094232" y="79248"/>
                    </a:moveTo>
                    <a:lnTo>
                      <a:pt x="1092708" y="78486"/>
                    </a:lnTo>
                    <a:lnTo>
                      <a:pt x="1091184" y="79248"/>
                    </a:lnTo>
                    <a:lnTo>
                      <a:pt x="1091184" y="80010"/>
                    </a:lnTo>
                    <a:lnTo>
                      <a:pt x="1092708" y="80772"/>
                    </a:lnTo>
                    <a:lnTo>
                      <a:pt x="1094232" y="80010"/>
                    </a:lnTo>
                    <a:lnTo>
                      <a:pt x="1094232" y="79248"/>
                    </a:lnTo>
                    <a:close/>
                  </a:path>
                  <a:path w="1094739" h="462914">
                    <a:moveTo>
                      <a:pt x="1094232" y="73914"/>
                    </a:moveTo>
                    <a:lnTo>
                      <a:pt x="1092708" y="72390"/>
                    </a:lnTo>
                    <a:lnTo>
                      <a:pt x="1091184" y="73914"/>
                    </a:lnTo>
                    <a:lnTo>
                      <a:pt x="1092708" y="75438"/>
                    </a:lnTo>
                    <a:lnTo>
                      <a:pt x="1094232" y="73914"/>
                    </a:lnTo>
                    <a:close/>
                  </a:path>
                  <a:path w="1094739" h="462914">
                    <a:moveTo>
                      <a:pt x="1094232" y="67818"/>
                    </a:moveTo>
                    <a:lnTo>
                      <a:pt x="1092708" y="66294"/>
                    </a:lnTo>
                    <a:lnTo>
                      <a:pt x="1091184" y="67818"/>
                    </a:lnTo>
                    <a:lnTo>
                      <a:pt x="1092708" y="69342"/>
                    </a:lnTo>
                    <a:lnTo>
                      <a:pt x="1094232" y="67818"/>
                    </a:lnTo>
                    <a:close/>
                  </a:path>
                  <a:path w="1094739" h="462914">
                    <a:moveTo>
                      <a:pt x="1094232" y="61722"/>
                    </a:moveTo>
                    <a:lnTo>
                      <a:pt x="1092708" y="60198"/>
                    </a:lnTo>
                    <a:lnTo>
                      <a:pt x="1091184" y="61722"/>
                    </a:lnTo>
                    <a:lnTo>
                      <a:pt x="1092708" y="63246"/>
                    </a:lnTo>
                    <a:lnTo>
                      <a:pt x="1094232" y="61722"/>
                    </a:lnTo>
                    <a:close/>
                  </a:path>
                  <a:path w="1094739" h="462914">
                    <a:moveTo>
                      <a:pt x="1094232" y="55626"/>
                    </a:moveTo>
                    <a:lnTo>
                      <a:pt x="1092708" y="54102"/>
                    </a:lnTo>
                    <a:lnTo>
                      <a:pt x="1091184" y="55626"/>
                    </a:lnTo>
                    <a:lnTo>
                      <a:pt x="1092708" y="57150"/>
                    </a:lnTo>
                    <a:lnTo>
                      <a:pt x="1094232" y="55626"/>
                    </a:lnTo>
                    <a:close/>
                  </a:path>
                  <a:path w="1094739" h="462914">
                    <a:moveTo>
                      <a:pt x="1094232" y="49530"/>
                    </a:moveTo>
                    <a:lnTo>
                      <a:pt x="1092708" y="48006"/>
                    </a:lnTo>
                    <a:lnTo>
                      <a:pt x="1091184" y="49530"/>
                    </a:lnTo>
                    <a:lnTo>
                      <a:pt x="1092708" y="51054"/>
                    </a:lnTo>
                    <a:lnTo>
                      <a:pt x="1094232" y="49530"/>
                    </a:lnTo>
                    <a:close/>
                  </a:path>
                  <a:path w="1094739" h="462914">
                    <a:moveTo>
                      <a:pt x="1094232" y="43434"/>
                    </a:moveTo>
                    <a:lnTo>
                      <a:pt x="1092708" y="41910"/>
                    </a:lnTo>
                    <a:lnTo>
                      <a:pt x="1091184" y="43434"/>
                    </a:lnTo>
                    <a:lnTo>
                      <a:pt x="1092708" y="44958"/>
                    </a:lnTo>
                    <a:lnTo>
                      <a:pt x="1094232" y="43434"/>
                    </a:lnTo>
                    <a:close/>
                  </a:path>
                  <a:path w="1094739" h="462914">
                    <a:moveTo>
                      <a:pt x="1094232" y="37338"/>
                    </a:moveTo>
                    <a:lnTo>
                      <a:pt x="1092708" y="35814"/>
                    </a:lnTo>
                    <a:lnTo>
                      <a:pt x="1091184" y="37338"/>
                    </a:lnTo>
                    <a:lnTo>
                      <a:pt x="1092708" y="38862"/>
                    </a:lnTo>
                    <a:lnTo>
                      <a:pt x="1094232" y="37338"/>
                    </a:lnTo>
                    <a:close/>
                  </a:path>
                  <a:path w="1094739" h="462914">
                    <a:moveTo>
                      <a:pt x="1094232" y="31242"/>
                    </a:moveTo>
                    <a:lnTo>
                      <a:pt x="1092708" y="29718"/>
                    </a:lnTo>
                    <a:lnTo>
                      <a:pt x="1091184" y="31242"/>
                    </a:lnTo>
                    <a:lnTo>
                      <a:pt x="1092708" y="32766"/>
                    </a:lnTo>
                    <a:lnTo>
                      <a:pt x="1094232" y="31242"/>
                    </a:lnTo>
                    <a:close/>
                  </a:path>
                  <a:path w="1094739" h="462914">
                    <a:moveTo>
                      <a:pt x="1094232" y="25146"/>
                    </a:moveTo>
                    <a:lnTo>
                      <a:pt x="1092708" y="23622"/>
                    </a:lnTo>
                    <a:lnTo>
                      <a:pt x="1091184" y="25146"/>
                    </a:lnTo>
                    <a:lnTo>
                      <a:pt x="1092708" y="26670"/>
                    </a:lnTo>
                    <a:lnTo>
                      <a:pt x="1094232" y="25146"/>
                    </a:lnTo>
                    <a:close/>
                  </a:path>
                  <a:path w="1094739" h="462914">
                    <a:moveTo>
                      <a:pt x="1094232" y="19050"/>
                    </a:moveTo>
                    <a:lnTo>
                      <a:pt x="1092708" y="17526"/>
                    </a:lnTo>
                    <a:lnTo>
                      <a:pt x="1091184" y="19050"/>
                    </a:lnTo>
                    <a:lnTo>
                      <a:pt x="1092708" y="20574"/>
                    </a:lnTo>
                    <a:lnTo>
                      <a:pt x="1094232" y="19050"/>
                    </a:lnTo>
                    <a:close/>
                  </a:path>
                  <a:path w="1094739" h="462914">
                    <a:moveTo>
                      <a:pt x="1094232" y="12954"/>
                    </a:moveTo>
                    <a:lnTo>
                      <a:pt x="1092708" y="11430"/>
                    </a:lnTo>
                    <a:lnTo>
                      <a:pt x="1091184" y="12954"/>
                    </a:lnTo>
                    <a:lnTo>
                      <a:pt x="1092708" y="14478"/>
                    </a:lnTo>
                    <a:lnTo>
                      <a:pt x="1094232" y="12954"/>
                    </a:lnTo>
                    <a:close/>
                  </a:path>
                  <a:path w="1094739" h="462914">
                    <a:moveTo>
                      <a:pt x="1094232" y="6858"/>
                    </a:moveTo>
                    <a:lnTo>
                      <a:pt x="1092708" y="5334"/>
                    </a:lnTo>
                    <a:lnTo>
                      <a:pt x="1091184" y="6858"/>
                    </a:lnTo>
                    <a:lnTo>
                      <a:pt x="1092708" y="8382"/>
                    </a:lnTo>
                    <a:lnTo>
                      <a:pt x="1094232" y="6858"/>
                    </a:lnTo>
                    <a:close/>
                  </a:path>
                  <a:path w="1094739" h="462914">
                    <a:moveTo>
                      <a:pt x="1094232" y="762"/>
                    </a:moveTo>
                    <a:lnTo>
                      <a:pt x="1093470" y="0"/>
                    </a:lnTo>
                    <a:lnTo>
                      <a:pt x="1091946" y="0"/>
                    </a:lnTo>
                    <a:lnTo>
                      <a:pt x="1091184" y="762"/>
                    </a:lnTo>
                    <a:lnTo>
                      <a:pt x="1092708" y="2286"/>
                    </a:lnTo>
                    <a:lnTo>
                      <a:pt x="1094232" y="762"/>
                    </a:lnTo>
                    <a:close/>
                  </a:path>
                </a:pathLst>
              </a:custGeom>
              <a:solidFill>
                <a:srgbClr val="000000"/>
              </a:solidFill>
            </p:spPr>
            <p:txBody>
              <a:bodyPr wrap="square" lIns="0" tIns="0" rIns="0" bIns="0" rtlCol="0"/>
              <a:lstStyle/>
              <a:p>
                <a:endParaRPr sz="4000"/>
              </a:p>
            </p:txBody>
          </p:sp>
          <p:pic>
            <p:nvPicPr>
              <p:cNvPr id="60" name="object 136">
                <a:extLst>
                  <a:ext uri="{FF2B5EF4-FFF2-40B4-BE49-F238E27FC236}">
                    <a16:creationId xmlns:a16="http://schemas.microsoft.com/office/drawing/2014/main" id="{258F500B-AEB1-72A3-D2B6-55AA20BD278F}"/>
                  </a:ext>
                </a:extLst>
              </p:cNvPr>
              <p:cNvPicPr/>
              <p:nvPr/>
            </p:nvPicPr>
            <p:blipFill>
              <a:blip r:embed="rId10" cstate="print"/>
              <a:stretch>
                <a:fillRect/>
              </a:stretch>
            </p:blipFill>
            <p:spPr>
              <a:xfrm>
                <a:off x="3198876" y="5345429"/>
                <a:ext cx="100584" cy="195834"/>
              </a:xfrm>
              <a:prstGeom prst="rect">
                <a:avLst/>
              </a:prstGeom>
            </p:spPr>
          </p:pic>
          <p:sp>
            <p:nvSpPr>
              <p:cNvPr id="61" name="object 137">
                <a:extLst>
                  <a:ext uri="{FF2B5EF4-FFF2-40B4-BE49-F238E27FC236}">
                    <a16:creationId xmlns:a16="http://schemas.microsoft.com/office/drawing/2014/main" id="{1001E746-A2B8-6C00-AC99-0D5C0F97D84F}"/>
                  </a:ext>
                </a:extLst>
              </p:cNvPr>
              <p:cNvSpPr/>
              <p:nvPr/>
            </p:nvSpPr>
            <p:spPr>
              <a:xfrm>
                <a:off x="3297936" y="5734049"/>
                <a:ext cx="97155" cy="73660"/>
              </a:xfrm>
              <a:custGeom>
                <a:avLst/>
                <a:gdLst/>
                <a:ahLst/>
                <a:cxnLst/>
                <a:rect l="l" t="t" r="r" b="b"/>
                <a:pathLst>
                  <a:path w="97154" h="73660">
                    <a:moveTo>
                      <a:pt x="96774" y="0"/>
                    </a:moveTo>
                    <a:lnTo>
                      <a:pt x="0" y="0"/>
                    </a:lnTo>
                    <a:lnTo>
                      <a:pt x="0" y="73151"/>
                    </a:lnTo>
                    <a:lnTo>
                      <a:pt x="96774" y="73151"/>
                    </a:lnTo>
                    <a:lnTo>
                      <a:pt x="96774" y="0"/>
                    </a:lnTo>
                    <a:close/>
                  </a:path>
                </a:pathLst>
              </a:custGeom>
              <a:solidFill>
                <a:srgbClr val="00CC99"/>
              </a:solidFill>
            </p:spPr>
            <p:txBody>
              <a:bodyPr wrap="square" lIns="0" tIns="0" rIns="0" bIns="0" rtlCol="0"/>
              <a:lstStyle/>
              <a:p>
                <a:endParaRPr sz="4000"/>
              </a:p>
            </p:txBody>
          </p:sp>
          <p:sp>
            <p:nvSpPr>
              <p:cNvPr id="62" name="object 138">
                <a:extLst>
                  <a:ext uri="{FF2B5EF4-FFF2-40B4-BE49-F238E27FC236}">
                    <a16:creationId xmlns:a16="http://schemas.microsoft.com/office/drawing/2014/main" id="{2567FBAB-F30E-2EEE-CD10-2952FD971B4D}"/>
                  </a:ext>
                </a:extLst>
              </p:cNvPr>
              <p:cNvSpPr/>
              <p:nvPr/>
            </p:nvSpPr>
            <p:spPr>
              <a:xfrm>
                <a:off x="3296412" y="5538215"/>
                <a:ext cx="100330" cy="269875"/>
              </a:xfrm>
              <a:custGeom>
                <a:avLst/>
                <a:gdLst/>
                <a:ahLst/>
                <a:cxnLst/>
                <a:rect l="l" t="t" r="r" b="b"/>
                <a:pathLst>
                  <a:path w="100329" h="269875">
                    <a:moveTo>
                      <a:pt x="3048" y="189738"/>
                    </a:moveTo>
                    <a:lnTo>
                      <a:pt x="1524" y="188214"/>
                    </a:lnTo>
                    <a:lnTo>
                      <a:pt x="0" y="189738"/>
                    </a:lnTo>
                    <a:lnTo>
                      <a:pt x="1524" y="191262"/>
                    </a:lnTo>
                    <a:lnTo>
                      <a:pt x="3048" y="189738"/>
                    </a:lnTo>
                    <a:close/>
                  </a:path>
                  <a:path w="100329" h="269875">
                    <a:moveTo>
                      <a:pt x="3048" y="183642"/>
                    </a:moveTo>
                    <a:lnTo>
                      <a:pt x="1524" y="182118"/>
                    </a:lnTo>
                    <a:lnTo>
                      <a:pt x="0" y="183642"/>
                    </a:lnTo>
                    <a:lnTo>
                      <a:pt x="1524" y="185166"/>
                    </a:lnTo>
                    <a:lnTo>
                      <a:pt x="3048" y="183642"/>
                    </a:lnTo>
                    <a:close/>
                  </a:path>
                  <a:path w="100329" h="269875">
                    <a:moveTo>
                      <a:pt x="3048" y="177546"/>
                    </a:moveTo>
                    <a:lnTo>
                      <a:pt x="1524" y="176022"/>
                    </a:lnTo>
                    <a:lnTo>
                      <a:pt x="0" y="177546"/>
                    </a:lnTo>
                    <a:lnTo>
                      <a:pt x="1524" y="179070"/>
                    </a:lnTo>
                    <a:lnTo>
                      <a:pt x="3048" y="177546"/>
                    </a:lnTo>
                    <a:close/>
                  </a:path>
                  <a:path w="100329" h="269875">
                    <a:moveTo>
                      <a:pt x="3048" y="171450"/>
                    </a:moveTo>
                    <a:lnTo>
                      <a:pt x="1524" y="169926"/>
                    </a:lnTo>
                    <a:lnTo>
                      <a:pt x="0" y="171450"/>
                    </a:lnTo>
                    <a:lnTo>
                      <a:pt x="1524" y="172974"/>
                    </a:lnTo>
                    <a:lnTo>
                      <a:pt x="3048" y="171450"/>
                    </a:lnTo>
                    <a:close/>
                  </a:path>
                  <a:path w="100329" h="269875">
                    <a:moveTo>
                      <a:pt x="3048" y="165354"/>
                    </a:moveTo>
                    <a:lnTo>
                      <a:pt x="1524" y="163830"/>
                    </a:lnTo>
                    <a:lnTo>
                      <a:pt x="0" y="165354"/>
                    </a:lnTo>
                    <a:lnTo>
                      <a:pt x="1524" y="166878"/>
                    </a:lnTo>
                    <a:lnTo>
                      <a:pt x="3048" y="165354"/>
                    </a:lnTo>
                    <a:close/>
                  </a:path>
                  <a:path w="100329" h="269875">
                    <a:moveTo>
                      <a:pt x="3048" y="159258"/>
                    </a:moveTo>
                    <a:lnTo>
                      <a:pt x="1524" y="157734"/>
                    </a:lnTo>
                    <a:lnTo>
                      <a:pt x="0" y="159258"/>
                    </a:lnTo>
                    <a:lnTo>
                      <a:pt x="1524" y="160782"/>
                    </a:lnTo>
                    <a:lnTo>
                      <a:pt x="3048" y="159258"/>
                    </a:lnTo>
                    <a:close/>
                  </a:path>
                  <a:path w="100329" h="269875">
                    <a:moveTo>
                      <a:pt x="3048" y="153162"/>
                    </a:moveTo>
                    <a:lnTo>
                      <a:pt x="1524" y="151638"/>
                    </a:lnTo>
                    <a:lnTo>
                      <a:pt x="0" y="153162"/>
                    </a:lnTo>
                    <a:lnTo>
                      <a:pt x="1524" y="154686"/>
                    </a:lnTo>
                    <a:lnTo>
                      <a:pt x="3048" y="153162"/>
                    </a:lnTo>
                    <a:close/>
                  </a:path>
                  <a:path w="100329" h="269875">
                    <a:moveTo>
                      <a:pt x="3048" y="147066"/>
                    </a:moveTo>
                    <a:lnTo>
                      <a:pt x="1524" y="145542"/>
                    </a:lnTo>
                    <a:lnTo>
                      <a:pt x="0" y="147066"/>
                    </a:lnTo>
                    <a:lnTo>
                      <a:pt x="1524" y="148590"/>
                    </a:lnTo>
                    <a:lnTo>
                      <a:pt x="3048" y="147066"/>
                    </a:lnTo>
                    <a:close/>
                  </a:path>
                  <a:path w="100329" h="269875">
                    <a:moveTo>
                      <a:pt x="3048" y="141732"/>
                    </a:moveTo>
                    <a:lnTo>
                      <a:pt x="1524" y="140208"/>
                    </a:lnTo>
                    <a:lnTo>
                      <a:pt x="0" y="141732"/>
                    </a:lnTo>
                    <a:lnTo>
                      <a:pt x="1524" y="143256"/>
                    </a:lnTo>
                    <a:lnTo>
                      <a:pt x="3048" y="141732"/>
                    </a:lnTo>
                    <a:close/>
                  </a:path>
                  <a:path w="100329" h="269875">
                    <a:moveTo>
                      <a:pt x="3048" y="135636"/>
                    </a:moveTo>
                    <a:lnTo>
                      <a:pt x="1524" y="134112"/>
                    </a:lnTo>
                    <a:lnTo>
                      <a:pt x="0" y="135636"/>
                    </a:lnTo>
                    <a:lnTo>
                      <a:pt x="1524" y="137160"/>
                    </a:lnTo>
                    <a:lnTo>
                      <a:pt x="3048" y="135636"/>
                    </a:lnTo>
                    <a:close/>
                  </a:path>
                  <a:path w="100329" h="269875">
                    <a:moveTo>
                      <a:pt x="3048" y="129540"/>
                    </a:moveTo>
                    <a:lnTo>
                      <a:pt x="1524" y="128016"/>
                    </a:lnTo>
                    <a:lnTo>
                      <a:pt x="0" y="129540"/>
                    </a:lnTo>
                    <a:lnTo>
                      <a:pt x="1524" y="131064"/>
                    </a:lnTo>
                    <a:lnTo>
                      <a:pt x="3048" y="129540"/>
                    </a:lnTo>
                    <a:close/>
                  </a:path>
                  <a:path w="100329" h="269875">
                    <a:moveTo>
                      <a:pt x="3048" y="123444"/>
                    </a:moveTo>
                    <a:lnTo>
                      <a:pt x="1524" y="121920"/>
                    </a:lnTo>
                    <a:lnTo>
                      <a:pt x="0" y="123444"/>
                    </a:lnTo>
                    <a:lnTo>
                      <a:pt x="1524" y="124968"/>
                    </a:lnTo>
                    <a:lnTo>
                      <a:pt x="3048" y="123444"/>
                    </a:lnTo>
                    <a:close/>
                  </a:path>
                  <a:path w="100329" h="269875">
                    <a:moveTo>
                      <a:pt x="3048" y="117348"/>
                    </a:moveTo>
                    <a:lnTo>
                      <a:pt x="1524" y="115824"/>
                    </a:lnTo>
                    <a:lnTo>
                      <a:pt x="0" y="117348"/>
                    </a:lnTo>
                    <a:lnTo>
                      <a:pt x="1524" y="118872"/>
                    </a:lnTo>
                    <a:lnTo>
                      <a:pt x="3048" y="117348"/>
                    </a:lnTo>
                    <a:close/>
                  </a:path>
                  <a:path w="100329" h="269875">
                    <a:moveTo>
                      <a:pt x="3048" y="111252"/>
                    </a:moveTo>
                    <a:lnTo>
                      <a:pt x="1524" y="109728"/>
                    </a:lnTo>
                    <a:lnTo>
                      <a:pt x="0" y="111252"/>
                    </a:lnTo>
                    <a:lnTo>
                      <a:pt x="1524" y="112776"/>
                    </a:lnTo>
                    <a:lnTo>
                      <a:pt x="3048" y="111252"/>
                    </a:lnTo>
                    <a:close/>
                  </a:path>
                  <a:path w="100329" h="269875">
                    <a:moveTo>
                      <a:pt x="3048" y="105156"/>
                    </a:moveTo>
                    <a:lnTo>
                      <a:pt x="1524" y="103632"/>
                    </a:lnTo>
                    <a:lnTo>
                      <a:pt x="0" y="105156"/>
                    </a:lnTo>
                    <a:lnTo>
                      <a:pt x="1524" y="106680"/>
                    </a:lnTo>
                    <a:lnTo>
                      <a:pt x="3048" y="105156"/>
                    </a:lnTo>
                    <a:close/>
                  </a:path>
                  <a:path w="100329" h="269875">
                    <a:moveTo>
                      <a:pt x="3048" y="99060"/>
                    </a:moveTo>
                    <a:lnTo>
                      <a:pt x="1524" y="97536"/>
                    </a:lnTo>
                    <a:lnTo>
                      <a:pt x="0" y="99060"/>
                    </a:lnTo>
                    <a:lnTo>
                      <a:pt x="1524" y="100584"/>
                    </a:lnTo>
                    <a:lnTo>
                      <a:pt x="3048" y="99060"/>
                    </a:lnTo>
                    <a:close/>
                  </a:path>
                  <a:path w="100329" h="269875">
                    <a:moveTo>
                      <a:pt x="3048" y="92964"/>
                    </a:moveTo>
                    <a:lnTo>
                      <a:pt x="1524" y="91440"/>
                    </a:lnTo>
                    <a:lnTo>
                      <a:pt x="0" y="92964"/>
                    </a:lnTo>
                    <a:lnTo>
                      <a:pt x="1524" y="94488"/>
                    </a:lnTo>
                    <a:lnTo>
                      <a:pt x="3048" y="92964"/>
                    </a:lnTo>
                    <a:close/>
                  </a:path>
                  <a:path w="100329" h="269875">
                    <a:moveTo>
                      <a:pt x="3048" y="86868"/>
                    </a:moveTo>
                    <a:lnTo>
                      <a:pt x="1524" y="85344"/>
                    </a:lnTo>
                    <a:lnTo>
                      <a:pt x="0" y="86868"/>
                    </a:lnTo>
                    <a:lnTo>
                      <a:pt x="1524" y="88392"/>
                    </a:lnTo>
                    <a:lnTo>
                      <a:pt x="3048" y="86868"/>
                    </a:lnTo>
                    <a:close/>
                  </a:path>
                  <a:path w="100329" h="269875">
                    <a:moveTo>
                      <a:pt x="3048" y="80772"/>
                    </a:moveTo>
                    <a:lnTo>
                      <a:pt x="1524" y="79248"/>
                    </a:lnTo>
                    <a:lnTo>
                      <a:pt x="0" y="80772"/>
                    </a:lnTo>
                    <a:lnTo>
                      <a:pt x="1524" y="82296"/>
                    </a:lnTo>
                    <a:lnTo>
                      <a:pt x="3048" y="80772"/>
                    </a:lnTo>
                    <a:close/>
                  </a:path>
                  <a:path w="100329" h="269875">
                    <a:moveTo>
                      <a:pt x="3048" y="74676"/>
                    </a:moveTo>
                    <a:lnTo>
                      <a:pt x="1524" y="73152"/>
                    </a:lnTo>
                    <a:lnTo>
                      <a:pt x="0" y="74676"/>
                    </a:lnTo>
                    <a:lnTo>
                      <a:pt x="1524" y="76200"/>
                    </a:lnTo>
                    <a:lnTo>
                      <a:pt x="3048" y="74676"/>
                    </a:lnTo>
                    <a:close/>
                  </a:path>
                  <a:path w="100329" h="269875">
                    <a:moveTo>
                      <a:pt x="3048" y="68580"/>
                    </a:moveTo>
                    <a:lnTo>
                      <a:pt x="1524" y="67056"/>
                    </a:lnTo>
                    <a:lnTo>
                      <a:pt x="0" y="68580"/>
                    </a:lnTo>
                    <a:lnTo>
                      <a:pt x="1524" y="70104"/>
                    </a:lnTo>
                    <a:lnTo>
                      <a:pt x="3048" y="68580"/>
                    </a:lnTo>
                    <a:close/>
                  </a:path>
                  <a:path w="100329" h="269875">
                    <a:moveTo>
                      <a:pt x="3048" y="62484"/>
                    </a:moveTo>
                    <a:lnTo>
                      <a:pt x="1524" y="60960"/>
                    </a:lnTo>
                    <a:lnTo>
                      <a:pt x="0" y="62484"/>
                    </a:lnTo>
                    <a:lnTo>
                      <a:pt x="1524" y="64008"/>
                    </a:lnTo>
                    <a:lnTo>
                      <a:pt x="3048" y="62484"/>
                    </a:lnTo>
                    <a:close/>
                  </a:path>
                  <a:path w="100329" h="269875">
                    <a:moveTo>
                      <a:pt x="3048" y="56388"/>
                    </a:moveTo>
                    <a:lnTo>
                      <a:pt x="1524" y="54864"/>
                    </a:lnTo>
                    <a:lnTo>
                      <a:pt x="0" y="56388"/>
                    </a:lnTo>
                    <a:lnTo>
                      <a:pt x="1524" y="57912"/>
                    </a:lnTo>
                    <a:lnTo>
                      <a:pt x="3048" y="56388"/>
                    </a:lnTo>
                    <a:close/>
                  </a:path>
                  <a:path w="100329" h="269875">
                    <a:moveTo>
                      <a:pt x="3048" y="50292"/>
                    </a:moveTo>
                    <a:lnTo>
                      <a:pt x="1524" y="48768"/>
                    </a:lnTo>
                    <a:lnTo>
                      <a:pt x="0" y="50292"/>
                    </a:lnTo>
                    <a:lnTo>
                      <a:pt x="1524" y="51816"/>
                    </a:lnTo>
                    <a:lnTo>
                      <a:pt x="3048" y="50292"/>
                    </a:lnTo>
                    <a:close/>
                  </a:path>
                  <a:path w="100329" h="269875">
                    <a:moveTo>
                      <a:pt x="3048" y="44196"/>
                    </a:moveTo>
                    <a:lnTo>
                      <a:pt x="1524" y="42672"/>
                    </a:lnTo>
                    <a:lnTo>
                      <a:pt x="0" y="44196"/>
                    </a:lnTo>
                    <a:lnTo>
                      <a:pt x="1524" y="45720"/>
                    </a:lnTo>
                    <a:lnTo>
                      <a:pt x="3048" y="44196"/>
                    </a:lnTo>
                    <a:close/>
                  </a:path>
                  <a:path w="100329" h="269875">
                    <a:moveTo>
                      <a:pt x="3048" y="38100"/>
                    </a:moveTo>
                    <a:lnTo>
                      <a:pt x="1524" y="36576"/>
                    </a:lnTo>
                    <a:lnTo>
                      <a:pt x="0" y="38100"/>
                    </a:lnTo>
                    <a:lnTo>
                      <a:pt x="1524" y="39624"/>
                    </a:lnTo>
                    <a:lnTo>
                      <a:pt x="3048" y="38100"/>
                    </a:lnTo>
                    <a:close/>
                  </a:path>
                  <a:path w="100329" h="269875">
                    <a:moveTo>
                      <a:pt x="3048" y="32004"/>
                    </a:moveTo>
                    <a:lnTo>
                      <a:pt x="1524" y="30480"/>
                    </a:lnTo>
                    <a:lnTo>
                      <a:pt x="0" y="32004"/>
                    </a:lnTo>
                    <a:lnTo>
                      <a:pt x="1524" y="33528"/>
                    </a:lnTo>
                    <a:lnTo>
                      <a:pt x="3048" y="32004"/>
                    </a:lnTo>
                    <a:close/>
                  </a:path>
                  <a:path w="100329" h="269875">
                    <a:moveTo>
                      <a:pt x="3048" y="25908"/>
                    </a:moveTo>
                    <a:lnTo>
                      <a:pt x="1524" y="24384"/>
                    </a:lnTo>
                    <a:lnTo>
                      <a:pt x="0" y="25908"/>
                    </a:lnTo>
                    <a:lnTo>
                      <a:pt x="1524" y="27432"/>
                    </a:lnTo>
                    <a:lnTo>
                      <a:pt x="3048" y="25908"/>
                    </a:lnTo>
                    <a:close/>
                  </a:path>
                  <a:path w="100329" h="269875">
                    <a:moveTo>
                      <a:pt x="3048" y="19812"/>
                    </a:moveTo>
                    <a:lnTo>
                      <a:pt x="1524" y="18288"/>
                    </a:lnTo>
                    <a:lnTo>
                      <a:pt x="0" y="19812"/>
                    </a:lnTo>
                    <a:lnTo>
                      <a:pt x="1524" y="21336"/>
                    </a:lnTo>
                    <a:lnTo>
                      <a:pt x="3048" y="19812"/>
                    </a:lnTo>
                    <a:close/>
                  </a:path>
                  <a:path w="100329" h="269875">
                    <a:moveTo>
                      <a:pt x="3048" y="13716"/>
                    </a:moveTo>
                    <a:lnTo>
                      <a:pt x="1524" y="12192"/>
                    </a:lnTo>
                    <a:lnTo>
                      <a:pt x="0" y="13716"/>
                    </a:lnTo>
                    <a:lnTo>
                      <a:pt x="1524" y="15240"/>
                    </a:lnTo>
                    <a:lnTo>
                      <a:pt x="3048" y="13716"/>
                    </a:lnTo>
                    <a:close/>
                  </a:path>
                  <a:path w="100329" h="269875">
                    <a:moveTo>
                      <a:pt x="3048" y="7620"/>
                    </a:moveTo>
                    <a:lnTo>
                      <a:pt x="1524" y="6096"/>
                    </a:lnTo>
                    <a:lnTo>
                      <a:pt x="0" y="7620"/>
                    </a:lnTo>
                    <a:lnTo>
                      <a:pt x="1524" y="9144"/>
                    </a:lnTo>
                    <a:lnTo>
                      <a:pt x="3048" y="7620"/>
                    </a:lnTo>
                    <a:close/>
                  </a:path>
                  <a:path w="100329" h="269875">
                    <a:moveTo>
                      <a:pt x="3048" y="1524"/>
                    </a:moveTo>
                    <a:lnTo>
                      <a:pt x="1524" y="0"/>
                    </a:lnTo>
                    <a:lnTo>
                      <a:pt x="0" y="1524"/>
                    </a:lnTo>
                    <a:lnTo>
                      <a:pt x="1524" y="3048"/>
                    </a:lnTo>
                    <a:lnTo>
                      <a:pt x="3048" y="1524"/>
                    </a:lnTo>
                    <a:close/>
                  </a:path>
                  <a:path w="100329" h="269875">
                    <a:moveTo>
                      <a:pt x="99822" y="194310"/>
                    </a:moveTo>
                    <a:lnTo>
                      <a:pt x="96774" y="194310"/>
                    </a:lnTo>
                    <a:lnTo>
                      <a:pt x="96774" y="197358"/>
                    </a:lnTo>
                    <a:lnTo>
                      <a:pt x="96774" y="267462"/>
                    </a:lnTo>
                    <a:lnTo>
                      <a:pt x="3048" y="267462"/>
                    </a:lnTo>
                    <a:lnTo>
                      <a:pt x="3048" y="262890"/>
                    </a:lnTo>
                    <a:lnTo>
                      <a:pt x="3048" y="256794"/>
                    </a:lnTo>
                    <a:lnTo>
                      <a:pt x="3048" y="197358"/>
                    </a:lnTo>
                    <a:lnTo>
                      <a:pt x="96774" y="197358"/>
                    </a:lnTo>
                    <a:lnTo>
                      <a:pt x="96774" y="194310"/>
                    </a:lnTo>
                    <a:lnTo>
                      <a:pt x="1524" y="194310"/>
                    </a:lnTo>
                    <a:lnTo>
                      <a:pt x="0" y="194310"/>
                    </a:lnTo>
                    <a:lnTo>
                      <a:pt x="0" y="269748"/>
                    </a:lnTo>
                    <a:lnTo>
                      <a:pt x="99822" y="269748"/>
                    </a:lnTo>
                    <a:lnTo>
                      <a:pt x="99822" y="268986"/>
                    </a:lnTo>
                    <a:lnTo>
                      <a:pt x="99822" y="267462"/>
                    </a:lnTo>
                    <a:lnTo>
                      <a:pt x="99822" y="197358"/>
                    </a:lnTo>
                    <a:lnTo>
                      <a:pt x="99822" y="195834"/>
                    </a:lnTo>
                    <a:lnTo>
                      <a:pt x="99822" y="194310"/>
                    </a:lnTo>
                    <a:close/>
                  </a:path>
                </a:pathLst>
              </a:custGeom>
              <a:solidFill>
                <a:srgbClr val="000000"/>
              </a:solidFill>
            </p:spPr>
            <p:txBody>
              <a:bodyPr wrap="square" lIns="0" tIns="0" rIns="0" bIns="0" rtlCol="0"/>
              <a:lstStyle/>
              <a:p>
                <a:endParaRPr sz="4000"/>
              </a:p>
            </p:txBody>
          </p:sp>
        </p:grpSp>
        <p:sp>
          <p:nvSpPr>
            <p:cNvPr id="63" name="object 139">
              <a:extLst>
                <a:ext uri="{FF2B5EF4-FFF2-40B4-BE49-F238E27FC236}">
                  <a16:creationId xmlns:a16="http://schemas.microsoft.com/office/drawing/2014/main" id="{6F642926-604E-D4AE-9DFE-00626C81C3D4}"/>
                </a:ext>
              </a:extLst>
            </p:cNvPr>
            <p:cNvSpPr txBox="1"/>
            <p:nvPr/>
          </p:nvSpPr>
          <p:spPr>
            <a:xfrm>
              <a:off x="6299712" y="2640712"/>
              <a:ext cx="353695" cy="289933"/>
            </a:xfrm>
            <a:prstGeom prst="rect">
              <a:avLst/>
            </a:prstGeom>
          </p:spPr>
          <p:txBody>
            <a:bodyPr vert="horz" wrap="square" lIns="0" tIns="35560" rIns="0" bIns="0" rtlCol="0">
              <a:spAutoFit/>
            </a:bodyPr>
            <a:lstStyle/>
            <a:p>
              <a:pPr marL="25400">
                <a:lnSpc>
                  <a:spcPct val="100000"/>
                </a:lnSpc>
                <a:spcBef>
                  <a:spcPts val="280"/>
                </a:spcBef>
              </a:pPr>
              <a:r>
                <a:rPr spc="-10" dirty="0">
                  <a:latin typeface="Times New Roman"/>
                  <a:cs typeface="Times New Roman"/>
                </a:rPr>
                <a:t>priority</a:t>
              </a:r>
              <a:endParaRPr dirty="0">
                <a:latin typeface="Times New Roman"/>
                <a:cs typeface="Times New Roman"/>
              </a:endParaRPr>
            </a:p>
            <a:p>
              <a:pPr marL="146050">
                <a:lnSpc>
                  <a:spcPct val="100000"/>
                </a:lnSpc>
                <a:spcBef>
                  <a:spcPts val="254"/>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p:txBody>
        </p:sp>
        <p:sp>
          <p:nvSpPr>
            <p:cNvPr id="30725" name="object 139">
              <a:extLst>
                <a:ext uri="{FF2B5EF4-FFF2-40B4-BE49-F238E27FC236}">
                  <a16:creationId xmlns:a16="http://schemas.microsoft.com/office/drawing/2014/main" id="{5BE0B84D-1403-CC4B-5A42-05901734D7D5}"/>
                </a:ext>
              </a:extLst>
            </p:cNvPr>
            <p:cNvSpPr txBox="1"/>
            <p:nvPr/>
          </p:nvSpPr>
          <p:spPr>
            <a:xfrm>
              <a:off x="6311219" y="3030869"/>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sz="2400" spc="-37" baseline="-22222" dirty="0">
                  <a:latin typeface="Times New Roman"/>
                  <a:cs typeface="Times New Roman"/>
                </a:rPr>
                <a:t>2</a:t>
              </a:r>
              <a:endParaRPr sz="2400" baseline="-22222" dirty="0">
                <a:latin typeface="Times New Roman"/>
                <a:cs typeface="Times New Roman"/>
              </a:endParaRPr>
            </a:p>
          </p:txBody>
        </p:sp>
        <p:sp>
          <p:nvSpPr>
            <p:cNvPr id="30727" name="object 139">
              <a:extLst>
                <a:ext uri="{FF2B5EF4-FFF2-40B4-BE49-F238E27FC236}">
                  <a16:creationId xmlns:a16="http://schemas.microsoft.com/office/drawing/2014/main" id="{00A9B80D-A0C1-AEBC-C0FE-A785D27E4F63}"/>
                </a:ext>
              </a:extLst>
            </p:cNvPr>
            <p:cNvSpPr txBox="1"/>
            <p:nvPr/>
          </p:nvSpPr>
          <p:spPr>
            <a:xfrm>
              <a:off x="6315845" y="329040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3</a:t>
              </a:r>
              <a:endParaRPr sz="2400" baseline="-22222" dirty="0">
                <a:latin typeface="Times New Roman"/>
                <a:cs typeface="Times New Roman"/>
              </a:endParaRPr>
            </a:p>
          </p:txBody>
        </p:sp>
        <p:sp>
          <p:nvSpPr>
            <p:cNvPr id="30728" name="object 139">
              <a:extLst>
                <a:ext uri="{FF2B5EF4-FFF2-40B4-BE49-F238E27FC236}">
                  <a16:creationId xmlns:a16="http://schemas.microsoft.com/office/drawing/2014/main" id="{D356D844-C1CB-CF03-FBFC-D1EFA3EC9483}"/>
                </a:ext>
              </a:extLst>
            </p:cNvPr>
            <p:cNvSpPr txBox="1"/>
            <p:nvPr/>
          </p:nvSpPr>
          <p:spPr>
            <a:xfrm>
              <a:off x="6311219" y="352154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4</a:t>
              </a:r>
              <a:endParaRPr sz="2400" baseline="-22222" dirty="0">
                <a:latin typeface="Times New Roman"/>
                <a:cs typeface="Times New Roman"/>
              </a:endParaRPr>
            </a:p>
          </p:txBody>
        </p:sp>
      </p:gr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3B6A7-8856-3C9B-6B46-E8C7D73F4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B4654-3367-1978-5FC1-51772F857225}"/>
              </a:ext>
            </a:extLst>
          </p:cNvPr>
          <p:cNvSpPr>
            <a:spLocks noGrp="1"/>
          </p:cNvSpPr>
          <p:nvPr>
            <p:ph type="title"/>
          </p:nvPr>
        </p:nvSpPr>
        <p:spPr/>
        <p:txBody>
          <a:bodyPr/>
          <a:lstStyle/>
          <a:p>
            <a:r>
              <a:rPr lang="en-US" altLang="zh-CN" dirty="0" err="1">
                <a:ea typeface="宋体" pitchFamily="2" charset="-122"/>
              </a:rPr>
              <a:t>Schedulability</a:t>
            </a:r>
            <a:r>
              <a:rPr lang="en-US" altLang="zh-CN" dirty="0">
                <a:ea typeface="宋体" pitchFamily="2" charset="-122"/>
              </a:rPr>
              <a:t> Analysis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882814-EC63-E642-A192-69FFA5F33F29}"/>
                  </a:ext>
                </a:extLst>
              </p:cNvPr>
              <p:cNvSpPr>
                <a:spLocks noGrp="1"/>
              </p:cNvSpPr>
              <p:nvPr>
                <p:ph idx="1"/>
              </p:nvPr>
            </p:nvSpPr>
            <p:spPr>
              <a:xfrm>
                <a:off x="533400" y="914399"/>
                <a:ext cx="11201400" cy="5599859"/>
              </a:xfrm>
            </p:spPr>
            <p:txBody>
              <a:bodyPr>
                <a:normAutofit/>
              </a:bodyPr>
              <a:lstStyle/>
              <a:p>
                <a:r>
                  <a:rPr lang="en-US" altLang="zh-CN" dirty="0"/>
                  <a:t>Schedulable utilization bound for </a:t>
                </a:r>
                <a:r>
                  <a:rPr lang="en-GB" altLang="zh-CN" dirty="0"/>
                  <a:t>RM scheduling with blocking time:</a:t>
                </a:r>
              </a:p>
              <a:p>
                <a:pPr lvl="1" eaLnBrk="1" hangingPunct="1"/>
                <a:r>
                  <a:rPr lang="en-GB" dirty="0"/>
                  <a:t>A taskset is schedulable under RM scheduling with blocking time if </a:t>
                </a:r>
              </a:p>
              <a:p>
                <a:pPr lvl="1" eaLnBrk="1" hangingPunct="1"/>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m:t>
                    </m:r>
                  </m:oMath>
                </a14:m>
                <a:r>
                  <a:rPr lang="en-GB" dirty="0"/>
                  <a:t> priority level i utilization </a:t>
                </a:r>
                <a14:m>
                  <m:oMath xmlns:m="http://schemas.openxmlformats.org/officeDocument/2006/math">
                    <m:sSub>
                      <m:sSubPr>
                        <m:ctrlPr>
                          <a:rPr lang="en-GB" b="0" i="1" smtClean="0">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𝑖</m:t>
                        </m:r>
                      </m:sub>
                    </m:sSub>
                    <m:r>
                      <a:rPr lang="en-GB" i="1">
                        <a:latin typeface="Cambria Math" panose="02040503050406030204" pitchFamily="18" charset="0"/>
                      </a:rPr>
                      <m:t>=</m:t>
                    </m:r>
                    <m:nary>
                      <m:naryPr>
                        <m:chr m:val="∑"/>
                        <m:ctrlPr>
                          <a:rPr lang="en-GB" i="1">
                            <a:latin typeface="Cambria Math" panose="02040503050406030204" pitchFamily="18" charset="0"/>
                          </a:rPr>
                        </m:ctrlPr>
                      </m:naryPr>
                      <m:sub>
                        <m:r>
                          <a:rPr lang="en-GB" b="0" i="1" smtClean="0">
                            <a:latin typeface="Cambria Math" panose="02040503050406030204" pitchFamily="18" charset="0"/>
                          </a:rPr>
                          <m:t>𝑘</m:t>
                        </m:r>
                        <m:r>
                          <a:rPr lang="en-GB" i="1">
                            <a:latin typeface="Cambria Math" panose="02040503050406030204" pitchFamily="18" charset="0"/>
                          </a:rPr>
                          <m:t>=1</m:t>
                        </m:r>
                      </m:sub>
                      <m:sup>
                        <m:r>
                          <a:rPr lang="en-GB" b="0" i="1" smtClean="0">
                            <a:latin typeface="Cambria Math" panose="02040503050406030204" pitchFamily="18" charset="0"/>
                          </a:rPr>
                          <m:t>𝑖</m:t>
                        </m:r>
                        <m:r>
                          <a:rPr lang="en-GB" b="0" i="1" smtClean="0">
                            <a:latin typeface="Cambria Math" panose="02040503050406030204" pitchFamily="18" charset="0"/>
                          </a:rPr>
                          <m:t>−1</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𝑘</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𝑘</m:t>
                                </m:r>
                              </m:sub>
                            </m:sSub>
                          </m:den>
                        </m:f>
                        <m:r>
                          <a:rPr lang="en-GB" b="0" i="1" smtClean="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𝑖</m:t>
                                </m:r>
                              </m:sub>
                            </m:sSub>
                          </m:den>
                        </m:f>
                      </m:e>
                    </m:nary>
                    <m:r>
                      <a:rPr lang="en-GB" i="1">
                        <a:latin typeface="Cambria Math" panose="02040503050406030204" pitchFamily="18" charset="0"/>
                      </a:rPr>
                      <m:t>≤</m:t>
                    </m:r>
                    <m:r>
                      <a:rPr lang="en-GB" b="0" i="1" smtClean="0">
                        <a:latin typeface="Cambria Math" panose="02040503050406030204" pitchFamily="18" charset="0"/>
                      </a:rPr>
                      <m:t>𝑖</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b="0" i="1" smtClean="0">
                            <a:latin typeface="Cambria Math" panose="02040503050406030204" pitchFamily="18" charset="0"/>
                          </a:rPr>
                          <m:t>𝑖</m:t>
                        </m:r>
                      </m:sup>
                    </m:sSup>
                    <m:r>
                      <a:rPr lang="en-GB" i="1">
                        <a:latin typeface="Cambria Math" panose="02040503050406030204" pitchFamily="18" charset="0"/>
                      </a:rPr>
                      <m:t>−1)</m:t>
                    </m:r>
                  </m:oMath>
                </a14:m>
                <a:endParaRPr lang="en-GB" dirty="0"/>
              </a:p>
              <a:p>
                <a:pPr eaLnBrk="1" hangingPunct="1"/>
                <a:endParaRPr lang="en-GB" dirty="0"/>
              </a:p>
              <a:p>
                <a:pPr eaLnBrk="1" hangingPunct="1"/>
                <a:r>
                  <a:rPr lang="en-US" altLang="zh-CN" dirty="0"/>
                  <a:t>Response Time Analysis (RTA) for </a:t>
                </a:r>
                <a:r>
                  <a:rPr lang="en-GB" altLang="zh-CN" dirty="0"/>
                  <a:t>RM scheduling with blocking time:</a:t>
                </a:r>
              </a:p>
              <a:p>
                <a:pPr lvl="1" indent="-285750" eaLnBrk="1" hangingPunct="1">
                  <a:buFontTx/>
                  <a:buChar char="•"/>
                </a:pPr>
                <a:r>
                  <a:rPr lang="en-GB" altLang="zh-CN" b="0" dirty="0">
                    <a:ea typeface="宋体" pitchFamily="2" charset="-122"/>
                  </a:rPr>
                  <a:t>WCRT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b="0" i="1" dirty="0" smtClean="0">
                            <a:latin typeface="Cambria Math" panose="02040503050406030204" pitchFamily="18" charset="0"/>
                            <a:ea typeface="宋体" pitchFamily="2" charset="-122"/>
                          </a:rPr>
                          <m:t>𝑅</m:t>
                        </m:r>
                      </m:e>
                      <m:sub>
                        <m:r>
                          <a:rPr lang="en-US" altLang="zh-CN" b="0" i="1" dirty="0" smtClean="0">
                            <a:latin typeface="Cambria Math" panose="02040503050406030204" pitchFamily="18" charset="0"/>
                            <a:ea typeface="宋体" pitchFamily="2" charset="-122"/>
                          </a:rPr>
                          <m:t>𝑖</m:t>
                        </m:r>
                      </m:sub>
                    </m:sSub>
                  </m:oMath>
                </a14:m>
                <a:r>
                  <a:rPr lang="en-US" altLang="zh-CN" b="0" dirty="0">
                    <a:latin typeface="Gill Sans Light" charset="0"/>
                    <a:ea typeface="宋体" pitchFamily="2" charset="-122"/>
                  </a:rPr>
                  <a:t> is computed by solving the following recursive equation:</a:t>
                </a:r>
              </a:p>
              <a:p>
                <a:pPr lvl="1" indent="-285750" eaLnBrk="1" hangingPunct="1">
                  <a:buFontTx/>
                  <a:buChar char="•"/>
                </a:pP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𝐵</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a:latin typeface="Cambria Math" panose="02040503050406030204" pitchFamily="18" charset="0"/>
                            <a:ea typeface="宋体" pitchFamily="2" charset="-122"/>
                          </a:rPr>
                          <m:t>∀</m:t>
                        </m:r>
                        <m:r>
                          <a:rPr lang="en-GB" altLang="zh-CN" b="0" i="1">
                            <a:latin typeface="Cambria Math" panose="02040503050406030204" pitchFamily="18" charset="0"/>
                            <a:ea typeface="宋体" pitchFamily="2" charset="-122"/>
                          </a:rPr>
                          <m:t>𝑗</m:t>
                        </m:r>
                        <m:r>
                          <a:rPr lang="en-GB" altLang="zh-CN" b="0" i="1">
                            <a:latin typeface="Cambria Math" panose="02040503050406030204" pitchFamily="18" charset="0"/>
                            <a:ea typeface="宋体" pitchFamily="2" charset="-122"/>
                          </a:rPr>
                          <m:t>∈</m:t>
                        </m:r>
                        <m:r>
                          <a:rPr lang="en-GB" altLang="zh-CN" b="0" i="1">
                            <a:latin typeface="Cambria Math" panose="02040503050406030204" pitchFamily="18" charset="0"/>
                            <a:ea typeface="宋体" pitchFamily="2" charset="-122"/>
                          </a:rPr>
                          <m:t>h𝑝</m:t>
                        </m:r>
                        <m:r>
                          <a:rPr lang="en-GB" altLang="zh-CN" b="0" i="1">
                            <a:latin typeface="Cambria Math" panose="02040503050406030204" pitchFamily="18" charset="0"/>
                            <a:ea typeface="宋体" pitchFamily="2" charset="-122"/>
                          </a:rPr>
                          <m:t>(</m:t>
                        </m:r>
                        <m:r>
                          <a:rPr lang="en-GB" altLang="zh-CN" b="0" i="1">
                            <a:latin typeface="Cambria Math" panose="02040503050406030204" pitchFamily="18" charset="0"/>
                            <a:ea typeface="宋体" pitchFamily="2" charset="-122"/>
                          </a:rPr>
                          <m:t>𝑖</m:t>
                        </m:r>
                        <m:r>
                          <a:rPr lang="en-GB" altLang="zh-CN" b="0" i="1">
                            <a:latin typeface="Cambria Math" panose="02040503050406030204" pitchFamily="18" charset="0"/>
                            <a:ea typeface="宋体" pitchFamily="2" charset="-122"/>
                          </a:rPr>
                          <m:t>)</m:t>
                        </m:r>
                      </m:sub>
                      <m:sup/>
                      <m:e>
                        <m:d>
                          <m:dPr>
                            <m:begChr m:val="⌈"/>
                            <m:endChr m:val="⌉"/>
                            <m:ctrlPr>
                              <a:rPr lang="en-GB" altLang="zh-CN" b="0" i="1" smtClean="0">
                                <a:latin typeface="Cambria Math" panose="02040503050406030204" pitchFamily="18" charset="0"/>
                                <a:ea typeface="宋体" pitchFamily="2" charset="-122"/>
                              </a:rPr>
                            </m:ctrlPr>
                          </m:dPr>
                          <m:e>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𝑅</m:t>
                                    </m:r>
                                  </m:e>
                                  <m:sub>
                                    <m:r>
                                      <a:rPr lang="en-GB" altLang="zh-CN" b="0" i="1" smtClean="0">
                                        <a:latin typeface="Cambria Math" panose="02040503050406030204" pitchFamily="18" charset="0"/>
                                        <a:ea typeface="宋体" pitchFamily="2" charset="-122"/>
                                      </a:rPr>
                                      <m:t>𝑖</m:t>
                                    </m:r>
                                  </m:sub>
                                </m:sSub>
                              </m:num>
                              <m:den>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𝑗</m:t>
                                    </m:r>
                                  </m:sub>
                                </m:sSub>
                              </m:den>
                            </m:f>
                          </m:e>
                        </m:d>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𝑗</m:t>
                            </m:r>
                          </m:sub>
                        </m:sSub>
                      </m:e>
                    </m:nary>
                  </m:oMath>
                </a14:m>
                <a:endParaRPr lang="en-US" altLang="zh-CN" b="0" dirty="0">
                  <a:latin typeface="Gill Sans Light" charset="0"/>
                  <a:ea typeface="宋体" pitchFamily="2" charset="-122"/>
                </a:endParaRPr>
              </a:p>
              <a:p>
                <a:pPr lvl="1" indent="-285750" eaLnBrk="1" hangingPunct="1">
                  <a:buFontTx/>
                  <a:buChar char="•"/>
                </a:pPr>
                <a:r>
                  <a:rPr lang="en-US" altLang="zh-CN" dirty="0">
                    <a:ea typeface="宋体" pitchFamily="2" charset="-122"/>
                  </a:rPr>
                  <a:t>w</a:t>
                </a:r>
                <a:r>
                  <a:rPr lang="en-US" altLang="zh-CN" b="0" dirty="0">
                    <a:latin typeface="Gill Sans Light" charset="0"/>
                    <a:ea typeface="宋体" pitchFamily="2" charset="-122"/>
                  </a:rPr>
                  <a:t>here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𝐵</m:t>
                        </m:r>
                      </m:e>
                      <m:sub>
                        <m:r>
                          <a:rPr lang="en-GB" altLang="zh-CN" b="0" i="1" smtClean="0">
                            <a:latin typeface="Cambria Math" panose="02040503050406030204" pitchFamily="18" charset="0"/>
                            <a:ea typeface="宋体" pitchFamily="2" charset="-122"/>
                          </a:rPr>
                          <m:t>𝑖</m:t>
                        </m:r>
                      </m:sub>
                    </m:sSub>
                  </m:oMath>
                </a14:m>
                <a:r>
                  <a:rPr lang="en-US" altLang="zh-CN" b="0" dirty="0">
                    <a:latin typeface="Gill Sans Light" charset="0"/>
                    <a:ea typeface="宋体" pitchFamily="2" charset="-122"/>
                  </a:rPr>
                  <a:t> is the maximum blocking time experienced </a:t>
                </a:r>
                <a:r>
                  <a:rPr lang="en-US" altLang="zh-CN" b="0" dirty="0">
                    <a:ea typeface="宋体" pitchFamily="2" charset="-122"/>
                  </a:rPr>
                  <a:t>by </a:t>
                </a:r>
                <a:r>
                  <a:rPr lang="en-GB" altLang="zh-CN" dirty="0">
                    <a:ea typeface="宋体" charset="-122"/>
                  </a:rPr>
                  <a:t>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𝑖</m:t>
                        </m:r>
                      </m:sub>
                    </m:sSub>
                  </m:oMath>
                </a14:m>
                <a:r>
                  <a:rPr lang="en-US" altLang="zh-CN" b="0" dirty="0">
                    <a:ea typeface="宋体" pitchFamily="2" charset="-122"/>
                  </a:rPr>
                  <a:t> </a:t>
                </a:r>
                <a:r>
                  <a:rPr lang="en-US" altLang="zh-CN" b="0" dirty="0">
                    <a:latin typeface="Gill Sans Light" charset="0"/>
                    <a:ea typeface="宋体" pitchFamily="2" charset="-122"/>
                  </a:rPr>
                  <a:t>due to shared resources</a:t>
                </a:r>
              </a:p>
              <a:p>
                <a:pPr marL="342900" eaLnBrk="1" hangingPunct="1"/>
                <a:endParaRPr lang="en-US" altLang="zh-CN" sz="2600" b="0" dirty="0">
                  <a:latin typeface="Gill Sans Light" charset="0"/>
                  <a:ea typeface="宋体" pitchFamily="2" charset="-122"/>
                </a:endParaRPr>
              </a:p>
            </p:txBody>
          </p:sp>
        </mc:Choice>
        <mc:Fallback xmlns="">
          <p:sp>
            <p:nvSpPr>
              <p:cNvPr id="3" name="Content Placeholder 2">
                <a:extLst>
                  <a:ext uri="{FF2B5EF4-FFF2-40B4-BE49-F238E27FC236}">
                    <a16:creationId xmlns:a16="http://schemas.microsoft.com/office/drawing/2014/main" id="{A5882814-EC63-E642-A192-69FFA5F33F29}"/>
                  </a:ext>
                </a:extLst>
              </p:cNvPr>
              <p:cNvSpPr>
                <a:spLocks noGrp="1" noRot="1" noChangeAspect="1" noMove="1" noResize="1" noEditPoints="1" noAdjustHandles="1" noChangeArrowheads="1" noChangeShapeType="1" noTextEdit="1"/>
              </p:cNvSpPr>
              <p:nvPr>
                <p:ph idx="1"/>
              </p:nvPr>
            </p:nvSpPr>
            <p:spPr>
              <a:xfrm>
                <a:off x="533400" y="914399"/>
                <a:ext cx="11201400" cy="5599859"/>
              </a:xfrm>
              <a:blipFill>
                <a:blip r:embed="rId2"/>
                <a:stretch>
                  <a:fillRect l="-1034" t="-1959"/>
                </a:stretch>
              </a:blipFill>
            </p:spPr>
            <p:txBody>
              <a:bodyPr/>
              <a:lstStyle/>
              <a:p>
                <a:r>
                  <a:rPr lang="en-SE">
                    <a:noFill/>
                  </a:rPr>
                  <a:t> </a:t>
                </a:r>
              </a:p>
            </p:txBody>
          </p:sp>
        </mc:Fallback>
      </mc:AlternateContent>
    </p:spTree>
    <p:extLst>
      <p:ext uri="{BB962C8B-B14F-4D97-AF65-F5344CB8AC3E}">
        <p14:creationId xmlns:p14="http://schemas.microsoft.com/office/powerpoint/2010/main" val="1072146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805290"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requirements, </a:t>
            </a:r>
            <a:r>
              <a:rPr lang="en-GB" dirty="0" err="1">
                <a:ea typeface="宋体" pitchFamily="2" charset="-122"/>
              </a:rPr>
              <a:t>e..g</a:t>
            </a:r>
            <a:r>
              <a:rPr lang="en-GB" dirty="0">
                <a:ea typeface="宋体" pitchFamily="2" charset="-122"/>
              </a:rPr>
              <a:t>.,</a:t>
            </a:r>
          </a:p>
          <a:p>
            <a:pPr lvl="1"/>
            <a:r>
              <a:rPr lang="en-GB" dirty="0">
                <a:ea typeface="宋体" pitchFamily="2" charset="-122"/>
              </a:rPr>
              <a:t>There was a person who drowned in a river with average depth of 6 inches</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268537" y="4370609"/>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301669" y="1690907"/>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663135" y="1753086"/>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271158" y="1978592"/>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383437" y="1807809"/>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380248" y="2438400"/>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spTree>
    <p:extLst>
      <p:ext uri="{BB962C8B-B14F-4D97-AF65-F5344CB8AC3E}">
        <p14:creationId xmlns:p14="http://schemas.microsoft.com/office/powerpoint/2010/main" val="425031963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non-schedulable.</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non-schedulable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p:txBody>
              <a:bodyPr/>
              <a:lstStyle/>
              <a:p>
                <a:r>
                  <a:rPr lang="en-US" altLang="zh-CN" dirty="0"/>
                  <a:t>Scheduling anomaly: 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blipFill>
                <a:blip r:embed="rId3"/>
                <a:stretch>
                  <a:fillRect l="-1038" t="-2148" r="-577"/>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2262554" y="1676400"/>
            <a:ext cx="7666891" cy="4724400"/>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73172-88EE-A562-527D-A55702B7CCA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D7C66808-ADB2-F029-B080-3FC130B2E507}"/>
              </a:ext>
            </a:extLst>
          </p:cNvPr>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a:extLst>
              <a:ext uri="{FF2B5EF4-FFF2-40B4-BE49-F238E27FC236}">
                <a16:creationId xmlns:a16="http://schemas.microsoft.com/office/drawing/2014/main" id="{CCD03691-4262-82E5-6B0A-5DE4C5FB710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Multiprocessor Scheduling</a:t>
            </a:r>
          </a:p>
        </p:txBody>
      </p:sp>
    </p:spTree>
    <p:extLst>
      <p:ext uri="{BB962C8B-B14F-4D97-AF65-F5344CB8AC3E}">
        <p14:creationId xmlns:p14="http://schemas.microsoft.com/office/powerpoint/2010/main" val="3516561791"/>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ea typeface="宋体" charset="-122"/>
              </a:rPr>
              <a:t>Multiprocessor models</a:t>
            </a:r>
          </a:p>
        </p:txBody>
      </p:sp>
      <p:sp>
        <p:nvSpPr>
          <p:cNvPr id="440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lvl="1" eaLnBrk="1" hangingPunct="1"/>
            <a:r>
              <a:rPr lang="en-US" altLang="zh-CN" dirty="0">
                <a:ea typeface="宋体" charset="-122"/>
              </a:rPr>
              <a:t>each processor has the same computing capacity </a:t>
            </a:r>
          </a:p>
          <a:p>
            <a:pPr eaLnBrk="1" hangingPunct="1"/>
            <a:r>
              <a:rPr lang="en-US" altLang="zh-CN" dirty="0">
                <a:ea typeface="宋体" charset="-122"/>
              </a:rPr>
              <a:t>Uniform multiprocessors:</a:t>
            </a:r>
          </a:p>
          <a:p>
            <a:pPr lvl="1" eaLnBrk="1" hangingPunct="1"/>
            <a:r>
              <a:rPr lang="en-US" altLang="zh-CN" dirty="0">
                <a:ea typeface="宋体" charset="-122"/>
              </a:rPr>
              <a:t>different processors have different computing capacities</a:t>
            </a:r>
          </a:p>
          <a:p>
            <a:pPr eaLnBrk="1" hangingPunct="1"/>
            <a:r>
              <a:rPr lang="en-US" altLang="zh-CN" dirty="0">
                <a:ea typeface="宋体" charset="-122"/>
              </a:rPr>
              <a:t>Heterogeneous multiprocessors:</a:t>
            </a:r>
          </a:p>
          <a:p>
            <a:pPr lvl="1" eaLnBrk="1" hangingPunct="1"/>
            <a:r>
              <a:rPr lang="en-US" altLang="zh-CN" dirty="0">
                <a:ea typeface="宋体" charset="-122"/>
              </a:rPr>
              <a:t>each (task, processor) pair may have a different computing capacity</a:t>
            </a:r>
          </a:p>
          <a:p>
            <a:pPr eaLnBrk="1" hangingPunct="1"/>
            <a:r>
              <a:rPr lang="en-US" altLang="zh-CN" dirty="0">
                <a:ea typeface="宋体" charset="-122"/>
              </a:rPr>
              <a:t>MP scheduling</a:t>
            </a:r>
            <a:endParaRPr lang="it-IT" altLang="zh-CN" dirty="0">
              <a:ea typeface="宋体" charset="-122"/>
            </a:endParaRPr>
          </a:p>
          <a:p>
            <a:pPr lvl="1" eaLnBrk="1" hangingPunct="1"/>
            <a:r>
              <a:rPr lang="it-IT" altLang="zh-CN" dirty="0">
                <a:ea typeface="宋体" charset="-122"/>
              </a:rPr>
              <a:t>Many NP-hard problems, with few optimal results, mainly heuristic approaches</a:t>
            </a:r>
          </a:p>
          <a:p>
            <a:pPr lvl="1" eaLnBrk="1" hangingPunct="1"/>
            <a:r>
              <a:rPr lang="it-IT" altLang="zh-CN" dirty="0">
                <a:ea typeface="宋体" charset="-122"/>
              </a:rPr>
              <a:t>Only sufficient schedulability tests</a:t>
            </a:r>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descr="Rectangle: Click to edit Master text styles&#10;Second level&#10;Third level&#10;Fourth level&#10;Fifth level"/>
          <p:cNvSpPr>
            <a:spLocks noGrp="1" noChangeArrowheads="1"/>
          </p:cNvSpPr>
          <p:nvPr>
            <p:ph type="body" idx="1"/>
          </p:nvPr>
        </p:nvSpPr>
        <p:spPr>
          <a:xfrm>
            <a:off x="1638300" y="11477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Identical</a:t>
            </a:r>
            <a:r>
              <a:rPr lang="en-US" altLang="zh-CN" dirty="0">
                <a:ea typeface="宋体" charset="-122"/>
              </a:rPr>
              <a:t> multiprocessors: each processor has the same speed</a:t>
            </a:r>
            <a:endParaRPr lang="en-US" altLang="zh-CN" b="1" dirty="0">
              <a:solidFill>
                <a:schemeClr val="hlink"/>
              </a:solidFill>
              <a:ea typeface="宋体" charset="-122"/>
            </a:endParaRPr>
          </a:p>
        </p:txBody>
      </p:sp>
      <p:sp>
        <p:nvSpPr>
          <p:cNvPr id="47107"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7108"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7109" name="Group 5"/>
          <p:cNvGrpSpPr>
            <a:grpSpLocks/>
          </p:cNvGrpSpPr>
          <p:nvPr/>
        </p:nvGrpSpPr>
        <p:grpSpPr bwMode="auto">
          <a:xfrm>
            <a:off x="1790701" y="2305050"/>
            <a:ext cx="7664450" cy="3683000"/>
            <a:chOff x="168" y="1860"/>
            <a:chExt cx="4828" cy="2320"/>
          </a:xfrm>
        </p:grpSpPr>
        <p:grpSp>
          <p:nvGrpSpPr>
            <p:cNvPr id="47120" name="Group 6"/>
            <p:cNvGrpSpPr>
              <a:grpSpLocks/>
            </p:cNvGrpSpPr>
            <p:nvPr/>
          </p:nvGrpSpPr>
          <p:grpSpPr bwMode="auto">
            <a:xfrm>
              <a:off x="960" y="2687"/>
              <a:ext cx="4036" cy="1493"/>
              <a:chOff x="960" y="2687"/>
              <a:chExt cx="4036" cy="1493"/>
            </a:xfrm>
          </p:grpSpPr>
          <p:sp>
            <p:nvSpPr>
              <p:cNvPr id="47122"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3"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4"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5"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7126"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7127"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7121" name="Text Box 13"/>
            <p:cNvSpPr txBox="1">
              <a:spLocks noChangeArrowheads="1"/>
            </p:cNvSpPr>
            <p:nvPr/>
          </p:nvSpPr>
          <p:spPr bwMode="auto">
            <a:xfrm>
              <a:off x="168" y="1860"/>
              <a:ext cx="638"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solidFill>
                    <a:srgbClr val="990099"/>
                  </a:solidFill>
                  <a:latin typeface="Microsoft Sans Serif" pitchFamily="34" charset="0"/>
                  <a:ea typeface="宋体" charset="-122"/>
                </a:rPr>
                <a:t>Task T1</a:t>
              </a:r>
            </a:p>
          </p:txBody>
        </p:sp>
      </p:grpSp>
      <p:sp>
        <p:nvSpPr>
          <p:cNvPr id="984078" name="Rectangle 14"/>
          <p:cNvSpPr>
            <a:spLocks noChangeArrowheads="1"/>
          </p:cNvSpPr>
          <p:nvPr/>
        </p:nvSpPr>
        <p:spPr bwMode="auto">
          <a:xfrm>
            <a:off x="3048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79" name="Rectangle 15"/>
          <p:cNvSpPr>
            <a:spLocks noChangeArrowheads="1"/>
          </p:cNvSpPr>
          <p:nvPr/>
        </p:nvSpPr>
        <p:spPr bwMode="auto">
          <a:xfrm>
            <a:off x="5715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0" name="Rectangle 16"/>
          <p:cNvSpPr>
            <a:spLocks noChangeArrowheads="1"/>
          </p:cNvSpPr>
          <p:nvPr/>
        </p:nvSpPr>
        <p:spPr bwMode="auto">
          <a:xfrm>
            <a:off x="8382000" y="4970463"/>
            <a:ext cx="1073150" cy="715962"/>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sp>
        <p:nvSpPr>
          <p:cNvPr id="984081" name="Line 17"/>
          <p:cNvSpPr>
            <a:spLocks noChangeShapeType="1"/>
          </p:cNvSpPr>
          <p:nvPr/>
        </p:nvSpPr>
        <p:spPr bwMode="auto">
          <a:xfrm>
            <a:off x="2259013" y="4970463"/>
            <a:ext cx="7689850" cy="0"/>
          </a:xfrm>
          <a:prstGeom prst="line">
            <a:avLst/>
          </a:prstGeom>
          <a:noFill/>
          <a:ln w="19050">
            <a:solidFill>
              <a:srgbClr val="990099"/>
            </a:solidFill>
            <a:prstDash val="lgDash"/>
            <a:round/>
            <a:headEnd/>
            <a:tailEnd/>
          </a:ln>
        </p:spPr>
        <p:txBody>
          <a:bodyPr wrap="none" lIns="90488" tIns="44450" rIns="90488" bIns="44450" anchor="ctr"/>
          <a:lstStyle/>
          <a:p>
            <a:endParaRPr lang="zh-CN" altLang="en-US"/>
          </a:p>
        </p:txBody>
      </p:sp>
      <p:sp>
        <p:nvSpPr>
          <p:cNvPr id="984082" name="Text Box 18"/>
          <p:cNvSpPr txBox="1">
            <a:spLocks noChangeArrowheads="1"/>
          </p:cNvSpPr>
          <p:nvPr/>
        </p:nvSpPr>
        <p:spPr bwMode="auto">
          <a:xfrm>
            <a:off x="3220108" y="23034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984083" name="Rectangle 19"/>
          <p:cNvSpPr>
            <a:spLocks noChangeArrowheads="1"/>
          </p:cNvSpPr>
          <p:nvPr/>
        </p:nvSpPr>
        <p:spPr bwMode="auto">
          <a:xfrm>
            <a:off x="3035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4" name="Rectangle 20"/>
          <p:cNvSpPr>
            <a:spLocks noChangeArrowheads="1"/>
          </p:cNvSpPr>
          <p:nvPr/>
        </p:nvSpPr>
        <p:spPr bwMode="auto">
          <a:xfrm>
            <a:off x="57150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5" name="Rectangle 21"/>
          <p:cNvSpPr>
            <a:spLocks noChangeArrowheads="1"/>
          </p:cNvSpPr>
          <p:nvPr/>
        </p:nvSpPr>
        <p:spPr bwMode="auto">
          <a:xfrm>
            <a:off x="8369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6" name="Line 22"/>
          <p:cNvSpPr>
            <a:spLocks noChangeShapeType="1"/>
          </p:cNvSpPr>
          <p:nvPr/>
        </p:nvSpPr>
        <p:spPr bwMode="auto">
          <a:xfrm>
            <a:off x="2297113" y="4068763"/>
            <a:ext cx="7689850" cy="0"/>
          </a:xfrm>
          <a:prstGeom prst="line">
            <a:avLst/>
          </a:prstGeom>
          <a:noFill/>
          <a:ln w="19050">
            <a:solidFill>
              <a:srgbClr val="009900"/>
            </a:solidFill>
            <a:prstDash val="lgDash"/>
            <a:round/>
            <a:headEnd/>
            <a:tailEnd/>
          </a:ln>
        </p:spPr>
        <p:txBody>
          <a:bodyPr wrap="none" lIns="90488" tIns="44450" rIns="90488" bIns="44450" anchor="ctr"/>
          <a:lstStyle/>
          <a:p>
            <a:endParaRPr lang="zh-CN" altLang="en-US"/>
          </a:p>
        </p:txBody>
      </p:sp>
      <p:sp>
        <p:nvSpPr>
          <p:cNvPr id="47119" name="Text Box 2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84078"/>
                                        </p:tgtEl>
                                        <p:attrNameLst>
                                          <p:attrName>style.visibility</p:attrName>
                                        </p:attrNameLst>
                                      </p:cBhvr>
                                      <p:to>
                                        <p:strVal val="visible"/>
                                      </p:to>
                                    </p:set>
                                    <p:animEffect transition="in" filter="dissolve">
                                      <p:cBhvr>
                                        <p:cTn id="7" dur="500"/>
                                        <p:tgtEl>
                                          <p:spTgt spid="9840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4079"/>
                                        </p:tgtEl>
                                        <p:attrNameLst>
                                          <p:attrName>style.visibility</p:attrName>
                                        </p:attrNameLst>
                                      </p:cBhvr>
                                      <p:to>
                                        <p:strVal val="visible"/>
                                      </p:to>
                                    </p:set>
                                    <p:animEffect transition="in" filter="dissolve">
                                      <p:cBhvr>
                                        <p:cTn id="12" dur="500"/>
                                        <p:tgtEl>
                                          <p:spTgt spid="98407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84080"/>
                                        </p:tgtEl>
                                        <p:attrNameLst>
                                          <p:attrName>style.visibility</p:attrName>
                                        </p:attrNameLst>
                                      </p:cBhvr>
                                      <p:to>
                                        <p:strVal val="visible"/>
                                      </p:to>
                                    </p:set>
                                    <p:animEffect transition="in" filter="dissolve">
                                      <p:cBhvr>
                                        <p:cTn id="16" dur="500"/>
                                        <p:tgtEl>
                                          <p:spTgt spid="984080"/>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84081"/>
                                        </p:tgtEl>
                                        <p:attrNameLst>
                                          <p:attrName>style.visibility</p:attrName>
                                        </p:attrNameLst>
                                      </p:cBhvr>
                                      <p:to>
                                        <p:strVal val="visible"/>
                                      </p:to>
                                    </p:set>
                                    <p:animEffect transition="in" filter="dissolve">
                                      <p:cBhvr>
                                        <p:cTn id="20" dur="500"/>
                                        <p:tgtEl>
                                          <p:spTgt spid="98408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84082"/>
                                        </p:tgtEl>
                                        <p:attrNameLst>
                                          <p:attrName>style.visibility</p:attrName>
                                        </p:attrNameLst>
                                      </p:cBhvr>
                                      <p:to>
                                        <p:strVal val="visible"/>
                                      </p:to>
                                    </p:set>
                                    <p:animEffect transition="in" filter="dissolve">
                                      <p:cBhvr>
                                        <p:cTn id="25" dur="500"/>
                                        <p:tgtEl>
                                          <p:spTgt spid="98408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984083"/>
                                        </p:tgtEl>
                                        <p:attrNameLst>
                                          <p:attrName>style.visibility</p:attrName>
                                        </p:attrNameLst>
                                      </p:cBhvr>
                                      <p:to>
                                        <p:strVal val="visible"/>
                                      </p:to>
                                    </p:set>
                                    <p:animEffect transition="in" filter="dissolve">
                                      <p:cBhvr>
                                        <p:cTn id="29" dur="500"/>
                                        <p:tgtEl>
                                          <p:spTgt spid="984083"/>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984084"/>
                                        </p:tgtEl>
                                        <p:attrNameLst>
                                          <p:attrName>style.visibility</p:attrName>
                                        </p:attrNameLst>
                                      </p:cBhvr>
                                      <p:to>
                                        <p:strVal val="visible"/>
                                      </p:to>
                                    </p:set>
                                    <p:animEffect transition="in" filter="dissolve">
                                      <p:cBhvr>
                                        <p:cTn id="33" dur="500"/>
                                        <p:tgtEl>
                                          <p:spTgt spid="984084"/>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984085"/>
                                        </p:tgtEl>
                                        <p:attrNameLst>
                                          <p:attrName>style.visibility</p:attrName>
                                        </p:attrNameLst>
                                      </p:cBhvr>
                                      <p:to>
                                        <p:strVal val="visible"/>
                                      </p:to>
                                    </p:set>
                                    <p:animEffect transition="in" filter="dissolve">
                                      <p:cBhvr>
                                        <p:cTn id="37" dur="500"/>
                                        <p:tgtEl>
                                          <p:spTgt spid="984085"/>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984086"/>
                                        </p:tgtEl>
                                        <p:attrNameLst>
                                          <p:attrName>style.visibility</p:attrName>
                                        </p:attrNameLst>
                                      </p:cBhvr>
                                      <p:to>
                                        <p:strVal val="visible"/>
                                      </p:to>
                                    </p:set>
                                    <p:animEffect transition="in" filter="dissolve">
                                      <p:cBhvr>
                                        <p:cTn id="41" dur="500"/>
                                        <p:tgtEl>
                                          <p:spTgt spid="98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78" grpId="0" animBg="1"/>
      <p:bldP spid="984079" grpId="0" animBg="1"/>
      <p:bldP spid="984080" grpId="0" animBg="1"/>
      <p:bldP spid="984081" grpId="0" animBg="1"/>
      <p:bldP spid="984082" grpId="0" autoUpdateAnimBg="0"/>
      <p:bldP spid="984083" grpId="0" animBg="1"/>
      <p:bldP spid="984084" grpId="0" animBg="1"/>
      <p:bldP spid="984085" grpId="0" animBg="1"/>
      <p:bldP spid="984086" grpId="0" animBg="1"/>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descr="Rectangle: Click to edit Master text styles&#10;Second level&#10;Third level&#10;Fourth level&#10;Fifth level"/>
          <p:cNvSpPr>
            <a:spLocks noGrp="1" noChangeArrowheads="1"/>
          </p:cNvSpPr>
          <p:nvPr>
            <p:ph type="body" idx="1"/>
          </p:nvPr>
        </p:nvSpPr>
        <p:spPr>
          <a:xfrm>
            <a:off x="1638300" y="11223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Uniform</a:t>
            </a:r>
            <a:r>
              <a:rPr lang="en-US" altLang="zh-CN" dirty="0">
                <a:ea typeface="宋体" charset="-122"/>
              </a:rPr>
              <a:t> multiprocessors: different processors have </a:t>
            </a:r>
            <a:r>
              <a:rPr lang="en-US" altLang="zh-CN" dirty="0">
                <a:solidFill>
                  <a:srgbClr val="0000FF"/>
                </a:solidFill>
                <a:ea typeface="宋体" charset="-122"/>
              </a:rPr>
              <a:t>different</a:t>
            </a:r>
            <a:r>
              <a:rPr lang="en-US" altLang="zh-CN" dirty="0">
                <a:ea typeface="宋体" charset="-122"/>
              </a:rPr>
              <a:t> speeds</a:t>
            </a:r>
            <a:endParaRPr lang="en-US" altLang="zh-CN" b="1" dirty="0">
              <a:solidFill>
                <a:schemeClr val="hlink"/>
              </a:solidFill>
              <a:ea typeface="宋体" charset="-122"/>
            </a:endParaRPr>
          </a:p>
        </p:txBody>
      </p:sp>
      <p:sp>
        <p:nvSpPr>
          <p:cNvPr id="48131"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8132"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8167" name="Group 6"/>
          <p:cNvGrpSpPr>
            <a:grpSpLocks/>
          </p:cNvGrpSpPr>
          <p:nvPr/>
        </p:nvGrpSpPr>
        <p:grpSpPr bwMode="auto">
          <a:xfrm>
            <a:off x="3048000" y="3605213"/>
            <a:ext cx="6407150" cy="2370138"/>
            <a:chOff x="960" y="2687"/>
            <a:chExt cx="4036" cy="1493"/>
          </a:xfrm>
        </p:grpSpPr>
        <p:sp>
          <p:nvSpPr>
            <p:cNvPr id="48169"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0"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1"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2"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8173"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8174"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8168" name="Text Box 13"/>
          <p:cNvSpPr txBox="1">
            <a:spLocks noChangeArrowheads="1"/>
          </p:cNvSpPr>
          <p:nvPr/>
        </p:nvSpPr>
        <p:spPr bwMode="auto">
          <a:xfrm>
            <a:off x="1791358" y="2292350"/>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48134" name="Rectangle 14"/>
          <p:cNvSpPr>
            <a:spLocks noChangeArrowheads="1"/>
          </p:cNvSpPr>
          <p:nvPr/>
        </p:nvSpPr>
        <p:spPr bwMode="auto">
          <a:xfrm>
            <a:off x="3048000" y="49577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6127" name="Text Box 15"/>
          <p:cNvSpPr txBox="1">
            <a:spLocks noChangeArrowheads="1"/>
          </p:cNvSpPr>
          <p:nvPr/>
        </p:nvSpPr>
        <p:spPr bwMode="auto">
          <a:xfrm>
            <a:off x="3220108" y="22907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48136" name="Line 16"/>
          <p:cNvSpPr>
            <a:spLocks noChangeShapeType="1"/>
          </p:cNvSpPr>
          <p:nvPr/>
        </p:nvSpPr>
        <p:spPr bwMode="auto">
          <a:xfrm>
            <a:off x="2690813" y="4957764"/>
            <a:ext cx="0" cy="731837"/>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37" name="Text Box 17"/>
          <p:cNvSpPr txBox="1">
            <a:spLocks noChangeArrowheads="1"/>
          </p:cNvSpPr>
          <p:nvPr/>
        </p:nvSpPr>
        <p:spPr bwMode="auto">
          <a:xfrm>
            <a:off x="2396538" y="5037138"/>
            <a:ext cx="285336" cy="338554"/>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nvGrpSpPr>
          <p:cNvPr id="4" name="Group 18"/>
          <p:cNvGrpSpPr>
            <a:grpSpLocks/>
          </p:cNvGrpSpPr>
          <p:nvPr/>
        </p:nvGrpSpPr>
        <p:grpSpPr bwMode="auto">
          <a:xfrm>
            <a:off x="5040314" y="5291138"/>
            <a:ext cx="1747837" cy="398462"/>
            <a:chOff x="2215" y="3749"/>
            <a:chExt cx="1101" cy="251"/>
          </a:xfrm>
        </p:grpSpPr>
        <p:sp>
          <p:nvSpPr>
            <p:cNvPr id="48163" name="Rectangle 19"/>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64" name="Group 20"/>
            <p:cNvGrpSpPr>
              <a:grpSpLocks/>
            </p:cNvGrpSpPr>
            <p:nvPr/>
          </p:nvGrpSpPr>
          <p:grpSpPr bwMode="auto">
            <a:xfrm>
              <a:off x="2215" y="3749"/>
              <a:ext cx="288" cy="251"/>
              <a:chOff x="2215" y="3749"/>
              <a:chExt cx="288" cy="251"/>
            </a:xfrm>
          </p:grpSpPr>
          <p:sp>
            <p:nvSpPr>
              <p:cNvPr id="48165" name="Line 2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6" name="Text Box 22"/>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6" name="Group 23"/>
          <p:cNvGrpSpPr>
            <a:grpSpLocks/>
          </p:cNvGrpSpPr>
          <p:nvPr/>
        </p:nvGrpSpPr>
        <p:grpSpPr bwMode="auto">
          <a:xfrm>
            <a:off x="7572376" y="5362575"/>
            <a:ext cx="1882775" cy="338138"/>
            <a:chOff x="3810" y="3794"/>
            <a:chExt cx="1186" cy="213"/>
          </a:xfrm>
        </p:grpSpPr>
        <p:sp>
          <p:nvSpPr>
            <p:cNvPr id="48159" name="Rectangle 24"/>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48160" name="Group 25"/>
            <p:cNvGrpSpPr>
              <a:grpSpLocks/>
            </p:cNvGrpSpPr>
            <p:nvPr/>
          </p:nvGrpSpPr>
          <p:grpSpPr bwMode="auto">
            <a:xfrm>
              <a:off x="3810" y="3794"/>
              <a:ext cx="502" cy="213"/>
              <a:chOff x="3810" y="3794"/>
              <a:chExt cx="502" cy="213"/>
            </a:xfrm>
          </p:grpSpPr>
          <p:sp>
            <p:nvSpPr>
              <p:cNvPr id="48161" name="Line 26"/>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2" name="Text Box 27"/>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8" name="Group 28"/>
          <p:cNvGrpSpPr>
            <a:grpSpLocks/>
          </p:cNvGrpSpPr>
          <p:nvPr/>
        </p:nvGrpSpPr>
        <p:grpSpPr bwMode="auto">
          <a:xfrm>
            <a:off x="2498727" y="3606801"/>
            <a:ext cx="1622425" cy="441325"/>
            <a:chOff x="614" y="2688"/>
            <a:chExt cx="1022" cy="278"/>
          </a:xfrm>
        </p:grpSpPr>
        <p:sp>
          <p:nvSpPr>
            <p:cNvPr id="48155" name="Rectangle 29"/>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6" name="Group 30"/>
            <p:cNvGrpSpPr>
              <a:grpSpLocks/>
            </p:cNvGrpSpPr>
            <p:nvPr/>
          </p:nvGrpSpPr>
          <p:grpSpPr bwMode="auto">
            <a:xfrm>
              <a:off x="614" y="2715"/>
              <a:ext cx="201" cy="251"/>
              <a:chOff x="2270" y="3749"/>
              <a:chExt cx="201" cy="251"/>
            </a:xfrm>
          </p:grpSpPr>
          <p:sp>
            <p:nvSpPr>
              <p:cNvPr id="48157" name="Line 3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8" name="Text Box 32"/>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10" name="Group 33"/>
          <p:cNvGrpSpPr>
            <a:grpSpLocks/>
          </p:cNvGrpSpPr>
          <p:nvPr/>
        </p:nvGrpSpPr>
        <p:grpSpPr bwMode="auto">
          <a:xfrm>
            <a:off x="5129214" y="3573464"/>
            <a:ext cx="1658937" cy="338137"/>
            <a:chOff x="2271" y="2667"/>
            <a:chExt cx="1045" cy="213"/>
          </a:xfrm>
        </p:grpSpPr>
        <p:sp>
          <p:nvSpPr>
            <p:cNvPr id="48151" name="Rectangle 34"/>
            <p:cNvSpPr>
              <a:spLocks noChangeArrowheads="1"/>
            </p:cNvSpPr>
            <p:nvPr/>
          </p:nvSpPr>
          <p:spPr bwMode="auto">
            <a:xfrm>
              <a:off x="2640" y="2688"/>
              <a:ext cx="676" cy="13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2" name="Group 35"/>
            <p:cNvGrpSpPr>
              <a:grpSpLocks/>
            </p:cNvGrpSpPr>
            <p:nvPr/>
          </p:nvGrpSpPr>
          <p:grpSpPr bwMode="auto">
            <a:xfrm>
              <a:off x="2271" y="2667"/>
              <a:ext cx="288" cy="213"/>
              <a:chOff x="2271" y="2667"/>
              <a:chExt cx="288" cy="213"/>
            </a:xfrm>
          </p:grpSpPr>
          <p:sp>
            <p:nvSpPr>
              <p:cNvPr id="48153" name="Line 36"/>
              <p:cNvSpPr>
                <a:spLocks noChangeShapeType="1"/>
              </p:cNvSpPr>
              <p:nvPr/>
            </p:nvSpPr>
            <p:spPr bwMode="auto">
              <a:xfrm>
                <a:off x="2527" y="2673"/>
                <a:ext cx="0" cy="153"/>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4" name="Text Box 37"/>
              <p:cNvSpPr txBox="1">
                <a:spLocks noChangeArrowheads="1"/>
              </p:cNvSpPr>
              <p:nvPr/>
            </p:nvSpPr>
            <p:spPr bwMode="auto">
              <a:xfrm>
                <a:off x="2271" y="2667"/>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y/2</a:t>
                </a:r>
              </a:p>
            </p:txBody>
          </p:sp>
        </p:grpSp>
      </p:grpSp>
      <p:grpSp>
        <p:nvGrpSpPr>
          <p:cNvPr id="12" name="Group 38"/>
          <p:cNvGrpSpPr>
            <a:grpSpLocks/>
          </p:cNvGrpSpPr>
          <p:nvPr/>
        </p:nvGrpSpPr>
        <p:grpSpPr bwMode="auto">
          <a:xfrm>
            <a:off x="7797800" y="3595688"/>
            <a:ext cx="1644650" cy="392112"/>
            <a:chOff x="3952" y="2681"/>
            <a:chExt cx="1036" cy="247"/>
          </a:xfrm>
        </p:grpSpPr>
        <p:sp>
          <p:nvSpPr>
            <p:cNvPr id="48147" name="Rectangle 39"/>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48" name="Group 40"/>
            <p:cNvGrpSpPr>
              <a:grpSpLocks/>
            </p:cNvGrpSpPr>
            <p:nvPr/>
          </p:nvGrpSpPr>
          <p:grpSpPr bwMode="auto">
            <a:xfrm>
              <a:off x="3952" y="2681"/>
              <a:ext cx="288" cy="247"/>
              <a:chOff x="3952" y="2681"/>
              <a:chExt cx="288" cy="247"/>
            </a:xfrm>
          </p:grpSpPr>
          <p:sp>
            <p:nvSpPr>
              <p:cNvPr id="48149" name="Line 41"/>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0" name="Text Box 42"/>
              <p:cNvSpPr txBox="1">
                <a:spLocks noChangeArrowheads="1"/>
              </p:cNvSpPr>
              <p:nvPr/>
            </p:nvSpPr>
            <p:spPr bwMode="auto">
              <a:xfrm>
                <a:off x="3952" y="2715"/>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y/3</a:t>
                </a:r>
              </a:p>
            </p:txBody>
          </p:sp>
        </p:grpSp>
      </p:grpSp>
      <p:sp>
        <p:nvSpPr>
          <p:cNvPr id="48143" name="Text Box 4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8144" name="Text Box 44"/>
          <p:cNvSpPr txBox="1">
            <a:spLocks noChangeArrowheads="1"/>
          </p:cNvSpPr>
          <p:nvPr/>
        </p:nvSpPr>
        <p:spPr bwMode="auto">
          <a:xfrm>
            <a:off x="29644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1</a:t>
            </a:r>
            <a:endParaRPr lang="en-US" altLang="zh-CN" b="1">
              <a:solidFill>
                <a:srgbClr val="009900"/>
              </a:solidFill>
              <a:latin typeface="Microsoft Sans Serif" pitchFamily="34" charset="0"/>
              <a:ea typeface="宋体" charset="-122"/>
            </a:endParaRPr>
          </a:p>
        </p:txBody>
      </p:sp>
      <p:sp>
        <p:nvSpPr>
          <p:cNvPr id="48145" name="Text Box 45"/>
          <p:cNvSpPr txBox="1">
            <a:spLocks noChangeArrowheads="1"/>
          </p:cNvSpPr>
          <p:nvPr/>
        </p:nvSpPr>
        <p:spPr bwMode="auto">
          <a:xfrm>
            <a:off x="56568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2</a:t>
            </a:r>
            <a:endParaRPr lang="en-US" altLang="zh-CN" b="1">
              <a:solidFill>
                <a:srgbClr val="009900"/>
              </a:solidFill>
              <a:latin typeface="Microsoft Sans Serif" pitchFamily="34" charset="0"/>
              <a:ea typeface="宋体" charset="-122"/>
            </a:endParaRPr>
          </a:p>
        </p:txBody>
      </p:sp>
      <p:sp>
        <p:nvSpPr>
          <p:cNvPr id="48146" name="Text Box 46"/>
          <p:cNvSpPr txBox="1">
            <a:spLocks noChangeArrowheads="1"/>
          </p:cNvSpPr>
          <p:nvPr/>
        </p:nvSpPr>
        <p:spPr bwMode="auto">
          <a:xfrm>
            <a:off x="83492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3</a:t>
            </a:r>
            <a:endParaRPr lang="en-US" altLang="zh-CN" b="1">
              <a:solidFill>
                <a:srgbClr val="009900"/>
              </a:solidFill>
              <a:latin typeface="Microsoft Sans Serif" pitchFamily="34"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6127"/>
                                        </p:tgtEl>
                                        <p:attrNameLst>
                                          <p:attrName>style.visibility</p:attrName>
                                        </p:attrNameLst>
                                      </p:cBhvr>
                                      <p:to>
                                        <p:strVal val="visible"/>
                                      </p:to>
                                    </p:set>
                                    <p:animEffect transition="in" filter="dissolve">
                                      <p:cBhvr>
                                        <p:cTn id="17" dur="500"/>
                                        <p:tgtEl>
                                          <p:spTgt spid="986127"/>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par>
                          <p:cTn id="26" fill="hold">
                            <p:stCondLst>
                              <p:cond delay="1500"/>
                            </p:stCondLst>
                            <p:childTnLst>
                              <p:par>
                                <p:cTn id="27" presetID="9"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9155" name="Line 3"/>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sp>
        <p:nvSpPr>
          <p:cNvPr id="49165" name="Text Box 36"/>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9166" name="Rectangle 37"/>
          <p:cNvSpPr>
            <a:spLocks noChangeArrowheads="1"/>
          </p:cNvSpPr>
          <p:nvPr/>
        </p:nvSpPr>
        <p:spPr bwMode="auto">
          <a:xfrm>
            <a:off x="1638300" y="1111250"/>
            <a:ext cx="9029700" cy="1066800"/>
          </a:xfrm>
          <a:prstGeom prst="rect">
            <a:avLst/>
          </a:prstGeom>
          <a:noFill/>
          <a:ln w="12700">
            <a:noFill/>
            <a:miter lim="800000"/>
            <a:headEnd/>
            <a:tailEnd/>
          </a:ln>
        </p:spPr>
        <p:txBody>
          <a:bodyPr lIns="90488" tIns="44450" rIns="90488" bIns="44450"/>
          <a:lstStyle/>
          <a:p>
            <a:pPr>
              <a:lnSpc>
                <a:spcPct val="125000"/>
              </a:lnSpc>
              <a:spcBef>
                <a:spcPct val="20000"/>
              </a:spcBef>
              <a:buClr>
                <a:schemeClr val="hlink"/>
              </a:buClr>
              <a:buSzPct val="110000"/>
              <a:tabLst>
                <a:tab pos="635000" algn="l"/>
                <a:tab pos="1139825" algn="l"/>
              </a:tabLst>
            </a:pPr>
            <a:r>
              <a:rPr lang="en-US" altLang="zh-CN" dirty="0">
                <a:solidFill>
                  <a:schemeClr val="hlink"/>
                </a:solidFill>
                <a:ea typeface="宋体" charset="-122"/>
              </a:rPr>
              <a:t>Heterogeneous</a:t>
            </a:r>
            <a:r>
              <a:rPr lang="en-US" altLang="zh-CN" dirty="0">
                <a:solidFill>
                  <a:srgbClr val="000000"/>
                </a:solidFill>
                <a:ea typeface="宋体" charset="-122"/>
              </a:rPr>
              <a:t> multiprocessors: each </a:t>
            </a:r>
            <a:r>
              <a:rPr lang="en-US" altLang="zh-CN" dirty="0">
                <a:solidFill>
                  <a:srgbClr val="0000FF"/>
                </a:solidFill>
                <a:ea typeface="宋体" charset="-122"/>
              </a:rPr>
              <a:t>(task, processor)</a:t>
            </a:r>
            <a:r>
              <a:rPr lang="en-US" altLang="zh-CN" dirty="0">
                <a:solidFill>
                  <a:srgbClr val="000000"/>
                </a:solidFill>
                <a:ea typeface="宋体" charset="-122"/>
              </a:rPr>
              <a:t> pair may have a different relative speed, due to specialized processor architectures</a:t>
            </a:r>
          </a:p>
          <a:p>
            <a:pPr>
              <a:lnSpc>
                <a:spcPct val="125000"/>
              </a:lnSpc>
              <a:spcBef>
                <a:spcPct val="20000"/>
              </a:spcBef>
              <a:buClr>
                <a:schemeClr val="hlink"/>
              </a:buClr>
              <a:buSzPct val="110000"/>
              <a:tabLst>
                <a:tab pos="635000" algn="l"/>
                <a:tab pos="1139825" algn="l"/>
              </a:tabLst>
            </a:pPr>
            <a:endParaRPr lang="en-US" altLang="zh-CN" dirty="0">
              <a:solidFill>
                <a:srgbClr val="000000"/>
              </a:solidFill>
              <a:ea typeface="宋体" charset="-122"/>
            </a:endParaRPr>
          </a:p>
        </p:txBody>
      </p:sp>
      <p:grpSp>
        <p:nvGrpSpPr>
          <p:cNvPr id="44" name="Group 6"/>
          <p:cNvGrpSpPr>
            <a:grpSpLocks/>
          </p:cNvGrpSpPr>
          <p:nvPr/>
        </p:nvGrpSpPr>
        <p:grpSpPr bwMode="auto">
          <a:xfrm>
            <a:off x="1466851" y="3552826"/>
            <a:ext cx="8570913" cy="2659063"/>
            <a:chOff x="-36" y="2238"/>
            <a:chExt cx="5399" cy="1675"/>
          </a:xfrm>
        </p:grpSpPr>
        <p:grpSp>
          <p:nvGrpSpPr>
            <p:cNvPr id="45" name="Group 7"/>
            <p:cNvGrpSpPr>
              <a:grpSpLocks/>
            </p:cNvGrpSpPr>
            <p:nvPr/>
          </p:nvGrpSpPr>
          <p:grpSpPr bwMode="auto">
            <a:xfrm>
              <a:off x="550" y="3122"/>
              <a:ext cx="4446" cy="468"/>
              <a:chOff x="550" y="3122"/>
              <a:chExt cx="4446" cy="468"/>
            </a:xfrm>
          </p:grpSpPr>
          <p:sp>
            <p:nvSpPr>
              <p:cNvPr id="85" name="Line 8"/>
              <p:cNvSpPr>
                <a:spLocks noChangeShapeType="1"/>
              </p:cNvSpPr>
              <p:nvPr/>
            </p:nvSpPr>
            <p:spPr bwMode="auto">
              <a:xfrm>
                <a:off x="735" y="3122"/>
                <a:ext cx="0" cy="461"/>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grpSp>
            <p:nvGrpSpPr>
              <p:cNvPr id="86" name="Group 9"/>
              <p:cNvGrpSpPr>
                <a:grpSpLocks/>
              </p:cNvGrpSpPr>
              <p:nvPr/>
            </p:nvGrpSpPr>
            <p:grpSpPr bwMode="auto">
              <a:xfrm>
                <a:off x="550" y="3122"/>
                <a:ext cx="4446" cy="468"/>
                <a:chOff x="550" y="3122"/>
                <a:chExt cx="4446" cy="468"/>
              </a:xfrm>
            </p:grpSpPr>
            <p:sp>
              <p:nvSpPr>
                <p:cNvPr id="87" name="Rectangle 10"/>
                <p:cNvSpPr>
                  <a:spLocks noChangeArrowheads="1"/>
                </p:cNvSpPr>
                <p:nvPr/>
              </p:nvSpPr>
              <p:spPr bwMode="auto">
                <a:xfrm>
                  <a:off x="960" y="3122"/>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88" name="Group 11"/>
                <p:cNvGrpSpPr>
                  <a:grpSpLocks/>
                </p:cNvGrpSpPr>
                <p:nvPr/>
              </p:nvGrpSpPr>
              <p:grpSpPr bwMode="auto">
                <a:xfrm>
                  <a:off x="2215" y="3332"/>
                  <a:ext cx="1101" cy="251"/>
                  <a:chOff x="2215" y="3749"/>
                  <a:chExt cx="1101" cy="251"/>
                </a:xfrm>
              </p:grpSpPr>
              <p:sp>
                <p:nvSpPr>
                  <p:cNvPr id="95" name="Rectangle 12"/>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96" name="Group 13"/>
                  <p:cNvGrpSpPr>
                    <a:grpSpLocks/>
                  </p:cNvGrpSpPr>
                  <p:nvPr/>
                </p:nvGrpSpPr>
                <p:grpSpPr bwMode="auto">
                  <a:xfrm>
                    <a:off x="2215" y="3749"/>
                    <a:ext cx="288" cy="251"/>
                    <a:chOff x="2215" y="3749"/>
                    <a:chExt cx="288" cy="251"/>
                  </a:xfrm>
                </p:grpSpPr>
                <p:sp>
                  <p:nvSpPr>
                    <p:cNvPr id="97" name="Line 14"/>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8" name="Text Box 15"/>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89" name="Group 16"/>
                <p:cNvGrpSpPr>
                  <a:grpSpLocks/>
                </p:cNvGrpSpPr>
                <p:nvPr/>
              </p:nvGrpSpPr>
              <p:grpSpPr bwMode="auto">
                <a:xfrm>
                  <a:off x="3810" y="3377"/>
                  <a:ext cx="1186" cy="213"/>
                  <a:chOff x="3810" y="3794"/>
                  <a:chExt cx="1186" cy="213"/>
                </a:xfrm>
              </p:grpSpPr>
              <p:sp>
                <p:nvSpPr>
                  <p:cNvPr id="91" name="Rectangle 17"/>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92" name="Group 18"/>
                  <p:cNvGrpSpPr>
                    <a:grpSpLocks/>
                  </p:cNvGrpSpPr>
                  <p:nvPr/>
                </p:nvGrpSpPr>
                <p:grpSpPr bwMode="auto">
                  <a:xfrm>
                    <a:off x="3810" y="3794"/>
                    <a:ext cx="502" cy="213"/>
                    <a:chOff x="3810" y="3794"/>
                    <a:chExt cx="502" cy="213"/>
                  </a:xfrm>
                </p:grpSpPr>
                <p:sp>
                  <p:nvSpPr>
                    <p:cNvPr id="93" name="Line 19"/>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4" name="Text Box 20"/>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sp>
              <p:nvSpPr>
                <p:cNvPr id="90" name="Text Box 21"/>
                <p:cNvSpPr txBox="1">
                  <a:spLocks noChangeArrowheads="1"/>
                </p:cNvSpPr>
                <p:nvPr/>
              </p:nvSpPr>
              <p:spPr bwMode="auto">
                <a:xfrm>
                  <a:off x="550" y="3172"/>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grpSp>
        <p:grpSp>
          <p:nvGrpSpPr>
            <p:cNvPr id="46" name="Group 22"/>
            <p:cNvGrpSpPr>
              <a:grpSpLocks/>
            </p:cNvGrpSpPr>
            <p:nvPr/>
          </p:nvGrpSpPr>
          <p:grpSpPr bwMode="auto">
            <a:xfrm>
              <a:off x="960" y="2270"/>
              <a:ext cx="4403" cy="1517"/>
              <a:chOff x="960" y="2270"/>
              <a:chExt cx="4403" cy="1517"/>
            </a:xfrm>
          </p:grpSpPr>
          <p:grpSp>
            <p:nvGrpSpPr>
              <p:cNvPr id="75" name="Group 23"/>
              <p:cNvGrpSpPr>
                <a:grpSpLocks/>
              </p:cNvGrpSpPr>
              <p:nvPr/>
            </p:nvGrpSpPr>
            <p:grpSpPr bwMode="auto">
              <a:xfrm>
                <a:off x="960" y="2270"/>
                <a:ext cx="4036" cy="1493"/>
                <a:chOff x="960" y="2687"/>
                <a:chExt cx="4036" cy="1493"/>
              </a:xfrm>
            </p:grpSpPr>
            <p:sp>
              <p:nvSpPr>
                <p:cNvPr id="79" name="Rectangle 24"/>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0" name="Rectangle 25"/>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1" name="Rectangle 26"/>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2" name="Text Box 27"/>
                <p:cNvSpPr txBox="1">
                  <a:spLocks noChangeArrowheads="1"/>
                </p:cNvSpPr>
                <p:nvPr/>
              </p:nvSpPr>
              <p:spPr bwMode="auto">
                <a:xfrm>
                  <a:off x="1112"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3" name="Text Box 28"/>
                <p:cNvSpPr txBox="1">
                  <a:spLocks noChangeArrowheads="1"/>
                </p:cNvSpPr>
                <p:nvPr/>
              </p:nvSpPr>
              <p:spPr bwMode="auto">
                <a:xfrm>
                  <a:off x="2976"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4" name="Text Box 29"/>
                <p:cNvSpPr txBox="1">
                  <a:spLocks noChangeArrowheads="1"/>
                </p:cNvSpPr>
                <p:nvPr/>
              </p:nvSpPr>
              <p:spPr bwMode="auto">
                <a:xfrm>
                  <a:off x="4560"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grpSp>
          <p:sp>
            <p:nvSpPr>
              <p:cNvPr id="76" name="Text Box 30"/>
              <p:cNvSpPr txBox="1">
                <a:spLocks noChangeArrowheads="1"/>
              </p:cNvSpPr>
              <p:nvPr/>
            </p:nvSpPr>
            <p:spPr bwMode="auto">
              <a:xfrm>
                <a:off x="1011" y="3562"/>
                <a:ext cx="389"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CPU</a:t>
                </a:r>
                <a:endParaRPr lang="en-US" altLang="zh-CN">
                  <a:solidFill>
                    <a:srgbClr val="0000FF"/>
                  </a:solidFill>
                  <a:latin typeface="Microsoft Sans Serif" pitchFamily="34" charset="0"/>
                  <a:ea typeface="宋体" charset="-122"/>
                </a:endParaRPr>
              </a:p>
            </p:txBody>
          </p:sp>
          <p:sp>
            <p:nvSpPr>
              <p:cNvPr id="77" name="Text Box 31"/>
              <p:cNvSpPr txBox="1">
                <a:spLocks noChangeArrowheads="1"/>
              </p:cNvSpPr>
              <p:nvPr/>
            </p:nvSpPr>
            <p:spPr bwMode="auto">
              <a:xfrm>
                <a:off x="2673" y="3568"/>
                <a:ext cx="652"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DSP chip</a:t>
                </a:r>
                <a:endParaRPr lang="en-US" altLang="zh-CN">
                  <a:solidFill>
                    <a:srgbClr val="0000FF"/>
                  </a:solidFill>
                  <a:latin typeface="Microsoft Sans Serif" pitchFamily="34" charset="0"/>
                  <a:ea typeface="宋体" charset="-122"/>
                </a:endParaRPr>
              </a:p>
            </p:txBody>
          </p:sp>
          <p:sp>
            <p:nvSpPr>
              <p:cNvPr id="78" name="Text Box 32"/>
              <p:cNvSpPr txBox="1">
                <a:spLocks noChangeArrowheads="1"/>
              </p:cNvSpPr>
              <p:nvPr/>
            </p:nvSpPr>
            <p:spPr bwMode="auto">
              <a:xfrm>
                <a:off x="3948" y="3574"/>
                <a:ext cx="1415"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Graphics co-processor</a:t>
                </a:r>
                <a:endParaRPr lang="en-US" altLang="zh-CN">
                  <a:solidFill>
                    <a:srgbClr val="0000FF"/>
                  </a:solidFill>
                  <a:latin typeface="Microsoft Sans Serif" pitchFamily="34" charset="0"/>
                  <a:ea typeface="宋体" charset="-122"/>
                </a:endParaRPr>
              </a:p>
            </p:txBody>
          </p:sp>
        </p:grpSp>
        <p:sp>
          <p:nvSpPr>
            <p:cNvPr id="47" name="Text Box 33"/>
            <p:cNvSpPr txBox="1">
              <a:spLocks noChangeArrowheads="1"/>
            </p:cNvSpPr>
            <p:nvPr/>
          </p:nvSpPr>
          <p:spPr bwMode="auto">
            <a:xfrm>
              <a:off x="39" y="3519"/>
              <a:ext cx="1074"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990099"/>
                  </a:solidFill>
                  <a:latin typeface="Microsoft Sans Serif" pitchFamily="34" charset="0"/>
                  <a:ea typeface="宋体" charset="-122"/>
                </a:rPr>
                <a:t>Graphics-intensive task</a:t>
              </a:r>
              <a:r>
                <a:rPr lang="en-US" altLang="zh-CN" sz="1600">
                  <a:latin typeface="Microsoft Sans Serif" pitchFamily="34" charset="0"/>
                  <a:ea typeface="宋体" charset="-122"/>
                </a:rPr>
                <a:t>:</a:t>
              </a:r>
              <a:endParaRPr lang="en-US" altLang="zh-CN">
                <a:latin typeface="Microsoft Sans Serif" pitchFamily="34" charset="0"/>
                <a:ea typeface="宋体" charset="-122"/>
              </a:endParaRPr>
            </a:p>
          </p:txBody>
        </p:sp>
        <p:sp>
          <p:nvSpPr>
            <p:cNvPr id="48" name="Text Box 34"/>
            <p:cNvSpPr txBox="1">
              <a:spLocks noChangeArrowheads="1"/>
            </p:cNvSpPr>
            <p:nvPr/>
          </p:nvSpPr>
          <p:spPr bwMode="auto">
            <a:xfrm>
              <a:off x="-36" y="2527"/>
              <a:ext cx="1218"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009900"/>
                  </a:solidFill>
                  <a:latin typeface="Microsoft Sans Serif" pitchFamily="34" charset="0"/>
                  <a:ea typeface="宋体" charset="-122"/>
                </a:rPr>
                <a:t>Number-crunching task:</a:t>
              </a:r>
              <a:endParaRPr lang="en-US" altLang="zh-CN">
                <a:latin typeface="Microsoft Sans Serif" pitchFamily="34" charset="0"/>
                <a:ea typeface="宋体" charset="-122"/>
              </a:endParaRPr>
            </a:p>
          </p:txBody>
        </p:sp>
        <p:grpSp>
          <p:nvGrpSpPr>
            <p:cNvPr id="49" name="Group 35"/>
            <p:cNvGrpSpPr>
              <a:grpSpLocks/>
            </p:cNvGrpSpPr>
            <p:nvPr/>
          </p:nvGrpSpPr>
          <p:grpSpPr bwMode="auto">
            <a:xfrm>
              <a:off x="614" y="2238"/>
              <a:ext cx="4382" cy="1353"/>
              <a:chOff x="614" y="2238"/>
              <a:chExt cx="4382" cy="1353"/>
            </a:xfrm>
          </p:grpSpPr>
          <p:sp>
            <p:nvSpPr>
              <p:cNvPr id="50" name="Rectangle 36"/>
              <p:cNvSpPr>
                <a:spLocks noChangeArrowheads="1"/>
              </p:cNvSpPr>
              <p:nvPr/>
            </p:nvSpPr>
            <p:spPr bwMode="auto">
              <a:xfrm>
                <a:off x="960" y="3123"/>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1" name="Group 37"/>
              <p:cNvGrpSpPr>
                <a:grpSpLocks/>
              </p:cNvGrpSpPr>
              <p:nvPr/>
            </p:nvGrpSpPr>
            <p:grpSpPr bwMode="auto">
              <a:xfrm>
                <a:off x="2215" y="3333"/>
                <a:ext cx="1101" cy="251"/>
                <a:chOff x="2215" y="3749"/>
                <a:chExt cx="1101" cy="251"/>
              </a:xfrm>
            </p:grpSpPr>
            <p:sp>
              <p:nvSpPr>
                <p:cNvPr id="71" name="Rectangle 38"/>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72" name="Group 39"/>
                <p:cNvGrpSpPr>
                  <a:grpSpLocks/>
                </p:cNvGrpSpPr>
                <p:nvPr/>
              </p:nvGrpSpPr>
              <p:grpSpPr bwMode="auto">
                <a:xfrm>
                  <a:off x="2215" y="3749"/>
                  <a:ext cx="288" cy="251"/>
                  <a:chOff x="2215" y="3749"/>
                  <a:chExt cx="288" cy="251"/>
                </a:xfrm>
              </p:grpSpPr>
              <p:sp>
                <p:nvSpPr>
                  <p:cNvPr id="73" name="Line 4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4" name="Text Box 41"/>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52" name="Group 42"/>
              <p:cNvGrpSpPr>
                <a:grpSpLocks/>
              </p:cNvGrpSpPr>
              <p:nvPr/>
            </p:nvGrpSpPr>
            <p:grpSpPr bwMode="auto">
              <a:xfrm>
                <a:off x="3810" y="3378"/>
                <a:ext cx="1186" cy="213"/>
                <a:chOff x="3810" y="3794"/>
                <a:chExt cx="1186" cy="213"/>
              </a:xfrm>
            </p:grpSpPr>
            <p:sp>
              <p:nvSpPr>
                <p:cNvPr id="67" name="Rectangle 43"/>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68" name="Group 44"/>
                <p:cNvGrpSpPr>
                  <a:grpSpLocks/>
                </p:cNvGrpSpPr>
                <p:nvPr/>
              </p:nvGrpSpPr>
              <p:grpSpPr bwMode="auto">
                <a:xfrm>
                  <a:off x="3810" y="3794"/>
                  <a:ext cx="502" cy="213"/>
                  <a:chOff x="3810" y="3794"/>
                  <a:chExt cx="502" cy="213"/>
                </a:xfrm>
              </p:grpSpPr>
              <p:sp>
                <p:nvSpPr>
                  <p:cNvPr id="69" name="Line 45"/>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0" name="Text Box 46"/>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53" name="Group 47"/>
              <p:cNvGrpSpPr>
                <a:grpSpLocks/>
              </p:cNvGrpSpPr>
              <p:nvPr/>
            </p:nvGrpSpPr>
            <p:grpSpPr bwMode="auto">
              <a:xfrm>
                <a:off x="614" y="2272"/>
                <a:ext cx="1022" cy="278"/>
                <a:chOff x="614" y="2688"/>
                <a:chExt cx="1022" cy="278"/>
              </a:xfrm>
            </p:grpSpPr>
            <p:sp>
              <p:nvSpPr>
                <p:cNvPr id="63" name="Rectangle 48"/>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64" name="Group 49"/>
                <p:cNvGrpSpPr>
                  <a:grpSpLocks/>
                </p:cNvGrpSpPr>
                <p:nvPr/>
              </p:nvGrpSpPr>
              <p:grpSpPr bwMode="auto">
                <a:xfrm>
                  <a:off x="614" y="2715"/>
                  <a:ext cx="201" cy="251"/>
                  <a:chOff x="2270" y="3749"/>
                  <a:chExt cx="201" cy="251"/>
                </a:xfrm>
              </p:grpSpPr>
              <p:sp>
                <p:nvSpPr>
                  <p:cNvPr id="65" name="Line 5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6" name="Text Box 51"/>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54" name="Group 52"/>
              <p:cNvGrpSpPr>
                <a:grpSpLocks/>
              </p:cNvGrpSpPr>
              <p:nvPr/>
            </p:nvGrpSpPr>
            <p:grpSpPr bwMode="auto">
              <a:xfrm>
                <a:off x="3777" y="2280"/>
                <a:ext cx="1219" cy="511"/>
                <a:chOff x="3777" y="2696"/>
                <a:chExt cx="1219" cy="675"/>
              </a:xfrm>
            </p:grpSpPr>
            <p:sp>
              <p:nvSpPr>
                <p:cNvPr id="60" name="Rectangle 53"/>
                <p:cNvSpPr>
                  <a:spLocks noChangeArrowheads="1"/>
                </p:cNvSpPr>
                <p:nvPr/>
              </p:nvSpPr>
              <p:spPr bwMode="auto">
                <a:xfrm>
                  <a:off x="4320" y="2696"/>
                  <a:ext cx="676" cy="67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61" name="Line 54"/>
                <p:cNvSpPr>
                  <a:spLocks noChangeShapeType="1"/>
                </p:cNvSpPr>
                <p:nvPr/>
              </p:nvSpPr>
              <p:spPr bwMode="auto">
                <a:xfrm>
                  <a:off x="4175" y="2721"/>
                  <a:ext cx="0" cy="650"/>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2" name="Text Box 55"/>
                <p:cNvSpPr txBox="1">
                  <a:spLocks noChangeArrowheads="1"/>
                </p:cNvSpPr>
                <p:nvPr/>
              </p:nvSpPr>
              <p:spPr bwMode="auto">
                <a:xfrm>
                  <a:off x="3777" y="2746"/>
                  <a:ext cx="399" cy="562"/>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en-US" altLang="zh-CN" sz="1600">
                    <a:solidFill>
                      <a:srgbClr val="0000FF"/>
                    </a:solidFill>
                    <a:latin typeface="Microsoft Sans Serif" pitchFamily="34" charset="0"/>
                    <a:ea typeface="宋体" charset="-122"/>
                  </a:endParaRPr>
                </a:p>
                <a:p>
                  <a:pPr algn="ctr" eaLnBrk="0" hangingPunct="0">
                    <a:lnSpc>
                      <a:spcPct val="110000"/>
                    </a:lnSpc>
                    <a:spcBef>
                      <a:spcPct val="20000"/>
                    </a:spcBef>
                  </a:pPr>
                  <a:r>
                    <a:rPr lang="en-US" altLang="zh-CN" sz="1600">
                      <a:latin typeface="Microsoft Sans Serif" pitchFamily="34" charset="0"/>
                      <a:ea typeface="宋体" charset="-122"/>
                    </a:rPr>
                    <a:t>1.5 y</a:t>
                  </a:r>
                </a:p>
              </p:txBody>
            </p:sp>
          </p:grpSp>
          <p:grpSp>
            <p:nvGrpSpPr>
              <p:cNvPr id="55" name="Group 56"/>
              <p:cNvGrpSpPr>
                <a:grpSpLocks/>
              </p:cNvGrpSpPr>
              <p:nvPr/>
            </p:nvGrpSpPr>
            <p:grpSpPr bwMode="auto">
              <a:xfrm>
                <a:off x="2333" y="2238"/>
                <a:ext cx="981" cy="452"/>
                <a:chOff x="4007" y="2681"/>
                <a:chExt cx="981" cy="145"/>
              </a:xfrm>
            </p:grpSpPr>
            <p:sp>
              <p:nvSpPr>
                <p:cNvPr id="56" name="Rectangle 57"/>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7" name="Group 58"/>
                <p:cNvGrpSpPr>
                  <a:grpSpLocks/>
                </p:cNvGrpSpPr>
                <p:nvPr/>
              </p:nvGrpSpPr>
              <p:grpSpPr bwMode="auto">
                <a:xfrm>
                  <a:off x="4007" y="2681"/>
                  <a:ext cx="232" cy="145"/>
                  <a:chOff x="4007" y="2681"/>
                  <a:chExt cx="232" cy="145"/>
                </a:xfrm>
              </p:grpSpPr>
              <p:sp>
                <p:nvSpPr>
                  <p:cNvPr id="58" name="Line 59"/>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59" name="Text Box 60"/>
                  <p:cNvSpPr txBox="1">
                    <a:spLocks noChangeArrowheads="1"/>
                  </p:cNvSpPr>
                  <p:nvPr/>
                </p:nvSpPr>
                <p:spPr bwMode="auto">
                  <a:xfrm>
                    <a:off x="4007" y="2715"/>
                    <a:ext cx="180" cy="68"/>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grpSp>
      <p:sp>
        <p:nvSpPr>
          <p:cNvPr id="99" name="Text Box 13"/>
          <p:cNvSpPr txBox="1">
            <a:spLocks noChangeArrowheads="1"/>
          </p:cNvSpPr>
          <p:nvPr/>
        </p:nvSpPr>
        <p:spPr bwMode="auto">
          <a:xfrm>
            <a:off x="1791358" y="2557462"/>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100" name="Text Box 15"/>
          <p:cNvSpPr txBox="1">
            <a:spLocks noChangeArrowheads="1"/>
          </p:cNvSpPr>
          <p:nvPr/>
        </p:nvSpPr>
        <p:spPr bwMode="auto">
          <a:xfrm>
            <a:off x="3220108" y="2555876"/>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body" idx="1"/>
          </p:nvPr>
        </p:nvSpPr>
        <p:spPr>
          <a:xfrm>
            <a:off x="1524000" y="914400"/>
            <a:ext cx="8610600" cy="5214938"/>
          </a:xfrm>
        </p:spPr>
        <p:txBody>
          <a:bodyPr/>
          <a:lstStyle/>
          <a:p>
            <a:pPr eaLnBrk="1" hangingPunct="1"/>
            <a:r>
              <a:rPr lang="en-US" altLang="zh-CN" dirty="0">
                <a:ea typeface="宋体" charset="-122"/>
              </a:rPr>
              <a:t>Global scheduling</a:t>
            </a:r>
          </a:p>
          <a:p>
            <a:pPr lvl="1" eaLnBrk="1" hangingPunct="1"/>
            <a:r>
              <a:rPr lang="en-US" altLang="zh-CN" dirty="0">
                <a:ea typeface="宋体" charset="-122"/>
              </a:rPr>
              <a:t>All ready jobs are kept in a common (global) queue; when selected for execution, a job can be dispatched to an arbitrary processor, even after being preempted</a:t>
            </a:r>
          </a:p>
          <a:p>
            <a:pPr eaLnBrk="1" hangingPunct="1"/>
            <a:r>
              <a:rPr lang="en-US" altLang="zh-CN" dirty="0">
                <a:ea typeface="宋体" charset="-122"/>
              </a:rPr>
              <a:t>Partitioned scheduling</a:t>
            </a:r>
          </a:p>
          <a:p>
            <a:pPr lvl="1" eaLnBrk="1" hangingPunct="1"/>
            <a:r>
              <a:rPr lang="en-US" altLang="zh-CN" dirty="0">
                <a:ea typeface="宋体" charset="-122"/>
              </a:rPr>
              <a:t>Each task may only execute on a specific processor</a:t>
            </a:r>
          </a:p>
        </p:txBody>
      </p:sp>
      <p:grpSp>
        <p:nvGrpSpPr>
          <p:cNvPr id="2" name="Group 3"/>
          <p:cNvGrpSpPr>
            <a:grpSpLocks/>
          </p:cNvGrpSpPr>
          <p:nvPr/>
        </p:nvGrpSpPr>
        <p:grpSpPr bwMode="auto">
          <a:xfrm>
            <a:off x="2135188" y="4419600"/>
            <a:ext cx="3600450" cy="1943100"/>
            <a:chOff x="1701" y="845"/>
            <a:chExt cx="3554" cy="1859"/>
          </a:xfrm>
        </p:grpSpPr>
        <p:sp>
          <p:nvSpPr>
            <p:cNvPr id="31791" name="Rectangle 4"/>
            <p:cNvSpPr>
              <a:spLocks noChangeArrowheads="1"/>
            </p:cNvSpPr>
            <p:nvPr/>
          </p:nvSpPr>
          <p:spPr bwMode="auto">
            <a:xfrm>
              <a:off x="5023" y="928"/>
              <a:ext cx="232" cy="247"/>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2" name="Oval 5"/>
            <p:cNvSpPr>
              <a:spLocks noChangeArrowheads="1"/>
            </p:cNvSpPr>
            <p:nvPr/>
          </p:nvSpPr>
          <p:spPr bwMode="auto">
            <a:xfrm>
              <a:off x="4560" y="845"/>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CPU1</a:t>
              </a:r>
            </a:p>
          </p:txBody>
        </p:sp>
        <p:sp>
          <p:nvSpPr>
            <p:cNvPr id="31793" name="Oval 6"/>
            <p:cNvSpPr>
              <a:spLocks noChangeArrowheads="1"/>
            </p:cNvSpPr>
            <p:nvPr/>
          </p:nvSpPr>
          <p:spPr bwMode="auto">
            <a:xfrm>
              <a:off x="4560" y="1547"/>
              <a:ext cx="425" cy="455"/>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CPU2</a:t>
              </a:r>
            </a:p>
          </p:txBody>
        </p:sp>
        <p:sp>
          <p:nvSpPr>
            <p:cNvPr id="31794" name="Oval 7"/>
            <p:cNvSpPr>
              <a:spLocks noChangeArrowheads="1"/>
            </p:cNvSpPr>
            <p:nvPr/>
          </p:nvSpPr>
          <p:spPr bwMode="auto">
            <a:xfrm>
              <a:off x="4560" y="2250"/>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95" name="Rectangle 8"/>
            <p:cNvSpPr>
              <a:spLocks noChangeArrowheads="1"/>
            </p:cNvSpPr>
            <p:nvPr/>
          </p:nvSpPr>
          <p:spPr bwMode="auto">
            <a:xfrm>
              <a:off x="5023" y="928"/>
              <a:ext cx="232" cy="247"/>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1</a:t>
              </a:r>
              <a:endParaRPr lang="it-IT" altLang="zh-CN" sz="1600">
                <a:solidFill>
                  <a:srgbClr val="000000"/>
                </a:solidFill>
                <a:latin typeface="Symbol" pitchFamily="48" charset="2"/>
                <a:ea typeface="宋体" charset="-122"/>
              </a:endParaRPr>
            </a:p>
          </p:txBody>
        </p:sp>
        <p:sp>
          <p:nvSpPr>
            <p:cNvPr id="31796" name="Rectangle 9"/>
            <p:cNvSpPr>
              <a:spLocks noChangeArrowheads="1"/>
            </p:cNvSpPr>
            <p:nvPr/>
          </p:nvSpPr>
          <p:spPr bwMode="auto">
            <a:xfrm>
              <a:off x="5023" y="2332"/>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7" name="Rectangle 10"/>
            <p:cNvSpPr>
              <a:spLocks noChangeArrowheads="1"/>
            </p:cNvSpPr>
            <p:nvPr/>
          </p:nvSpPr>
          <p:spPr bwMode="auto">
            <a:xfrm>
              <a:off x="5023" y="1630"/>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8" name="Rectangle 11"/>
            <p:cNvSpPr>
              <a:spLocks noChangeArrowheads="1"/>
            </p:cNvSpPr>
            <p:nvPr/>
          </p:nvSpPr>
          <p:spPr bwMode="auto">
            <a:xfrm>
              <a:off x="5023" y="1630"/>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2</a:t>
              </a:r>
              <a:endParaRPr lang="it-IT" altLang="zh-CN" sz="1600">
                <a:solidFill>
                  <a:srgbClr val="000000"/>
                </a:solidFill>
                <a:latin typeface="Symbol" pitchFamily="48" charset="2"/>
                <a:ea typeface="宋体" charset="-122"/>
              </a:endParaRPr>
            </a:p>
          </p:txBody>
        </p:sp>
        <p:sp>
          <p:nvSpPr>
            <p:cNvPr id="31799" name="Rectangle 12"/>
            <p:cNvSpPr>
              <a:spLocks noChangeArrowheads="1"/>
            </p:cNvSpPr>
            <p:nvPr/>
          </p:nvSpPr>
          <p:spPr bwMode="auto">
            <a:xfrm>
              <a:off x="5023" y="2332"/>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3</a:t>
              </a:r>
              <a:endParaRPr lang="it-IT" altLang="zh-CN" sz="1600">
                <a:solidFill>
                  <a:srgbClr val="000000"/>
                </a:solidFill>
                <a:latin typeface="Symbol" pitchFamily="48" charset="2"/>
                <a:ea typeface="宋体" charset="-122"/>
              </a:endParaRPr>
            </a:p>
          </p:txBody>
        </p:sp>
        <p:sp>
          <p:nvSpPr>
            <p:cNvPr id="31800" name="Line 13"/>
            <p:cNvSpPr>
              <a:spLocks noChangeShapeType="1"/>
            </p:cNvSpPr>
            <p:nvPr/>
          </p:nvSpPr>
          <p:spPr bwMode="auto">
            <a:xfrm>
              <a:off x="3555" y="1795"/>
              <a:ext cx="1005"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1" name="Line 14"/>
            <p:cNvSpPr>
              <a:spLocks noChangeShapeType="1"/>
            </p:cNvSpPr>
            <p:nvPr/>
          </p:nvSpPr>
          <p:spPr bwMode="auto">
            <a:xfrm>
              <a:off x="4096" y="1093"/>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2" name="Line 15"/>
            <p:cNvSpPr>
              <a:spLocks noChangeShapeType="1"/>
            </p:cNvSpPr>
            <p:nvPr/>
          </p:nvSpPr>
          <p:spPr bwMode="auto">
            <a:xfrm>
              <a:off x="4096" y="2497"/>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3" name="Line 16"/>
            <p:cNvSpPr>
              <a:spLocks noChangeShapeType="1"/>
            </p:cNvSpPr>
            <p:nvPr/>
          </p:nvSpPr>
          <p:spPr bwMode="auto">
            <a:xfrm>
              <a:off x="4096" y="1093"/>
              <a:ext cx="0" cy="1404"/>
            </a:xfrm>
            <a:prstGeom prst="line">
              <a:avLst/>
            </a:prstGeom>
            <a:noFill/>
            <a:ln w="38100">
              <a:solidFill>
                <a:srgbClr val="000000"/>
              </a:solidFill>
              <a:miter lim="800000"/>
              <a:headEnd/>
              <a:tailEnd/>
            </a:ln>
          </p:spPr>
          <p:txBody>
            <a:bodyPr wrap="none" anchor="b"/>
            <a:lstStyle/>
            <a:p>
              <a:pPr algn="ctr"/>
              <a:endParaRPr lang="zh-CN" altLang="en-US" sz="2000"/>
            </a:p>
          </p:txBody>
        </p:sp>
        <p:sp>
          <p:nvSpPr>
            <p:cNvPr id="31804" name="Rectangle 17" descr="30%"/>
            <p:cNvSpPr>
              <a:spLocks noChangeArrowheads="1"/>
            </p:cNvSpPr>
            <p:nvPr/>
          </p:nvSpPr>
          <p:spPr bwMode="auto">
            <a:xfrm>
              <a:off x="2937"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5" name="Rectangle 18"/>
            <p:cNvSpPr>
              <a:spLocks noChangeArrowheads="1"/>
            </p:cNvSpPr>
            <p:nvPr/>
          </p:nvSpPr>
          <p:spPr bwMode="auto">
            <a:xfrm>
              <a:off x="2976" y="1671"/>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806" name="Rectangle 19" descr="30%"/>
            <p:cNvSpPr>
              <a:spLocks noChangeArrowheads="1"/>
            </p:cNvSpPr>
            <p:nvPr/>
          </p:nvSpPr>
          <p:spPr bwMode="auto">
            <a:xfrm>
              <a:off x="3246"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7" name="Rectangle 20" descr="30%"/>
            <p:cNvSpPr>
              <a:spLocks noChangeArrowheads="1"/>
            </p:cNvSpPr>
            <p:nvPr/>
          </p:nvSpPr>
          <p:spPr bwMode="auto">
            <a:xfrm>
              <a:off x="2628"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8" name="Rectangle 21" descr="20%"/>
            <p:cNvSpPr>
              <a:spLocks noChangeArrowheads="1"/>
            </p:cNvSpPr>
            <p:nvPr/>
          </p:nvSpPr>
          <p:spPr bwMode="auto">
            <a:xfrm>
              <a:off x="2319"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9" name="Rectangle 22" descr="20%"/>
            <p:cNvSpPr>
              <a:spLocks noChangeArrowheads="1"/>
            </p:cNvSpPr>
            <p:nvPr/>
          </p:nvSpPr>
          <p:spPr bwMode="auto">
            <a:xfrm>
              <a:off x="2010"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0" name="Rectangle 23" descr="20%"/>
            <p:cNvSpPr>
              <a:spLocks noChangeArrowheads="1"/>
            </p:cNvSpPr>
            <p:nvPr/>
          </p:nvSpPr>
          <p:spPr bwMode="auto">
            <a:xfrm>
              <a:off x="1701"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1" name="Rectangle 24"/>
            <p:cNvSpPr>
              <a:spLocks noChangeArrowheads="1"/>
            </p:cNvSpPr>
            <p:nvPr/>
          </p:nvSpPr>
          <p:spPr bwMode="auto">
            <a:xfrm>
              <a:off x="3285" y="1671"/>
              <a:ext cx="232" cy="248"/>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1</a:t>
              </a:r>
              <a:endParaRPr lang="it-IT" altLang="zh-CN" sz="2000">
                <a:solidFill>
                  <a:srgbClr val="000000"/>
                </a:solidFill>
                <a:latin typeface="Symbol" pitchFamily="48" charset="2"/>
                <a:ea typeface="宋体" charset="-122"/>
              </a:endParaRPr>
            </a:p>
          </p:txBody>
        </p:sp>
        <p:sp>
          <p:nvSpPr>
            <p:cNvPr id="31812" name="Rectangle 25"/>
            <p:cNvSpPr>
              <a:spLocks noChangeArrowheads="1"/>
            </p:cNvSpPr>
            <p:nvPr/>
          </p:nvSpPr>
          <p:spPr bwMode="auto">
            <a:xfrm>
              <a:off x="2667" y="1671"/>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813" name="Rectangle 26"/>
            <p:cNvSpPr>
              <a:spLocks noChangeArrowheads="1"/>
            </p:cNvSpPr>
            <p:nvPr/>
          </p:nvSpPr>
          <p:spPr bwMode="auto">
            <a:xfrm>
              <a:off x="2358" y="1671"/>
              <a:ext cx="232" cy="248"/>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814" name="Rectangle 27"/>
            <p:cNvSpPr>
              <a:spLocks noChangeArrowheads="1"/>
            </p:cNvSpPr>
            <p:nvPr/>
          </p:nvSpPr>
          <p:spPr bwMode="auto">
            <a:xfrm>
              <a:off x="2049" y="1671"/>
              <a:ext cx="231" cy="248"/>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grpSp>
      <p:sp>
        <p:nvSpPr>
          <p:cNvPr id="31751" name="Rectangle 28"/>
          <p:cNvSpPr>
            <a:spLocks noGrp="1" noChangeArrowheads="1"/>
          </p:cNvSpPr>
          <p:nvPr>
            <p:ph type="title"/>
          </p:nvPr>
        </p:nvSpPr>
        <p:spPr/>
        <p:txBody>
          <a:bodyPr/>
          <a:lstStyle/>
          <a:p>
            <a:pPr eaLnBrk="1" hangingPunct="1"/>
            <a:r>
              <a:rPr lang="en-US" altLang="zh-CN">
                <a:ea typeface="宋体" charset="-122"/>
              </a:rPr>
              <a:t>Global vs partitioned scheduling</a:t>
            </a:r>
          </a:p>
        </p:txBody>
      </p:sp>
      <p:grpSp>
        <p:nvGrpSpPr>
          <p:cNvPr id="3" name="Group 29"/>
          <p:cNvGrpSpPr>
            <a:grpSpLocks/>
          </p:cNvGrpSpPr>
          <p:nvPr/>
        </p:nvGrpSpPr>
        <p:grpSpPr bwMode="auto">
          <a:xfrm>
            <a:off x="6383338" y="4416425"/>
            <a:ext cx="3600450" cy="1943100"/>
            <a:chOff x="3061" y="1344"/>
            <a:chExt cx="2268" cy="1224"/>
          </a:xfrm>
        </p:grpSpPr>
        <p:sp>
          <p:nvSpPr>
            <p:cNvPr id="31757" name="Rectangle 30" descr="20%"/>
            <p:cNvSpPr>
              <a:spLocks noChangeArrowheads="1"/>
            </p:cNvSpPr>
            <p:nvPr/>
          </p:nvSpPr>
          <p:spPr bwMode="auto">
            <a:xfrm>
              <a:off x="3848"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8" name="Rectangle 31" descr="20%"/>
            <p:cNvSpPr>
              <a:spLocks noChangeArrowheads="1"/>
            </p:cNvSpPr>
            <p:nvPr/>
          </p:nvSpPr>
          <p:spPr bwMode="auto">
            <a:xfrm>
              <a:off x="3848"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9" name="Rectangle 32" descr="20%"/>
            <p:cNvSpPr>
              <a:spLocks noChangeArrowheads="1"/>
            </p:cNvSpPr>
            <p:nvPr/>
          </p:nvSpPr>
          <p:spPr bwMode="auto">
            <a:xfrm>
              <a:off x="365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60" name="Rectangle 33"/>
            <p:cNvSpPr>
              <a:spLocks noChangeArrowheads="1"/>
            </p:cNvSpPr>
            <p:nvPr/>
          </p:nvSpPr>
          <p:spPr bwMode="auto">
            <a:xfrm>
              <a:off x="5181" y="1399"/>
              <a:ext cx="148" cy="162"/>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1" name="Oval 34"/>
            <p:cNvSpPr>
              <a:spLocks noChangeArrowheads="1"/>
            </p:cNvSpPr>
            <p:nvPr/>
          </p:nvSpPr>
          <p:spPr bwMode="auto">
            <a:xfrm>
              <a:off x="4885" y="1344"/>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CPU1</a:t>
              </a:r>
            </a:p>
          </p:txBody>
        </p:sp>
        <p:sp>
          <p:nvSpPr>
            <p:cNvPr id="31762" name="Oval 35"/>
            <p:cNvSpPr>
              <a:spLocks noChangeArrowheads="1"/>
            </p:cNvSpPr>
            <p:nvPr/>
          </p:nvSpPr>
          <p:spPr bwMode="auto">
            <a:xfrm>
              <a:off x="4885" y="1806"/>
              <a:ext cx="272" cy="300"/>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CPU2</a:t>
              </a:r>
            </a:p>
          </p:txBody>
        </p:sp>
        <p:sp>
          <p:nvSpPr>
            <p:cNvPr id="31763" name="Oval 36"/>
            <p:cNvSpPr>
              <a:spLocks noChangeArrowheads="1"/>
            </p:cNvSpPr>
            <p:nvPr/>
          </p:nvSpPr>
          <p:spPr bwMode="auto">
            <a:xfrm>
              <a:off x="4885" y="2269"/>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64" name="Rectangle 37"/>
            <p:cNvSpPr>
              <a:spLocks noChangeArrowheads="1"/>
            </p:cNvSpPr>
            <p:nvPr/>
          </p:nvSpPr>
          <p:spPr bwMode="auto">
            <a:xfrm>
              <a:off x="5181" y="1399"/>
              <a:ext cx="148" cy="162"/>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1</a:t>
              </a:r>
              <a:endParaRPr lang="it-IT" altLang="zh-CN" sz="1600" dirty="0">
                <a:solidFill>
                  <a:srgbClr val="000000"/>
                </a:solidFill>
                <a:latin typeface="Symbol" pitchFamily="48" charset="2"/>
                <a:ea typeface="宋体" charset="-122"/>
              </a:endParaRPr>
            </a:p>
          </p:txBody>
        </p:sp>
        <p:sp>
          <p:nvSpPr>
            <p:cNvPr id="31765" name="Rectangle 38"/>
            <p:cNvSpPr>
              <a:spLocks noChangeArrowheads="1"/>
            </p:cNvSpPr>
            <p:nvPr/>
          </p:nvSpPr>
          <p:spPr bwMode="auto">
            <a:xfrm>
              <a:off x="5181" y="2323"/>
              <a:ext cx="148" cy="163"/>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6" name="Rectangle 39"/>
            <p:cNvSpPr>
              <a:spLocks noChangeArrowheads="1"/>
            </p:cNvSpPr>
            <p:nvPr/>
          </p:nvSpPr>
          <p:spPr bwMode="auto">
            <a:xfrm>
              <a:off x="5181" y="1861"/>
              <a:ext cx="148" cy="163"/>
            </a:xfrm>
            <a:prstGeom prst="rect">
              <a:avLst/>
            </a:prstGeom>
            <a:solidFill>
              <a:srgbClr val="FFFFFF"/>
            </a:solidFill>
            <a:ln w="9525">
              <a:solidFill>
                <a:srgbClr val="000000"/>
              </a:solidFill>
              <a:miter lim="800000"/>
              <a:headEnd/>
              <a:tailEnd/>
            </a:ln>
          </p:spPr>
          <p:txBody>
            <a:bodyPr wrap="none" anchorCtr="1"/>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7" name="Rectangle 40"/>
            <p:cNvSpPr>
              <a:spLocks noChangeArrowheads="1"/>
            </p:cNvSpPr>
            <p:nvPr/>
          </p:nvSpPr>
          <p:spPr bwMode="auto">
            <a:xfrm>
              <a:off x="5181" y="1861"/>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2</a:t>
              </a:r>
              <a:endParaRPr lang="it-IT" altLang="zh-CN" sz="1600" dirty="0">
                <a:solidFill>
                  <a:srgbClr val="000000"/>
                </a:solidFill>
                <a:latin typeface="Symbol" pitchFamily="48" charset="2"/>
                <a:ea typeface="宋体" charset="-122"/>
              </a:endParaRPr>
            </a:p>
          </p:txBody>
        </p:sp>
        <p:sp>
          <p:nvSpPr>
            <p:cNvPr id="31768" name="Line 41"/>
            <p:cNvSpPr>
              <a:spLocks noChangeShapeType="1"/>
            </p:cNvSpPr>
            <p:nvPr/>
          </p:nvSpPr>
          <p:spPr bwMode="auto">
            <a:xfrm>
              <a:off x="4244" y="1969"/>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69" name="Rectangle 42" descr="30%"/>
            <p:cNvSpPr>
              <a:spLocks noChangeArrowheads="1"/>
            </p:cNvSpPr>
            <p:nvPr/>
          </p:nvSpPr>
          <p:spPr bwMode="auto">
            <a:xfrm>
              <a:off x="4047" y="1834"/>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0" name="Rectangle 43" descr="20%"/>
            <p:cNvSpPr>
              <a:spLocks noChangeArrowheads="1"/>
            </p:cNvSpPr>
            <p:nvPr/>
          </p:nvSpPr>
          <p:spPr bwMode="auto">
            <a:xfrm>
              <a:off x="3455"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1" name="Rectangle 44" descr="20%"/>
            <p:cNvSpPr>
              <a:spLocks noChangeArrowheads="1"/>
            </p:cNvSpPr>
            <p:nvPr/>
          </p:nvSpPr>
          <p:spPr bwMode="auto">
            <a:xfrm>
              <a:off x="3258"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2" name="Rectangle 45" descr="20%"/>
            <p:cNvSpPr>
              <a:spLocks noChangeArrowheads="1"/>
            </p:cNvSpPr>
            <p:nvPr/>
          </p:nvSpPr>
          <p:spPr bwMode="auto">
            <a:xfrm>
              <a:off x="306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3" name="Rectangle 46"/>
            <p:cNvSpPr>
              <a:spLocks noChangeArrowheads="1"/>
            </p:cNvSpPr>
            <p:nvPr/>
          </p:nvSpPr>
          <p:spPr bwMode="auto">
            <a:xfrm>
              <a:off x="3878" y="1888"/>
              <a:ext cx="149" cy="163"/>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774" name="Line 47"/>
            <p:cNvSpPr>
              <a:spLocks noChangeShapeType="1"/>
            </p:cNvSpPr>
            <p:nvPr/>
          </p:nvSpPr>
          <p:spPr bwMode="auto">
            <a:xfrm>
              <a:off x="4241" y="1525"/>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5" name="Line 48"/>
            <p:cNvSpPr>
              <a:spLocks noChangeShapeType="1"/>
            </p:cNvSpPr>
            <p:nvPr/>
          </p:nvSpPr>
          <p:spPr bwMode="auto">
            <a:xfrm>
              <a:off x="4241" y="2432"/>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6" name="Rectangle 49" descr="30%"/>
            <p:cNvSpPr>
              <a:spLocks noChangeArrowheads="1"/>
            </p:cNvSpPr>
            <p:nvPr/>
          </p:nvSpPr>
          <p:spPr bwMode="auto">
            <a:xfrm>
              <a:off x="4047" y="1389"/>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7" name="Rectangle 50" descr="20%"/>
            <p:cNvSpPr>
              <a:spLocks noChangeArrowheads="1"/>
            </p:cNvSpPr>
            <p:nvPr/>
          </p:nvSpPr>
          <p:spPr bwMode="auto">
            <a:xfrm>
              <a:off x="3455"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8" name="Rectangle 51" descr="20%"/>
            <p:cNvSpPr>
              <a:spLocks noChangeArrowheads="1"/>
            </p:cNvSpPr>
            <p:nvPr/>
          </p:nvSpPr>
          <p:spPr bwMode="auto">
            <a:xfrm>
              <a:off x="3258"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9" name="Rectangle 52" descr="20%"/>
            <p:cNvSpPr>
              <a:spLocks noChangeArrowheads="1"/>
            </p:cNvSpPr>
            <p:nvPr/>
          </p:nvSpPr>
          <p:spPr bwMode="auto">
            <a:xfrm>
              <a:off x="306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0" name="Rectangle 53"/>
            <p:cNvSpPr>
              <a:spLocks noChangeArrowheads="1"/>
            </p:cNvSpPr>
            <p:nvPr/>
          </p:nvSpPr>
          <p:spPr bwMode="auto">
            <a:xfrm>
              <a:off x="4072" y="1443"/>
              <a:ext cx="148" cy="163"/>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dirty="0">
                  <a:solidFill>
                    <a:srgbClr val="000000"/>
                  </a:solidFill>
                  <a:latin typeface="Symbol" pitchFamily="48" charset="2"/>
                  <a:ea typeface="宋体" charset="-122"/>
                </a:rPr>
                <a:t>t</a:t>
              </a:r>
              <a:r>
                <a:rPr lang="en-US" altLang="zh-CN" sz="2000" baseline="-25000" dirty="0">
                  <a:solidFill>
                    <a:srgbClr val="000000"/>
                  </a:solidFill>
                  <a:latin typeface="Symbol" pitchFamily="48" charset="2"/>
                  <a:ea typeface="宋体" charset="-122"/>
                </a:rPr>
                <a:t>1</a:t>
              </a:r>
              <a:endParaRPr lang="it-IT" altLang="zh-CN" sz="2000" dirty="0">
                <a:solidFill>
                  <a:srgbClr val="000000"/>
                </a:solidFill>
                <a:latin typeface="Symbol" pitchFamily="48" charset="2"/>
                <a:ea typeface="宋体" charset="-122"/>
              </a:endParaRPr>
            </a:p>
          </p:txBody>
        </p:sp>
        <p:sp>
          <p:nvSpPr>
            <p:cNvPr id="31781" name="Rectangle 54"/>
            <p:cNvSpPr>
              <a:spLocks noChangeArrowheads="1"/>
            </p:cNvSpPr>
            <p:nvPr/>
          </p:nvSpPr>
          <p:spPr bwMode="auto">
            <a:xfrm>
              <a:off x="3878" y="1443"/>
              <a:ext cx="148" cy="163"/>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782" name="Rectangle 55"/>
            <p:cNvSpPr>
              <a:spLocks noChangeArrowheads="1"/>
            </p:cNvSpPr>
            <p:nvPr/>
          </p:nvSpPr>
          <p:spPr bwMode="auto">
            <a:xfrm>
              <a:off x="3686" y="1443"/>
              <a:ext cx="147" cy="163"/>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sp>
          <p:nvSpPr>
            <p:cNvPr id="31783" name="Rectangle 56" descr="30%"/>
            <p:cNvSpPr>
              <a:spLocks noChangeArrowheads="1"/>
            </p:cNvSpPr>
            <p:nvPr/>
          </p:nvSpPr>
          <p:spPr bwMode="auto">
            <a:xfrm>
              <a:off x="4047" y="2296"/>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4" name="Rectangle 57" descr="20%"/>
            <p:cNvSpPr>
              <a:spLocks noChangeArrowheads="1"/>
            </p:cNvSpPr>
            <p:nvPr/>
          </p:nvSpPr>
          <p:spPr bwMode="auto">
            <a:xfrm>
              <a:off x="3455"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5" name="Rectangle 58" descr="20%"/>
            <p:cNvSpPr>
              <a:spLocks noChangeArrowheads="1"/>
            </p:cNvSpPr>
            <p:nvPr/>
          </p:nvSpPr>
          <p:spPr bwMode="auto">
            <a:xfrm>
              <a:off x="3258"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6" name="Rectangle 59" descr="20%"/>
            <p:cNvSpPr>
              <a:spLocks noChangeArrowheads="1"/>
            </p:cNvSpPr>
            <p:nvPr/>
          </p:nvSpPr>
          <p:spPr bwMode="auto">
            <a:xfrm>
              <a:off x="3061"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7" name="Rectangle 60"/>
            <p:cNvSpPr>
              <a:spLocks noChangeArrowheads="1"/>
            </p:cNvSpPr>
            <p:nvPr/>
          </p:nvSpPr>
          <p:spPr bwMode="auto">
            <a:xfrm>
              <a:off x="4059" y="1888"/>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788" name="Rectangle 61" descr="20%"/>
            <p:cNvSpPr>
              <a:spLocks noChangeArrowheads="1"/>
            </p:cNvSpPr>
            <p:nvPr/>
          </p:nvSpPr>
          <p:spPr bwMode="auto">
            <a:xfrm>
              <a:off x="365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9" name="Rectangle 62" descr="20%"/>
            <p:cNvSpPr>
              <a:spLocks noChangeArrowheads="1"/>
            </p:cNvSpPr>
            <p:nvPr/>
          </p:nvSpPr>
          <p:spPr bwMode="auto">
            <a:xfrm>
              <a:off x="3852"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90" name="Rectangle 63" descr="20%"/>
            <p:cNvSpPr>
              <a:spLocks noChangeArrowheads="1"/>
            </p:cNvSpPr>
            <p:nvPr/>
          </p:nvSpPr>
          <p:spPr bwMode="auto">
            <a:xfrm>
              <a:off x="3655"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grpSp>
      <p:sp>
        <p:nvSpPr>
          <p:cNvPr id="31753" name="Text Box 64"/>
          <p:cNvSpPr txBox="1">
            <a:spLocks noChangeArrowheads="1"/>
          </p:cNvSpPr>
          <p:nvPr/>
        </p:nvSpPr>
        <p:spPr bwMode="auto">
          <a:xfrm>
            <a:off x="2414385" y="3566379"/>
            <a:ext cx="3163045"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Global scheduling:</a:t>
            </a:r>
          </a:p>
          <a:p>
            <a:pPr algn="ctr"/>
            <a:r>
              <a:rPr lang="en-US" altLang="zh-CN" dirty="0">
                <a:ea typeface="宋体" charset="-122"/>
              </a:rPr>
              <a:t>Single system-wide queue </a:t>
            </a:r>
            <a:endParaRPr lang="en-US" altLang="zh-CN" dirty="0">
              <a:latin typeface="Helvetica" pitchFamily="34" charset="0"/>
              <a:ea typeface="宋体" charset="-122"/>
            </a:endParaRPr>
          </a:p>
        </p:txBody>
      </p:sp>
      <p:sp>
        <p:nvSpPr>
          <p:cNvPr id="31754" name="Text Box 65"/>
          <p:cNvSpPr txBox="1">
            <a:spLocks noChangeArrowheads="1"/>
          </p:cNvSpPr>
          <p:nvPr/>
        </p:nvSpPr>
        <p:spPr bwMode="auto">
          <a:xfrm>
            <a:off x="6877344" y="3566379"/>
            <a:ext cx="2749471"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Partitioned scheduling:</a:t>
            </a:r>
          </a:p>
          <a:p>
            <a:pPr algn="ctr"/>
            <a:r>
              <a:rPr lang="en-US" altLang="zh-CN" dirty="0">
                <a:ea typeface="宋体" charset="-122"/>
              </a:rPr>
              <a:t>per-processor queues</a:t>
            </a:r>
            <a:endParaRPr lang="en-US" altLang="zh-CN" dirty="0">
              <a:latin typeface="Helvetica" pitchFamily="34" charset="0"/>
              <a:ea typeface="宋体"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dirty="0">
                <a:ea typeface="宋体" charset="-122"/>
              </a:rPr>
              <a:t>Global Scheduling vs. Partitioned Scheduling</a:t>
            </a:r>
          </a:p>
        </p:txBody>
      </p:sp>
      <p:sp>
        <p:nvSpPr>
          <p:cNvPr id="75779" name="Rectangle 3" descr="Rectangle: Click to edit Master text styles&#10;Second level&#10;Third level&#10;Fourth level&#10;Fifth level"/>
          <p:cNvSpPr>
            <a:spLocks noGrp="1" noChangeArrowheads="1"/>
          </p:cNvSpPr>
          <p:nvPr>
            <p:ph type="body" idx="1"/>
          </p:nvPr>
        </p:nvSpPr>
        <p:spPr>
          <a:xfrm>
            <a:off x="812800" y="914400"/>
            <a:ext cx="5054600" cy="5105400"/>
          </a:xfrm>
        </p:spPr>
        <p:txBody>
          <a:bodyPr/>
          <a:lstStyle/>
          <a:p>
            <a:pPr eaLnBrk="1" hangingPunct="1"/>
            <a:r>
              <a:rPr lang="en-US" altLang="zh-CN" b="1" dirty="0">
                <a:ea typeface="宋体" charset="-122"/>
              </a:rPr>
              <a:t>Global Scheduling</a:t>
            </a:r>
          </a:p>
          <a:p>
            <a:pPr eaLnBrk="1" hangingPunct="1"/>
            <a:r>
              <a:rPr lang="en-US" altLang="zh-CN" dirty="0">
                <a:ea typeface="宋体" charset="-122"/>
              </a:rPr>
              <a:t>Advantages:</a:t>
            </a:r>
          </a:p>
          <a:p>
            <a:pPr lvl="1" eaLnBrk="1" hangingPunct="1"/>
            <a:r>
              <a:rPr lang="en-US" altLang="zh-CN" dirty="0">
                <a:ea typeface="宋体" charset="-122"/>
              </a:rPr>
              <a:t>Runtime load-balancing across cores</a:t>
            </a:r>
          </a:p>
          <a:p>
            <a:pPr lvl="2" eaLnBrk="1" hangingPunct="1"/>
            <a:r>
              <a:rPr lang="en-US" altLang="zh-CN" dirty="0">
                <a:ea typeface="宋体" charset="-122"/>
              </a:rPr>
              <a:t>More effective utilization of processors and overload management</a:t>
            </a:r>
          </a:p>
          <a:p>
            <a:pPr lvl="1" eaLnBrk="1" hangingPunct="1"/>
            <a:r>
              <a:rPr lang="en-US" altLang="zh-CN" dirty="0">
                <a:ea typeface="宋体" charset="-122"/>
              </a:rPr>
              <a:t>Supported by most multiprocessor operating systems</a:t>
            </a:r>
          </a:p>
          <a:p>
            <a:pPr lvl="2" eaLnBrk="1" hangingPunct="1"/>
            <a:r>
              <a:rPr lang="en-US" altLang="zh-CN" dirty="0">
                <a:ea typeface="宋体" charset="-122"/>
              </a:rPr>
              <a:t>Windows, Linux, </a:t>
            </a:r>
            <a:r>
              <a:rPr lang="en-US" altLang="zh-CN" dirty="0" err="1">
                <a:ea typeface="宋体" charset="-122"/>
              </a:rPr>
              <a:t>MacOS</a:t>
            </a:r>
            <a:r>
              <a:rPr lang="en-US" altLang="zh-CN" dirty="0">
                <a:ea typeface="宋体" charset="-122"/>
              </a:rPr>
              <a:t>...</a:t>
            </a:r>
          </a:p>
          <a:p>
            <a:pPr eaLnBrk="1" hangingPunct="1"/>
            <a:r>
              <a:rPr lang="en-US" altLang="zh-CN" dirty="0">
                <a:ea typeface="宋体" charset="-122"/>
              </a:rPr>
              <a:t>Disadvantages:</a:t>
            </a:r>
          </a:p>
          <a:p>
            <a:pPr lvl="1" eaLnBrk="1" hangingPunct="1"/>
            <a:r>
              <a:rPr lang="it-IT" altLang="zh-CN" dirty="0">
                <a:ea typeface="宋体" charset="-122"/>
              </a:rPr>
              <a:t>Low schedulable utilization</a:t>
            </a:r>
          </a:p>
          <a:p>
            <a:pPr lvl="1" eaLnBrk="1" hangingPunct="1"/>
            <a:r>
              <a:rPr lang="en-US" altLang="zh-CN" dirty="0"/>
              <a:t>Weak theoretical framework</a:t>
            </a:r>
          </a:p>
        </p:txBody>
      </p:sp>
      <p:sp>
        <p:nvSpPr>
          <p:cNvPr id="2" name="Rectangle 3" descr="Rectangle: Click to edit Master text styles&#10;Second level&#10;Third level&#10;Fourth level&#10;Fifth level">
            <a:extLst>
              <a:ext uri="{FF2B5EF4-FFF2-40B4-BE49-F238E27FC236}">
                <a16:creationId xmlns:a16="http://schemas.microsoft.com/office/drawing/2014/main" id="{75BF8534-ACD4-7101-ECC5-04C4964DF6BE}"/>
              </a:ext>
            </a:extLst>
          </p:cNvPr>
          <p:cNvSpPr txBox="1">
            <a:spLocks noChangeArrowheads="1"/>
          </p:cNvSpPr>
          <p:nvPr/>
        </p:nvSpPr>
        <p:spPr bwMode="auto">
          <a:xfrm>
            <a:off x="6324602" y="914400"/>
            <a:ext cx="50546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b="1" dirty="0">
                <a:ea typeface="宋体" charset="-122"/>
              </a:rPr>
              <a:t>Partitioned Scheduling</a:t>
            </a:r>
          </a:p>
          <a:p>
            <a:pPr eaLnBrk="1" hangingPunct="1"/>
            <a:r>
              <a:rPr lang="en-US" altLang="zh-CN" dirty="0">
                <a:ea typeface="宋体" charset="-122"/>
              </a:rPr>
              <a:t>Advantages:</a:t>
            </a:r>
          </a:p>
          <a:p>
            <a:pPr lvl="1" eaLnBrk="1" hangingPunct="1"/>
            <a:r>
              <a:rPr lang="en-US" altLang="zh-CN" dirty="0">
                <a:ea typeface="宋体" charset="-122"/>
              </a:rPr>
              <a:t>Mature scheduling framework</a:t>
            </a:r>
          </a:p>
          <a:p>
            <a:pPr lvl="1" eaLnBrk="1" hangingPunct="1"/>
            <a:r>
              <a:rPr lang="en-US" altLang="zh-CN" dirty="0">
                <a:ea typeface="宋体" charset="-122"/>
              </a:rPr>
              <a:t>Uniprocessor scheduling theory scheduling are applicable on each core</a:t>
            </a:r>
            <a:r>
              <a:rPr lang="en-GB" altLang="zh-CN" dirty="0">
                <a:ea typeface="宋体" charset="-122"/>
              </a:rPr>
              <a:t>; </a:t>
            </a:r>
            <a:r>
              <a:rPr lang="en-US" altLang="zh-CN" dirty="0">
                <a:ea typeface="宋体" charset="-122"/>
              </a:rPr>
              <a:t>uniprocessor resource access protocols (PIP, PCP…) can be used</a:t>
            </a:r>
          </a:p>
          <a:p>
            <a:pPr lvl="1" eaLnBrk="1" hangingPunct="1"/>
            <a:r>
              <a:rPr lang="en-US" altLang="zh-CN" dirty="0">
                <a:ea typeface="宋体" charset="-122"/>
              </a:rPr>
              <a:t>Partitioning of tasks can be done by efficient bin-packing algorithms</a:t>
            </a:r>
          </a:p>
          <a:p>
            <a:pPr eaLnBrk="1" hangingPunct="1"/>
            <a:r>
              <a:rPr lang="en-US" altLang="zh-CN" dirty="0">
                <a:ea typeface="宋体" charset="-122"/>
              </a:rPr>
              <a:t>Disadvantages:</a:t>
            </a:r>
          </a:p>
          <a:p>
            <a:pPr lvl="1" eaLnBrk="1" hangingPunct="1"/>
            <a:r>
              <a:rPr lang="en-US" altLang="zh-CN" dirty="0">
                <a:ea typeface="宋体" charset="-122"/>
              </a:rPr>
              <a:t>No runtime load-balancing; surplus CPU time cannot be shared among processors</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it-IT" altLang="zh-CN">
                <a:ea typeface="宋体" charset="-122"/>
              </a:rPr>
              <a:t>Partitioned Scheduling</a:t>
            </a:r>
          </a:p>
        </p:txBody>
      </p:sp>
      <p:sp>
        <p:nvSpPr>
          <p:cNvPr id="57347" name="Rectangle 3" descr="Rectangle: Click to edit Master text styles&#10;Second level&#10;Third level&#10;Fourth level&#10;Fifth level"/>
          <p:cNvSpPr>
            <a:spLocks noGrp="1" noChangeArrowheads="1"/>
          </p:cNvSpPr>
          <p:nvPr>
            <p:ph type="body" idx="1"/>
          </p:nvPr>
        </p:nvSpPr>
        <p:spPr>
          <a:xfrm>
            <a:off x="2209800" y="1161256"/>
            <a:ext cx="7993062" cy="4535487"/>
          </a:xfrm>
        </p:spPr>
        <p:txBody>
          <a:bodyPr>
            <a:normAutofit/>
          </a:bodyPr>
          <a:lstStyle/>
          <a:p>
            <a:pPr eaLnBrk="1" hangingPunct="1"/>
            <a:r>
              <a:rPr lang="it-IT" altLang="zh-CN" sz="2800" dirty="0">
                <a:ea typeface="宋体" charset="-122"/>
              </a:rPr>
              <a:t>Scheduling problem reduces to:</a:t>
            </a: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p:txBody>
      </p:sp>
      <p:sp>
        <p:nvSpPr>
          <p:cNvPr id="57348" name="Rectangle 7"/>
          <p:cNvSpPr>
            <a:spLocks noChangeArrowheads="1"/>
          </p:cNvSpPr>
          <p:nvPr/>
        </p:nvSpPr>
        <p:spPr bwMode="auto">
          <a:xfrm>
            <a:off x="2671763" y="1929605"/>
            <a:ext cx="1800225" cy="8651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Bin-packing</a:t>
            </a:r>
          </a:p>
          <a:p>
            <a:r>
              <a:rPr lang="it-IT" altLang="zh-CN">
                <a:ea typeface="宋体" charset="-122"/>
              </a:rPr>
              <a:t>problem</a:t>
            </a:r>
          </a:p>
        </p:txBody>
      </p:sp>
      <p:sp>
        <p:nvSpPr>
          <p:cNvPr id="57349" name="Rectangle 9"/>
          <p:cNvSpPr>
            <a:spLocks noChangeArrowheads="1"/>
          </p:cNvSpPr>
          <p:nvPr/>
        </p:nvSpPr>
        <p:spPr bwMode="auto">
          <a:xfrm>
            <a:off x="5264151" y="1856580"/>
            <a:ext cx="1944687" cy="10810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Uniprocessor</a:t>
            </a:r>
          </a:p>
          <a:p>
            <a:r>
              <a:rPr lang="it-IT" altLang="zh-CN">
                <a:ea typeface="宋体" charset="-122"/>
              </a:rPr>
              <a:t>scheduling</a:t>
            </a:r>
          </a:p>
          <a:p>
            <a:r>
              <a:rPr lang="it-IT" altLang="zh-CN">
                <a:ea typeface="宋体" charset="-122"/>
              </a:rPr>
              <a:t>problem</a:t>
            </a:r>
          </a:p>
        </p:txBody>
      </p:sp>
      <p:sp>
        <p:nvSpPr>
          <p:cNvPr id="57350" name="Text Box 10"/>
          <p:cNvSpPr txBox="1">
            <a:spLocks noChangeArrowheads="1"/>
          </p:cNvSpPr>
          <p:nvPr/>
        </p:nvSpPr>
        <p:spPr bwMode="auto">
          <a:xfrm>
            <a:off x="4543425" y="1948655"/>
            <a:ext cx="497252" cy="707886"/>
          </a:xfrm>
          <a:prstGeom prst="rect">
            <a:avLst/>
          </a:prstGeom>
          <a:noFill/>
          <a:ln w="9525" algn="ctr">
            <a:noFill/>
            <a:miter lim="800000"/>
            <a:headEnd/>
            <a:tailEnd/>
          </a:ln>
        </p:spPr>
        <p:txBody>
          <a:bodyPr wrap="none">
            <a:spAutoFit/>
          </a:bodyPr>
          <a:lstStyle/>
          <a:p>
            <a:r>
              <a:rPr lang="it-IT" altLang="zh-CN" sz="4000">
                <a:solidFill>
                  <a:schemeClr val="folHlink"/>
                </a:solidFill>
                <a:ea typeface="宋体" charset="-122"/>
              </a:rPr>
              <a:t>+</a:t>
            </a:r>
          </a:p>
        </p:txBody>
      </p:sp>
      <p:pic>
        <p:nvPicPr>
          <p:cNvPr id="57351" name="Picture 17"/>
          <p:cNvPicPr>
            <a:picLocks noChangeAspect="1" noChangeArrowheads="1"/>
          </p:cNvPicPr>
          <p:nvPr/>
        </p:nvPicPr>
        <p:blipFill>
          <a:blip r:embed="rId3"/>
          <a:srcRect/>
          <a:stretch>
            <a:fillRect/>
          </a:stretch>
        </p:blipFill>
        <p:spPr bwMode="auto">
          <a:xfrm>
            <a:off x="7634287" y="3455194"/>
            <a:ext cx="476250" cy="447675"/>
          </a:xfrm>
          <a:prstGeom prst="rect">
            <a:avLst/>
          </a:prstGeom>
          <a:noFill/>
          <a:ln w="9525" algn="ctr">
            <a:noFill/>
            <a:miter lim="800000"/>
            <a:headEnd/>
            <a:tailEnd/>
          </a:ln>
        </p:spPr>
      </p:pic>
      <p:sp>
        <p:nvSpPr>
          <p:cNvPr id="57352" name="Text Box 18"/>
          <p:cNvSpPr txBox="1">
            <a:spLocks noChangeArrowheads="1"/>
          </p:cNvSpPr>
          <p:nvPr/>
        </p:nvSpPr>
        <p:spPr bwMode="auto">
          <a:xfrm>
            <a:off x="2887662" y="3013868"/>
            <a:ext cx="1144865" cy="369332"/>
          </a:xfrm>
          <a:prstGeom prst="rect">
            <a:avLst/>
          </a:prstGeom>
          <a:noFill/>
          <a:ln w="9525" algn="ctr">
            <a:noFill/>
            <a:miter lim="800000"/>
            <a:headEnd/>
            <a:tailEnd/>
          </a:ln>
        </p:spPr>
        <p:txBody>
          <a:bodyPr wrap="none">
            <a:spAutoFit/>
          </a:bodyPr>
          <a:lstStyle/>
          <a:p>
            <a:r>
              <a:rPr lang="it-IT" altLang="zh-CN">
                <a:ea typeface="宋体" charset="-122"/>
              </a:rPr>
              <a:t>NP-hard</a:t>
            </a:r>
          </a:p>
        </p:txBody>
      </p:sp>
      <p:sp>
        <p:nvSpPr>
          <p:cNvPr id="57353" name="Text Box 20"/>
          <p:cNvSpPr txBox="1">
            <a:spLocks noChangeArrowheads="1"/>
          </p:cNvSpPr>
          <p:nvPr/>
        </p:nvSpPr>
        <p:spPr bwMode="auto">
          <a:xfrm>
            <a:off x="1900237" y="3920330"/>
            <a:ext cx="3773790" cy="1938992"/>
          </a:xfrm>
          <a:prstGeom prst="rect">
            <a:avLst/>
          </a:prstGeom>
          <a:noFill/>
          <a:ln w="9525" algn="ctr">
            <a:noFill/>
            <a:miter lim="800000"/>
            <a:headEnd/>
            <a:tailEnd/>
          </a:ln>
        </p:spPr>
        <p:txBody>
          <a:bodyPr wrap="none">
            <a:spAutoFit/>
          </a:bodyPr>
          <a:lstStyle/>
          <a:p>
            <a:r>
              <a:rPr lang="it-IT" altLang="zh-CN" sz="2000" dirty="0">
                <a:ea typeface="宋体" charset="-122"/>
              </a:rPr>
              <a:t>Various heuristics algorithms</a:t>
            </a:r>
          </a:p>
          <a:p>
            <a:r>
              <a:rPr lang="en-US" altLang="zh-CN" sz="2000" dirty="0">
                <a:ea typeface="宋体" charset="-122"/>
              </a:rPr>
              <a:t>First Fit (FF)</a:t>
            </a:r>
          </a:p>
          <a:p>
            <a:r>
              <a:rPr lang="en-US" altLang="zh-CN" sz="2000" dirty="0">
                <a:ea typeface="宋体" charset="-122"/>
              </a:rPr>
              <a:t>Best Fit (BF)</a:t>
            </a:r>
          </a:p>
          <a:p>
            <a:r>
              <a:rPr lang="en-US" altLang="zh-CN" sz="2000" dirty="0">
                <a:ea typeface="宋体" charset="-122"/>
              </a:rPr>
              <a:t>Worst Fit (WF)</a:t>
            </a:r>
          </a:p>
          <a:p>
            <a:r>
              <a:rPr lang="en-US" altLang="zh-CN" sz="2000" dirty="0">
                <a:ea typeface="宋体" charset="-122"/>
              </a:rPr>
              <a:t>Next Fit (NF)</a:t>
            </a:r>
          </a:p>
          <a:p>
            <a:endParaRPr lang="it-IT" altLang="zh-CN" sz="2000" dirty="0">
              <a:ea typeface="宋体" charset="-122"/>
            </a:endParaRPr>
          </a:p>
        </p:txBody>
      </p:sp>
      <p:sp>
        <p:nvSpPr>
          <p:cNvPr id="57354" name="Text Box 21"/>
          <p:cNvSpPr txBox="1">
            <a:spLocks noChangeArrowheads="1"/>
          </p:cNvSpPr>
          <p:nvPr/>
        </p:nvSpPr>
        <p:spPr bwMode="auto">
          <a:xfrm>
            <a:off x="5551487" y="3010693"/>
            <a:ext cx="1425390" cy="369332"/>
          </a:xfrm>
          <a:prstGeom prst="rect">
            <a:avLst/>
          </a:prstGeom>
          <a:noFill/>
          <a:ln w="9525" algn="ctr">
            <a:noFill/>
            <a:miter lim="800000"/>
            <a:headEnd/>
            <a:tailEnd/>
          </a:ln>
        </p:spPr>
        <p:txBody>
          <a:bodyPr wrap="none">
            <a:spAutoFit/>
          </a:bodyPr>
          <a:lstStyle/>
          <a:p>
            <a:r>
              <a:rPr lang="it-IT" altLang="zh-CN">
                <a:ea typeface="宋体" charset="-122"/>
              </a:rPr>
              <a:t>Well known</a:t>
            </a:r>
          </a:p>
        </p:txBody>
      </p:sp>
      <p:sp>
        <p:nvSpPr>
          <p:cNvPr id="57355" name="Rectangle 24"/>
          <p:cNvSpPr>
            <a:spLocks noChangeArrowheads="1"/>
          </p:cNvSpPr>
          <p:nvPr/>
        </p:nvSpPr>
        <p:spPr bwMode="auto">
          <a:xfrm>
            <a:off x="7412038" y="3880644"/>
            <a:ext cx="1027845" cy="646331"/>
          </a:xfrm>
          <a:prstGeom prst="rect">
            <a:avLst/>
          </a:prstGeom>
          <a:noFill/>
          <a:ln w="9525" algn="ctr">
            <a:noFill/>
            <a:miter lim="800000"/>
            <a:headEnd/>
            <a:tailEnd/>
          </a:ln>
        </p:spPr>
        <p:txBody>
          <a:bodyPr wrap="none">
            <a:spAutoFit/>
          </a:bodyPr>
          <a:lstStyle/>
          <a:p>
            <a:r>
              <a:rPr lang="it-IT" altLang="zh-CN">
                <a:ea typeface="宋体" charset="-122"/>
              </a:rPr>
              <a:t>EDF</a:t>
            </a:r>
          </a:p>
          <a:p>
            <a:r>
              <a:rPr lang="it-IT" altLang="zh-CN">
                <a:ea typeface="宋体" charset="-122"/>
              </a:rPr>
              <a:t>U</a:t>
            </a:r>
            <a:r>
              <a:rPr lang="it-IT" altLang="zh-CN" baseline="-25000">
                <a:ea typeface="宋体" charset="-122"/>
              </a:rPr>
              <a:t>tot </a:t>
            </a:r>
            <a:r>
              <a:rPr lang="it-IT" altLang="zh-CN">
                <a:ea typeface="宋体" charset="-122"/>
              </a:rPr>
              <a:t>≤ 1</a:t>
            </a:r>
          </a:p>
        </p:txBody>
      </p:sp>
      <p:sp>
        <p:nvSpPr>
          <p:cNvPr id="57356" name="Rectangle 40"/>
          <p:cNvSpPr>
            <a:spLocks noChangeArrowheads="1"/>
          </p:cNvSpPr>
          <p:nvPr/>
        </p:nvSpPr>
        <p:spPr bwMode="auto">
          <a:xfrm>
            <a:off x="8439150" y="2447131"/>
            <a:ext cx="296862" cy="327025"/>
          </a:xfrm>
          <a:prstGeom prst="rect">
            <a:avLst/>
          </a:prstGeom>
          <a:solidFill>
            <a:srgbClr val="FF0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2</a:t>
            </a:r>
            <a:endParaRPr lang="it-IT" altLang="zh-CN" sz="2000">
              <a:solidFill>
                <a:srgbClr val="000000"/>
              </a:solidFill>
              <a:latin typeface="Symbol" pitchFamily="18" charset="2"/>
              <a:ea typeface="宋体" charset="-122"/>
            </a:endParaRPr>
          </a:p>
        </p:txBody>
      </p:sp>
      <p:sp>
        <p:nvSpPr>
          <p:cNvPr id="57357" name="Rectangle 46"/>
          <p:cNvSpPr>
            <a:spLocks noChangeArrowheads="1"/>
          </p:cNvSpPr>
          <p:nvPr/>
        </p:nvSpPr>
        <p:spPr bwMode="auto">
          <a:xfrm>
            <a:off x="8072438" y="2231231"/>
            <a:ext cx="295275" cy="327025"/>
          </a:xfrm>
          <a:prstGeom prst="rect">
            <a:avLst/>
          </a:prstGeom>
          <a:solidFill>
            <a:srgbClr val="FFCF01"/>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1</a:t>
            </a:r>
            <a:endParaRPr lang="it-IT" altLang="zh-CN" sz="2000">
              <a:solidFill>
                <a:srgbClr val="000000"/>
              </a:solidFill>
              <a:latin typeface="Symbol" pitchFamily="18" charset="2"/>
              <a:ea typeface="宋体" charset="-122"/>
            </a:endParaRPr>
          </a:p>
        </p:txBody>
      </p:sp>
      <p:sp>
        <p:nvSpPr>
          <p:cNvPr id="57358" name="Rectangle 47"/>
          <p:cNvSpPr>
            <a:spLocks noChangeArrowheads="1"/>
          </p:cNvSpPr>
          <p:nvPr/>
        </p:nvSpPr>
        <p:spPr bwMode="auto">
          <a:xfrm>
            <a:off x="8799513" y="2231231"/>
            <a:ext cx="295275" cy="327025"/>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3</a:t>
            </a:r>
            <a:endParaRPr lang="it-IT" altLang="zh-CN" sz="2000">
              <a:solidFill>
                <a:srgbClr val="000000"/>
              </a:solidFill>
              <a:latin typeface="Symbol" pitchFamily="18" charset="2"/>
              <a:ea typeface="宋体" charset="-122"/>
            </a:endParaRPr>
          </a:p>
        </p:txBody>
      </p:sp>
      <p:sp>
        <p:nvSpPr>
          <p:cNvPr id="57359" name="Rectangle 48"/>
          <p:cNvSpPr>
            <a:spLocks noChangeArrowheads="1"/>
          </p:cNvSpPr>
          <p:nvPr/>
        </p:nvSpPr>
        <p:spPr bwMode="auto">
          <a:xfrm>
            <a:off x="9159875" y="2447131"/>
            <a:ext cx="296862" cy="327025"/>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4</a:t>
            </a:r>
            <a:endParaRPr lang="it-IT" altLang="zh-CN" sz="2000">
              <a:solidFill>
                <a:srgbClr val="000000"/>
              </a:solidFill>
              <a:latin typeface="Symbol" pitchFamily="18" charset="2"/>
              <a:ea typeface="宋体" charset="-122"/>
            </a:endParaRPr>
          </a:p>
        </p:txBody>
      </p:sp>
      <p:sp>
        <p:nvSpPr>
          <p:cNvPr id="57360" name="Rectangle 49"/>
          <p:cNvSpPr>
            <a:spLocks noChangeArrowheads="1"/>
          </p:cNvSpPr>
          <p:nvPr/>
        </p:nvSpPr>
        <p:spPr bwMode="auto">
          <a:xfrm>
            <a:off x="9520238" y="2231231"/>
            <a:ext cx="295275" cy="327025"/>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5</a:t>
            </a:r>
            <a:endParaRPr lang="it-IT" altLang="zh-CN" sz="2000">
              <a:solidFill>
                <a:srgbClr val="000000"/>
              </a:solidFill>
              <a:latin typeface="Symbol" pitchFamily="18" charset="2"/>
              <a:ea typeface="宋体" charset="-122"/>
            </a:endParaRPr>
          </a:p>
        </p:txBody>
      </p:sp>
      <p:pic>
        <p:nvPicPr>
          <p:cNvPr id="57361" name="Picture 50"/>
          <p:cNvPicPr>
            <a:picLocks noChangeAspect="1" noChangeArrowheads="1"/>
          </p:cNvPicPr>
          <p:nvPr/>
        </p:nvPicPr>
        <p:blipFill>
          <a:blip r:embed="rId3"/>
          <a:srcRect/>
          <a:stretch>
            <a:fillRect/>
          </a:stretch>
        </p:blipFill>
        <p:spPr bwMode="auto">
          <a:xfrm>
            <a:off x="8718550" y="3455194"/>
            <a:ext cx="476250" cy="447675"/>
          </a:xfrm>
          <a:prstGeom prst="rect">
            <a:avLst/>
          </a:prstGeom>
          <a:noFill/>
          <a:ln w="9525" algn="ctr">
            <a:noFill/>
            <a:miter lim="800000"/>
            <a:headEnd/>
            <a:tailEnd/>
          </a:ln>
        </p:spPr>
      </p:pic>
      <p:sp>
        <p:nvSpPr>
          <p:cNvPr id="57362" name="Rectangle 51"/>
          <p:cNvSpPr>
            <a:spLocks noChangeArrowheads="1"/>
          </p:cNvSpPr>
          <p:nvPr/>
        </p:nvSpPr>
        <p:spPr bwMode="auto">
          <a:xfrm>
            <a:off x="8553451" y="3880644"/>
            <a:ext cx="830677" cy="646331"/>
          </a:xfrm>
          <a:prstGeom prst="rect">
            <a:avLst/>
          </a:prstGeom>
          <a:noFill/>
          <a:ln w="9525" algn="ctr">
            <a:noFill/>
            <a:miter lim="800000"/>
            <a:headEnd/>
            <a:tailEnd/>
          </a:ln>
        </p:spPr>
        <p:txBody>
          <a:bodyPr wrap="none">
            <a:spAutoFit/>
          </a:bodyPr>
          <a:lstStyle/>
          <a:p>
            <a:r>
              <a:rPr lang="it-IT" altLang="zh-CN">
                <a:ea typeface="宋体" charset="-122"/>
              </a:rPr>
              <a:t>RM</a:t>
            </a:r>
          </a:p>
          <a:p>
            <a:r>
              <a:rPr lang="it-IT" altLang="zh-CN">
                <a:ea typeface="宋体" charset="-122"/>
              </a:rPr>
              <a:t>(RTA)</a:t>
            </a:r>
          </a:p>
        </p:txBody>
      </p:sp>
      <p:pic>
        <p:nvPicPr>
          <p:cNvPr id="57363" name="Picture 52"/>
          <p:cNvPicPr>
            <a:picLocks noChangeAspect="1" noChangeArrowheads="1"/>
          </p:cNvPicPr>
          <p:nvPr/>
        </p:nvPicPr>
        <p:blipFill>
          <a:blip r:embed="rId3"/>
          <a:srcRect/>
          <a:stretch>
            <a:fillRect/>
          </a:stretch>
        </p:blipFill>
        <p:spPr bwMode="auto">
          <a:xfrm>
            <a:off x="9726612" y="3455194"/>
            <a:ext cx="476250" cy="447675"/>
          </a:xfrm>
          <a:prstGeom prst="rect">
            <a:avLst/>
          </a:prstGeom>
          <a:noFill/>
          <a:ln w="9525" algn="ctr">
            <a:noFill/>
            <a:miter lim="800000"/>
            <a:headEnd/>
            <a:tailEnd/>
          </a:ln>
        </p:spPr>
      </p:pic>
      <p:sp>
        <p:nvSpPr>
          <p:cNvPr id="57364" name="Rectangle 53"/>
          <p:cNvSpPr>
            <a:spLocks noChangeArrowheads="1"/>
          </p:cNvSpPr>
          <p:nvPr/>
        </p:nvSpPr>
        <p:spPr bwMode="auto">
          <a:xfrm>
            <a:off x="9752012" y="3880643"/>
            <a:ext cx="482824" cy="369332"/>
          </a:xfrm>
          <a:prstGeom prst="rect">
            <a:avLst/>
          </a:prstGeom>
          <a:noFill/>
          <a:ln w="9525" algn="ctr">
            <a:noFill/>
            <a:miter lim="800000"/>
            <a:headEnd/>
            <a:tailEnd/>
          </a:ln>
        </p:spPr>
        <p:txBody>
          <a:bodyPr wrap="none">
            <a:spAutoFit/>
          </a:bodyPr>
          <a:lstStyle/>
          <a:p>
            <a:r>
              <a:rPr lang="it-IT" altLang="zh-CN">
                <a:ea typeface="宋体" charset="-122"/>
              </a:rPr>
              <a:t>...</a:t>
            </a:r>
          </a:p>
        </p:txBody>
      </p:sp>
      <p:sp>
        <p:nvSpPr>
          <p:cNvPr id="57365" name="Line 55"/>
          <p:cNvSpPr>
            <a:spLocks noChangeShapeType="1"/>
          </p:cNvSpPr>
          <p:nvPr/>
        </p:nvSpPr>
        <p:spPr bwMode="auto">
          <a:xfrm flipH="1">
            <a:off x="8143875" y="2736055"/>
            <a:ext cx="792162"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6" name="Line 56"/>
          <p:cNvSpPr>
            <a:spLocks noChangeShapeType="1"/>
          </p:cNvSpPr>
          <p:nvPr/>
        </p:nvSpPr>
        <p:spPr bwMode="auto">
          <a:xfrm>
            <a:off x="8936037" y="2736055"/>
            <a:ext cx="865188"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7" name="Line 57"/>
          <p:cNvSpPr>
            <a:spLocks noChangeShapeType="1"/>
          </p:cNvSpPr>
          <p:nvPr/>
        </p:nvSpPr>
        <p:spPr bwMode="auto">
          <a:xfrm>
            <a:off x="8936037" y="2736055"/>
            <a:ext cx="0"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8" name="AutoShape 58"/>
          <p:cNvSpPr>
            <a:spLocks noChangeArrowheads="1"/>
          </p:cNvSpPr>
          <p:nvPr/>
        </p:nvSpPr>
        <p:spPr bwMode="auto">
          <a:xfrm>
            <a:off x="3392487" y="3585369"/>
            <a:ext cx="215900" cy="288925"/>
          </a:xfrm>
          <a:prstGeom prst="downArrow">
            <a:avLst>
              <a:gd name="adj1" fmla="val 50000"/>
              <a:gd name="adj2" fmla="val 33456"/>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ea typeface="宋体" charset="-122"/>
              </a:rPr>
              <a:t>Partitioned Scheduling</a:t>
            </a:r>
          </a:p>
        </p:txBody>
      </p:sp>
      <mc:AlternateContent xmlns:mc="http://schemas.openxmlformats.org/markup-compatibility/2006" xmlns:a14="http://schemas.microsoft.com/office/drawing/2010/main">
        <mc:Choice Requires="a14">
          <p:sp>
            <p:nvSpPr>
              <p:cNvPr id="61443" name="Rectangle 3" descr="Rectangle: Click to edit Master text styles&#10;Second level&#10;Third level&#10;Fourth level&#10;Fifth level"/>
              <p:cNvSpPr>
                <a:spLocks noGrp="1" noChangeArrowheads="1"/>
              </p:cNvSpPr>
              <p:nvPr>
                <p:ph type="body" idx="1"/>
              </p:nvPr>
            </p:nvSpPr>
            <p:spPr>
              <a:xfrm>
                <a:off x="812800" y="914400"/>
                <a:ext cx="10566400" cy="5638800"/>
              </a:xfrm>
            </p:spPr>
            <p:txBody>
              <a:bodyPr>
                <a:normAutofit fontScale="92500"/>
              </a:bodyPr>
              <a:lstStyle/>
              <a:p>
                <a:pPr eaLnBrk="1" hangingPunct="1"/>
                <a:r>
                  <a:rPr lang="en-US" altLang="zh-CN" dirty="0">
                    <a:ea typeface="宋体" charset="-122"/>
                  </a:rPr>
                  <a:t>Bin-packing algorithms:</a:t>
                </a:r>
              </a:p>
              <a:p>
                <a:pPr lvl="1" eaLnBrk="1" hangingPunct="1"/>
                <a:r>
                  <a:rPr lang="en-US" altLang="zh-CN" dirty="0">
                    <a:ea typeface="宋体" charset="-122"/>
                  </a:rPr>
                  <a:t>The problem concerns packing objects of varying sizes in boxes (”bins”) with some optimization objective, e.g., minimizing number of used boxes (best-fit), or minimizing the maximum workload for each box (worst-fit)</a:t>
                </a:r>
              </a:p>
              <a:p>
                <a:pPr eaLnBrk="1" hangingPunct="1"/>
                <a:r>
                  <a:rPr lang="en-US" altLang="zh-CN" dirty="0">
                    <a:ea typeface="宋体" charset="-122"/>
                  </a:rPr>
                  <a:t>Application to multiprocessor scheduling:</a:t>
                </a:r>
              </a:p>
              <a:p>
                <a:pPr lvl="1" eaLnBrk="1" hangingPunct="1"/>
                <a:r>
                  <a:rPr lang="en-US" altLang="zh-CN" dirty="0">
                    <a:ea typeface="宋体" charset="-122"/>
                  </a:rPr>
                  <a:t>Bins are represented by processors and objects by tasks</a:t>
                </a:r>
              </a:p>
              <a:p>
                <a:pPr lvl="1" eaLnBrk="1" hangingPunct="1"/>
                <a:r>
                  <a:rPr lang="en-US" altLang="zh-CN" dirty="0">
                    <a:ea typeface="宋体" charset="-122"/>
                  </a:rPr>
                  <a:t>The decision whether a processor is ”full” or not is derived from a utilization-based feasibility test.</a:t>
                </a:r>
              </a:p>
              <a:p>
                <a:pPr eaLnBrk="1" hangingPunct="1"/>
                <a:r>
                  <a:rPr lang="en-US" altLang="zh-CN" dirty="0">
                    <a:ea typeface="宋体" charset="-122"/>
                  </a:rPr>
                  <a:t>Since optimal bin-packing is a NP-complete problem, partitioned scheduling is also NP-complete</a:t>
                </a:r>
              </a:p>
              <a:p>
                <a:pPr eaLnBrk="1" hangingPunct="1"/>
                <a:r>
                  <a:rPr lang="en-US" altLang="zh-CN" dirty="0">
                    <a:ea typeface="宋体" charset="-122"/>
                  </a:rPr>
                  <a:t>Example: Rate-Monotonic-First-Fit (RMFF): (</a:t>
                </a:r>
                <a:r>
                  <a:rPr lang="en-US" altLang="zh-CN" dirty="0" err="1">
                    <a:ea typeface="宋体" charset="-122"/>
                  </a:rPr>
                  <a:t>Dhall</a:t>
                </a:r>
                <a:r>
                  <a:rPr lang="en-US" altLang="zh-CN" dirty="0">
                    <a:ea typeface="宋体" charset="-122"/>
                  </a:rPr>
                  <a:t> and Liu, 1978)</a:t>
                </a:r>
              </a:p>
              <a:p>
                <a:pPr lvl="1" eaLnBrk="1" hangingPunct="1"/>
                <a:r>
                  <a:rPr lang="en-US" altLang="zh-CN" dirty="0">
                    <a:ea typeface="宋体" charset="-122"/>
                  </a:rPr>
                  <a:t>Let the processors be indexed as 1, 2, …</a:t>
                </a:r>
              </a:p>
              <a:p>
                <a:pPr lvl="1" eaLnBrk="1" hangingPunct="1"/>
                <a:r>
                  <a:rPr lang="en-US" altLang="zh-CN" dirty="0">
                    <a:ea typeface="宋体" charset="-122"/>
                  </a:rPr>
                  <a:t>Assign the tasks to processor in the order of increasing periods (that is, RM order)</a:t>
                </a:r>
              </a:p>
              <a:p>
                <a:pPr lvl="1" eaLnBrk="1" hangingPunct="1"/>
                <a:r>
                  <a:rPr lang="en-US" altLang="zh-CN" dirty="0">
                    <a:ea typeface="宋体" charset="-122"/>
                  </a:rPr>
                  <a:t>For each task </a:t>
                </a:r>
                <a14:m>
                  <m:oMath xmlns:m="http://schemas.openxmlformats.org/officeDocument/2006/math">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𝜏</m:t>
                        </m:r>
                      </m:e>
                      <m:sub>
                        <m:r>
                          <a:rPr lang="en-GB" altLang="zh-CN" b="0" i="1" dirty="0" smtClean="0">
                            <a:latin typeface="Cambria Math" panose="02040503050406030204" pitchFamily="18" charset="0"/>
                            <a:ea typeface="宋体" charset="-122"/>
                          </a:rPr>
                          <m:t>𝑖</m:t>
                        </m:r>
                      </m:sub>
                    </m:sSub>
                  </m:oMath>
                </a14:m>
                <a:r>
                  <a:rPr lang="en-US" altLang="zh-CN" dirty="0">
                    <a:ea typeface="宋体" charset="-122"/>
                  </a:rPr>
                  <a:t>, choose the lowest previously-used processor </a:t>
                </a:r>
                <a:r>
                  <a:rPr lang="en-US" altLang="zh-CN" i="1" dirty="0">
                    <a:ea typeface="宋体" charset="-122"/>
                  </a:rPr>
                  <a:t>j </a:t>
                </a:r>
                <a:r>
                  <a:rPr lang="en-US" altLang="zh-CN" dirty="0">
                    <a:ea typeface="宋体" charset="-122"/>
                  </a:rPr>
                  <a:t>such that  </a:t>
                </a:r>
                <a14:m>
                  <m:oMath xmlns:m="http://schemas.openxmlformats.org/officeDocument/2006/math">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𝜏</m:t>
                        </m:r>
                      </m:e>
                      <m:sub>
                        <m:r>
                          <a:rPr lang="en-GB" altLang="zh-CN" i="1" dirty="0">
                            <a:latin typeface="Cambria Math" panose="02040503050406030204" pitchFamily="18" charset="0"/>
                            <a:ea typeface="宋体" charset="-122"/>
                          </a:rPr>
                          <m:t>𝑖</m:t>
                        </m:r>
                      </m:sub>
                    </m:sSub>
                  </m:oMath>
                </a14:m>
                <a:r>
                  <a:rPr lang="en-US" altLang="zh-CN" dirty="0">
                    <a:ea typeface="宋体" charset="-122"/>
                  </a:rPr>
                  <a:t>, together with all tasks that have already been assigned to processor j, can be feasibly scheduled according to the utilization-based </a:t>
                </a:r>
                <a:r>
                  <a:rPr lang="en-US" altLang="zh-CN" dirty="0" err="1">
                    <a:ea typeface="宋体" charset="-122"/>
                  </a:rPr>
                  <a:t>schedulability</a:t>
                </a:r>
                <a:r>
                  <a:rPr lang="en-US" altLang="zh-CN" dirty="0">
                    <a:ea typeface="宋体" charset="-122"/>
                  </a:rPr>
                  <a:t> test</a:t>
                </a:r>
              </a:p>
              <a:p>
                <a:pPr lvl="1" eaLnBrk="1" hangingPunct="1"/>
                <a:r>
                  <a:rPr lang="en-US" altLang="zh-CN" dirty="0">
                    <a:ea typeface="宋体" charset="-122"/>
                  </a:rPr>
                  <a:t>Additional processors are added if needed</a:t>
                </a:r>
              </a:p>
            </p:txBody>
          </p:sp>
        </mc:Choice>
        <mc:Fallback xmlns="">
          <p:sp>
            <p:nvSpPr>
              <p:cNvPr id="6144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812800" y="914400"/>
                <a:ext cx="10566400" cy="5638800"/>
              </a:xfrm>
              <a:blipFill>
                <a:blip r:embed="rId3"/>
                <a:stretch>
                  <a:fillRect l="-865" t="-1838" b="-973"/>
                </a:stretch>
              </a:blipFill>
            </p:spPr>
            <p:txBody>
              <a:bodyPr/>
              <a:lstStyle/>
              <a:p>
                <a:r>
                  <a:rPr lang="en-SE">
                    <a:noFill/>
                  </a:rPr>
                  <a:t> </a:t>
                </a:r>
              </a:p>
            </p:txBody>
          </p:sp>
        </mc:Fallback>
      </mc:AlternateContent>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1" y="152400"/>
            <a:ext cx="8812213" cy="762000"/>
          </a:xfrm>
        </p:spPr>
        <p:txBody>
          <a:bodyPr>
            <a:normAutofit/>
          </a:bodyPr>
          <a:lstStyle/>
          <a:p>
            <a:pPr eaLnBrk="1" hangingPunct="1"/>
            <a:r>
              <a:rPr lang="en-US" altLang="zh-CN" dirty="0">
                <a:ea typeface="宋体" charset="-122"/>
              </a:rPr>
              <a:t>Assumptions for Global Scheduling</a:t>
            </a:r>
          </a:p>
        </p:txBody>
      </p:sp>
      <p:sp>
        <p:nvSpPr>
          <p:cNvPr id="6758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eaLnBrk="1" hangingPunct="1"/>
            <a:r>
              <a:rPr lang="en-US" altLang="zh-CN" dirty="0">
                <a:ea typeface="宋体" charset="-122"/>
              </a:rPr>
              <a:t>Work-conserving:</a:t>
            </a:r>
          </a:p>
          <a:p>
            <a:pPr lvl="1" eaLnBrk="1" hangingPunct="1"/>
            <a:r>
              <a:rPr lang="en-US" altLang="zh-CN" dirty="0">
                <a:ea typeface="宋体" charset="-122"/>
              </a:rPr>
              <a:t>At each instant, the highest-priority jobs that are eligible to execute are selected for execution upon the available processors</a:t>
            </a:r>
          </a:p>
          <a:p>
            <a:pPr lvl="1" eaLnBrk="1" hangingPunct="1"/>
            <a:r>
              <a:rPr lang="it-IT" altLang="zh-CN" dirty="0">
                <a:ea typeface="宋体" charset="-122"/>
              </a:rPr>
              <a:t>No processor is ever idle when the ready queue is non-empty</a:t>
            </a:r>
          </a:p>
          <a:p>
            <a:pPr eaLnBrk="1" hangingPunct="1"/>
            <a:r>
              <a:rPr lang="it-IT" altLang="zh-CN" dirty="0">
                <a:ea typeface="宋体" charset="-122"/>
              </a:rPr>
              <a:t>Preemption and Migration support</a:t>
            </a:r>
          </a:p>
          <a:p>
            <a:pPr lvl="1" eaLnBrk="1" hangingPunct="1"/>
            <a:r>
              <a:rPr lang="it-IT" altLang="zh-CN" dirty="0">
                <a:ea typeface="宋体" charset="-122"/>
              </a:rPr>
              <a:t>For global schedulers, a preempted task can resume its execution on a different processor with 0 overhead</a:t>
            </a:r>
          </a:p>
          <a:p>
            <a:pPr lvl="1" eaLnBrk="1" hangingPunct="1"/>
            <a:r>
              <a:rPr lang="it-IT" altLang="zh-CN" dirty="0">
                <a:ea typeface="宋体" charset="-122"/>
              </a:rPr>
              <a:t>Cost of preemption/migration integrated into task WCET</a:t>
            </a:r>
          </a:p>
          <a:p>
            <a:pPr eaLnBrk="1" hangingPunct="1"/>
            <a:r>
              <a:rPr lang="it-IT" altLang="zh-CN" dirty="0">
                <a:ea typeface="宋体" charset="-122"/>
              </a:rPr>
              <a:t>No job-level parallelism</a:t>
            </a:r>
          </a:p>
          <a:p>
            <a:pPr lvl="1" eaLnBrk="1" hangingPunct="1"/>
            <a:r>
              <a:rPr lang="it-IT" altLang="zh-CN" dirty="0">
                <a:ea typeface="宋体" charset="-122"/>
              </a:rPr>
              <a:t>the same job cannot be </a:t>
            </a:r>
            <a:r>
              <a:rPr lang="it-IT" altLang="zh-CN" i="1" dirty="0">
                <a:ea typeface="宋体" charset="-122"/>
              </a:rPr>
              <a:t>simultaneously</a:t>
            </a:r>
            <a:r>
              <a:rPr lang="it-IT" altLang="zh-CN" dirty="0">
                <a:ea typeface="宋体" charset="-122"/>
              </a:rPr>
              <a:t> executed on more than one processor</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ea typeface="宋体" charset="-122"/>
              </a:rPr>
              <a:t>Source of Difficulty</a:t>
            </a:r>
            <a:endParaRPr lang="it-IT" altLang="zh-CN">
              <a:ea typeface="宋体" charset="-122"/>
            </a:endParaRPr>
          </a:p>
        </p:txBody>
      </p:sp>
      <p:sp>
        <p:nvSpPr>
          <p:cNvPr id="696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it-IT" altLang="zh-CN">
                <a:ea typeface="宋体" charset="-122"/>
              </a:rPr>
              <a:t>The “no job-level parallelism” assumption leads to difficult scheduling problems</a:t>
            </a:r>
          </a:p>
          <a:p>
            <a:pPr eaLnBrk="1" hangingPunct="1"/>
            <a:r>
              <a:rPr lang="it-IT" altLang="zh-CN">
                <a:latin typeface="Times New Roman" pitchFamily="18" charset="0"/>
                <a:ea typeface="宋体" charset="-122"/>
              </a:rPr>
              <a:t>“</a:t>
            </a:r>
            <a:r>
              <a:rPr lang="it-IT" altLang="zh-CN">
                <a:ea typeface="宋体" charset="-122"/>
              </a:rPr>
              <a:t>The simple fact that a task can use only one processor even when several processors are free at the same time adds a surprising amount of difficulty to the scheduling of multiple processors</a:t>
            </a:r>
            <a:r>
              <a:rPr lang="it-IT" altLang="zh-CN">
                <a:latin typeface="Times New Roman" pitchFamily="18" charset="0"/>
                <a:ea typeface="宋体" charset="-122"/>
              </a:rPr>
              <a:t>”</a:t>
            </a:r>
            <a:r>
              <a:rPr lang="it-IT" altLang="zh-CN">
                <a:ea typeface="宋体" charset="-122"/>
              </a:rPr>
              <a:t> [Liu</a:t>
            </a:r>
            <a:r>
              <a:rPr lang="it-IT" altLang="zh-CN">
                <a:latin typeface="Times New Roman" pitchFamily="18" charset="0"/>
                <a:ea typeface="宋体" charset="-122"/>
              </a:rPr>
              <a:t>’</a:t>
            </a:r>
            <a:r>
              <a:rPr lang="it-IT" altLang="zh-CN">
                <a:ea typeface="宋体" charset="-122"/>
              </a:rPr>
              <a:t>69]</a:t>
            </a:r>
          </a:p>
        </p:txBody>
      </p:sp>
      <p:sp>
        <p:nvSpPr>
          <p:cNvPr id="69636" name="Line 4"/>
          <p:cNvSpPr>
            <a:spLocks noChangeShapeType="1"/>
          </p:cNvSpPr>
          <p:nvPr/>
        </p:nvSpPr>
        <p:spPr bwMode="auto">
          <a:xfrm>
            <a:off x="4430714" y="4605338"/>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7" name="Line 6"/>
          <p:cNvSpPr>
            <a:spLocks noChangeShapeType="1"/>
          </p:cNvSpPr>
          <p:nvPr/>
        </p:nvSpPr>
        <p:spPr bwMode="auto">
          <a:xfrm>
            <a:off x="4430714" y="5180013"/>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8" name="Line 7"/>
          <p:cNvSpPr>
            <a:spLocks noChangeShapeType="1"/>
          </p:cNvSpPr>
          <p:nvPr/>
        </p:nvSpPr>
        <p:spPr bwMode="auto">
          <a:xfrm>
            <a:off x="4430714" y="5829300"/>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9" name="Text Box 8"/>
          <p:cNvSpPr txBox="1">
            <a:spLocks noChangeArrowheads="1"/>
          </p:cNvSpPr>
          <p:nvPr/>
        </p:nvSpPr>
        <p:spPr bwMode="auto">
          <a:xfrm>
            <a:off x="3556001" y="4383088"/>
            <a:ext cx="761747" cy="369332"/>
          </a:xfrm>
          <a:prstGeom prst="rect">
            <a:avLst/>
          </a:prstGeom>
          <a:noFill/>
          <a:ln w="9525" algn="ctr">
            <a:noFill/>
            <a:miter lim="800000"/>
            <a:headEnd/>
            <a:tailEnd/>
          </a:ln>
        </p:spPr>
        <p:txBody>
          <a:bodyPr wrap="none">
            <a:spAutoFit/>
          </a:bodyPr>
          <a:lstStyle/>
          <a:p>
            <a:r>
              <a:rPr lang="en-US" altLang="zh-CN">
                <a:ea typeface="宋体" charset="-122"/>
              </a:rPr>
              <a:t>CPU1</a:t>
            </a:r>
            <a:endParaRPr lang="it-IT" altLang="zh-CN">
              <a:ea typeface="宋体" charset="-122"/>
            </a:endParaRPr>
          </a:p>
        </p:txBody>
      </p:sp>
      <p:sp>
        <p:nvSpPr>
          <p:cNvPr id="69640" name="Text Box 9"/>
          <p:cNvSpPr txBox="1">
            <a:spLocks noChangeArrowheads="1"/>
          </p:cNvSpPr>
          <p:nvPr/>
        </p:nvSpPr>
        <p:spPr bwMode="auto">
          <a:xfrm>
            <a:off x="3565526" y="5019675"/>
            <a:ext cx="761747" cy="369332"/>
          </a:xfrm>
          <a:prstGeom prst="rect">
            <a:avLst/>
          </a:prstGeom>
          <a:noFill/>
          <a:ln w="9525" algn="ctr">
            <a:noFill/>
            <a:miter lim="800000"/>
            <a:headEnd/>
            <a:tailEnd/>
          </a:ln>
        </p:spPr>
        <p:txBody>
          <a:bodyPr wrap="none">
            <a:spAutoFit/>
          </a:bodyPr>
          <a:lstStyle/>
          <a:p>
            <a:r>
              <a:rPr lang="en-US" altLang="zh-CN">
                <a:ea typeface="宋体" charset="-122"/>
              </a:rPr>
              <a:t>CPU2</a:t>
            </a:r>
            <a:endParaRPr lang="it-IT" altLang="zh-CN">
              <a:ea typeface="宋体" charset="-122"/>
            </a:endParaRPr>
          </a:p>
        </p:txBody>
      </p:sp>
      <p:sp>
        <p:nvSpPr>
          <p:cNvPr id="69641" name="Text Box 10"/>
          <p:cNvSpPr txBox="1">
            <a:spLocks noChangeArrowheads="1"/>
          </p:cNvSpPr>
          <p:nvPr/>
        </p:nvSpPr>
        <p:spPr bwMode="auto">
          <a:xfrm>
            <a:off x="3565526" y="5684838"/>
            <a:ext cx="761747" cy="369332"/>
          </a:xfrm>
          <a:prstGeom prst="rect">
            <a:avLst/>
          </a:prstGeom>
          <a:noFill/>
          <a:ln w="9525" algn="ctr">
            <a:noFill/>
            <a:miter lim="800000"/>
            <a:headEnd/>
            <a:tailEnd/>
          </a:ln>
        </p:spPr>
        <p:txBody>
          <a:bodyPr wrap="none">
            <a:spAutoFit/>
          </a:bodyPr>
          <a:lstStyle/>
          <a:p>
            <a:r>
              <a:rPr lang="en-US" altLang="zh-CN">
                <a:ea typeface="宋体" charset="-122"/>
              </a:rPr>
              <a:t>CPU3</a:t>
            </a:r>
            <a:endParaRPr lang="it-IT" altLang="zh-CN">
              <a:ea typeface="宋体" charset="-122"/>
            </a:endParaRPr>
          </a:p>
        </p:txBody>
      </p:sp>
      <p:sp>
        <p:nvSpPr>
          <p:cNvPr id="69642" name="Line 12"/>
          <p:cNvSpPr>
            <a:spLocks noChangeShapeType="1"/>
          </p:cNvSpPr>
          <p:nvPr/>
        </p:nvSpPr>
        <p:spPr bwMode="auto">
          <a:xfrm flipH="1">
            <a:off x="7165975"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3" name="Line 13"/>
          <p:cNvSpPr>
            <a:spLocks noChangeShapeType="1"/>
          </p:cNvSpPr>
          <p:nvPr/>
        </p:nvSpPr>
        <p:spPr bwMode="auto">
          <a:xfrm flipV="1">
            <a:off x="4933950"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4" name="Rectangle 14"/>
          <p:cNvSpPr>
            <a:spLocks noChangeArrowheads="1"/>
          </p:cNvSpPr>
          <p:nvPr/>
        </p:nvSpPr>
        <p:spPr bwMode="auto">
          <a:xfrm>
            <a:off x="4935539" y="4392613"/>
            <a:ext cx="1582737" cy="215900"/>
          </a:xfrm>
          <a:prstGeom prst="rect">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
        <p:nvSpPr>
          <p:cNvPr id="69645" name="Line 15"/>
          <p:cNvSpPr>
            <a:spLocks noChangeShapeType="1"/>
          </p:cNvSpPr>
          <p:nvPr/>
        </p:nvSpPr>
        <p:spPr bwMode="auto">
          <a:xfrm>
            <a:off x="4922838" y="4621214"/>
            <a:ext cx="0" cy="1512887"/>
          </a:xfrm>
          <a:prstGeom prst="line">
            <a:avLst/>
          </a:prstGeom>
          <a:noFill/>
          <a:ln w="9525">
            <a:solidFill>
              <a:schemeClr val="tx1"/>
            </a:solidFill>
            <a:round/>
            <a:headEnd/>
            <a:tailEnd/>
          </a:ln>
        </p:spPr>
        <p:txBody>
          <a:bodyPr wrap="none" anchor="ctr"/>
          <a:lstStyle/>
          <a:p>
            <a:endParaRPr lang="zh-CN" altLang="en-US"/>
          </a:p>
        </p:txBody>
      </p:sp>
      <p:sp>
        <p:nvSpPr>
          <p:cNvPr id="69646" name="Line 16"/>
          <p:cNvSpPr>
            <a:spLocks noChangeShapeType="1"/>
          </p:cNvSpPr>
          <p:nvPr/>
        </p:nvSpPr>
        <p:spPr bwMode="auto">
          <a:xfrm>
            <a:off x="6518275" y="4621214"/>
            <a:ext cx="0" cy="1512887"/>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
        <p:nvSpPr>
          <p:cNvPr id="55"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56"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57"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58"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70663" name="Text Box 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dirty="0">
                <a:ea typeface="宋体" charset="-122"/>
              </a:rPr>
              <a:t>Global queue</a:t>
            </a:r>
            <a:endParaRPr lang="en-US" altLang="zh-CN" sz="2000" dirty="0">
              <a:ea typeface="宋体" charset="-122"/>
            </a:endParaRPr>
          </a:p>
          <a:p>
            <a:r>
              <a:rPr lang="en-US" altLang="zh-CN" sz="2000" dirty="0">
                <a:ea typeface="宋体" charset="-122"/>
              </a:rPr>
              <a:t>(ordered according to a given policy)</a:t>
            </a:r>
            <a:endParaRPr lang="it-IT" altLang="zh-CN" sz="2000" dirty="0">
              <a:ea typeface="宋体" charset="-122"/>
            </a:endParaRPr>
          </a:p>
        </p:txBody>
      </p:sp>
      <p:sp>
        <p:nvSpPr>
          <p:cNvPr id="6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6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0668" name="Rectangle 12"/>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65" name="Line 13"/>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6" name="Line 14"/>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7" name="Line 15"/>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8" name="Line 16"/>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9" name="Text Box 17"/>
          <p:cNvSpPr txBox="1">
            <a:spLocks noChangeArrowheads="1"/>
          </p:cNvSpPr>
          <p:nvPr/>
        </p:nvSpPr>
        <p:spPr bwMode="auto">
          <a:xfrm>
            <a:off x="2438400" y="5573713"/>
            <a:ext cx="7315200" cy="369332"/>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The first m jobs in the queue are scheduled upon the m CPUs</a:t>
            </a:r>
          </a:p>
        </p:txBody>
      </p:sp>
      <p:sp>
        <p:nvSpPr>
          <p:cNvPr id="70" name="Rectangle 18"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1" name="Rectangle 19"/>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2" name="Rectangle 20"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 name="Rectangle 21"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4" name="Rectangle 22"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5" name="Rectangle 23"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6" name="Rectangle 24"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7" name="Rectangle 25"/>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0682" name="Rectangle 26"/>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0683" name="Rectangle 27"/>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0684" name="Rectangle 28"/>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8915400" y="46593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86" name="Rectangle 3"/>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87" name="Oval 5"/>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88" name="Oval 6"/>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89" name="Oval 7"/>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94" name="Line 12"/>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5" name="Line 13"/>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6" name="Line 14"/>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7" name="Line 15"/>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98" name="Text Box 16"/>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finishes its execution, the next job in the queue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is scheduled on the available CPU</a:t>
                </a:r>
              </a:p>
            </p:txBody>
          </p:sp>
        </mc:Choice>
        <mc:Fallback xmlns="">
          <p:sp>
            <p:nvSpPr>
              <p:cNvPr id="98" name="Text Box 16"/>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b="-15094"/>
                </a:stretch>
              </a:blipFill>
              <a:ln w="9525">
                <a:noFill/>
                <a:miter lim="800000"/>
                <a:headEnd/>
                <a:tailEnd/>
              </a:ln>
            </p:spPr>
            <p:txBody>
              <a:bodyPr/>
              <a:lstStyle/>
              <a:p>
                <a:r>
                  <a:rPr lang="en-SE">
                    <a:noFill/>
                  </a:rPr>
                  <a:t> </a:t>
                </a:r>
              </a:p>
            </p:txBody>
          </p:sp>
        </mc:Fallback>
      </mc:AlternateContent>
      <p:sp>
        <p:nvSpPr>
          <p:cNvPr id="99" name="Rectangle 17"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0" name="Rectangle 18"/>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1" name="Rectangle 19"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2" name="Rectangle 20"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3" name="Rectangle 21"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4" name="Rectangle 22"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5" name="Rectangle 23"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6" name="Rectangle 24"/>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1704" name="Rectangle 25"/>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1705" name="Rectangle 26"/>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06" name="Rectangle 27"/>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110" name="Rectangle 28"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grpSp>
        <p:nvGrpSpPr>
          <p:cNvPr id="2" name="Group 29"/>
          <p:cNvGrpSpPr>
            <a:grpSpLocks/>
          </p:cNvGrpSpPr>
          <p:nvPr/>
        </p:nvGrpSpPr>
        <p:grpSpPr bwMode="auto">
          <a:xfrm>
            <a:off x="2362200" y="3287713"/>
            <a:ext cx="3657600" cy="762000"/>
            <a:chOff x="528" y="3024"/>
            <a:chExt cx="2304" cy="480"/>
          </a:xfrm>
        </p:grpSpPr>
        <p:sp>
          <p:nvSpPr>
            <p:cNvPr id="112" name="Rectangle 30"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31"/>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14" name="Rectangle 32"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5" name="Rectangle 33"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34"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7" name="Rectangle 35"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8" name="Rectangle 36"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9" name="Rectangle 37"/>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0" name="Rectangle 38"/>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21" name="Rectangle 3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40"/>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23" name="Rectangle 41"/>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24" name="Rectangle 42"/>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10" name="Text Box 43"/>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582C577E-9D36-C71D-84B9-761F071E6B0A}"/>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dissolve">
                                      <p:cBhvr>
                                        <p:cTn id="1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utoUpdateAnimBg="0"/>
      <p:bldP spid="110" grpId="0" animBg="1"/>
      <p:bldP spid="124"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4"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95"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6"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7" name="Rectangle 7"/>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8" name="Rectangle 8"/>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9" name="Rectangle 9"/>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0" name="Line 10"/>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1" name="Line 11"/>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2"/>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3"/>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4" name="Text Box 14"/>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new higher priority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arrives, it preempts the job with lowest priority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among the executing ones</a:t>
                </a:r>
              </a:p>
            </p:txBody>
          </p:sp>
        </mc:Choice>
        <mc:Fallback xmlns="">
          <p:sp>
            <p:nvSpPr>
              <p:cNvPr id="104" name="Text Box 14"/>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r="-1167" b="-15094"/>
                </a:stretch>
              </a:blipFill>
              <a:ln w="9525">
                <a:noFill/>
                <a:miter lim="800000"/>
                <a:headEnd/>
                <a:tailEnd/>
              </a:ln>
            </p:spPr>
            <p:txBody>
              <a:bodyPr/>
              <a:lstStyle/>
              <a:p>
                <a:r>
                  <a:rPr lang="en-SE">
                    <a:noFill/>
                  </a:rPr>
                  <a:t> </a:t>
                </a:r>
              </a:p>
            </p:txBody>
          </p:sp>
        </mc:Fallback>
      </mc:AlternateContent>
      <p:grpSp>
        <p:nvGrpSpPr>
          <p:cNvPr id="72718" name="Group 15"/>
          <p:cNvGrpSpPr>
            <a:grpSpLocks/>
          </p:cNvGrpSpPr>
          <p:nvPr/>
        </p:nvGrpSpPr>
        <p:grpSpPr bwMode="auto">
          <a:xfrm>
            <a:off x="2362200" y="3287713"/>
            <a:ext cx="3657600" cy="762000"/>
            <a:chOff x="528" y="3024"/>
            <a:chExt cx="2304" cy="480"/>
          </a:xfrm>
        </p:grpSpPr>
        <p:sp>
          <p:nvSpPr>
            <p:cNvPr id="106" name="Rectangle 16"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7"/>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8"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20"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21"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2"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3"/>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14" name="Rectangle 24"/>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15" name="Rectangle 25"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26"/>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17" name="Rectangle 27"/>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72719" name="Rectangle 28"/>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119" name="Rectangle 29"/>
          <p:cNvSpPr>
            <a:spLocks noChangeArrowheads="1"/>
          </p:cNvSpPr>
          <p:nvPr/>
        </p:nvSpPr>
        <p:spPr bwMode="auto">
          <a:xfrm>
            <a:off x="4267200" y="41259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grpSp>
        <p:nvGrpSpPr>
          <p:cNvPr id="3" name="Group 30"/>
          <p:cNvGrpSpPr>
            <a:grpSpLocks/>
          </p:cNvGrpSpPr>
          <p:nvPr/>
        </p:nvGrpSpPr>
        <p:grpSpPr bwMode="auto">
          <a:xfrm>
            <a:off x="2362200" y="3287713"/>
            <a:ext cx="3657600" cy="762000"/>
            <a:chOff x="528" y="2256"/>
            <a:chExt cx="2304" cy="480"/>
          </a:xfrm>
        </p:grpSpPr>
        <p:sp>
          <p:nvSpPr>
            <p:cNvPr id="121" name="Rectangle 31" descr="30%"/>
            <p:cNvSpPr>
              <a:spLocks noChangeArrowheads="1"/>
            </p:cNvSpPr>
            <p:nvPr/>
          </p:nvSpPr>
          <p:spPr bwMode="auto">
            <a:xfrm>
              <a:off x="2064"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32"/>
            <p:cNvSpPr>
              <a:spLocks noChangeArrowheads="1"/>
            </p:cNvSpPr>
            <p:nvPr/>
          </p:nvSpPr>
          <p:spPr bwMode="auto">
            <a:xfrm>
              <a:off x="2112" y="235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latin typeface="Symbol" pitchFamily="18" charset="2"/>
                  <a:ea typeface="宋体" charset="-122"/>
                </a:rPr>
                <a:t>t</a:t>
              </a:r>
              <a:r>
                <a:rPr lang="en-US" altLang="zh-CN" kern="0" baseline="-25000" dirty="0">
                  <a:solidFill>
                    <a:sysClr val="windowText" lastClr="000000"/>
                  </a:solidFill>
                  <a:latin typeface="Symbol" pitchFamily="18" charset="2"/>
                  <a:ea typeface="宋体" charset="-122"/>
                </a:rPr>
                <a:t>2</a:t>
              </a:r>
              <a:endParaRPr lang="it-IT" altLang="zh-CN" kern="0" dirty="0">
                <a:solidFill>
                  <a:sysClr val="windowText" lastClr="000000"/>
                </a:solidFill>
                <a:latin typeface="Symbol" pitchFamily="18" charset="2"/>
                <a:ea typeface="宋体" charset="-122"/>
              </a:endParaRPr>
            </a:p>
          </p:txBody>
        </p:sp>
        <p:sp>
          <p:nvSpPr>
            <p:cNvPr id="123" name="Rectangle 33" descr="30%"/>
            <p:cNvSpPr>
              <a:spLocks noChangeArrowheads="1"/>
            </p:cNvSpPr>
            <p:nvPr/>
          </p:nvSpPr>
          <p:spPr bwMode="auto">
            <a:xfrm>
              <a:off x="2448"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4"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5" name="Rectangle 35" descr="20%"/>
            <p:cNvSpPr>
              <a:spLocks noChangeArrowheads="1"/>
            </p:cNvSpPr>
            <p:nvPr/>
          </p:nvSpPr>
          <p:spPr bwMode="auto">
            <a:xfrm>
              <a:off x="1296"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6" name="Rectangle 36" descr="20%"/>
            <p:cNvSpPr>
              <a:spLocks noChangeArrowheads="1"/>
            </p:cNvSpPr>
            <p:nvPr/>
          </p:nvSpPr>
          <p:spPr bwMode="auto">
            <a:xfrm>
              <a:off x="912"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7" descr="20%"/>
            <p:cNvSpPr>
              <a:spLocks noChangeArrowheads="1"/>
            </p:cNvSpPr>
            <p:nvPr/>
          </p:nvSpPr>
          <p:spPr bwMode="auto">
            <a:xfrm>
              <a:off x="528"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8"/>
            <p:cNvSpPr>
              <a:spLocks noChangeArrowheads="1"/>
            </p:cNvSpPr>
            <p:nvPr/>
          </p:nvSpPr>
          <p:spPr bwMode="auto">
            <a:xfrm>
              <a:off x="2496" y="2352"/>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9" name="Rectangle 39"/>
            <p:cNvSpPr>
              <a:spLocks noChangeArrowheads="1"/>
            </p:cNvSpPr>
            <p:nvPr/>
          </p:nvSpPr>
          <p:spPr bwMode="auto">
            <a:xfrm>
              <a:off x="1728" y="235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0" name="Rectangle 40"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41"/>
            <p:cNvSpPr>
              <a:spLocks noChangeArrowheads="1"/>
            </p:cNvSpPr>
            <p:nvPr/>
          </p:nvSpPr>
          <p:spPr bwMode="auto">
            <a:xfrm>
              <a:off x="1344" y="2352"/>
              <a:ext cx="288" cy="288"/>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2" name="Rectangle 42"/>
            <p:cNvSpPr>
              <a:spLocks noChangeArrowheads="1"/>
            </p:cNvSpPr>
            <p:nvPr/>
          </p:nvSpPr>
          <p:spPr bwMode="auto">
            <a:xfrm>
              <a:off x="960" y="235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33" name="Rectangle 43"/>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dirty="0">
                <a:latin typeface="Symbol" pitchFamily="18" charset="2"/>
                <a:ea typeface="宋体" charset="-122"/>
              </a:rPr>
              <a:t>t3</a:t>
            </a:r>
            <a:endParaRPr lang="it-IT" altLang="zh-CN" dirty="0">
              <a:latin typeface="Symbol" pitchFamily="18" charset="2"/>
              <a:ea typeface="宋体" charset="-122"/>
            </a:endParaRPr>
          </a:p>
        </p:txBody>
      </p:sp>
      <p:sp>
        <p:nvSpPr>
          <p:cNvPr id="134" name="Rectangle 44"/>
          <p:cNvSpPr>
            <a:spLocks noChangeArrowheads="1"/>
          </p:cNvSpPr>
          <p:nvPr/>
        </p:nvSpPr>
        <p:spPr bwMode="auto">
          <a:xfrm>
            <a:off x="3886200" y="4125913"/>
            <a:ext cx="1066800" cy="685800"/>
          </a:xfrm>
          <a:prstGeom prst="rect">
            <a:avLst/>
          </a:prstGeom>
          <a:solidFill>
            <a:srgbClr val="FFFFFF"/>
          </a:solidFill>
          <a:ln w="9525">
            <a:no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5" name="Rectangle 45"/>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36" name="Rectangle 46"/>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72726" name="Text Box 4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2" name="Rectangle 3">
            <a:extLst>
              <a:ext uri="{FF2B5EF4-FFF2-40B4-BE49-F238E27FC236}">
                <a16:creationId xmlns:a16="http://schemas.microsoft.com/office/drawing/2014/main" id="{AE3E8FC8-A11B-E376-7C54-C2F76481C33F}"/>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0-#ppt_w/2"/>
                                          </p:val>
                                        </p:tav>
                                        <p:tav tm="100000">
                                          <p:val>
                                            <p:strVal val="#ppt_x"/>
                                          </p:val>
                                        </p:tav>
                                      </p:tavLst>
                                    </p:anim>
                                    <p:anim calcmode="lin" valueType="num">
                                      <p:cBhvr additive="base">
                                        <p:cTn id="8"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dissolve">
                                      <p:cBhvr>
                                        <p:cTn id="21" dur="500"/>
                                        <p:tgtEl>
                                          <p:spTgt spid="134"/>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dissolve">
                                      <p:cBhvr>
                                        <p:cTn id="25" dur="500"/>
                                        <p:tgtEl>
                                          <p:spTgt spid="133"/>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dissolve">
                                      <p:cBhvr>
                                        <p:cTn id="2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utoUpdateAnimBg="0"/>
      <p:bldP spid="133" grpId="0" animBg="1" autoUpdateAnimBg="0"/>
      <p:bldP spid="134" grpId="0" animBg="1"/>
      <p:bldP spid="135" grpId="0" animBg="1" autoUpdateAnimBg="0"/>
      <p:bldP spid="136" grpId="0" animBg="1"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 name="Oval 3"/>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96" name="Oval 4"/>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7" name="Oval 5"/>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8" name="Rectangle 6"/>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9" name="Rectangle 7"/>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00" name="Rectangle 8"/>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sz="2000" kern="0">
                <a:solidFill>
                  <a:sysClr val="windowText" lastClr="000000"/>
                </a:solidFill>
                <a:latin typeface="Symbol" pitchFamily="18" charset="2"/>
                <a:ea typeface="宋体" charset="-122"/>
              </a:rPr>
              <a:t>t</a:t>
            </a:r>
            <a:r>
              <a:rPr lang="en-US" altLang="zh-CN" sz="2000" kern="0" baseline="-25000">
                <a:solidFill>
                  <a:sysClr val="windowText" lastClr="000000"/>
                </a:solidFill>
                <a:latin typeface="Symbol" pitchFamily="18" charset="2"/>
                <a:ea typeface="宋体" charset="-122"/>
              </a:rPr>
              <a:t>2</a:t>
            </a:r>
            <a:endParaRPr lang="it-IT" altLang="zh-CN" sz="2000" kern="0">
              <a:solidFill>
                <a:sysClr val="windowText" lastClr="000000"/>
              </a:solidFill>
              <a:latin typeface="Symbol" pitchFamily="18" charset="2"/>
              <a:ea typeface="宋体" charset="-122"/>
            </a:endParaRPr>
          </a:p>
        </p:txBody>
      </p:sp>
      <p:sp>
        <p:nvSpPr>
          <p:cNvPr id="101" name="Line 9"/>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0"/>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1"/>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4" name="Line 12"/>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5" name="Text Box 13"/>
              <p:cNvSpPr txBox="1">
                <a:spLocks noChangeArrowheads="1"/>
              </p:cNvSpPr>
              <p:nvPr/>
            </p:nvSpPr>
            <p:spPr bwMode="auto">
              <a:xfrm>
                <a:off x="2438400" y="5573714"/>
                <a:ext cx="7315200" cy="923330"/>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another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𝟏</m:t>
                        </m:r>
                      </m:sub>
                    </m:sSub>
                  </m:oMath>
                </a14:m>
                <a:r>
                  <a:rPr lang="it-IT" altLang="zh-CN" kern="0" dirty="0">
                    <a:solidFill>
                      <a:srgbClr val="3333CC"/>
                    </a:solidFill>
                    <a:ea typeface="宋体" charset="-122"/>
                  </a:rPr>
                  <a:t> finishes its execution, the preempted job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can resume its execution. Net effect: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i="1" kern="0">
                            <a:solidFill>
                              <a:srgbClr val="3333CC"/>
                            </a:solidFill>
                            <a:latin typeface="Cambria Math" panose="02040503050406030204" pitchFamily="18" charset="0"/>
                            <a:ea typeface="宋体" charset="-122"/>
                          </a:rPr>
                          <m:t>𝟒</m:t>
                        </m:r>
                      </m:sub>
                    </m:sSub>
                  </m:oMath>
                </a14:m>
                <a:r>
                  <a:rPr lang="en-GB" altLang="zh-CN" kern="0" dirty="0">
                    <a:solidFill>
                      <a:srgbClr val="3333CC"/>
                    </a:solidFill>
                    <a:ea typeface="宋体" charset="-122"/>
                  </a:rPr>
                  <a:t> “migrated” from</a:t>
                </a:r>
              </a:p>
              <a:p>
                <a:pPr fontAlgn="auto">
                  <a:spcBef>
                    <a:spcPts val="0"/>
                  </a:spcBef>
                  <a:spcAft>
                    <a:spcPts val="0"/>
                  </a:spcAft>
                  <a:defRPr/>
                </a:pPr>
                <a:r>
                  <a:rPr lang="en-GB" altLang="zh-CN" kern="0" dirty="0">
                    <a:solidFill>
                      <a:srgbClr val="3333CC"/>
                    </a:solidFill>
                    <a:ea typeface="宋体" charset="-122"/>
                  </a:rPr>
                  <a:t>CPU3 to CPU1</a:t>
                </a:r>
                <a:endParaRPr lang="it-IT" altLang="zh-CN" kern="0" dirty="0">
                  <a:solidFill>
                    <a:srgbClr val="3333CC"/>
                  </a:solidFill>
                  <a:ea typeface="宋体" charset="-122"/>
                </a:endParaRPr>
              </a:p>
            </p:txBody>
          </p:sp>
        </mc:Choice>
        <mc:Fallback xmlns="">
          <p:sp>
            <p:nvSpPr>
              <p:cNvPr id="105" name="Text Box 13"/>
              <p:cNvSpPr txBox="1">
                <a:spLocks noRot="1" noChangeAspect="1" noMove="1" noResize="1" noEditPoints="1" noAdjustHandles="1" noChangeArrowheads="1" noChangeShapeType="1" noTextEdit="1"/>
              </p:cNvSpPr>
              <p:nvPr/>
            </p:nvSpPr>
            <p:spPr bwMode="auto">
              <a:xfrm>
                <a:off x="2438400" y="5573714"/>
                <a:ext cx="7315200" cy="923330"/>
              </a:xfrm>
              <a:prstGeom prst="rect">
                <a:avLst/>
              </a:prstGeom>
              <a:blipFill>
                <a:blip r:embed="rId3"/>
                <a:stretch>
                  <a:fillRect l="-667" t="-2632" r="-1083" b="-9868"/>
                </a:stretch>
              </a:blipFill>
              <a:ln w="9525">
                <a:noFill/>
                <a:miter lim="800000"/>
                <a:headEnd/>
                <a:tailEnd/>
              </a:ln>
            </p:spPr>
            <p:txBody>
              <a:bodyPr/>
              <a:lstStyle/>
              <a:p>
                <a:r>
                  <a:rPr lang="en-SE">
                    <a:noFill/>
                  </a:rPr>
                  <a:t> </a:t>
                </a:r>
              </a:p>
            </p:txBody>
          </p:sp>
        </mc:Fallback>
      </mc:AlternateContent>
      <p:sp>
        <p:nvSpPr>
          <p:cNvPr id="106" name="Rectangle 14"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5"/>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6"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7"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18"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19"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0"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1"/>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3749" name="Rectangle 22"/>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15" name="Rectangle 23"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751" name="Rectangle 24"/>
          <p:cNvSpPr>
            <a:spLocks noChangeArrowheads="1"/>
          </p:cNvSpPr>
          <p:nvPr/>
        </p:nvSpPr>
        <p:spPr bwMode="auto">
          <a:xfrm>
            <a:off x="42672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2" name="Rectangle 25"/>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73753" name="Rectangle 26"/>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4" name="Rectangle 27"/>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20" name="Rectangle 28"/>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73756" name="Rectangle 29"/>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122" name="Rectangle 30"/>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23" name="Rectangle 31"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2"/>
          <p:cNvSpPr>
            <a:spLocks noChangeArrowheads="1"/>
          </p:cNvSpPr>
          <p:nvPr/>
        </p:nvSpPr>
        <p:spPr bwMode="auto">
          <a:xfrm>
            <a:off x="3657600" y="3440113"/>
            <a:ext cx="457200" cy="457200"/>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grpSp>
        <p:nvGrpSpPr>
          <p:cNvPr id="2" name="Group 33"/>
          <p:cNvGrpSpPr>
            <a:grpSpLocks/>
          </p:cNvGrpSpPr>
          <p:nvPr/>
        </p:nvGrpSpPr>
        <p:grpSpPr bwMode="auto">
          <a:xfrm>
            <a:off x="2362200" y="3287713"/>
            <a:ext cx="3657600" cy="762000"/>
            <a:chOff x="528" y="2976"/>
            <a:chExt cx="2304" cy="480"/>
          </a:xfrm>
        </p:grpSpPr>
        <p:sp>
          <p:nvSpPr>
            <p:cNvPr id="126" name="Rectangle 34" descr="30%"/>
            <p:cNvSpPr>
              <a:spLocks noChangeArrowheads="1"/>
            </p:cNvSpPr>
            <p:nvPr/>
          </p:nvSpPr>
          <p:spPr bwMode="auto">
            <a:xfrm>
              <a:off x="2064"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5" descr="30%"/>
            <p:cNvSpPr>
              <a:spLocks noChangeArrowheads="1"/>
            </p:cNvSpPr>
            <p:nvPr/>
          </p:nvSpPr>
          <p:spPr bwMode="auto">
            <a:xfrm>
              <a:off x="2448"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6"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9" name="Rectangle 37" descr="20%"/>
            <p:cNvSpPr>
              <a:spLocks noChangeArrowheads="1"/>
            </p:cNvSpPr>
            <p:nvPr/>
          </p:nvSpPr>
          <p:spPr bwMode="auto">
            <a:xfrm>
              <a:off x="1296"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0" name="Rectangle 38" descr="20%"/>
            <p:cNvSpPr>
              <a:spLocks noChangeArrowheads="1"/>
            </p:cNvSpPr>
            <p:nvPr/>
          </p:nvSpPr>
          <p:spPr bwMode="auto">
            <a:xfrm>
              <a:off x="912"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39" descr="20%"/>
            <p:cNvSpPr>
              <a:spLocks noChangeArrowheads="1"/>
            </p:cNvSpPr>
            <p:nvPr/>
          </p:nvSpPr>
          <p:spPr bwMode="auto">
            <a:xfrm>
              <a:off x="528"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2" name="Rectangle 40"/>
            <p:cNvSpPr>
              <a:spLocks noChangeArrowheads="1"/>
            </p:cNvSpPr>
            <p:nvPr/>
          </p:nvSpPr>
          <p:spPr bwMode="auto">
            <a:xfrm>
              <a:off x="1728" y="307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3" name="Rectangle 41"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4" name="Rectangle 42"/>
            <p:cNvSpPr>
              <a:spLocks noChangeArrowheads="1"/>
            </p:cNvSpPr>
            <p:nvPr/>
          </p:nvSpPr>
          <p:spPr bwMode="auto">
            <a:xfrm>
              <a:off x="1728" y="3072"/>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5" name="Rectangle 43"/>
            <p:cNvSpPr>
              <a:spLocks noChangeArrowheads="1"/>
            </p:cNvSpPr>
            <p:nvPr/>
          </p:nvSpPr>
          <p:spPr bwMode="auto">
            <a:xfrm>
              <a:off x="2496" y="307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36" name="Rectangle 44"/>
            <p:cNvSpPr>
              <a:spLocks noChangeArrowheads="1"/>
            </p:cNvSpPr>
            <p:nvPr/>
          </p:nvSpPr>
          <p:spPr bwMode="auto">
            <a:xfrm>
              <a:off x="1344" y="307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sp>
          <p:nvSpPr>
            <p:cNvPr id="137" name="Rectangle 45"/>
            <p:cNvSpPr>
              <a:spLocks noChangeArrowheads="1"/>
            </p:cNvSpPr>
            <p:nvPr/>
          </p:nvSpPr>
          <p:spPr bwMode="auto">
            <a:xfrm>
              <a:off x="2112" y="3072"/>
              <a:ext cx="288" cy="288"/>
            </a:xfrm>
            <a:prstGeom prst="rect">
              <a:avLst/>
            </a:prstGeom>
            <a:solidFill>
              <a:srgbClr val="BCFFB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grpSp>
      <p:sp>
        <p:nvSpPr>
          <p:cNvPr id="138" name="Rectangle 46"/>
          <p:cNvSpPr>
            <a:spLocks noChangeArrowheads="1"/>
          </p:cNvSpPr>
          <p:nvPr/>
        </p:nvSpPr>
        <p:spPr bwMode="auto">
          <a:xfrm>
            <a:off x="8915400" y="20685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dirty="0">
                <a:latin typeface="Symbol" pitchFamily="18" charset="2"/>
                <a:ea typeface="宋体" charset="-122"/>
              </a:rPr>
              <a:t>t</a:t>
            </a:r>
            <a:r>
              <a:rPr lang="en-US" altLang="zh-CN" sz="2000" baseline="-25000" dirty="0">
                <a:latin typeface="Symbol" pitchFamily="18" charset="2"/>
                <a:ea typeface="宋体" charset="-122"/>
              </a:rPr>
              <a:t>4</a:t>
            </a:r>
            <a:endParaRPr lang="it-IT" altLang="zh-CN" sz="2000" dirty="0">
              <a:latin typeface="Symbol" pitchFamily="18" charset="2"/>
              <a:ea typeface="宋体" charset="-122"/>
            </a:endParaRPr>
          </a:p>
        </p:txBody>
      </p:sp>
      <p:sp>
        <p:nvSpPr>
          <p:cNvPr id="73763" name="Text Box 48"/>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4A77FE16-F4F2-C6DE-31EA-0A5ABF65C436}"/>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dissolve">
                                      <p:cBhvr>
                                        <p:cTn id="11" dur="500"/>
                                        <p:tgtEl>
                                          <p:spTgt spid="1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dissolve">
                                      <p:cBhvr>
                                        <p:cTn id="20"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autoUpdateAnimBg="0"/>
      <p:bldP spid="123" grpId="0" animBg="1"/>
      <p:bldP spid="138"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vs. Partitioned</a:t>
            </a:r>
            <a:endParaRPr lang="zh-CN" altLang="en-US" dirty="0"/>
          </a:p>
        </p:txBody>
      </p:sp>
      <p:sp>
        <p:nvSpPr>
          <p:cNvPr id="3" name="内容占位符 2"/>
          <p:cNvSpPr>
            <a:spLocks noGrp="1"/>
          </p:cNvSpPr>
          <p:nvPr>
            <p:ph idx="1"/>
          </p:nvPr>
        </p:nvSpPr>
        <p:spPr/>
        <p:txBody>
          <a:bodyPr/>
          <a:lstStyle/>
          <a:p>
            <a:r>
              <a:rPr lang="it-IT" altLang="zh-CN" sz="3200" dirty="0">
                <a:ea typeface="宋体" charset="-122"/>
              </a:rPr>
              <a:t>Global (work-conserving) and partitioned </a:t>
            </a:r>
            <a:r>
              <a:rPr lang="en-US" altLang="zh-CN" sz="3200" dirty="0">
                <a:ea typeface="宋体" charset="-122"/>
              </a:rPr>
              <a:t>scheduling algorithms </a:t>
            </a:r>
            <a:r>
              <a:rPr lang="it-IT" altLang="zh-CN" sz="3200" dirty="0">
                <a:ea typeface="宋体" charset="-122"/>
              </a:rPr>
              <a:t>are incomparable:</a:t>
            </a:r>
          </a:p>
          <a:p>
            <a:pPr lvl="1"/>
            <a:r>
              <a:rPr lang="en-US" altLang="zh-CN" sz="2800" dirty="0">
                <a:ea typeface="宋体" charset="-122"/>
              </a:rPr>
              <a:t>There are </a:t>
            </a:r>
            <a:r>
              <a:rPr lang="en-US" altLang="zh-CN" sz="2800" dirty="0" err="1">
                <a:ea typeface="宋体" charset="-122"/>
              </a:rPr>
              <a:t>tasksets</a:t>
            </a:r>
            <a:r>
              <a:rPr lang="en-US" altLang="zh-CN" sz="2800" dirty="0">
                <a:ea typeface="宋体" charset="-122"/>
              </a:rPr>
              <a:t> that are schedulable with a global scheduler, but not with a partitioned scheduler, and vice versa.</a:t>
            </a:r>
          </a:p>
          <a:p>
            <a:pPr lvl="1"/>
            <a:endParaRPr lang="it-IT" altLang="zh-CN" sz="2800" dirty="0">
              <a:ea typeface="宋体" charset="-122"/>
            </a:endParaRPr>
          </a:p>
          <a:p>
            <a:endParaRPr lang="zh-CN" altLang="en-US" sz="3200" dirty="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20800" y="152400"/>
            <a:ext cx="8204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p:cNvSpPr>
            <a:spLocks noGrp="1" noChangeArrowheads="1"/>
          </p:cNvSpPr>
          <p:nvPr>
            <p:ph type="body" idx="1"/>
          </p:nvPr>
        </p:nvSpPr>
        <p:spPr>
          <a:xfrm>
            <a:off x="381000" y="838200"/>
            <a:ext cx="8539955" cy="2895600"/>
          </a:xfrm>
        </p:spPr>
        <p:txBody>
          <a:bodyPr>
            <a:normAutofit/>
          </a:bodyPr>
          <a:lstStyle/>
          <a:p>
            <a:pPr eaLnBrk="1" hangingPunct="1"/>
            <a:r>
              <a:rPr lang="en-US" altLang="zh-CN" dirty="0">
                <a:ea typeface="宋体" charset="-122"/>
              </a:rPr>
              <a:t>A taskset schedulable with global scheduling, but not partitioned scheduling</a:t>
            </a:r>
          </a:p>
          <a:p>
            <a:pPr eaLnBrk="1" hangingPunct="1"/>
            <a:r>
              <a:rPr lang="en-US" altLang="zh-CN" dirty="0">
                <a:ea typeface="宋体" charset="-122"/>
              </a:rPr>
              <a:t>Global FP scheduling is feasible with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 (or p</a:t>
            </a:r>
            <a:r>
              <a:rPr lang="en-US" altLang="zh-CN" baseline="-25000" dirty="0">
                <a:ea typeface="宋体" charset="-122"/>
              </a:rPr>
              <a:t>2</a:t>
            </a:r>
            <a:r>
              <a:rPr lang="en-US" altLang="zh-CN" dirty="0">
                <a:ea typeface="宋体" charset="-122"/>
              </a:rPr>
              <a:t>&gt;p</a:t>
            </a:r>
            <a:r>
              <a:rPr lang="en-US" altLang="zh-CN" baseline="-25000" dirty="0">
                <a:ea typeface="宋体" charset="-122"/>
              </a:rPr>
              <a:t>1</a:t>
            </a:r>
            <a:r>
              <a:rPr lang="en-US" altLang="zh-CN" dirty="0">
                <a:ea typeface="宋体" charset="-122"/>
              </a:rPr>
              <a:t>&gt;p</a:t>
            </a:r>
            <a:r>
              <a:rPr lang="en-US" altLang="zh-CN" baseline="-25000" dirty="0">
                <a:ea typeface="宋体" charset="-122"/>
              </a:rPr>
              <a:t>3</a:t>
            </a:r>
            <a:r>
              <a:rPr lang="en-US" altLang="zh-CN" dirty="0">
                <a:ea typeface="宋体" charset="-122"/>
              </a:rPr>
              <a:t>)</a:t>
            </a:r>
          </a:p>
          <a:p>
            <a:pPr eaLnBrk="1" hangingPunct="1"/>
            <a:r>
              <a:rPr lang="en-US" altLang="zh-CN" dirty="0">
                <a:ea typeface="宋体" charset="-122"/>
              </a:rPr>
              <a:t>Partitioned scheduling is not feasible, since assigning any two tasks to the same processor will cause the utilization to exceed 1.</a:t>
            </a:r>
          </a:p>
        </p:txBody>
      </p:sp>
      <p:pic>
        <p:nvPicPr>
          <p:cNvPr id="76804" name="Picture 4"/>
          <p:cNvPicPr>
            <a:picLocks noChangeAspect="1" noChangeArrowheads="1"/>
          </p:cNvPicPr>
          <p:nvPr/>
        </p:nvPicPr>
        <p:blipFill>
          <a:blip r:embed="rId3"/>
          <a:srcRect/>
          <a:stretch>
            <a:fillRect/>
          </a:stretch>
        </p:blipFill>
        <p:spPr bwMode="auto">
          <a:xfrm>
            <a:off x="1524000" y="3628797"/>
            <a:ext cx="8883895" cy="2040329"/>
          </a:xfrm>
          <a:prstGeom prst="rect">
            <a:avLst/>
          </a:prstGeom>
          <a:noFill/>
          <a:ln w="9525" algn="ctr">
            <a:noFill/>
            <a:miter lim="800000"/>
            <a:headEnd/>
            <a:tailEnd/>
          </a:ln>
        </p:spPr>
      </p:pic>
      <p:sp>
        <p:nvSpPr>
          <p:cNvPr id="4" name="TextBox 3">
            <a:extLst>
              <a:ext uri="{FF2B5EF4-FFF2-40B4-BE49-F238E27FC236}">
                <a16:creationId xmlns:a16="http://schemas.microsoft.com/office/drawing/2014/main" id="{F20B8C88-359C-20D4-C81B-31FCD58D6ABE}"/>
              </a:ext>
            </a:extLst>
          </p:cNvPr>
          <p:cNvSpPr txBox="1"/>
          <p:nvPr/>
        </p:nvSpPr>
        <p:spPr>
          <a:xfrm>
            <a:off x="4744465" y="5727412"/>
            <a:ext cx="2779268"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global scheduling</a:t>
            </a:r>
          </a:p>
        </p:txBody>
      </p:sp>
      <p:graphicFrame>
        <p:nvGraphicFramePr>
          <p:cNvPr id="7" name="Group 36">
            <a:extLst>
              <a:ext uri="{FF2B5EF4-FFF2-40B4-BE49-F238E27FC236}">
                <a16:creationId xmlns:a16="http://schemas.microsoft.com/office/drawing/2014/main" id="{59EA77BB-F103-493A-FB0A-8A18E187E3B9}"/>
              </a:ext>
            </a:extLst>
          </p:cNvPr>
          <p:cNvGraphicFramePr>
            <a:graphicFrameLocks/>
          </p:cNvGraphicFramePr>
          <p:nvPr>
            <p:extLst>
              <p:ext uri="{D42A27DB-BD31-4B8C-83A1-F6EECF244321}">
                <p14:modId xmlns:p14="http://schemas.microsoft.com/office/powerpoint/2010/main" val="2039519846"/>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E6070-53A3-F01A-E8F3-CD6B2DC8568D}"/>
            </a:ext>
          </a:extLst>
        </p:cNvPr>
        <p:cNvGrpSpPr/>
        <p:nvPr/>
      </p:nvGrpSpPr>
      <p:grpSpPr>
        <a:xfrm>
          <a:off x="0" y="0"/>
          <a:ext cx="0" cy="0"/>
          <a:chOff x="0" y="0"/>
          <a:chExt cx="0" cy="0"/>
        </a:xfrm>
      </p:grpSpPr>
      <p:pic>
        <p:nvPicPr>
          <p:cNvPr id="6" name="Picture 4">
            <a:extLst>
              <a:ext uri="{FF2B5EF4-FFF2-40B4-BE49-F238E27FC236}">
                <a16:creationId xmlns:a16="http://schemas.microsoft.com/office/drawing/2014/main" id="{9DB9B73B-DCB2-9A3C-9FEA-C0237629C229}"/>
              </a:ext>
            </a:extLst>
          </p:cNvPr>
          <p:cNvPicPr>
            <a:picLocks noChangeAspect="1" noChangeArrowheads="1"/>
          </p:cNvPicPr>
          <p:nvPr/>
        </p:nvPicPr>
        <p:blipFill>
          <a:blip r:embed="rId3"/>
          <a:srcRect/>
          <a:stretch>
            <a:fillRect/>
          </a:stretch>
        </p:blipFill>
        <p:spPr bwMode="auto">
          <a:xfrm>
            <a:off x="3962400" y="4177585"/>
            <a:ext cx="8229601" cy="1750594"/>
          </a:xfrm>
          <a:prstGeom prst="rect">
            <a:avLst/>
          </a:prstGeom>
          <a:noFill/>
          <a:ln w="9525" algn="ctr">
            <a:noFill/>
            <a:miter lim="800000"/>
            <a:headEnd/>
            <a:tailEnd/>
          </a:ln>
        </p:spPr>
      </p:pic>
      <p:sp>
        <p:nvSpPr>
          <p:cNvPr id="76802" name="Rectangle 2">
            <a:extLst>
              <a:ext uri="{FF2B5EF4-FFF2-40B4-BE49-F238E27FC236}">
                <a16:creationId xmlns:a16="http://schemas.microsoft.com/office/drawing/2014/main" id="{F6F2BA6A-141D-03E7-C423-BD329BEF042D}"/>
              </a:ext>
            </a:extLst>
          </p:cNvPr>
          <p:cNvSpPr>
            <a:spLocks noGrp="1" noChangeArrowheads="1"/>
          </p:cNvSpPr>
          <p:nvPr>
            <p:ph type="title"/>
          </p:nvPr>
        </p:nvSpPr>
        <p:spPr>
          <a:xfrm>
            <a:off x="1320800" y="152400"/>
            <a:ext cx="7823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a:extLst>
              <a:ext uri="{FF2B5EF4-FFF2-40B4-BE49-F238E27FC236}">
                <a16:creationId xmlns:a16="http://schemas.microsoft.com/office/drawing/2014/main" id="{DA745321-D4D4-61AA-027A-6D84F65FE5F6}"/>
              </a:ext>
            </a:extLst>
          </p:cNvPr>
          <p:cNvSpPr>
            <a:spLocks noGrp="1" noChangeArrowheads="1"/>
          </p:cNvSpPr>
          <p:nvPr>
            <p:ph type="body" idx="1"/>
          </p:nvPr>
        </p:nvSpPr>
        <p:spPr>
          <a:xfrm>
            <a:off x="228601" y="838200"/>
            <a:ext cx="8525936" cy="2895600"/>
          </a:xfrm>
        </p:spPr>
        <p:txBody>
          <a:bodyPr>
            <a:normAutofit/>
          </a:bodyPr>
          <a:lstStyle/>
          <a:p>
            <a:pPr eaLnBrk="1" hangingPunct="1"/>
            <a:r>
              <a:rPr lang="en-US" altLang="zh-CN" kern="0" dirty="0">
                <a:ea typeface="宋体" charset="-122"/>
              </a:rPr>
              <a:t>A taskset schedulable with partitioned scheduling, but not global scheduling</a:t>
            </a:r>
            <a:endParaRPr lang="en-US" altLang="zh-CN" dirty="0">
              <a:ea typeface="宋体" charset="-122"/>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301A1D9D-66A1-351A-6832-2A4B6292EFD7}"/>
              </a:ext>
            </a:extLst>
          </p:cNvPr>
          <p:cNvSpPr txBox="1">
            <a:spLocks noChangeArrowheads="1"/>
          </p:cNvSpPr>
          <p:nvPr/>
        </p:nvSpPr>
        <p:spPr bwMode="auto">
          <a:xfrm>
            <a:off x="-152400" y="1676400"/>
            <a:ext cx="4313240" cy="23373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kern="0" dirty="0">
                <a:ea typeface="宋体" charset="-122"/>
              </a:rPr>
              <a:t>Tasks T1, T3</a:t>
            </a:r>
            <a:r>
              <a:rPr lang="en-US" altLang="zh-CN" kern="0" baseline="-25000" dirty="0">
                <a:ea typeface="宋体" charset="-122"/>
              </a:rPr>
              <a:t> </a:t>
            </a:r>
            <a:r>
              <a:rPr lang="en-US" altLang="zh-CN" kern="0" dirty="0">
                <a:ea typeface="宋体" charset="-122"/>
              </a:rPr>
              <a:t>assigned to Processor 1; T2, T4 assigned to Processor 2</a:t>
            </a:r>
          </a:p>
          <a:p>
            <a:pPr eaLnBrk="1" hangingPunct="1"/>
            <a:r>
              <a:rPr lang="en-US" altLang="zh-CN" kern="0" dirty="0">
                <a:ea typeface="宋体" charset="-122"/>
              </a:rPr>
              <a:t>Partitioned FP scheduling with RM priority assignment (</a:t>
            </a:r>
            <a:r>
              <a:rPr lang="en-US" altLang="zh-CN" dirty="0">
                <a:ea typeface="宋体" charset="-122"/>
              </a:rPr>
              <a:t>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r>
              <a:rPr lang="en-US" altLang="zh-CN" kern="0" dirty="0">
                <a:ea typeface="宋体" charset="-122"/>
              </a:rPr>
              <a:t>) is feasible. Both processors have utilization 1.0, and harmonic task periods</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pic>
        <p:nvPicPr>
          <p:cNvPr id="5" name="Picture 4">
            <a:extLst>
              <a:ext uri="{FF2B5EF4-FFF2-40B4-BE49-F238E27FC236}">
                <a16:creationId xmlns:a16="http://schemas.microsoft.com/office/drawing/2014/main" id="{797242FA-C6FF-D974-E460-5D00F7A47515}"/>
              </a:ext>
            </a:extLst>
          </p:cNvPr>
          <p:cNvPicPr>
            <a:picLocks noChangeAspect="1" noChangeArrowheads="1"/>
          </p:cNvPicPr>
          <p:nvPr/>
        </p:nvPicPr>
        <p:blipFill>
          <a:blip r:embed="rId4"/>
          <a:srcRect/>
          <a:stretch>
            <a:fillRect/>
          </a:stretch>
        </p:blipFill>
        <p:spPr bwMode="auto">
          <a:xfrm>
            <a:off x="4199465" y="1890494"/>
            <a:ext cx="7992535" cy="1455476"/>
          </a:xfrm>
          <a:prstGeom prst="rect">
            <a:avLst/>
          </a:prstGeom>
          <a:noFill/>
          <a:ln w="9525" algn="ctr">
            <a:noFill/>
            <a:miter lim="800000"/>
            <a:headEnd/>
            <a:tailEnd/>
          </a:ln>
        </p:spPr>
      </p:pic>
      <p:sp>
        <p:nvSpPr>
          <p:cNvPr id="7" name="TextBox 6">
            <a:extLst>
              <a:ext uri="{FF2B5EF4-FFF2-40B4-BE49-F238E27FC236}">
                <a16:creationId xmlns:a16="http://schemas.microsoft.com/office/drawing/2014/main" id="{AC2E346C-3F13-9421-CB4D-1A578F8B19C0}"/>
              </a:ext>
            </a:extLst>
          </p:cNvPr>
          <p:cNvSpPr txBox="1"/>
          <p:nvPr/>
        </p:nvSpPr>
        <p:spPr>
          <a:xfrm>
            <a:off x="7427847" y="34290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8" name="TextBox 7">
            <a:extLst>
              <a:ext uri="{FF2B5EF4-FFF2-40B4-BE49-F238E27FC236}">
                <a16:creationId xmlns:a16="http://schemas.microsoft.com/office/drawing/2014/main" id="{A08262FC-4A27-8907-8042-079F5965DADA}"/>
              </a:ext>
            </a:extLst>
          </p:cNvPr>
          <p:cNvSpPr txBox="1"/>
          <p:nvPr/>
        </p:nvSpPr>
        <p:spPr>
          <a:xfrm>
            <a:off x="7427847" y="60198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9" name="Rectangle 3" descr="Rectangle: Click to edit Master text styles&#10;Second level&#10;Third level&#10;Fourth level&#10;Fifth level">
            <a:extLst>
              <a:ext uri="{FF2B5EF4-FFF2-40B4-BE49-F238E27FC236}">
                <a16:creationId xmlns:a16="http://schemas.microsoft.com/office/drawing/2014/main" id="{3CCA526C-AA54-C806-4446-6BDF1A2E24AD}"/>
              </a:ext>
            </a:extLst>
          </p:cNvPr>
          <p:cNvSpPr txBox="1">
            <a:spLocks noChangeArrowheads="1"/>
          </p:cNvSpPr>
          <p:nvPr/>
        </p:nvSpPr>
        <p:spPr bwMode="auto">
          <a:xfrm>
            <a:off x="-141514" y="4224815"/>
            <a:ext cx="4302354" cy="263318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dirty="0">
                <a:ea typeface="宋体" charset="-122"/>
              </a:rPr>
              <a:t>Global FP scheduling with RM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endParaRPr lang="en-US" altLang="zh-CN" dirty="0">
              <a:ea typeface="宋体" charset="-122"/>
            </a:endParaRPr>
          </a:p>
          <a:p>
            <a:pPr eaLnBrk="1" hangingPunct="1"/>
            <a:r>
              <a:rPr lang="en-GB" altLang="zh-CN" kern="0" dirty="0">
                <a:ea typeface="宋体" charset="-122"/>
              </a:rPr>
              <a:t>Compare to partitioned scheduling: the difference is at  time 7, when global FP scheduling must run T3, which has higher priority than T4; this causes Processor 1 to be idle in time intervals [10,12] and [22,24], since only one task T4 can be run </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graphicFrame>
        <p:nvGraphicFramePr>
          <p:cNvPr id="10" name="Group 36">
            <a:extLst>
              <a:ext uri="{FF2B5EF4-FFF2-40B4-BE49-F238E27FC236}">
                <a16:creationId xmlns:a16="http://schemas.microsoft.com/office/drawing/2014/main" id="{6080CB4B-B5C3-8432-8EC4-A28A05FF6B85}"/>
              </a:ext>
            </a:extLst>
          </p:cNvPr>
          <p:cNvGraphicFramePr>
            <a:graphicFrameLocks/>
          </p:cNvGraphicFramePr>
          <p:nvPr>
            <p:extLst>
              <p:ext uri="{D42A27DB-BD31-4B8C-83A1-F6EECF244321}">
                <p14:modId xmlns:p14="http://schemas.microsoft.com/office/powerpoint/2010/main" val="3493443052"/>
              </p:ext>
            </p:extLst>
          </p:nvPr>
        </p:nvGraphicFramePr>
        <p:xfrm>
          <a:off x="8793162" y="68037"/>
          <a:ext cx="3282380" cy="170688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T4</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0984596"/>
                  </a:ext>
                </a:extLst>
              </a:tr>
            </a:tbl>
          </a:graphicData>
        </a:graphic>
      </p:graphicFrame>
      <p:sp>
        <p:nvSpPr>
          <p:cNvPr id="12" name="TextBox 11">
            <a:extLst>
              <a:ext uri="{FF2B5EF4-FFF2-40B4-BE49-F238E27FC236}">
                <a16:creationId xmlns:a16="http://schemas.microsoft.com/office/drawing/2014/main" id="{9545E7AC-5236-6D7B-F4B3-04FDEAA5A758}"/>
              </a:ext>
            </a:extLst>
          </p:cNvPr>
          <p:cNvSpPr txBox="1"/>
          <p:nvPr/>
        </p:nvSpPr>
        <p:spPr>
          <a:xfrm rot="16200000">
            <a:off x="7553222" y="5081067"/>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
        <p:nvSpPr>
          <p:cNvPr id="13" name="TextBox 12">
            <a:extLst>
              <a:ext uri="{FF2B5EF4-FFF2-40B4-BE49-F238E27FC236}">
                <a16:creationId xmlns:a16="http://schemas.microsoft.com/office/drawing/2014/main" id="{96E74A2E-ECE3-6D45-7678-B5668615F4E1}"/>
              </a:ext>
            </a:extLst>
          </p:cNvPr>
          <p:cNvSpPr txBox="1"/>
          <p:nvPr/>
        </p:nvSpPr>
        <p:spPr>
          <a:xfrm rot="16200000">
            <a:off x="9806201" y="5063236"/>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Tree>
    <p:extLst>
      <p:ext uri="{BB962C8B-B14F-4D97-AF65-F5344CB8AC3E}">
        <p14:creationId xmlns:p14="http://schemas.microsoft.com/office/powerpoint/2010/main" val="166891346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dirty="0">
                <a:ea typeface="宋体" charset="-122"/>
              </a:rPr>
              <a:t>Difficulties of Global Scheduling</a:t>
            </a:r>
          </a:p>
        </p:txBody>
      </p:sp>
      <p:sp>
        <p:nvSpPr>
          <p:cNvPr id="79875" name="Rectangle 3" descr="Rectangle: Click to edit Master text styles&#10;Second level&#10;Third level&#10;Fourth level&#10;Fifth level"/>
          <p:cNvSpPr>
            <a:spLocks noGrp="1" noChangeArrowheads="1"/>
          </p:cNvSpPr>
          <p:nvPr>
            <p:ph type="body" idx="1"/>
          </p:nvPr>
        </p:nvSpPr>
        <p:spPr>
          <a:xfrm>
            <a:off x="1288143" y="933450"/>
            <a:ext cx="9829799" cy="5772150"/>
          </a:xfrm>
        </p:spPr>
        <p:txBody>
          <a:bodyPr>
            <a:normAutofit/>
          </a:bodyPr>
          <a:lstStyle/>
          <a:p>
            <a:pPr eaLnBrk="1" hangingPunct="1"/>
            <a:r>
              <a:rPr lang="en-US" altLang="zh-CN" dirty="0" err="1">
                <a:ea typeface="宋体" charset="-122"/>
              </a:rPr>
              <a:t>Dhall’s</a:t>
            </a:r>
            <a:r>
              <a:rPr lang="en-US" altLang="zh-CN" dirty="0">
                <a:ea typeface="宋体" charset="-122"/>
              </a:rPr>
              <a:t> effect</a:t>
            </a:r>
          </a:p>
          <a:p>
            <a:pPr lvl="1" eaLnBrk="1" hangingPunct="1"/>
            <a:r>
              <a:rPr lang="en-US" altLang="zh-CN" dirty="0">
                <a:ea typeface="宋体" charset="-122"/>
              </a:rPr>
              <a:t>With RM, DM and EDF, some low-utilization task sets can be </a:t>
            </a:r>
            <a:r>
              <a:rPr lang="en-US" altLang="zh-CN" dirty="0" err="1">
                <a:ea typeface="宋体" charset="-122"/>
              </a:rPr>
              <a:t>unschedulable</a:t>
            </a:r>
            <a:r>
              <a:rPr lang="en-US" altLang="zh-CN" dirty="0">
                <a:ea typeface="宋体" charset="-122"/>
              </a:rPr>
              <a:t> regardless of how many processors are used.</a:t>
            </a:r>
          </a:p>
          <a:p>
            <a:pPr eaLnBrk="1" hangingPunct="1"/>
            <a:r>
              <a:rPr lang="en-US" altLang="zh-CN" dirty="0">
                <a:ea typeface="宋体" charset="-122"/>
              </a:rPr>
              <a:t>Scheduling anomalies</a:t>
            </a:r>
          </a:p>
          <a:p>
            <a:pPr lvl="1" eaLnBrk="1" hangingPunct="1"/>
            <a:r>
              <a:rPr lang="en-US" altLang="zh-CN" dirty="0">
                <a:ea typeface="宋体" charset="-122"/>
              </a:rPr>
              <a:t>Decreasing task execution time or increasing task period may cause deadline misses</a:t>
            </a:r>
          </a:p>
          <a:p>
            <a:pPr eaLnBrk="1" hangingPunct="1"/>
            <a:r>
              <a:rPr lang="en-US" altLang="zh-CN" dirty="0">
                <a:ea typeface="宋体" charset="-122"/>
              </a:rPr>
              <a:t>Hard-to-find critical instant</a:t>
            </a:r>
          </a:p>
          <a:p>
            <a:pPr lvl="1" eaLnBrk="1" hangingPunct="1"/>
            <a:r>
              <a:rPr lang="en-US" altLang="zh-CN" dirty="0">
                <a:ea typeface="宋体" charset="-122"/>
              </a:rPr>
              <a:t>A critical instant does not always occur when a task arrives at the same time as all its higher-priority tasks</a:t>
            </a:r>
          </a:p>
          <a:p>
            <a:pPr eaLnBrk="1" hangingPunct="1"/>
            <a:r>
              <a:rPr lang="en-US" altLang="zh-CN" dirty="0">
                <a:ea typeface="宋体" charset="-122"/>
              </a:rPr>
              <a:t>Dependence on relative priority ordering (omitted)</a:t>
            </a:r>
          </a:p>
          <a:p>
            <a:pPr lvl="1" eaLnBrk="1" hangingPunct="1"/>
            <a:r>
              <a:rPr lang="en-US" altLang="zh-CN" dirty="0">
                <a:ea typeface="宋体" charset="-122"/>
              </a:rPr>
              <a:t>Changing the relative priority ordering among higher-priority tasks may affect </a:t>
            </a:r>
            <a:r>
              <a:rPr lang="en-US" altLang="zh-CN" dirty="0" err="1">
                <a:ea typeface="宋体" charset="-122"/>
              </a:rPr>
              <a:t>schedulability</a:t>
            </a:r>
            <a:r>
              <a:rPr lang="en-US" altLang="zh-CN" dirty="0">
                <a:ea typeface="宋体" charset="-122"/>
              </a:rPr>
              <a:t> for a lower-priority task</a:t>
            </a:r>
          </a:p>
          <a:p>
            <a:pPr lvl="1" eaLnBrk="1" hangingPunct="1"/>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D7FC-182F-809C-096B-438C71AB495F}"/>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15CDDA88-82BC-FD88-17FE-9565E259AFE8}"/>
              </a:ext>
            </a:extLst>
          </p:cNvPr>
          <p:cNvSpPr>
            <a:spLocks noGrp="1" noChangeArrowheads="1"/>
          </p:cNvSpPr>
          <p:nvPr>
            <p:ph type="title"/>
          </p:nvPr>
        </p:nvSpPr>
        <p:spPr/>
        <p:txBody>
          <a:bodyPr/>
          <a:lstStyle/>
          <a:p>
            <a:pPr eaLnBrk="1" hangingPunct="1"/>
            <a:r>
              <a:rPr lang="en-US" altLang="zh-CN" dirty="0" err="1">
                <a:ea typeface="宋体" charset="-122"/>
              </a:rPr>
              <a:t>Dhall’s</a:t>
            </a:r>
            <a:r>
              <a:rPr lang="en-US" altLang="zh-CN" dirty="0">
                <a:ea typeface="宋体" charset="-122"/>
              </a:rPr>
              <a:t> effect</a:t>
            </a:r>
          </a:p>
        </p:txBody>
      </p:sp>
      <mc:AlternateContent xmlns:mc="http://schemas.openxmlformats.org/markup-compatibility/2006" xmlns:a14="http://schemas.microsoft.com/office/drawing/2010/main">
        <mc:Choice Requires="a14">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ChangeArrowheads="1"/>
              </p:cNvSpPr>
              <p:nvPr>
                <p:ph type="body" idx="1"/>
              </p:nvPr>
            </p:nvSpPr>
            <p:spPr>
              <a:xfrm>
                <a:off x="1288143" y="933450"/>
                <a:ext cx="9829799" cy="2840036"/>
              </a:xfrm>
            </p:spPr>
            <p:txBody>
              <a:bodyPr>
                <a:normAutofit/>
              </a:bodyPr>
              <a:lstStyle/>
              <a:p>
                <a:pPr eaLnBrk="1" hangingPunct="1"/>
                <a:r>
                  <a:rPr lang="en-GB" altLang="zh-CN" dirty="0">
                    <a:ea typeface="宋体" charset="-122"/>
                  </a:rPr>
                  <a:t>Global RM/DM/EDF can fail at very low utilization</a:t>
                </a:r>
              </a:p>
              <a:p>
                <a:pPr eaLnBrk="1" hangingPunct="1"/>
                <a:r>
                  <a:rPr lang="fr-FR" altLang="zh-CN" dirty="0">
                    <a:ea typeface="宋体" charset="-122"/>
                  </a:rPr>
                  <a:t>Example: m processors, n=m+1 </a:t>
                </a:r>
                <a:r>
                  <a:rPr lang="fr-FR" altLang="zh-CN" dirty="0" err="1">
                    <a:ea typeface="宋体" charset="-122"/>
                  </a:rPr>
                  <a:t>tasks</a:t>
                </a:r>
                <a:r>
                  <a:rPr lang="fr-FR" altLang="zh-CN" dirty="0">
                    <a:ea typeface="宋体" charset="-122"/>
                  </a:rPr>
                  <a:t>. </a:t>
                </a:r>
                <a:r>
                  <a:rPr lang="fr-FR" altLang="zh-CN" dirty="0" err="1">
                    <a:ea typeface="宋体" charset="-122"/>
                  </a:rPr>
                  <a:t>Tasks</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𝑚</m:t>
                        </m:r>
                      </m:sub>
                    </m:sSub>
                  </m:oMath>
                </a14:m>
                <a:r>
                  <a:rPr lang="fr-FR" altLang="zh-CN" dirty="0">
                    <a:ea typeface="宋体" charset="-122"/>
                  </a:rPr>
                  <a:t> are light </a:t>
                </a:r>
                <a:r>
                  <a:rPr lang="fr-FR" altLang="zh-CN" dirty="0" err="1">
                    <a:ea typeface="宋体" charset="-122"/>
                  </a:rPr>
                  <a:t>tasks</a:t>
                </a:r>
                <a:r>
                  <a:rPr lang="fr-FR" altLang="zh-CN" dirty="0">
                    <a:ea typeface="宋体" charset="-122"/>
                  </a:rPr>
                  <a:t>, </a:t>
                </a:r>
                <a:r>
                  <a:rPr lang="fr-FR" altLang="zh-CN" dirty="0" err="1">
                    <a:ea typeface="宋体" charset="-122"/>
                  </a:rPr>
                  <a:t>with</a:t>
                </a:r>
                <a:r>
                  <a:rPr lang="fr-FR" altLang="zh-CN" dirty="0">
                    <a:ea typeface="宋体" charset="-122"/>
                  </a:rPr>
                  <a:t> </a:t>
                </a:r>
                <a:r>
                  <a:rPr lang="fr-FR" altLang="zh-CN" dirty="0" err="1">
                    <a:ea typeface="宋体" charset="-122"/>
                  </a:rPr>
                  <a:t>small</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=1</m:t>
                    </m:r>
                  </m:oMath>
                </a14:m>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𝑇</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𝐷</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r>
                      <a:rPr lang="en-GB" altLang="zh-CN" b="0" i="1" smtClean="0">
                        <a:latin typeface="Cambria Math" panose="02040503050406030204" pitchFamily="18" charset="0"/>
                        <a:ea typeface="宋体" charset="-122"/>
                      </a:rPr>
                      <m:t>−1</m:t>
                    </m:r>
                  </m:oMath>
                </a14:m>
                <a:r>
                  <a:rPr lang="fr-FR" altLang="zh-CN" dirty="0">
                    <a:ea typeface="宋体" charset="-122"/>
                  </a:rPr>
                  <a:t>; </a:t>
                </a:r>
                <a:r>
                  <a:rPr lang="fr-FR" altLang="zh-CN" dirty="0" err="1">
                    <a:ea typeface="宋体" charset="-122"/>
                  </a:rPr>
                  <a:t>Task</a:t>
                </a:r>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fr-FR" altLang="zh-CN" dirty="0">
                    <a:ea typeface="宋体" charset="-122"/>
                  </a:rPr>
                  <a:t> </a:t>
                </a:r>
                <a:r>
                  <a:rPr lang="fr-FR" altLang="zh-CN" dirty="0" err="1">
                    <a:ea typeface="宋体" charset="-122"/>
                  </a:rPr>
                  <a:t>is</a:t>
                </a:r>
                <a:r>
                  <a:rPr lang="fr-FR" altLang="zh-CN" dirty="0">
                    <a:ea typeface="宋体" charset="-122"/>
                  </a:rPr>
                  <a:t> a </a:t>
                </a:r>
                <a:r>
                  <a:rPr lang="fr-FR" altLang="zh-CN" dirty="0" err="1">
                    <a:ea typeface="宋体" charset="-122"/>
                  </a:rPr>
                  <a:t>heavy</a:t>
                </a:r>
                <a:r>
                  <a:rPr lang="fr-FR" altLang="zh-CN" dirty="0">
                    <a:ea typeface="宋体" charset="-122"/>
                  </a:rPr>
                  <a:t> </a:t>
                </a:r>
                <a:r>
                  <a:rPr lang="fr-FR" altLang="zh-CN" dirty="0" err="1">
                    <a:ea typeface="宋体" charset="-122"/>
                  </a:rPr>
                  <a:t>task</a:t>
                </a:r>
                <a:r>
                  <a:rPr lang="fr-FR" altLang="zh-CN" dirty="0">
                    <a:ea typeface="宋体" charset="-122"/>
                  </a:rPr>
                  <a:t>, </a:t>
                </a:r>
                <a:r>
                  <a:rPr lang="fr-FR" altLang="zh-CN" dirty="0" err="1">
                    <a:ea typeface="宋体" charset="-122"/>
                  </a:rPr>
                  <a:t>with</a:t>
                </a:r>
                <a:r>
                  <a:rPr lang="fr-FR" altLang="zh-CN" dirty="0">
                    <a:ea typeface="宋体" charset="-122"/>
                  </a:rPr>
                  <a:t> large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𝐶</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oMath>
                </a14:m>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𝑇</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𝐷</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i="1">
                        <a:latin typeface="Cambria Math" panose="02040503050406030204" pitchFamily="18" charset="0"/>
                        <a:ea typeface="宋体" charset="-122"/>
                      </a:rPr>
                      <m:t>𝑇</m:t>
                    </m:r>
                  </m:oMath>
                </a14:m>
                <a:r>
                  <a:rPr lang="fr-FR" altLang="zh-CN" dirty="0">
                    <a:ea typeface="宋体" charset="-122"/>
                  </a:rPr>
                  <a:t>;</a:t>
                </a:r>
              </a:p>
              <a:p>
                <a:pPr eaLnBrk="1" hangingPunct="1"/>
                <a:r>
                  <a:rPr lang="en-GB" altLang="zh-CN" dirty="0">
                    <a:ea typeface="宋体" charset="-122"/>
                  </a:rPr>
                  <a:t>For global RM/DM/EDF, </a:t>
                </a:r>
                <a:r>
                  <a:rPr lang="fr-FR" altLang="zh-CN" dirty="0">
                    <a:ea typeface="宋体" charset="-122"/>
                  </a:rPr>
                  <a:t>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en-GB" altLang="zh-CN" dirty="0">
                    <a:ea typeface="宋体" charset="-122"/>
                  </a:rPr>
                  <a:t> has lowest priority, so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sub>
                    </m:sSub>
                  </m:oMath>
                </a14:m>
                <a:r>
                  <a:rPr lang="en-GB" altLang="zh-CN" dirty="0">
                    <a:ea typeface="宋体" charset="-122"/>
                  </a:rPr>
                  <a:t> must run on m processors starting at time 0, causing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m:t>
                    </m:r>
                  </m:oMath>
                </a14:m>
                <a:r>
                  <a:rPr lang="en-GB" altLang="zh-CN" dirty="0">
                    <a:ea typeface="宋体" charset="-122"/>
                  </a:rPr>
                  <a:t>to miss its deadline</a:t>
                </a:r>
              </a:p>
              <a:p>
                <a:pPr eaLnBrk="1" hangingPunct="1"/>
                <a:r>
                  <a:rPr lang="en-GB" altLang="zh-CN" dirty="0">
                    <a:ea typeface="宋体" charset="-122"/>
                  </a:rPr>
                  <a:t>One solution: assign higher priority to tasks with higher utilization </a:t>
                </a:r>
              </a:p>
              <a:p>
                <a:pPr eaLnBrk="1" hangingPunct="1"/>
                <a:endParaRPr lang="en-GB" altLang="zh-CN" dirty="0">
                  <a:ea typeface="宋体" charset="-122"/>
                </a:endParaRPr>
              </a:p>
              <a:p>
                <a:pPr eaLnBrk="1" hangingPunct="1"/>
                <a:endParaRPr lang="en-US" altLang="zh-CN" dirty="0">
                  <a:ea typeface="宋体" charset="-122"/>
                </a:endParaRPr>
              </a:p>
            </p:txBody>
          </p:sp>
        </mc:Choice>
        <mc:Fallback xmlns="">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Rot="1" noChangeAspect="1" noMove="1" noResize="1" noEditPoints="1" noAdjustHandles="1" noChangeArrowheads="1" noChangeShapeType="1" noTextEdit="1"/>
              </p:cNvSpPr>
              <p:nvPr>
                <p:ph type="body" idx="1"/>
              </p:nvPr>
            </p:nvSpPr>
            <p:spPr>
              <a:xfrm>
                <a:off x="1288143" y="933450"/>
                <a:ext cx="9829799" cy="2840036"/>
              </a:xfrm>
              <a:blipFill>
                <a:blip r:embed="rId3"/>
                <a:stretch>
                  <a:fillRect l="-1116" t="-3863" r="-868" b="-1717"/>
                </a:stretch>
              </a:blipFill>
            </p:spPr>
            <p:txBody>
              <a:bodyPr/>
              <a:lstStyle/>
              <a:p>
                <a:r>
                  <a:rPr lang="en-SE">
                    <a:noFill/>
                  </a:rPr>
                  <a:t> </a:t>
                </a:r>
              </a:p>
            </p:txBody>
          </p:sp>
        </mc:Fallback>
      </mc:AlternateContent>
      <p:grpSp>
        <p:nvGrpSpPr>
          <p:cNvPr id="2" name="Group 2">
            <a:extLst>
              <a:ext uri="{FF2B5EF4-FFF2-40B4-BE49-F238E27FC236}">
                <a16:creationId xmlns:a16="http://schemas.microsoft.com/office/drawing/2014/main" id="{3C124550-2868-D6F9-8B29-320A80EBEE42}"/>
              </a:ext>
            </a:extLst>
          </p:cNvPr>
          <p:cNvGrpSpPr>
            <a:grpSpLocks/>
          </p:cNvGrpSpPr>
          <p:nvPr/>
        </p:nvGrpSpPr>
        <p:grpSpPr bwMode="auto">
          <a:xfrm>
            <a:off x="2438400" y="4211637"/>
            <a:ext cx="7696200" cy="2493963"/>
            <a:chOff x="480" y="2365"/>
            <a:chExt cx="4848" cy="1571"/>
          </a:xfrm>
        </p:grpSpPr>
        <p:pic>
          <p:nvPicPr>
            <p:cNvPr id="3" name="Picture 3" descr="Baker_task_set_example_deadline_miss">
              <a:extLst>
                <a:ext uri="{FF2B5EF4-FFF2-40B4-BE49-F238E27FC236}">
                  <a16:creationId xmlns:a16="http://schemas.microsoft.com/office/drawing/2014/main" id="{F76C0E64-2C17-96F5-BE34-2A46133CDB67}"/>
                </a:ext>
              </a:extLst>
            </p:cNvPr>
            <p:cNvPicPr>
              <a:picLocks noChangeAspect="1" noChangeArrowheads="1"/>
            </p:cNvPicPr>
            <p:nvPr/>
          </p:nvPicPr>
          <p:blipFill>
            <a:blip r:embed="rId4"/>
            <a:srcRect/>
            <a:stretch>
              <a:fillRect/>
            </a:stretch>
          </p:blipFill>
          <p:spPr bwMode="auto">
            <a:xfrm>
              <a:off x="480" y="2365"/>
              <a:ext cx="4848" cy="1571"/>
            </a:xfrm>
            <a:prstGeom prst="rect">
              <a:avLst/>
            </a:prstGeom>
            <a:noFill/>
            <a:ln w="9525">
              <a:noFill/>
              <a:miter lim="800000"/>
              <a:headEnd/>
              <a:tailEnd/>
            </a:ln>
          </p:spPr>
        </p:pic>
        <p:sp>
          <p:nvSpPr>
            <p:cNvPr id="4" name="Rectangle 4">
              <a:extLst>
                <a:ext uri="{FF2B5EF4-FFF2-40B4-BE49-F238E27FC236}">
                  <a16:creationId xmlns:a16="http://schemas.microsoft.com/office/drawing/2014/main" id="{5C7E113E-71A4-CBE6-6512-7A8A4A65B639}"/>
                </a:ext>
              </a:extLst>
            </p:cNvPr>
            <p:cNvSpPr>
              <a:spLocks noChangeArrowheads="1"/>
            </p:cNvSpPr>
            <p:nvPr/>
          </p:nvSpPr>
          <p:spPr bwMode="auto">
            <a:xfrm>
              <a:off x="4433" y="3544"/>
              <a:ext cx="576" cy="288"/>
            </a:xfrm>
            <a:prstGeom prst="rect">
              <a:avLst/>
            </a:prstGeom>
            <a:solidFill>
              <a:srgbClr val="FFFF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ea typeface="宋体" charset="-122"/>
                </a:rPr>
                <a:t>T</a:t>
              </a:r>
              <a:endParaRPr lang="it-IT" altLang="zh-CN" kern="0" dirty="0">
                <a:solidFill>
                  <a:sysClr val="windowText" lastClr="000000"/>
                </a:solidFill>
                <a:ea typeface="宋体" charset="-122"/>
              </a:endParaRPr>
            </a:p>
          </p:txBody>
        </p:sp>
      </p:grpSp>
      <p:sp>
        <p:nvSpPr>
          <p:cNvPr id="5" name="AutoShape 8">
            <a:extLst>
              <a:ext uri="{FF2B5EF4-FFF2-40B4-BE49-F238E27FC236}">
                <a16:creationId xmlns:a16="http://schemas.microsoft.com/office/drawing/2014/main" id="{2ABE5F3E-F9A9-42B2-0D27-B28744127E5F}"/>
              </a:ext>
            </a:extLst>
          </p:cNvPr>
          <p:cNvSpPr>
            <a:spLocks noChangeArrowheads="1"/>
          </p:cNvSpPr>
          <p:nvPr/>
        </p:nvSpPr>
        <p:spPr bwMode="auto">
          <a:xfrm>
            <a:off x="8686800" y="5410199"/>
            <a:ext cx="381000" cy="609600"/>
          </a:xfrm>
          <a:prstGeom prst="lightningBolt">
            <a:avLst/>
          </a:prstGeom>
          <a:solidFill>
            <a:srgbClr val="FFCF01"/>
          </a:solid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6" name="Text Box 9">
            <a:extLst>
              <a:ext uri="{FF2B5EF4-FFF2-40B4-BE49-F238E27FC236}">
                <a16:creationId xmlns:a16="http://schemas.microsoft.com/office/drawing/2014/main" id="{A2B72A74-C715-837B-AE27-12E487582A82}"/>
              </a:ext>
            </a:extLst>
          </p:cNvPr>
          <p:cNvSpPr txBox="1">
            <a:spLocks noChangeArrowheads="1"/>
          </p:cNvSpPr>
          <p:nvPr/>
        </p:nvSpPr>
        <p:spPr bwMode="auto">
          <a:xfrm>
            <a:off x="7620000" y="4876800"/>
            <a:ext cx="1225015" cy="769441"/>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altLang="zh-CN" sz="2000" dirty="0">
                <a:ea typeface="宋体" charset="-122"/>
              </a:rPr>
              <a:t>Deadline</a:t>
            </a:r>
          </a:p>
          <a:p>
            <a:pPr>
              <a:spcBef>
                <a:spcPct val="20000"/>
              </a:spcBef>
              <a:buClr>
                <a:schemeClr val="folHlink"/>
              </a:buClr>
              <a:buSzPct val="60000"/>
              <a:buFont typeface="Wingdings" pitchFamily="2" charset="2"/>
              <a:buNone/>
            </a:pPr>
            <a:r>
              <a:rPr lang="en-US" altLang="zh-CN" sz="2000" dirty="0">
                <a:ea typeface="宋体" charset="-122"/>
              </a:rPr>
              <a:t>Miss</a:t>
            </a:r>
            <a:endParaRPr lang="it-IT" altLang="zh-CN" sz="2000" dirty="0">
              <a:ea typeface="宋体" charset="-122"/>
            </a:endParaRPr>
          </a:p>
        </p:txBody>
      </p:sp>
      <p:sp>
        <p:nvSpPr>
          <p:cNvPr id="7" name="Text Box 10">
            <a:extLst>
              <a:ext uri="{FF2B5EF4-FFF2-40B4-BE49-F238E27FC236}">
                <a16:creationId xmlns:a16="http://schemas.microsoft.com/office/drawing/2014/main" id="{92CEECE8-7549-51E1-DA7E-F44D8E5E677E}"/>
              </a:ext>
            </a:extLst>
          </p:cNvPr>
          <p:cNvSpPr txBox="1">
            <a:spLocks noChangeArrowheads="1"/>
          </p:cNvSpPr>
          <p:nvPr/>
        </p:nvSpPr>
        <p:spPr bwMode="auto">
          <a:xfrm>
            <a:off x="4664076" y="4433886"/>
            <a:ext cx="1640193" cy="923330"/>
          </a:xfrm>
          <a:prstGeom prst="rect">
            <a:avLst/>
          </a:prstGeom>
          <a:noFill/>
          <a:ln w="9525" algn="ctr">
            <a:solidFill>
              <a:srgbClr val="000000"/>
            </a:solidFill>
            <a:miter lim="800000"/>
            <a:headEnd/>
            <a:tailEnd/>
          </a:ln>
        </p:spPr>
        <p:txBody>
          <a:bodyPr wrap="none">
            <a:spAutoFit/>
          </a:bodyPr>
          <a:lstStyle/>
          <a:p>
            <a:pPr fontAlgn="auto">
              <a:spcBef>
                <a:spcPts val="0"/>
              </a:spcBef>
              <a:spcAft>
                <a:spcPts val="0"/>
              </a:spcAft>
              <a:defRPr/>
            </a:pPr>
            <a:r>
              <a:rPr lang="it-IT" altLang="zh-CN" kern="0">
                <a:solidFill>
                  <a:sysClr val="windowText" lastClr="000000"/>
                </a:solidFill>
                <a:ea typeface="宋体" charset="-122"/>
              </a:rPr>
              <a:t>m light tasks</a:t>
            </a:r>
          </a:p>
          <a:p>
            <a:pPr fontAlgn="auto">
              <a:spcBef>
                <a:spcPts val="0"/>
              </a:spcBef>
              <a:spcAft>
                <a:spcPts val="0"/>
              </a:spcAft>
              <a:defRPr/>
            </a:pPr>
            <a:r>
              <a:rPr lang="it-IT" altLang="zh-CN" kern="0">
                <a:solidFill>
                  <a:sysClr val="windowText" lastClr="000000"/>
                </a:solidFill>
                <a:ea typeface="宋体" charset="-122"/>
              </a:rPr>
              <a:t>1 heavy task</a:t>
            </a:r>
          </a:p>
          <a:p>
            <a:pPr fontAlgn="auto">
              <a:spcBef>
                <a:spcPts val="0"/>
              </a:spcBef>
              <a:spcAft>
                <a:spcPts val="0"/>
              </a:spcAft>
              <a:defRPr/>
            </a:pPr>
            <a:r>
              <a:rPr lang="it-IT" altLang="zh-CN" kern="0">
                <a:solidFill>
                  <a:sysClr val="windowText" lastClr="000000"/>
                </a:solidFill>
                <a:ea typeface="宋体" charset="-122"/>
              </a:rPr>
              <a:t>U</a:t>
            </a:r>
            <a:r>
              <a:rPr lang="it-IT" altLang="zh-CN" kern="0" baseline="-25000">
                <a:solidFill>
                  <a:sysClr val="windowText" lastClr="000000"/>
                </a:solidFill>
                <a:ea typeface="宋体" charset="-122"/>
              </a:rPr>
              <a:t>tot</a:t>
            </a:r>
            <a:r>
              <a:rPr lang="it-IT" altLang="zh-CN" kern="0">
                <a:solidFill>
                  <a:sysClr val="windowText" lastClr="000000"/>
                </a:solidFill>
                <a:ea typeface="宋体" charset="-122"/>
                <a:sym typeface="Wingdings" pitchFamily="2" charset="2"/>
              </a:rPr>
              <a:t>1</a:t>
            </a:r>
            <a:endParaRPr lang="it-IT" altLang="zh-CN" kern="0">
              <a:solidFill>
                <a:sysClr val="windowText" lastClr="000000"/>
              </a:solidFill>
              <a:ea typeface="宋体" charset="-122"/>
            </a:endParaRPr>
          </a:p>
        </p:txBody>
      </p:sp>
    </p:spTree>
    <p:extLst>
      <p:ext uri="{BB962C8B-B14F-4D97-AF65-F5344CB8AC3E}">
        <p14:creationId xmlns:p14="http://schemas.microsoft.com/office/powerpoint/2010/main" val="3489232432"/>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E1AA-2EEC-2B58-60FB-CA4FB7BD4C6A}"/>
              </a:ext>
            </a:extLst>
          </p:cNvPr>
          <p:cNvSpPr>
            <a:spLocks noGrp="1"/>
          </p:cNvSpPr>
          <p:nvPr>
            <p:ph type="title"/>
          </p:nvPr>
        </p:nvSpPr>
        <p:spPr/>
        <p:txBody>
          <a:bodyPr/>
          <a:lstStyle/>
          <a:p>
            <a:r>
              <a:rPr lang="en-GB" dirty="0"/>
              <a:t>Hard-to-find critical instant</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608EF8-3B9D-5444-1428-F34E73E4660F}"/>
                  </a:ext>
                </a:extLst>
              </p:cNvPr>
              <p:cNvSpPr>
                <a:spLocks noGrp="1"/>
              </p:cNvSpPr>
              <p:nvPr>
                <p:ph idx="1"/>
              </p:nvPr>
            </p:nvSpPr>
            <p:spPr>
              <a:xfrm>
                <a:off x="812800" y="701040"/>
                <a:ext cx="10566400" cy="2182846"/>
              </a:xfrm>
            </p:spPr>
            <p:txBody>
              <a:bodyPr>
                <a:normAutofit fontScale="92500" lnSpcReduction="10000"/>
              </a:bodyPr>
              <a:lstStyle/>
              <a:p>
                <a:r>
                  <a:rPr lang="en-GB" dirty="0"/>
                  <a:t>A critical instant does not always occur when a task arrives at the same time as all its higher-priority tasks.</a:t>
                </a:r>
              </a:p>
              <a:p>
                <a:pPr lvl="1"/>
                <a:r>
                  <a:rPr lang="en-GB" dirty="0"/>
                  <a:t>Finding the critical instant is a difficult problem</a:t>
                </a:r>
              </a:p>
              <a:p>
                <a:pPr lvl="1"/>
                <a:r>
                  <a:rPr lang="en-GB" dirty="0"/>
                  <a:t>Recall that knowledge about the critical instant is a fundamental property in uniprocessor feasibility tests</a:t>
                </a:r>
              </a:p>
              <a:p>
                <a:pPr lvl="1"/>
                <a:r>
                  <a:rPr lang="en-GB" dirty="0"/>
                  <a:t>Response time for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3</m:t>
                        </m:r>
                      </m:sub>
                    </m:sSub>
                  </m:oMath>
                </a14:m>
                <a:r>
                  <a:rPr lang="en-GB" dirty="0"/>
                  <a:t> is maximized for its 2</a:t>
                </a:r>
                <a:r>
                  <a:rPr lang="en-GB" baseline="30000" dirty="0"/>
                  <a:t>nd</a:t>
                </a:r>
                <a:r>
                  <a:rPr lang="en-GB" dirty="0"/>
                  <a:t> job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3</m:t>
                        </m:r>
                        <m:r>
                          <a:rPr lang="en-GB" b="0" i="1" smtClean="0">
                            <a:latin typeface="Cambria Math" panose="02040503050406030204" pitchFamily="18" charset="0"/>
                          </a:rPr>
                          <m:t>,2</m:t>
                        </m:r>
                      </m:sub>
                    </m:sSub>
                  </m:oMath>
                </a14:m>
                <a:r>
                  <a:rPr lang="en-GB" dirty="0"/>
                  <a:t> (8-4=4), not for its 1</a:t>
                </a:r>
                <a:r>
                  <a:rPr lang="en-GB" baseline="30000" dirty="0"/>
                  <a:t>st</a:t>
                </a:r>
                <a:r>
                  <a:rPr lang="en-GB" dirty="0"/>
                  <a:t> job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3</m:t>
                        </m:r>
                        <m:r>
                          <a:rPr lang="en-GB" i="1">
                            <a:latin typeface="Cambria Math" panose="02040503050406030204" pitchFamily="18" charset="0"/>
                          </a:rPr>
                          <m:t>,</m:t>
                        </m:r>
                        <m:r>
                          <a:rPr lang="en-GB" b="0" i="1" smtClean="0">
                            <a:latin typeface="Cambria Math" panose="02040503050406030204" pitchFamily="18" charset="0"/>
                          </a:rPr>
                          <m:t>1</m:t>
                        </m:r>
                      </m:sub>
                    </m:sSub>
                  </m:oMath>
                </a14:m>
                <a:r>
                  <a:rPr lang="en-GB" dirty="0"/>
                  <a:t>(3-0=3),  which arrives at the same time as its higher priority tasks</a:t>
                </a:r>
              </a:p>
              <a:p>
                <a:endParaRPr lang="en-SE" dirty="0"/>
              </a:p>
            </p:txBody>
          </p:sp>
        </mc:Choice>
        <mc:Fallback>
          <p:sp>
            <p:nvSpPr>
              <p:cNvPr id="3" name="Content Placeholder 2">
                <a:extLst>
                  <a:ext uri="{FF2B5EF4-FFF2-40B4-BE49-F238E27FC236}">
                    <a16:creationId xmlns:a16="http://schemas.microsoft.com/office/drawing/2014/main" id="{FA608EF8-3B9D-5444-1428-F34E73E4660F}"/>
                  </a:ext>
                </a:extLst>
              </p:cNvPr>
              <p:cNvSpPr>
                <a:spLocks noGrp="1" noRot="1" noChangeAspect="1" noMove="1" noResize="1" noEditPoints="1" noAdjustHandles="1" noChangeArrowheads="1" noChangeShapeType="1" noTextEdit="1"/>
              </p:cNvSpPr>
              <p:nvPr>
                <p:ph idx="1"/>
              </p:nvPr>
            </p:nvSpPr>
            <p:spPr>
              <a:xfrm>
                <a:off x="812800" y="701040"/>
                <a:ext cx="10566400" cy="2182846"/>
              </a:xfrm>
              <a:blipFill>
                <a:blip r:embed="rId2"/>
                <a:stretch>
                  <a:fillRect l="-865" t="-5866" r="-692" b="-3352"/>
                </a:stretch>
              </a:blipFill>
            </p:spPr>
            <p:txBody>
              <a:bodyPr/>
              <a:lstStyle/>
              <a:p>
                <a:r>
                  <a:rPr lang="en-SE">
                    <a:noFill/>
                  </a:rPr>
                  <a:t> </a:t>
                </a:r>
              </a:p>
            </p:txBody>
          </p:sp>
        </mc:Fallback>
      </mc:AlternateContent>
      <p:pic>
        <p:nvPicPr>
          <p:cNvPr id="4" name="Picture 4">
            <a:extLst>
              <a:ext uri="{FF2B5EF4-FFF2-40B4-BE49-F238E27FC236}">
                <a16:creationId xmlns:a16="http://schemas.microsoft.com/office/drawing/2014/main" id="{F1A3C33E-79D4-B767-4402-16C88293062E}"/>
              </a:ext>
            </a:extLst>
          </p:cNvPr>
          <p:cNvPicPr>
            <a:picLocks noChangeAspect="1" noChangeArrowheads="1"/>
          </p:cNvPicPr>
          <p:nvPr/>
        </p:nvPicPr>
        <p:blipFill>
          <a:blip r:embed="rId3"/>
          <a:srcRect/>
          <a:stretch>
            <a:fillRect/>
          </a:stretch>
        </p:blipFill>
        <p:spPr bwMode="auto">
          <a:xfrm>
            <a:off x="3581400" y="2883886"/>
            <a:ext cx="6396038" cy="3839494"/>
          </a:xfrm>
          <a:prstGeom prst="rect">
            <a:avLst/>
          </a:prstGeom>
          <a:noFill/>
          <a:ln w="9525">
            <a:noFill/>
            <a:miter lim="800000"/>
            <a:headEnd/>
            <a:tailEnd/>
          </a:ln>
        </p:spPr>
      </p:pic>
    </p:spTree>
    <p:extLst>
      <p:ext uri="{BB962C8B-B14F-4D97-AF65-F5344CB8AC3E}">
        <p14:creationId xmlns:p14="http://schemas.microsoft.com/office/powerpoint/2010/main" val="322903565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ea typeface="宋体" charset="-122"/>
              </a:rPr>
              <a:t>MP Scheduling Anomalies</a:t>
            </a:r>
          </a:p>
        </p:txBody>
      </p:sp>
      <p:sp>
        <p:nvSpPr>
          <p:cNvPr id="92163"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altLang="zh-CN" sz="3200" dirty="0">
                <a:ea typeface="宋体" charset="-122"/>
              </a:rPr>
              <a:t>Decrease in processor demand (decreasing task execution time or increasing task period) may cause deadline misses!</a:t>
            </a:r>
          </a:p>
          <a:p>
            <a:r>
              <a:rPr lang="en-US" altLang="zh-CN" sz="3200" b="1" dirty="0"/>
              <a:t>Anomaly 1</a:t>
            </a:r>
          </a:p>
          <a:p>
            <a:pPr lvl="1"/>
            <a:r>
              <a:rPr lang="en-US" altLang="zh-CN" sz="3000" dirty="0"/>
              <a:t>Decrease in processor demand from higher-priority tasks can </a:t>
            </a:r>
            <a:r>
              <a:rPr lang="en-US" altLang="zh-CN" sz="3000" i="1" dirty="0"/>
              <a:t>increase the interference on a lower-priority task because of </a:t>
            </a:r>
            <a:r>
              <a:rPr lang="en-US" altLang="zh-CN" sz="3000" dirty="0"/>
              <a:t>change in the time when the tasks execute</a:t>
            </a:r>
          </a:p>
          <a:p>
            <a:r>
              <a:rPr lang="en-US" altLang="zh-CN" sz="3200" b="1" dirty="0"/>
              <a:t>Anomaly 2</a:t>
            </a:r>
          </a:p>
          <a:p>
            <a:pPr lvl="1"/>
            <a:r>
              <a:rPr lang="en-US" altLang="zh-CN" sz="3000" dirty="0"/>
              <a:t>Decrease in processor demand of a task </a:t>
            </a:r>
            <a:r>
              <a:rPr lang="en-US" altLang="zh-CN" sz="3000" i="1" dirty="0"/>
              <a:t>negatively affects the task </a:t>
            </a:r>
            <a:r>
              <a:rPr lang="en-US" altLang="zh-CN" sz="3000" dirty="0"/>
              <a:t>itself because change in the task arrival times cause it to suffer more interference</a:t>
            </a:r>
            <a:endParaRPr lang="en-US" altLang="zh-CN" sz="3000" dirty="0">
              <a:ea typeface="宋体" charset="-122"/>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F9DC5-1ACA-6277-821E-0ED4A4FF98CB}"/>
              </a:ext>
            </a:extLst>
          </p:cNvPr>
          <p:cNvSpPr>
            <a:spLocks noGrp="1"/>
          </p:cNvSpPr>
          <p:nvPr>
            <p:ph type="title"/>
          </p:nvPr>
        </p:nvSpPr>
        <p:spPr/>
        <p:txBody>
          <a:bodyPr/>
          <a:lstStyle/>
          <a:p>
            <a:r>
              <a:rPr lang="en-US" altLang="zh-CN" dirty="0"/>
              <a:t>Scheduling Anomaly Example 1</a:t>
            </a:r>
            <a:endParaRPr lang="en-SE" dirty="0"/>
          </a:p>
        </p:txBody>
      </p:sp>
      <p:graphicFrame>
        <p:nvGraphicFramePr>
          <p:cNvPr id="5" name="Group 36">
            <a:extLst>
              <a:ext uri="{FF2B5EF4-FFF2-40B4-BE49-F238E27FC236}">
                <a16:creationId xmlns:a16="http://schemas.microsoft.com/office/drawing/2014/main" id="{D755BC3E-D2C8-C0AE-E9D5-AEEA2307C048}"/>
              </a:ext>
            </a:extLst>
          </p:cNvPr>
          <p:cNvGraphicFramePr>
            <a:graphicFrameLocks/>
          </p:cNvGraphicFramePr>
          <p:nvPr>
            <p:extLst>
              <p:ext uri="{D42A27DB-BD31-4B8C-83A1-F6EECF244321}">
                <p14:modId xmlns:p14="http://schemas.microsoft.com/office/powerpoint/2010/main" val="577331000"/>
              </p:ext>
            </p:extLst>
          </p:nvPr>
        </p:nvGraphicFramePr>
        <p:xfrm>
          <a:off x="481866" y="3173704"/>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pic>
        <p:nvPicPr>
          <p:cNvPr id="7" name="Picture 6">
            <a:extLst>
              <a:ext uri="{FF2B5EF4-FFF2-40B4-BE49-F238E27FC236}">
                <a16:creationId xmlns:a16="http://schemas.microsoft.com/office/drawing/2014/main" id="{23062CFB-6A8E-4450-A2F0-7A961A9B2E83}"/>
              </a:ext>
            </a:extLst>
          </p:cNvPr>
          <p:cNvPicPr>
            <a:picLocks noChangeAspect="1"/>
          </p:cNvPicPr>
          <p:nvPr/>
        </p:nvPicPr>
        <p:blipFill>
          <a:blip r:embed="rId2"/>
          <a:stretch>
            <a:fillRect/>
          </a:stretch>
        </p:blipFill>
        <p:spPr>
          <a:xfrm>
            <a:off x="4419600" y="2971800"/>
            <a:ext cx="7239000" cy="1744929"/>
          </a:xfrm>
          <a:prstGeom prst="rect">
            <a:avLst/>
          </a:prstGeom>
        </p:spPr>
      </p:pic>
      <p:graphicFrame>
        <p:nvGraphicFramePr>
          <p:cNvPr id="10" name="Group 36">
            <a:extLst>
              <a:ext uri="{FF2B5EF4-FFF2-40B4-BE49-F238E27FC236}">
                <a16:creationId xmlns:a16="http://schemas.microsoft.com/office/drawing/2014/main" id="{D5E39D1E-31D2-BD3C-76C4-B30D52018454}"/>
              </a:ext>
            </a:extLst>
          </p:cNvPr>
          <p:cNvGraphicFramePr>
            <a:graphicFrameLocks/>
          </p:cNvGraphicFramePr>
          <p:nvPr>
            <p:extLst>
              <p:ext uri="{D42A27DB-BD31-4B8C-83A1-F6EECF244321}">
                <p14:modId xmlns:p14="http://schemas.microsoft.com/office/powerpoint/2010/main" val="437954941"/>
              </p:ext>
            </p:extLst>
          </p:nvPr>
        </p:nvGraphicFramePr>
        <p:xfrm>
          <a:off x="41558" y="5092691"/>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FF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FF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11" name="TextBox 10">
            <a:extLst>
              <a:ext uri="{FF2B5EF4-FFF2-40B4-BE49-F238E27FC236}">
                <a16:creationId xmlns:a16="http://schemas.microsoft.com/office/drawing/2014/main" id="{5C147DF1-E252-B28B-BCC2-37EE24765E83}"/>
              </a:ext>
            </a:extLst>
          </p:cNvPr>
          <p:cNvSpPr txBox="1"/>
          <p:nvPr/>
        </p:nvSpPr>
        <p:spPr>
          <a:xfrm>
            <a:off x="4574674"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sp>
        <p:nvSpPr>
          <p:cNvPr id="12" name="TextBox 11">
            <a:extLst>
              <a:ext uri="{FF2B5EF4-FFF2-40B4-BE49-F238E27FC236}">
                <a16:creationId xmlns:a16="http://schemas.microsoft.com/office/drawing/2014/main" id="{CD172E8F-AE17-AA65-FA30-904DF1ECC96C}"/>
              </a:ext>
            </a:extLst>
          </p:cNvPr>
          <p:cNvSpPr txBox="1"/>
          <p:nvPr/>
        </p:nvSpPr>
        <p:spPr>
          <a:xfrm>
            <a:off x="6889570" y="3728612"/>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14" name="Straight Arrow Connector 13">
            <a:extLst>
              <a:ext uri="{FF2B5EF4-FFF2-40B4-BE49-F238E27FC236}">
                <a16:creationId xmlns:a16="http://schemas.microsoft.com/office/drawing/2014/main" id="{50F8C273-3EFB-6D60-B8DB-3315DB17F836}"/>
              </a:ext>
            </a:extLst>
          </p:cNvPr>
          <p:cNvCxnSpPr>
            <a:cxnSpLocks/>
          </p:cNvCxnSpPr>
          <p:nvPr/>
        </p:nvCxnSpPr>
        <p:spPr bwMode="auto">
          <a:xfrm>
            <a:off x="4649724" y="402136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E02CC55A-F4AE-F9A1-E2F5-31F50E248FAB}"/>
              </a:ext>
            </a:extLst>
          </p:cNvPr>
          <p:cNvCxnSpPr>
            <a:cxnSpLocks/>
          </p:cNvCxnSpPr>
          <p:nvPr/>
        </p:nvCxnSpPr>
        <p:spPr bwMode="auto">
          <a:xfrm>
            <a:off x="6972300" y="4021366"/>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7" name="TextBox 26">
            <a:extLst>
              <a:ext uri="{FF2B5EF4-FFF2-40B4-BE49-F238E27FC236}">
                <a16:creationId xmlns:a16="http://schemas.microsoft.com/office/drawing/2014/main" id="{CE559E87-E7A4-D444-94F9-390E758715C5}"/>
              </a:ext>
            </a:extLst>
          </p:cNvPr>
          <p:cNvSpPr txBox="1"/>
          <p:nvPr/>
        </p:nvSpPr>
        <p:spPr>
          <a:xfrm>
            <a:off x="9791700" y="371581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28" name="Straight Arrow Connector 27">
            <a:extLst>
              <a:ext uri="{FF2B5EF4-FFF2-40B4-BE49-F238E27FC236}">
                <a16:creationId xmlns:a16="http://schemas.microsoft.com/office/drawing/2014/main" id="{9BF14B5E-B939-0AE6-F178-27D97CF9D259}"/>
              </a:ext>
            </a:extLst>
          </p:cNvPr>
          <p:cNvCxnSpPr>
            <a:cxnSpLocks/>
          </p:cNvCxnSpPr>
          <p:nvPr/>
        </p:nvCxnSpPr>
        <p:spPr bwMode="auto">
          <a:xfrm>
            <a:off x="9874430" y="4008572"/>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30" name="Picture 29">
            <a:extLst>
              <a:ext uri="{FF2B5EF4-FFF2-40B4-BE49-F238E27FC236}">
                <a16:creationId xmlns:a16="http://schemas.microsoft.com/office/drawing/2014/main" id="{46DACB6B-6EB2-D12A-A6AD-4A1FD0A10C63}"/>
              </a:ext>
            </a:extLst>
          </p:cNvPr>
          <p:cNvPicPr>
            <a:picLocks noChangeAspect="1"/>
          </p:cNvPicPr>
          <p:nvPr/>
        </p:nvPicPr>
        <p:blipFill>
          <a:blip r:embed="rId3"/>
          <a:stretch>
            <a:fillRect/>
          </a:stretch>
        </p:blipFill>
        <p:spPr>
          <a:xfrm>
            <a:off x="3720378" y="4871492"/>
            <a:ext cx="8381836" cy="1783519"/>
          </a:xfrm>
          <a:prstGeom prst="rect">
            <a:avLst/>
          </a:prstGeom>
        </p:spPr>
      </p:pic>
      <p:sp>
        <p:nvSpPr>
          <p:cNvPr id="31" name="TextBox 30">
            <a:extLst>
              <a:ext uri="{FF2B5EF4-FFF2-40B4-BE49-F238E27FC236}">
                <a16:creationId xmlns:a16="http://schemas.microsoft.com/office/drawing/2014/main" id="{486FCEC7-66EE-2F63-9B36-17538A0C85B1}"/>
              </a:ext>
            </a:extLst>
          </p:cNvPr>
          <p:cNvSpPr txBox="1"/>
          <p:nvPr/>
        </p:nvSpPr>
        <p:spPr>
          <a:xfrm>
            <a:off x="3927266" y="5634332"/>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32" name="Straight Arrow Connector 31">
            <a:extLst>
              <a:ext uri="{FF2B5EF4-FFF2-40B4-BE49-F238E27FC236}">
                <a16:creationId xmlns:a16="http://schemas.microsoft.com/office/drawing/2014/main" id="{2400023B-B887-AD53-107C-D80AF266F640}"/>
              </a:ext>
            </a:extLst>
          </p:cNvPr>
          <p:cNvCxnSpPr>
            <a:cxnSpLocks/>
          </p:cNvCxnSpPr>
          <p:nvPr/>
        </p:nvCxnSpPr>
        <p:spPr bwMode="auto">
          <a:xfrm flipV="1">
            <a:off x="4002316" y="5936150"/>
            <a:ext cx="1179284" cy="745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D8CA59FD-5BDE-A600-92A7-074CA0FC1BE2}"/>
              </a:ext>
            </a:extLst>
          </p:cNvPr>
          <p:cNvSpPr txBox="1"/>
          <p:nvPr/>
        </p:nvSpPr>
        <p:spPr>
          <a:xfrm>
            <a:off x="6290856" y="5634332"/>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39" name="Straight Arrow Connector 38">
            <a:extLst>
              <a:ext uri="{FF2B5EF4-FFF2-40B4-BE49-F238E27FC236}">
                <a16:creationId xmlns:a16="http://schemas.microsoft.com/office/drawing/2014/main" id="{EE68FFDA-0161-AAB9-350E-05056DFE2CEA}"/>
              </a:ext>
            </a:extLst>
          </p:cNvPr>
          <p:cNvCxnSpPr>
            <a:cxnSpLocks/>
          </p:cNvCxnSpPr>
          <p:nvPr/>
        </p:nvCxnSpPr>
        <p:spPr bwMode="auto">
          <a:xfrm flipV="1">
            <a:off x="6365906" y="5936150"/>
            <a:ext cx="1179284" cy="745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608B8591-FB88-9ACA-B19C-B52723195B43}"/>
              </a:ext>
            </a:extLst>
          </p:cNvPr>
          <p:cNvSpPr txBox="1"/>
          <p:nvPr/>
        </p:nvSpPr>
        <p:spPr>
          <a:xfrm>
            <a:off x="8696839" y="5640750"/>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41" name="Straight Arrow Connector 40">
            <a:extLst>
              <a:ext uri="{FF2B5EF4-FFF2-40B4-BE49-F238E27FC236}">
                <a16:creationId xmlns:a16="http://schemas.microsoft.com/office/drawing/2014/main" id="{F43030C4-D4A5-3032-0B2C-9904589C9961}"/>
              </a:ext>
            </a:extLst>
          </p:cNvPr>
          <p:cNvCxnSpPr>
            <a:cxnSpLocks/>
          </p:cNvCxnSpPr>
          <p:nvPr/>
        </p:nvCxnSpPr>
        <p:spPr bwMode="auto">
          <a:xfrm flipV="1">
            <a:off x="8771889" y="5942568"/>
            <a:ext cx="1179284" cy="745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2" name="TextBox 41">
            <a:extLst>
              <a:ext uri="{FF2B5EF4-FFF2-40B4-BE49-F238E27FC236}">
                <a16:creationId xmlns:a16="http://schemas.microsoft.com/office/drawing/2014/main" id="{29FB9D62-669E-31BD-AEEA-3B615620519E}"/>
              </a:ext>
            </a:extLst>
          </p:cNvPr>
          <p:cNvSpPr txBox="1"/>
          <p:nvPr/>
        </p:nvSpPr>
        <p:spPr>
          <a:xfrm>
            <a:off x="11476499" y="4478171"/>
            <a:ext cx="364202" cy="307777"/>
          </a:xfrm>
          <a:prstGeom prst="rect">
            <a:avLst/>
          </a:prstGeom>
          <a:noFill/>
        </p:spPr>
        <p:txBody>
          <a:bodyPr wrap="none" rtlCol="0">
            <a:spAutoFit/>
          </a:bodyPr>
          <a:lstStyle/>
          <a:p>
            <a:r>
              <a:rPr lang="en-GB" sz="1400" b="0" dirty="0">
                <a:latin typeface="Times New Roman" panose="02020603050405020304" pitchFamily="18" charset="0"/>
                <a:cs typeface="Times New Roman" panose="02020603050405020304" pitchFamily="18" charset="0"/>
              </a:rPr>
              <a:t>12</a:t>
            </a:r>
            <a:endParaRPr lang="en-SE" sz="1400" b="0" dirty="0">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10654746-EC6A-1417-ABD6-0CCB1E6BB5EB}"/>
              </a:ext>
            </a:extLst>
          </p:cNvPr>
          <p:cNvSpPr txBox="1"/>
          <p:nvPr/>
        </p:nvSpPr>
        <p:spPr>
          <a:xfrm>
            <a:off x="11848830" y="6397823"/>
            <a:ext cx="364202" cy="307777"/>
          </a:xfrm>
          <a:prstGeom prst="rect">
            <a:avLst/>
          </a:prstGeom>
          <a:noFill/>
        </p:spPr>
        <p:txBody>
          <a:bodyPr wrap="square" rtlCol="0">
            <a:spAutoFit/>
          </a:bodyPr>
          <a:lstStyle/>
          <a:p>
            <a:r>
              <a:rPr lang="en-GB" sz="1400" b="0" dirty="0">
                <a:latin typeface="Times New Roman" panose="02020603050405020304" pitchFamily="18" charset="0"/>
                <a:cs typeface="Times New Roman" panose="02020603050405020304" pitchFamily="18" charset="0"/>
              </a:rPr>
              <a:t>14</a:t>
            </a:r>
            <a:endParaRPr lang="en-SE" sz="1400" b="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47" name="Content Placeholder 2">
                <a:extLst>
                  <a:ext uri="{FF2B5EF4-FFF2-40B4-BE49-F238E27FC236}">
                    <a16:creationId xmlns:a16="http://schemas.microsoft.com/office/drawing/2014/main" id="{67531EE0-BAC7-3A66-F534-CCB024B60ADB}"/>
                  </a:ext>
                </a:extLst>
              </p:cNvPr>
              <p:cNvSpPr>
                <a:spLocks noGrp="1"/>
              </p:cNvSpPr>
              <p:nvPr>
                <p:ph idx="1"/>
              </p:nvPr>
            </p:nvSpPr>
            <p:spPr>
              <a:xfrm>
                <a:off x="609601" y="754549"/>
                <a:ext cx="11231100" cy="2417663"/>
              </a:xfrm>
            </p:spPr>
            <p:txBody>
              <a:bodyPr>
                <a:normAutofit fontScale="92500" lnSpcReduction="20000"/>
              </a:bodyPr>
              <a:lstStyle/>
              <a:p>
                <a:r>
                  <a:rPr lang="en-GB" dirty="0"/>
                  <a:t>Two processors and total </a:t>
                </a:r>
                <a:r>
                  <a:rPr lang="en-US" altLang="zh-CN" dirty="0"/>
                  <a:t>taskset </a:t>
                </a:r>
                <a:r>
                  <a:rPr lang="en-GB" dirty="0"/>
                  <a:t>utilization </a:t>
                </a:r>
                <a14:m>
                  <m:oMath xmlns:m="http://schemas.openxmlformats.org/officeDocument/2006/math">
                    <m:r>
                      <a:rPr lang="en-GB" b="0" i="1" dirty="0" smtClean="0">
                        <a:effectLst/>
                        <a:latin typeface="Cambria Math" panose="02040503050406030204" pitchFamily="18" charset="0"/>
                      </a:rPr>
                      <m:t>∑</m:t>
                    </m:r>
                    <m:sSub>
                      <m:sSubPr>
                        <m:ctrlPr>
                          <a:rPr lang="en-GB" b="0" i="1" dirty="0" smtClean="0">
                            <a:effectLst/>
                            <a:latin typeface="Cambria Math" panose="02040503050406030204" pitchFamily="18" charset="0"/>
                          </a:rPr>
                        </m:ctrlPr>
                      </m:sSubPr>
                      <m:e>
                        <m:r>
                          <a:rPr lang="en-GB" b="0" i="1" dirty="0" smtClean="0">
                            <a:effectLst/>
                            <a:latin typeface="Cambria Math" panose="02040503050406030204" pitchFamily="18" charset="0"/>
                          </a:rPr>
                          <m:t>𝑈</m:t>
                        </m:r>
                      </m:e>
                      <m:sub>
                        <m:r>
                          <a:rPr lang="en-GB" b="0" i="1" dirty="0" smtClean="0">
                            <a:effectLst/>
                            <a:latin typeface="Cambria Math" panose="02040503050406030204" pitchFamily="18" charset="0"/>
                          </a:rPr>
                          <m:t>𝑖</m:t>
                        </m:r>
                      </m:sub>
                    </m:sSub>
                    <m:r>
                      <a:rPr lang="en-GB" b="0" i="1" dirty="0" smtClean="0">
                        <a:effectLst/>
                        <a:latin typeface="Cambria Math" panose="02040503050406030204" pitchFamily="18" charset="0"/>
                      </a:rPr>
                      <m:t>=1.83</m:t>
                    </m:r>
                  </m:oMath>
                </a14:m>
                <a:endParaRPr lang="en-GB" dirty="0"/>
              </a:p>
              <a:p>
                <a:r>
                  <a:rPr lang="en-GB" dirty="0"/>
                  <a:t>With Task a’s period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i="1" dirty="0" smtClean="0">
                            <a:latin typeface="Cambria Math" panose="02040503050406030204" pitchFamily="18" charset="0"/>
                          </a:rPr>
                          <m:t>𝑎</m:t>
                        </m:r>
                      </m:sub>
                    </m:sSub>
                    <m:r>
                      <a:rPr lang="en-GB" i="1" dirty="0" smtClean="0">
                        <a:latin typeface="Cambria Math" panose="02040503050406030204" pitchFamily="18" charset="0"/>
                      </a:rPr>
                      <m:t>=3</m:t>
                    </m:r>
                  </m:oMath>
                </a14:m>
                <a:r>
                  <a:rPr lang="en-GB" dirty="0"/>
                  <a:t>, WCRT of task c is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𝑐</m:t>
                        </m:r>
                      </m:sub>
                    </m:sSub>
                    <m:r>
                      <a:rPr lang="en-GB" b="0" i="1" smtClean="0">
                        <a:latin typeface="Cambria Math" panose="02040503050406030204" pitchFamily="18" charset="0"/>
                      </a:rPr>
                      <m:t>=12≤</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𝑐</m:t>
                        </m:r>
                      </m:sub>
                    </m:sSub>
                    <m:r>
                      <a:rPr lang="en-GB" b="0" i="1" smtClean="0">
                        <a:latin typeface="Cambria Math" panose="02040503050406030204" pitchFamily="18" charset="0"/>
                      </a:rPr>
                      <m:t>=12</m:t>
                    </m:r>
                    <m:r>
                      <a:rPr lang="en-GB" b="0" i="0"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i="1">
                        <a:latin typeface="Cambria Math" panose="02040503050406030204" pitchFamily="18" charset="0"/>
                      </a:rPr>
                      <m:t> </m:t>
                    </m:r>
                  </m:oMath>
                </a14:m>
                <a:r>
                  <a:rPr lang="en-GB" dirty="0"/>
                  <a:t>is equal to its WCET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𝑐</m:t>
                        </m:r>
                      </m:sub>
                    </m:sSub>
                    <m:r>
                      <a:rPr lang="en-GB" i="1" dirty="0" smtClean="0">
                        <a:latin typeface="Cambria Math" panose="02040503050406030204" pitchFamily="18" charset="0"/>
                      </a:rPr>
                      <m:t>=8</m:t>
                    </m:r>
                  </m:oMath>
                </a14:m>
                <a:r>
                  <a:rPr lang="en-GB" dirty="0"/>
                  <a:t> + interference by higher priority tasks a and b,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𝐼</m:t>
                        </m:r>
                      </m:e>
                      <m:sub>
                        <m:r>
                          <a:rPr lang="en-GB" i="1" dirty="0" smtClean="0">
                            <a:latin typeface="Cambria Math" panose="02040503050406030204" pitchFamily="18" charset="0"/>
                          </a:rPr>
                          <m:t>𝑐</m:t>
                        </m:r>
                      </m:sub>
                    </m:sSub>
                    <m:r>
                      <a:rPr lang="en-GB" i="1" dirty="0" smtClean="0">
                        <a:latin typeface="Cambria Math" panose="02040503050406030204" pitchFamily="18" charset="0"/>
                      </a:rPr>
                      <m:t>=2+1+1=4</m:t>
                    </m:r>
                  </m:oMath>
                </a14:m>
                <a:r>
                  <a:rPr lang="en-GB" dirty="0"/>
                  <a:t>. Task c is schedulable but saturated, as any increase in its WCET or interference would make it </a:t>
                </a:r>
                <a:r>
                  <a:rPr lang="en-GB" dirty="0" err="1"/>
                  <a:t>unschedulable</a:t>
                </a:r>
                <a:r>
                  <a:rPr lang="en-GB" dirty="0"/>
                  <a:t>.</a:t>
                </a:r>
              </a:p>
              <a:p>
                <a:r>
                  <a:rPr lang="en-GB" dirty="0"/>
                  <a:t>With Task a’s period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i="1" dirty="0" smtClean="0">
                            <a:latin typeface="Cambria Math" panose="02040503050406030204" pitchFamily="18" charset="0"/>
                          </a:rPr>
                          <m:t>𝑎</m:t>
                        </m:r>
                      </m:sub>
                    </m:sSub>
                    <m:r>
                      <a:rPr lang="en-GB" i="1" dirty="0" smtClean="0">
                        <a:latin typeface="Cambria Math" panose="02040503050406030204" pitchFamily="18" charset="0"/>
                      </a:rPr>
                      <m:t>=</m:t>
                    </m:r>
                    <m:r>
                      <a:rPr lang="en-GB" b="0" i="1" dirty="0" smtClean="0">
                        <a:latin typeface="Cambria Math" panose="02040503050406030204" pitchFamily="18" charset="0"/>
                      </a:rPr>
                      <m:t>4</m:t>
                    </m:r>
                  </m:oMath>
                </a14:m>
                <a:r>
                  <a:rPr lang="en-GB" dirty="0"/>
                  <a:t>, WCRT of task c is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i="1">
                        <a:latin typeface="Cambria Math" panose="02040503050406030204" pitchFamily="18" charset="0"/>
                      </a:rPr>
                      <m:t>=1</m:t>
                    </m:r>
                    <m:r>
                      <a:rPr lang="en-GB" b="0" i="1" smtClean="0">
                        <a:latin typeface="Cambria Math" panose="02040503050406030204" pitchFamily="18" charset="0"/>
                      </a:rPr>
                      <m:t>4&gt;</m:t>
                    </m:r>
                    <m:sSub>
                      <m:sSubPr>
                        <m:ctrlPr>
                          <a:rPr lang="en-GB" i="1">
                            <a:latin typeface="Cambria Math" panose="02040503050406030204" pitchFamily="18" charset="0"/>
                          </a:rPr>
                        </m:ctrlPr>
                      </m:sSubPr>
                      <m:e>
                        <m:r>
                          <a:rPr lang="en-GB" i="1">
                            <a:latin typeface="Cambria Math" panose="02040503050406030204" pitchFamily="18" charset="0"/>
                          </a:rPr>
                          <m:t>𝐷</m:t>
                        </m:r>
                      </m:e>
                      <m:sub>
                        <m:r>
                          <a:rPr lang="en-GB" i="1">
                            <a:latin typeface="Cambria Math" panose="02040503050406030204" pitchFamily="18" charset="0"/>
                          </a:rPr>
                          <m:t>𝑐</m:t>
                        </m:r>
                      </m:sub>
                    </m:sSub>
                    <m:r>
                      <a:rPr lang="en-GB" i="1">
                        <a:latin typeface="Cambria Math" panose="02040503050406030204" pitchFamily="18" charset="0"/>
                      </a:rPr>
                      <m:t>=12</m:t>
                    </m:r>
                    <m:r>
                      <a:rPr lang="en-GB" b="0" i="0"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i="1">
                        <a:latin typeface="Cambria Math" panose="02040503050406030204" pitchFamily="18" charset="0"/>
                      </a:rPr>
                      <m:t> </m:t>
                    </m:r>
                  </m:oMath>
                </a14:m>
                <a:r>
                  <a:rPr lang="en-GB" dirty="0"/>
                  <a:t>is equal to Its WCET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𝑐</m:t>
                        </m:r>
                      </m:sub>
                    </m:sSub>
                    <m:r>
                      <a:rPr lang="en-GB" i="1" dirty="0">
                        <a:latin typeface="Cambria Math" panose="02040503050406030204" pitchFamily="18" charset="0"/>
                      </a:rPr>
                      <m:t>=8</m:t>
                    </m:r>
                  </m:oMath>
                </a14:m>
                <a:r>
                  <a:rPr lang="en-GB" dirty="0"/>
                  <a:t> + interference by higher priority tasks a and b,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𝐼</m:t>
                        </m:r>
                      </m:e>
                      <m:sub>
                        <m:r>
                          <a:rPr lang="en-GB" i="1" dirty="0" smtClean="0">
                            <a:latin typeface="Cambria Math" panose="02040503050406030204" pitchFamily="18" charset="0"/>
                          </a:rPr>
                          <m:t>𝑐</m:t>
                        </m:r>
                      </m:sub>
                    </m:sSub>
                    <m:r>
                      <a:rPr lang="en-GB" i="1" dirty="0" smtClean="0">
                        <a:latin typeface="Cambria Math" panose="02040503050406030204" pitchFamily="18" charset="0"/>
                      </a:rPr>
                      <m:t>=2+2+2=6</m:t>
                    </m:r>
                  </m:oMath>
                </a14:m>
                <a:r>
                  <a:rPr lang="en-GB" dirty="0"/>
                  <a:t>. This is because execution segments of tasks a and b on two processors are aligned in time, thus causing more interference to task c </a:t>
                </a:r>
              </a:p>
              <a:p>
                <a:endParaRPr lang="en-GB" dirty="0"/>
              </a:p>
              <a:p>
                <a:endParaRPr lang="en-SE" dirty="0"/>
              </a:p>
            </p:txBody>
          </p:sp>
        </mc:Choice>
        <mc:Fallback>
          <p:sp>
            <p:nvSpPr>
              <p:cNvPr id="47" name="Content Placeholder 2">
                <a:extLst>
                  <a:ext uri="{FF2B5EF4-FFF2-40B4-BE49-F238E27FC236}">
                    <a16:creationId xmlns:a16="http://schemas.microsoft.com/office/drawing/2014/main" id="{67531EE0-BAC7-3A66-F534-CCB024B60ADB}"/>
                  </a:ext>
                </a:extLst>
              </p:cNvPr>
              <p:cNvSpPr>
                <a:spLocks noGrp="1" noRot="1" noChangeAspect="1" noMove="1" noResize="1" noEditPoints="1" noAdjustHandles="1" noChangeArrowheads="1" noChangeShapeType="1" noTextEdit="1"/>
              </p:cNvSpPr>
              <p:nvPr>
                <p:ph idx="1"/>
              </p:nvPr>
            </p:nvSpPr>
            <p:spPr>
              <a:xfrm>
                <a:off x="609601" y="754549"/>
                <a:ext cx="11231100" cy="2417663"/>
              </a:xfrm>
              <a:blipFill>
                <a:blip r:embed="rId4"/>
                <a:stretch>
                  <a:fillRect l="-869" t="-6313"/>
                </a:stretch>
              </a:blipFill>
            </p:spPr>
            <p:txBody>
              <a:bodyPr/>
              <a:lstStyle/>
              <a:p>
                <a:r>
                  <a:rPr lang="en-SE">
                    <a:noFill/>
                  </a:rPr>
                  <a:t> </a:t>
                </a:r>
              </a:p>
            </p:txBody>
          </p:sp>
        </mc:Fallback>
      </mc:AlternateContent>
      <p:sp>
        <p:nvSpPr>
          <p:cNvPr id="48" name="TextBox 47">
            <a:extLst>
              <a:ext uri="{FF2B5EF4-FFF2-40B4-BE49-F238E27FC236}">
                <a16:creationId xmlns:a16="http://schemas.microsoft.com/office/drawing/2014/main" id="{046C0CE1-6B1F-536A-E25E-4961EAB72AF2}"/>
              </a:ext>
            </a:extLst>
          </p:cNvPr>
          <p:cNvSpPr txBox="1"/>
          <p:nvPr/>
        </p:nvSpPr>
        <p:spPr>
          <a:xfrm>
            <a:off x="4495800" y="4478171"/>
            <a:ext cx="274434" cy="307777"/>
          </a:xfrm>
          <a:prstGeom prst="rect">
            <a:avLst/>
          </a:prstGeom>
          <a:noFill/>
        </p:spPr>
        <p:txBody>
          <a:bodyPr wrap="none" rtlCol="0">
            <a:spAutoFit/>
          </a:bodyPr>
          <a:lstStyle/>
          <a:p>
            <a:r>
              <a:rPr lang="en-GB" sz="1400" b="0" dirty="0">
                <a:latin typeface="Times New Roman" panose="02020603050405020304" pitchFamily="18" charset="0"/>
                <a:cs typeface="Times New Roman" panose="02020603050405020304" pitchFamily="18" charset="0"/>
              </a:rPr>
              <a:t>0</a:t>
            </a:r>
            <a:endParaRPr lang="en-SE" sz="1400" b="0" dirty="0">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EE3C15E5-BE1A-685C-4140-1B001B659CFD}"/>
              </a:ext>
            </a:extLst>
          </p:cNvPr>
          <p:cNvSpPr txBox="1"/>
          <p:nvPr/>
        </p:nvSpPr>
        <p:spPr>
          <a:xfrm>
            <a:off x="3865099" y="6393291"/>
            <a:ext cx="274434" cy="307777"/>
          </a:xfrm>
          <a:prstGeom prst="rect">
            <a:avLst/>
          </a:prstGeom>
          <a:noFill/>
        </p:spPr>
        <p:txBody>
          <a:bodyPr wrap="none" rtlCol="0">
            <a:spAutoFit/>
          </a:bodyPr>
          <a:lstStyle/>
          <a:p>
            <a:r>
              <a:rPr lang="en-GB" sz="1400" b="0" dirty="0">
                <a:latin typeface="Times New Roman" panose="02020603050405020304" pitchFamily="18" charset="0"/>
                <a:cs typeface="Times New Roman" panose="02020603050405020304" pitchFamily="18" charset="0"/>
              </a:rPr>
              <a:t>0</a:t>
            </a:r>
            <a:endParaRPr lang="en-SE"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0591529"/>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07E59-71EE-AB6E-9299-587E40F865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B9778-23A7-187D-5F44-3EE94A282337}"/>
              </a:ext>
            </a:extLst>
          </p:cNvPr>
          <p:cNvSpPr>
            <a:spLocks noGrp="1"/>
          </p:cNvSpPr>
          <p:nvPr>
            <p:ph type="title"/>
          </p:nvPr>
        </p:nvSpPr>
        <p:spPr/>
        <p:txBody>
          <a:bodyPr/>
          <a:lstStyle/>
          <a:p>
            <a:r>
              <a:rPr lang="en-US" altLang="zh-CN" dirty="0"/>
              <a:t>Scheduling Anomaly Example 2</a:t>
            </a:r>
            <a:endParaRPr lang="en-SE" dirty="0"/>
          </a:p>
        </p:txBody>
      </p:sp>
      <p:pic>
        <p:nvPicPr>
          <p:cNvPr id="7" name="Picture 6">
            <a:extLst>
              <a:ext uri="{FF2B5EF4-FFF2-40B4-BE49-F238E27FC236}">
                <a16:creationId xmlns:a16="http://schemas.microsoft.com/office/drawing/2014/main" id="{C688C500-FFCE-EABA-8EEF-0E3CDDAEDD32}"/>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4914764" y="2971800"/>
            <a:ext cx="6248672" cy="1744929"/>
          </a:xfrm>
          <a:prstGeom prst="rect">
            <a:avLst/>
          </a:prstGeom>
        </p:spPr>
      </p:pic>
      <p:sp>
        <p:nvSpPr>
          <p:cNvPr id="11" name="TextBox 10">
            <a:extLst>
              <a:ext uri="{FF2B5EF4-FFF2-40B4-BE49-F238E27FC236}">
                <a16:creationId xmlns:a16="http://schemas.microsoft.com/office/drawing/2014/main" id="{764074BE-6046-B56D-6927-91F2698E9388}"/>
              </a:ext>
            </a:extLst>
          </p:cNvPr>
          <p:cNvSpPr txBox="1"/>
          <p:nvPr/>
        </p:nvSpPr>
        <p:spPr>
          <a:xfrm>
            <a:off x="5064535"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sp>
        <p:nvSpPr>
          <p:cNvPr id="12" name="TextBox 11">
            <a:extLst>
              <a:ext uri="{FF2B5EF4-FFF2-40B4-BE49-F238E27FC236}">
                <a16:creationId xmlns:a16="http://schemas.microsoft.com/office/drawing/2014/main" id="{5F60531B-D2C9-01D7-1631-F30E39739BDD}"/>
              </a:ext>
            </a:extLst>
          </p:cNvPr>
          <p:cNvSpPr txBox="1"/>
          <p:nvPr/>
        </p:nvSpPr>
        <p:spPr>
          <a:xfrm>
            <a:off x="8055853"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14" name="Straight Arrow Connector 13">
            <a:extLst>
              <a:ext uri="{FF2B5EF4-FFF2-40B4-BE49-F238E27FC236}">
                <a16:creationId xmlns:a16="http://schemas.microsoft.com/office/drawing/2014/main" id="{60B0C6EB-C65A-5156-427E-D5755CA6BC04}"/>
              </a:ext>
            </a:extLst>
          </p:cNvPr>
          <p:cNvCxnSpPr>
            <a:cxnSpLocks/>
          </p:cNvCxnSpPr>
          <p:nvPr/>
        </p:nvCxnSpPr>
        <p:spPr bwMode="auto">
          <a:xfrm>
            <a:off x="5139585" y="402136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084FE56B-80C1-1B50-F546-6468D6A46653}"/>
              </a:ext>
            </a:extLst>
          </p:cNvPr>
          <p:cNvCxnSpPr>
            <a:cxnSpLocks/>
          </p:cNvCxnSpPr>
          <p:nvPr/>
        </p:nvCxnSpPr>
        <p:spPr bwMode="auto">
          <a:xfrm>
            <a:off x="8138583" y="4004852"/>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7" name="Content Placeholder 2">
                <a:extLst>
                  <a:ext uri="{FF2B5EF4-FFF2-40B4-BE49-F238E27FC236}">
                    <a16:creationId xmlns:a16="http://schemas.microsoft.com/office/drawing/2014/main" id="{D1CD1FE7-6F5B-7C39-87AC-0424DE113E62}"/>
                  </a:ext>
                </a:extLst>
              </p:cNvPr>
              <p:cNvSpPr>
                <a:spLocks noGrp="1"/>
              </p:cNvSpPr>
              <p:nvPr>
                <p:ph idx="1"/>
              </p:nvPr>
            </p:nvSpPr>
            <p:spPr>
              <a:xfrm>
                <a:off x="609601" y="754549"/>
                <a:ext cx="11231100" cy="1960063"/>
              </a:xfrm>
            </p:spPr>
            <p:txBody>
              <a:bodyPr>
                <a:normAutofit fontScale="92500"/>
              </a:bodyPr>
              <a:lstStyle/>
              <a:p>
                <a:r>
                  <a:rPr lang="en-GB" dirty="0"/>
                  <a:t>Two processors and total task utilization </a:t>
                </a:r>
                <a14:m>
                  <m:oMath xmlns:m="http://schemas.openxmlformats.org/officeDocument/2006/math">
                    <m:r>
                      <a:rPr lang="en-GB" b="0" i="1" dirty="0" smtClean="0">
                        <a:effectLst/>
                        <a:latin typeface="Cambria Math" panose="02040503050406030204" pitchFamily="18" charset="0"/>
                      </a:rPr>
                      <m:t>∑</m:t>
                    </m:r>
                    <m:sSub>
                      <m:sSubPr>
                        <m:ctrlPr>
                          <a:rPr lang="en-GB" b="0" i="1" dirty="0" smtClean="0">
                            <a:effectLst/>
                            <a:latin typeface="Cambria Math" panose="02040503050406030204" pitchFamily="18" charset="0"/>
                          </a:rPr>
                        </m:ctrlPr>
                      </m:sSubPr>
                      <m:e>
                        <m:r>
                          <a:rPr lang="en-GB" b="0" i="1" dirty="0" smtClean="0">
                            <a:effectLst/>
                            <a:latin typeface="Cambria Math" panose="02040503050406030204" pitchFamily="18" charset="0"/>
                          </a:rPr>
                          <m:t>𝑈</m:t>
                        </m:r>
                      </m:e>
                      <m:sub>
                        <m:r>
                          <a:rPr lang="en-GB" b="0" i="1" dirty="0" smtClean="0">
                            <a:effectLst/>
                            <a:latin typeface="Cambria Math" panose="02040503050406030204" pitchFamily="18" charset="0"/>
                          </a:rPr>
                          <m:t>𝑖</m:t>
                        </m:r>
                      </m:sub>
                    </m:sSub>
                    <m:r>
                      <a:rPr lang="en-GB" b="0" i="1" dirty="0" smtClean="0">
                        <a:effectLst/>
                        <a:latin typeface="Cambria Math" panose="02040503050406030204" pitchFamily="18" charset="0"/>
                      </a:rPr>
                      <m:t>=1.8</m:t>
                    </m:r>
                  </m:oMath>
                </a14:m>
                <a:endParaRPr lang="en-GB" dirty="0"/>
              </a:p>
              <a:p>
                <a:r>
                  <a:rPr lang="en-GB" dirty="0"/>
                  <a:t>With Task </a:t>
                </a:r>
                <a:r>
                  <a:rPr lang="en-US" altLang="zh-CN" dirty="0"/>
                  <a:t>c</a:t>
                </a:r>
                <a:r>
                  <a:rPr lang="en-GB" dirty="0"/>
                  <a:t>’s period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b="0" i="1" dirty="0" smtClean="0">
                            <a:latin typeface="Cambria Math" panose="02040503050406030204" pitchFamily="18" charset="0"/>
                          </a:rPr>
                          <m:t>𝑐</m:t>
                        </m:r>
                      </m:sub>
                    </m:sSub>
                    <m:r>
                      <a:rPr lang="en-GB" i="1" dirty="0" smtClean="0">
                        <a:latin typeface="Cambria Math" panose="02040503050406030204" pitchFamily="18" charset="0"/>
                      </a:rPr>
                      <m:t>=</m:t>
                    </m:r>
                    <m:r>
                      <a:rPr lang="en-GB" b="0" i="1" dirty="0" smtClean="0">
                        <a:latin typeface="Cambria Math" panose="02040503050406030204" pitchFamily="18" charset="0"/>
                      </a:rPr>
                      <m:t>10</m:t>
                    </m:r>
                  </m:oMath>
                </a14:m>
                <a:r>
                  <a:rPr lang="en-GB" dirty="0"/>
                  <a:t>, WCRT of task c is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𝑐</m:t>
                        </m:r>
                      </m:sub>
                    </m:sSub>
                    <m:r>
                      <a:rPr lang="en-GB" b="0" i="1" smtClean="0">
                        <a:latin typeface="Cambria Math" panose="02040503050406030204" pitchFamily="18" charset="0"/>
                      </a:rPr>
                      <m:t>=1</m:t>
                    </m:r>
                    <m:r>
                      <a:rPr lang="en-GB" b="0" i="1" smtClean="0">
                        <a:latin typeface="Cambria Math" panose="02040503050406030204" pitchFamily="18" charset="0"/>
                      </a:rPr>
                      <m:t>0</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𝑐</m:t>
                        </m:r>
                      </m:sub>
                    </m:sSub>
                    <m:r>
                      <a:rPr lang="en-GB" b="0" i="1" smtClean="0">
                        <a:latin typeface="Cambria Math" panose="02040503050406030204" pitchFamily="18" charset="0"/>
                      </a:rPr>
                      <m:t>=1</m:t>
                    </m:r>
                    <m:r>
                      <a:rPr lang="en-GB" b="0" i="1" smtClean="0">
                        <a:latin typeface="Cambria Math" panose="02040503050406030204" pitchFamily="18" charset="0"/>
                      </a:rPr>
                      <m:t>0</m:t>
                    </m:r>
                    <m:r>
                      <a:rPr lang="en-GB" b="0" i="0" smtClean="0">
                        <a:latin typeface="Cambria Math" panose="02040503050406030204" pitchFamily="18" charset="0"/>
                      </a:rPr>
                      <m:t>.</m:t>
                    </m:r>
                  </m:oMath>
                </a14:m>
                <a:r>
                  <a:rPr lang="en-GB" dirty="0"/>
                  <a: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i="1">
                        <a:latin typeface="Cambria Math" panose="02040503050406030204" pitchFamily="18" charset="0"/>
                      </a:rPr>
                      <m:t> </m:t>
                    </m:r>
                  </m:oMath>
                </a14:m>
                <a:r>
                  <a:rPr lang="en-GB" dirty="0"/>
                  <a:t>is equal to its WCET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𝐶</m:t>
                        </m:r>
                      </m:e>
                      <m:sub>
                        <m:r>
                          <a:rPr lang="en-GB" b="0" i="1" dirty="0" smtClean="0">
                            <a:latin typeface="Cambria Math" panose="02040503050406030204" pitchFamily="18" charset="0"/>
                          </a:rPr>
                          <m:t>𝑐</m:t>
                        </m:r>
                      </m:sub>
                    </m:sSub>
                    <m:r>
                      <a:rPr lang="en-GB" i="1" dirty="0" smtClean="0">
                        <a:latin typeface="Cambria Math" panose="02040503050406030204" pitchFamily="18" charset="0"/>
                      </a:rPr>
                      <m:t>=</m:t>
                    </m:r>
                    <m:r>
                      <a:rPr lang="en-GB" b="0" i="1" dirty="0" smtClean="0">
                        <a:latin typeface="Cambria Math" panose="02040503050406030204" pitchFamily="18" charset="0"/>
                      </a:rPr>
                      <m:t>7</m:t>
                    </m:r>
                  </m:oMath>
                </a14:m>
                <a:r>
                  <a:rPr lang="en-GB" dirty="0"/>
                  <a:t> + interference by higher priority tasks a and b,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𝐼</m:t>
                        </m:r>
                      </m:e>
                      <m:sub>
                        <m:r>
                          <a:rPr lang="en-GB" i="1" dirty="0" smtClean="0">
                            <a:latin typeface="Cambria Math" panose="02040503050406030204" pitchFamily="18" charset="0"/>
                          </a:rPr>
                          <m:t>𝑐</m:t>
                        </m:r>
                      </m:sub>
                    </m:sSub>
                    <m:r>
                      <a:rPr lang="en-GB" i="1" dirty="0" smtClean="0">
                        <a:latin typeface="Cambria Math" panose="02040503050406030204" pitchFamily="18" charset="0"/>
                      </a:rPr>
                      <m:t>=</m:t>
                    </m:r>
                    <m:r>
                      <a:rPr lang="en-GB" b="0" i="1" dirty="0" smtClean="0">
                        <a:latin typeface="Cambria Math" panose="02040503050406030204" pitchFamily="18" charset="0"/>
                      </a:rPr>
                      <m:t>1</m:t>
                    </m:r>
                    <m:r>
                      <a:rPr lang="en-GB" i="1" dirty="0" smtClean="0">
                        <a:latin typeface="Cambria Math" panose="02040503050406030204" pitchFamily="18" charset="0"/>
                      </a:rPr>
                      <m:t>+1+1=</m:t>
                    </m:r>
                    <m:r>
                      <a:rPr lang="en-GB" b="0" i="1" dirty="0" smtClean="0">
                        <a:latin typeface="Cambria Math" panose="02040503050406030204" pitchFamily="18" charset="0"/>
                      </a:rPr>
                      <m:t>3</m:t>
                    </m:r>
                  </m:oMath>
                </a14:m>
                <a:r>
                  <a:rPr lang="en-GB" dirty="0"/>
                  <a:t>. Its 1st job meets its deadline at time 10. This schedule repeats in future periods, hence task c is schedulable but saturated, as any increase in its WCET or interference would make it </a:t>
                </a:r>
                <a:r>
                  <a:rPr lang="en-GB" dirty="0" err="1"/>
                  <a:t>unschedulable</a:t>
                </a:r>
                <a:r>
                  <a:rPr lang="en-GB" dirty="0"/>
                  <a:t>.</a:t>
                </a:r>
              </a:p>
            </p:txBody>
          </p:sp>
        </mc:Choice>
        <mc:Fallback>
          <p:sp>
            <p:nvSpPr>
              <p:cNvPr id="47" name="Content Placeholder 2">
                <a:extLst>
                  <a:ext uri="{FF2B5EF4-FFF2-40B4-BE49-F238E27FC236}">
                    <a16:creationId xmlns:a16="http://schemas.microsoft.com/office/drawing/2014/main" id="{D1CD1FE7-6F5B-7C39-87AC-0424DE113E62}"/>
                  </a:ext>
                </a:extLst>
              </p:cNvPr>
              <p:cNvSpPr>
                <a:spLocks noGrp="1" noRot="1" noChangeAspect="1" noMove="1" noResize="1" noEditPoints="1" noAdjustHandles="1" noChangeArrowheads="1" noChangeShapeType="1" noTextEdit="1"/>
              </p:cNvSpPr>
              <p:nvPr>
                <p:ph idx="1"/>
              </p:nvPr>
            </p:nvSpPr>
            <p:spPr>
              <a:xfrm>
                <a:off x="609601" y="754549"/>
                <a:ext cx="11231100" cy="1960063"/>
              </a:xfrm>
              <a:blipFill>
                <a:blip r:embed="rId3"/>
                <a:stretch>
                  <a:fillRect l="-869" t="-5296"/>
                </a:stretch>
              </a:blipFill>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93CCB0FE-8A4C-FA25-47BB-63F04E04538D}"/>
              </a:ext>
            </a:extLst>
          </p:cNvPr>
          <p:cNvGraphicFramePr>
            <a:graphicFrameLocks/>
          </p:cNvGraphicFramePr>
          <p:nvPr>
            <p:extLst>
              <p:ext uri="{D42A27DB-BD31-4B8C-83A1-F6EECF244321}">
                <p14:modId xmlns:p14="http://schemas.microsoft.com/office/powerpoint/2010/main" val="280924055"/>
              </p:ext>
            </p:extLst>
          </p:nvPr>
        </p:nvGraphicFramePr>
        <p:xfrm>
          <a:off x="596366" y="3173704"/>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95301419"/>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F39BE-E69A-DB0F-2926-434C23E705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E15CCE-2762-3406-7A49-B5239E6841AC}"/>
              </a:ext>
            </a:extLst>
          </p:cNvPr>
          <p:cNvSpPr>
            <a:spLocks noGrp="1"/>
          </p:cNvSpPr>
          <p:nvPr>
            <p:ph type="title"/>
          </p:nvPr>
        </p:nvSpPr>
        <p:spPr/>
        <p:txBody>
          <a:bodyPr/>
          <a:lstStyle/>
          <a:p>
            <a:r>
              <a:rPr lang="en-US" altLang="zh-CN" dirty="0"/>
              <a:t>Scheduling Anomaly Example 2</a:t>
            </a:r>
            <a:endParaRPr lang="en-SE" dirty="0"/>
          </a:p>
        </p:txBody>
      </p:sp>
      <p:pic>
        <p:nvPicPr>
          <p:cNvPr id="7" name="Picture 6">
            <a:extLst>
              <a:ext uri="{FF2B5EF4-FFF2-40B4-BE49-F238E27FC236}">
                <a16:creationId xmlns:a16="http://schemas.microsoft.com/office/drawing/2014/main" id="{A1CD3E7B-4901-49FE-BB35-F3AF0180DDCA}"/>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a:xfrm>
            <a:off x="4914764" y="2971800"/>
            <a:ext cx="6248672" cy="1744929"/>
          </a:xfrm>
          <a:prstGeom prst="rect">
            <a:avLst/>
          </a:prstGeom>
        </p:spPr>
      </p:pic>
      <p:sp>
        <p:nvSpPr>
          <p:cNvPr id="11" name="TextBox 10">
            <a:extLst>
              <a:ext uri="{FF2B5EF4-FFF2-40B4-BE49-F238E27FC236}">
                <a16:creationId xmlns:a16="http://schemas.microsoft.com/office/drawing/2014/main" id="{4117B1F9-8AA0-E39A-2FC0-D6AE0D9BF54D}"/>
              </a:ext>
            </a:extLst>
          </p:cNvPr>
          <p:cNvSpPr txBox="1"/>
          <p:nvPr/>
        </p:nvSpPr>
        <p:spPr>
          <a:xfrm>
            <a:off x="5064535"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sp>
        <p:nvSpPr>
          <p:cNvPr id="12" name="TextBox 11">
            <a:extLst>
              <a:ext uri="{FF2B5EF4-FFF2-40B4-BE49-F238E27FC236}">
                <a16:creationId xmlns:a16="http://schemas.microsoft.com/office/drawing/2014/main" id="{5C2221B3-313A-2354-5B5C-C178BC774B96}"/>
              </a:ext>
            </a:extLst>
          </p:cNvPr>
          <p:cNvSpPr txBox="1"/>
          <p:nvPr/>
        </p:nvSpPr>
        <p:spPr>
          <a:xfrm>
            <a:off x="8055853" y="371209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14" name="Straight Arrow Connector 13">
            <a:extLst>
              <a:ext uri="{FF2B5EF4-FFF2-40B4-BE49-F238E27FC236}">
                <a16:creationId xmlns:a16="http://schemas.microsoft.com/office/drawing/2014/main" id="{B2935982-F586-1EC2-635C-9FCB47E4CA69}"/>
              </a:ext>
            </a:extLst>
          </p:cNvPr>
          <p:cNvCxnSpPr>
            <a:cxnSpLocks/>
          </p:cNvCxnSpPr>
          <p:nvPr/>
        </p:nvCxnSpPr>
        <p:spPr bwMode="auto">
          <a:xfrm>
            <a:off x="5139585" y="402136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5" name="Straight Arrow Connector 14">
            <a:extLst>
              <a:ext uri="{FF2B5EF4-FFF2-40B4-BE49-F238E27FC236}">
                <a16:creationId xmlns:a16="http://schemas.microsoft.com/office/drawing/2014/main" id="{F8578832-3EB3-9DC9-9AE2-E1D0D3114B57}"/>
              </a:ext>
            </a:extLst>
          </p:cNvPr>
          <p:cNvCxnSpPr>
            <a:cxnSpLocks/>
          </p:cNvCxnSpPr>
          <p:nvPr/>
        </p:nvCxnSpPr>
        <p:spPr bwMode="auto">
          <a:xfrm>
            <a:off x="8138583" y="4004852"/>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mc:Choice xmlns:a14="http://schemas.microsoft.com/office/drawing/2010/main" Requires="a14">
          <p:sp>
            <p:nvSpPr>
              <p:cNvPr id="47" name="Content Placeholder 2">
                <a:extLst>
                  <a:ext uri="{FF2B5EF4-FFF2-40B4-BE49-F238E27FC236}">
                    <a16:creationId xmlns:a16="http://schemas.microsoft.com/office/drawing/2014/main" id="{72268582-23D2-503B-C7C2-705D62201854}"/>
                  </a:ext>
                </a:extLst>
              </p:cNvPr>
              <p:cNvSpPr>
                <a:spLocks noGrp="1"/>
              </p:cNvSpPr>
              <p:nvPr>
                <p:ph idx="1"/>
              </p:nvPr>
            </p:nvSpPr>
            <p:spPr>
              <a:xfrm>
                <a:off x="609601" y="754549"/>
                <a:ext cx="11231100" cy="1960063"/>
              </a:xfrm>
            </p:spPr>
            <p:txBody>
              <a:bodyPr>
                <a:normAutofit/>
              </a:bodyPr>
              <a:lstStyle/>
              <a:p>
                <a:r>
                  <a:rPr lang="en-GB" dirty="0"/>
                  <a:t>With Task c’s period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𝑇</m:t>
                        </m:r>
                      </m:e>
                      <m:sub>
                        <m:r>
                          <a:rPr lang="en-GB" b="0" i="1" dirty="0" smtClean="0">
                            <a:latin typeface="Cambria Math" panose="02040503050406030204" pitchFamily="18" charset="0"/>
                          </a:rPr>
                          <m:t>𝑐</m:t>
                        </m:r>
                      </m:sub>
                    </m:sSub>
                    <m:r>
                      <a:rPr lang="en-GB" i="1" dirty="0" smtClean="0">
                        <a:latin typeface="Cambria Math" panose="02040503050406030204" pitchFamily="18" charset="0"/>
                      </a:rPr>
                      <m:t>=</m:t>
                    </m:r>
                    <m:r>
                      <a:rPr lang="en-GB" b="0" i="1" dirty="0" smtClean="0">
                        <a:latin typeface="Cambria Math" panose="02040503050406030204" pitchFamily="18" charset="0"/>
                      </a:rPr>
                      <m:t>11</m:t>
                    </m:r>
                  </m:oMath>
                </a14:m>
                <a:r>
                  <a:rPr lang="en-GB" dirty="0"/>
                  <a:t>, WCRT of task c is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𝑅</m:t>
                        </m:r>
                      </m:e>
                      <m:sub>
                        <m:r>
                          <a:rPr lang="en-GB" i="1">
                            <a:latin typeface="Cambria Math" panose="02040503050406030204" pitchFamily="18" charset="0"/>
                          </a:rPr>
                          <m:t>𝑐</m:t>
                        </m:r>
                      </m:sub>
                    </m:sSub>
                    <m:r>
                      <a:rPr lang="en-GB" i="1">
                        <a:latin typeface="Cambria Math" panose="02040503050406030204" pitchFamily="18" charset="0"/>
                      </a:rPr>
                      <m:t>=1</m:t>
                    </m:r>
                    <m:r>
                      <a:rPr lang="en-GB" b="0" i="1" smtClean="0">
                        <a:latin typeface="Cambria Math" panose="02040503050406030204" pitchFamily="18" charset="0"/>
                      </a:rPr>
                      <m:t>2</m:t>
                    </m:r>
                    <m:r>
                      <a:rPr lang="en-GB" b="0" i="1" smtClean="0">
                        <a:latin typeface="Cambria Math" panose="02040503050406030204" pitchFamily="18" charset="0"/>
                      </a:rPr>
                      <m:t>&gt;</m:t>
                    </m:r>
                    <m:sSub>
                      <m:sSubPr>
                        <m:ctrlPr>
                          <a:rPr lang="en-GB" i="1">
                            <a:latin typeface="Cambria Math" panose="02040503050406030204" pitchFamily="18" charset="0"/>
                          </a:rPr>
                        </m:ctrlPr>
                      </m:sSubPr>
                      <m:e>
                        <m:r>
                          <a:rPr lang="en-GB" i="1">
                            <a:latin typeface="Cambria Math" panose="02040503050406030204" pitchFamily="18" charset="0"/>
                          </a:rPr>
                          <m:t>𝐷</m:t>
                        </m:r>
                      </m:e>
                      <m:sub>
                        <m:r>
                          <a:rPr lang="en-GB" i="1">
                            <a:latin typeface="Cambria Math" panose="02040503050406030204" pitchFamily="18" charset="0"/>
                          </a:rPr>
                          <m:t>𝑐</m:t>
                        </m:r>
                      </m:sub>
                    </m:sSub>
                    <m:r>
                      <a:rPr lang="en-GB" i="1">
                        <a:latin typeface="Cambria Math" panose="02040503050406030204" pitchFamily="18" charset="0"/>
                      </a:rPr>
                      <m:t>=1</m:t>
                    </m:r>
                    <m:r>
                      <a:rPr lang="en-GB" b="0" i="1" smtClean="0">
                        <a:latin typeface="Cambria Math" panose="02040503050406030204" pitchFamily="18" charset="0"/>
                      </a:rPr>
                      <m:t>0</m:t>
                    </m:r>
                    <m:r>
                      <a:rPr lang="en-GB" b="0" i="0" smtClean="0">
                        <a:latin typeface="Cambria Math" panose="02040503050406030204" pitchFamily="18" charset="0"/>
                      </a:rPr>
                      <m:t>.</m:t>
                    </m:r>
                  </m:oMath>
                </a14:m>
                <a:r>
                  <a:rPr lang="en-GB" dirty="0"/>
                  <a:t> Its 1</a:t>
                </a:r>
                <a:r>
                  <a:rPr lang="en-GB" baseline="30000" dirty="0"/>
                  <a:t>st</a:t>
                </a:r>
                <a:r>
                  <a:rPr lang="en-GB" dirty="0"/>
                  <a:t> job has response time 10, equal to its WCET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𝑐</m:t>
                        </m:r>
                      </m:sub>
                    </m:sSub>
                    <m:r>
                      <a:rPr lang="en-GB" i="1" dirty="0">
                        <a:latin typeface="Cambria Math" panose="02040503050406030204" pitchFamily="18" charset="0"/>
                      </a:rPr>
                      <m:t>=7</m:t>
                    </m:r>
                  </m:oMath>
                </a14:m>
                <a:r>
                  <a:rPr lang="en-GB" dirty="0"/>
                  <a:t> + interference by higher priority tasks a and b,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=1+</m:t>
                    </m:r>
                    <m:r>
                      <a:rPr lang="en-GB" b="0" i="1" dirty="0" smtClean="0">
                        <a:latin typeface="Cambria Math" panose="02040503050406030204" pitchFamily="18" charset="0"/>
                      </a:rPr>
                      <m:t>1</m:t>
                    </m:r>
                    <m:r>
                      <a:rPr lang="en-GB" i="1" dirty="0">
                        <a:latin typeface="Cambria Math" panose="02040503050406030204" pitchFamily="18" charset="0"/>
                      </a:rPr>
                      <m:t>+</m:t>
                    </m:r>
                    <m:r>
                      <a:rPr lang="en-GB" b="0" i="1" dirty="0" smtClean="0">
                        <a:latin typeface="Cambria Math" panose="02040503050406030204" pitchFamily="18" charset="0"/>
                      </a:rPr>
                      <m:t>1</m:t>
                    </m:r>
                    <m:r>
                      <a:rPr lang="en-GB" i="1" dirty="0">
                        <a:latin typeface="Cambria Math" panose="02040503050406030204" pitchFamily="18" charset="0"/>
                      </a:rPr>
                      <m:t>=</m:t>
                    </m:r>
                    <m:r>
                      <a:rPr lang="en-GB" b="0" i="1" dirty="0" smtClean="0">
                        <a:latin typeface="Cambria Math" panose="02040503050406030204" pitchFamily="18" charset="0"/>
                      </a:rPr>
                      <m:t>3</m:t>
                    </m:r>
                  </m:oMath>
                </a14:m>
                <a:r>
                  <a:rPr lang="en-GB" dirty="0"/>
                  <a:t>, and meets its deadline at time 11. Its 2</a:t>
                </a:r>
                <a:r>
                  <a:rPr lang="en-GB" baseline="30000" dirty="0"/>
                  <a:t>nd</a:t>
                </a:r>
                <a:r>
                  <a:rPr lang="en-GB" dirty="0"/>
                  <a:t> job has response time 12, equal to its WCET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𝐶</m:t>
                        </m:r>
                      </m:e>
                      <m:sub>
                        <m:r>
                          <a:rPr lang="en-GB" i="1" dirty="0">
                            <a:latin typeface="Cambria Math" panose="02040503050406030204" pitchFamily="18" charset="0"/>
                          </a:rPr>
                          <m:t>𝑐</m:t>
                        </m:r>
                      </m:sub>
                    </m:sSub>
                    <m:r>
                      <a:rPr lang="en-GB" i="1" dirty="0">
                        <a:latin typeface="Cambria Math" panose="02040503050406030204" pitchFamily="18" charset="0"/>
                      </a:rPr>
                      <m:t>=7</m:t>
                    </m:r>
                  </m:oMath>
                </a14:m>
                <a:r>
                  <a:rPr lang="en-GB" dirty="0"/>
                  <a:t> + interference by higher priority tasks a and b,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𝐼</m:t>
                        </m:r>
                      </m:e>
                      <m:sub>
                        <m:r>
                          <a:rPr lang="en-GB" i="1" dirty="0">
                            <a:latin typeface="Cambria Math" panose="02040503050406030204" pitchFamily="18" charset="0"/>
                          </a:rPr>
                          <m:t>𝑐</m:t>
                        </m:r>
                      </m:sub>
                    </m:sSub>
                    <m:r>
                      <a:rPr lang="en-GB" i="1" dirty="0">
                        <a:latin typeface="Cambria Math" panose="02040503050406030204" pitchFamily="18" charset="0"/>
                      </a:rPr>
                      <m:t>=1+</m:t>
                    </m:r>
                    <m:r>
                      <a:rPr lang="en-GB" i="1" dirty="0">
                        <a:latin typeface="Cambria Math" panose="02040503050406030204" pitchFamily="18" charset="0"/>
                      </a:rPr>
                      <m:t>2</m:t>
                    </m:r>
                    <m:r>
                      <a:rPr lang="en-GB" i="1" dirty="0">
                        <a:latin typeface="Cambria Math" panose="02040503050406030204" pitchFamily="18" charset="0"/>
                      </a:rPr>
                      <m:t>+</m:t>
                    </m:r>
                    <m:r>
                      <a:rPr lang="en-GB" i="1" dirty="0">
                        <a:latin typeface="Cambria Math" panose="02040503050406030204" pitchFamily="18" charset="0"/>
                      </a:rPr>
                      <m:t>2</m:t>
                    </m:r>
                    <m:r>
                      <a:rPr lang="en-GB" i="1" dirty="0">
                        <a:latin typeface="Cambria Math" panose="02040503050406030204" pitchFamily="18" charset="0"/>
                      </a:rPr>
                      <m:t>=</m:t>
                    </m:r>
                    <m:r>
                      <a:rPr lang="en-GB" i="1" dirty="0">
                        <a:latin typeface="Cambria Math" panose="02040503050406030204" pitchFamily="18" charset="0"/>
                      </a:rPr>
                      <m:t>5</m:t>
                    </m:r>
                  </m:oMath>
                </a14:m>
                <a:r>
                  <a:rPr lang="en-GB" dirty="0"/>
                  <a:t>. It finishes at time 11+12=23, and misses its deadline at time 22.</a:t>
                </a:r>
              </a:p>
              <a:p>
                <a:endParaRPr lang="en-SE" dirty="0"/>
              </a:p>
            </p:txBody>
          </p:sp>
        </mc:Choice>
        <mc:Fallback>
          <p:sp>
            <p:nvSpPr>
              <p:cNvPr id="47" name="Content Placeholder 2">
                <a:extLst>
                  <a:ext uri="{FF2B5EF4-FFF2-40B4-BE49-F238E27FC236}">
                    <a16:creationId xmlns:a16="http://schemas.microsoft.com/office/drawing/2014/main" id="{72268582-23D2-503B-C7C2-705D62201854}"/>
                  </a:ext>
                </a:extLst>
              </p:cNvPr>
              <p:cNvSpPr>
                <a:spLocks noGrp="1" noRot="1" noChangeAspect="1" noMove="1" noResize="1" noEditPoints="1" noAdjustHandles="1" noChangeArrowheads="1" noChangeShapeType="1" noTextEdit="1"/>
              </p:cNvSpPr>
              <p:nvPr>
                <p:ph idx="1"/>
              </p:nvPr>
            </p:nvSpPr>
            <p:spPr>
              <a:xfrm>
                <a:off x="609601" y="754549"/>
                <a:ext cx="11231100" cy="1960063"/>
              </a:xfrm>
              <a:blipFill>
                <a:blip r:embed="rId3"/>
                <a:stretch>
                  <a:fillRect l="-977" t="-5919" r="-1031"/>
                </a:stretch>
              </a:blipFill>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83A8A214-7BC2-3710-E631-83E7CCC8C1B1}"/>
              </a:ext>
            </a:extLst>
          </p:cNvPr>
          <p:cNvGraphicFramePr>
            <a:graphicFrameLocks/>
          </p:cNvGraphicFramePr>
          <p:nvPr/>
        </p:nvGraphicFramePr>
        <p:xfrm>
          <a:off x="596366" y="3173704"/>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26" name="TextBox 25">
            <a:extLst>
              <a:ext uri="{FF2B5EF4-FFF2-40B4-BE49-F238E27FC236}">
                <a16:creationId xmlns:a16="http://schemas.microsoft.com/office/drawing/2014/main" id="{0FA9FEF6-CC4E-693A-30CF-507630583AE2}"/>
              </a:ext>
            </a:extLst>
          </p:cNvPr>
          <p:cNvSpPr txBox="1"/>
          <p:nvPr/>
        </p:nvSpPr>
        <p:spPr>
          <a:xfrm>
            <a:off x="5049295" y="4452396"/>
            <a:ext cx="274434" cy="307777"/>
          </a:xfrm>
          <a:prstGeom prst="rect">
            <a:avLst/>
          </a:prstGeom>
          <a:noFill/>
        </p:spPr>
        <p:txBody>
          <a:bodyPr wrap="none" rtlCol="0">
            <a:spAutoFit/>
          </a:bodyPr>
          <a:lstStyle/>
          <a:p>
            <a:r>
              <a:rPr lang="en-GB" sz="1400" b="0" dirty="0">
                <a:latin typeface="Times New Roman" panose="02020603050405020304" pitchFamily="18" charset="0"/>
                <a:cs typeface="Times New Roman" panose="02020603050405020304" pitchFamily="18" charset="0"/>
              </a:rPr>
              <a:t>0</a:t>
            </a:r>
            <a:endParaRPr lang="en-SE" sz="1400" b="0" dirty="0">
              <a:latin typeface="Times New Roman" panose="02020603050405020304" pitchFamily="18" charset="0"/>
              <a:cs typeface="Times New Roman" panose="02020603050405020304" pitchFamily="18" charset="0"/>
            </a:endParaRPr>
          </a:p>
        </p:txBody>
      </p:sp>
      <p:grpSp>
        <p:nvGrpSpPr>
          <p:cNvPr id="27" name="组合 17">
            <a:extLst>
              <a:ext uri="{FF2B5EF4-FFF2-40B4-BE49-F238E27FC236}">
                <a16:creationId xmlns:a16="http://schemas.microsoft.com/office/drawing/2014/main" id="{E99C807C-E812-C697-05A2-4E2D5157A3F9}"/>
              </a:ext>
            </a:extLst>
          </p:cNvPr>
          <p:cNvGrpSpPr/>
          <p:nvPr/>
        </p:nvGrpSpPr>
        <p:grpSpPr>
          <a:xfrm>
            <a:off x="3028040" y="4716729"/>
            <a:ext cx="8193679" cy="1857751"/>
            <a:chOff x="228600" y="2895600"/>
            <a:chExt cx="9410316" cy="2133600"/>
          </a:xfrm>
        </p:grpSpPr>
        <p:pic>
          <p:nvPicPr>
            <p:cNvPr id="28" name="Picture 4">
              <a:extLst>
                <a:ext uri="{FF2B5EF4-FFF2-40B4-BE49-F238E27FC236}">
                  <a16:creationId xmlns:a16="http://schemas.microsoft.com/office/drawing/2014/main" id="{70C3F9B0-AB53-5296-9B1F-84B25F4A7FB5}"/>
                </a:ext>
              </a:extLst>
            </p:cNvPr>
            <p:cNvPicPr>
              <a:picLocks noChangeAspect="1" noChangeArrowheads="1"/>
            </p:cNvPicPr>
            <p:nvPr/>
          </p:nvPicPr>
          <p:blipFill>
            <a:blip r:embed="rId4"/>
            <a:srcRect/>
            <a:stretch>
              <a:fillRect/>
            </a:stretch>
          </p:blipFill>
          <p:spPr bwMode="auto">
            <a:xfrm>
              <a:off x="228600" y="2895600"/>
              <a:ext cx="5829902" cy="2105025"/>
            </a:xfrm>
            <a:prstGeom prst="rect">
              <a:avLst/>
            </a:prstGeom>
            <a:noFill/>
            <a:ln w="9525">
              <a:noFill/>
              <a:miter lim="800000"/>
              <a:headEnd/>
              <a:tailEnd/>
            </a:ln>
            <a:effectLst/>
          </p:spPr>
        </p:pic>
        <p:sp>
          <p:nvSpPr>
            <p:cNvPr id="29" name="矩形 6">
              <a:extLst>
                <a:ext uri="{FF2B5EF4-FFF2-40B4-BE49-F238E27FC236}">
                  <a16:creationId xmlns:a16="http://schemas.microsoft.com/office/drawing/2014/main" id="{80BCF52A-A207-71BE-06EB-C030D324166C}"/>
                </a:ext>
              </a:extLst>
            </p:cNvPr>
            <p:cNvSpPr/>
            <p:nvPr/>
          </p:nvSpPr>
          <p:spPr bwMode="auto">
            <a:xfrm>
              <a:off x="6019800" y="4267200"/>
              <a:ext cx="1371600" cy="381000"/>
            </a:xfrm>
            <a:prstGeom prst="rect">
              <a:avLst/>
            </a:prstGeom>
            <a:noFill/>
            <a:ln w="9525" cap="flat" cmpd="sng" algn="ctr">
              <a:solidFill>
                <a:srgbClr val="40458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c</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30" name="TextBox 29">
              <a:extLst>
                <a:ext uri="{FF2B5EF4-FFF2-40B4-BE49-F238E27FC236}">
                  <a16:creationId xmlns:a16="http://schemas.microsoft.com/office/drawing/2014/main" id="{E334A5E7-DE83-8A65-940C-CA142487821C}"/>
                </a:ext>
              </a:extLst>
            </p:cNvPr>
            <p:cNvSpPr txBox="1"/>
            <p:nvPr/>
          </p:nvSpPr>
          <p:spPr>
            <a:xfrm>
              <a:off x="7201284" y="4721423"/>
              <a:ext cx="38023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Tahoma" pitchFamily="34" charset="0"/>
                  <a:ea typeface="+mn-ea"/>
                  <a:cs typeface="+mn-cs"/>
                </a:rPr>
                <a:t>20</a:t>
              </a:r>
              <a:endParaRPr kumimoji="0" lang="zh-CN" altLang="en-US" sz="14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33" name="矩形 8">
              <a:extLst>
                <a:ext uri="{FF2B5EF4-FFF2-40B4-BE49-F238E27FC236}">
                  <a16:creationId xmlns:a16="http://schemas.microsoft.com/office/drawing/2014/main" id="{B262D414-F13F-6930-333D-6C0E746CDA7D}"/>
                </a:ext>
              </a:extLst>
            </p:cNvPr>
            <p:cNvSpPr/>
            <p:nvPr/>
          </p:nvSpPr>
          <p:spPr bwMode="auto">
            <a:xfrm>
              <a:off x="7391400" y="4267200"/>
              <a:ext cx="2057400" cy="381000"/>
            </a:xfrm>
            <a:prstGeom prst="rect">
              <a:avLst/>
            </a:prstGeom>
            <a:solidFill>
              <a:srgbClr val="B2B2B2"/>
            </a:solidFill>
            <a:ln w="25400" cap="flat" cmpd="sng" algn="ctr">
              <a:solidFill>
                <a:srgbClr val="B2B2B2">
                  <a:shade val="50000"/>
                </a:srgbClr>
              </a:solidFill>
              <a:prstDash val="soli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Tahoma" pitchFamily="34" charset="0"/>
                  <a:ea typeface="+mn-ea"/>
                  <a:cs typeface="+mn-cs"/>
                </a:rPr>
                <a:t>b</a:t>
              </a:r>
              <a:endParaRPr kumimoji="0" lang="zh-CN" altLang="en-US" sz="16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34" name="直接箭头连接符 10">
              <a:extLst>
                <a:ext uri="{FF2B5EF4-FFF2-40B4-BE49-F238E27FC236}">
                  <a16:creationId xmlns:a16="http://schemas.microsoft.com/office/drawing/2014/main" id="{92071638-7E64-E167-11D3-F506D759CE40}"/>
                </a:ext>
              </a:extLst>
            </p:cNvPr>
            <p:cNvCxnSpPr/>
            <p:nvPr/>
          </p:nvCxnSpPr>
          <p:spPr bwMode="auto">
            <a:xfrm rot="5400000" flipH="1" flipV="1">
              <a:off x="7086600" y="4343400"/>
              <a:ext cx="609600" cy="1588"/>
            </a:xfrm>
            <a:prstGeom prst="straightConnector1">
              <a:avLst/>
            </a:prstGeom>
            <a:solidFill>
              <a:srgbClr val="ECD882"/>
            </a:solidFill>
            <a:ln w="9525" cap="flat" cmpd="sng" algn="ctr">
              <a:solidFill>
                <a:srgbClr val="40458C"/>
              </a:solidFill>
              <a:prstDash val="solid"/>
              <a:round/>
              <a:headEnd type="none" w="med" len="med"/>
              <a:tailEnd type="triangle" w="med" len="med"/>
            </a:ln>
            <a:effectLst/>
          </p:spPr>
        </p:cxnSp>
        <p:sp>
          <p:nvSpPr>
            <p:cNvPr id="35" name="矩形 11">
              <a:extLst>
                <a:ext uri="{FF2B5EF4-FFF2-40B4-BE49-F238E27FC236}">
                  <a16:creationId xmlns:a16="http://schemas.microsoft.com/office/drawing/2014/main" id="{F3BF165D-E48E-7B41-C261-13033E4348CF}"/>
                </a:ext>
              </a:extLst>
            </p:cNvPr>
            <p:cNvSpPr/>
            <p:nvPr/>
          </p:nvSpPr>
          <p:spPr bwMode="auto">
            <a:xfrm>
              <a:off x="7390607" y="3276600"/>
              <a:ext cx="1371600" cy="381000"/>
            </a:xfrm>
            <a:prstGeom prst="rect">
              <a:avLst/>
            </a:prstGeom>
            <a:solidFill>
              <a:srgbClr val="B2B2B2"/>
            </a:solidFill>
            <a:ln w="25400" cap="flat" cmpd="sng" algn="ctr">
              <a:solidFill>
                <a:srgbClr val="B2B2B2">
                  <a:shade val="50000"/>
                </a:srgbClr>
              </a:solidFill>
              <a:prstDash val="soli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srgbClr val="000000"/>
                  </a:solidFill>
                  <a:effectLst/>
                  <a:uLnTx/>
                  <a:uFillTx/>
                  <a:latin typeface="Tahoma" pitchFamily="34" charset="0"/>
                  <a:ea typeface="+mn-ea"/>
                  <a:cs typeface="+mn-cs"/>
                </a:rPr>
                <a:t>a</a:t>
              </a:r>
              <a:endParaRPr kumimoji="0" lang="zh-CN" altLang="en-US" sz="16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36" name="直接箭头连接符 12">
              <a:extLst>
                <a:ext uri="{FF2B5EF4-FFF2-40B4-BE49-F238E27FC236}">
                  <a16:creationId xmlns:a16="http://schemas.microsoft.com/office/drawing/2014/main" id="{85CC2EFB-8108-6291-016A-79CFA9EA30AB}"/>
                </a:ext>
              </a:extLst>
            </p:cNvPr>
            <p:cNvCxnSpPr/>
            <p:nvPr/>
          </p:nvCxnSpPr>
          <p:spPr bwMode="auto">
            <a:xfrm rot="5400000" flipH="1" flipV="1">
              <a:off x="7085012" y="3352006"/>
              <a:ext cx="609600" cy="1588"/>
            </a:xfrm>
            <a:prstGeom prst="straightConnector1">
              <a:avLst/>
            </a:prstGeom>
            <a:solidFill>
              <a:srgbClr val="ECD882"/>
            </a:solidFill>
            <a:ln w="9525" cap="flat" cmpd="sng" algn="ctr">
              <a:solidFill>
                <a:srgbClr val="40458C"/>
              </a:solidFill>
              <a:prstDash val="solid"/>
              <a:round/>
              <a:headEnd type="none" w="med" len="med"/>
              <a:tailEnd type="triangle" w="med" len="med"/>
            </a:ln>
            <a:effectLst/>
          </p:spPr>
        </p:cxnSp>
        <p:sp>
          <p:nvSpPr>
            <p:cNvPr id="37" name="矩形 13">
              <a:extLst>
                <a:ext uri="{FF2B5EF4-FFF2-40B4-BE49-F238E27FC236}">
                  <a16:creationId xmlns:a16="http://schemas.microsoft.com/office/drawing/2014/main" id="{DD273A76-2847-CF7B-DBDF-8C69C2196566}"/>
                </a:ext>
              </a:extLst>
            </p:cNvPr>
            <p:cNvSpPr/>
            <p:nvPr/>
          </p:nvSpPr>
          <p:spPr bwMode="auto">
            <a:xfrm>
              <a:off x="8762206" y="3276600"/>
              <a:ext cx="686594" cy="381000"/>
            </a:xfrm>
            <a:prstGeom prst="rect">
              <a:avLst/>
            </a:prstGeom>
            <a:noFill/>
            <a:ln w="9525" cap="flat" cmpd="sng" algn="ctr">
              <a:solidFill>
                <a:srgbClr val="40458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c</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44" name="TextBox 43">
              <a:extLst>
                <a:ext uri="{FF2B5EF4-FFF2-40B4-BE49-F238E27FC236}">
                  <a16:creationId xmlns:a16="http://schemas.microsoft.com/office/drawing/2014/main" id="{0A828D31-33BA-02DF-8A53-5532856F470A}"/>
                </a:ext>
              </a:extLst>
            </p:cNvPr>
            <p:cNvSpPr txBox="1"/>
            <p:nvPr/>
          </p:nvSpPr>
          <p:spPr>
            <a:xfrm>
              <a:off x="9258684" y="4692848"/>
              <a:ext cx="38023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Tahoma" pitchFamily="34" charset="0"/>
                  <a:ea typeface="+mn-ea"/>
                  <a:cs typeface="+mn-cs"/>
                </a:rPr>
                <a:t>23</a:t>
              </a:r>
              <a:endParaRPr kumimoji="0" lang="zh-CN" altLang="en-US" sz="14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45" name="直接连接符 16">
              <a:extLst>
                <a:ext uri="{FF2B5EF4-FFF2-40B4-BE49-F238E27FC236}">
                  <a16:creationId xmlns:a16="http://schemas.microsoft.com/office/drawing/2014/main" id="{C75ADB0B-13B5-BCC8-EF10-F597D1FB2BA0}"/>
                </a:ext>
              </a:extLst>
            </p:cNvPr>
            <p:cNvCxnSpPr/>
            <p:nvPr/>
          </p:nvCxnSpPr>
          <p:spPr bwMode="auto">
            <a:xfrm>
              <a:off x="6019800" y="3657600"/>
              <a:ext cx="1372395" cy="1588"/>
            </a:xfrm>
            <a:prstGeom prst="line">
              <a:avLst/>
            </a:prstGeom>
            <a:solidFill>
              <a:srgbClr val="ECD882"/>
            </a:solidFill>
            <a:ln w="9525" cap="flat" cmpd="sng" algn="ctr">
              <a:solidFill>
                <a:srgbClr val="000000"/>
              </a:solidFill>
              <a:prstDash val="solid"/>
              <a:round/>
              <a:headEnd type="none" w="med" len="med"/>
              <a:tailEnd type="none" w="med" len="med"/>
            </a:ln>
            <a:effectLst/>
          </p:spPr>
        </p:cxnSp>
      </p:grpSp>
      <p:sp>
        <p:nvSpPr>
          <p:cNvPr id="53" name="TextBox 52">
            <a:extLst>
              <a:ext uri="{FF2B5EF4-FFF2-40B4-BE49-F238E27FC236}">
                <a16:creationId xmlns:a16="http://schemas.microsoft.com/office/drawing/2014/main" id="{11F5EE8D-FF48-620A-244E-205FD704EF96}"/>
              </a:ext>
            </a:extLst>
          </p:cNvPr>
          <p:cNvSpPr txBox="1"/>
          <p:nvPr/>
        </p:nvSpPr>
        <p:spPr>
          <a:xfrm>
            <a:off x="4312981" y="5537011"/>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54" name="Straight Arrow Connector 53">
            <a:extLst>
              <a:ext uri="{FF2B5EF4-FFF2-40B4-BE49-F238E27FC236}">
                <a16:creationId xmlns:a16="http://schemas.microsoft.com/office/drawing/2014/main" id="{133B9A3C-6445-E6E8-E7BC-4A3FC924F00D}"/>
              </a:ext>
            </a:extLst>
          </p:cNvPr>
          <p:cNvCxnSpPr>
            <a:cxnSpLocks/>
          </p:cNvCxnSpPr>
          <p:nvPr/>
        </p:nvCxnSpPr>
        <p:spPr bwMode="auto">
          <a:xfrm>
            <a:off x="4439695" y="5814308"/>
            <a:ext cx="609600"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5" name="TextBox 54">
            <a:extLst>
              <a:ext uri="{FF2B5EF4-FFF2-40B4-BE49-F238E27FC236}">
                <a16:creationId xmlns:a16="http://schemas.microsoft.com/office/drawing/2014/main" id="{E5ED584C-EBE6-953C-EC55-BDC450592D13}"/>
              </a:ext>
            </a:extLst>
          </p:cNvPr>
          <p:cNvSpPr txBox="1"/>
          <p:nvPr/>
        </p:nvSpPr>
        <p:spPr>
          <a:xfrm>
            <a:off x="6857519" y="550226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56" name="Straight Arrow Connector 55">
            <a:extLst>
              <a:ext uri="{FF2B5EF4-FFF2-40B4-BE49-F238E27FC236}">
                <a16:creationId xmlns:a16="http://schemas.microsoft.com/office/drawing/2014/main" id="{B7F617E6-CC6A-344D-EAA7-6358014166EE}"/>
              </a:ext>
            </a:extLst>
          </p:cNvPr>
          <p:cNvCxnSpPr>
            <a:cxnSpLocks/>
          </p:cNvCxnSpPr>
          <p:nvPr/>
        </p:nvCxnSpPr>
        <p:spPr bwMode="auto">
          <a:xfrm>
            <a:off x="6932569" y="581153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57" name="TextBox 56">
            <a:extLst>
              <a:ext uri="{FF2B5EF4-FFF2-40B4-BE49-F238E27FC236}">
                <a16:creationId xmlns:a16="http://schemas.microsoft.com/office/drawing/2014/main" id="{9D85205B-F996-BC6F-BA33-3CD0C2082931}"/>
              </a:ext>
            </a:extLst>
          </p:cNvPr>
          <p:cNvSpPr txBox="1"/>
          <p:nvPr/>
        </p:nvSpPr>
        <p:spPr>
          <a:xfrm>
            <a:off x="9209516" y="5512908"/>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58" name="Straight Arrow Connector 57">
            <a:extLst>
              <a:ext uri="{FF2B5EF4-FFF2-40B4-BE49-F238E27FC236}">
                <a16:creationId xmlns:a16="http://schemas.microsoft.com/office/drawing/2014/main" id="{BFC6B261-EDF8-9131-600E-CABACDAF43C8}"/>
              </a:ext>
            </a:extLst>
          </p:cNvPr>
          <p:cNvCxnSpPr>
            <a:cxnSpLocks/>
          </p:cNvCxnSpPr>
          <p:nvPr/>
        </p:nvCxnSpPr>
        <p:spPr bwMode="auto">
          <a:xfrm>
            <a:off x="9284566" y="5822176"/>
            <a:ext cx="1179576"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117870857"/>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81C8-0E5D-15E0-D53B-183D5E0DFC3A}"/>
              </a:ext>
            </a:extLst>
          </p:cNvPr>
          <p:cNvSpPr>
            <a:spLocks noGrp="1"/>
          </p:cNvSpPr>
          <p:nvPr>
            <p:ph type="title"/>
          </p:nvPr>
        </p:nvSpPr>
        <p:spPr/>
        <p:txBody>
          <a:bodyPr/>
          <a:lstStyle/>
          <a:p>
            <a:r>
              <a:rPr lang="en-US" altLang="zh-CN" dirty="0"/>
              <a:t>Scheduling Anomaly Example 3</a:t>
            </a:r>
            <a:endParaRPr lang="en-SE" dirty="0"/>
          </a:p>
        </p:txBody>
      </p:sp>
      <p:sp>
        <p:nvSpPr>
          <p:cNvPr id="3" name="Content Placeholder 2">
            <a:extLst>
              <a:ext uri="{FF2B5EF4-FFF2-40B4-BE49-F238E27FC236}">
                <a16:creationId xmlns:a16="http://schemas.microsoft.com/office/drawing/2014/main" id="{CBD2D678-A26A-A362-7A9B-EF12FC0A644B}"/>
              </a:ext>
            </a:extLst>
          </p:cNvPr>
          <p:cNvSpPr>
            <a:spLocks noGrp="1"/>
          </p:cNvSpPr>
          <p:nvPr>
            <p:ph idx="1"/>
          </p:nvPr>
        </p:nvSpPr>
        <p:spPr/>
        <p:txBody>
          <a:bodyPr/>
          <a:lstStyle/>
          <a:p>
            <a:r>
              <a:rPr lang="en-GB" dirty="0"/>
              <a:t>Doubling processor speed causes T1 to miss its deadline</a:t>
            </a:r>
          </a:p>
          <a:p>
            <a:pPr lvl="1"/>
            <a:r>
              <a:rPr lang="en-GB" dirty="0"/>
              <a:t>(Yellow part denotes a critical section shared by T1 and T2)</a:t>
            </a:r>
          </a:p>
          <a:p>
            <a:endParaRPr lang="en-SE" dirty="0"/>
          </a:p>
        </p:txBody>
      </p:sp>
      <p:pic>
        <p:nvPicPr>
          <p:cNvPr id="4" name="Picture 4">
            <a:extLst>
              <a:ext uri="{FF2B5EF4-FFF2-40B4-BE49-F238E27FC236}">
                <a16:creationId xmlns:a16="http://schemas.microsoft.com/office/drawing/2014/main" id="{D9A2C59D-10F6-1800-8140-24BF3D1F39EA}"/>
              </a:ext>
            </a:extLst>
          </p:cNvPr>
          <p:cNvPicPr>
            <a:picLocks noChangeAspect="1" noChangeArrowheads="1"/>
          </p:cNvPicPr>
          <p:nvPr/>
        </p:nvPicPr>
        <p:blipFill>
          <a:blip r:embed="rId2"/>
          <a:srcRect/>
          <a:stretch>
            <a:fillRect/>
          </a:stretch>
        </p:blipFill>
        <p:spPr bwMode="auto">
          <a:xfrm>
            <a:off x="2209800" y="1752600"/>
            <a:ext cx="8077200" cy="4615969"/>
          </a:xfrm>
          <a:prstGeom prst="rect">
            <a:avLst/>
          </a:prstGeom>
          <a:noFill/>
          <a:ln w="9525">
            <a:noFill/>
            <a:miter lim="800000"/>
            <a:headEnd/>
            <a:tailEnd/>
          </a:ln>
        </p:spPr>
      </p:pic>
    </p:spTree>
    <p:extLst>
      <p:ext uri="{BB962C8B-B14F-4D97-AF65-F5344CB8AC3E}">
        <p14:creationId xmlns:p14="http://schemas.microsoft.com/office/powerpoint/2010/main" val="3434858208"/>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995C-5999-A01E-846F-ED0D13CC9A04}"/>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290CB55E-BE2B-BA37-4106-ADC6D5C441E7}"/>
              </a:ext>
            </a:extLst>
          </p:cNvPr>
          <p:cNvSpPr>
            <a:spLocks noGrp="1"/>
          </p:cNvSpPr>
          <p:nvPr>
            <p:ph idx="1"/>
          </p:nvPr>
        </p:nvSpPr>
        <p:spPr/>
        <p:txBody>
          <a:bodyPr/>
          <a:lstStyle/>
          <a:p>
            <a:r>
              <a:rPr lang="en-GB" dirty="0"/>
              <a:t>DELETE</a:t>
            </a:r>
            <a:endParaRPr lang="en-SE" dirty="0"/>
          </a:p>
        </p:txBody>
      </p:sp>
    </p:spTree>
    <p:extLst>
      <p:ext uri="{BB962C8B-B14F-4D97-AF65-F5344CB8AC3E}">
        <p14:creationId xmlns:p14="http://schemas.microsoft.com/office/powerpoint/2010/main" val="3524568731"/>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ECE93-0E67-5485-BB7F-49DF5173A6F3}"/>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E467831-68DE-81FB-0E79-AC52FBA946D5}"/>
              </a:ext>
            </a:extLst>
          </p:cNvPr>
          <p:cNvSpPr>
            <a:spLocks noGrp="1"/>
          </p:cNvSpPr>
          <p:nvPr>
            <p:ph idx="1"/>
          </p:nvPr>
        </p:nvSpPr>
        <p:spPr/>
        <p:txBody>
          <a:bodyPr/>
          <a:lstStyle/>
          <a:p>
            <a:endParaRPr lang="en-SE"/>
          </a:p>
        </p:txBody>
      </p:sp>
      <p:graphicFrame>
        <p:nvGraphicFramePr>
          <p:cNvPr id="4" name="Group 36">
            <a:extLst>
              <a:ext uri="{FF2B5EF4-FFF2-40B4-BE49-F238E27FC236}">
                <a16:creationId xmlns:a16="http://schemas.microsoft.com/office/drawing/2014/main" id="{228B7608-668D-C357-1F44-D9E21EFCE5D0}"/>
              </a:ext>
            </a:extLst>
          </p:cNvPr>
          <p:cNvGraphicFramePr>
            <a:graphicFrameLocks/>
          </p:cNvGraphicFramePr>
          <p:nvPr>
            <p:extLst>
              <p:ext uri="{D42A27DB-BD31-4B8C-83A1-F6EECF244321}">
                <p14:modId xmlns:p14="http://schemas.microsoft.com/office/powerpoint/2010/main" val="2056581317"/>
              </p:ext>
            </p:extLst>
          </p:nvPr>
        </p:nvGraphicFramePr>
        <p:xfrm>
          <a:off x="5902062" y="698658"/>
          <a:ext cx="3657600" cy="1341120"/>
        </p:xfrm>
        <a:graphic>
          <a:graphicData uri="http://schemas.openxmlformats.org/drawingml/2006/table">
            <a:tbl>
              <a:tblPr/>
              <a:tblGrid>
                <a:gridCol w="732028">
                  <a:extLst>
                    <a:ext uri="{9D8B030D-6E8A-4147-A177-3AD203B41FA5}">
                      <a16:colId xmlns:a16="http://schemas.microsoft.com/office/drawing/2014/main" val="20000"/>
                    </a:ext>
                  </a:extLst>
                </a:gridCol>
                <a:gridCol w="830002">
                  <a:extLst>
                    <a:ext uri="{9D8B030D-6E8A-4147-A177-3AD203B41FA5}">
                      <a16:colId xmlns:a16="http://schemas.microsoft.com/office/drawing/2014/main" val="20001"/>
                    </a:ext>
                  </a:extLst>
                </a:gridCol>
                <a:gridCol w="436692">
                  <a:extLst>
                    <a:ext uri="{9D8B030D-6E8A-4147-A177-3AD203B41FA5}">
                      <a16:colId xmlns:a16="http://schemas.microsoft.com/office/drawing/2014/main" val="20003"/>
                    </a:ext>
                  </a:extLst>
                </a:gridCol>
                <a:gridCol w="740267">
                  <a:extLst>
                    <a:ext uri="{9D8B030D-6E8A-4147-A177-3AD203B41FA5}">
                      <a16:colId xmlns:a16="http://schemas.microsoft.com/office/drawing/2014/main" val="20004"/>
                    </a:ext>
                  </a:extLst>
                </a:gridCol>
                <a:gridCol w="918611">
                  <a:extLst>
                    <a:ext uri="{9D8B030D-6E8A-4147-A177-3AD203B41FA5}">
                      <a16:colId xmlns:a16="http://schemas.microsoft.com/office/drawing/2014/main" val="4149013771"/>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400" b="0" i="0" u="none" strike="noStrike" cap="none" normalizeH="0" baseline="0" dirty="0">
                          <a:ln>
                            <a:noFill/>
                          </a:ln>
                          <a:solidFill>
                            <a:srgbClr val="000000"/>
                          </a:solidFill>
                          <a:effectLst/>
                          <a:latin typeface="Tahoma" pitchFamily="34" charset="0"/>
                          <a:ea typeface="宋体" charset="-122"/>
                        </a:rPr>
                        <a:t>Task</a:t>
                      </a:r>
                      <a:endParaRPr kumimoji="0" lang="en-US" altLang="zh-CN" sz="12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Util</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0.6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FF0000"/>
                          </a:solidFill>
                          <a:effectLst/>
                          <a:latin typeface="Tahoma" pitchFamily="34" charset="0"/>
                          <a:ea typeface="宋体" charset="-122"/>
                        </a:rPr>
                        <a:t>11</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FF0000"/>
                          </a:solidFill>
                          <a:effectLst/>
                          <a:latin typeface="Tahoma" pitchFamily="34" charset="0"/>
                          <a:ea typeface="宋体" charset="-122"/>
                        </a:rPr>
                        <a:t>0.64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pSp>
        <p:nvGrpSpPr>
          <p:cNvPr id="64" name="组合 17">
            <a:extLst>
              <a:ext uri="{FF2B5EF4-FFF2-40B4-BE49-F238E27FC236}">
                <a16:creationId xmlns:a16="http://schemas.microsoft.com/office/drawing/2014/main" id="{CA384B4A-2A8D-00A8-EA1F-A3794AE56E38}"/>
              </a:ext>
            </a:extLst>
          </p:cNvPr>
          <p:cNvGrpSpPr/>
          <p:nvPr/>
        </p:nvGrpSpPr>
        <p:grpSpPr>
          <a:xfrm>
            <a:off x="2819400" y="4741393"/>
            <a:ext cx="9011919" cy="2043271"/>
            <a:chOff x="228600" y="2895600"/>
            <a:chExt cx="9410316" cy="2133600"/>
          </a:xfrm>
        </p:grpSpPr>
        <p:pic>
          <p:nvPicPr>
            <p:cNvPr id="65" name="Picture 4">
              <a:extLst>
                <a:ext uri="{FF2B5EF4-FFF2-40B4-BE49-F238E27FC236}">
                  <a16:creationId xmlns:a16="http://schemas.microsoft.com/office/drawing/2014/main" id="{665DB861-453D-BA3F-12B8-34713A79C796}"/>
                </a:ext>
              </a:extLst>
            </p:cNvPr>
            <p:cNvPicPr>
              <a:picLocks noChangeAspect="1" noChangeArrowheads="1"/>
            </p:cNvPicPr>
            <p:nvPr/>
          </p:nvPicPr>
          <p:blipFill>
            <a:blip r:embed="rId2"/>
            <a:srcRect/>
            <a:stretch>
              <a:fillRect/>
            </a:stretch>
          </p:blipFill>
          <p:spPr bwMode="auto">
            <a:xfrm>
              <a:off x="228600" y="2895600"/>
              <a:ext cx="5829902" cy="2105025"/>
            </a:xfrm>
            <a:prstGeom prst="rect">
              <a:avLst/>
            </a:prstGeom>
            <a:noFill/>
            <a:ln w="9525">
              <a:noFill/>
              <a:miter lim="800000"/>
              <a:headEnd/>
              <a:tailEnd/>
            </a:ln>
            <a:effectLst/>
          </p:spPr>
        </p:pic>
        <p:sp>
          <p:nvSpPr>
            <p:cNvPr id="66" name="矩形 6">
              <a:extLst>
                <a:ext uri="{FF2B5EF4-FFF2-40B4-BE49-F238E27FC236}">
                  <a16:creationId xmlns:a16="http://schemas.microsoft.com/office/drawing/2014/main" id="{5A15F7A7-CE38-7026-1034-32D409E9FC2B}"/>
                </a:ext>
              </a:extLst>
            </p:cNvPr>
            <p:cNvSpPr/>
            <p:nvPr/>
          </p:nvSpPr>
          <p:spPr bwMode="auto">
            <a:xfrm>
              <a:off x="6019800" y="4267200"/>
              <a:ext cx="1371600" cy="381000"/>
            </a:xfrm>
            <a:prstGeom prst="rect">
              <a:avLst/>
            </a:prstGeom>
            <a:noFill/>
            <a:ln w="9525" cap="flat" cmpd="sng" algn="ctr">
              <a:solidFill>
                <a:srgbClr val="40458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c</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67" name="TextBox 66">
              <a:extLst>
                <a:ext uri="{FF2B5EF4-FFF2-40B4-BE49-F238E27FC236}">
                  <a16:creationId xmlns:a16="http://schemas.microsoft.com/office/drawing/2014/main" id="{223BD9EF-FBE9-3BDA-9CB0-0C053353BD20}"/>
                </a:ext>
              </a:extLst>
            </p:cNvPr>
            <p:cNvSpPr txBox="1"/>
            <p:nvPr/>
          </p:nvSpPr>
          <p:spPr>
            <a:xfrm>
              <a:off x="7201284" y="4721423"/>
              <a:ext cx="38023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Tahoma" pitchFamily="34" charset="0"/>
                  <a:ea typeface="+mn-ea"/>
                  <a:cs typeface="+mn-cs"/>
                </a:rPr>
                <a:t>20</a:t>
              </a:r>
              <a:endParaRPr kumimoji="0" lang="zh-CN" altLang="en-US" sz="14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68" name="矩形 8">
              <a:extLst>
                <a:ext uri="{FF2B5EF4-FFF2-40B4-BE49-F238E27FC236}">
                  <a16:creationId xmlns:a16="http://schemas.microsoft.com/office/drawing/2014/main" id="{0FFE7191-AD25-1430-B115-5FD2C6179098}"/>
                </a:ext>
              </a:extLst>
            </p:cNvPr>
            <p:cNvSpPr/>
            <p:nvPr/>
          </p:nvSpPr>
          <p:spPr bwMode="auto">
            <a:xfrm>
              <a:off x="7391400" y="4267200"/>
              <a:ext cx="2057400" cy="381000"/>
            </a:xfrm>
            <a:prstGeom prst="rect">
              <a:avLst/>
            </a:prstGeom>
            <a:solidFill>
              <a:srgbClr val="B2B2B2"/>
            </a:solidFill>
            <a:ln w="25400" cap="flat" cmpd="sng" algn="ctr">
              <a:solidFill>
                <a:srgbClr val="B2B2B2">
                  <a:shade val="50000"/>
                </a:srgbClr>
              </a:solidFill>
              <a:prstDash val="soli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b</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69" name="直接箭头连接符 10">
              <a:extLst>
                <a:ext uri="{FF2B5EF4-FFF2-40B4-BE49-F238E27FC236}">
                  <a16:creationId xmlns:a16="http://schemas.microsoft.com/office/drawing/2014/main" id="{527A2D5F-80B5-D5CF-AC31-8A7944F2DFB3}"/>
                </a:ext>
              </a:extLst>
            </p:cNvPr>
            <p:cNvCxnSpPr/>
            <p:nvPr/>
          </p:nvCxnSpPr>
          <p:spPr bwMode="auto">
            <a:xfrm rot="5400000" flipH="1" flipV="1">
              <a:off x="7086600" y="4343400"/>
              <a:ext cx="609600" cy="1588"/>
            </a:xfrm>
            <a:prstGeom prst="straightConnector1">
              <a:avLst/>
            </a:prstGeom>
            <a:solidFill>
              <a:srgbClr val="ECD882"/>
            </a:solidFill>
            <a:ln w="9525" cap="flat" cmpd="sng" algn="ctr">
              <a:solidFill>
                <a:srgbClr val="40458C"/>
              </a:solidFill>
              <a:prstDash val="solid"/>
              <a:round/>
              <a:headEnd type="none" w="med" len="med"/>
              <a:tailEnd type="triangle" w="med" len="med"/>
            </a:ln>
            <a:effectLst/>
          </p:spPr>
        </p:cxnSp>
        <p:sp>
          <p:nvSpPr>
            <p:cNvPr id="70" name="矩形 11">
              <a:extLst>
                <a:ext uri="{FF2B5EF4-FFF2-40B4-BE49-F238E27FC236}">
                  <a16:creationId xmlns:a16="http://schemas.microsoft.com/office/drawing/2014/main" id="{BC7C4A48-CFC0-1040-5873-C726154922CA}"/>
                </a:ext>
              </a:extLst>
            </p:cNvPr>
            <p:cNvSpPr/>
            <p:nvPr/>
          </p:nvSpPr>
          <p:spPr bwMode="auto">
            <a:xfrm>
              <a:off x="7390606" y="3276600"/>
              <a:ext cx="1371600" cy="381000"/>
            </a:xfrm>
            <a:prstGeom prst="rect">
              <a:avLst/>
            </a:prstGeom>
            <a:solidFill>
              <a:srgbClr val="B2B2B2"/>
            </a:solidFill>
            <a:ln w="25400" cap="flat" cmpd="sng" algn="ctr">
              <a:solidFill>
                <a:srgbClr val="B2B2B2">
                  <a:shade val="50000"/>
                </a:srgbClr>
              </a:solidFill>
              <a:prstDash val="soli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a</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71" name="直接箭头连接符 12">
              <a:extLst>
                <a:ext uri="{FF2B5EF4-FFF2-40B4-BE49-F238E27FC236}">
                  <a16:creationId xmlns:a16="http://schemas.microsoft.com/office/drawing/2014/main" id="{C7145E20-3E63-C47E-103E-1C5D9E83DB1E}"/>
                </a:ext>
              </a:extLst>
            </p:cNvPr>
            <p:cNvCxnSpPr/>
            <p:nvPr/>
          </p:nvCxnSpPr>
          <p:spPr bwMode="auto">
            <a:xfrm rot="5400000" flipH="1" flipV="1">
              <a:off x="7085012" y="3352006"/>
              <a:ext cx="609600" cy="1588"/>
            </a:xfrm>
            <a:prstGeom prst="straightConnector1">
              <a:avLst/>
            </a:prstGeom>
            <a:solidFill>
              <a:srgbClr val="ECD882"/>
            </a:solidFill>
            <a:ln w="9525" cap="flat" cmpd="sng" algn="ctr">
              <a:solidFill>
                <a:srgbClr val="40458C"/>
              </a:solidFill>
              <a:prstDash val="solid"/>
              <a:round/>
              <a:headEnd type="none" w="med" len="med"/>
              <a:tailEnd type="triangle" w="med" len="med"/>
            </a:ln>
            <a:effectLst/>
          </p:spPr>
        </p:cxnSp>
        <p:sp>
          <p:nvSpPr>
            <p:cNvPr id="72" name="矩形 13">
              <a:extLst>
                <a:ext uri="{FF2B5EF4-FFF2-40B4-BE49-F238E27FC236}">
                  <a16:creationId xmlns:a16="http://schemas.microsoft.com/office/drawing/2014/main" id="{DED97922-3AEA-3B31-74C1-762DFE4723DF}"/>
                </a:ext>
              </a:extLst>
            </p:cNvPr>
            <p:cNvSpPr/>
            <p:nvPr/>
          </p:nvSpPr>
          <p:spPr bwMode="auto">
            <a:xfrm>
              <a:off x="8762206" y="3276600"/>
              <a:ext cx="686594" cy="381000"/>
            </a:xfrm>
            <a:prstGeom prst="rect">
              <a:avLst/>
            </a:prstGeom>
            <a:noFill/>
            <a:ln w="9525" cap="flat" cmpd="sng" algn="ctr">
              <a:solidFill>
                <a:srgbClr val="40458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Tahoma" pitchFamily="34" charset="0"/>
                  <a:ea typeface="+mn-ea"/>
                  <a:cs typeface="+mn-cs"/>
                </a:rPr>
                <a:t>c</a:t>
              </a:r>
              <a:endParaRPr kumimoji="0" lang="zh-CN" altLang="en-US" sz="1800" b="0" i="0" u="none" strike="noStrike" kern="0" cap="none" spc="0" normalizeH="0" baseline="0" noProof="0" dirty="0">
                <a:ln>
                  <a:noFill/>
                </a:ln>
                <a:solidFill>
                  <a:srgbClr val="000000"/>
                </a:solidFill>
                <a:effectLst/>
                <a:uLnTx/>
                <a:uFillTx/>
                <a:latin typeface="Tahoma" pitchFamily="34" charset="0"/>
                <a:ea typeface="+mn-ea"/>
                <a:cs typeface="+mn-cs"/>
              </a:endParaRPr>
            </a:p>
          </p:txBody>
        </p:sp>
        <p:sp>
          <p:nvSpPr>
            <p:cNvPr id="73" name="TextBox 72">
              <a:extLst>
                <a:ext uri="{FF2B5EF4-FFF2-40B4-BE49-F238E27FC236}">
                  <a16:creationId xmlns:a16="http://schemas.microsoft.com/office/drawing/2014/main" id="{01252FE0-7C31-7375-D517-6B57BF43C31C}"/>
                </a:ext>
              </a:extLst>
            </p:cNvPr>
            <p:cNvSpPr txBox="1"/>
            <p:nvPr/>
          </p:nvSpPr>
          <p:spPr>
            <a:xfrm>
              <a:off x="9258684" y="4692848"/>
              <a:ext cx="380232" cy="30777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Tahoma" pitchFamily="34" charset="0"/>
                  <a:ea typeface="+mn-ea"/>
                  <a:cs typeface="+mn-cs"/>
                </a:rPr>
                <a:t>23</a:t>
              </a:r>
              <a:endParaRPr kumimoji="0" lang="zh-CN" altLang="en-US" sz="1400" b="0" i="0" u="none" strike="noStrike" kern="0" cap="none" spc="0" normalizeH="0" baseline="0" noProof="0" dirty="0">
                <a:ln>
                  <a:noFill/>
                </a:ln>
                <a:solidFill>
                  <a:srgbClr val="000000"/>
                </a:solidFill>
                <a:effectLst/>
                <a:uLnTx/>
                <a:uFillTx/>
                <a:latin typeface="Tahoma" pitchFamily="34" charset="0"/>
                <a:ea typeface="+mn-ea"/>
                <a:cs typeface="+mn-cs"/>
              </a:endParaRPr>
            </a:p>
          </p:txBody>
        </p:sp>
        <p:cxnSp>
          <p:nvCxnSpPr>
            <p:cNvPr id="74" name="直接连接符 16">
              <a:extLst>
                <a:ext uri="{FF2B5EF4-FFF2-40B4-BE49-F238E27FC236}">
                  <a16:creationId xmlns:a16="http://schemas.microsoft.com/office/drawing/2014/main" id="{6A2EFEA2-B807-49B7-6247-2EAFD0D48332}"/>
                </a:ext>
              </a:extLst>
            </p:cNvPr>
            <p:cNvCxnSpPr/>
            <p:nvPr/>
          </p:nvCxnSpPr>
          <p:spPr bwMode="auto">
            <a:xfrm>
              <a:off x="6019800" y="3657600"/>
              <a:ext cx="1372395" cy="1588"/>
            </a:xfrm>
            <a:prstGeom prst="line">
              <a:avLst/>
            </a:prstGeom>
            <a:solidFill>
              <a:srgbClr val="ECD882"/>
            </a:solidFill>
            <a:ln w="9525" cap="flat" cmpd="sng" algn="ctr">
              <a:solidFill>
                <a:srgbClr val="000000"/>
              </a:solidFill>
              <a:prstDash val="solid"/>
              <a:round/>
              <a:headEnd type="none" w="med" len="med"/>
              <a:tailEnd type="none" w="med" len="med"/>
            </a:ln>
            <a:effectLst/>
          </p:spPr>
        </p:cxnSp>
      </p:grpSp>
      <p:sp>
        <p:nvSpPr>
          <p:cNvPr id="75" name="TextBox 74">
            <a:extLst>
              <a:ext uri="{FF2B5EF4-FFF2-40B4-BE49-F238E27FC236}">
                <a16:creationId xmlns:a16="http://schemas.microsoft.com/office/drawing/2014/main" id="{02911962-FD79-D19D-B5EE-F4427E82E59C}"/>
              </a:ext>
            </a:extLst>
          </p:cNvPr>
          <p:cNvSpPr txBox="1"/>
          <p:nvPr/>
        </p:nvSpPr>
        <p:spPr>
          <a:xfrm>
            <a:off x="4413093" y="5634154"/>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1</a:t>
            </a:r>
            <a:endParaRPr lang="en-SE" sz="1400" dirty="0">
              <a:solidFill>
                <a:schemeClr val="accent1">
                  <a:lumMod val="50000"/>
                </a:schemeClr>
              </a:solidFill>
              <a:latin typeface="Gill Sans Light"/>
            </a:endParaRPr>
          </a:p>
        </p:txBody>
      </p:sp>
      <p:cxnSp>
        <p:nvCxnSpPr>
          <p:cNvPr id="76" name="Straight Arrow Connector 75">
            <a:extLst>
              <a:ext uri="{FF2B5EF4-FFF2-40B4-BE49-F238E27FC236}">
                <a16:creationId xmlns:a16="http://schemas.microsoft.com/office/drawing/2014/main" id="{80D11B08-6B94-F848-8CF7-CBDF5BD3DF9A}"/>
              </a:ext>
            </a:extLst>
          </p:cNvPr>
          <p:cNvCxnSpPr>
            <a:cxnSpLocks/>
          </p:cNvCxnSpPr>
          <p:nvPr/>
        </p:nvCxnSpPr>
        <p:spPr bwMode="auto">
          <a:xfrm>
            <a:off x="4413093" y="5922903"/>
            <a:ext cx="705743"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7" name="TextBox 76">
            <a:extLst>
              <a:ext uri="{FF2B5EF4-FFF2-40B4-BE49-F238E27FC236}">
                <a16:creationId xmlns:a16="http://schemas.microsoft.com/office/drawing/2014/main" id="{85266D18-135F-FDEB-0F37-577BE8562E53}"/>
              </a:ext>
            </a:extLst>
          </p:cNvPr>
          <p:cNvSpPr txBox="1"/>
          <p:nvPr/>
        </p:nvSpPr>
        <p:spPr>
          <a:xfrm>
            <a:off x="7038533" y="5682873"/>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78" name="Straight Arrow Connector 77">
            <a:extLst>
              <a:ext uri="{FF2B5EF4-FFF2-40B4-BE49-F238E27FC236}">
                <a16:creationId xmlns:a16="http://schemas.microsoft.com/office/drawing/2014/main" id="{304399BB-032C-790E-4E7E-B5FCE5F9341D}"/>
              </a:ext>
            </a:extLst>
          </p:cNvPr>
          <p:cNvCxnSpPr>
            <a:cxnSpLocks/>
          </p:cNvCxnSpPr>
          <p:nvPr/>
        </p:nvCxnSpPr>
        <p:spPr bwMode="auto">
          <a:xfrm>
            <a:off x="7032308" y="5980490"/>
            <a:ext cx="1370564"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79" name="TextBox 78">
            <a:extLst>
              <a:ext uri="{FF2B5EF4-FFF2-40B4-BE49-F238E27FC236}">
                <a16:creationId xmlns:a16="http://schemas.microsoft.com/office/drawing/2014/main" id="{E975C162-DEE9-12CD-5259-1244FFD4633F}"/>
              </a:ext>
            </a:extLst>
          </p:cNvPr>
          <p:cNvSpPr txBox="1"/>
          <p:nvPr/>
        </p:nvSpPr>
        <p:spPr>
          <a:xfrm>
            <a:off x="9676673" y="5664634"/>
            <a:ext cx="1384659" cy="307777"/>
          </a:xfrm>
          <a:prstGeom prst="rect">
            <a:avLst/>
          </a:prstGeom>
          <a:noFill/>
        </p:spPr>
        <p:txBody>
          <a:bodyPr wrap="square" rtlCol="0">
            <a:spAutoFit/>
          </a:bodyPr>
          <a:lstStyle/>
          <a:p>
            <a:r>
              <a:rPr lang="en-GB" sz="1400" dirty="0">
                <a:solidFill>
                  <a:schemeClr val="accent1">
                    <a:lumMod val="50000"/>
                  </a:schemeClr>
                </a:solidFill>
                <a:latin typeface="Gill Sans Light"/>
              </a:rPr>
              <a:t>Interference of 2</a:t>
            </a:r>
            <a:endParaRPr lang="en-SE" sz="1400" dirty="0">
              <a:solidFill>
                <a:schemeClr val="accent1">
                  <a:lumMod val="50000"/>
                </a:schemeClr>
              </a:solidFill>
              <a:latin typeface="Gill Sans Light"/>
            </a:endParaRPr>
          </a:p>
        </p:txBody>
      </p:sp>
      <p:cxnSp>
        <p:nvCxnSpPr>
          <p:cNvPr id="80" name="Straight Arrow Connector 79">
            <a:extLst>
              <a:ext uri="{FF2B5EF4-FFF2-40B4-BE49-F238E27FC236}">
                <a16:creationId xmlns:a16="http://schemas.microsoft.com/office/drawing/2014/main" id="{63C13FAB-732C-2F7D-204B-5307365A1B06}"/>
              </a:ext>
            </a:extLst>
          </p:cNvPr>
          <p:cNvCxnSpPr>
            <a:cxnSpLocks/>
          </p:cNvCxnSpPr>
          <p:nvPr/>
        </p:nvCxnSpPr>
        <p:spPr bwMode="auto">
          <a:xfrm>
            <a:off x="9670448" y="5962251"/>
            <a:ext cx="1370564" cy="0"/>
          </a:xfrm>
          <a:prstGeom prst="straightConnector1">
            <a:avLst/>
          </a:prstGeom>
          <a:solidFill>
            <a:schemeClr val="bg1"/>
          </a:solidFill>
          <a:ln w="19050" cap="flat" cmpd="sng" algn="ctr">
            <a:solidFill>
              <a:schemeClr val="accent1">
                <a:lumMod val="50000"/>
              </a:schemeClr>
            </a:solidFill>
            <a:prstDash val="solid"/>
            <a:round/>
            <a:headEnd type="triangle"/>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82" name="Picture 81">
            <a:extLst>
              <a:ext uri="{FF2B5EF4-FFF2-40B4-BE49-F238E27FC236}">
                <a16:creationId xmlns:a16="http://schemas.microsoft.com/office/drawing/2014/main" id="{5F23E2FF-4981-DCE3-62F5-AC1315916361}"/>
              </a:ext>
            </a:extLst>
          </p:cNvPr>
          <p:cNvPicPr>
            <a:picLocks noChangeAspect="1"/>
          </p:cNvPicPr>
          <p:nvPr/>
        </p:nvPicPr>
        <p:blipFill>
          <a:blip r:embed="rId3"/>
          <a:stretch>
            <a:fillRect/>
          </a:stretch>
        </p:blipFill>
        <p:spPr>
          <a:xfrm>
            <a:off x="2819400" y="2057340"/>
            <a:ext cx="8829852" cy="2262375"/>
          </a:xfrm>
          <a:prstGeom prst="rect">
            <a:avLst/>
          </a:prstGeom>
        </p:spPr>
      </p:pic>
      <p:sp>
        <p:nvSpPr>
          <p:cNvPr id="83" name="TextBox 82">
            <a:extLst>
              <a:ext uri="{FF2B5EF4-FFF2-40B4-BE49-F238E27FC236}">
                <a16:creationId xmlns:a16="http://schemas.microsoft.com/office/drawing/2014/main" id="{7420762E-5B69-7BB9-D673-5D31377A0A31}"/>
              </a:ext>
            </a:extLst>
          </p:cNvPr>
          <p:cNvSpPr txBox="1"/>
          <p:nvPr/>
        </p:nvSpPr>
        <p:spPr>
          <a:xfrm>
            <a:off x="11476499" y="4478171"/>
            <a:ext cx="364202" cy="307777"/>
          </a:xfrm>
          <a:prstGeom prst="rect">
            <a:avLst/>
          </a:prstGeom>
          <a:noFill/>
        </p:spPr>
        <p:txBody>
          <a:bodyPr wrap="none" rtlCol="0">
            <a:spAutoFit/>
          </a:bodyPr>
          <a:lstStyle/>
          <a:p>
            <a:r>
              <a:rPr lang="en-GB" sz="1400" b="0" dirty="0">
                <a:latin typeface="Times New Roman" panose="02020603050405020304" pitchFamily="18" charset="0"/>
                <a:cs typeface="Times New Roman" panose="02020603050405020304" pitchFamily="18" charset="0"/>
              </a:rPr>
              <a:t>12</a:t>
            </a:r>
            <a:endParaRPr lang="en-SE"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439966"/>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99280</TotalTime>
  <Pages>60</Pages>
  <Words>11021</Words>
  <Application>Microsoft Office PowerPoint</Application>
  <PresentationFormat>Widescreen</PresentationFormat>
  <Paragraphs>2112</Paragraphs>
  <Slides>101</Slides>
  <Notes>75</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101</vt:i4>
      </vt:variant>
    </vt:vector>
  </HeadingPairs>
  <TitlesOfParts>
    <vt:vector size="120" baseType="lpstr">
      <vt:lpstr>Arial MT</vt:lpstr>
      <vt:lpstr>Gill Sans</vt:lpstr>
      <vt:lpstr>Gill Sans Light</vt:lpstr>
      <vt:lpstr>宋体</vt:lpstr>
      <vt:lpstr>Arial</vt:lpstr>
      <vt:lpstr>Calibri</vt:lpstr>
      <vt:lpstr>Cambria Math</vt:lpstr>
      <vt:lpstr>Comic Sans MS</vt:lpstr>
      <vt:lpstr>Helvetica</vt:lpstr>
      <vt:lpstr>Lucida Sans Unicode</vt:lpstr>
      <vt:lpstr>Microsoft Sans Serif</vt:lpstr>
      <vt:lpstr>Symbol</vt:lpstr>
      <vt:lpstr>Tahoma</vt:lpstr>
      <vt:lpstr>Times New Roman</vt:lpstr>
      <vt:lpstr>Webdings</vt:lpstr>
      <vt:lpstr>Wingdings</vt:lpstr>
      <vt:lpstr>Office</vt:lpstr>
      <vt:lpstr>Blueprint</vt:lpstr>
      <vt:lpstr>Equation</vt:lpstr>
      <vt:lpstr>CSC 112: Computer Operating Systems Lecture 6   Real-Time Scheduling</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Example: Lateness</vt:lpstr>
      <vt:lpstr>Scheduling Approaches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When T3 is Unschedulable</vt:lpstr>
      <vt:lpstr>PowerPoint Presentation</vt:lpstr>
      <vt:lpstr>Earliest Deadline First (EDF)</vt:lpstr>
      <vt:lpstr>EDF Scheduling Example </vt:lpstr>
      <vt:lpstr>Schedulable Utilization Bound: RM vs. EDF</vt:lpstr>
      <vt:lpstr>RM vs. EDF Example</vt:lpstr>
      <vt:lpstr>RM vs. EDF Robustness under Overload</vt:lpstr>
      <vt:lpstr>EDF Delays All Tasks Evenly</vt:lpstr>
      <vt:lpstr>Handling Tasks with D &lt; T</vt:lpstr>
      <vt:lpstr>PowerPoint Presentation</vt:lpstr>
      <vt:lpstr>Least Laxity First (LLF)</vt:lpstr>
      <vt:lpstr>RM, EDF, LLF Example</vt:lpstr>
      <vt:lpstr>PowerPoint Presentation</vt:lpstr>
      <vt:lpstr>Resource Sharing</vt:lpstr>
      <vt:lpstr>Blocking Time</vt:lpstr>
      <vt:lpstr>Example Taskset</vt:lpstr>
      <vt:lpstr>Priority Inversion</vt:lpstr>
      <vt:lpstr>Priority Inversion and Priority Inheritance</vt:lpstr>
      <vt:lpstr>With PIP</vt:lpstr>
      <vt:lpstr>PIP Properties</vt:lpstr>
      <vt:lpstr>PIP Properties</vt:lpstr>
      <vt:lpstr>Schedulability Analysis</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lpstr>PowerPoint Presentation</vt:lpstr>
      <vt:lpstr>Multiprocessor models</vt:lpstr>
      <vt:lpstr>Multiprocessor Models</vt:lpstr>
      <vt:lpstr>Multiprocessor Models</vt:lpstr>
      <vt:lpstr>Multiprocessor Models</vt:lpstr>
      <vt:lpstr>Global vs partitioned scheduling</vt:lpstr>
      <vt:lpstr>Global Scheduling vs. Partitioned Scheduling</vt:lpstr>
      <vt:lpstr>Partitioned Scheduling</vt:lpstr>
      <vt:lpstr>Partitioned Scheduling</vt:lpstr>
      <vt:lpstr>Assumptions for Global Scheduling</vt:lpstr>
      <vt:lpstr>Source of Difficulty</vt:lpstr>
      <vt:lpstr>Global scheduling example</vt:lpstr>
      <vt:lpstr>Global scheduling example</vt:lpstr>
      <vt:lpstr>Global scheduling example</vt:lpstr>
      <vt:lpstr>Global scheduling example</vt:lpstr>
      <vt:lpstr>Global vs. Partitioned</vt:lpstr>
      <vt:lpstr>Global vs Partitioned (FP) Scheduling</vt:lpstr>
      <vt:lpstr>Global vs Partitioned (FP) Scheduling</vt:lpstr>
      <vt:lpstr>Difficulties of Global Scheduling</vt:lpstr>
      <vt:lpstr>Dhall’s effect</vt:lpstr>
      <vt:lpstr>Hard-to-find critical instant</vt:lpstr>
      <vt:lpstr>MP Scheduling Anomalies</vt:lpstr>
      <vt:lpstr>Scheduling Anomaly Example 1</vt:lpstr>
      <vt:lpstr>Scheduling Anomaly Example 2</vt:lpstr>
      <vt:lpstr>Scheduling Anomaly Example 2</vt:lpstr>
      <vt:lpstr>Scheduling Anomaly Example 3</vt:lpstr>
      <vt:lpstr>PowerPoint Presentation</vt:lpstr>
      <vt:lpstr>PowerPoint Presentation</vt:lpstr>
      <vt:lpstr>Scheduling Anomaly Example 2</vt:lpstr>
      <vt:lpstr>Scheduling Anomaly Example 2</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1109</cp:revision>
  <cp:lastPrinted>2022-03-15T20:14:46Z</cp:lastPrinted>
  <dcterms:created xsi:type="dcterms:W3CDTF">1995-08-12T11:37:26Z</dcterms:created>
  <dcterms:modified xsi:type="dcterms:W3CDTF">2025-04-06T04:17:56Z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