
<file path=[Content_Types].xml><?xml version="1.0" encoding="utf-8"?>
<Types xmlns="http://schemas.openxmlformats.org/package/2006/content-types">
  <Default Extension="bin" ContentType="application/vnd.openxmlformats-officedocument.oleObject"/>
  <Default Extension="gif"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54" r:id="rId3"/>
  </p:sldMasterIdLst>
  <p:notesMasterIdLst>
    <p:notesMasterId r:id="rId75"/>
  </p:notesMasterIdLst>
  <p:handoutMasterIdLst>
    <p:handoutMasterId r:id="rId76"/>
  </p:handoutMasterIdLst>
  <p:sldIdLst>
    <p:sldId id="256" r:id="rId4"/>
    <p:sldId id="258" r:id="rId5"/>
    <p:sldId id="319" r:id="rId6"/>
    <p:sldId id="320" r:id="rId7"/>
    <p:sldId id="358" r:id="rId8"/>
    <p:sldId id="322" r:id="rId9"/>
    <p:sldId id="261" r:id="rId10"/>
    <p:sldId id="344" r:id="rId11"/>
    <p:sldId id="346" r:id="rId12"/>
    <p:sldId id="347" r:id="rId13"/>
    <p:sldId id="348" r:id="rId14"/>
    <p:sldId id="349" r:id="rId15"/>
    <p:sldId id="350" r:id="rId16"/>
    <p:sldId id="351" r:id="rId17"/>
    <p:sldId id="352" r:id="rId18"/>
    <p:sldId id="353" r:id="rId19"/>
    <p:sldId id="332" r:id="rId20"/>
    <p:sldId id="262" r:id="rId21"/>
    <p:sldId id="263" r:id="rId22"/>
    <p:sldId id="264" r:id="rId23"/>
    <p:sldId id="265" r:id="rId24"/>
    <p:sldId id="266" r:id="rId25"/>
    <p:sldId id="267" r:id="rId26"/>
    <p:sldId id="268" r:id="rId27"/>
    <p:sldId id="269" r:id="rId28"/>
    <p:sldId id="342" r:id="rId29"/>
    <p:sldId id="343" r:id="rId30"/>
    <p:sldId id="329" r:id="rId31"/>
    <p:sldId id="283" r:id="rId32"/>
    <p:sldId id="284" r:id="rId33"/>
    <p:sldId id="288" r:id="rId34"/>
    <p:sldId id="289" r:id="rId35"/>
    <p:sldId id="295" r:id="rId36"/>
    <p:sldId id="296" r:id="rId37"/>
    <p:sldId id="297" r:id="rId38"/>
    <p:sldId id="355" r:id="rId39"/>
    <p:sldId id="293" r:id="rId40"/>
    <p:sldId id="299" r:id="rId41"/>
    <p:sldId id="300" r:id="rId42"/>
    <p:sldId id="301" r:id="rId43"/>
    <p:sldId id="302" r:id="rId44"/>
    <p:sldId id="303" r:id="rId45"/>
    <p:sldId id="304" r:id="rId46"/>
    <p:sldId id="305" r:id="rId47"/>
    <p:sldId id="306" r:id="rId48"/>
    <p:sldId id="307" r:id="rId49"/>
    <p:sldId id="308" r:id="rId50"/>
    <p:sldId id="359" r:id="rId51"/>
    <p:sldId id="370" r:id="rId52"/>
    <p:sldId id="369" r:id="rId53"/>
    <p:sldId id="379" r:id="rId54"/>
    <p:sldId id="362" r:id="rId55"/>
    <p:sldId id="363" r:id="rId56"/>
    <p:sldId id="364" r:id="rId57"/>
    <p:sldId id="371" r:id="rId58"/>
    <p:sldId id="372" r:id="rId59"/>
    <p:sldId id="365" r:id="rId60"/>
    <p:sldId id="373" r:id="rId61"/>
    <p:sldId id="376" r:id="rId62"/>
    <p:sldId id="374" r:id="rId63"/>
    <p:sldId id="378" r:id="rId64"/>
    <p:sldId id="377" r:id="rId65"/>
    <p:sldId id="367" r:id="rId66"/>
    <p:sldId id="315" r:id="rId67"/>
    <p:sldId id="316" r:id="rId68"/>
    <p:sldId id="317" r:id="rId69"/>
    <p:sldId id="318" r:id="rId70"/>
    <p:sldId id="356" r:id="rId71"/>
    <p:sldId id="357" r:id="rId72"/>
    <p:sldId id="323" r:id="rId73"/>
    <p:sldId id="360" r:id="rId74"/>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9739" autoAdjust="0"/>
  </p:normalViewPr>
  <p:slideViewPr>
    <p:cSldViewPr>
      <p:cViewPr varScale="1">
        <p:scale>
          <a:sx n="62" d="100"/>
          <a:sy n="62" d="100"/>
        </p:scale>
        <p:origin x="1488" y="6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0373"/>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heme" Target="theme/theme1.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handoutMaster" Target="handoutMasters/handoutMaster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cs.uttyler.edu/Faculty/Rainwater/COSC3355/Animations/deadlock.htm"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https://tenor.com/en-GB/search/ostrich-head-in-sand-gifs</a:t>
            </a:r>
            <a:endParaRPr lang="en-SE" dirty="0"/>
          </a:p>
        </p:txBody>
      </p:sp>
    </p:spTree>
    <p:extLst>
      <p:ext uri="{BB962C8B-B14F-4D97-AF65-F5344CB8AC3E}">
        <p14:creationId xmlns:p14="http://schemas.microsoft.com/office/powerpoint/2010/main" val="880655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Rectangle 2"/>
          <p:cNvSpPr>
            <a:spLocks noGrp="1" noRot="1" noChangeAspect="1" noChangeArrowheads="1" noTextEdit="1"/>
          </p:cNvSpPr>
          <p:nvPr>
            <p:ph type="sldImg"/>
          </p:nvPr>
        </p:nvSpPr>
        <p:spPr>
          <a:ln/>
        </p:spPr>
      </p:sp>
      <p:sp>
        <p:nvSpPr>
          <p:cNvPr id="5980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zh-CN" sz="2400" dirty="0">
                <a:ea typeface="宋体" charset="-122"/>
              </a:rPr>
              <a:t>deadlock IMPLIES cycle (necessary condition) </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Figure 6-4. An example of how deadlock occurs and how it can be avoided.</a:t>
            </a:r>
            <a:endParaRPr lang="en-SE" dirty="0"/>
          </a:p>
        </p:txBody>
      </p:sp>
    </p:spTree>
    <p:extLst>
      <p:ext uri="{BB962C8B-B14F-4D97-AF65-F5344CB8AC3E}">
        <p14:creationId xmlns:p14="http://schemas.microsoft.com/office/powerpoint/2010/main" val="38835496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Rectangle 2"/>
          <p:cNvSpPr>
            <a:spLocks noGrp="1" noRot="1" noChangeAspect="1" noChangeArrowheads="1" noTextEdit="1"/>
          </p:cNvSpPr>
          <p:nvPr>
            <p:ph type="sldImg"/>
          </p:nvPr>
        </p:nvSpPr>
        <p:spPr>
          <a:ln/>
        </p:spPr>
      </p:sp>
      <p:sp>
        <p:nvSpPr>
          <p:cNvPr id="599043" name="Rectangle 3"/>
          <p:cNvSpPr>
            <a:spLocks noGrp="1" noChangeArrowheads="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hlinkClick r:id="rId3"/>
              </a:rPr>
              <a:t>Animation:  http://cs.uttyler.edu/Faculty/Rainwater/COSC3355/Animations/deadlock.htm</a:t>
            </a:r>
            <a:r>
              <a:rPr lang="en-US" dirty="0"/>
              <a:t> </a:t>
            </a:r>
          </a:p>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sz="1200" dirty="0">
                <a:ea typeface="宋体" charset="-122"/>
              </a:rPr>
              <a:t>Every resource is either allocated or available</a:t>
            </a:r>
          </a:p>
          <a:p>
            <a:r>
              <a:rPr lang="en-US" altLang="zh-CN" sz="1200" dirty="0">
                <a:ea typeface="宋体" charset="-122"/>
              </a:rPr>
              <a:t>Process </a:t>
            </a:r>
            <a:r>
              <a:rPr lang="en-US" altLang="zh-CN" sz="1200" i="1" dirty="0">
                <a:ea typeface="宋体" charset="-122"/>
              </a:rPr>
              <a:t>i</a:t>
            </a:r>
            <a:r>
              <a:rPr lang="en-US" altLang="zh-CN" sz="1200" dirty="0">
                <a:ea typeface="宋体" charset="-122"/>
              </a:rPr>
              <a:t> </a:t>
            </a:r>
            <a:r>
              <a:rPr lang="en-US" altLang="zh-CN" sz="1200" i="1" dirty="0">
                <a:ea typeface="宋体" charset="-122"/>
              </a:rPr>
              <a:t>will need </a:t>
            </a:r>
            <a:r>
              <a:rPr lang="en-US" altLang="zh-CN" sz="1200" dirty="0">
                <a:ea typeface="宋体" charset="-122"/>
              </a:rPr>
              <a:t>these 4 resource</a:t>
            </a:r>
          </a:p>
          <a:p>
            <a:r>
              <a:rPr lang="en-US" altLang="zh-CN" sz="1200" dirty="0">
                <a:ea typeface="宋体" charset="-122"/>
              </a:rPr>
              <a:t>No process can request more than the total amount of resources in the system; No process is allocated more resources of any type than the process’s total request for</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30</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charset="-122"/>
              </a:rPr>
              <a:t> (left to student to demonstrate)</a:t>
            </a:r>
          </a:p>
          <a:p>
            <a:endParaRPr lang="en-SE" dirty="0"/>
          </a:p>
        </p:txBody>
      </p:sp>
    </p:spTree>
    <p:extLst>
      <p:ext uri="{BB962C8B-B14F-4D97-AF65-F5344CB8AC3E}">
        <p14:creationId xmlns:p14="http://schemas.microsoft.com/office/powerpoint/2010/main" val="11602589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buNone/>
            </a:pPr>
            <a:r>
              <a:rPr lang="en-US" dirty="0"/>
              <a:t>Algorithm for checking to see if a state is safe:</a:t>
            </a:r>
          </a:p>
          <a:p>
            <a:pPr>
              <a:buFontTx/>
              <a:buAutoNum type="arabicPeriod"/>
            </a:pPr>
            <a:r>
              <a:rPr lang="en-US" dirty="0"/>
              <a:t>Look for a row, R, whose unmet resource needs all </a:t>
            </a:r>
            <a:br>
              <a:rPr lang="en-US" dirty="0"/>
            </a:br>
            <a:r>
              <a:rPr lang="en-US" dirty="0"/>
              <a:t>≤ A. (For Ro</a:t>
            </a:r>
            <a:r>
              <a:rPr lang="en-US" altLang="zh-CN" dirty="0">
                <a:ea typeface="宋体" charset="-122"/>
              </a:rPr>
              <a:t>w L, </a:t>
            </a:r>
            <a:r>
              <a:rPr lang="en-US" altLang="zh-CN" i="1" dirty="0">
                <a:ea typeface="宋体" charset="-122"/>
              </a:rPr>
              <a:t>(R-C) &lt; A</a:t>
            </a:r>
            <a:r>
              <a:rPr lang="en-US" altLang="zh-CN" dirty="0">
                <a:ea typeface="宋体" charset="-122"/>
              </a:rPr>
              <a:t>   IF   </a:t>
            </a:r>
            <a:r>
              <a:rPr lang="en-US" altLang="zh-CN" i="1" dirty="0">
                <a:ea typeface="宋体" charset="-122"/>
              </a:rPr>
              <a:t>(</a:t>
            </a:r>
            <a:r>
              <a:rPr lang="en-US" altLang="zh-CN" i="1" dirty="0" err="1">
                <a:ea typeface="宋体" charset="-122"/>
              </a:rPr>
              <a:t>R</a:t>
            </a:r>
            <a:r>
              <a:rPr lang="en-US" altLang="zh-CN" i="1" baseline="-25000" dirty="0" err="1">
                <a:ea typeface="宋体" charset="-122"/>
              </a:rPr>
              <a:t>Lk</a:t>
            </a:r>
            <a:r>
              <a:rPr lang="en-US" altLang="zh-CN" i="1" baseline="-25000" dirty="0">
                <a:ea typeface="宋体" charset="-122"/>
              </a:rPr>
              <a:t> </a:t>
            </a:r>
            <a:r>
              <a:rPr lang="en-US" altLang="zh-CN" i="1" dirty="0">
                <a:ea typeface="宋体" charset="-122"/>
              </a:rPr>
              <a:t>–</a:t>
            </a:r>
            <a:r>
              <a:rPr lang="en-US" altLang="zh-CN" i="1" dirty="0" err="1">
                <a:ea typeface="宋体" charset="-122"/>
              </a:rPr>
              <a:t>C</a:t>
            </a:r>
            <a:r>
              <a:rPr lang="en-US" altLang="zh-CN" i="1" baseline="-25000" dirty="0" err="1">
                <a:ea typeface="宋体" charset="-122"/>
              </a:rPr>
              <a:t>Lk</a:t>
            </a:r>
            <a:r>
              <a:rPr lang="en-US" altLang="zh-CN" i="1" dirty="0">
                <a:ea typeface="宋体" charset="-122"/>
              </a:rPr>
              <a:t>) &lt;= </a:t>
            </a:r>
            <a:r>
              <a:rPr lang="en-US" altLang="zh-CN" i="1" dirty="0" err="1">
                <a:ea typeface="宋体" charset="-122"/>
              </a:rPr>
              <a:t>A</a:t>
            </a:r>
            <a:r>
              <a:rPr lang="en-US" altLang="zh-CN" i="1" baseline="-25000" dirty="0" err="1">
                <a:ea typeface="宋体" charset="-122"/>
              </a:rPr>
              <a:t>k</a:t>
            </a:r>
            <a:r>
              <a:rPr lang="en-US" altLang="zh-CN" baseline="-25000" dirty="0">
                <a:ea typeface="宋体" charset="-122"/>
              </a:rPr>
              <a:t>   </a:t>
            </a:r>
            <a:r>
              <a:rPr lang="en-US" altLang="zh-CN" dirty="0">
                <a:ea typeface="宋体" charset="-122"/>
              </a:rPr>
              <a:t>for all </a:t>
            </a:r>
            <a:r>
              <a:rPr lang="en-US" altLang="zh-CN" i="1" dirty="0">
                <a:ea typeface="宋体" charset="-122"/>
              </a:rPr>
              <a:t>k)</a:t>
            </a:r>
            <a:r>
              <a:rPr lang="en-US" dirty="0"/>
              <a:t> If no such row exists, system will eventually deadlock since no process can run to completion</a:t>
            </a:r>
          </a:p>
          <a:p>
            <a:pPr>
              <a:buFontTx/>
              <a:buAutoNum type="arabicPeriod"/>
            </a:pPr>
            <a:r>
              <a:rPr lang="en-US" dirty="0"/>
              <a:t>Assume process of row chosen requests all resources it needs and finishes. Mark process as completed, add all its resources to the A vector.</a:t>
            </a:r>
          </a:p>
          <a:p>
            <a:pPr>
              <a:buFontTx/>
              <a:buAutoNum type="arabicPeriod"/>
            </a:pPr>
            <a:r>
              <a:rPr lang="en-US" dirty="0"/>
              <a:t>Repeat steps 1 and 2 until either all processes marked terminated (initial state was safe) or no process left whose resource needs can be met (there is a deadlock).</a:t>
            </a:r>
          </a:p>
          <a:p>
            <a:pPr>
              <a:buFontTx/>
              <a:buAutoNum type="arabicPeriod"/>
            </a:pPr>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36</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a:lnSpc>
                <a:spcPct val="90000"/>
              </a:lnSpc>
            </a:pPr>
            <a:r>
              <a:rPr lang="en-US" altLang="zh-CN" dirty="0">
                <a:ea typeface="宋体" charset="-122"/>
              </a:rPr>
              <a:t>When a periodic system check is done</a:t>
            </a:r>
          </a:p>
          <a:p>
            <a:pPr lvl="1">
              <a:lnSpc>
                <a:spcPct val="90000"/>
              </a:lnSpc>
            </a:pPr>
            <a:r>
              <a:rPr lang="en-US" altLang="zh-CN" dirty="0">
                <a:ea typeface="宋体" charset="-122"/>
              </a:rPr>
              <a:t>The state of the system is determined</a:t>
            </a:r>
          </a:p>
          <a:p>
            <a:pPr lvl="1">
              <a:lnSpc>
                <a:spcPct val="90000"/>
              </a:lnSpc>
            </a:pPr>
            <a:r>
              <a:rPr lang="en-US" altLang="zh-CN" dirty="0">
                <a:ea typeface="宋体" charset="-122"/>
              </a:rPr>
              <a:t>Banker’s algorithm is run</a:t>
            </a:r>
          </a:p>
          <a:p>
            <a:pPr lvl="1">
              <a:lnSpc>
                <a:spcPct val="90000"/>
              </a:lnSpc>
            </a:pPr>
            <a:r>
              <a:rPr lang="en-US" altLang="zh-CN" dirty="0">
                <a:ea typeface="宋体" charset="-122"/>
              </a:rPr>
              <a:t>Then either</a:t>
            </a:r>
          </a:p>
          <a:p>
            <a:pPr lvl="2">
              <a:lnSpc>
                <a:spcPct val="90000"/>
              </a:lnSpc>
            </a:pPr>
            <a:r>
              <a:rPr lang="en-US" altLang="zh-CN" dirty="0">
                <a:ea typeface="宋体" charset="-122"/>
              </a:rPr>
              <a:t>System is in a safe state:  no deadlock</a:t>
            </a:r>
          </a:p>
          <a:p>
            <a:pPr lvl="2">
              <a:lnSpc>
                <a:spcPct val="90000"/>
              </a:lnSpc>
            </a:pPr>
            <a:r>
              <a:rPr lang="en-US" altLang="zh-CN" dirty="0">
                <a:ea typeface="宋体" charset="-122"/>
              </a:rPr>
              <a:t>System is in an unsafe safe state: maybe deadlocked</a:t>
            </a:r>
          </a:p>
          <a:p>
            <a:pPr>
              <a:lnSpc>
                <a:spcPct val="90000"/>
              </a:lnSpc>
            </a:pPr>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63</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Rectangle 2"/>
          <p:cNvSpPr>
            <a:spLocks noGrp="1" noRot="1" noChangeAspect="1" noChangeArrowheads="1" noTextEdit="1"/>
          </p:cNvSpPr>
          <p:nvPr>
            <p:ph type="sldImg"/>
          </p:nvPr>
        </p:nvSpPr>
        <p:spPr>
          <a:ln/>
        </p:spPr>
      </p:sp>
      <p:sp>
        <p:nvSpPr>
          <p:cNvPr id="607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r>
              <a:rPr lang="en-GB" altLang="zh-CN" dirty="0">
                <a:ea typeface="宋体" charset="-122"/>
              </a:rPr>
              <a:t>Process A is using resource 1 and waiting for resource 2; Process B is using resource 2 and waiting for resource 1. </a:t>
            </a:r>
            <a:endParaRPr lang="en-US" altLang="zh-CN" dirty="0">
              <a:ea typeface="宋体" charset="-122"/>
            </a:endParaRPr>
          </a:p>
          <a:p>
            <a:pPr eaLnBrk="1" hangingPunct="1">
              <a:lnSpc>
                <a:spcPct val="80000"/>
              </a:lnSpc>
            </a:pPr>
            <a:r>
              <a:rPr lang="en-US" altLang="zh-CN" dirty="0">
                <a:ea typeface="宋体" charset="-122"/>
              </a:rPr>
              <a:t>Preemptible resources</a:t>
            </a:r>
            <a:endParaRPr lang="en-US" altLang="zh-CN" sz="1200" dirty="0">
              <a:ea typeface="宋体" charset="-122"/>
            </a:endParaRPr>
          </a:p>
          <a:p>
            <a:pPr eaLnBrk="1" hangingPunct="1">
              <a:lnSpc>
                <a:spcPct val="80000"/>
              </a:lnSpc>
            </a:pPr>
            <a:r>
              <a:rPr lang="en-US" altLang="zh-CN" sz="1200" dirty="0">
                <a:ea typeface="宋体" charset="-122"/>
              </a:rPr>
              <a:t>Resources that can be taken away from a process without adversely affecting or changing its outcome</a:t>
            </a:r>
          </a:p>
          <a:p>
            <a:pPr eaLnBrk="1" hangingPunct="1">
              <a:lnSpc>
                <a:spcPct val="80000"/>
              </a:lnSpc>
            </a:pPr>
            <a:r>
              <a:rPr lang="en-US" altLang="zh-CN" sz="1200" dirty="0">
                <a:ea typeface="宋体" charset="-122"/>
              </a:rPr>
              <a:t>Example: memory (swapping)</a:t>
            </a:r>
          </a:p>
          <a:p>
            <a:pPr eaLnBrk="1" hangingPunct="1">
              <a:lnSpc>
                <a:spcPct val="80000"/>
              </a:lnSpc>
            </a:pPr>
            <a:r>
              <a:rPr lang="en-US" altLang="zh-CN" sz="1200" dirty="0">
                <a:ea typeface="宋体" charset="-122"/>
              </a:rPr>
              <a:t>Can be thought of as reusable resources</a:t>
            </a:r>
          </a:p>
          <a:p>
            <a:pPr eaLnBrk="1" hangingPunct="1">
              <a:lnSpc>
                <a:spcPct val="80000"/>
              </a:lnSpc>
            </a:pPr>
            <a:r>
              <a:rPr lang="en-US" altLang="zh-CN" sz="1200" dirty="0">
                <a:ea typeface="宋体" charset="-122"/>
              </a:rPr>
              <a:t>These are generally not involved in deadlock</a:t>
            </a:r>
          </a:p>
          <a:p>
            <a:pPr eaLnBrk="1" hangingPunct="1">
              <a:lnSpc>
                <a:spcPct val="90000"/>
              </a:lnSpc>
            </a:pPr>
            <a:r>
              <a:rPr lang="en-US" altLang="zh-CN" dirty="0">
                <a:ea typeface="宋体" charset="-122"/>
              </a:rPr>
              <a:t>Non-Preemptable resources</a:t>
            </a:r>
            <a:endParaRPr lang="en-US" altLang="zh-CN" sz="1200" dirty="0">
              <a:ea typeface="宋体" charset="-122"/>
            </a:endParaRPr>
          </a:p>
          <a:p>
            <a:pPr eaLnBrk="1" hangingPunct="1">
              <a:lnSpc>
                <a:spcPct val="90000"/>
              </a:lnSpc>
            </a:pPr>
            <a:endParaRPr lang="en-US" altLang="zh-CN" sz="1200" dirty="0">
              <a:ea typeface="宋体" charset="-122"/>
            </a:endParaRPr>
          </a:p>
          <a:p>
            <a:pPr eaLnBrk="1" hangingPunct="1">
              <a:lnSpc>
                <a:spcPct val="90000"/>
              </a:lnSpc>
            </a:pPr>
            <a:r>
              <a:rPr lang="en-US" altLang="zh-CN" sz="1200" dirty="0">
                <a:ea typeface="宋体" charset="-122"/>
              </a:rPr>
              <a:t>Cannot be taken away from the present user without causing the process to fail (includes producing inconsistent output or race condition). </a:t>
            </a:r>
          </a:p>
          <a:p>
            <a:pPr eaLnBrk="1" hangingPunct="1">
              <a:lnSpc>
                <a:spcPct val="90000"/>
              </a:lnSpc>
            </a:pPr>
            <a:r>
              <a:rPr lang="en-US" altLang="zh-CN" sz="1200" dirty="0">
                <a:ea typeface="宋体" charset="-122"/>
              </a:rPr>
              <a:t>For example writing output to CD or printer. Taking the resource away and giving it to someone else produces unusable outputs</a:t>
            </a:r>
          </a:p>
          <a:p>
            <a:pPr eaLnBrk="1" hangingPunct="1">
              <a:lnSpc>
                <a:spcPct val="90000"/>
              </a:lnSpc>
            </a:pPr>
            <a:r>
              <a:rPr lang="en-US" altLang="zh-CN" sz="1200" dirty="0">
                <a:ea typeface="宋体" charset="-122"/>
              </a:rPr>
              <a:t>Must protect the resource (mutual exclusion)</a:t>
            </a:r>
          </a:p>
          <a:p>
            <a:pPr eaLnBrk="1" hangingPunct="1">
              <a:lnSpc>
                <a:spcPct val="90000"/>
              </a:lnSpc>
            </a:pPr>
            <a:r>
              <a:rPr lang="en-US" altLang="zh-CN" sz="1200" dirty="0">
                <a:ea typeface="宋体" charset="-122"/>
              </a:rPr>
              <a:t>Requesting process may be forced to wait or </a:t>
            </a:r>
            <a:r>
              <a:rPr lang="en-US" altLang="zh-CN" sz="1200" dirty="0" err="1">
                <a:ea typeface="宋体" charset="-122"/>
              </a:rPr>
              <a:t>rerequest</a:t>
            </a:r>
            <a:r>
              <a:rPr lang="en-US" altLang="zh-CN" sz="1200" dirty="0">
                <a:ea typeface="宋体" charset="-122"/>
              </a:rPr>
              <a:t> the resource later</a:t>
            </a:r>
          </a:p>
          <a:p>
            <a:pPr eaLnBrk="1" hangingPunct="1">
              <a:lnSpc>
                <a:spcPct val="90000"/>
              </a:lnSpc>
            </a:pPr>
            <a:r>
              <a:rPr lang="en-US" altLang="zh-CN" sz="1200" dirty="0">
                <a:ea typeface="宋体" charset="-122"/>
              </a:rPr>
              <a:t>Sharing these resources may lead to deadlock</a:t>
            </a:r>
          </a:p>
          <a:p>
            <a:endParaRPr lang="en-SE" dirty="0"/>
          </a:p>
        </p:txBody>
      </p:sp>
    </p:spTree>
    <p:extLst>
      <p:ext uri="{BB962C8B-B14F-4D97-AF65-F5344CB8AC3E}">
        <p14:creationId xmlns:p14="http://schemas.microsoft.com/office/powerpoint/2010/main" val="2395173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Rectangle 2"/>
          <p:cNvSpPr>
            <a:spLocks noGrp="1" noRot="1" noChangeAspect="1" noChangeArrowheads="1" noTextEdit="1"/>
          </p:cNvSpPr>
          <p:nvPr>
            <p:ph type="sldImg"/>
          </p:nvPr>
        </p:nvSpPr>
        <p:spPr>
          <a:ln/>
        </p:spPr>
      </p:sp>
      <p:sp>
        <p:nvSpPr>
          <p:cNvPr id="605187" name="Rectangle 3"/>
          <p:cNvSpPr>
            <a:spLocks noGrp="1" noChangeArrowheads="1"/>
          </p:cNvSpPr>
          <p:nvPr>
            <p:ph type="body" idx="1"/>
          </p:nvPr>
        </p:nvSpPr>
        <p:spPr/>
        <p:txBody>
          <a:bodyPr/>
          <a:lstStyle/>
          <a:p>
            <a:pPr marL="0" marR="0" lvl="1" indent="0" algn="l" defTabSz="914400" rtl="0" eaLnBrk="0" fontAlgn="base" latinLnBrk="0" hangingPunct="0">
              <a:lnSpc>
                <a:spcPct val="85000"/>
              </a:lnSpc>
              <a:spcBef>
                <a:spcPct val="20000"/>
              </a:spcBef>
              <a:spcAft>
                <a:spcPct val="0"/>
              </a:spcAft>
              <a:buClrTx/>
              <a:buSzTx/>
              <a:buFontTx/>
              <a:buNone/>
              <a:tabLst/>
              <a:defRPr/>
            </a:pPr>
            <a:r>
              <a:rPr lang="en-US" dirty="0">
                <a:solidFill>
                  <a:schemeClr val="hlink"/>
                </a:solidFill>
              </a:rPr>
              <a:t>Technique: pretend each request is granted, then run deadlock detection algorithm, </a:t>
            </a:r>
            <a:br>
              <a:rPr lang="en-US" dirty="0">
                <a:solidFill>
                  <a:schemeClr val="hlink"/>
                </a:solidFill>
              </a:rPr>
            </a:br>
            <a:r>
              <a:rPr lang="en-US" dirty="0">
                <a:solidFill>
                  <a:schemeClr val="hlink"/>
                </a:solidFill>
              </a:rPr>
              <a:t> ([</a:t>
            </a:r>
            <a:r>
              <a:rPr lang="en-US" dirty="0" err="1">
                <a:solidFill>
                  <a:schemeClr val="hlink"/>
                </a:solidFill>
              </a:rPr>
              <a:t>R</a:t>
            </a:r>
            <a:r>
              <a:rPr lang="en-US" baseline="-25000" dirty="0" err="1">
                <a:solidFill>
                  <a:schemeClr val="hlink"/>
                </a:solidFill>
              </a:rPr>
              <a:t>i</a:t>
            </a:r>
            <a:r>
              <a:rPr lang="en-US" dirty="0">
                <a:solidFill>
                  <a:schemeClr val="hlink"/>
                </a:solidFill>
              </a:rPr>
              <a:t>]-[</a:t>
            </a:r>
            <a:r>
              <a:rPr lang="en-US" dirty="0" err="1">
                <a:solidFill>
                  <a:schemeClr val="hlink"/>
                </a:solidFill>
              </a:rPr>
              <a:t>C</a:t>
            </a:r>
            <a:r>
              <a:rPr lang="en-US" baseline="-25000" dirty="0" err="1">
                <a:solidFill>
                  <a:schemeClr val="hlink"/>
                </a:solidFill>
              </a:rPr>
              <a:t>i</a:t>
            </a:r>
            <a:r>
              <a:rPr lang="en-US" dirty="0">
                <a:solidFill>
                  <a:schemeClr val="hlink"/>
                </a:solidFill>
              </a:rPr>
              <a:t>] ≤ [A]) </a:t>
            </a:r>
            <a:br>
              <a:rPr lang="en-US" dirty="0">
                <a:solidFill>
                  <a:schemeClr val="hlink"/>
                </a:solidFill>
              </a:rPr>
            </a:br>
            <a:r>
              <a:rPr lang="en-US" dirty="0">
                <a:solidFill>
                  <a:schemeClr val="hlink"/>
                </a:solidFill>
              </a:rPr>
              <a:t>Grant request if result is deadlock free (conservative!)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lvl="1">
              <a:lnSpc>
                <a:spcPct val="85000"/>
              </a:lnSpc>
            </a:pPr>
            <a:endParaRPr lang="en-US" dirty="0"/>
          </a:p>
          <a:p>
            <a:pPr>
              <a:lnSpc>
                <a:spcPct val="85000"/>
              </a:lnSpc>
            </a:pPr>
            <a:r>
              <a:rPr lang="en-US" dirty="0"/>
              <a:t>Evaluate requests from each process, and grant all its requests if feasible</a:t>
            </a:r>
          </a:p>
          <a:p>
            <a:pPr marL="0" marR="0" lvl="1" indent="0" algn="l" defTabSz="914400" rtl="0" eaLnBrk="0" fontAlgn="base" latinLnBrk="0" hangingPunct="0">
              <a:lnSpc>
                <a:spcPct val="85000"/>
              </a:lnSpc>
              <a:spcBef>
                <a:spcPct val="20000"/>
              </a:spcBef>
              <a:spcAft>
                <a:spcPct val="0"/>
              </a:spcAft>
              <a:buClrTx/>
              <a:buSzTx/>
              <a:buFontTx/>
              <a:buNone/>
              <a:tabLst/>
              <a:defRPr/>
            </a:pPr>
            <a:endParaRPr lang="en-US" dirty="0">
              <a:solidFill>
                <a:schemeClr val="hlink"/>
              </a:solidFill>
            </a:endParaRPr>
          </a:p>
          <a:p>
            <a:pPr>
              <a:lnSpc>
                <a:spcPct val="85000"/>
              </a:lnSpc>
              <a:spcBef>
                <a:spcPct val="20000"/>
              </a:spcBef>
            </a:pPr>
            <a:endParaRPr lang="en-US" dirty="0"/>
          </a:p>
          <a:p>
            <a:pPr>
              <a:lnSpc>
                <a:spcPct val="85000"/>
              </a:lnSpc>
              <a:spcBef>
                <a:spcPct val="20000"/>
              </a:spcBef>
            </a:pPr>
            <a:r>
              <a:rPr lang="en-US" dirty="0"/>
              <a:t>Toward right idea: </a:t>
            </a:r>
          </a:p>
          <a:p>
            <a:pPr lvl="1">
              <a:lnSpc>
                <a:spcPct val="85000"/>
              </a:lnSpc>
              <a:spcBef>
                <a:spcPct val="20000"/>
              </a:spcBef>
            </a:pPr>
            <a:r>
              <a:rPr lang="en-US" dirty="0"/>
              <a:t>State maximum resource needs in advance</a:t>
            </a:r>
          </a:p>
          <a:p>
            <a:pPr lvl="1">
              <a:lnSpc>
                <a:spcPct val="85000"/>
              </a:lnSpc>
              <a:spcBef>
                <a:spcPct val="20000"/>
              </a:spcBef>
            </a:pPr>
            <a:r>
              <a:rPr lang="en-US" dirty="0"/>
              <a:t>Allow particular thread to proceed if:</a:t>
            </a:r>
          </a:p>
          <a:p>
            <a:pPr lvl="2">
              <a:lnSpc>
                <a:spcPct val="85000"/>
              </a:lnSpc>
              <a:spcBef>
                <a:spcPct val="20000"/>
              </a:spcBef>
              <a:buFontTx/>
              <a:buNone/>
            </a:pPr>
            <a:r>
              <a:rPr lang="en-US" dirty="0"/>
              <a:t>	(available resources - #requested) </a:t>
            </a:r>
            <a:r>
              <a:rPr lang="en-US" dirty="0">
                <a:sym typeface="Symbol" pitchFamily="18" charset="2"/>
              </a:rPr>
              <a:t> max </a:t>
            </a:r>
            <a:br>
              <a:rPr lang="en-US" dirty="0">
                <a:sym typeface="Symbol" pitchFamily="18" charset="2"/>
              </a:rPr>
            </a:br>
            <a:r>
              <a:rPr lang="en-US" dirty="0">
                <a:sym typeface="Symbol" pitchFamily="18" charset="2"/>
              </a:rPr>
              <a:t>remaining that might be needed by any thread</a:t>
            </a:r>
          </a:p>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w="9525"/>
        </p:spPr>
        <p:txBody>
          <a:bodyPr/>
          <a:lstStyle/>
          <a:p>
            <a:pPr>
              <a:lnSpc>
                <a:spcPct val="80000"/>
              </a:lnSpc>
              <a:spcBef>
                <a:spcPct val="20000"/>
              </a:spcBef>
            </a:pPr>
            <a:r>
              <a:rPr lang="en-US" dirty="0"/>
              <a:t>Starvation vs. Deadlock</a:t>
            </a:r>
          </a:p>
          <a:p>
            <a:pPr lvl="1">
              <a:lnSpc>
                <a:spcPct val="80000"/>
              </a:lnSpc>
              <a:spcBef>
                <a:spcPct val="20000"/>
              </a:spcBef>
            </a:pPr>
            <a:r>
              <a:rPr lang="en-US" dirty="0"/>
              <a:t>Starvation: thread waits indefinitely</a:t>
            </a:r>
          </a:p>
          <a:p>
            <a:pPr lvl="1">
              <a:lnSpc>
                <a:spcPct val="80000"/>
              </a:lnSpc>
              <a:spcBef>
                <a:spcPct val="20000"/>
              </a:spcBef>
            </a:pPr>
            <a:r>
              <a:rPr lang="en-US" dirty="0"/>
              <a:t>Deadlock: circular waiting for resources</a:t>
            </a:r>
          </a:p>
          <a:p>
            <a:endParaRPr lang="en-US" dirty="0">
              <a:latin typeface="Comic Sans MS" pitchFamily="66"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a:noFill/>
          <a:ln w="9525"/>
        </p:spPr>
        <p:txBody>
          <a:bodyPr/>
          <a:lstStyle/>
          <a:p>
            <a:endParaRPr lang="en-US">
              <a:latin typeface="Comic Sans MS" pitchFamily="66"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Rectangle 2"/>
          <p:cNvSpPr>
            <a:spLocks noGrp="1" noRot="1" noChangeAspect="1" noChangeArrowheads="1" noTextEdit="1"/>
          </p:cNvSpPr>
          <p:nvPr>
            <p:ph type="sldImg"/>
          </p:nvPr>
        </p:nvSpPr>
        <p:spPr>
          <a:ln/>
        </p:spPr>
      </p:sp>
      <p:sp>
        <p:nvSpPr>
          <p:cNvPr id="594947" name="Rectangle 3"/>
          <p:cNvSpPr>
            <a:spLocks noGrp="1" noChangeArrowheads="1"/>
          </p:cNvSpPr>
          <p:nvPr>
            <p:ph type="body" idx="1"/>
          </p:nvPr>
        </p:nvSpPr>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noRot="1" noChangeAspect="1" noChangeArrowheads="1" noTextEdit="1"/>
          </p:cNvSpPr>
          <p:nvPr>
            <p:ph type="sldImg"/>
          </p:nvPr>
        </p:nvSpPr>
        <p:spPr>
          <a:ln/>
        </p:spPr>
      </p:sp>
      <p:sp>
        <p:nvSpPr>
          <p:cNvPr id="87043" name="Rectangle 3"/>
          <p:cNvSpPr>
            <a:spLocks noGrp="1" noChangeArrowheads="1"/>
          </p:cNvSpPr>
          <p:nvPr>
            <p:ph type="body" idx="1"/>
          </p:nvPr>
        </p:nvSpPr>
        <p:spPr>
          <a:noFill/>
          <a:ln w="9525"/>
        </p:spPr>
        <p:txBody>
          <a:bodyPr/>
          <a:lstStyle/>
          <a:p>
            <a:pPr marL="0" marR="0" lvl="1" indent="0" algn="l" defTabSz="914400" rtl="0" eaLnBrk="0" fontAlgn="base" latinLnBrk="0" hangingPunct="0">
              <a:lnSpc>
                <a:spcPct val="100000"/>
              </a:lnSpc>
              <a:spcBef>
                <a:spcPct val="30000"/>
              </a:spcBef>
              <a:spcAft>
                <a:spcPct val="0"/>
              </a:spcAft>
              <a:buClrTx/>
              <a:buSzTx/>
              <a:buFontTx/>
              <a:buNone/>
              <a:tabLst/>
              <a:defRPr/>
            </a:pPr>
            <a:r>
              <a:rPr lang="en-US" altLang="ko-KR" dirty="0">
                <a:latin typeface="Helvetica" pitchFamily="34" charset="0"/>
                <a:ea typeface="굴림" charset="-127"/>
              </a:rPr>
              <a:t>Philosopher will grab any one they can</a:t>
            </a:r>
          </a:p>
          <a:p>
            <a:endParaRPr lang="en-US" dirty="0">
              <a:latin typeface="Comic Sans MS" pitchFamily="66"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kern="0" dirty="0">
                <a:solidFill>
                  <a:srgbClr val="000000"/>
                </a:solidFill>
                <a:latin typeface="Helvetica"/>
                <a:ea typeface="+mn-ea"/>
                <a:cs typeface="+mn-cs"/>
              </a:rPr>
              <a:t>Figure 6-14. Summary of approaches to deadlock prevention.</a:t>
            </a:r>
          </a:p>
          <a:p>
            <a:endParaRPr lang="en-US" altLang="zh-CN"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pPr eaLnBrk="1" hangingPunct="1"/>
            <a:r>
              <a:rPr lang="en-US" altLang="zh-CN" sz="2800" dirty="0">
                <a:ea typeface="宋体" charset="-122"/>
              </a:rPr>
              <a:t>How do we prevent deadlock from happening under any circumstances within our application?</a:t>
            </a:r>
          </a:p>
          <a:p>
            <a:pPr eaLnBrk="1" hangingPunct="1"/>
            <a:r>
              <a:rPr lang="en-US" altLang="zh-CN" sz="2800" dirty="0">
                <a:ea typeface="宋体" charset="-122"/>
              </a:rPr>
              <a:t>Direct prevention: Design to avoid deadlock (no circular waits possible)</a:t>
            </a:r>
          </a:p>
          <a:p>
            <a:pPr eaLnBrk="1" hangingPunct="1"/>
            <a:r>
              <a:rPr lang="en-US" altLang="zh-CN" sz="2800" dirty="0">
                <a:ea typeface="宋体" charset="-122"/>
              </a:rPr>
              <a:t>Indirect prevention: prevent the occurrence of one of the necessary conditions</a:t>
            </a:r>
          </a:p>
          <a:p>
            <a:pPr lvl="1" eaLnBrk="1" hangingPunct="1"/>
            <a:r>
              <a:rPr lang="en-US" altLang="zh-CN" sz="2400" dirty="0">
                <a:ea typeface="宋体" charset="-122"/>
              </a:rPr>
              <a:t>Generally need mutual exclusion so that is not a good candidate to disallow</a:t>
            </a:r>
          </a:p>
          <a:p>
            <a:pPr eaLnBrk="1" hangingPunct="1"/>
            <a:endParaRPr lang="en-US" altLang="zh-CN" sz="2800" dirty="0">
              <a:ea typeface="宋体" charset="-122"/>
            </a:endParaRPr>
          </a:p>
          <a:p>
            <a:pPr eaLnBrk="1" hangingPunct="1"/>
            <a:endParaRPr lang="en-US" altLang="zh-CN" sz="2800" dirty="0">
              <a:ea typeface="宋体" charset="-122"/>
            </a:endParaRP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0D8AF720-472F-4B50-80B7-CC002CB185FA}" type="slidenum">
              <a:rPr kumimoji="0" lang="en-US" altLang="zh-CN" sz="1200" b="0" i="0" u="none" strike="noStrike" kern="1200" cap="none" spc="0" normalizeH="0" baseline="0" noProof="0" smtClean="0">
                <a:ln>
                  <a:noFill/>
                </a:ln>
                <a:solidFill>
                  <a:srgbClr val="000000"/>
                </a:solidFill>
                <a:effectLst/>
                <a:uLnTx/>
                <a:uFillTx/>
                <a:latin typeface="Arial" charset="0"/>
                <a:ea typeface="宋体" panose="02010600030101010101"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zh-CN" sz="1200" b="0" i="0" u="none" strike="noStrike" kern="1200" cap="none" spc="0" normalizeH="0" baseline="0" noProof="0">
              <a:ln>
                <a:noFill/>
              </a:ln>
              <a:solidFill>
                <a:srgbClr val="000000"/>
              </a:solidFill>
              <a:effectLst/>
              <a:uLnTx/>
              <a:uFillTx/>
              <a:latin typeface="Arial" charset="0"/>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1200" dirty="0">
                <a:ea typeface="宋体" charset="-122"/>
              </a:rPr>
              <a:t>May be impossible to re-request the same resource</a:t>
            </a:r>
            <a:endParaRPr lang="en-SE" dirty="0"/>
          </a:p>
        </p:txBody>
      </p:sp>
    </p:spTree>
    <p:extLst>
      <p:ext uri="{BB962C8B-B14F-4D97-AF65-F5344CB8AC3E}">
        <p14:creationId xmlns:p14="http://schemas.microsoft.com/office/powerpoint/2010/main" val="3886273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06600A65-4D0F-46A5-A644-A213A9660776}"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57889533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98846B4-9419-4C68-9E06-408D83002EE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8500699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3C5F19D-421A-4527-B835-FE7B03950D02}"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4219934481"/>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14A2C6FE-5714-4D72-88CE-7D38D1D3492D}"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497219952"/>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483CB067-7323-4AEF-95B6-0539EA930A31}"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310009057"/>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BB8FD14D-FDD9-431B-9DD2-8245D5A7C60F}"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39139532"/>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8E42D2B2-8A96-4D65-B549-75F9169732AD}"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21350804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82D17100-E6F7-4A88-AB7B-A8B343350EB4}"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387406395"/>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4A8A0FDF-4FCB-479A-B9C2-6BFC16A6B0D1}"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4197422644"/>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B1933B6D-C297-46C5-B0AD-F7AB90396933}"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08817966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4D346E82-59FB-4D15-842A-817B404FAD1B}"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142480401"/>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15043662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49093330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1"/>
      </p:bgRef>
    </p:bg>
    <p:spTree>
      <p:nvGrpSpPr>
        <p:cNvPr id="1" name=""/>
        <p:cNvGrpSpPr/>
        <p:nvPr/>
      </p:nvGrpSpPr>
      <p:grpSpPr>
        <a:xfrm>
          <a:off x="0" y="0"/>
          <a:ext cx="0" cy="0"/>
          <a:chOff x="0" y="0"/>
          <a:chExt cx="0" cy="0"/>
        </a:xfrm>
      </p:grpSpPr>
      <p:sp>
        <p:nvSpPr>
          <p:cNvPr id="106499" name="Rectangle 3"/>
          <p:cNvSpPr>
            <a:spLocks noGrp="1" noChangeArrowheads="1"/>
          </p:cNvSpPr>
          <p:nvPr>
            <p:ph type="ctrTitle"/>
          </p:nvPr>
        </p:nvSpPr>
        <p:spPr>
          <a:xfrm>
            <a:off x="1016000" y="1371600"/>
            <a:ext cx="10261600" cy="2057400"/>
          </a:xfrm>
        </p:spPr>
        <p:txBody>
          <a:bodyPr/>
          <a:lstStyle>
            <a:lvl1pPr>
              <a:defRPr sz="5400"/>
            </a:lvl1pPr>
          </a:lstStyle>
          <a:p>
            <a:r>
              <a:rPr lang="zh-CN" altLang="en-US"/>
              <a:t>单击此处编辑母版标题样式</a:t>
            </a:r>
            <a:endParaRPr lang="en-US"/>
          </a:p>
        </p:txBody>
      </p:sp>
      <p:sp>
        <p:nvSpPr>
          <p:cNvPr id="106500" name="Rectangle 4"/>
          <p:cNvSpPr>
            <a:spLocks noGrp="1" noChangeArrowheads="1"/>
          </p:cNvSpPr>
          <p:nvPr>
            <p:ph type="subTitle" idx="1"/>
          </p:nvPr>
        </p:nvSpPr>
        <p:spPr>
          <a:xfrm>
            <a:off x="1016000" y="3765550"/>
            <a:ext cx="10261600" cy="2057400"/>
          </a:xfrm>
        </p:spPr>
        <p:txBody>
          <a:bodyPr/>
          <a:lstStyle>
            <a:lvl1pPr marL="0" indent="0">
              <a:buFont typeface="Wingdings" pitchFamily="2" charset="2"/>
              <a:buNone/>
              <a:defRPr sz="2800"/>
            </a:lvl1pPr>
          </a:lstStyle>
          <a:p>
            <a:r>
              <a:rPr lang="zh-CN" altLang="en-US"/>
              <a:t>单击此处编辑母版副标题样式</a:t>
            </a:r>
            <a:endParaRPr lang="en-US"/>
          </a:p>
        </p:txBody>
      </p:sp>
      <p:sp>
        <p:nvSpPr>
          <p:cNvPr id="12" name="Rectangle 7"/>
          <p:cNvSpPr>
            <a:spLocks noGrp="1" noChangeArrowheads="1"/>
          </p:cNvSpPr>
          <p:nvPr>
            <p:ph type="sldNum" sz="quarter" idx="10"/>
          </p:nvPr>
        </p:nvSpPr>
        <p:spPr>
          <a:xfrm>
            <a:off x="8737600" y="6248400"/>
            <a:ext cx="2844800" cy="457200"/>
          </a:xfrm>
        </p:spPr>
        <p:txBody>
          <a:bodyPr/>
          <a:lstStyle>
            <a:lvl1pPr>
              <a:defRPr b="1"/>
            </a:lvl1pPr>
          </a:lstStyle>
          <a:p>
            <a:pPr>
              <a:defRPr/>
            </a:pPr>
            <a:fld id="{06600A65-4D0F-46A5-A644-A213A9660776}" type="slidenum">
              <a:rPr lang="en-US" altLang="zh-CN">
                <a:solidFill>
                  <a:srgbClr val="000000"/>
                </a:solidFill>
              </a:rPr>
              <a:pPr>
                <a:defRPr/>
              </a:pPr>
              <a:t>‹#›</a:t>
            </a:fld>
            <a:endParaRPr lang="en-US" altLang="zh-CN">
              <a:solidFill>
                <a:srgbClr val="000000"/>
              </a:solidFill>
            </a:endParaRPr>
          </a:p>
        </p:txBody>
      </p:sp>
      <p:sp>
        <p:nvSpPr>
          <p:cNvPr id="1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395358798"/>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4"/>
          <p:cNvSpPr>
            <a:spLocks noGrp="1" noChangeArrowheads="1"/>
          </p:cNvSpPr>
          <p:nvPr>
            <p:ph type="dt" sz="half" idx="10"/>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
        <p:nvSpPr>
          <p:cNvPr id="5" name="Rectangle 6"/>
          <p:cNvSpPr>
            <a:spLocks noGrp="1" noChangeArrowheads="1"/>
          </p:cNvSpPr>
          <p:nvPr>
            <p:ph type="sldNum" sz="quarter" idx="11"/>
          </p:nvPr>
        </p:nvSpPr>
        <p:spPr/>
        <p:txBody>
          <a:bodyPr/>
          <a:lstStyle>
            <a:lvl1pPr>
              <a:defRPr/>
            </a:lvl1pPr>
          </a:lstStyle>
          <a:p>
            <a:pPr>
              <a:defRPr/>
            </a:pPr>
            <a:fld id="{198846B4-9419-4C68-9E06-408D83002EE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29645767"/>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6"/>
          <p:cNvSpPr>
            <a:spLocks noGrp="1" noChangeArrowheads="1"/>
          </p:cNvSpPr>
          <p:nvPr>
            <p:ph type="sldNum" sz="quarter" idx="10"/>
          </p:nvPr>
        </p:nvSpPr>
        <p:spPr/>
        <p:txBody>
          <a:bodyPr/>
          <a:lstStyle>
            <a:lvl1pPr>
              <a:defRPr/>
            </a:lvl1pPr>
          </a:lstStyle>
          <a:p>
            <a:pPr>
              <a:defRPr/>
            </a:pPr>
            <a:fld id="{53C5F19D-421A-4527-B835-FE7B03950D02}"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383202661"/>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Content Placeholder 2"/>
          <p:cNvSpPr>
            <a:spLocks noGrp="1"/>
          </p:cNvSpPr>
          <p:nvPr>
            <p:ph sz="half" idx="1"/>
          </p:nvPr>
        </p:nvSpPr>
        <p:spPr>
          <a:xfrm>
            <a:off x="6096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Content Placeholder 3"/>
          <p:cNvSpPr>
            <a:spLocks noGrp="1"/>
          </p:cNvSpPr>
          <p:nvPr>
            <p:ph sz="half" idx="2"/>
          </p:nvPr>
        </p:nvSpPr>
        <p:spPr>
          <a:xfrm>
            <a:off x="6248400" y="1917700"/>
            <a:ext cx="5435600" cy="43021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Rectangle 6"/>
          <p:cNvSpPr>
            <a:spLocks noGrp="1" noChangeArrowheads="1"/>
          </p:cNvSpPr>
          <p:nvPr>
            <p:ph type="sldNum" sz="quarter" idx="10"/>
          </p:nvPr>
        </p:nvSpPr>
        <p:spPr/>
        <p:txBody>
          <a:bodyPr/>
          <a:lstStyle>
            <a:lvl1pPr>
              <a:defRPr/>
            </a:lvl1pPr>
          </a:lstStyle>
          <a:p>
            <a:pPr>
              <a:defRPr/>
            </a:pPr>
            <a:fld id="{14A2C6FE-5714-4D72-88CE-7D38D1D3492D}"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6400972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7" name="Rectangle 6"/>
          <p:cNvSpPr>
            <a:spLocks noGrp="1" noChangeArrowheads="1"/>
          </p:cNvSpPr>
          <p:nvPr>
            <p:ph type="sldNum" sz="quarter" idx="10"/>
          </p:nvPr>
        </p:nvSpPr>
        <p:spPr/>
        <p:txBody>
          <a:bodyPr/>
          <a:lstStyle>
            <a:lvl1pPr>
              <a:defRPr/>
            </a:lvl1pPr>
          </a:lstStyle>
          <a:p>
            <a:pPr>
              <a:defRPr/>
            </a:pPr>
            <a:fld id="{483CB067-7323-4AEF-95B6-0539EA930A31}"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841573325"/>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Rectangle 6"/>
          <p:cNvSpPr>
            <a:spLocks noGrp="1" noChangeArrowheads="1"/>
          </p:cNvSpPr>
          <p:nvPr>
            <p:ph type="sldNum" sz="quarter" idx="10"/>
          </p:nvPr>
        </p:nvSpPr>
        <p:spPr/>
        <p:txBody>
          <a:bodyPr/>
          <a:lstStyle>
            <a:lvl1pPr>
              <a:defRPr/>
            </a:lvl1pPr>
          </a:lstStyle>
          <a:p>
            <a:pPr>
              <a:defRPr/>
            </a:pPr>
            <a:fld id="{BB8FD14D-FDD9-431B-9DD2-8245D5A7C60F}" type="slidenum">
              <a:rPr lang="en-US" altLang="zh-CN">
                <a:solidFill>
                  <a:srgbClr val="000000"/>
                </a:solidFill>
              </a:rPr>
              <a:pPr>
                <a:defRPr/>
              </a:pPr>
              <a:t>‹#›</a:t>
            </a:fld>
            <a:endParaRPr lang="en-US" altLang="zh-CN">
              <a:solidFill>
                <a:srgbClr val="000000"/>
              </a:solidFill>
            </a:endParaRPr>
          </a:p>
        </p:txBody>
      </p:sp>
      <p:sp>
        <p:nvSpPr>
          <p:cNvPr id="4"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632420571"/>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bg>
      <p:bgRef idx="1001">
        <a:schemeClr val="bg1"/>
      </p:bgRef>
    </p:bg>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p:txBody>
          <a:bodyPr/>
          <a:lstStyle>
            <a:lvl1pPr>
              <a:defRPr/>
            </a:lvl1pPr>
          </a:lstStyle>
          <a:p>
            <a:pPr>
              <a:defRPr/>
            </a:pPr>
            <a:fld id="{8E42D2B2-8A96-4D65-B549-75F9169732AD}" type="slidenum">
              <a:rPr lang="en-US" altLang="zh-CN">
                <a:solidFill>
                  <a:srgbClr val="000000"/>
                </a:solidFill>
              </a:rPr>
              <a:pPr>
                <a:defRPr/>
              </a:pPr>
              <a:t>‹#›</a:t>
            </a:fld>
            <a:endParaRPr lang="en-US" altLang="zh-CN">
              <a:solidFill>
                <a:srgbClr val="000000"/>
              </a:solidFill>
            </a:endParaRPr>
          </a:p>
        </p:txBody>
      </p:sp>
      <p:sp>
        <p:nvSpPr>
          <p:cNvPr id="3"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704010950"/>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zh-CN" altLang="en-US"/>
              <a:t>单击此处编辑母版标题样式</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82D17100-E6F7-4A88-AB7B-A8B343350EB4}"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097118893"/>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zh-CN" altLang="en-US"/>
              <a:t>单击此处编辑母版标题样式</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en-CA"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6"/>
          <p:cNvSpPr>
            <a:spLocks noGrp="1" noChangeArrowheads="1"/>
          </p:cNvSpPr>
          <p:nvPr>
            <p:ph type="sldNum" sz="quarter" idx="10"/>
          </p:nvPr>
        </p:nvSpPr>
        <p:spPr/>
        <p:txBody>
          <a:bodyPr/>
          <a:lstStyle>
            <a:lvl1pPr>
              <a:defRPr/>
            </a:lvl1pPr>
          </a:lstStyle>
          <a:p>
            <a:pPr>
              <a:defRPr/>
            </a:pPr>
            <a:fld id="{4A8A0FDF-4FCB-479A-B9C2-6BFC16A6B0D1}" type="slidenum">
              <a:rPr lang="en-US" altLang="zh-CN">
                <a:solidFill>
                  <a:srgbClr val="000000"/>
                </a:solidFill>
              </a:rPr>
              <a:pPr>
                <a:defRPr/>
              </a:pPr>
              <a:t>‹#›</a:t>
            </a:fld>
            <a:endParaRPr lang="en-US" altLang="zh-CN">
              <a:solidFill>
                <a:srgbClr val="000000"/>
              </a:solidFill>
            </a:endParaRPr>
          </a:p>
        </p:txBody>
      </p:sp>
      <p:sp>
        <p:nvSpPr>
          <p:cNvPr id="6"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730876759"/>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CA"/>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B1933B6D-C297-46C5-B0AD-F7AB90396933}"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842757956"/>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15400" y="533401"/>
            <a:ext cx="2768600" cy="5686425"/>
          </a:xfrm>
        </p:spPr>
        <p:txBody>
          <a:bodyPr vert="eaVert"/>
          <a:lstStyle/>
          <a:p>
            <a:r>
              <a:rPr lang="zh-CN" altLang="en-US"/>
              <a:t>单击此处编辑母版标题样式</a:t>
            </a:r>
            <a:endParaRPr lang="en-CA"/>
          </a:p>
        </p:txBody>
      </p:sp>
      <p:sp>
        <p:nvSpPr>
          <p:cNvPr id="3" name="Vertical Text Placeholder 2"/>
          <p:cNvSpPr>
            <a:spLocks noGrp="1"/>
          </p:cNvSpPr>
          <p:nvPr>
            <p:ph type="body" orient="vert" idx="1"/>
          </p:nvPr>
        </p:nvSpPr>
        <p:spPr>
          <a:xfrm>
            <a:off x="609600" y="533401"/>
            <a:ext cx="8102600" cy="56864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CA"/>
          </a:p>
        </p:txBody>
      </p:sp>
      <p:sp>
        <p:nvSpPr>
          <p:cNvPr id="4" name="Rectangle 6"/>
          <p:cNvSpPr>
            <a:spLocks noGrp="1" noChangeArrowheads="1"/>
          </p:cNvSpPr>
          <p:nvPr>
            <p:ph type="sldNum" sz="quarter" idx="10"/>
          </p:nvPr>
        </p:nvSpPr>
        <p:spPr/>
        <p:txBody>
          <a:bodyPr/>
          <a:lstStyle>
            <a:lvl1pPr>
              <a:defRPr/>
            </a:lvl1pPr>
          </a:lstStyle>
          <a:p>
            <a:pPr>
              <a:defRPr/>
            </a:pPr>
            <a:fld id="{4D346E82-59FB-4D15-842A-817B404FAD1B}" type="slidenum">
              <a:rPr lang="en-US" altLang="zh-CN">
                <a:solidFill>
                  <a:srgbClr val="000000"/>
                </a:solidFill>
              </a:rPr>
              <a:pPr>
                <a:defRPr/>
              </a:pPr>
              <a:t>‹#›</a:t>
            </a:fld>
            <a:endParaRPr lang="en-US" altLang="zh-CN">
              <a:solidFill>
                <a:srgbClr val="000000"/>
              </a:solidFill>
            </a:endParaRPr>
          </a:p>
        </p:txBody>
      </p:sp>
      <p:sp>
        <p:nvSpPr>
          <p:cNvPr id="5" name="Rectangle 4"/>
          <p:cNvSpPr>
            <a:spLocks noGrp="1" noChangeArrowheads="1"/>
          </p:cNvSpPr>
          <p:nvPr>
            <p:ph type="dt" sz="half" idx="11"/>
          </p:nvPr>
        </p:nvSpPr>
        <p:spPr>
          <a:xfrm>
            <a:off x="609600" y="6248400"/>
            <a:ext cx="5852584" cy="457200"/>
          </a:xfrm>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058631007"/>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248400" y="4144963"/>
            <a:ext cx="5435600" cy="207486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solidFill>
                  <a:srgbClr val="000000"/>
                </a:solidFill>
              </a:rPr>
              <a:pPr>
                <a:defRPr/>
              </a:pPr>
              <a:t>‹#›</a:t>
            </a:fld>
            <a:endParaRPr lang="en-US" altLang="zh-CN">
              <a:solidFill>
                <a:srgbClr val="000000"/>
              </a:solidFill>
            </a:endParaRPr>
          </a:p>
        </p:txBody>
      </p:sp>
      <p:sp>
        <p:nvSpPr>
          <p:cNvPr id="9"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28075639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a:t>Click to edit Master title style</a:t>
            </a:r>
            <a:endParaRPr lang="en-CA"/>
          </a:p>
        </p:txBody>
      </p:sp>
      <p:sp>
        <p:nvSpPr>
          <p:cNvPr id="3" name="Text Placeholder 2"/>
          <p:cNvSpPr>
            <a:spLocks noGrp="1"/>
          </p:cNvSpPr>
          <p:nvPr>
            <p:ph type="body" sz="half" idx="1"/>
          </p:nvPr>
        </p:nvSpPr>
        <p:spPr>
          <a:xfrm>
            <a:off x="6096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248400" y="1917700"/>
            <a:ext cx="5435600" cy="4302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Slide Number Placeholder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solidFill>
                  <a:srgbClr val="000000"/>
                </a:solidFill>
              </a:rPr>
              <a:pPr>
                <a:defRPr/>
              </a:pPr>
              <a:t>‹#›</a:t>
            </a:fld>
            <a:endParaRPr lang="en-US" altLang="zh-CN">
              <a:solidFill>
                <a:srgbClr val="000000"/>
              </a:solidFill>
            </a:endParaRPr>
          </a:p>
        </p:txBody>
      </p:sp>
      <p:sp>
        <p:nvSpPr>
          <p:cNvPr id="8" name="Rectangle 4"/>
          <p:cNvSpPr>
            <a:spLocks noGrp="1" noChangeArrowheads="1"/>
          </p:cNvSpPr>
          <p:nvPr>
            <p:ph type="dt" sz="half" idx="10"/>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129360440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solidFill>
                  <a:srgbClr val="000000"/>
                </a:solidFill>
              </a:rPr>
              <a:pPr>
                <a:defRPr/>
              </a:pPr>
              <a:t>‹#›</a:t>
            </a:fld>
            <a:endParaRPr lang="en-US" altLang="zh-CN">
              <a:solidFill>
                <a:srgbClr val="000000"/>
              </a:solidFill>
            </a:endParaRPr>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988701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5" Type="http://schemas.openxmlformats.org/officeDocument/2006/relationships/theme" Target="../theme/theme3.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2000FEF8-431C-4F4A-A8C7-E78849B09395}" type="slidenum">
              <a:rPr lang="en-US" altLang="zh-CN">
                <a:solidFill>
                  <a:srgbClr val="000000"/>
                </a:solidFill>
              </a:rPr>
              <a:pPr>
                <a:defRPr/>
              </a:pPr>
              <a:t>‹#›</a:t>
            </a:fld>
            <a:endParaRPr lang="en-US" altLang="zh-CN">
              <a:solidFill>
                <a:srgbClr val="000000"/>
              </a:solidFill>
            </a:endParaRPr>
          </a:p>
        </p:txBody>
      </p:sp>
      <p:sp>
        <p:nvSpPr>
          <p:cNvPr id="105480" name="Line 8"/>
          <p:cNvSpPr>
            <a:spLocks noChangeShapeType="1"/>
          </p:cNvSpPr>
          <p:nvPr/>
        </p:nvSpPr>
        <p:spPr bwMode="auto">
          <a:xfrm flipH="1">
            <a:off x="609600" y="1752600"/>
            <a:ext cx="11074400" cy="0"/>
          </a:xfrm>
          <a:prstGeom prst="line">
            <a:avLst/>
          </a:prstGeom>
          <a:noFill/>
          <a:ln w="38100">
            <a:solidFill>
              <a:schemeClr val="tx1"/>
            </a:solidFill>
            <a:round/>
            <a:headEnd/>
            <a:tailEnd/>
          </a:ln>
          <a:effectLst/>
        </p:spPr>
        <p:txBody>
          <a:bodyPr/>
          <a:lstStyle/>
          <a:p>
            <a:pPr>
              <a:defRPr/>
            </a:pPr>
            <a:endParaRPr lang="en-CA" dirty="0">
              <a:solidFill>
                <a:srgbClr val="000000"/>
              </a:solidFill>
            </a:endParaRPr>
          </a:p>
        </p:txBody>
      </p:sp>
      <p:sp>
        <p:nvSpPr>
          <p:cNvPr id="12" name="Rectangle 4"/>
          <p:cNvSpPr>
            <a:spLocks noGrp="1" noChangeArrowheads="1"/>
          </p:cNvSpPr>
          <p:nvPr userDrawn="1">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394922374"/>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 id="2147483753" r:id="rId13"/>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D7EDBD"/>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533400"/>
            <a:ext cx="10972800" cy="11430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ltLang="zh-CN"/>
          </a:p>
        </p:txBody>
      </p:sp>
      <p:sp>
        <p:nvSpPr>
          <p:cNvPr id="1027" name="Rectangle 3"/>
          <p:cNvSpPr>
            <a:spLocks noGrp="1" noChangeArrowheads="1"/>
          </p:cNvSpPr>
          <p:nvPr>
            <p:ph type="body" idx="1"/>
          </p:nvPr>
        </p:nvSpPr>
        <p:spPr bwMode="auto">
          <a:xfrm>
            <a:off x="609600" y="1917701"/>
            <a:ext cx="11074400"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ltLang="zh-CN"/>
          </a:p>
        </p:txBody>
      </p:sp>
      <p:sp>
        <p:nvSpPr>
          <p:cNvPr id="105478" name="Rectangle 6"/>
          <p:cNvSpPr>
            <a:spLocks noGrp="1" noChangeArrowheads="1"/>
          </p:cNvSpPr>
          <p:nvPr>
            <p:ph type="sldNum" sz="quarter" idx="4"/>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2000FEF8-431C-4F4A-A8C7-E78849B09395}" type="slidenum">
              <a:rPr lang="en-US" altLang="zh-CN">
                <a:solidFill>
                  <a:srgbClr val="000000"/>
                </a:solidFill>
              </a:rPr>
              <a:pPr>
                <a:defRPr/>
              </a:pPr>
              <a:t>‹#›</a:t>
            </a:fld>
            <a:endParaRPr lang="en-US" altLang="zh-CN">
              <a:solidFill>
                <a:srgbClr val="000000"/>
              </a:solidFill>
            </a:endParaRPr>
          </a:p>
        </p:txBody>
      </p:sp>
      <p:sp>
        <p:nvSpPr>
          <p:cNvPr id="105480" name="Line 8"/>
          <p:cNvSpPr>
            <a:spLocks noChangeShapeType="1"/>
          </p:cNvSpPr>
          <p:nvPr/>
        </p:nvSpPr>
        <p:spPr bwMode="auto">
          <a:xfrm flipH="1">
            <a:off x="609600" y="1752600"/>
            <a:ext cx="11074400" cy="0"/>
          </a:xfrm>
          <a:prstGeom prst="line">
            <a:avLst/>
          </a:prstGeom>
          <a:noFill/>
          <a:ln w="38100">
            <a:solidFill>
              <a:schemeClr val="tx1"/>
            </a:solidFill>
            <a:round/>
            <a:headEnd/>
            <a:tailEnd/>
          </a:ln>
          <a:effectLst/>
        </p:spPr>
        <p:txBody>
          <a:bodyPr/>
          <a:lstStyle/>
          <a:p>
            <a:pPr>
              <a:defRPr/>
            </a:pPr>
            <a:endParaRPr lang="en-CA" dirty="0">
              <a:solidFill>
                <a:srgbClr val="000000"/>
              </a:solidFill>
            </a:endParaRPr>
          </a:p>
        </p:txBody>
      </p:sp>
      <p:sp>
        <p:nvSpPr>
          <p:cNvPr id="12" name="Rectangle 4"/>
          <p:cNvSpPr>
            <a:spLocks noGrp="1" noChangeArrowheads="1"/>
          </p:cNvSpPr>
          <p:nvPr userDrawn="1">
            <p:ph type="dt" sz="half" idx="2"/>
          </p:nvPr>
        </p:nvSpPr>
        <p:spPr>
          <a:xfrm>
            <a:off x="609600" y="6364288"/>
            <a:ext cx="5852584" cy="457200"/>
          </a:xfrm>
          <a:prstGeom prst="rect">
            <a:avLst/>
          </a:prstGeom>
          <a:ln/>
        </p:spPr>
        <p:txBody>
          <a:bodyPr/>
          <a:lstStyle>
            <a:lvl1pPr>
              <a:defRPr/>
            </a:lvl1pPr>
          </a:lstStyle>
          <a:p>
            <a:pPr>
              <a:defRPr/>
            </a:pPr>
            <a:r>
              <a:rPr lang="en-US">
                <a:solidFill>
                  <a:srgbClr val="000000"/>
                </a:solidFill>
              </a:rPr>
              <a:t> © </a:t>
            </a:r>
            <a:r>
              <a:rPr lang="en-US" err="1">
                <a:solidFill>
                  <a:srgbClr val="000000"/>
                </a:solidFill>
              </a:rPr>
              <a:t>Zonghua</a:t>
            </a:r>
            <a:r>
              <a:rPr lang="en-US">
                <a:solidFill>
                  <a:srgbClr val="000000"/>
                </a:solidFill>
              </a:rPr>
              <a:t> </a:t>
            </a:r>
            <a:r>
              <a:rPr lang="en-US" err="1">
                <a:solidFill>
                  <a:srgbClr val="000000"/>
                </a:solidFill>
              </a:rPr>
              <a:t>Gu</a:t>
            </a:r>
            <a:r>
              <a:rPr lang="en-US">
                <a:solidFill>
                  <a:srgbClr val="000000"/>
                </a:solidFill>
              </a:rPr>
              <a:t>, CMPT 300, Fall 2011 </a:t>
            </a:r>
          </a:p>
        </p:txBody>
      </p:sp>
    </p:spTree>
    <p:extLst>
      <p:ext uri="{BB962C8B-B14F-4D97-AF65-F5344CB8AC3E}">
        <p14:creationId xmlns:p14="http://schemas.microsoft.com/office/powerpoint/2010/main" val="4197912428"/>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Lst>
  <p:hf hdr="0" ftr="0"/>
  <p:txStyles>
    <p:titleStyle>
      <a:lvl1pPr algn="l" rtl="0" eaLnBrk="1" fontAlgn="base" hangingPunct="1">
        <a:spcBef>
          <a:spcPct val="0"/>
        </a:spcBef>
        <a:spcAft>
          <a:spcPct val="0"/>
        </a:spcAft>
        <a:defRPr sz="4400">
          <a:solidFill>
            <a:schemeClr val="tx2"/>
          </a:solidFill>
          <a:latin typeface="+mj-lt"/>
          <a:ea typeface="+mj-ea"/>
          <a:cs typeface="+mj-cs"/>
        </a:defRPr>
      </a:lvl1pPr>
      <a:lvl2pPr algn="l" rtl="0" eaLnBrk="1" fontAlgn="base" hangingPunct="1">
        <a:spcBef>
          <a:spcPct val="0"/>
        </a:spcBef>
        <a:spcAft>
          <a:spcPct val="0"/>
        </a:spcAft>
        <a:defRPr sz="4400">
          <a:solidFill>
            <a:schemeClr val="tx2"/>
          </a:solidFill>
          <a:latin typeface="Arial Rounded MT Bold" pitchFamily="34" charset="0"/>
        </a:defRPr>
      </a:lvl2pPr>
      <a:lvl3pPr algn="l" rtl="0" eaLnBrk="1" fontAlgn="base" hangingPunct="1">
        <a:spcBef>
          <a:spcPct val="0"/>
        </a:spcBef>
        <a:spcAft>
          <a:spcPct val="0"/>
        </a:spcAft>
        <a:defRPr sz="4400">
          <a:solidFill>
            <a:schemeClr val="tx2"/>
          </a:solidFill>
          <a:latin typeface="Arial Rounded MT Bold" pitchFamily="34" charset="0"/>
        </a:defRPr>
      </a:lvl3pPr>
      <a:lvl4pPr algn="l" rtl="0" eaLnBrk="1" fontAlgn="base" hangingPunct="1">
        <a:spcBef>
          <a:spcPct val="0"/>
        </a:spcBef>
        <a:spcAft>
          <a:spcPct val="0"/>
        </a:spcAft>
        <a:defRPr sz="4400">
          <a:solidFill>
            <a:schemeClr val="tx2"/>
          </a:solidFill>
          <a:latin typeface="Arial Rounded MT Bold" pitchFamily="34" charset="0"/>
        </a:defRPr>
      </a:lvl4pPr>
      <a:lvl5pPr algn="l" rtl="0" eaLnBrk="1" fontAlgn="base" hangingPunct="1">
        <a:spcBef>
          <a:spcPct val="0"/>
        </a:spcBef>
        <a:spcAft>
          <a:spcPct val="0"/>
        </a:spcAft>
        <a:defRPr sz="4400">
          <a:solidFill>
            <a:schemeClr val="tx2"/>
          </a:solidFill>
          <a:latin typeface="Arial Rounded MT Bold" pitchFamily="34" charset="0"/>
        </a:defRPr>
      </a:lvl5pPr>
      <a:lvl6pPr marL="457200" algn="l" rtl="0" eaLnBrk="1" fontAlgn="base" hangingPunct="1">
        <a:spcBef>
          <a:spcPct val="0"/>
        </a:spcBef>
        <a:spcAft>
          <a:spcPct val="0"/>
        </a:spcAft>
        <a:defRPr sz="4400">
          <a:solidFill>
            <a:schemeClr val="tx2"/>
          </a:solidFill>
          <a:latin typeface="Arial Rounded MT Bold" pitchFamily="34" charset="0"/>
        </a:defRPr>
      </a:lvl6pPr>
      <a:lvl7pPr marL="914400" algn="l" rtl="0" eaLnBrk="1" fontAlgn="base" hangingPunct="1">
        <a:spcBef>
          <a:spcPct val="0"/>
        </a:spcBef>
        <a:spcAft>
          <a:spcPct val="0"/>
        </a:spcAft>
        <a:defRPr sz="4400">
          <a:solidFill>
            <a:schemeClr val="tx2"/>
          </a:solidFill>
          <a:latin typeface="Arial Rounded MT Bold" pitchFamily="34" charset="0"/>
        </a:defRPr>
      </a:lvl7pPr>
      <a:lvl8pPr marL="1371600" algn="l" rtl="0" eaLnBrk="1" fontAlgn="base" hangingPunct="1">
        <a:spcBef>
          <a:spcPct val="0"/>
        </a:spcBef>
        <a:spcAft>
          <a:spcPct val="0"/>
        </a:spcAft>
        <a:defRPr sz="4400">
          <a:solidFill>
            <a:schemeClr val="tx2"/>
          </a:solidFill>
          <a:latin typeface="Arial Rounded MT Bold" pitchFamily="34" charset="0"/>
        </a:defRPr>
      </a:lvl8pPr>
      <a:lvl9pPr marL="1828800" algn="l" rtl="0" eaLnBrk="1" fontAlgn="base" hangingPunct="1">
        <a:spcBef>
          <a:spcPct val="0"/>
        </a:spcBef>
        <a:spcAft>
          <a:spcPct val="0"/>
        </a:spcAft>
        <a:defRPr sz="4400">
          <a:solidFill>
            <a:schemeClr val="tx2"/>
          </a:solidFill>
          <a:latin typeface="Arial Rounded MT Bold" pitchFamily="34" charset="0"/>
        </a:defRPr>
      </a:lvl9pPr>
    </p:titleStyle>
    <p:body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1.wmf"/><Relationship Id="rId2" Type="http://schemas.openxmlformats.org/officeDocument/2006/relationships/notesSlide" Target="../notesSlides/notesSlide15.xml"/><Relationship Id="rId1" Type="http://schemas.openxmlformats.org/officeDocument/2006/relationships/slideLayout" Target="../slideLayouts/slideLayout24.xml"/><Relationship Id="rId6" Type="http://schemas.openxmlformats.org/officeDocument/2006/relationships/oleObject" Target="../embeddings/oleObject2.bin"/><Relationship Id="rId5" Type="http://schemas.openxmlformats.org/officeDocument/2006/relationships/image" Target="../media/image10.wmf"/><Relationship Id="rId4" Type="http://schemas.openxmlformats.org/officeDocument/2006/relationships/oleObject" Target="../embeddings/oleObject1.bin"/></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notesSlide" Target="../notesSlides/notesSlide16.xml"/><Relationship Id="rId1" Type="http://schemas.openxmlformats.org/officeDocument/2006/relationships/slideLayout" Target="../slideLayouts/slideLayout14.xml"/><Relationship Id="rId6" Type="http://schemas.openxmlformats.org/officeDocument/2006/relationships/image" Target="../media/image14.wmf"/><Relationship Id="rId5" Type="http://schemas.openxmlformats.org/officeDocument/2006/relationships/oleObject" Target="../embeddings/oleObject4.bin"/><Relationship Id="rId10" Type="http://schemas.openxmlformats.org/officeDocument/2006/relationships/image" Target="../media/image16.wmf"/><Relationship Id="rId4" Type="http://schemas.openxmlformats.org/officeDocument/2006/relationships/image" Target="../media/image13.wmf"/><Relationship Id="rId9" Type="http://schemas.openxmlformats.org/officeDocument/2006/relationships/oleObject" Target="../embeddings/oleObject6.bin"/></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7.bin"/><Relationship Id="rId1" Type="http://schemas.openxmlformats.org/officeDocument/2006/relationships/slideLayout" Target="../slideLayouts/slideLayout25.xml"/><Relationship Id="rId6" Type="http://schemas.openxmlformats.org/officeDocument/2006/relationships/oleObject" Target="../embeddings/oleObject9.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20.wmf"/></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8" Type="http://schemas.openxmlformats.org/officeDocument/2006/relationships/oleObject" Target="../embeddings/oleObject15.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12.bin"/><Relationship Id="rId1" Type="http://schemas.openxmlformats.org/officeDocument/2006/relationships/slideLayout" Target="../slideLayouts/slideLayout25.xml"/><Relationship Id="rId6" Type="http://schemas.openxmlformats.org/officeDocument/2006/relationships/oleObject" Target="../embeddings/oleObject14.bin"/><Relationship Id="rId11" Type="http://schemas.openxmlformats.org/officeDocument/2006/relationships/image" Target="../media/image26.wmf"/><Relationship Id="rId5" Type="http://schemas.openxmlformats.org/officeDocument/2006/relationships/image" Target="../media/image2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5.wmf"/></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27.wmf"/><Relationship Id="rId7" Type="http://schemas.openxmlformats.org/officeDocument/2006/relationships/image" Target="../media/image28.wmf"/><Relationship Id="rId2" Type="http://schemas.openxmlformats.org/officeDocument/2006/relationships/oleObject" Target="../embeddings/oleObject17.bin"/><Relationship Id="rId1" Type="http://schemas.openxmlformats.org/officeDocument/2006/relationships/slideLayout" Target="../slideLayouts/slideLayout25.xml"/><Relationship Id="rId6" Type="http://schemas.openxmlformats.org/officeDocument/2006/relationships/oleObject" Target="../embeddings/oleObject18.bin"/><Relationship Id="rId11" Type="http://schemas.openxmlformats.org/officeDocument/2006/relationships/image" Target="../media/image30.wmf"/><Relationship Id="rId5" Type="http://schemas.openxmlformats.org/officeDocument/2006/relationships/image" Target="../media/image23.wmf"/><Relationship Id="rId10" Type="http://schemas.openxmlformats.org/officeDocument/2006/relationships/oleObject" Target="../embeddings/oleObject16.bin"/><Relationship Id="rId4" Type="http://schemas.openxmlformats.org/officeDocument/2006/relationships/oleObject" Target="../embeddings/oleObject13.bin"/><Relationship Id="rId9" Type="http://schemas.openxmlformats.org/officeDocument/2006/relationships/image" Target="../media/image29.wmf"/></Relationships>
</file>

<file path=ppt/slides/_rels/slide4.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4.xml"/><Relationship Id="rId1" Type="http://schemas.openxmlformats.org/officeDocument/2006/relationships/slideLayout" Target="../slideLayouts/slideLayout14.xml"/><Relationship Id="rId5" Type="http://schemas.openxmlformats.org/officeDocument/2006/relationships/image" Target="../media/image3.wmf"/><Relationship Id="rId4" Type="http://schemas.openxmlformats.org/officeDocument/2006/relationships/image" Target="../media/image2.wmf"/></Relationships>
</file>

<file path=ppt/slides/_rels/slide4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31.wmf"/><Relationship Id="rId7" Type="http://schemas.openxmlformats.org/officeDocument/2006/relationships/image" Target="../media/image33.wmf"/><Relationship Id="rId2" Type="http://schemas.openxmlformats.org/officeDocument/2006/relationships/oleObject" Target="../embeddings/oleObject20.bin"/><Relationship Id="rId1" Type="http://schemas.openxmlformats.org/officeDocument/2006/relationships/slideLayout" Target="../slideLayouts/slideLayout25.xml"/><Relationship Id="rId6" Type="http://schemas.openxmlformats.org/officeDocument/2006/relationships/oleObject" Target="../embeddings/oleObject22.bin"/><Relationship Id="rId11" Type="http://schemas.openxmlformats.org/officeDocument/2006/relationships/image" Target="../media/image35.wmf"/><Relationship Id="rId5" Type="http://schemas.openxmlformats.org/officeDocument/2006/relationships/image" Target="../media/image32.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34.wmf"/></Relationships>
</file>

<file path=ppt/slides/_rels/slide41.xml.rels><?xml version="1.0" encoding="UTF-8" standalone="yes"?>
<Relationships xmlns="http://schemas.openxmlformats.org/package/2006/relationships"><Relationship Id="rId8" Type="http://schemas.openxmlformats.org/officeDocument/2006/relationships/oleObject" Target="../embeddings/oleObject28.bin"/><Relationship Id="rId3" Type="http://schemas.openxmlformats.org/officeDocument/2006/relationships/image" Target="../media/image36.wmf"/><Relationship Id="rId7" Type="http://schemas.openxmlformats.org/officeDocument/2006/relationships/image" Target="../media/image38.wmf"/><Relationship Id="rId2" Type="http://schemas.openxmlformats.org/officeDocument/2006/relationships/oleObject" Target="../embeddings/oleObject25.bin"/><Relationship Id="rId1" Type="http://schemas.openxmlformats.org/officeDocument/2006/relationships/slideLayout" Target="../slideLayouts/slideLayout25.xml"/><Relationship Id="rId6" Type="http://schemas.openxmlformats.org/officeDocument/2006/relationships/oleObject" Target="../embeddings/oleObject27.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29.bin"/><Relationship Id="rId4" Type="http://schemas.openxmlformats.org/officeDocument/2006/relationships/oleObject" Target="../embeddings/oleObject26.bin"/><Relationship Id="rId9" Type="http://schemas.openxmlformats.org/officeDocument/2006/relationships/image" Target="../media/image39.wmf"/></Relationships>
</file>

<file path=ppt/slides/_rels/slide42.xml.rels><?xml version="1.0" encoding="UTF-8" standalone="yes"?>
<Relationships xmlns="http://schemas.openxmlformats.org/package/2006/relationships"><Relationship Id="rId8" Type="http://schemas.openxmlformats.org/officeDocument/2006/relationships/oleObject" Target="../embeddings/oleObject33.bin"/><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30.bin"/><Relationship Id="rId1" Type="http://schemas.openxmlformats.org/officeDocument/2006/relationships/slideLayout" Target="../slideLayouts/slideLayout25.xml"/><Relationship Id="rId6" Type="http://schemas.openxmlformats.org/officeDocument/2006/relationships/oleObject" Target="../embeddings/oleObject32.bin"/><Relationship Id="rId11" Type="http://schemas.openxmlformats.org/officeDocument/2006/relationships/image" Target="../media/image45.wmf"/><Relationship Id="rId5" Type="http://schemas.openxmlformats.org/officeDocument/2006/relationships/image" Target="../media/image42.wmf"/><Relationship Id="rId10" Type="http://schemas.openxmlformats.org/officeDocument/2006/relationships/oleObject" Target="../embeddings/oleObject34.bin"/><Relationship Id="rId4" Type="http://schemas.openxmlformats.org/officeDocument/2006/relationships/oleObject" Target="../embeddings/oleObject31.bin"/><Relationship Id="rId9" Type="http://schemas.openxmlformats.org/officeDocument/2006/relationships/image" Target="../media/image44.wmf"/></Relationships>
</file>

<file path=ppt/slides/_rels/slide43.xml.rels><?xml version="1.0" encoding="UTF-8" standalone="yes"?>
<Relationships xmlns="http://schemas.openxmlformats.org/package/2006/relationships"><Relationship Id="rId8" Type="http://schemas.openxmlformats.org/officeDocument/2006/relationships/oleObject" Target="../embeddings/oleObject38.bin"/><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35.bin"/><Relationship Id="rId1" Type="http://schemas.openxmlformats.org/officeDocument/2006/relationships/slideLayout" Target="../slideLayouts/slideLayout25.xml"/><Relationship Id="rId6" Type="http://schemas.openxmlformats.org/officeDocument/2006/relationships/oleObject" Target="../embeddings/oleObject37.bin"/><Relationship Id="rId11" Type="http://schemas.openxmlformats.org/officeDocument/2006/relationships/image" Target="../media/image50.wmf"/><Relationship Id="rId5" Type="http://schemas.openxmlformats.org/officeDocument/2006/relationships/image" Target="../media/image47.wmf"/><Relationship Id="rId10" Type="http://schemas.openxmlformats.org/officeDocument/2006/relationships/oleObject" Target="../embeddings/oleObject39.bin"/><Relationship Id="rId4" Type="http://schemas.openxmlformats.org/officeDocument/2006/relationships/oleObject" Target="../embeddings/oleObject36.bin"/><Relationship Id="rId9" Type="http://schemas.openxmlformats.org/officeDocument/2006/relationships/image" Target="../media/image49.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43.bin"/><Relationship Id="rId3" Type="http://schemas.openxmlformats.org/officeDocument/2006/relationships/image" Target="../media/image51.wmf"/><Relationship Id="rId7" Type="http://schemas.openxmlformats.org/officeDocument/2006/relationships/image" Target="../media/image52.wmf"/><Relationship Id="rId2" Type="http://schemas.openxmlformats.org/officeDocument/2006/relationships/oleObject" Target="../embeddings/oleObject40.bin"/><Relationship Id="rId1" Type="http://schemas.openxmlformats.org/officeDocument/2006/relationships/slideLayout" Target="../slideLayouts/slideLayout25.xml"/><Relationship Id="rId6" Type="http://schemas.openxmlformats.org/officeDocument/2006/relationships/oleObject" Target="../embeddings/oleObject42.bin"/><Relationship Id="rId11" Type="http://schemas.openxmlformats.org/officeDocument/2006/relationships/image" Target="../media/image30.wmf"/><Relationship Id="rId5" Type="http://schemas.openxmlformats.org/officeDocument/2006/relationships/image" Target="../media/image23.wmf"/><Relationship Id="rId10" Type="http://schemas.openxmlformats.org/officeDocument/2006/relationships/oleObject" Target="../embeddings/oleObject44.bin"/><Relationship Id="rId4" Type="http://schemas.openxmlformats.org/officeDocument/2006/relationships/oleObject" Target="../embeddings/oleObject41.bin"/><Relationship Id="rId9" Type="http://schemas.openxmlformats.org/officeDocument/2006/relationships/image" Target="../media/image53.wmf"/></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8" Type="http://schemas.openxmlformats.org/officeDocument/2006/relationships/oleObject" Target="../embeddings/oleObject48.bin"/><Relationship Id="rId3" Type="http://schemas.openxmlformats.org/officeDocument/2006/relationships/image" Target="../media/image51.wmf"/><Relationship Id="rId7" Type="http://schemas.openxmlformats.org/officeDocument/2006/relationships/image" Target="../media/image55.wmf"/><Relationship Id="rId2" Type="http://schemas.openxmlformats.org/officeDocument/2006/relationships/oleObject" Target="../embeddings/oleObject45.bin"/><Relationship Id="rId1" Type="http://schemas.openxmlformats.org/officeDocument/2006/relationships/slideLayout" Target="../slideLayouts/slideLayout25.xml"/><Relationship Id="rId6" Type="http://schemas.openxmlformats.org/officeDocument/2006/relationships/oleObject" Target="../embeddings/oleObject47.bin"/><Relationship Id="rId11" Type="http://schemas.openxmlformats.org/officeDocument/2006/relationships/image" Target="../media/image57.wmf"/><Relationship Id="rId5" Type="http://schemas.openxmlformats.org/officeDocument/2006/relationships/image" Target="../media/image54.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56.w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5.wmf"/></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53.bin"/><Relationship Id="rId3" Type="http://schemas.openxmlformats.org/officeDocument/2006/relationships/image" Target="../media/image59.wmf"/><Relationship Id="rId7" Type="http://schemas.openxmlformats.org/officeDocument/2006/relationships/image" Target="../media/image61.wmf"/><Relationship Id="rId2" Type="http://schemas.openxmlformats.org/officeDocument/2006/relationships/oleObject" Target="../embeddings/oleObject50.bin"/><Relationship Id="rId1" Type="http://schemas.openxmlformats.org/officeDocument/2006/relationships/slideLayout" Target="../slideLayouts/slideLayout39.xml"/><Relationship Id="rId6" Type="http://schemas.openxmlformats.org/officeDocument/2006/relationships/oleObject" Target="../embeddings/oleObject52.bin"/><Relationship Id="rId5" Type="http://schemas.openxmlformats.org/officeDocument/2006/relationships/image" Target="../media/image60.wmf"/><Relationship Id="rId4" Type="http://schemas.openxmlformats.org/officeDocument/2006/relationships/oleObject" Target="../embeddings/oleObject51.bin"/><Relationship Id="rId9" Type="http://schemas.openxmlformats.org/officeDocument/2006/relationships/image" Target="../media/image62.wmf"/></Relationships>
</file>

<file path=ppt/slides/_rels/slide51.xml.rels><?xml version="1.0" encoding="UTF-8" standalone="yes"?>
<Relationships xmlns="http://schemas.openxmlformats.org/package/2006/relationships"><Relationship Id="rId8" Type="http://schemas.openxmlformats.org/officeDocument/2006/relationships/oleObject" Target="../embeddings/oleObject57.bin"/><Relationship Id="rId3" Type="http://schemas.openxmlformats.org/officeDocument/2006/relationships/image" Target="../media/image59.wmf"/><Relationship Id="rId7" Type="http://schemas.openxmlformats.org/officeDocument/2006/relationships/image" Target="../media/image64.wmf"/><Relationship Id="rId2" Type="http://schemas.openxmlformats.org/officeDocument/2006/relationships/oleObject" Target="../embeddings/oleObject54.bin"/><Relationship Id="rId1" Type="http://schemas.openxmlformats.org/officeDocument/2006/relationships/slideLayout" Target="../slideLayouts/slideLayout25.xml"/><Relationship Id="rId6" Type="http://schemas.openxmlformats.org/officeDocument/2006/relationships/oleObject" Target="../embeddings/oleObject56.bin"/><Relationship Id="rId5" Type="http://schemas.openxmlformats.org/officeDocument/2006/relationships/image" Target="../media/image63.wmf"/><Relationship Id="rId4" Type="http://schemas.openxmlformats.org/officeDocument/2006/relationships/oleObject" Target="../embeddings/oleObject55.bin"/><Relationship Id="rId9" Type="http://schemas.openxmlformats.org/officeDocument/2006/relationships/image" Target="../media/image65.wmf"/></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4.xml"/><Relationship Id="rId4" Type="http://schemas.openxmlformats.org/officeDocument/2006/relationships/hyperlink" Target="https://www.youtube.com/watch?v=VSkvwzqo-Pk"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dirty="0"/>
              <a:t>Deadlocks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Spooling</a:t>
            </a:r>
          </a:p>
        </p:txBody>
      </p:sp>
      <p:sp>
        <p:nvSpPr>
          <p:cNvPr id="3" name="Content Placeholder 2"/>
          <p:cNvSpPr>
            <a:spLocks noGrp="1"/>
          </p:cNvSpPr>
          <p:nvPr>
            <p:ph idx="1"/>
          </p:nvPr>
        </p:nvSpPr>
        <p:spPr/>
        <p:txBody>
          <a:bodyPr>
            <a:normAutofit lnSpcReduction="10000"/>
          </a:bodyPr>
          <a:lstStyle/>
          <a:p>
            <a:r>
              <a:rPr lang="en-US" dirty="0"/>
              <a:t>A single daemon process directly uses the resource; other processes send their requests to the daemon, e.g.:</a:t>
            </a:r>
          </a:p>
          <a:p>
            <a:endParaRPr lang="en-US" dirty="0"/>
          </a:p>
          <a:p>
            <a:endParaRPr lang="en-US" dirty="0"/>
          </a:p>
          <a:p>
            <a:endParaRPr lang="en-US" dirty="0"/>
          </a:p>
          <a:p>
            <a:endParaRPr lang="en-US" dirty="0"/>
          </a:p>
          <a:p>
            <a:r>
              <a:rPr lang="en-US" dirty="0"/>
              <a:t>The resource is no longer directly shared by multiple processes</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10</a:t>
            </a:fld>
            <a:endParaRPr lang="en-US" altLang="zh-CN" b="0">
              <a:solidFill>
                <a:srgbClr val="000000"/>
              </a:solidFill>
              <a:cs typeface="+mn-cs"/>
            </a:endParaRPr>
          </a:p>
        </p:txBody>
      </p:sp>
      <p:sp>
        <p:nvSpPr>
          <p:cNvPr id="9" name="Oval 8"/>
          <p:cNvSpPr/>
          <p:nvPr/>
        </p:nvSpPr>
        <p:spPr bwMode="auto">
          <a:xfrm>
            <a:off x="3845960" y="3246633"/>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1</a:t>
            </a:r>
          </a:p>
        </p:txBody>
      </p:sp>
      <p:sp>
        <p:nvSpPr>
          <p:cNvPr id="10" name="Oval 9"/>
          <p:cNvSpPr/>
          <p:nvPr/>
        </p:nvSpPr>
        <p:spPr bwMode="auto">
          <a:xfrm>
            <a:off x="3895619" y="4375078"/>
            <a:ext cx="914400" cy="914400"/>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Proc 2</a:t>
            </a:r>
          </a:p>
        </p:txBody>
      </p:sp>
      <p:sp>
        <p:nvSpPr>
          <p:cNvPr id="11" name="Oval 10"/>
          <p:cNvSpPr/>
          <p:nvPr/>
        </p:nvSpPr>
        <p:spPr bwMode="auto">
          <a:xfrm>
            <a:off x="5621677" y="3696983"/>
            <a:ext cx="1152417" cy="1101047"/>
          </a:xfrm>
          <a:prstGeom prst="ellipse">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Printing </a:t>
            </a:r>
          </a:p>
          <a:p>
            <a:pPr algn="ctr"/>
            <a:r>
              <a:rPr lang="en-US" sz="2400" b="0" dirty="0">
                <a:solidFill>
                  <a:srgbClr val="000000"/>
                </a:solidFill>
                <a:latin typeface="Times New Roman" pitchFamily="18" charset="0"/>
                <a:ea typeface="+mn-ea"/>
                <a:cs typeface="+mn-cs"/>
              </a:rPr>
              <a:t>Daemon</a:t>
            </a:r>
          </a:p>
        </p:txBody>
      </p:sp>
      <p:sp>
        <p:nvSpPr>
          <p:cNvPr id="12" name="Rectangle 11"/>
          <p:cNvSpPr/>
          <p:nvPr/>
        </p:nvSpPr>
        <p:spPr bwMode="auto">
          <a:xfrm>
            <a:off x="7616575" y="3791163"/>
            <a:ext cx="914400" cy="91440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a:r>
              <a:rPr lang="en-US" sz="2400" b="0" dirty="0">
                <a:solidFill>
                  <a:srgbClr val="000000"/>
                </a:solidFill>
                <a:latin typeface="Times New Roman" pitchFamily="18" charset="0"/>
                <a:ea typeface="+mn-ea"/>
                <a:cs typeface="+mn-cs"/>
              </a:rPr>
              <a:t>Printer</a:t>
            </a:r>
          </a:p>
        </p:txBody>
      </p:sp>
      <p:cxnSp>
        <p:nvCxnSpPr>
          <p:cNvPr id="14" name="Straight Arrow Connector 13"/>
          <p:cNvCxnSpPr>
            <a:stCxn id="9" idx="6"/>
          </p:cNvCxnSpPr>
          <p:nvPr/>
        </p:nvCxnSpPr>
        <p:spPr bwMode="auto">
          <a:xfrm>
            <a:off x="4760360" y="3703834"/>
            <a:ext cx="893852" cy="375007"/>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6" name="Straight Arrow Connector 15"/>
          <p:cNvCxnSpPr/>
          <p:nvPr/>
        </p:nvCxnSpPr>
        <p:spPr bwMode="auto">
          <a:xfrm flipV="1">
            <a:off x="4770635" y="4510355"/>
            <a:ext cx="976045" cy="452063"/>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8" name="Straight Arrow Connector 17"/>
          <p:cNvCxnSpPr>
            <a:stCxn id="11" idx="6"/>
            <a:endCxn id="12" idx="1"/>
          </p:cNvCxnSpPr>
          <p:nvPr/>
        </p:nvCxnSpPr>
        <p:spPr bwMode="auto">
          <a:xfrm>
            <a:off x="6774093" y="4247507"/>
            <a:ext cx="842482" cy="857"/>
          </a:xfrm>
          <a:prstGeom prst="straightConnector1">
            <a:avLst/>
          </a:prstGeom>
          <a:solidFill>
            <a:schemeClr val="bg1"/>
          </a:solidFill>
          <a:ln w="38100" cap="flat" cmpd="sng" algn="ctr">
            <a:solidFill>
              <a:schemeClr val="tx1"/>
            </a:solidFill>
            <a:prstDash val="solid"/>
            <a:round/>
            <a:headEnd type="none" w="med" len="med"/>
            <a:tailEnd type="arrow"/>
          </a:ln>
          <a:effectLst/>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Slide Number Placeholder 4"/>
          <p:cNvSpPr>
            <a:spLocks noGrp="1"/>
          </p:cNvSpPr>
          <p:nvPr>
            <p:ph type="sldNum" sz="quarter" idx="11"/>
          </p:nvPr>
        </p:nvSpPr>
        <p:spPr>
          <a:noFill/>
        </p:spPr>
        <p:txBody>
          <a:bodyPr/>
          <a:lstStyle/>
          <a:p>
            <a:fld id="{A909CAE8-228B-4C7B-8A0E-20F56200E0BB}" type="slidenum">
              <a:rPr lang="en-US" altLang="zh-CN" b="0">
                <a:solidFill>
                  <a:srgbClr val="000000"/>
                </a:solidFill>
                <a:cs typeface="+mn-cs"/>
              </a:rPr>
              <a:pPr/>
              <a:t>11</a:t>
            </a:fld>
            <a:endParaRPr lang="en-US" altLang="zh-CN" b="0">
              <a:solidFill>
                <a:srgbClr val="000000"/>
              </a:solidFill>
              <a:cs typeface="+mn-cs"/>
            </a:endParaRPr>
          </a:p>
        </p:txBody>
      </p:sp>
      <p:sp>
        <p:nvSpPr>
          <p:cNvPr id="14340" name="Rectangle 2"/>
          <p:cNvSpPr>
            <a:spLocks noGrp="1" noChangeArrowheads="1"/>
          </p:cNvSpPr>
          <p:nvPr>
            <p:ph type="title"/>
          </p:nvPr>
        </p:nvSpPr>
        <p:spPr>
          <a:xfrm>
            <a:off x="1825626" y="533400"/>
            <a:ext cx="8461375" cy="1143000"/>
          </a:xfrm>
        </p:spPr>
        <p:txBody>
          <a:bodyPr/>
          <a:lstStyle/>
          <a:p>
            <a:pPr eaLnBrk="1" hangingPunct="1"/>
            <a:r>
              <a:rPr lang="en-US" altLang="zh-CN" sz="4000" dirty="0">
                <a:ea typeface="宋体" charset="-122"/>
              </a:rPr>
              <a:t>Request all resources initially</a:t>
            </a:r>
          </a:p>
        </p:txBody>
      </p:sp>
      <p:sp>
        <p:nvSpPr>
          <p:cNvPr id="1434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Disallow hold-and-wait</a:t>
            </a:r>
          </a:p>
          <a:p>
            <a:pPr lvl="1" eaLnBrk="1" hangingPunct="1">
              <a:lnSpc>
                <a:spcPct val="80000"/>
              </a:lnSpc>
            </a:pPr>
            <a:r>
              <a:rPr lang="en-US" altLang="zh-CN" sz="2400" dirty="0">
                <a:ea typeface="宋体" charset="-122"/>
              </a:rPr>
              <a:t>Make each process request all resources at the same time and block until all resources are available to be granted simultaneously</a:t>
            </a:r>
          </a:p>
          <a:p>
            <a:pPr lvl="2">
              <a:lnSpc>
                <a:spcPct val="80000"/>
              </a:lnSpc>
            </a:pPr>
            <a:r>
              <a:rPr lang="en-US" altLang="zh-CN" sz="2000" dirty="0">
                <a:ea typeface="宋体" charset="-122"/>
              </a:rPr>
              <a:t>One solution to Dining Philosopher problem</a:t>
            </a:r>
          </a:p>
          <a:p>
            <a:pPr lvl="1" eaLnBrk="1" hangingPunct="1">
              <a:lnSpc>
                <a:spcPct val="80000"/>
              </a:lnSpc>
            </a:pPr>
            <a:r>
              <a:rPr lang="en-US" altLang="zh-CN" sz="2400" dirty="0">
                <a:ea typeface="宋体" charset="-122"/>
              </a:rPr>
              <a:t>May be inefficient</a:t>
            </a:r>
          </a:p>
          <a:p>
            <a:pPr lvl="2" eaLnBrk="1" hangingPunct="1">
              <a:lnSpc>
                <a:spcPct val="80000"/>
              </a:lnSpc>
            </a:pPr>
            <a:r>
              <a:rPr lang="en-US" altLang="zh-CN" sz="2000" dirty="0">
                <a:ea typeface="宋体" charset="-122"/>
              </a:rPr>
              <a:t>Process may have to wait a long time to get all its resources when it could have proceeded and completed a significant portion of it work with the </a:t>
            </a:r>
            <a:r>
              <a:rPr lang="en-US" altLang="zh-CN" sz="2000" dirty="0" err="1">
                <a:ea typeface="宋体" charset="-122"/>
              </a:rPr>
              <a:t>resouces</a:t>
            </a:r>
            <a:r>
              <a:rPr lang="en-US" altLang="zh-CN" sz="2000" dirty="0">
                <a:ea typeface="宋体" charset="-122"/>
              </a:rPr>
              <a:t> that were already available</a:t>
            </a:r>
          </a:p>
          <a:p>
            <a:pPr lvl="2" eaLnBrk="1" hangingPunct="1">
              <a:lnSpc>
                <a:spcPct val="80000"/>
              </a:lnSpc>
            </a:pPr>
            <a:r>
              <a:rPr lang="en-US" altLang="zh-CN" sz="2000" dirty="0">
                <a:ea typeface="宋体" charset="-122"/>
              </a:rPr>
              <a:t>Resources allocated to a process may remain unused for long periods of time blocking other processes</a:t>
            </a:r>
          </a:p>
          <a:p>
            <a:pPr lvl="2" eaLnBrk="1" hangingPunct="1">
              <a:lnSpc>
                <a:spcPct val="80000"/>
              </a:lnSpc>
            </a:pPr>
            <a:r>
              <a:rPr lang="en-US" altLang="zh-CN" sz="2000" dirty="0">
                <a:ea typeface="宋体" charset="-122"/>
              </a:rPr>
              <a:t>Processes may not know all resources they will require in advance. </a:t>
            </a:r>
          </a:p>
          <a:p>
            <a:pPr lvl="1" eaLnBrk="1" hangingPunct="1">
              <a:lnSpc>
                <a:spcPct val="80000"/>
              </a:lnSpc>
            </a:pPr>
            <a:endParaRPr lang="en-US" altLang="zh-CN" sz="2400" dirty="0">
              <a:ea typeface="宋体"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zh-CN" dirty="0">
                <a:ea typeface="宋体" charset="-122"/>
              </a:rPr>
              <a:t>Order resources numerically</a:t>
            </a:r>
          </a:p>
        </p:txBody>
      </p:sp>
      <p:sp>
        <p:nvSpPr>
          <p:cNvPr id="18437" name="Rectangle 3"/>
          <p:cNvSpPr>
            <a:spLocks noGrp="1" noChangeArrowheads="1"/>
          </p:cNvSpPr>
          <p:nvPr>
            <p:ph type="body" idx="1"/>
          </p:nvPr>
        </p:nvSpPr>
        <p:spPr>
          <a:xfrm>
            <a:off x="609600" y="1757364"/>
            <a:ext cx="10896600" cy="4302125"/>
          </a:xfrm>
        </p:spPr>
        <p:txBody>
          <a:bodyPr/>
          <a:lstStyle/>
          <a:p>
            <a:pPr eaLnBrk="1" hangingPunct="1">
              <a:lnSpc>
                <a:spcPct val="80000"/>
              </a:lnSpc>
            </a:pPr>
            <a:r>
              <a:rPr lang="en-US" altLang="zh-CN" sz="2800" dirty="0">
                <a:ea typeface="宋体" charset="-122"/>
              </a:rPr>
              <a:t>Prevent circular wait</a:t>
            </a:r>
          </a:p>
          <a:p>
            <a:pPr lvl="1">
              <a:lnSpc>
                <a:spcPct val="80000"/>
              </a:lnSpc>
            </a:pPr>
            <a:r>
              <a:rPr lang="en-US" sz="2400" dirty="0">
                <a:ea typeface="宋体" charset="-122"/>
              </a:rPr>
              <a:t>Define a total order of resources; If a process holds  certain resources, it can subsequently request only resources that follow the types of held resources in the total order.</a:t>
            </a:r>
          </a:p>
          <a:p>
            <a:pPr lvl="1">
              <a:lnSpc>
                <a:spcPct val="80000"/>
              </a:lnSpc>
            </a:pPr>
            <a:r>
              <a:rPr lang="en-US" altLang="zh-CN" sz="2400" dirty="0">
                <a:ea typeface="宋体" charset="-122"/>
              </a:rPr>
              <a:t>This prevents a process from requesting a resource that might cause a circular wait. </a:t>
            </a:r>
          </a:p>
          <a:p>
            <a:pPr lvl="2">
              <a:lnSpc>
                <a:spcPct val="80000"/>
              </a:lnSpc>
            </a:pPr>
            <a:r>
              <a:rPr lang="en-US" altLang="zh-CN" sz="2000" dirty="0">
                <a:ea typeface="宋体" charset="-122"/>
              </a:rPr>
              <a:t>if process L has resource 1 and process J has resource 3, the process L can request resource 3, but process J cannot request resource I and cause deadlock</a:t>
            </a:r>
          </a:p>
          <a:p>
            <a:pPr lvl="2">
              <a:lnSpc>
                <a:spcPct val="80000"/>
              </a:lnSpc>
            </a:pPr>
            <a:r>
              <a:rPr lang="en-US" altLang="zh-CN" sz="2000" dirty="0">
                <a:ea typeface="宋体" charset="-122"/>
              </a:rPr>
              <a:t>Another solution to Dining Philosopher’s problem</a:t>
            </a:r>
          </a:p>
          <a:p>
            <a:pPr lvl="1" eaLnBrk="1" hangingPunct="1">
              <a:lnSpc>
                <a:spcPct val="80000"/>
              </a:lnSpc>
            </a:pPr>
            <a:r>
              <a:rPr lang="en-US" altLang="zh-CN" sz="2400" dirty="0">
                <a:ea typeface="宋体" charset="-122"/>
              </a:rPr>
              <a:t>Introduces inefficiencies and can deny resources unnecessarily.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dirty="0">
                <a:ea typeface="宋体" charset="-122"/>
              </a:rPr>
              <a:t>Example with deadlock</a:t>
            </a:r>
          </a:p>
        </p:txBody>
      </p:sp>
      <p:sp>
        <p:nvSpPr>
          <p:cNvPr id="11269"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800">
                <a:ea typeface="宋体" charset="-122"/>
              </a:rPr>
              <a:t>semaphore res1, res2;</a:t>
            </a:r>
          </a:p>
          <a:p>
            <a:pPr eaLnBrk="1" hangingPunct="1">
              <a:lnSpc>
                <a:spcPct val="90000"/>
              </a:lnSpc>
              <a:buFont typeface="Wingdings" pitchFamily="2" charset="2"/>
              <a:buNone/>
            </a:pPr>
            <a:endParaRPr lang="en-US" altLang="zh-CN" sz="2800">
              <a:ea typeface="宋体" charset="-122"/>
            </a:endParaRPr>
          </a:p>
          <a:p>
            <a:pPr eaLnBrk="1" hangingPunct="1">
              <a:lnSpc>
                <a:spcPct val="90000"/>
              </a:lnSpc>
              <a:buFont typeface="Wingdings" pitchFamily="2" charset="2"/>
              <a:buNone/>
            </a:pPr>
            <a:r>
              <a:rPr lang="en-US" altLang="zh-CN" sz="2800">
                <a:ea typeface="宋体" charset="-122"/>
              </a:rPr>
              <a:t> void procA( ) {</a:t>
            </a:r>
          </a:p>
          <a:p>
            <a:pPr eaLnBrk="1" hangingPunct="1">
              <a:lnSpc>
                <a:spcPct val="90000"/>
              </a:lnSpc>
              <a:buFont typeface="Wingdings" pitchFamily="2" charset="2"/>
              <a:buNone/>
            </a:pPr>
            <a:r>
              <a:rPr lang="en-US" altLang="zh-CN" sz="2800">
                <a:ea typeface="宋体" charset="-122"/>
              </a:rPr>
              <a:t>	semWait(&amp;res1);</a:t>
            </a:r>
          </a:p>
          <a:p>
            <a:pPr eaLnBrk="1" hangingPunct="1">
              <a:lnSpc>
                <a:spcPct val="90000"/>
              </a:lnSpc>
              <a:buFont typeface="Wingdings" pitchFamily="2" charset="2"/>
              <a:buNone/>
            </a:pPr>
            <a:r>
              <a:rPr lang="en-US" altLang="zh-CN" sz="2800">
                <a:ea typeface="宋体" charset="-122"/>
              </a:rPr>
              <a:t>	semWait(&amp;res2);</a:t>
            </a:r>
          </a:p>
          <a:p>
            <a:pPr eaLnBrk="1" hangingPunct="1">
              <a:lnSpc>
                <a:spcPct val="90000"/>
              </a:lnSpc>
              <a:buFont typeface="Wingdings" pitchFamily="2" charset="2"/>
              <a:buNone/>
            </a:pPr>
            <a:r>
              <a:rPr lang="en-US" altLang="zh-CN" sz="2800">
                <a:ea typeface="宋体" charset="-122"/>
              </a:rPr>
              <a:t>	useBothRes( );</a:t>
            </a:r>
          </a:p>
          <a:p>
            <a:pPr eaLnBrk="1" hangingPunct="1">
              <a:lnSpc>
                <a:spcPct val="90000"/>
              </a:lnSpc>
              <a:buFont typeface="Wingdings" pitchFamily="2" charset="2"/>
              <a:buNone/>
            </a:pPr>
            <a:r>
              <a:rPr lang="en-US" altLang="zh-CN" sz="2800">
                <a:ea typeface="宋体" charset="-122"/>
              </a:rPr>
              <a:t>	semSignal(&amp;res2);</a:t>
            </a:r>
          </a:p>
          <a:p>
            <a:pPr eaLnBrk="1" hangingPunct="1">
              <a:lnSpc>
                <a:spcPct val="90000"/>
              </a:lnSpc>
              <a:buFont typeface="Wingdings" pitchFamily="2" charset="2"/>
              <a:buNone/>
            </a:pPr>
            <a:r>
              <a:rPr lang="en-US" altLang="zh-CN" sz="2800">
                <a:ea typeface="宋体" charset="-122"/>
              </a:rPr>
              <a:t>	semSignal(&amp;res1);</a:t>
            </a:r>
          </a:p>
          <a:p>
            <a:pPr eaLnBrk="1" hangingPunct="1">
              <a:lnSpc>
                <a:spcPct val="90000"/>
              </a:lnSpc>
              <a:buFont typeface="Wingdings" pitchFamily="2" charset="2"/>
              <a:buNone/>
            </a:pPr>
            <a:r>
              <a:rPr lang="en-US" altLang="zh-CN" sz="2800">
                <a:ea typeface="宋体" charset="-122"/>
              </a:rPr>
              <a:t>}</a:t>
            </a:r>
          </a:p>
        </p:txBody>
      </p:sp>
      <p:sp>
        <p:nvSpPr>
          <p:cNvPr id="11270" name="Rectangle 4"/>
          <p:cNvSpPr>
            <a:spLocks noChangeArrowheads="1"/>
          </p:cNvSpPr>
          <p:nvPr/>
        </p:nvSpPr>
        <p:spPr bwMode="auto">
          <a:xfrm>
            <a:off x="6559550" y="1960564"/>
            <a:ext cx="3881438" cy="4302125"/>
          </a:xfrm>
          <a:prstGeom prst="rect">
            <a:avLst/>
          </a:prstGeom>
          <a:noFill/>
          <a:ln w="9525">
            <a:noFill/>
            <a:miter lim="800000"/>
            <a:headEnd/>
            <a:tailEnd/>
          </a:ln>
        </p:spPr>
        <p:txBody>
          <a:bodyPr/>
          <a:lstStyle/>
          <a:p>
            <a:pPr marL="469900" indent="-469900" eaLnBrk="1" hangingPunct="1">
              <a:lnSpc>
                <a:spcPct val="90000"/>
              </a:lnSpc>
              <a:spcBef>
                <a:spcPct val="20000"/>
              </a:spcBef>
              <a:buClr>
                <a:srgbClr val="660000"/>
              </a:buClr>
              <a:buSzPct val="90000"/>
            </a:pPr>
            <a:endParaRPr lang="en-US" altLang="zh-CN" sz="2800" b="0">
              <a:solidFill>
                <a:srgbClr val="000000"/>
              </a:solidFill>
              <a:latin typeface="Helvetica" pitchFamily="2" charset="0"/>
              <a:ea typeface="宋体" charset="-122"/>
              <a:cs typeface="+mn-cs"/>
            </a:endParaRPr>
          </a:p>
          <a:p>
            <a:pPr marL="469900" indent="-469900" eaLnBrk="1" hangingPunct="1">
              <a:lnSpc>
                <a:spcPct val="90000"/>
              </a:lnSpc>
              <a:spcBef>
                <a:spcPct val="20000"/>
              </a:spcBef>
              <a:buClr>
                <a:srgbClr val="660000"/>
              </a:buClr>
              <a:buSzPct val="90000"/>
            </a:pPr>
            <a:endParaRPr lang="en-US" altLang="zh-CN" sz="2800" b="0">
              <a:solidFill>
                <a:srgbClr val="000000"/>
              </a:solidFill>
              <a:latin typeface="Helvetica" pitchFamily="2" charset="0"/>
              <a:ea typeface="宋体" charset="-122"/>
              <a:cs typeface="+mn-cs"/>
            </a:endParaRP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void procB( ) {</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semWait(&amp;res2);</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semWait(&amp;res1);</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useBothRes( );</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semSignal(&amp;res1);</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	semSignal(&amp;res2);</a:t>
            </a:r>
          </a:p>
          <a:p>
            <a:pPr marL="469900" indent="-469900" eaLnBrk="1" hangingPunct="1">
              <a:lnSpc>
                <a:spcPct val="90000"/>
              </a:lnSpc>
              <a:spcBef>
                <a:spcPct val="20000"/>
              </a:spcBef>
              <a:buClr>
                <a:srgbClr val="660000"/>
              </a:buClr>
              <a:buSzPct val="90000"/>
            </a:pPr>
            <a:r>
              <a:rPr lang="en-US" altLang="zh-CN" sz="2800" b="0">
                <a:solidFill>
                  <a:srgbClr val="000000"/>
                </a:solidFill>
                <a:latin typeface="Helvetica" pitchFamily="2" charset="0"/>
                <a:ea typeface="宋体" charset="-122"/>
                <a:cs typeface="+mn-cs"/>
              </a:rPr>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sz="4000" dirty="0">
                <a:ea typeface="宋体" charset="-122"/>
              </a:rPr>
              <a:t>Example: no deadlock (Order resources numerically)</a:t>
            </a:r>
          </a:p>
        </p:txBody>
      </p:sp>
      <p:sp>
        <p:nvSpPr>
          <p:cNvPr id="10245" name="Rectangle 3"/>
          <p:cNvSpPr>
            <a:spLocks noGrp="1" noChangeArrowheads="1"/>
          </p:cNvSpPr>
          <p:nvPr>
            <p:ph type="body" idx="1"/>
          </p:nvPr>
        </p:nvSpPr>
        <p:spPr/>
        <p:txBody>
          <a:bodyPr/>
          <a:lstStyle/>
          <a:p>
            <a:pPr eaLnBrk="1" hangingPunct="1">
              <a:lnSpc>
                <a:spcPct val="90000"/>
              </a:lnSpc>
              <a:buFont typeface="Wingdings" pitchFamily="2" charset="2"/>
              <a:buNone/>
            </a:pPr>
            <a:r>
              <a:rPr lang="en-US" altLang="zh-CN" sz="2800">
                <a:ea typeface="宋体" charset="-122"/>
              </a:rPr>
              <a:t>semaphore res1, res2;</a:t>
            </a:r>
          </a:p>
          <a:p>
            <a:pPr eaLnBrk="1" hangingPunct="1">
              <a:lnSpc>
                <a:spcPct val="90000"/>
              </a:lnSpc>
              <a:buFont typeface="Wingdings" pitchFamily="2" charset="2"/>
              <a:buNone/>
            </a:pPr>
            <a:endParaRPr lang="en-US" altLang="zh-CN" sz="2800">
              <a:ea typeface="宋体" charset="-122"/>
            </a:endParaRPr>
          </a:p>
          <a:p>
            <a:pPr eaLnBrk="1" hangingPunct="1">
              <a:lnSpc>
                <a:spcPct val="90000"/>
              </a:lnSpc>
              <a:buFont typeface="Wingdings" pitchFamily="2" charset="2"/>
              <a:buNone/>
            </a:pPr>
            <a:r>
              <a:rPr lang="en-US" altLang="zh-CN" sz="2800">
                <a:ea typeface="宋体" charset="-122"/>
              </a:rPr>
              <a:t> void procA( ) {</a:t>
            </a:r>
          </a:p>
          <a:p>
            <a:pPr eaLnBrk="1" hangingPunct="1">
              <a:lnSpc>
                <a:spcPct val="90000"/>
              </a:lnSpc>
              <a:buFont typeface="Wingdings" pitchFamily="2" charset="2"/>
              <a:buNone/>
            </a:pPr>
            <a:r>
              <a:rPr lang="en-US" altLang="zh-CN" sz="2800">
                <a:ea typeface="宋体" charset="-122"/>
              </a:rPr>
              <a:t>	semWait(&amp;res1);</a:t>
            </a:r>
          </a:p>
          <a:p>
            <a:pPr eaLnBrk="1" hangingPunct="1">
              <a:lnSpc>
                <a:spcPct val="90000"/>
              </a:lnSpc>
              <a:buFont typeface="Wingdings" pitchFamily="2" charset="2"/>
              <a:buNone/>
            </a:pPr>
            <a:r>
              <a:rPr lang="en-US" altLang="zh-CN" sz="2800">
                <a:ea typeface="宋体" charset="-122"/>
              </a:rPr>
              <a:t>	semWait(&amp;res2);</a:t>
            </a:r>
          </a:p>
          <a:p>
            <a:pPr eaLnBrk="1" hangingPunct="1">
              <a:lnSpc>
                <a:spcPct val="90000"/>
              </a:lnSpc>
              <a:buFont typeface="Wingdings" pitchFamily="2" charset="2"/>
              <a:buNone/>
            </a:pPr>
            <a:r>
              <a:rPr lang="en-US" altLang="zh-CN" sz="2800">
                <a:ea typeface="宋体" charset="-122"/>
              </a:rPr>
              <a:t>	useBothRes( );</a:t>
            </a:r>
          </a:p>
          <a:p>
            <a:pPr eaLnBrk="1" hangingPunct="1">
              <a:lnSpc>
                <a:spcPct val="90000"/>
              </a:lnSpc>
              <a:buFont typeface="Wingdings" pitchFamily="2" charset="2"/>
              <a:buNone/>
            </a:pPr>
            <a:r>
              <a:rPr lang="en-US" altLang="zh-CN" sz="2800">
                <a:ea typeface="宋体" charset="-122"/>
              </a:rPr>
              <a:t>	semSignal(&amp;res2);</a:t>
            </a:r>
          </a:p>
          <a:p>
            <a:pPr eaLnBrk="1" hangingPunct="1">
              <a:lnSpc>
                <a:spcPct val="90000"/>
              </a:lnSpc>
              <a:buFont typeface="Wingdings" pitchFamily="2" charset="2"/>
              <a:buNone/>
            </a:pPr>
            <a:r>
              <a:rPr lang="en-US" altLang="zh-CN" sz="2800">
                <a:ea typeface="宋体" charset="-122"/>
              </a:rPr>
              <a:t>	semSignal(&amp;res1);</a:t>
            </a:r>
          </a:p>
          <a:p>
            <a:pPr eaLnBrk="1" hangingPunct="1">
              <a:lnSpc>
                <a:spcPct val="90000"/>
              </a:lnSpc>
              <a:buFont typeface="Wingdings" pitchFamily="2" charset="2"/>
              <a:buNone/>
            </a:pPr>
            <a:r>
              <a:rPr lang="en-US" altLang="zh-CN" sz="2800">
                <a:ea typeface="宋体" charset="-122"/>
              </a:rPr>
              <a:t>}</a:t>
            </a:r>
          </a:p>
        </p:txBody>
      </p:sp>
      <p:sp>
        <p:nvSpPr>
          <p:cNvPr id="10246" name="Rectangle 4"/>
          <p:cNvSpPr>
            <a:spLocks noChangeArrowheads="1"/>
          </p:cNvSpPr>
          <p:nvPr/>
        </p:nvSpPr>
        <p:spPr bwMode="auto">
          <a:xfrm>
            <a:off x="6559550" y="1960564"/>
            <a:ext cx="3881438" cy="4302125"/>
          </a:xfrm>
          <a:prstGeom prst="rect">
            <a:avLst/>
          </a:prstGeom>
          <a:noFill/>
          <a:ln w="9525">
            <a:noFill/>
            <a:miter lim="800000"/>
            <a:headEnd/>
            <a:tailEnd/>
          </a:ln>
        </p:spPr>
        <p:txBody>
          <a:bodyPr/>
          <a:lstStyle/>
          <a:p>
            <a:pPr marL="469900" indent="-469900" eaLnBrk="1" hangingPunct="1">
              <a:lnSpc>
                <a:spcPct val="90000"/>
              </a:lnSpc>
              <a:spcBef>
                <a:spcPct val="20000"/>
              </a:spcBef>
              <a:buClr>
                <a:srgbClr val="660000"/>
              </a:buClr>
              <a:buSzPct val="90000"/>
            </a:pPr>
            <a:endParaRPr lang="en-US" altLang="zh-CN" sz="2800" b="0" dirty="0">
              <a:solidFill>
                <a:srgbClr val="000000"/>
              </a:solidFill>
              <a:latin typeface="Helvetica" pitchFamily="2" charset="0"/>
              <a:ea typeface="宋体" charset="-122"/>
              <a:cs typeface="+mn-cs"/>
            </a:endParaRPr>
          </a:p>
          <a:p>
            <a:pPr marL="469900" indent="-469900" eaLnBrk="1" hangingPunct="1">
              <a:lnSpc>
                <a:spcPct val="90000"/>
              </a:lnSpc>
              <a:spcBef>
                <a:spcPct val="20000"/>
              </a:spcBef>
              <a:buClr>
                <a:srgbClr val="660000"/>
              </a:buClr>
              <a:buSzPct val="90000"/>
            </a:pPr>
            <a:endParaRPr lang="en-US" altLang="zh-CN" sz="2800" b="0" dirty="0">
              <a:solidFill>
                <a:srgbClr val="000000"/>
              </a:solidFill>
              <a:latin typeface="Helvetica" pitchFamily="2" charset="0"/>
              <a:ea typeface="宋体" charset="-122"/>
              <a:cs typeface="+mn-cs"/>
            </a:endParaRP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void </a:t>
            </a:r>
            <a:r>
              <a:rPr lang="en-US" altLang="zh-CN" sz="2800" b="0" dirty="0" err="1">
                <a:solidFill>
                  <a:srgbClr val="000000"/>
                </a:solidFill>
                <a:latin typeface="Helvetica" pitchFamily="2" charset="0"/>
                <a:ea typeface="宋体" charset="-122"/>
                <a:cs typeface="+mn-cs"/>
              </a:rPr>
              <a:t>procB</a:t>
            </a:r>
            <a:r>
              <a:rPr lang="en-US" altLang="zh-CN" sz="2800" b="0" dirty="0">
                <a:solidFill>
                  <a:srgbClr val="000000"/>
                </a:solidFill>
                <a:latin typeface="Helvetica" pitchFamily="2" charset="0"/>
                <a:ea typeface="宋体" charset="-122"/>
                <a:cs typeface="+mn-cs"/>
              </a:rPr>
              <a:t>( ) {</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a:t>
            </a:r>
            <a:r>
              <a:rPr lang="en-US" altLang="zh-CN" sz="2800" b="0" dirty="0" err="1">
                <a:solidFill>
                  <a:srgbClr val="000000"/>
                </a:solidFill>
                <a:latin typeface="Helvetica" pitchFamily="2" charset="0"/>
                <a:ea typeface="宋体" charset="-122"/>
                <a:cs typeface="+mn-cs"/>
              </a:rPr>
              <a:t>semWait</a:t>
            </a:r>
            <a:r>
              <a:rPr lang="en-US" altLang="zh-CN" sz="2800" b="0" dirty="0">
                <a:solidFill>
                  <a:srgbClr val="000000"/>
                </a:solidFill>
                <a:latin typeface="Helvetica" pitchFamily="2" charset="0"/>
                <a:ea typeface="宋体" charset="-122"/>
                <a:cs typeface="+mn-cs"/>
              </a:rPr>
              <a:t>(&amp;</a:t>
            </a:r>
            <a:r>
              <a:rPr lang="en-US" altLang="zh-CN" sz="2800" b="0" dirty="0">
                <a:solidFill>
                  <a:srgbClr val="FF0000"/>
                </a:solidFill>
                <a:latin typeface="Helvetica" pitchFamily="2" charset="0"/>
                <a:ea typeface="宋体" charset="-122"/>
                <a:cs typeface="+mn-cs"/>
              </a:rPr>
              <a:t>res1</a:t>
            </a:r>
            <a:r>
              <a:rPr lang="en-US" altLang="zh-CN" sz="2800" b="0" dirty="0">
                <a:solidFill>
                  <a:srgbClr val="000000"/>
                </a:solidFill>
                <a:latin typeface="Helvetica" pitchFamily="2" charset="0"/>
                <a:ea typeface="宋体" charset="-122"/>
                <a:cs typeface="+mn-cs"/>
              </a:rPr>
              <a:t>);</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a:t>
            </a:r>
            <a:r>
              <a:rPr lang="en-US" altLang="zh-CN" sz="2800" b="0" dirty="0" err="1">
                <a:solidFill>
                  <a:srgbClr val="000000"/>
                </a:solidFill>
                <a:latin typeface="Helvetica" pitchFamily="2" charset="0"/>
                <a:ea typeface="宋体" charset="-122"/>
                <a:cs typeface="+mn-cs"/>
              </a:rPr>
              <a:t>semWait</a:t>
            </a:r>
            <a:r>
              <a:rPr lang="en-US" altLang="zh-CN" sz="2800" b="0" dirty="0">
                <a:solidFill>
                  <a:srgbClr val="000000"/>
                </a:solidFill>
                <a:latin typeface="Helvetica" pitchFamily="2" charset="0"/>
                <a:ea typeface="宋体" charset="-122"/>
                <a:cs typeface="+mn-cs"/>
              </a:rPr>
              <a:t>(&amp;</a:t>
            </a:r>
            <a:r>
              <a:rPr lang="en-US" altLang="zh-CN" sz="2800" b="0" dirty="0">
                <a:solidFill>
                  <a:srgbClr val="FF0000"/>
                </a:solidFill>
                <a:latin typeface="Helvetica" pitchFamily="2" charset="0"/>
                <a:ea typeface="宋体" charset="-122"/>
                <a:cs typeface="+mn-cs"/>
              </a:rPr>
              <a:t>res2</a:t>
            </a:r>
            <a:r>
              <a:rPr lang="en-US" altLang="zh-CN" sz="2800" b="0" dirty="0">
                <a:solidFill>
                  <a:srgbClr val="000000"/>
                </a:solidFill>
                <a:latin typeface="Helvetica" pitchFamily="2" charset="0"/>
                <a:ea typeface="宋体" charset="-122"/>
                <a:cs typeface="+mn-cs"/>
              </a:rPr>
              <a:t>);</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a:t>
            </a:r>
            <a:r>
              <a:rPr lang="en-US" altLang="zh-CN" sz="2800" b="0" dirty="0" err="1">
                <a:solidFill>
                  <a:srgbClr val="000000"/>
                </a:solidFill>
                <a:latin typeface="Helvetica" pitchFamily="2" charset="0"/>
                <a:ea typeface="宋体" charset="-122"/>
                <a:cs typeface="+mn-cs"/>
              </a:rPr>
              <a:t>useBothRes</a:t>
            </a:r>
            <a:r>
              <a:rPr lang="en-US" altLang="zh-CN" sz="2800" b="0" dirty="0">
                <a:solidFill>
                  <a:srgbClr val="000000"/>
                </a:solidFill>
                <a:latin typeface="Helvetica" pitchFamily="2" charset="0"/>
                <a:ea typeface="宋体" charset="-122"/>
                <a:cs typeface="+mn-cs"/>
              </a:rPr>
              <a:t>( );</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a:t>
            </a:r>
            <a:r>
              <a:rPr lang="en-US" altLang="zh-CN" sz="2800" b="0" dirty="0" err="1">
                <a:solidFill>
                  <a:srgbClr val="000000"/>
                </a:solidFill>
                <a:latin typeface="Helvetica" pitchFamily="2" charset="0"/>
                <a:ea typeface="宋体" charset="-122"/>
                <a:cs typeface="+mn-cs"/>
              </a:rPr>
              <a:t>semSignal</a:t>
            </a:r>
            <a:r>
              <a:rPr lang="en-US" altLang="zh-CN" sz="2800" b="0" dirty="0">
                <a:solidFill>
                  <a:srgbClr val="000000"/>
                </a:solidFill>
                <a:latin typeface="Helvetica" pitchFamily="2" charset="0"/>
                <a:ea typeface="宋体" charset="-122"/>
                <a:cs typeface="+mn-cs"/>
              </a:rPr>
              <a:t>(&amp;</a:t>
            </a:r>
            <a:r>
              <a:rPr lang="en-US" altLang="zh-CN" sz="2800" b="0" dirty="0">
                <a:solidFill>
                  <a:srgbClr val="FF0000"/>
                </a:solidFill>
                <a:latin typeface="Helvetica" pitchFamily="2" charset="0"/>
                <a:ea typeface="宋体" charset="-122"/>
                <a:cs typeface="+mn-cs"/>
              </a:rPr>
              <a:t>res2</a:t>
            </a:r>
            <a:r>
              <a:rPr lang="en-US" altLang="zh-CN" sz="2800" b="0" dirty="0">
                <a:solidFill>
                  <a:srgbClr val="000000"/>
                </a:solidFill>
                <a:latin typeface="Helvetica" pitchFamily="2" charset="0"/>
                <a:ea typeface="宋体" charset="-122"/>
                <a:cs typeface="+mn-cs"/>
              </a:rPr>
              <a:t>);</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	</a:t>
            </a:r>
            <a:r>
              <a:rPr lang="en-US" altLang="zh-CN" sz="2800" b="0" dirty="0" err="1">
                <a:solidFill>
                  <a:srgbClr val="000000"/>
                </a:solidFill>
                <a:latin typeface="Helvetica" pitchFamily="2" charset="0"/>
                <a:ea typeface="宋体" charset="-122"/>
                <a:cs typeface="+mn-cs"/>
              </a:rPr>
              <a:t>semSignal</a:t>
            </a:r>
            <a:r>
              <a:rPr lang="en-US" altLang="zh-CN" sz="2800" b="0" dirty="0">
                <a:solidFill>
                  <a:srgbClr val="000000"/>
                </a:solidFill>
                <a:latin typeface="Helvetica" pitchFamily="2" charset="0"/>
                <a:ea typeface="宋体" charset="-122"/>
                <a:cs typeface="+mn-cs"/>
              </a:rPr>
              <a:t>(&amp;</a:t>
            </a:r>
            <a:r>
              <a:rPr lang="en-US" altLang="zh-CN" sz="2800" b="0" dirty="0">
                <a:solidFill>
                  <a:srgbClr val="FF0000"/>
                </a:solidFill>
                <a:latin typeface="Helvetica" pitchFamily="2" charset="0"/>
                <a:ea typeface="宋体" charset="-122"/>
                <a:cs typeface="+mn-cs"/>
              </a:rPr>
              <a:t>res1</a:t>
            </a:r>
            <a:r>
              <a:rPr lang="en-US" altLang="zh-CN" sz="2800" b="0" dirty="0">
                <a:solidFill>
                  <a:srgbClr val="000000"/>
                </a:solidFill>
                <a:latin typeface="Helvetica" pitchFamily="2" charset="0"/>
                <a:ea typeface="宋体" charset="-122"/>
                <a:cs typeface="+mn-cs"/>
              </a:rPr>
              <a:t>);</a:t>
            </a:r>
          </a:p>
          <a:p>
            <a:pPr marL="469900" indent="-469900" eaLnBrk="1" hangingPunct="1">
              <a:lnSpc>
                <a:spcPct val="90000"/>
              </a:lnSpc>
              <a:spcBef>
                <a:spcPct val="20000"/>
              </a:spcBef>
              <a:buClr>
                <a:srgbClr val="660000"/>
              </a:buClr>
              <a:buSzPct val="90000"/>
            </a:pPr>
            <a:r>
              <a:rPr lang="en-US" altLang="zh-CN" sz="2800" b="0" dirty="0">
                <a:solidFill>
                  <a:srgbClr val="000000"/>
                </a:solidFill>
                <a:latin typeface="Helvetica" pitchFamily="2" charset="0"/>
                <a:ea typeface="宋体" charset="-122"/>
                <a:cs typeface="+mn-cs"/>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a:xfrm>
            <a:off x="1785939" y="533400"/>
            <a:ext cx="8601075" cy="1143000"/>
          </a:xfrm>
        </p:spPr>
        <p:txBody>
          <a:bodyPr/>
          <a:lstStyle/>
          <a:p>
            <a:r>
              <a:rPr lang="en-US" altLang="zh-CN" sz="4000" dirty="0">
                <a:ea typeface="宋体" charset="-122"/>
              </a:rPr>
              <a:t>Take resources away</a:t>
            </a:r>
          </a:p>
        </p:txBody>
      </p:sp>
      <p:sp>
        <p:nvSpPr>
          <p:cNvPr id="17413" name="Rectangle 3"/>
          <p:cNvSpPr>
            <a:spLocks noGrp="1" noChangeArrowheads="1"/>
          </p:cNvSpPr>
          <p:nvPr>
            <p:ph type="body" idx="1"/>
          </p:nvPr>
        </p:nvSpPr>
        <p:spPr>
          <a:xfrm>
            <a:off x="1066800" y="1830389"/>
            <a:ext cx="10515599" cy="4302125"/>
          </a:xfrm>
        </p:spPr>
        <p:txBody>
          <a:bodyPr>
            <a:normAutofit fontScale="92500" lnSpcReduction="20000"/>
          </a:bodyPr>
          <a:lstStyle/>
          <a:p>
            <a:pPr eaLnBrk="1" hangingPunct="1">
              <a:lnSpc>
                <a:spcPct val="90000"/>
              </a:lnSpc>
            </a:pPr>
            <a:r>
              <a:rPr lang="en-US" altLang="zh-CN" dirty="0">
                <a:ea typeface="宋体" charset="-122"/>
              </a:rPr>
              <a:t>Allow preemption. Can be implemented different ways</a:t>
            </a:r>
          </a:p>
          <a:p>
            <a:pPr lvl="1">
              <a:lnSpc>
                <a:spcPct val="90000"/>
              </a:lnSpc>
            </a:pPr>
            <a:r>
              <a:rPr lang="en-US" altLang="zh-CN" dirty="0">
                <a:ea typeface="宋体" charset="-122"/>
              </a:rPr>
              <a:t>If a process holding a resource is denied another resource and forced to wait, it must relinquish the resource it is holding and request it again (if needed) when the blocked resource is available</a:t>
            </a:r>
          </a:p>
          <a:p>
            <a:pPr lvl="1">
              <a:lnSpc>
                <a:spcPct val="90000"/>
              </a:lnSpc>
            </a:pPr>
            <a:r>
              <a:rPr lang="en-US" altLang="zh-CN" dirty="0">
                <a:ea typeface="宋体" charset="-122"/>
              </a:rPr>
              <a:t>If a process requests a resource that is in use (usually by a lower priority process), the process using the resource will be preempted and the resource will be supplied to the requesting process.  </a:t>
            </a:r>
          </a:p>
          <a:p>
            <a:pPr lvl="1">
              <a:lnSpc>
                <a:spcPct val="90000"/>
              </a:lnSpc>
            </a:pPr>
            <a:r>
              <a:rPr lang="en-US" altLang="zh-CN" dirty="0">
                <a:ea typeface="宋体" charset="-122"/>
              </a:rPr>
              <a:t>Requires additional OS complexity</a:t>
            </a:r>
          </a:p>
          <a:p>
            <a:pPr>
              <a:lnSpc>
                <a:spcPct val="90000"/>
              </a:lnSpc>
            </a:pPr>
            <a:r>
              <a:rPr lang="en-US" altLang="zh-CN" dirty="0">
                <a:ea typeface="宋体" charset="-122"/>
              </a:rPr>
              <a:t>Mainly used for deadlock recovery, not prevention (more later)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pPr eaLnBrk="1" hangingPunct="1"/>
            <a:r>
              <a:rPr lang="en-US" altLang="zh-CN" dirty="0">
                <a:ea typeface="宋体" charset="-122"/>
              </a:rPr>
              <a:t>Ostrich algorithm</a:t>
            </a:r>
          </a:p>
        </p:txBody>
      </p:sp>
      <p:sp>
        <p:nvSpPr>
          <p:cNvPr id="19461" name="Rectangle 3"/>
          <p:cNvSpPr>
            <a:spLocks noGrp="1" noChangeArrowheads="1"/>
          </p:cNvSpPr>
          <p:nvPr>
            <p:ph type="body" idx="1"/>
          </p:nvPr>
        </p:nvSpPr>
        <p:spPr>
          <a:xfrm>
            <a:off x="228600" y="1917701"/>
            <a:ext cx="8784590" cy="4635499"/>
          </a:xfrm>
        </p:spPr>
        <p:txBody>
          <a:bodyPr>
            <a:normAutofit/>
          </a:bodyPr>
          <a:lstStyle/>
          <a:p>
            <a:pPr eaLnBrk="1" hangingPunct="1">
              <a:lnSpc>
                <a:spcPct val="90000"/>
              </a:lnSpc>
            </a:pPr>
            <a:r>
              <a:rPr lang="en-US" altLang="zh-CN" sz="2400" dirty="0">
                <a:ea typeface="宋体" charset="-122"/>
              </a:rPr>
              <a:t>Ignore the possibility of deadlock, maybe it won’t happen</a:t>
            </a:r>
          </a:p>
          <a:p>
            <a:pPr lvl="1" eaLnBrk="1" hangingPunct="1">
              <a:lnSpc>
                <a:spcPct val="90000"/>
              </a:lnSpc>
            </a:pPr>
            <a:r>
              <a:rPr lang="en-US" altLang="zh-CN" sz="2000" dirty="0">
                <a:ea typeface="宋体" charset="-122"/>
              </a:rPr>
              <a:t>In some situations this may even be reasonable, but not in all</a:t>
            </a:r>
          </a:p>
          <a:p>
            <a:pPr lvl="1" eaLnBrk="1" hangingPunct="1">
              <a:lnSpc>
                <a:spcPct val="90000"/>
              </a:lnSpc>
            </a:pPr>
            <a:r>
              <a:rPr lang="en-US" altLang="zh-CN" sz="2000" dirty="0">
                <a:ea typeface="宋体" charset="-122"/>
              </a:rPr>
              <a:t>If a deadlock in a process will happen only once in 100 years of continuous operation we may not want to make changes that will likely decrease efficiency to avoid that rare event.</a:t>
            </a:r>
          </a:p>
          <a:p>
            <a:pPr lvl="1" eaLnBrk="1" hangingPunct="1">
              <a:lnSpc>
                <a:spcPct val="90000"/>
              </a:lnSpc>
            </a:pPr>
            <a:r>
              <a:rPr lang="en-US" altLang="zh-CN" sz="2000" dirty="0">
                <a:ea typeface="宋体" charset="-122"/>
              </a:rPr>
              <a:t>Events will occur randomly, we don’t know that the 1 in 100 years will not occur in 1 second. If a deadlock in a process will happen on average once per minute, we probably want to do something other than implement the ostrich algorithm and ignore it</a:t>
            </a:r>
          </a:p>
          <a:p>
            <a:pPr>
              <a:lnSpc>
                <a:spcPct val="90000"/>
              </a:lnSpc>
            </a:pPr>
            <a:r>
              <a:rPr lang="en-US" altLang="zh-CN" sz="2400" dirty="0">
                <a:ea typeface="宋体" charset="-122"/>
              </a:rPr>
              <a:t>In mission critical applications, the ostrich algorithm approach is inappropriate if a catastrophic failure may result from a deadlock</a:t>
            </a:r>
          </a:p>
        </p:txBody>
      </p:sp>
      <p:pic>
        <p:nvPicPr>
          <p:cNvPr id="1026" name="Picture 2" descr="a man in a suit is laying on the ground with his head in the sand and the word mistake on the bottom">
            <a:extLst>
              <a:ext uri="{FF2B5EF4-FFF2-40B4-BE49-F238E27FC236}">
                <a16:creationId xmlns:a16="http://schemas.microsoft.com/office/drawing/2014/main" id="{42A17A8C-3C1C-2A32-A4E9-8813D20D0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13190" y="2381250"/>
            <a:ext cx="2647950" cy="26479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49"/>
          <p:cNvGrpSpPr>
            <a:grpSpLocks/>
          </p:cNvGrpSpPr>
          <p:nvPr/>
        </p:nvGrpSpPr>
        <p:grpSpPr bwMode="auto">
          <a:xfrm>
            <a:off x="8178229" y="1983340"/>
            <a:ext cx="2057400" cy="2628900"/>
            <a:chOff x="4224" y="408"/>
            <a:chExt cx="1296" cy="1656"/>
          </a:xfrm>
        </p:grpSpPr>
        <p:sp>
          <p:nvSpPr>
            <p:cNvPr id="526383" name="Rectangle 47"/>
            <p:cNvSpPr>
              <a:spLocks noChangeArrowheads="1"/>
            </p:cNvSpPr>
            <p:nvPr/>
          </p:nvSpPr>
          <p:spPr bwMode="auto">
            <a:xfrm>
              <a:off x="4224" y="432"/>
              <a:ext cx="1296" cy="16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84" name="Text Box 48"/>
            <p:cNvSpPr txBox="1">
              <a:spLocks noChangeArrowheads="1"/>
            </p:cNvSpPr>
            <p:nvPr/>
          </p:nvSpPr>
          <p:spPr bwMode="auto">
            <a:xfrm>
              <a:off x="4440" y="408"/>
              <a:ext cx="865" cy="28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sz="2400" b="0" u="sng">
                  <a:solidFill>
                    <a:srgbClr val="000000"/>
                  </a:solidFill>
                  <a:latin typeface="Helvetica"/>
                </a:rPr>
                <a:t>Symbols</a:t>
              </a:r>
            </a:p>
          </p:txBody>
        </p:sp>
      </p:grpSp>
      <p:sp>
        <p:nvSpPr>
          <p:cNvPr id="526338" name="Rectangle 2"/>
          <p:cNvSpPr>
            <a:spLocks noGrp="1" noChangeArrowheads="1"/>
          </p:cNvSpPr>
          <p:nvPr>
            <p:ph type="title"/>
          </p:nvPr>
        </p:nvSpPr>
        <p:spPr/>
        <p:txBody>
          <a:bodyPr/>
          <a:lstStyle/>
          <a:p>
            <a:r>
              <a:rPr lang="en-US" dirty="0"/>
              <a:t>Resource-allocation graph (RAG)</a:t>
            </a:r>
          </a:p>
        </p:txBody>
      </p:sp>
      <p:sp>
        <p:nvSpPr>
          <p:cNvPr id="526339" name="Rectangle 3"/>
          <p:cNvSpPr>
            <a:spLocks noGrp="1" noChangeArrowheads="1"/>
          </p:cNvSpPr>
          <p:nvPr>
            <p:ph type="body" idx="1"/>
          </p:nvPr>
        </p:nvSpPr>
        <p:spPr>
          <a:xfrm>
            <a:off x="533400" y="1869898"/>
            <a:ext cx="10058400" cy="4530902"/>
          </a:xfrm>
        </p:spPr>
        <p:txBody>
          <a:bodyPr>
            <a:normAutofit fontScale="77500" lnSpcReduction="20000"/>
          </a:bodyPr>
          <a:lstStyle/>
          <a:p>
            <a:r>
              <a:rPr lang="en-US" dirty="0"/>
              <a:t>System Model				</a:t>
            </a:r>
            <a:endParaRPr lang="en-US" u="sng" dirty="0"/>
          </a:p>
          <a:p>
            <a:pPr lvl="1"/>
            <a:r>
              <a:rPr lang="en-US" dirty="0"/>
              <a:t>A set of Processes </a:t>
            </a:r>
            <a:r>
              <a:rPr lang="en-US" i="1" dirty="0"/>
              <a:t>P</a:t>
            </a:r>
            <a:r>
              <a:rPr lang="en-US" i="1" baseline="-25000" dirty="0"/>
              <a:t>1</a:t>
            </a:r>
            <a:r>
              <a:rPr lang="en-US" i="1" dirty="0"/>
              <a:t>, P</a:t>
            </a:r>
            <a:r>
              <a:rPr lang="en-US" i="1" baseline="-25000" dirty="0"/>
              <a:t>2</a:t>
            </a:r>
            <a:r>
              <a:rPr lang="en-US" i="1" dirty="0"/>
              <a:t>, </a:t>
            </a:r>
            <a:r>
              <a:rPr lang="en-US" dirty="0"/>
              <a:t>. . ., </a:t>
            </a:r>
            <a:r>
              <a:rPr lang="en-US" i="1" dirty="0" err="1"/>
              <a:t>P</a:t>
            </a:r>
            <a:r>
              <a:rPr lang="en-US" i="1" baseline="-25000" dirty="0" err="1"/>
              <a:t>n</a:t>
            </a:r>
            <a:endParaRPr lang="en-US" dirty="0"/>
          </a:p>
          <a:p>
            <a:pPr lvl="1"/>
            <a:r>
              <a:rPr lang="en-US" dirty="0"/>
              <a:t>Resource types </a:t>
            </a:r>
            <a:r>
              <a:rPr lang="en-US" i="1" dirty="0"/>
              <a:t>R</a:t>
            </a:r>
            <a:r>
              <a:rPr lang="en-US" baseline="-25000" dirty="0"/>
              <a:t>1</a:t>
            </a:r>
            <a:r>
              <a:rPr lang="en-US" dirty="0"/>
              <a:t>, </a:t>
            </a:r>
            <a:r>
              <a:rPr lang="en-US" i="1" dirty="0"/>
              <a:t>R</a:t>
            </a:r>
            <a:r>
              <a:rPr lang="en-US" baseline="-25000" dirty="0"/>
              <a:t>2</a:t>
            </a:r>
            <a:r>
              <a:rPr lang="en-US" dirty="0"/>
              <a:t>, . . ., </a:t>
            </a:r>
            <a:r>
              <a:rPr lang="en-US" i="1" dirty="0" err="1"/>
              <a:t>R</a:t>
            </a:r>
            <a:r>
              <a:rPr lang="en-US" baseline="-25000" dirty="0" err="1"/>
              <a:t>m</a:t>
            </a:r>
            <a:endParaRPr lang="en-US" baseline="-25000" dirty="0"/>
          </a:p>
          <a:p>
            <a:pPr lvl="2">
              <a:buFontTx/>
              <a:buNone/>
            </a:pPr>
            <a:r>
              <a:rPr lang="en-US" i="1" dirty="0"/>
              <a:t>	CPU cycles, memory space, I/O devices</a:t>
            </a:r>
          </a:p>
          <a:p>
            <a:pPr lvl="1"/>
            <a:r>
              <a:rPr lang="en-US" dirty="0"/>
              <a:t>Each resource type </a:t>
            </a:r>
            <a:r>
              <a:rPr lang="en-US" i="1" dirty="0" err="1"/>
              <a:t>R</a:t>
            </a:r>
            <a:r>
              <a:rPr lang="en-US" baseline="-25000" dirty="0" err="1"/>
              <a:t>i</a:t>
            </a:r>
            <a:r>
              <a:rPr lang="en-US" dirty="0"/>
              <a:t> has </a:t>
            </a:r>
            <a:r>
              <a:rPr lang="en-US" i="1" dirty="0" err="1"/>
              <a:t>W</a:t>
            </a:r>
            <a:r>
              <a:rPr lang="en-US" baseline="-25000" dirty="0" err="1"/>
              <a:t>i</a:t>
            </a:r>
            <a:r>
              <a:rPr lang="en-US" dirty="0"/>
              <a:t> instances.</a:t>
            </a:r>
          </a:p>
          <a:p>
            <a:pPr lvl="1"/>
            <a:r>
              <a:rPr lang="en-US" dirty="0"/>
              <a:t>Each thread utilizes a resource as follows:</a:t>
            </a:r>
          </a:p>
          <a:p>
            <a:pPr lvl="2"/>
            <a:r>
              <a:rPr lang="en-US" dirty="0">
                <a:latin typeface="Courier New" pitchFamily="49" charset="0"/>
              </a:rPr>
              <a:t>Request() / Use() / Release()</a:t>
            </a:r>
          </a:p>
          <a:p>
            <a:r>
              <a:rPr lang="en-US" dirty="0"/>
              <a:t>Resource-Allocation Graph (RAG):</a:t>
            </a:r>
          </a:p>
          <a:p>
            <a:pPr lvl="1"/>
            <a:r>
              <a:rPr lang="en-US" dirty="0"/>
              <a:t>V is partitioned into two types:</a:t>
            </a:r>
          </a:p>
          <a:p>
            <a:pPr lvl="2"/>
            <a:r>
              <a:rPr lang="en-US" i="1" dirty="0"/>
              <a:t>P</a:t>
            </a:r>
            <a:r>
              <a:rPr lang="en-US" dirty="0"/>
              <a:t> = {</a:t>
            </a:r>
            <a:r>
              <a:rPr lang="en-US" i="1" dirty="0"/>
              <a:t>P</a:t>
            </a:r>
            <a:r>
              <a:rPr lang="en-US" baseline="-25000" dirty="0"/>
              <a:t>1</a:t>
            </a:r>
            <a:r>
              <a:rPr lang="en-US" dirty="0"/>
              <a:t>, </a:t>
            </a:r>
            <a:r>
              <a:rPr lang="en-US" i="1" dirty="0"/>
              <a:t>P</a:t>
            </a:r>
            <a:r>
              <a:rPr lang="en-US" baseline="-25000" dirty="0"/>
              <a:t>2</a:t>
            </a:r>
            <a:r>
              <a:rPr lang="en-US" dirty="0"/>
              <a:t>, …, </a:t>
            </a:r>
            <a:r>
              <a:rPr lang="en-US" i="1" dirty="0" err="1"/>
              <a:t>P</a:t>
            </a:r>
            <a:r>
              <a:rPr lang="en-US" i="1" baseline="-25000" dirty="0" err="1"/>
              <a:t>n</a:t>
            </a:r>
            <a:r>
              <a:rPr lang="en-US" dirty="0"/>
              <a:t>}, set of processes in the system.</a:t>
            </a:r>
          </a:p>
          <a:p>
            <a:pPr lvl="2"/>
            <a:r>
              <a:rPr lang="en-US" i="1" dirty="0"/>
              <a:t>R</a:t>
            </a:r>
            <a:r>
              <a:rPr lang="en-US" dirty="0"/>
              <a:t> = {</a:t>
            </a:r>
            <a:r>
              <a:rPr lang="en-US" i="1" dirty="0"/>
              <a:t>R</a:t>
            </a:r>
            <a:r>
              <a:rPr lang="en-US" baseline="-25000" dirty="0"/>
              <a:t>1</a:t>
            </a:r>
            <a:r>
              <a:rPr lang="en-US" dirty="0"/>
              <a:t>, </a:t>
            </a:r>
            <a:r>
              <a:rPr lang="en-US" i="1" dirty="0"/>
              <a:t>R</a:t>
            </a:r>
            <a:r>
              <a:rPr lang="en-US" baseline="-25000" dirty="0"/>
              <a:t>2</a:t>
            </a:r>
            <a:r>
              <a:rPr lang="en-US" dirty="0"/>
              <a:t>, …, </a:t>
            </a:r>
            <a:r>
              <a:rPr lang="en-US" i="1" dirty="0" err="1"/>
              <a:t>R</a:t>
            </a:r>
            <a:r>
              <a:rPr lang="en-US" i="1" baseline="-25000" dirty="0" err="1"/>
              <a:t>m</a:t>
            </a:r>
            <a:r>
              <a:rPr lang="en-US" dirty="0"/>
              <a:t>}, set of resource types in system</a:t>
            </a:r>
          </a:p>
          <a:p>
            <a:pPr lvl="1"/>
            <a:r>
              <a:rPr lang="en-US" dirty="0"/>
              <a:t>request edge – directed edge </a:t>
            </a:r>
            <a:r>
              <a:rPr lang="en-US" i="1" dirty="0"/>
              <a:t>P</a:t>
            </a:r>
            <a:r>
              <a:rPr lang="en-US" baseline="-25000" dirty="0"/>
              <a:t>1 </a:t>
            </a:r>
            <a:r>
              <a:rPr lang="en-US" dirty="0">
                <a:sym typeface="Symbol" pitchFamily="18" charset="2"/>
              </a:rPr>
              <a:t> </a:t>
            </a:r>
            <a:r>
              <a:rPr lang="en-US" i="1" dirty="0" err="1">
                <a:sym typeface="Symbol" pitchFamily="18" charset="2"/>
              </a:rPr>
              <a:t>R</a:t>
            </a:r>
            <a:r>
              <a:rPr lang="en-US" i="1" baseline="-25000" dirty="0" err="1">
                <a:sym typeface="Symbol" pitchFamily="18" charset="2"/>
              </a:rPr>
              <a:t>j</a:t>
            </a:r>
            <a:endParaRPr lang="en-US" i="1" dirty="0">
              <a:sym typeface="Symbol" pitchFamily="18" charset="2"/>
            </a:endParaRPr>
          </a:p>
          <a:p>
            <a:pPr lvl="1"/>
            <a:r>
              <a:rPr lang="en-US" dirty="0">
                <a:sym typeface="Symbol" pitchFamily="18" charset="2"/>
              </a:rPr>
              <a:t>assignment edge </a:t>
            </a:r>
            <a:r>
              <a:rPr lang="en-US" dirty="0"/>
              <a:t>– directed edge </a:t>
            </a:r>
            <a:r>
              <a:rPr lang="en-US" i="1" dirty="0" err="1"/>
              <a:t>R</a:t>
            </a:r>
            <a:r>
              <a:rPr lang="en-US" i="1" baseline="-25000" dirty="0" err="1"/>
              <a:t>j</a:t>
            </a:r>
            <a:r>
              <a:rPr lang="en-US" i="1" dirty="0"/>
              <a:t> </a:t>
            </a:r>
            <a:r>
              <a:rPr lang="en-US" dirty="0">
                <a:sym typeface="Symbol" pitchFamily="18" charset="2"/>
              </a:rPr>
              <a:t> </a:t>
            </a:r>
            <a:r>
              <a:rPr lang="en-US" i="1" dirty="0">
                <a:sym typeface="Symbol" pitchFamily="18" charset="2"/>
              </a:rPr>
              <a:t>P</a:t>
            </a:r>
            <a:r>
              <a:rPr lang="en-US" i="1" baseline="-25000" dirty="0">
                <a:sym typeface="Symbol" pitchFamily="18" charset="2"/>
              </a:rPr>
              <a:t>i</a:t>
            </a:r>
          </a:p>
        </p:txBody>
      </p:sp>
      <p:grpSp>
        <p:nvGrpSpPr>
          <p:cNvPr id="3" name="Group 46"/>
          <p:cNvGrpSpPr>
            <a:grpSpLocks/>
          </p:cNvGrpSpPr>
          <p:nvPr/>
        </p:nvGrpSpPr>
        <p:grpSpPr bwMode="auto">
          <a:xfrm>
            <a:off x="8483030" y="3224767"/>
            <a:ext cx="1509713" cy="1312863"/>
            <a:chOff x="4272" y="1104"/>
            <a:chExt cx="951" cy="827"/>
          </a:xfrm>
        </p:grpSpPr>
        <p:grpSp>
          <p:nvGrpSpPr>
            <p:cNvPr id="4" name="Group 43"/>
            <p:cNvGrpSpPr>
              <a:grpSpLocks/>
            </p:cNvGrpSpPr>
            <p:nvPr/>
          </p:nvGrpSpPr>
          <p:grpSpPr bwMode="auto">
            <a:xfrm>
              <a:off x="4272" y="1152"/>
              <a:ext cx="375" cy="582"/>
              <a:chOff x="4320" y="755"/>
              <a:chExt cx="375" cy="582"/>
            </a:xfrm>
          </p:grpSpPr>
          <p:grpSp>
            <p:nvGrpSpPr>
              <p:cNvPr id="5" name="Group 13"/>
              <p:cNvGrpSpPr>
                <a:grpSpLocks/>
              </p:cNvGrpSpPr>
              <p:nvPr/>
            </p:nvGrpSpPr>
            <p:grpSpPr bwMode="auto">
              <a:xfrm>
                <a:off x="4320" y="755"/>
                <a:ext cx="375" cy="328"/>
                <a:chOff x="1680" y="816"/>
                <a:chExt cx="384" cy="336"/>
              </a:xfrm>
            </p:grpSpPr>
            <p:sp>
              <p:nvSpPr>
                <p:cNvPr id="526350" name="Rectangle 1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51" name="Oval 1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52" name="Text Box 16"/>
              <p:cNvSpPr txBox="1">
                <a:spLocks noChangeArrowheads="1"/>
              </p:cNvSpPr>
              <p:nvPr/>
            </p:nvSpPr>
            <p:spPr bwMode="auto">
              <a:xfrm>
                <a:off x="4370" y="1104"/>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6" name="Group 28"/>
            <p:cNvGrpSpPr>
              <a:grpSpLocks/>
            </p:cNvGrpSpPr>
            <p:nvPr/>
          </p:nvGrpSpPr>
          <p:grpSpPr bwMode="auto">
            <a:xfrm>
              <a:off x="4848" y="1104"/>
              <a:ext cx="375" cy="827"/>
              <a:chOff x="1584" y="2064"/>
              <a:chExt cx="384" cy="847"/>
            </a:xfrm>
          </p:grpSpPr>
          <p:grpSp>
            <p:nvGrpSpPr>
              <p:cNvPr id="7" name="Group 29"/>
              <p:cNvGrpSpPr>
                <a:grpSpLocks/>
              </p:cNvGrpSpPr>
              <p:nvPr/>
            </p:nvGrpSpPr>
            <p:grpSpPr bwMode="auto">
              <a:xfrm>
                <a:off x="1584" y="2064"/>
                <a:ext cx="384" cy="576"/>
                <a:chOff x="1584" y="2064"/>
                <a:chExt cx="384" cy="576"/>
              </a:xfrm>
            </p:grpSpPr>
            <p:sp>
              <p:nvSpPr>
                <p:cNvPr id="526366" name="Rectangle 3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7" name="Oval 3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8" name="Oval 3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6369" name="Oval 3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6370" name="Text Box 3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grpSp>
        <p:nvGrpSpPr>
          <p:cNvPr id="8" name="Group 45"/>
          <p:cNvGrpSpPr>
            <a:grpSpLocks/>
          </p:cNvGrpSpPr>
          <p:nvPr/>
        </p:nvGrpSpPr>
        <p:grpSpPr bwMode="auto">
          <a:xfrm>
            <a:off x="8483030" y="2477053"/>
            <a:ext cx="1509713" cy="595312"/>
            <a:chOff x="4272" y="633"/>
            <a:chExt cx="951" cy="375"/>
          </a:xfrm>
        </p:grpSpPr>
        <p:sp>
          <p:nvSpPr>
            <p:cNvPr id="526345" name="Oval 9"/>
            <p:cNvSpPr>
              <a:spLocks noChangeArrowheads="1"/>
            </p:cNvSpPr>
            <p:nvPr/>
          </p:nvSpPr>
          <p:spPr bwMode="auto">
            <a:xfrm>
              <a:off x="4272"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1</a:t>
              </a:r>
              <a:endParaRPr lang="en-US" b="0" dirty="0">
                <a:solidFill>
                  <a:srgbClr val="000000"/>
                </a:solidFill>
                <a:latin typeface="Helvetica"/>
              </a:endParaRPr>
            </a:p>
          </p:txBody>
        </p:sp>
        <p:sp>
          <p:nvSpPr>
            <p:cNvPr id="526380" name="Oval 44"/>
            <p:cNvSpPr>
              <a:spLocks noChangeArrowheads="1"/>
            </p:cNvSpPr>
            <p:nvPr/>
          </p:nvSpPr>
          <p:spPr bwMode="auto">
            <a:xfrm>
              <a:off x="4848" y="633"/>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dirty="0">
                  <a:solidFill>
                    <a:srgbClr val="000000"/>
                  </a:solidFill>
                  <a:latin typeface="Helvetica"/>
                </a:rPr>
                <a:t>P</a:t>
              </a:r>
              <a:r>
                <a:rPr lang="en-US" b="0" baseline="-25000" dirty="0">
                  <a:solidFill>
                    <a:srgbClr val="000000"/>
                  </a:solidFill>
                  <a:latin typeface="Helvetica"/>
                </a:rPr>
                <a:t>2</a:t>
              </a:r>
              <a:endParaRPr lang="en-US" b="0" dirty="0">
                <a:solidFill>
                  <a:srgbClr val="000000"/>
                </a:solidFill>
                <a:latin typeface="Helvetica"/>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633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26339">
                                            <p:txEl>
                                              <p:pRg st="1" end="1"/>
                                            </p:txEl>
                                          </p:spTgt>
                                        </p:tgtEl>
                                        <p:attrNameLst>
                                          <p:attrName>style.visibility</p:attrName>
                                        </p:attrNameLst>
                                      </p:cBhvr>
                                      <p:to>
                                        <p:strVal val="visible"/>
                                      </p:to>
                                    </p:set>
                                    <p:anim calcmode="lin" valueType="num">
                                      <p:cBhvr additive="base">
                                        <p:cTn id="13" dur="500" fill="hold"/>
                                        <p:tgtEl>
                                          <p:spTgt spid="526339">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26339">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1+#ppt_w/2"/>
                                          </p:val>
                                        </p:tav>
                                        <p:tav tm="100000">
                                          <p:val>
                                            <p:strVal val="#ppt_x"/>
                                          </p:val>
                                        </p:tav>
                                      </p:tavLst>
                                    </p:anim>
                                    <p:anim calcmode="lin" valueType="num">
                                      <p:cBhvr additive="base">
                                        <p:cTn id="18" dur="500" fill="hold"/>
                                        <p:tgtEl>
                                          <p:spTgt spid="8"/>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26339">
                                            <p:txEl>
                                              <p:pRg st="2" end="2"/>
                                            </p:txEl>
                                          </p:spTgt>
                                        </p:tgtEl>
                                        <p:attrNameLst>
                                          <p:attrName>style.visibility</p:attrName>
                                        </p:attrNameLst>
                                      </p:cBhvr>
                                      <p:to>
                                        <p:strVal val="visible"/>
                                      </p:to>
                                    </p:set>
                                    <p:anim calcmode="lin" valueType="num">
                                      <p:cBhvr additive="base">
                                        <p:cTn id="23" dur="500" fill="hold"/>
                                        <p:tgtEl>
                                          <p:spTgt spid="526339">
                                            <p:txEl>
                                              <p:pRg st="2" end="2"/>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26339">
                                            <p:txEl>
                                              <p:pRg st="2" end="2"/>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26339">
                                            <p:txEl>
                                              <p:pRg st="3" end="3"/>
                                            </p:txEl>
                                          </p:spTgt>
                                        </p:tgtEl>
                                        <p:attrNameLst>
                                          <p:attrName>style.visibility</p:attrName>
                                        </p:attrNameLst>
                                      </p:cBhvr>
                                      <p:to>
                                        <p:strVal val="visible"/>
                                      </p:to>
                                    </p:set>
                                    <p:anim calcmode="lin" valueType="num">
                                      <p:cBhvr additive="base">
                                        <p:cTn id="27" dur="500" fill="hold"/>
                                        <p:tgtEl>
                                          <p:spTgt spid="526339">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26339">
                                            <p:txEl>
                                              <p:pRg st="3" end="3"/>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26339">
                                            <p:txEl>
                                              <p:pRg st="4" end="4"/>
                                            </p:txEl>
                                          </p:spTgt>
                                        </p:tgtEl>
                                        <p:attrNameLst>
                                          <p:attrName>style.visibility</p:attrName>
                                        </p:attrNameLst>
                                      </p:cBhvr>
                                      <p:to>
                                        <p:strVal val="visible"/>
                                      </p:to>
                                    </p:set>
                                    <p:anim calcmode="lin" valueType="num">
                                      <p:cBhvr additive="base">
                                        <p:cTn id="31" dur="500" fill="hold"/>
                                        <p:tgtEl>
                                          <p:spTgt spid="526339">
                                            <p:txEl>
                                              <p:pRg st="4" end="4"/>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26339">
                                            <p:txEl>
                                              <p:pRg st="4" end="4"/>
                                            </p:txEl>
                                          </p:spTgt>
                                        </p:tgtEl>
                                        <p:attrNameLst>
                                          <p:attrName>ppt_y</p:attrName>
                                        </p:attrNameLst>
                                      </p:cBhvr>
                                      <p:tavLst>
                                        <p:tav tm="0">
                                          <p:val>
                                            <p:strVal val="#ppt_y"/>
                                          </p:val>
                                        </p:tav>
                                        <p:tav tm="100000">
                                          <p:val>
                                            <p:strVal val="#ppt_y"/>
                                          </p:val>
                                        </p:tav>
                                      </p:tavLst>
                                    </p:anim>
                                  </p:childTnLst>
                                </p:cTn>
                              </p:par>
                              <p:par>
                                <p:cTn id="33" presetID="2" presetClass="entr" presetSubtype="2" fill="hold" nodeType="withEffect">
                                  <p:stCondLst>
                                    <p:cond delay="0"/>
                                  </p:stCondLst>
                                  <p:childTnLst>
                                    <p:set>
                                      <p:cBhvr>
                                        <p:cTn id="34" dur="1" fill="hold">
                                          <p:stCondLst>
                                            <p:cond delay="0"/>
                                          </p:stCondLst>
                                        </p:cTn>
                                        <p:tgtEl>
                                          <p:spTgt spid="3"/>
                                        </p:tgtEl>
                                        <p:attrNameLst>
                                          <p:attrName>style.visibility</p:attrName>
                                        </p:attrNameLst>
                                      </p:cBhvr>
                                      <p:to>
                                        <p:strVal val="visible"/>
                                      </p:to>
                                    </p:set>
                                    <p:anim calcmode="lin" valueType="num">
                                      <p:cBhvr additive="base">
                                        <p:cTn id="35" dur="500" fill="hold"/>
                                        <p:tgtEl>
                                          <p:spTgt spid="3"/>
                                        </p:tgtEl>
                                        <p:attrNameLst>
                                          <p:attrName>ppt_x</p:attrName>
                                        </p:attrNameLst>
                                      </p:cBhvr>
                                      <p:tavLst>
                                        <p:tav tm="0">
                                          <p:val>
                                            <p:strVal val="1+#ppt_w/2"/>
                                          </p:val>
                                        </p:tav>
                                        <p:tav tm="100000">
                                          <p:val>
                                            <p:strVal val="#ppt_x"/>
                                          </p:val>
                                        </p:tav>
                                      </p:tavLst>
                                    </p:anim>
                                    <p:anim calcmode="lin" valueType="num">
                                      <p:cBhvr additive="base">
                                        <p:cTn id="3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2" fill="hold" grpId="0" nodeType="clickEffect">
                                  <p:stCondLst>
                                    <p:cond delay="0"/>
                                  </p:stCondLst>
                                  <p:childTnLst>
                                    <p:set>
                                      <p:cBhvr>
                                        <p:cTn id="40" dur="1" fill="hold">
                                          <p:stCondLst>
                                            <p:cond delay="0"/>
                                          </p:stCondLst>
                                        </p:cTn>
                                        <p:tgtEl>
                                          <p:spTgt spid="526339">
                                            <p:txEl>
                                              <p:pRg st="5" end="5"/>
                                            </p:txEl>
                                          </p:spTgt>
                                        </p:tgtEl>
                                        <p:attrNameLst>
                                          <p:attrName>style.visibility</p:attrName>
                                        </p:attrNameLst>
                                      </p:cBhvr>
                                      <p:to>
                                        <p:strVal val="visible"/>
                                      </p:to>
                                    </p:set>
                                    <p:anim calcmode="lin" valueType="num">
                                      <p:cBhvr additive="base">
                                        <p:cTn id="41" dur="500" fill="hold"/>
                                        <p:tgtEl>
                                          <p:spTgt spid="526339">
                                            <p:txEl>
                                              <p:pRg st="5" end="5"/>
                                            </p:txEl>
                                          </p:spTgt>
                                        </p:tgtEl>
                                        <p:attrNameLst>
                                          <p:attrName>ppt_x</p:attrName>
                                        </p:attrNameLst>
                                      </p:cBhvr>
                                      <p:tavLst>
                                        <p:tav tm="0">
                                          <p:val>
                                            <p:strVal val="1+#ppt_w/2"/>
                                          </p:val>
                                        </p:tav>
                                        <p:tav tm="100000">
                                          <p:val>
                                            <p:strVal val="#ppt_x"/>
                                          </p:val>
                                        </p:tav>
                                      </p:tavLst>
                                    </p:anim>
                                    <p:anim calcmode="lin" valueType="num">
                                      <p:cBhvr additive="base">
                                        <p:cTn id="42" dur="500" fill="hold"/>
                                        <p:tgtEl>
                                          <p:spTgt spid="526339">
                                            <p:txEl>
                                              <p:pRg st="5" end="5"/>
                                            </p:txEl>
                                          </p:spTgt>
                                        </p:tgtEl>
                                        <p:attrNameLst>
                                          <p:attrName>ppt_y</p:attrName>
                                        </p:attrNameLst>
                                      </p:cBhvr>
                                      <p:tavLst>
                                        <p:tav tm="0">
                                          <p:val>
                                            <p:strVal val="#ppt_y"/>
                                          </p:val>
                                        </p:tav>
                                        <p:tav tm="100000">
                                          <p:val>
                                            <p:strVal val="#ppt_y"/>
                                          </p:val>
                                        </p:tav>
                                      </p:tavLst>
                                    </p:anim>
                                  </p:childTnLst>
                                </p:cTn>
                              </p:par>
                              <p:par>
                                <p:cTn id="43" presetID="2" presetClass="entr" presetSubtype="2" fill="hold" grpId="0" nodeType="withEffect">
                                  <p:stCondLst>
                                    <p:cond delay="0"/>
                                  </p:stCondLst>
                                  <p:childTnLst>
                                    <p:set>
                                      <p:cBhvr>
                                        <p:cTn id="44" dur="1" fill="hold">
                                          <p:stCondLst>
                                            <p:cond delay="0"/>
                                          </p:stCondLst>
                                        </p:cTn>
                                        <p:tgtEl>
                                          <p:spTgt spid="526339">
                                            <p:txEl>
                                              <p:pRg st="6" end="6"/>
                                            </p:txEl>
                                          </p:spTgt>
                                        </p:tgtEl>
                                        <p:attrNameLst>
                                          <p:attrName>style.visibility</p:attrName>
                                        </p:attrNameLst>
                                      </p:cBhvr>
                                      <p:to>
                                        <p:strVal val="visible"/>
                                      </p:to>
                                    </p:set>
                                    <p:anim calcmode="lin" valueType="num">
                                      <p:cBhvr additive="base">
                                        <p:cTn id="45" dur="500" fill="hold"/>
                                        <p:tgtEl>
                                          <p:spTgt spid="526339">
                                            <p:txEl>
                                              <p:pRg st="6" end="6"/>
                                            </p:txEl>
                                          </p:spTgt>
                                        </p:tgtEl>
                                        <p:attrNameLst>
                                          <p:attrName>ppt_x</p:attrName>
                                        </p:attrNameLst>
                                      </p:cBhvr>
                                      <p:tavLst>
                                        <p:tav tm="0">
                                          <p:val>
                                            <p:strVal val="1+#ppt_w/2"/>
                                          </p:val>
                                        </p:tav>
                                        <p:tav tm="100000">
                                          <p:val>
                                            <p:strVal val="#ppt_x"/>
                                          </p:val>
                                        </p:tav>
                                      </p:tavLst>
                                    </p:anim>
                                    <p:anim calcmode="lin" valueType="num">
                                      <p:cBhvr additive="base">
                                        <p:cTn id="46" dur="500" fill="hold"/>
                                        <p:tgtEl>
                                          <p:spTgt spid="526339">
                                            <p:txEl>
                                              <p:pRg st="6" end="6"/>
                                            </p:txEl>
                                          </p:spTgt>
                                        </p:tgtEl>
                                        <p:attrNameLst>
                                          <p:attrName>ppt_y</p:attrName>
                                        </p:attrNameLst>
                                      </p:cBhvr>
                                      <p:tavLst>
                                        <p:tav tm="0">
                                          <p:val>
                                            <p:strVal val="#ppt_y"/>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26339">
                                            <p:txEl>
                                              <p:pRg st="7" end="7"/>
                                            </p:txEl>
                                          </p:spTgt>
                                        </p:tgtEl>
                                        <p:attrNameLst>
                                          <p:attrName>style.visibility</p:attrName>
                                        </p:attrNameLst>
                                      </p:cBhvr>
                                      <p:to>
                                        <p:strVal val="visible"/>
                                      </p:to>
                                    </p:set>
                                    <p:anim calcmode="lin" valueType="num">
                                      <p:cBhvr additive="base">
                                        <p:cTn id="51" dur="500" fill="hold"/>
                                        <p:tgtEl>
                                          <p:spTgt spid="526339">
                                            <p:txEl>
                                              <p:pRg st="7" end="7"/>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26339">
                                            <p:txEl>
                                              <p:pRg st="7" end="7"/>
                                            </p:txEl>
                                          </p:spTgt>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2" fill="hold" grpId="0" nodeType="clickEffect">
                                  <p:stCondLst>
                                    <p:cond delay="0"/>
                                  </p:stCondLst>
                                  <p:childTnLst>
                                    <p:set>
                                      <p:cBhvr>
                                        <p:cTn id="56" dur="1" fill="hold">
                                          <p:stCondLst>
                                            <p:cond delay="0"/>
                                          </p:stCondLst>
                                        </p:cTn>
                                        <p:tgtEl>
                                          <p:spTgt spid="526339">
                                            <p:txEl>
                                              <p:pRg st="8" end="8"/>
                                            </p:txEl>
                                          </p:spTgt>
                                        </p:tgtEl>
                                        <p:attrNameLst>
                                          <p:attrName>style.visibility</p:attrName>
                                        </p:attrNameLst>
                                      </p:cBhvr>
                                      <p:to>
                                        <p:strVal val="visible"/>
                                      </p:to>
                                    </p:set>
                                    <p:anim calcmode="lin" valueType="num">
                                      <p:cBhvr additive="base">
                                        <p:cTn id="57" dur="500" fill="hold"/>
                                        <p:tgtEl>
                                          <p:spTgt spid="526339">
                                            <p:txEl>
                                              <p:pRg st="8" end="8"/>
                                            </p:txEl>
                                          </p:spTgt>
                                        </p:tgtEl>
                                        <p:attrNameLst>
                                          <p:attrName>ppt_x</p:attrName>
                                        </p:attrNameLst>
                                      </p:cBhvr>
                                      <p:tavLst>
                                        <p:tav tm="0">
                                          <p:val>
                                            <p:strVal val="1+#ppt_w/2"/>
                                          </p:val>
                                        </p:tav>
                                        <p:tav tm="100000">
                                          <p:val>
                                            <p:strVal val="#ppt_x"/>
                                          </p:val>
                                        </p:tav>
                                      </p:tavLst>
                                    </p:anim>
                                    <p:anim calcmode="lin" valueType="num">
                                      <p:cBhvr additive="base">
                                        <p:cTn id="58" dur="500" fill="hold"/>
                                        <p:tgtEl>
                                          <p:spTgt spid="526339">
                                            <p:txEl>
                                              <p:pRg st="8" end="8"/>
                                            </p:txEl>
                                          </p:spTgt>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526339">
                                            <p:txEl>
                                              <p:pRg st="9" end="9"/>
                                            </p:txEl>
                                          </p:spTgt>
                                        </p:tgtEl>
                                        <p:attrNameLst>
                                          <p:attrName>style.visibility</p:attrName>
                                        </p:attrNameLst>
                                      </p:cBhvr>
                                      <p:to>
                                        <p:strVal val="visible"/>
                                      </p:to>
                                    </p:set>
                                    <p:anim calcmode="lin" valueType="num">
                                      <p:cBhvr additive="base">
                                        <p:cTn id="61" dur="500" fill="hold"/>
                                        <p:tgtEl>
                                          <p:spTgt spid="526339">
                                            <p:txEl>
                                              <p:pRg st="9" end="9"/>
                                            </p:txEl>
                                          </p:spTgt>
                                        </p:tgtEl>
                                        <p:attrNameLst>
                                          <p:attrName>ppt_x</p:attrName>
                                        </p:attrNameLst>
                                      </p:cBhvr>
                                      <p:tavLst>
                                        <p:tav tm="0">
                                          <p:val>
                                            <p:strVal val="1+#ppt_w/2"/>
                                          </p:val>
                                        </p:tav>
                                        <p:tav tm="100000">
                                          <p:val>
                                            <p:strVal val="#ppt_x"/>
                                          </p:val>
                                        </p:tav>
                                      </p:tavLst>
                                    </p:anim>
                                    <p:anim calcmode="lin" valueType="num">
                                      <p:cBhvr additive="base">
                                        <p:cTn id="62" dur="500" fill="hold"/>
                                        <p:tgtEl>
                                          <p:spTgt spid="526339">
                                            <p:txEl>
                                              <p:pRg st="9" end="9"/>
                                            </p:txEl>
                                          </p:spTgt>
                                        </p:tgtEl>
                                        <p:attrNameLst>
                                          <p:attrName>ppt_y</p:attrName>
                                        </p:attrNameLst>
                                      </p:cBhvr>
                                      <p:tavLst>
                                        <p:tav tm="0">
                                          <p:val>
                                            <p:strVal val="#ppt_y"/>
                                          </p:val>
                                        </p:tav>
                                        <p:tav tm="100000">
                                          <p:val>
                                            <p:strVal val="#ppt_y"/>
                                          </p:val>
                                        </p:tav>
                                      </p:tavLst>
                                    </p:anim>
                                  </p:childTnLst>
                                </p:cTn>
                              </p:par>
                              <p:par>
                                <p:cTn id="63" presetID="2" presetClass="entr" presetSubtype="2" fill="hold" grpId="0" nodeType="withEffect">
                                  <p:stCondLst>
                                    <p:cond delay="0"/>
                                  </p:stCondLst>
                                  <p:childTnLst>
                                    <p:set>
                                      <p:cBhvr>
                                        <p:cTn id="64" dur="1" fill="hold">
                                          <p:stCondLst>
                                            <p:cond delay="0"/>
                                          </p:stCondLst>
                                        </p:cTn>
                                        <p:tgtEl>
                                          <p:spTgt spid="526339">
                                            <p:txEl>
                                              <p:pRg st="10" end="10"/>
                                            </p:txEl>
                                          </p:spTgt>
                                        </p:tgtEl>
                                        <p:attrNameLst>
                                          <p:attrName>style.visibility</p:attrName>
                                        </p:attrNameLst>
                                      </p:cBhvr>
                                      <p:to>
                                        <p:strVal val="visible"/>
                                      </p:to>
                                    </p:set>
                                    <p:anim calcmode="lin" valueType="num">
                                      <p:cBhvr additive="base">
                                        <p:cTn id="65" dur="500" fill="hold"/>
                                        <p:tgtEl>
                                          <p:spTgt spid="526339">
                                            <p:txEl>
                                              <p:pRg st="10" end="10"/>
                                            </p:txEl>
                                          </p:spTgt>
                                        </p:tgtEl>
                                        <p:attrNameLst>
                                          <p:attrName>ppt_x</p:attrName>
                                        </p:attrNameLst>
                                      </p:cBhvr>
                                      <p:tavLst>
                                        <p:tav tm="0">
                                          <p:val>
                                            <p:strVal val="1+#ppt_w/2"/>
                                          </p:val>
                                        </p:tav>
                                        <p:tav tm="100000">
                                          <p:val>
                                            <p:strVal val="#ppt_x"/>
                                          </p:val>
                                        </p:tav>
                                      </p:tavLst>
                                    </p:anim>
                                    <p:anim calcmode="lin" valueType="num">
                                      <p:cBhvr additive="base">
                                        <p:cTn id="66" dur="500" fill="hold"/>
                                        <p:tgtEl>
                                          <p:spTgt spid="526339">
                                            <p:txEl>
                                              <p:pRg st="10" end="10"/>
                                            </p:txEl>
                                          </p:spTgt>
                                        </p:tgtEl>
                                        <p:attrNameLst>
                                          <p:attrName>ppt_y</p:attrName>
                                        </p:attrNameLst>
                                      </p:cBhvr>
                                      <p:tavLst>
                                        <p:tav tm="0">
                                          <p:val>
                                            <p:strVal val="#ppt_y"/>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ntr" presetSubtype="2" fill="hold" grpId="0" nodeType="clickEffect">
                                  <p:stCondLst>
                                    <p:cond delay="0"/>
                                  </p:stCondLst>
                                  <p:childTnLst>
                                    <p:set>
                                      <p:cBhvr>
                                        <p:cTn id="70" dur="1" fill="hold">
                                          <p:stCondLst>
                                            <p:cond delay="0"/>
                                          </p:stCondLst>
                                        </p:cTn>
                                        <p:tgtEl>
                                          <p:spTgt spid="526339">
                                            <p:txEl>
                                              <p:pRg st="11" end="11"/>
                                            </p:txEl>
                                          </p:spTgt>
                                        </p:tgtEl>
                                        <p:attrNameLst>
                                          <p:attrName>style.visibility</p:attrName>
                                        </p:attrNameLst>
                                      </p:cBhvr>
                                      <p:to>
                                        <p:strVal val="visible"/>
                                      </p:to>
                                    </p:set>
                                    <p:anim calcmode="lin" valueType="num">
                                      <p:cBhvr additive="base">
                                        <p:cTn id="71" dur="500" fill="hold"/>
                                        <p:tgtEl>
                                          <p:spTgt spid="526339">
                                            <p:txEl>
                                              <p:pRg st="11" end="11"/>
                                            </p:txEl>
                                          </p:spTgt>
                                        </p:tgtEl>
                                        <p:attrNameLst>
                                          <p:attrName>ppt_x</p:attrName>
                                        </p:attrNameLst>
                                      </p:cBhvr>
                                      <p:tavLst>
                                        <p:tav tm="0">
                                          <p:val>
                                            <p:strVal val="1+#ppt_w/2"/>
                                          </p:val>
                                        </p:tav>
                                        <p:tav tm="100000">
                                          <p:val>
                                            <p:strVal val="#ppt_x"/>
                                          </p:val>
                                        </p:tav>
                                      </p:tavLst>
                                    </p:anim>
                                    <p:anim calcmode="lin" valueType="num">
                                      <p:cBhvr additive="base">
                                        <p:cTn id="72" dur="500" fill="hold"/>
                                        <p:tgtEl>
                                          <p:spTgt spid="526339">
                                            <p:txEl>
                                              <p:pRg st="11" end="11"/>
                                            </p:txEl>
                                          </p:spTgt>
                                        </p:tgtEl>
                                        <p:attrNameLst>
                                          <p:attrName>ppt_y</p:attrName>
                                        </p:attrNameLst>
                                      </p:cBhvr>
                                      <p:tavLst>
                                        <p:tav tm="0">
                                          <p:val>
                                            <p:strVal val="#ppt_y"/>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2" fill="hold" grpId="0" nodeType="clickEffect">
                                  <p:stCondLst>
                                    <p:cond delay="0"/>
                                  </p:stCondLst>
                                  <p:childTnLst>
                                    <p:set>
                                      <p:cBhvr>
                                        <p:cTn id="76" dur="1" fill="hold">
                                          <p:stCondLst>
                                            <p:cond delay="0"/>
                                          </p:stCondLst>
                                        </p:cTn>
                                        <p:tgtEl>
                                          <p:spTgt spid="526339">
                                            <p:txEl>
                                              <p:pRg st="12" end="12"/>
                                            </p:txEl>
                                          </p:spTgt>
                                        </p:tgtEl>
                                        <p:attrNameLst>
                                          <p:attrName>style.visibility</p:attrName>
                                        </p:attrNameLst>
                                      </p:cBhvr>
                                      <p:to>
                                        <p:strVal val="visible"/>
                                      </p:to>
                                    </p:set>
                                    <p:anim calcmode="lin" valueType="num">
                                      <p:cBhvr additive="base">
                                        <p:cTn id="77" dur="500" fill="hold"/>
                                        <p:tgtEl>
                                          <p:spTgt spid="526339">
                                            <p:txEl>
                                              <p:pRg st="12" end="12"/>
                                            </p:txEl>
                                          </p:spTgt>
                                        </p:tgtEl>
                                        <p:attrNameLst>
                                          <p:attrName>ppt_x</p:attrName>
                                        </p:attrNameLst>
                                      </p:cBhvr>
                                      <p:tavLst>
                                        <p:tav tm="0">
                                          <p:val>
                                            <p:strVal val="1+#ppt_w/2"/>
                                          </p:val>
                                        </p:tav>
                                        <p:tav tm="100000">
                                          <p:val>
                                            <p:strVal val="#ppt_x"/>
                                          </p:val>
                                        </p:tav>
                                      </p:tavLst>
                                    </p:anim>
                                    <p:anim calcmode="lin" valueType="num">
                                      <p:cBhvr additive="base">
                                        <p:cTn id="78" dur="500" fill="hold"/>
                                        <p:tgtEl>
                                          <p:spTgt spid="526339">
                                            <p:txEl>
                                              <p:pRg st="12" end="1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6339"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p:nvPr>
        </p:nvSpPr>
        <p:spPr/>
        <p:txBody>
          <a:bodyPr/>
          <a:lstStyle/>
          <a:p>
            <a:pPr eaLnBrk="1" hangingPunct="1"/>
            <a:r>
              <a:rPr lang="en-US" altLang="zh-CN" dirty="0">
                <a:ea typeface="宋体" charset="-122"/>
              </a:rPr>
              <a:t>RAG for deadlock detection</a:t>
            </a:r>
          </a:p>
        </p:txBody>
      </p:sp>
      <p:sp>
        <p:nvSpPr>
          <p:cNvPr id="8197" name="Rectangle 3"/>
          <p:cNvSpPr>
            <a:spLocks noGrp="1" noChangeArrowheads="1"/>
          </p:cNvSpPr>
          <p:nvPr>
            <p:ph type="body" idx="1"/>
          </p:nvPr>
        </p:nvSpPr>
        <p:spPr>
          <a:xfrm>
            <a:off x="381000" y="1917701"/>
            <a:ext cx="6878639" cy="4555019"/>
          </a:xfrm>
        </p:spPr>
        <p:txBody>
          <a:bodyPr>
            <a:normAutofit lnSpcReduction="10000"/>
          </a:bodyPr>
          <a:lstStyle/>
          <a:p>
            <a:pPr eaLnBrk="1" hangingPunct="1">
              <a:lnSpc>
                <a:spcPct val="90000"/>
              </a:lnSpc>
            </a:pPr>
            <a:r>
              <a:rPr lang="en-US" altLang="zh-CN" sz="2800" dirty="0">
                <a:ea typeface="宋体" charset="-122"/>
              </a:rPr>
              <a:t>For any given sequence of requests for and releases of resources a RAG can be constructed</a:t>
            </a:r>
          </a:p>
          <a:p>
            <a:pPr eaLnBrk="1" hangingPunct="1">
              <a:lnSpc>
                <a:spcPct val="90000"/>
              </a:lnSpc>
            </a:pPr>
            <a:r>
              <a:rPr lang="en-US" altLang="zh-CN" sz="2800" dirty="0">
                <a:ea typeface="宋体" charset="-122"/>
              </a:rPr>
              <a:t>We check the graph</a:t>
            </a:r>
          </a:p>
          <a:p>
            <a:pPr lvl="1">
              <a:lnSpc>
                <a:spcPct val="90000"/>
              </a:lnSpc>
            </a:pPr>
            <a:r>
              <a:rPr lang="en-US" altLang="zh-CN" sz="2400" dirty="0">
                <a:ea typeface="宋体" charset="-122"/>
              </a:rPr>
              <a:t>no cycle </a:t>
            </a:r>
            <a:r>
              <a:rPr lang="en-US" altLang="zh-CN" sz="2400" dirty="0">
                <a:ea typeface="宋体" charset="-122"/>
                <a:sym typeface="Wingdings" pitchFamily="2" charset="2"/>
              </a:rPr>
              <a:t> </a:t>
            </a:r>
            <a:r>
              <a:rPr lang="en-US" altLang="zh-CN" sz="2400" dirty="0">
                <a:ea typeface="宋体" charset="-122"/>
              </a:rPr>
              <a:t>no deadlock </a:t>
            </a:r>
          </a:p>
          <a:p>
            <a:pPr lvl="1">
              <a:lnSpc>
                <a:spcPct val="90000"/>
              </a:lnSpc>
            </a:pPr>
            <a:r>
              <a:rPr lang="en-US" altLang="zh-CN" sz="2400" dirty="0">
                <a:ea typeface="宋体" charset="-122"/>
              </a:rPr>
              <a:t>Each resource has a single instance AND cycle </a:t>
            </a:r>
            <a:r>
              <a:rPr lang="en-US" altLang="zh-CN" sz="2400" dirty="0">
                <a:ea typeface="宋体" charset="-122"/>
                <a:sym typeface="Wingdings" pitchFamily="2" charset="2"/>
              </a:rPr>
              <a:t></a:t>
            </a:r>
            <a:r>
              <a:rPr lang="en-US" altLang="zh-CN" sz="2400" dirty="0">
                <a:ea typeface="宋体" charset="-122"/>
              </a:rPr>
              <a:t> deadlock (</a:t>
            </a:r>
            <a:r>
              <a:rPr lang="en-US" sz="2400" dirty="0"/>
              <a:t>necessary and sufficient)</a:t>
            </a:r>
            <a:r>
              <a:rPr lang="en-US" altLang="zh-CN" sz="2400" dirty="0">
                <a:ea typeface="宋体" charset="-122"/>
              </a:rPr>
              <a:t> </a:t>
            </a:r>
          </a:p>
          <a:p>
            <a:pPr lvl="1">
              <a:lnSpc>
                <a:spcPct val="90000"/>
              </a:lnSpc>
            </a:pPr>
            <a:r>
              <a:rPr lang="en-US" altLang="zh-CN" sz="2400" dirty="0">
                <a:ea typeface="宋体" charset="-122"/>
              </a:rPr>
              <a:t>Each resource has multiple instances AND cycle </a:t>
            </a:r>
            <a:r>
              <a:rPr lang="en-US" altLang="zh-CN" sz="2400" dirty="0">
                <a:ea typeface="宋体" charset="-122"/>
                <a:sym typeface="Wingdings" pitchFamily="2" charset="2"/>
              </a:rPr>
              <a:t></a:t>
            </a:r>
            <a:r>
              <a:rPr lang="en-US" altLang="zh-CN" sz="2400" dirty="0">
                <a:ea typeface="宋体" charset="-122"/>
              </a:rPr>
              <a:t> maybe deadlock (but not sufficient condition) </a:t>
            </a:r>
          </a:p>
          <a:p>
            <a:pPr lvl="2">
              <a:lnSpc>
                <a:spcPct val="90000"/>
              </a:lnSpc>
            </a:pPr>
            <a:r>
              <a:rPr lang="en-US" altLang="zh-CN" sz="2000" dirty="0">
                <a:ea typeface="宋体" charset="-122"/>
              </a:rPr>
              <a:t>Need Banker’s algorithm to detect deadlocks</a:t>
            </a: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a:p>
            <a:pPr lvl="1">
              <a:lnSpc>
                <a:spcPct val="90000"/>
              </a:lnSpc>
            </a:pPr>
            <a:endParaRPr lang="en-US" altLang="zh-CN" sz="2400" dirty="0">
              <a:ea typeface="宋体" charset="-122"/>
            </a:endParaRPr>
          </a:p>
        </p:txBody>
      </p:sp>
      <p:sp>
        <p:nvSpPr>
          <p:cNvPr id="6150" name="Oval 4"/>
          <p:cNvSpPr>
            <a:spLocks noChangeArrowheads="1"/>
          </p:cNvSpPr>
          <p:nvPr/>
        </p:nvSpPr>
        <p:spPr bwMode="auto">
          <a:xfrm>
            <a:off x="71612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6151" name="Oval 6"/>
          <p:cNvSpPr>
            <a:spLocks noChangeArrowheads="1"/>
          </p:cNvSpPr>
          <p:nvPr/>
        </p:nvSpPr>
        <p:spPr bwMode="auto">
          <a:xfrm>
            <a:off x="10577513" y="3259139"/>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152" name="Rectangle 7"/>
          <p:cNvSpPr>
            <a:spLocks noChangeArrowheads="1"/>
          </p:cNvSpPr>
          <p:nvPr/>
        </p:nvSpPr>
        <p:spPr bwMode="auto">
          <a:xfrm>
            <a:off x="8694738" y="4221164"/>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R1</a:t>
            </a:r>
          </a:p>
        </p:txBody>
      </p:sp>
      <p:sp>
        <p:nvSpPr>
          <p:cNvPr id="6153" name="Rectangle 9"/>
          <p:cNvSpPr>
            <a:spLocks noChangeArrowheads="1"/>
          </p:cNvSpPr>
          <p:nvPr/>
        </p:nvSpPr>
        <p:spPr bwMode="auto">
          <a:xfrm>
            <a:off x="8574088" y="2482851"/>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R2</a:t>
            </a:r>
          </a:p>
        </p:txBody>
      </p:sp>
      <p:sp>
        <p:nvSpPr>
          <p:cNvPr id="6154" name="Line 10"/>
          <p:cNvSpPr>
            <a:spLocks noChangeShapeType="1"/>
          </p:cNvSpPr>
          <p:nvPr/>
        </p:nvSpPr>
        <p:spPr bwMode="auto">
          <a:xfrm>
            <a:off x="7799388" y="4011614"/>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5" name="Line 11"/>
          <p:cNvSpPr>
            <a:spLocks noChangeShapeType="1"/>
          </p:cNvSpPr>
          <p:nvPr/>
        </p:nvSpPr>
        <p:spPr bwMode="auto">
          <a:xfrm flipV="1">
            <a:off x="9280526" y="4011614"/>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6" name="Text Box 12"/>
          <p:cNvSpPr txBox="1">
            <a:spLocks noChangeArrowheads="1"/>
          </p:cNvSpPr>
          <p:nvPr/>
        </p:nvSpPr>
        <p:spPr bwMode="auto">
          <a:xfrm>
            <a:off x="10039350" y="4389438"/>
            <a:ext cx="2038350" cy="641350"/>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Resource 1 held by process 2</a:t>
            </a:r>
          </a:p>
        </p:txBody>
      </p:sp>
      <p:sp>
        <p:nvSpPr>
          <p:cNvPr id="6157" name="Line 13"/>
          <p:cNvSpPr>
            <a:spLocks noChangeShapeType="1"/>
          </p:cNvSpPr>
          <p:nvPr/>
        </p:nvSpPr>
        <p:spPr bwMode="auto">
          <a:xfrm flipH="1" flipV="1">
            <a:off x="9558339" y="2987675"/>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6158" name="Text Box 14"/>
          <p:cNvSpPr txBox="1">
            <a:spLocks noChangeArrowheads="1"/>
          </p:cNvSpPr>
          <p:nvPr/>
        </p:nvSpPr>
        <p:spPr bwMode="auto">
          <a:xfrm>
            <a:off x="9677400" y="2667000"/>
            <a:ext cx="2184400" cy="641350"/>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Resource 2 requested by process 2</a:t>
            </a:r>
          </a:p>
        </p:txBody>
      </p:sp>
      <p:sp>
        <p:nvSpPr>
          <p:cNvPr id="6159" name="Oval 15"/>
          <p:cNvSpPr>
            <a:spLocks noChangeArrowheads="1"/>
          </p:cNvSpPr>
          <p:nvPr/>
        </p:nvSpPr>
        <p:spPr bwMode="auto">
          <a:xfrm>
            <a:off x="9131301" y="3135314"/>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6160" name="Line 16"/>
          <p:cNvSpPr>
            <a:spLocks noChangeShapeType="1"/>
          </p:cNvSpPr>
          <p:nvPr/>
        </p:nvSpPr>
        <p:spPr bwMode="auto">
          <a:xfrm flipH="1">
            <a:off x="7972426" y="3259139"/>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3" name="TextBox 2">
            <a:extLst>
              <a:ext uri="{FF2B5EF4-FFF2-40B4-BE49-F238E27FC236}">
                <a16:creationId xmlns:a16="http://schemas.microsoft.com/office/drawing/2014/main" id="{CD0F99A2-754A-E1CB-BEC1-93AD7B393F30}"/>
              </a:ext>
            </a:extLst>
          </p:cNvPr>
          <p:cNvSpPr txBox="1"/>
          <p:nvPr/>
        </p:nvSpPr>
        <p:spPr>
          <a:xfrm>
            <a:off x="8268336" y="5594353"/>
            <a:ext cx="2878137" cy="400110"/>
          </a:xfrm>
          <a:prstGeom prst="rect">
            <a:avLst/>
          </a:prstGeom>
          <a:noFill/>
        </p:spPr>
        <p:txBody>
          <a:bodyPr wrap="square">
            <a:spAutoFit/>
          </a:bodyPr>
          <a:lstStyle/>
          <a:p>
            <a:r>
              <a:rPr lang="en-GB" sz="2000" b="0" dirty="0"/>
              <a:t>A RAG with a deadlock</a:t>
            </a:r>
            <a:endParaRPr lang="en-SE" sz="2000" b="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9221" name="Rectangle 3"/>
          <p:cNvSpPr>
            <a:spLocks noGrp="1" noChangeArrowheads="1"/>
          </p:cNvSpPr>
          <p:nvPr>
            <p:ph type="body" idx="1"/>
          </p:nvPr>
        </p:nvSpPr>
        <p:spPr>
          <a:xfrm>
            <a:off x="7073900" y="1917701"/>
            <a:ext cx="3213100" cy="4302125"/>
          </a:xfrm>
        </p:spPr>
        <p:txBody>
          <a:bodyPr/>
          <a:lstStyle/>
          <a:p>
            <a:pPr eaLnBrk="1" hangingPunct="1"/>
            <a:r>
              <a:rPr lang="en-US" altLang="zh-CN">
                <a:ea typeface="宋体" charset="-122"/>
              </a:rPr>
              <a:t>A requests R</a:t>
            </a:r>
          </a:p>
        </p:txBody>
      </p:sp>
      <p:sp>
        <p:nvSpPr>
          <p:cNvPr id="9222"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9223"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9224" name="Oval 7"/>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9225" name="Oval 8"/>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9226" name="Oval 9"/>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9227" name="Rectangle 10"/>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9228" name="Oval 11"/>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9229" name="Rectangle 12"/>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9230" name="Oval 13"/>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9231" name="Line 14"/>
          <p:cNvSpPr>
            <a:spLocks noChangeShapeType="1"/>
          </p:cNvSpPr>
          <p:nvPr/>
        </p:nvSpPr>
        <p:spPr bwMode="auto">
          <a:xfrm>
            <a:off x="2633663" y="3741738"/>
            <a:ext cx="0" cy="1223962"/>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6" name="Rectangle 15"/>
          <p:cNvSpPr/>
          <p:nvPr/>
        </p:nvSpPr>
        <p:spPr>
          <a:xfrm>
            <a:off x="838207" y="1817084"/>
            <a:ext cx="6870838" cy="812530"/>
          </a:xfrm>
          <a:prstGeom prst="rect">
            <a:avLst/>
          </a:prstGeom>
        </p:spPr>
        <p:txBody>
          <a:bodyPr wrap="square">
            <a:spAutoFit/>
          </a:bodyPr>
          <a:lstStyle/>
          <a:p>
            <a:pPr marL="469900" indent="-469900" eaLnBrk="1" hangingPunct="1">
              <a:lnSpc>
                <a:spcPct val="90000"/>
              </a:lnSpc>
              <a:spcBef>
                <a:spcPct val="20000"/>
              </a:spcBef>
              <a:buClr>
                <a:srgbClr val="660000"/>
              </a:buClr>
              <a:buSzPct val="90000"/>
              <a:buFont typeface="Wingdings" pitchFamily="2" charset="2"/>
              <a:buChar char="]"/>
            </a:pPr>
            <a:r>
              <a:rPr lang="en-US" altLang="zh-CN" sz="2600" b="0" kern="0" dirty="0">
                <a:solidFill>
                  <a:srgbClr val="000000"/>
                </a:solidFill>
                <a:latin typeface="Helvetica"/>
                <a:ea typeface="宋体" charset="-122"/>
                <a:cs typeface="+mn-cs"/>
              </a:rPr>
              <a:t>Consider 3 processes A, B and C scheduled using round-robin algorithm</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Slide Number Placeholder 4"/>
          <p:cNvSpPr>
            <a:spLocks noGrp="1"/>
          </p:cNvSpPr>
          <p:nvPr>
            <p:ph type="sldNum" sz="quarter" idx="11"/>
          </p:nvPr>
        </p:nvSpPr>
        <p:spPr>
          <a:noFill/>
        </p:spPr>
        <p:txBody>
          <a:bodyPr/>
          <a:lstStyle/>
          <a:p>
            <a:fld id="{788BCB28-3800-4284-847D-234088D9FEA1}" type="slidenum">
              <a:rPr lang="en-US" altLang="zh-CN" b="0">
                <a:solidFill>
                  <a:srgbClr val="000000"/>
                </a:solidFill>
                <a:cs typeface="+mn-cs"/>
              </a:rPr>
              <a:pPr/>
              <a:t>2</a:t>
            </a:fld>
            <a:endParaRPr lang="en-US" altLang="zh-CN" b="0">
              <a:solidFill>
                <a:srgbClr val="000000"/>
              </a:solidFill>
              <a:cs typeface="+mn-cs"/>
            </a:endParaRPr>
          </a:p>
        </p:txBody>
      </p:sp>
      <p:sp>
        <p:nvSpPr>
          <p:cNvPr id="4100" name="Rectangle 2"/>
          <p:cNvSpPr>
            <a:spLocks noGrp="1" noChangeArrowheads="1"/>
          </p:cNvSpPr>
          <p:nvPr>
            <p:ph type="title"/>
          </p:nvPr>
        </p:nvSpPr>
        <p:spPr/>
        <p:txBody>
          <a:bodyPr/>
          <a:lstStyle/>
          <a:p>
            <a:pPr eaLnBrk="1" hangingPunct="1"/>
            <a:r>
              <a:rPr lang="en-US" altLang="zh-CN" dirty="0">
                <a:ea typeface="宋体" charset="-122"/>
              </a:rPr>
              <a:t>What is a deadlock</a:t>
            </a:r>
          </a:p>
        </p:txBody>
      </p:sp>
      <p:sp>
        <p:nvSpPr>
          <p:cNvPr id="4101" name="Rectangle 3"/>
          <p:cNvSpPr>
            <a:spLocks noGrp="1" noChangeArrowheads="1"/>
          </p:cNvSpPr>
          <p:nvPr>
            <p:ph type="body" idx="1"/>
          </p:nvPr>
        </p:nvSpPr>
        <p:spPr>
          <a:xfrm>
            <a:off x="533400" y="1917700"/>
            <a:ext cx="7889476" cy="4903788"/>
          </a:xfrm>
        </p:spPr>
        <p:txBody>
          <a:bodyPr>
            <a:normAutofit fontScale="85000" lnSpcReduction="10000"/>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GB" altLang="zh-CN" dirty="0">
              <a:ea typeface="宋体" charset="-122"/>
            </a:endParaRPr>
          </a:p>
          <a:p>
            <a:pPr marL="471487" lvl="1" indent="0">
              <a:buNone/>
            </a:pPr>
            <a:endParaRPr lang="en-US" altLang="zh-CN" dirty="0">
              <a:ea typeface="宋体" charset="-122"/>
            </a:endParaRPr>
          </a:p>
        </p:txBody>
      </p:sp>
      <p:sp>
        <p:nvSpPr>
          <p:cNvPr id="6" name="Rectangle 6"/>
          <p:cNvSpPr txBox="1">
            <a:spLocks noChangeArrowheads="1"/>
          </p:cNvSpPr>
          <p:nvPr/>
        </p:nvSpPr>
        <p:spPr bwMode="auto">
          <a:xfrm>
            <a:off x="8305800" y="6364288"/>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b="0">
                <a:solidFill>
                  <a:srgbClr val="000000"/>
                </a:solidFill>
                <a:cs typeface="+mn-cs"/>
              </a:rPr>
              <a:pPr>
                <a:defRPr/>
              </a:pPr>
              <a:t>2</a:t>
            </a:fld>
            <a:endParaRPr lang="en-US" altLang="zh-CN" b="0">
              <a:solidFill>
                <a:srgbClr val="000000"/>
              </a:solidFill>
              <a:cs typeface="+mn-cs"/>
            </a:endParaRPr>
          </a:p>
        </p:txBody>
      </p:sp>
      <p:grpSp>
        <p:nvGrpSpPr>
          <p:cNvPr id="2" name="Group 26"/>
          <p:cNvGrpSpPr>
            <a:grpSpLocks/>
          </p:cNvGrpSpPr>
          <p:nvPr/>
        </p:nvGrpSpPr>
        <p:grpSpPr bwMode="auto">
          <a:xfrm>
            <a:off x="8382000" y="2743779"/>
            <a:ext cx="3399947" cy="2553129"/>
            <a:chOff x="1398" y="1743"/>
            <a:chExt cx="2620" cy="1657"/>
          </a:xfrm>
        </p:grpSpPr>
        <p:sp>
          <p:nvSpPr>
            <p:cNvPr id="75786" name="Rectangle 4"/>
            <p:cNvSpPr>
              <a:spLocks noChangeArrowheads="1"/>
            </p:cNvSpPr>
            <p:nvPr/>
          </p:nvSpPr>
          <p:spPr bwMode="auto">
            <a:xfrm>
              <a:off x="3116" y="2383"/>
              <a:ext cx="512" cy="384"/>
            </a:xfrm>
            <a:prstGeom prst="rect">
              <a:avLst/>
            </a:prstGeom>
            <a:solidFill>
              <a:srgbClr val="FF66CC"/>
            </a:solidFill>
            <a:ln w="38100">
              <a:solidFill>
                <a:schemeClr val="tx1"/>
              </a:solidFill>
              <a:miter lim="800000"/>
              <a:headEnd/>
              <a:tailEnd/>
            </a:ln>
          </p:spPr>
          <p:txBody>
            <a:bodyPr wrap="none" anchor="ctr"/>
            <a:lstStyle/>
            <a:p>
              <a:pPr algn="ctr"/>
              <a:r>
                <a:rPr lang="en-US" sz="1600" b="0" dirty="0">
                  <a:solidFill>
                    <a:srgbClr val="000000"/>
                  </a:solidFill>
                  <a:latin typeface="Comic Sans MS" pitchFamily="66" charset="0"/>
                  <a:ea typeface="ＭＳ Ｐゴシック" charset="-128"/>
                  <a:cs typeface="+mn-cs"/>
                </a:rPr>
                <a:t>Res 2</a:t>
              </a:r>
            </a:p>
          </p:txBody>
        </p:sp>
        <p:sp>
          <p:nvSpPr>
            <p:cNvPr id="75787" name="Rectangle 5"/>
            <p:cNvSpPr>
              <a:spLocks noChangeArrowheads="1"/>
            </p:cNvSpPr>
            <p:nvPr/>
          </p:nvSpPr>
          <p:spPr bwMode="auto">
            <a:xfrm>
              <a:off x="1787" y="2397"/>
              <a:ext cx="511" cy="384"/>
            </a:xfrm>
            <a:prstGeom prst="rect">
              <a:avLst/>
            </a:prstGeom>
            <a:solidFill>
              <a:srgbClr val="FF66CC"/>
            </a:solidFill>
            <a:ln w="38100">
              <a:solidFill>
                <a:schemeClr val="tx1"/>
              </a:solidFill>
              <a:miter lim="800000"/>
              <a:headEnd/>
              <a:tailEnd/>
            </a:ln>
          </p:spPr>
          <p:txBody>
            <a:bodyPr wrap="none" anchor="ctr"/>
            <a:lstStyle/>
            <a:p>
              <a:pPr algn="ctr"/>
              <a:r>
                <a:rPr lang="en-US" sz="1600" b="0">
                  <a:solidFill>
                    <a:srgbClr val="000000"/>
                  </a:solidFill>
                  <a:latin typeface="Comic Sans MS" pitchFamily="66" charset="0"/>
                  <a:ea typeface="ＭＳ Ｐゴシック" charset="-128"/>
                  <a:cs typeface="+mn-cs"/>
                </a:rPr>
                <a:t>Res 1</a:t>
              </a:r>
            </a:p>
          </p:txBody>
        </p:sp>
        <p:sp>
          <p:nvSpPr>
            <p:cNvPr id="75788" name="Oval 7"/>
            <p:cNvSpPr>
              <a:spLocks noChangeArrowheads="1"/>
            </p:cNvSpPr>
            <p:nvPr/>
          </p:nvSpPr>
          <p:spPr bwMode="auto">
            <a:xfrm>
              <a:off x="2405" y="2853"/>
              <a:ext cx="597" cy="547"/>
            </a:xfrm>
            <a:prstGeom prst="ellipse">
              <a:avLst/>
            </a:prstGeom>
            <a:solidFill>
              <a:srgbClr val="00FFFF"/>
            </a:solidFill>
            <a:ln w="38100">
              <a:solidFill>
                <a:schemeClr val="tx1"/>
              </a:solidFill>
              <a:round/>
              <a:headEnd/>
              <a:tailEnd/>
            </a:ln>
          </p:spPr>
          <p:txBody>
            <a:bodyPr wrap="none" anchor="ctr"/>
            <a:lstStyle/>
            <a:p>
              <a:pPr algn="ctr"/>
              <a:r>
                <a:rPr lang="en-US" sz="1600" b="0" dirty="0">
                  <a:solidFill>
                    <a:srgbClr val="000000"/>
                  </a:solidFill>
                  <a:latin typeface="Comic Sans MS" pitchFamily="66" charset="0"/>
                  <a:ea typeface="ＭＳ Ｐゴシック" charset="-128"/>
                  <a:cs typeface="+mn-cs"/>
                </a:rPr>
                <a:t>Process</a:t>
              </a:r>
            </a:p>
            <a:p>
              <a:pPr algn="ctr"/>
              <a:r>
                <a:rPr lang="en-US" sz="1600" b="0" dirty="0">
                  <a:solidFill>
                    <a:srgbClr val="000000"/>
                  </a:solidFill>
                  <a:latin typeface="Comic Sans MS" pitchFamily="66" charset="0"/>
                  <a:ea typeface="ＭＳ Ｐゴシック" charset="-128"/>
                  <a:cs typeface="+mn-cs"/>
                </a:rPr>
                <a:t>B</a:t>
              </a:r>
            </a:p>
          </p:txBody>
        </p:sp>
        <p:sp>
          <p:nvSpPr>
            <p:cNvPr id="75789" name="Oval 8"/>
            <p:cNvSpPr>
              <a:spLocks noChangeArrowheads="1"/>
            </p:cNvSpPr>
            <p:nvPr/>
          </p:nvSpPr>
          <p:spPr bwMode="auto">
            <a:xfrm>
              <a:off x="2405" y="1743"/>
              <a:ext cx="597" cy="547"/>
            </a:xfrm>
            <a:prstGeom prst="ellipse">
              <a:avLst/>
            </a:prstGeom>
            <a:solidFill>
              <a:srgbClr val="00FFFF"/>
            </a:solidFill>
            <a:ln w="38100">
              <a:solidFill>
                <a:schemeClr val="tx1"/>
              </a:solidFill>
              <a:round/>
              <a:headEnd/>
              <a:tailEnd/>
            </a:ln>
          </p:spPr>
          <p:txBody>
            <a:bodyPr wrap="none" anchor="ctr"/>
            <a:lstStyle/>
            <a:p>
              <a:pPr algn="ctr"/>
              <a:r>
                <a:rPr lang="en-US" sz="1600" b="0" dirty="0">
                  <a:solidFill>
                    <a:srgbClr val="000000"/>
                  </a:solidFill>
                  <a:latin typeface="Comic Sans MS" pitchFamily="66" charset="0"/>
                  <a:ea typeface="ＭＳ Ｐゴシック" charset="-128"/>
                  <a:cs typeface="+mn-cs"/>
                </a:rPr>
                <a:t>Process</a:t>
              </a:r>
            </a:p>
            <a:p>
              <a:pPr algn="ctr"/>
              <a:r>
                <a:rPr lang="en-US" sz="1600" b="0" dirty="0">
                  <a:solidFill>
                    <a:srgbClr val="000000"/>
                  </a:solidFill>
                  <a:latin typeface="Comic Sans MS" pitchFamily="66" charset="0"/>
                  <a:ea typeface="ＭＳ Ｐゴシック" charset="-128"/>
                  <a:cs typeface="+mn-cs"/>
                </a:rPr>
                <a:t>A</a:t>
              </a:r>
            </a:p>
          </p:txBody>
        </p:sp>
        <p:sp>
          <p:nvSpPr>
            <p:cNvPr id="75790" name="AutoShape 10"/>
            <p:cNvSpPr>
              <a:spLocks noChangeArrowheads="1"/>
            </p:cNvSpPr>
            <p:nvPr/>
          </p:nvSpPr>
          <p:spPr bwMode="auto">
            <a:xfrm>
              <a:off x="1978" y="1878"/>
              <a:ext cx="470" cy="5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409 w 21600"/>
                <a:gd name="T13" fmla="*/ 2911 h 21600"/>
                <a:gd name="T14" fmla="*/ 18245 w 21600"/>
                <a:gd name="T15" fmla="*/ 923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solidFill>
                <a:schemeClr val="tx1"/>
              </a:solidFill>
              <a:miter lim="800000"/>
              <a:headEnd/>
              <a:tailEnd/>
            </a:ln>
          </p:spPr>
          <p:txBody>
            <a:bodyPr vert="eaVert" wrap="none" anchor="ctr"/>
            <a:lstStyle/>
            <a:p>
              <a:pPr algn="ctr"/>
              <a:endParaRPr lang="en-US" sz="1600" b="0">
                <a:solidFill>
                  <a:srgbClr val="000000"/>
                </a:solidFill>
                <a:latin typeface="Comic Sans MS" pitchFamily="66" charset="0"/>
                <a:ea typeface="ＭＳ Ｐゴシック" charset="-128"/>
                <a:cs typeface="+mn-cs"/>
              </a:endParaRPr>
            </a:p>
          </p:txBody>
        </p:sp>
        <p:sp>
          <p:nvSpPr>
            <p:cNvPr id="75791" name="AutoShape 11"/>
            <p:cNvSpPr>
              <a:spLocks noChangeArrowheads="1"/>
            </p:cNvSpPr>
            <p:nvPr/>
          </p:nvSpPr>
          <p:spPr bwMode="auto">
            <a:xfrm rot="5400000">
              <a:off x="3023" y="1935"/>
              <a:ext cx="469" cy="5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435 w 21600"/>
                <a:gd name="T13" fmla="*/ 2911 h 21600"/>
                <a:gd name="T14" fmla="*/ 18238 w 21600"/>
                <a:gd name="T15" fmla="*/ 923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solidFill>
                <a:schemeClr val="tx1"/>
              </a:solidFill>
              <a:miter lim="800000"/>
              <a:headEnd/>
              <a:tailEnd/>
            </a:ln>
          </p:spPr>
          <p:txBody>
            <a:bodyPr vert="eaVert" wrap="none" anchor="ctr"/>
            <a:lstStyle/>
            <a:p>
              <a:pPr algn="ctr"/>
              <a:endParaRPr lang="en-US" sz="1600" b="0">
                <a:solidFill>
                  <a:srgbClr val="000000"/>
                </a:solidFill>
                <a:latin typeface="Comic Sans MS" pitchFamily="66" charset="0"/>
                <a:ea typeface="ＭＳ Ｐゴシック" charset="-128"/>
                <a:cs typeface="+mn-cs"/>
              </a:endParaRPr>
            </a:p>
          </p:txBody>
        </p:sp>
        <p:sp>
          <p:nvSpPr>
            <p:cNvPr id="75792" name="AutoShape 12"/>
            <p:cNvSpPr>
              <a:spLocks noChangeArrowheads="1"/>
            </p:cNvSpPr>
            <p:nvPr/>
          </p:nvSpPr>
          <p:spPr bwMode="auto">
            <a:xfrm rot="10800000">
              <a:off x="2959" y="2767"/>
              <a:ext cx="470" cy="51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409 w 21600"/>
                <a:gd name="T13" fmla="*/ 2917 h 21600"/>
                <a:gd name="T14" fmla="*/ 18245 w 21600"/>
                <a:gd name="T15" fmla="*/ 9257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solidFill>
                <a:schemeClr val="tx1"/>
              </a:solidFill>
              <a:miter lim="800000"/>
              <a:headEnd/>
              <a:tailEnd/>
            </a:ln>
          </p:spPr>
          <p:txBody>
            <a:bodyPr vert="eaVert" wrap="none" anchor="ctr"/>
            <a:lstStyle/>
            <a:p>
              <a:pPr algn="ctr"/>
              <a:endParaRPr lang="en-US" sz="1600" b="0">
                <a:solidFill>
                  <a:srgbClr val="000000"/>
                </a:solidFill>
                <a:latin typeface="Comic Sans MS" pitchFamily="66" charset="0"/>
                <a:ea typeface="ＭＳ Ｐゴシック" charset="-128"/>
                <a:cs typeface="+mn-cs"/>
              </a:endParaRPr>
            </a:p>
          </p:txBody>
        </p:sp>
        <p:sp>
          <p:nvSpPr>
            <p:cNvPr id="75793" name="AutoShape 13"/>
            <p:cNvSpPr>
              <a:spLocks noChangeArrowheads="1"/>
            </p:cNvSpPr>
            <p:nvPr/>
          </p:nvSpPr>
          <p:spPr bwMode="auto">
            <a:xfrm rot="-5400000">
              <a:off x="1921" y="2704"/>
              <a:ext cx="469" cy="5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12435 w 21600"/>
                <a:gd name="T13" fmla="*/ 2911 h 21600"/>
                <a:gd name="T14" fmla="*/ 18238 w 21600"/>
                <a:gd name="T15" fmla="*/ 9239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rgbClr val="53FB25"/>
            </a:solidFill>
            <a:ln w="38100">
              <a:solidFill>
                <a:schemeClr val="tx1"/>
              </a:solidFill>
              <a:miter lim="800000"/>
              <a:headEnd/>
              <a:tailEnd/>
            </a:ln>
          </p:spPr>
          <p:txBody>
            <a:bodyPr vert="eaVert" wrap="none" anchor="ctr"/>
            <a:lstStyle/>
            <a:p>
              <a:pPr algn="ctr"/>
              <a:endParaRPr lang="en-US" sz="1600" b="0">
                <a:solidFill>
                  <a:srgbClr val="000000"/>
                </a:solidFill>
                <a:latin typeface="Comic Sans MS" pitchFamily="66" charset="0"/>
                <a:ea typeface="ＭＳ Ｐゴシック" charset="-128"/>
                <a:cs typeface="+mn-cs"/>
              </a:endParaRPr>
            </a:p>
          </p:txBody>
        </p:sp>
        <p:sp>
          <p:nvSpPr>
            <p:cNvPr id="75794" name="Text Box 14"/>
            <p:cNvSpPr txBox="1">
              <a:spLocks noChangeArrowheads="1"/>
            </p:cNvSpPr>
            <p:nvPr/>
          </p:nvSpPr>
          <p:spPr bwMode="auto">
            <a:xfrm>
              <a:off x="3357" y="1895"/>
              <a:ext cx="507" cy="380"/>
            </a:xfrm>
            <a:prstGeom prst="rect">
              <a:avLst/>
            </a:prstGeom>
            <a:noFill/>
            <a:ln w="38100">
              <a:noFill/>
              <a:miter lim="800000"/>
              <a:headEnd/>
              <a:tailEnd/>
            </a:ln>
          </p:spPr>
          <p:txBody>
            <a:bodyPr wrap="none">
              <a:spAutoFit/>
            </a:bodyPr>
            <a:lstStyle/>
            <a:p>
              <a:pPr algn="ctr"/>
              <a:r>
                <a:rPr lang="en-US" sz="1600" b="0" dirty="0">
                  <a:solidFill>
                    <a:srgbClr val="000000"/>
                  </a:solidFill>
                  <a:latin typeface="Comic Sans MS" pitchFamily="66" charset="0"/>
                  <a:ea typeface="ＭＳ Ｐゴシック" charset="-128"/>
                  <a:cs typeface="+mn-cs"/>
                </a:rPr>
                <a:t>Wait</a:t>
              </a:r>
            </a:p>
            <a:p>
              <a:pPr algn="ctr"/>
              <a:r>
                <a:rPr lang="en-US" sz="1600" b="0" dirty="0">
                  <a:solidFill>
                    <a:srgbClr val="000000"/>
                  </a:solidFill>
                  <a:latin typeface="Comic Sans MS" pitchFamily="66" charset="0"/>
                  <a:ea typeface="ＭＳ Ｐゴシック" charset="-128"/>
                  <a:cs typeface="+mn-cs"/>
                </a:rPr>
                <a:t>For</a:t>
              </a:r>
            </a:p>
          </p:txBody>
        </p:sp>
        <p:sp>
          <p:nvSpPr>
            <p:cNvPr id="75795" name="Text Box 17"/>
            <p:cNvSpPr txBox="1">
              <a:spLocks noChangeArrowheads="1"/>
            </p:cNvSpPr>
            <p:nvPr/>
          </p:nvSpPr>
          <p:spPr bwMode="auto">
            <a:xfrm>
              <a:off x="1543" y="2851"/>
              <a:ext cx="507" cy="380"/>
            </a:xfrm>
            <a:prstGeom prst="rect">
              <a:avLst/>
            </a:prstGeom>
            <a:noFill/>
            <a:ln w="38100">
              <a:noFill/>
              <a:miter lim="800000"/>
              <a:headEnd/>
              <a:tailEnd/>
            </a:ln>
          </p:spPr>
          <p:txBody>
            <a:bodyPr wrap="none">
              <a:spAutoFit/>
            </a:bodyPr>
            <a:lstStyle/>
            <a:p>
              <a:pPr algn="ctr"/>
              <a:r>
                <a:rPr lang="en-US" sz="1600" b="0">
                  <a:solidFill>
                    <a:srgbClr val="000000"/>
                  </a:solidFill>
                  <a:latin typeface="Comic Sans MS" pitchFamily="66" charset="0"/>
                  <a:ea typeface="ＭＳ Ｐゴシック" charset="-128"/>
                  <a:cs typeface="+mn-cs"/>
                </a:rPr>
                <a:t>Wait</a:t>
              </a:r>
            </a:p>
            <a:p>
              <a:pPr algn="ctr"/>
              <a:r>
                <a:rPr lang="en-US" sz="1600" b="0">
                  <a:solidFill>
                    <a:srgbClr val="000000"/>
                  </a:solidFill>
                  <a:latin typeface="Comic Sans MS" pitchFamily="66" charset="0"/>
                  <a:ea typeface="ＭＳ Ｐゴシック" charset="-128"/>
                  <a:cs typeface="+mn-cs"/>
                </a:rPr>
                <a:t>For</a:t>
              </a:r>
            </a:p>
          </p:txBody>
        </p:sp>
        <p:sp>
          <p:nvSpPr>
            <p:cNvPr id="75796" name="Text Box 18"/>
            <p:cNvSpPr txBox="1">
              <a:spLocks noChangeArrowheads="1"/>
            </p:cNvSpPr>
            <p:nvPr/>
          </p:nvSpPr>
          <p:spPr bwMode="auto">
            <a:xfrm>
              <a:off x="3379" y="2759"/>
              <a:ext cx="639" cy="380"/>
            </a:xfrm>
            <a:prstGeom prst="rect">
              <a:avLst/>
            </a:prstGeom>
            <a:noFill/>
            <a:ln w="38100">
              <a:noFill/>
              <a:miter lim="800000"/>
              <a:headEnd/>
              <a:tailEnd/>
            </a:ln>
          </p:spPr>
          <p:txBody>
            <a:bodyPr wrap="none">
              <a:spAutoFit/>
            </a:bodyPr>
            <a:lstStyle/>
            <a:p>
              <a:pPr algn="ctr"/>
              <a:r>
                <a:rPr lang="en-US" sz="1600" b="0">
                  <a:solidFill>
                    <a:srgbClr val="000000"/>
                  </a:solidFill>
                  <a:latin typeface="Comic Sans MS" pitchFamily="66" charset="0"/>
                  <a:ea typeface="ＭＳ Ｐゴシック" charset="-128"/>
                  <a:cs typeface="+mn-cs"/>
                </a:rPr>
                <a:t>Owned</a:t>
              </a:r>
            </a:p>
            <a:p>
              <a:pPr algn="ctr"/>
              <a:r>
                <a:rPr lang="en-US" sz="1600" b="0">
                  <a:solidFill>
                    <a:srgbClr val="000000"/>
                  </a:solidFill>
                  <a:latin typeface="Comic Sans MS" pitchFamily="66" charset="0"/>
                  <a:ea typeface="ＭＳ Ｐゴシック" charset="-128"/>
                  <a:cs typeface="+mn-cs"/>
                </a:rPr>
                <a:t>By</a:t>
              </a:r>
            </a:p>
          </p:txBody>
        </p:sp>
        <p:sp>
          <p:nvSpPr>
            <p:cNvPr id="75797" name="Text Box 19"/>
            <p:cNvSpPr txBox="1">
              <a:spLocks noChangeArrowheads="1"/>
            </p:cNvSpPr>
            <p:nvPr/>
          </p:nvSpPr>
          <p:spPr bwMode="auto">
            <a:xfrm>
              <a:off x="1398" y="1998"/>
              <a:ext cx="639" cy="380"/>
            </a:xfrm>
            <a:prstGeom prst="rect">
              <a:avLst/>
            </a:prstGeom>
            <a:noFill/>
            <a:ln w="38100">
              <a:noFill/>
              <a:miter lim="800000"/>
              <a:headEnd/>
              <a:tailEnd/>
            </a:ln>
          </p:spPr>
          <p:txBody>
            <a:bodyPr wrap="none">
              <a:spAutoFit/>
            </a:bodyPr>
            <a:lstStyle/>
            <a:p>
              <a:pPr algn="ctr"/>
              <a:r>
                <a:rPr lang="en-US" sz="1600" b="0">
                  <a:solidFill>
                    <a:srgbClr val="000000"/>
                  </a:solidFill>
                  <a:latin typeface="Comic Sans MS" pitchFamily="66" charset="0"/>
                  <a:ea typeface="ＭＳ Ｐゴシック" charset="-128"/>
                  <a:cs typeface="+mn-cs"/>
                </a:rPr>
                <a:t>Owned</a:t>
              </a:r>
            </a:p>
            <a:p>
              <a:pPr algn="ctr"/>
              <a:r>
                <a:rPr lang="en-US" sz="1600" b="0">
                  <a:solidFill>
                    <a:srgbClr val="000000"/>
                  </a:solidFill>
                  <a:latin typeface="Comic Sans MS" pitchFamily="66" charset="0"/>
                  <a:ea typeface="ＭＳ Ｐゴシック" charset="-128"/>
                  <a:cs typeface="+mn-cs"/>
                </a:rPr>
                <a:t>By</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10245" name="Rectangle 3"/>
          <p:cNvSpPr>
            <a:spLocks noGrp="1" noChangeArrowheads="1"/>
          </p:cNvSpPr>
          <p:nvPr>
            <p:ph type="body" idx="1"/>
          </p:nvPr>
        </p:nvSpPr>
        <p:spPr>
          <a:xfrm>
            <a:off x="7367588" y="1917701"/>
            <a:ext cx="3213100" cy="4302125"/>
          </a:xfrm>
        </p:spPr>
        <p:txBody>
          <a:bodyPr/>
          <a:lstStyle/>
          <a:p>
            <a:pPr eaLnBrk="1" hangingPunct="1"/>
            <a:r>
              <a:rPr lang="en-US" altLang="zh-CN">
                <a:ea typeface="宋体" charset="-122"/>
              </a:rPr>
              <a:t>A requests R</a:t>
            </a:r>
          </a:p>
          <a:p>
            <a:pPr eaLnBrk="1" hangingPunct="1"/>
            <a:r>
              <a:rPr lang="en-US" altLang="zh-CN">
                <a:ea typeface="宋体" charset="-122"/>
              </a:rPr>
              <a:t>A holds R</a:t>
            </a:r>
          </a:p>
        </p:txBody>
      </p:sp>
      <p:sp>
        <p:nvSpPr>
          <p:cNvPr id="10246"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0247"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0248"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0249"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0250" name="Oval 8"/>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0251"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0252"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0253"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0254"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0255" name="Line 14"/>
          <p:cNvSpPr>
            <a:spLocks noChangeShapeType="1"/>
          </p:cNvSpPr>
          <p:nvPr/>
        </p:nvSpPr>
        <p:spPr bwMode="auto">
          <a:xfrm flipV="1">
            <a:off x="2700338" y="3741739"/>
            <a:ext cx="0"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11269" name="Rectangle 3"/>
          <p:cNvSpPr>
            <a:spLocks noGrp="1" noChangeArrowheads="1"/>
          </p:cNvSpPr>
          <p:nvPr>
            <p:ph type="body" idx="1"/>
          </p:nvPr>
        </p:nvSpPr>
        <p:spPr>
          <a:xfrm>
            <a:off x="7185025" y="1917701"/>
            <a:ext cx="3213100" cy="4302125"/>
          </a:xfrm>
        </p:spPr>
        <p:txBody>
          <a:bodyPr/>
          <a:lstStyle/>
          <a:p>
            <a:pPr eaLnBrk="1" hangingPunct="1"/>
            <a:r>
              <a:rPr lang="en-US" altLang="zh-CN">
                <a:ea typeface="宋体" charset="-122"/>
              </a:rPr>
              <a:t>A requests R</a:t>
            </a:r>
          </a:p>
          <a:p>
            <a:pPr eaLnBrk="1" hangingPunct="1"/>
            <a:r>
              <a:rPr lang="en-US" altLang="zh-CN">
                <a:ea typeface="宋体" charset="-122"/>
              </a:rPr>
              <a:t>A holds R</a:t>
            </a:r>
          </a:p>
          <a:p>
            <a:pPr eaLnBrk="1" hangingPunct="1"/>
            <a:r>
              <a:rPr lang="en-US" altLang="zh-CN">
                <a:ea typeface="宋体" charset="-122"/>
              </a:rPr>
              <a:t>C requests T</a:t>
            </a:r>
          </a:p>
          <a:p>
            <a:pPr eaLnBrk="1" hangingPunct="1"/>
            <a:r>
              <a:rPr lang="en-US" altLang="zh-CN">
                <a:ea typeface="宋体" charset="-122"/>
              </a:rPr>
              <a:t>C holds T</a:t>
            </a:r>
          </a:p>
        </p:txBody>
      </p:sp>
      <p:sp>
        <p:nvSpPr>
          <p:cNvPr id="11270"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1271"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1272"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1273"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1274" name="Oval 8"/>
          <p:cNvSpPr>
            <a:spLocks noChangeArrowheads="1"/>
          </p:cNvSpPr>
          <p:nvPr/>
        </p:nvSpPr>
        <p:spPr bwMode="auto">
          <a:xfrm>
            <a:off x="60547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1275"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1276"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1277"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1278"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1279" name="Line 15"/>
          <p:cNvSpPr>
            <a:spLocks noChangeShapeType="1"/>
          </p:cNvSpPr>
          <p:nvPr/>
        </p:nvSpPr>
        <p:spPr bwMode="auto">
          <a:xfrm flipV="1">
            <a:off x="2700338" y="3741739"/>
            <a:ext cx="0"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1280" name="Line 16"/>
          <p:cNvSpPr>
            <a:spLocks noChangeShapeType="1"/>
          </p:cNvSpPr>
          <p:nvPr/>
        </p:nvSpPr>
        <p:spPr bwMode="auto">
          <a:xfrm flipV="1">
            <a:off x="6715125" y="3741739"/>
            <a:ext cx="0"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12293" name="Rectangle 3"/>
          <p:cNvSpPr>
            <a:spLocks noGrp="1" noChangeArrowheads="1"/>
          </p:cNvSpPr>
          <p:nvPr>
            <p:ph type="body" idx="1"/>
          </p:nvPr>
        </p:nvSpPr>
        <p:spPr>
          <a:xfrm>
            <a:off x="7185025" y="1917701"/>
            <a:ext cx="3213100" cy="4302125"/>
          </a:xfrm>
        </p:spPr>
        <p:txBody>
          <a:bodyPr/>
          <a:lstStyle/>
          <a:p>
            <a:pPr eaLnBrk="1" hangingPunct="1"/>
            <a:r>
              <a:rPr lang="en-US" altLang="zh-CN">
                <a:ea typeface="宋体" charset="-122"/>
              </a:rPr>
              <a:t>A requests R</a:t>
            </a:r>
          </a:p>
          <a:p>
            <a:pPr eaLnBrk="1" hangingPunct="1"/>
            <a:r>
              <a:rPr lang="en-US" altLang="zh-CN">
                <a:ea typeface="宋体" charset="-122"/>
              </a:rPr>
              <a:t>A holds R</a:t>
            </a:r>
          </a:p>
          <a:p>
            <a:pPr eaLnBrk="1" hangingPunct="1"/>
            <a:r>
              <a:rPr lang="en-US" altLang="zh-CN">
                <a:ea typeface="宋体" charset="-122"/>
              </a:rPr>
              <a:t>C requests T</a:t>
            </a:r>
          </a:p>
          <a:p>
            <a:pPr eaLnBrk="1" hangingPunct="1"/>
            <a:r>
              <a:rPr lang="en-US" altLang="zh-CN">
                <a:ea typeface="宋体" charset="-122"/>
              </a:rPr>
              <a:t>C holds T</a:t>
            </a:r>
          </a:p>
          <a:p>
            <a:pPr eaLnBrk="1" hangingPunct="1"/>
            <a:r>
              <a:rPr lang="en-US" altLang="zh-CN">
                <a:ea typeface="宋体" charset="-122"/>
              </a:rPr>
              <a:t>B requests S</a:t>
            </a:r>
          </a:p>
          <a:p>
            <a:pPr eaLnBrk="1" hangingPunct="1"/>
            <a:r>
              <a:rPr lang="en-US" altLang="zh-CN">
                <a:ea typeface="宋体" charset="-122"/>
              </a:rPr>
              <a:t>B holds S</a:t>
            </a:r>
          </a:p>
          <a:p>
            <a:pPr eaLnBrk="1" hangingPunct="1"/>
            <a:endParaRPr lang="en-US" altLang="zh-CN">
              <a:ea typeface="宋体" charset="-122"/>
            </a:endParaRPr>
          </a:p>
        </p:txBody>
      </p:sp>
      <p:sp>
        <p:nvSpPr>
          <p:cNvPr id="12294"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2295"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2296"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2297"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2298" name="Oval 8"/>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2299"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2300"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2301"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2302"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2303" name="Line 16"/>
          <p:cNvSpPr>
            <a:spLocks noChangeShapeType="1"/>
          </p:cNvSpPr>
          <p:nvPr/>
        </p:nvSpPr>
        <p:spPr bwMode="auto">
          <a:xfrm flipH="1" flipV="1">
            <a:off x="2533650" y="3752851"/>
            <a:ext cx="2095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304" name="Line 17"/>
          <p:cNvSpPr>
            <a:spLocks noChangeShapeType="1"/>
          </p:cNvSpPr>
          <p:nvPr/>
        </p:nvSpPr>
        <p:spPr bwMode="auto">
          <a:xfrm flipH="1" flipV="1">
            <a:off x="6340475" y="3752851"/>
            <a:ext cx="3746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305" name="Line 18"/>
          <p:cNvSpPr>
            <a:spLocks noChangeShapeType="1"/>
          </p:cNvSpPr>
          <p:nvPr/>
        </p:nvSpPr>
        <p:spPr bwMode="auto">
          <a:xfrm flipH="1" flipV="1">
            <a:off x="4418014" y="3741738"/>
            <a:ext cx="231775" cy="16954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13317" name="Rectangle 3"/>
          <p:cNvSpPr>
            <a:spLocks noGrp="1" noChangeArrowheads="1"/>
          </p:cNvSpPr>
          <p:nvPr>
            <p:ph type="body" idx="1"/>
          </p:nvPr>
        </p:nvSpPr>
        <p:spPr>
          <a:xfrm>
            <a:off x="7185025" y="1917701"/>
            <a:ext cx="3213100" cy="4302125"/>
          </a:xfrm>
        </p:spPr>
        <p:txBody>
          <a:bodyPr/>
          <a:lstStyle/>
          <a:p>
            <a:pPr eaLnBrk="1" hangingPunct="1"/>
            <a:r>
              <a:rPr lang="en-US" altLang="zh-CN">
                <a:ea typeface="宋体" charset="-122"/>
              </a:rPr>
              <a:t>A requests R</a:t>
            </a:r>
          </a:p>
          <a:p>
            <a:pPr eaLnBrk="1" hangingPunct="1"/>
            <a:r>
              <a:rPr lang="en-US" altLang="zh-CN">
                <a:ea typeface="宋体" charset="-122"/>
              </a:rPr>
              <a:t>A holds R</a:t>
            </a:r>
          </a:p>
          <a:p>
            <a:pPr eaLnBrk="1" hangingPunct="1"/>
            <a:r>
              <a:rPr lang="en-US" altLang="zh-CN">
                <a:ea typeface="宋体" charset="-122"/>
              </a:rPr>
              <a:t>C requests T</a:t>
            </a:r>
          </a:p>
          <a:p>
            <a:pPr eaLnBrk="1" hangingPunct="1"/>
            <a:r>
              <a:rPr lang="en-US" altLang="zh-CN">
                <a:ea typeface="宋体" charset="-122"/>
              </a:rPr>
              <a:t>C holds T</a:t>
            </a:r>
          </a:p>
          <a:p>
            <a:pPr eaLnBrk="1" hangingPunct="1"/>
            <a:r>
              <a:rPr lang="en-US" altLang="zh-CN">
                <a:ea typeface="宋体" charset="-122"/>
              </a:rPr>
              <a:t>B requests S</a:t>
            </a:r>
          </a:p>
          <a:p>
            <a:pPr eaLnBrk="1" hangingPunct="1"/>
            <a:r>
              <a:rPr lang="en-US" altLang="zh-CN">
                <a:ea typeface="宋体" charset="-122"/>
              </a:rPr>
              <a:t>B holds S</a:t>
            </a:r>
          </a:p>
          <a:p>
            <a:pPr eaLnBrk="1" hangingPunct="1"/>
            <a:r>
              <a:rPr lang="en-US" altLang="zh-CN">
                <a:ea typeface="宋体" charset="-122"/>
              </a:rPr>
              <a:t>B requests R</a:t>
            </a:r>
          </a:p>
          <a:p>
            <a:pPr eaLnBrk="1" hangingPunct="1"/>
            <a:endParaRPr lang="en-US" altLang="zh-CN">
              <a:ea typeface="宋体" charset="-122"/>
            </a:endParaRPr>
          </a:p>
        </p:txBody>
      </p:sp>
      <p:sp>
        <p:nvSpPr>
          <p:cNvPr id="13318"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3319"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3320"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3321"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3322" name="Oval 8"/>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3323"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3324"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3325"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3326"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3327" name="Line 13"/>
          <p:cNvSpPr>
            <a:spLocks noChangeShapeType="1"/>
          </p:cNvSpPr>
          <p:nvPr/>
        </p:nvSpPr>
        <p:spPr bwMode="auto">
          <a:xfrm flipH="1" flipV="1">
            <a:off x="2533650" y="3752851"/>
            <a:ext cx="2095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3328" name="Line 14"/>
          <p:cNvSpPr>
            <a:spLocks noChangeShapeType="1"/>
          </p:cNvSpPr>
          <p:nvPr/>
        </p:nvSpPr>
        <p:spPr bwMode="auto">
          <a:xfrm flipH="1" flipV="1">
            <a:off x="6340475" y="3752851"/>
            <a:ext cx="3746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3329" name="Line 15"/>
          <p:cNvSpPr>
            <a:spLocks noChangeShapeType="1"/>
          </p:cNvSpPr>
          <p:nvPr/>
        </p:nvSpPr>
        <p:spPr bwMode="auto">
          <a:xfrm flipH="1" flipV="1">
            <a:off x="4418014" y="3741738"/>
            <a:ext cx="231775" cy="16954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3330" name="Line 16"/>
          <p:cNvSpPr>
            <a:spLocks noChangeShapeType="1"/>
          </p:cNvSpPr>
          <p:nvPr/>
        </p:nvSpPr>
        <p:spPr bwMode="auto">
          <a:xfrm flipH="1">
            <a:off x="3051175" y="3741739"/>
            <a:ext cx="1169988"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zh-CN">
                <a:ea typeface="宋体" charset="-122"/>
              </a:rPr>
              <a:t>Example</a:t>
            </a:r>
          </a:p>
        </p:txBody>
      </p:sp>
      <p:sp>
        <p:nvSpPr>
          <p:cNvPr id="14341" name="Rectangle 3"/>
          <p:cNvSpPr>
            <a:spLocks noGrp="1" noChangeArrowheads="1"/>
          </p:cNvSpPr>
          <p:nvPr>
            <p:ph type="body" idx="1"/>
          </p:nvPr>
        </p:nvSpPr>
        <p:spPr>
          <a:xfrm>
            <a:off x="7185025" y="1917701"/>
            <a:ext cx="3213100" cy="4302125"/>
          </a:xfrm>
        </p:spPr>
        <p:txBody>
          <a:bodyPr/>
          <a:lstStyle/>
          <a:p>
            <a:pPr eaLnBrk="1" hangingPunct="1">
              <a:lnSpc>
                <a:spcPct val="90000"/>
              </a:lnSpc>
            </a:pPr>
            <a:r>
              <a:rPr lang="en-US" altLang="zh-CN">
                <a:ea typeface="宋体" charset="-122"/>
              </a:rPr>
              <a:t>A requests R</a:t>
            </a:r>
          </a:p>
          <a:p>
            <a:pPr eaLnBrk="1" hangingPunct="1">
              <a:lnSpc>
                <a:spcPct val="90000"/>
              </a:lnSpc>
            </a:pPr>
            <a:r>
              <a:rPr lang="en-US" altLang="zh-CN">
                <a:ea typeface="宋体" charset="-122"/>
              </a:rPr>
              <a:t>A holds R</a:t>
            </a:r>
          </a:p>
          <a:p>
            <a:pPr eaLnBrk="1" hangingPunct="1">
              <a:lnSpc>
                <a:spcPct val="90000"/>
              </a:lnSpc>
            </a:pPr>
            <a:r>
              <a:rPr lang="en-US" altLang="zh-CN">
                <a:ea typeface="宋体" charset="-122"/>
              </a:rPr>
              <a:t>C requests T</a:t>
            </a:r>
          </a:p>
          <a:p>
            <a:pPr eaLnBrk="1" hangingPunct="1">
              <a:lnSpc>
                <a:spcPct val="90000"/>
              </a:lnSpc>
            </a:pPr>
            <a:r>
              <a:rPr lang="en-US" altLang="zh-CN">
                <a:ea typeface="宋体" charset="-122"/>
              </a:rPr>
              <a:t>C holds T</a:t>
            </a:r>
          </a:p>
          <a:p>
            <a:pPr eaLnBrk="1" hangingPunct="1">
              <a:lnSpc>
                <a:spcPct val="90000"/>
              </a:lnSpc>
            </a:pPr>
            <a:r>
              <a:rPr lang="en-US" altLang="zh-CN">
                <a:ea typeface="宋体" charset="-122"/>
              </a:rPr>
              <a:t>B requests S</a:t>
            </a:r>
          </a:p>
          <a:p>
            <a:pPr eaLnBrk="1" hangingPunct="1">
              <a:lnSpc>
                <a:spcPct val="90000"/>
              </a:lnSpc>
            </a:pPr>
            <a:r>
              <a:rPr lang="en-US" altLang="zh-CN">
                <a:ea typeface="宋体" charset="-122"/>
              </a:rPr>
              <a:t>B holds S</a:t>
            </a:r>
          </a:p>
          <a:p>
            <a:pPr eaLnBrk="1" hangingPunct="1">
              <a:lnSpc>
                <a:spcPct val="90000"/>
              </a:lnSpc>
            </a:pPr>
            <a:r>
              <a:rPr lang="en-US" altLang="zh-CN">
                <a:ea typeface="宋体" charset="-122"/>
              </a:rPr>
              <a:t>B requests R</a:t>
            </a:r>
          </a:p>
          <a:p>
            <a:pPr eaLnBrk="1" hangingPunct="1">
              <a:lnSpc>
                <a:spcPct val="90000"/>
              </a:lnSpc>
            </a:pPr>
            <a:r>
              <a:rPr lang="en-US" altLang="zh-CN">
                <a:ea typeface="宋体" charset="-122"/>
              </a:rPr>
              <a:t>C requests S</a:t>
            </a:r>
          </a:p>
          <a:p>
            <a:pPr eaLnBrk="1" hangingPunct="1">
              <a:lnSpc>
                <a:spcPct val="90000"/>
              </a:lnSpc>
            </a:pPr>
            <a:endParaRPr lang="en-US" altLang="zh-CN">
              <a:ea typeface="宋体" charset="-122"/>
            </a:endParaRPr>
          </a:p>
        </p:txBody>
      </p:sp>
      <p:sp>
        <p:nvSpPr>
          <p:cNvPr id="14342"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4343"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344"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4345"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4346" name="Oval 8"/>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4347"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4348"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349"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4350"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351" name="Line 13"/>
          <p:cNvSpPr>
            <a:spLocks noChangeShapeType="1"/>
          </p:cNvSpPr>
          <p:nvPr/>
        </p:nvSpPr>
        <p:spPr bwMode="auto">
          <a:xfrm flipH="1" flipV="1">
            <a:off x="2533650" y="3752851"/>
            <a:ext cx="2095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4352" name="Line 14"/>
          <p:cNvSpPr>
            <a:spLocks noChangeShapeType="1"/>
          </p:cNvSpPr>
          <p:nvPr/>
        </p:nvSpPr>
        <p:spPr bwMode="auto">
          <a:xfrm flipH="1" flipV="1">
            <a:off x="6340475" y="3752851"/>
            <a:ext cx="3746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4353" name="Line 15"/>
          <p:cNvSpPr>
            <a:spLocks noChangeShapeType="1"/>
          </p:cNvSpPr>
          <p:nvPr/>
        </p:nvSpPr>
        <p:spPr bwMode="auto">
          <a:xfrm flipH="1" flipV="1">
            <a:off x="4418014" y="3741738"/>
            <a:ext cx="231775" cy="16954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4354" name="Line 16"/>
          <p:cNvSpPr>
            <a:spLocks noChangeShapeType="1"/>
          </p:cNvSpPr>
          <p:nvPr/>
        </p:nvSpPr>
        <p:spPr bwMode="auto">
          <a:xfrm flipH="1">
            <a:off x="3051175" y="3741739"/>
            <a:ext cx="1169988"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4355" name="Line 17"/>
          <p:cNvSpPr>
            <a:spLocks noChangeShapeType="1"/>
          </p:cNvSpPr>
          <p:nvPr/>
        </p:nvSpPr>
        <p:spPr bwMode="auto">
          <a:xfrm flipH="1">
            <a:off x="5046663" y="3741739"/>
            <a:ext cx="1014412"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p:txBody>
          <a:bodyPr/>
          <a:lstStyle/>
          <a:p>
            <a:pPr eaLnBrk="1" hangingPunct="1"/>
            <a:r>
              <a:rPr lang="en-US" altLang="zh-CN">
                <a:ea typeface="宋体" charset="-122"/>
              </a:rPr>
              <a:t>Example: cycle (deadlock)</a:t>
            </a:r>
          </a:p>
        </p:txBody>
      </p:sp>
      <p:sp>
        <p:nvSpPr>
          <p:cNvPr id="15365" name="Rectangle 3"/>
          <p:cNvSpPr>
            <a:spLocks noGrp="1" noChangeArrowheads="1"/>
          </p:cNvSpPr>
          <p:nvPr>
            <p:ph type="body" idx="1"/>
          </p:nvPr>
        </p:nvSpPr>
        <p:spPr>
          <a:xfrm>
            <a:off x="7185025" y="1917701"/>
            <a:ext cx="3213100" cy="4302125"/>
          </a:xfrm>
        </p:spPr>
        <p:txBody>
          <a:bodyPr/>
          <a:lstStyle/>
          <a:p>
            <a:pPr eaLnBrk="1" hangingPunct="1">
              <a:lnSpc>
                <a:spcPct val="90000"/>
              </a:lnSpc>
            </a:pPr>
            <a:r>
              <a:rPr lang="en-US" altLang="zh-CN" sz="2800">
                <a:ea typeface="宋体" charset="-122"/>
              </a:rPr>
              <a:t>A requests R</a:t>
            </a:r>
          </a:p>
          <a:p>
            <a:pPr eaLnBrk="1" hangingPunct="1">
              <a:lnSpc>
                <a:spcPct val="90000"/>
              </a:lnSpc>
            </a:pPr>
            <a:r>
              <a:rPr lang="en-US" altLang="zh-CN" sz="2800">
                <a:ea typeface="宋体" charset="-122"/>
              </a:rPr>
              <a:t>A holds R</a:t>
            </a:r>
          </a:p>
          <a:p>
            <a:pPr eaLnBrk="1" hangingPunct="1">
              <a:lnSpc>
                <a:spcPct val="90000"/>
              </a:lnSpc>
            </a:pPr>
            <a:r>
              <a:rPr lang="en-US" altLang="zh-CN" sz="2800">
                <a:ea typeface="宋体" charset="-122"/>
              </a:rPr>
              <a:t>C requests T</a:t>
            </a:r>
          </a:p>
          <a:p>
            <a:pPr eaLnBrk="1" hangingPunct="1">
              <a:lnSpc>
                <a:spcPct val="90000"/>
              </a:lnSpc>
            </a:pPr>
            <a:r>
              <a:rPr lang="en-US" altLang="zh-CN" sz="2800">
                <a:ea typeface="宋体" charset="-122"/>
              </a:rPr>
              <a:t>C holds T</a:t>
            </a:r>
          </a:p>
          <a:p>
            <a:pPr eaLnBrk="1" hangingPunct="1">
              <a:lnSpc>
                <a:spcPct val="90000"/>
              </a:lnSpc>
            </a:pPr>
            <a:r>
              <a:rPr lang="en-US" altLang="zh-CN" sz="2800">
                <a:ea typeface="宋体" charset="-122"/>
              </a:rPr>
              <a:t>B requests S</a:t>
            </a:r>
          </a:p>
          <a:p>
            <a:pPr eaLnBrk="1" hangingPunct="1">
              <a:lnSpc>
                <a:spcPct val="90000"/>
              </a:lnSpc>
            </a:pPr>
            <a:r>
              <a:rPr lang="en-US" altLang="zh-CN" sz="2800">
                <a:ea typeface="宋体" charset="-122"/>
              </a:rPr>
              <a:t>B holds S</a:t>
            </a:r>
          </a:p>
          <a:p>
            <a:pPr eaLnBrk="1" hangingPunct="1">
              <a:lnSpc>
                <a:spcPct val="90000"/>
              </a:lnSpc>
            </a:pPr>
            <a:r>
              <a:rPr lang="en-US" altLang="zh-CN" sz="2800">
                <a:ea typeface="宋体" charset="-122"/>
              </a:rPr>
              <a:t>B requests R</a:t>
            </a:r>
          </a:p>
          <a:p>
            <a:pPr eaLnBrk="1" hangingPunct="1">
              <a:lnSpc>
                <a:spcPct val="90000"/>
              </a:lnSpc>
            </a:pPr>
            <a:r>
              <a:rPr lang="en-US" altLang="zh-CN" sz="2800">
                <a:ea typeface="宋体" charset="-122"/>
              </a:rPr>
              <a:t>C requests S</a:t>
            </a:r>
          </a:p>
          <a:p>
            <a:pPr eaLnBrk="1" hangingPunct="1">
              <a:lnSpc>
                <a:spcPct val="90000"/>
              </a:lnSpc>
            </a:pPr>
            <a:r>
              <a:rPr lang="en-US" altLang="zh-CN" sz="2800">
                <a:ea typeface="宋体" charset="-122"/>
              </a:rPr>
              <a:t>A requests T</a:t>
            </a:r>
          </a:p>
          <a:p>
            <a:pPr eaLnBrk="1" hangingPunct="1">
              <a:lnSpc>
                <a:spcPct val="90000"/>
              </a:lnSpc>
            </a:pPr>
            <a:endParaRPr lang="en-US" altLang="zh-CN" sz="2800">
              <a:ea typeface="宋体" charset="-122"/>
            </a:endParaRPr>
          </a:p>
        </p:txBody>
      </p:sp>
      <p:sp>
        <p:nvSpPr>
          <p:cNvPr id="15366" name="Rectangle 4"/>
          <p:cNvSpPr>
            <a:spLocks noChangeArrowheads="1"/>
          </p:cNvSpPr>
          <p:nvPr/>
        </p:nvSpPr>
        <p:spPr bwMode="auto">
          <a:xfrm>
            <a:off x="1881189" y="4965700"/>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R</a:t>
            </a:r>
          </a:p>
        </p:txBody>
      </p:sp>
      <p:sp>
        <p:nvSpPr>
          <p:cNvPr id="15367" name="Oval 5"/>
          <p:cNvSpPr>
            <a:spLocks noChangeArrowheads="1"/>
          </p:cNvSpPr>
          <p:nvPr/>
        </p:nvSpPr>
        <p:spPr bwMode="auto">
          <a:xfrm>
            <a:off x="2633663" y="5408613"/>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5368" name="Oval 6"/>
          <p:cNvSpPr>
            <a:spLocks noChangeArrowheads="1"/>
          </p:cNvSpPr>
          <p:nvPr/>
        </p:nvSpPr>
        <p:spPr bwMode="auto">
          <a:xfrm>
            <a:off x="2192338"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A</a:t>
            </a:r>
          </a:p>
        </p:txBody>
      </p:sp>
      <p:sp>
        <p:nvSpPr>
          <p:cNvPr id="15369" name="Oval 7"/>
          <p:cNvSpPr>
            <a:spLocks noChangeArrowheads="1"/>
          </p:cNvSpPr>
          <p:nvPr/>
        </p:nvSpPr>
        <p:spPr bwMode="auto">
          <a:xfrm>
            <a:off x="4048126" y="2989264"/>
            <a:ext cx="811213"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B</a:t>
            </a:r>
          </a:p>
        </p:txBody>
      </p:sp>
      <p:sp>
        <p:nvSpPr>
          <p:cNvPr id="15370" name="Oval 8"/>
          <p:cNvSpPr>
            <a:spLocks noChangeArrowheads="1"/>
          </p:cNvSpPr>
          <p:nvPr/>
        </p:nvSpPr>
        <p:spPr bwMode="auto">
          <a:xfrm>
            <a:off x="5903913" y="2989264"/>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C</a:t>
            </a:r>
          </a:p>
        </p:txBody>
      </p:sp>
      <p:sp>
        <p:nvSpPr>
          <p:cNvPr id="15371" name="Rectangle 9"/>
          <p:cNvSpPr>
            <a:spLocks noChangeArrowheads="1"/>
          </p:cNvSpPr>
          <p:nvPr/>
        </p:nvSpPr>
        <p:spPr bwMode="auto">
          <a:xfrm>
            <a:off x="3876675" y="4983163"/>
            <a:ext cx="1169988"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S</a:t>
            </a:r>
          </a:p>
        </p:txBody>
      </p:sp>
      <p:sp>
        <p:nvSpPr>
          <p:cNvPr id="15372" name="Oval 10"/>
          <p:cNvSpPr>
            <a:spLocks noChangeArrowheads="1"/>
          </p:cNvSpPr>
          <p:nvPr/>
        </p:nvSpPr>
        <p:spPr bwMode="auto">
          <a:xfrm>
            <a:off x="4649788" y="5457826"/>
            <a:ext cx="209550" cy="207963"/>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5373" name="Rectangle 11"/>
          <p:cNvSpPr>
            <a:spLocks noChangeArrowheads="1"/>
          </p:cNvSpPr>
          <p:nvPr/>
        </p:nvSpPr>
        <p:spPr bwMode="auto">
          <a:xfrm>
            <a:off x="5903914" y="4994275"/>
            <a:ext cx="1169987" cy="717550"/>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a:solidFill>
                  <a:srgbClr val="000000"/>
                </a:solidFill>
                <a:latin typeface="Times New Roman" pitchFamily="18" charset="0"/>
                <a:ea typeface="宋体" charset="-122"/>
                <a:cs typeface="+mn-cs"/>
              </a:rPr>
              <a:t>T</a:t>
            </a:r>
          </a:p>
        </p:txBody>
      </p:sp>
      <p:sp>
        <p:nvSpPr>
          <p:cNvPr id="15374" name="Oval 12"/>
          <p:cNvSpPr>
            <a:spLocks noChangeArrowheads="1"/>
          </p:cNvSpPr>
          <p:nvPr/>
        </p:nvSpPr>
        <p:spPr bwMode="auto">
          <a:xfrm>
            <a:off x="6656388" y="5437188"/>
            <a:ext cx="209550" cy="207962"/>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5375" name="Line 13"/>
          <p:cNvSpPr>
            <a:spLocks noChangeShapeType="1"/>
          </p:cNvSpPr>
          <p:nvPr/>
        </p:nvSpPr>
        <p:spPr bwMode="auto">
          <a:xfrm flipH="1" flipV="1">
            <a:off x="2533650" y="3752851"/>
            <a:ext cx="2095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376" name="Line 14"/>
          <p:cNvSpPr>
            <a:spLocks noChangeShapeType="1"/>
          </p:cNvSpPr>
          <p:nvPr/>
        </p:nvSpPr>
        <p:spPr bwMode="auto">
          <a:xfrm flipH="1" flipV="1">
            <a:off x="6340475" y="3752851"/>
            <a:ext cx="374650" cy="17049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377" name="Line 15"/>
          <p:cNvSpPr>
            <a:spLocks noChangeShapeType="1"/>
          </p:cNvSpPr>
          <p:nvPr/>
        </p:nvSpPr>
        <p:spPr bwMode="auto">
          <a:xfrm flipH="1" flipV="1">
            <a:off x="4418014" y="3741738"/>
            <a:ext cx="231775" cy="169545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378" name="Line 16"/>
          <p:cNvSpPr>
            <a:spLocks noChangeShapeType="1"/>
          </p:cNvSpPr>
          <p:nvPr/>
        </p:nvSpPr>
        <p:spPr bwMode="auto">
          <a:xfrm flipH="1">
            <a:off x="3051175" y="3741739"/>
            <a:ext cx="1169988"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379" name="Line 17"/>
          <p:cNvSpPr>
            <a:spLocks noChangeShapeType="1"/>
          </p:cNvSpPr>
          <p:nvPr/>
        </p:nvSpPr>
        <p:spPr bwMode="auto">
          <a:xfrm flipH="1">
            <a:off x="5046663" y="3741739"/>
            <a:ext cx="1014412" cy="1666875"/>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380" name="Freeform 18"/>
          <p:cNvSpPr>
            <a:spLocks/>
          </p:cNvSpPr>
          <p:nvPr/>
        </p:nvSpPr>
        <p:spPr bwMode="auto">
          <a:xfrm>
            <a:off x="1685925" y="3355975"/>
            <a:ext cx="4895850" cy="2628900"/>
          </a:xfrm>
          <a:custGeom>
            <a:avLst/>
            <a:gdLst>
              <a:gd name="T0" fmla="*/ 506413 w 3084"/>
              <a:gd name="T1" fmla="*/ 23812 h 1656"/>
              <a:gd name="T2" fmla="*/ 0 w 3084"/>
              <a:gd name="T3" fmla="*/ 0 h 1656"/>
              <a:gd name="T4" fmla="*/ 46037 w 3084"/>
              <a:gd name="T5" fmla="*/ 2570163 h 1656"/>
              <a:gd name="T6" fmla="*/ 4895850 w 3084"/>
              <a:gd name="T7" fmla="*/ 2628900 h 1656"/>
              <a:gd name="T8" fmla="*/ 4873625 w 3084"/>
              <a:gd name="T9" fmla="*/ 2384425 h 1656"/>
              <a:gd name="T10" fmla="*/ 0 60000 65536"/>
              <a:gd name="T11" fmla="*/ 0 60000 65536"/>
              <a:gd name="T12" fmla="*/ 0 60000 65536"/>
              <a:gd name="T13" fmla="*/ 0 60000 65536"/>
              <a:gd name="T14" fmla="*/ 0 60000 65536"/>
              <a:gd name="T15" fmla="*/ 0 w 3084"/>
              <a:gd name="T16" fmla="*/ 0 h 1656"/>
              <a:gd name="T17" fmla="*/ 3084 w 3084"/>
              <a:gd name="T18" fmla="*/ 1656 h 1656"/>
            </a:gdLst>
            <a:ahLst/>
            <a:cxnLst>
              <a:cxn ang="T10">
                <a:pos x="T0" y="T1"/>
              </a:cxn>
              <a:cxn ang="T11">
                <a:pos x="T2" y="T3"/>
              </a:cxn>
              <a:cxn ang="T12">
                <a:pos x="T4" y="T5"/>
              </a:cxn>
              <a:cxn ang="T13">
                <a:pos x="T6" y="T7"/>
              </a:cxn>
              <a:cxn ang="T14">
                <a:pos x="T8" y="T9"/>
              </a:cxn>
            </a:cxnLst>
            <a:rect l="T15" t="T16" r="T17" b="T18"/>
            <a:pathLst>
              <a:path w="3084" h="1656">
                <a:moveTo>
                  <a:pt x="319" y="15"/>
                </a:moveTo>
                <a:lnTo>
                  <a:pt x="0" y="0"/>
                </a:lnTo>
                <a:lnTo>
                  <a:pt x="29" y="1619"/>
                </a:lnTo>
                <a:lnTo>
                  <a:pt x="3084" y="1656"/>
                </a:lnTo>
                <a:lnTo>
                  <a:pt x="3070" y="1502"/>
                </a:lnTo>
              </a:path>
            </a:pathLst>
          </a:custGeom>
          <a:noFill/>
          <a:ln w="38100" cap="flat" cmpd="sng">
            <a:solidFill>
              <a:schemeClr val="tx1"/>
            </a:solidFill>
            <a:prstDash val="solid"/>
            <a:round/>
            <a:headEnd type="none" w="med" len="me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 with deadlock</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26</a:t>
            </a:fld>
            <a:endParaRPr lang="en-US" altLang="zh-CN" b="0">
              <a:solidFill>
                <a:srgbClr val="000000"/>
              </a:solidFill>
              <a:cs typeface="+mn-cs"/>
            </a:endParaRPr>
          </a:p>
        </p:txBody>
      </p:sp>
      <p:pic>
        <p:nvPicPr>
          <p:cNvPr id="112642" name="Picture 2"/>
          <p:cNvPicPr>
            <a:picLocks noChangeAspect="1" noChangeArrowheads="1"/>
          </p:cNvPicPr>
          <p:nvPr/>
        </p:nvPicPr>
        <p:blipFill>
          <a:blip r:embed="rId2" cstate="print"/>
          <a:srcRect/>
          <a:stretch>
            <a:fillRect/>
          </a:stretch>
        </p:blipFill>
        <p:spPr bwMode="auto">
          <a:xfrm>
            <a:off x="2819400" y="1799579"/>
            <a:ext cx="6066505" cy="5058421"/>
          </a:xfrm>
          <a:prstGeom prst="rect">
            <a:avLst/>
          </a:prstGeom>
          <a:noFill/>
          <a:ln w="9525">
            <a:noFill/>
            <a:miter lim="800000"/>
            <a:headEnd/>
            <a:tailEnd/>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is avoided by delaying B’s request</a:t>
            </a:r>
          </a:p>
        </p:txBody>
      </p:sp>
      <p:sp>
        <p:nvSpPr>
          <p:cNvPr id="3" name="Content Placeholder 2"/>
          <p:cNvSpPr>
            <a:spLocks noGrp="1"/>
          </p:cNvSpPr>
          <p:nvPr>
            <p:ph idx="1"/>
          </p:nvPr>
        </p:nvSpPr>
        <p:spPr/>
        <p:txBody>
          <a:bodyPr/>
          <a:lstStyle/>
          <a:p>
            <a:endParaRPr lang="en-US"/>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27</a:t>
            </a:fld>
            <a:endParaRPr lang="en-US" altLang="zh-CN" b="0">
              <a:solidFill>
                <a:srgbClr val="000000"/>
              </a:solidFill>
              <a:cs typeface="+mn-cs"/>
            </a:endParaRPr>
          </a:p>
        </p:txBody>
      </p:sp>
      <p:pic>
        <p:nvPicPr>
          <p:cNvPr id="6" name="Picture 5">
            <a:extLst>
              <a:ext uri="{FF2B5EF4-FFF2-40B4-BE49-F238E27FC236}">
                <a16:creationId xmlns:a16="http://schemas.microsoft.com/office/drawing/2014/main" id="{6B280CEF-7307-416F-F03D-F0F48ECBCBB8}"/>
              </a:ext>
            </a:extLst>
          </p:cNvPr>
          <p:cNvPicPr>
            <a:picLocks noChangeAspect="1"/>
          </p:cNvPicPr>
          <p:nvPr/>
        </p:nvPicPr>
        <p:blipFill>
          <a:blip r:embed="rId3"/>
          <a:stretch>
            <a:fillRect/>
          </a:stretch>
        </p:blipFill>
        <p:spPr>
          <a:xfrm>
            <a:off x="2425893" y="1804669"/>
            <a:ext cx="8235139" cy="499462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8386" name="Rectangle 2"/>
          <p:cNvSpPr>
            <a:spLocks noGrp="1" noChangeArrowheads="1"/>
          </p:cNvSpPr>
          <p:nvPr>
            <p:ph type="title"/>
          </p:nvPr>
        </p:nvSpPr>
        <p:spPr>
          <a:xfrm>
            <a:off x="2051407" y="1009437"/>
            <a:ext cx="8267700" cy="512763"/>
          </a:xfrm>
        </p:spPr>
        <p:txBody>
          <a:bodyPr/>
          <a:lstStyle/>
          <a:p>
            <a:r>
              <a:rPr lang="en-US" dirty="0"/>
              <a:t>Resource Allocation Graph Examples</a:t>
            </a:r>
          </a:p>
        </p:txBody>
      </p:sp>
      <p:grpSp>
        <p:nvGrpSpPr>
          <p:cNvPr id="2" name="Group 263"/>
          <p:cNvGrpSpPr>
            <a:grpSpLocks/>
          </p:cNvGrpSpPr>
          <p:nvPr/>
        </p:nvGrpSpPr>
        <p:grpSpPr bwMode="auto">
          <a:xfrm>
            <a:off x="1778840" y="1820864"/>
            <a:ext cx="2782887" cy="4424363"/>
            <a:chOff x="144" y="1200"/>
            <a:chExt cx="1753" cy="2787"/>
          </a:xfrm>
        </p:grpSpPr>
        <p:grpSp>
          <p:nvGrpSpPr>
            <p:cNvPr id="3" name="Group 256"/>
            <p:cNvGrpSpPr>
              <a:grpSpLocks/>
            </p:cNvGrpSpPr>
            <p:nvPr/>
          </p:nvGrpSpPr>
          <p:grpSpPr bwMode="auto">
            <a:xfrm>
              <a:off x="144" y="1200"/>
              <a:ext cx="1753" cy="2400"/>
              <a:chOff x="39" y="624"/>
              <a:chExt cx="1753" cy="2400"/>
            </a:xfrm>
          </p:grpSpPr>
          <p:sp>
            <p:nvSpPr>
              <p:cNvPr id="528582" name="Rectangle 198"/>
              <p:cNvSpPr>
                <a:spLocks noChangeArrowheads="1"/>
              </p:cNvSpPr>
              <p:nvPr/>
            </p:nvSpPr>
            <p:spPr bwMode="auto">
              <a:xfrm>
                <a:off x="39"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4" name="Group 255"/>
              <p:cNvGrpSpPr>
                <a:grpSpLocks/>
              </p:cNvGrpSpPr>
              <p:nvPr/>
            </p:nvGrpSpPr>
            <p:grpSpPr bwMode="auto">
              <a:xfrm>
                <a:off x="143" y="624"/>
                <a:ext cx="1546" cy="2232"/>
                <a:chOff x="143" y="624"/>
                <a:chExt cx="1546" cy="2232"/>
              </a:xfrm>
            </p:grpSpPr>
            <p:sp>
              <p:nvSpPr>
                <p:cNvPr id="528390" name="Oval 6"/>
                <p:cNvSpPr>
                  <a:spLocks noChangeArrowheads="1"/>
                </p:cNvSpPr>
                <p:nvPr/>
              </p:nvSpPr>
              <p:spPr bwMode="auto">
                <a:xfrm>
                  <a:off x="143"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391" name="Oval 7"/>
                <p:cNvSpPr>
                  <a:spLocks noChangeArrowheads="1"/>
                </p:cNvSpPr>
                <p:nvPr/>
              </p:nvSpPr>
              <p:spPr bwMode="auto">
                <a:xfrm>
                  <a:off x="752"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392" name="Oval 8"/>
                <p:cNvSpPr>
                  <a:spLocks noChangeArrowheads="1"/>
                </p:cNvSpPr>
                <p:nvPr/>
              </p:nvSpPr>
              <p:spPr bwMode="auto">
                <a:xfrm>
                  <a:off x="1314" y="142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5" name="Group 47"/>
                <p:cNvGrpSpPr>
                  <a:grpSpLocks/>
                </p:cNvGrpSpPr>
                <p:nvPr/>
              </p:nvGrpSpPr>
              <p:grpSpPr bwMode="auto">
                <a:xfrm>
                  <a:off x="330" y="624"/>
                  <a:ext cx="375" cy="555"/>
                  <a:chOff x="576" y="432"/>
                  <a:chExt cx="384" cy="569"/>
                </a:xfrm>
              </p:grpSpPr>
              <p:grpSp>
                <p:nvGrpSpPr>
                  <p:cNvPr id="6" name="Group 37"/>
                  <p:cNvGrpSpPr>
                    <a:grpSpLocks/>
                  </p:cNvGrpSpPr>
                  <p:nvPr/>
                </p:nvGrpSpPr>
                <p:grpSpPr bwMode="auto">
                  <a:xfrm>
                    <a:off x="576" y="665"/>
                    <a:ext cx="384" cy="336"/>
                    <a:chOff x="1680" y="816"/>
                    <a:chExt cx="384" cy="336"/>
                  </a:xfrm>
                </p:grpSpPr>
                <p:sp>
                  <p:nvSpPr>
                    <p:cNvPr id="528422" name="Rectangle 38"/>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23" name="Oval 39"/>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4" name="Text Box 40"/>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7" name="Group 48"/>
                <p:cNvGrpSpPr>
                  <a:grpSpLocks/>
                </p:cNvGrpSpPr>
                <p:nvPr/>
              </p:nvGrpSpPr>
              <p:grpSpPr bwMode="auto">
                <a:xfrm>
                  <a:off x="1033" y="624"/>
                  <a:ext cx="375" cy="562"/>
                  <a:chOff x="1392" y="432"/>
                  <a:chExt cx="384" cy="576"/>
                </a:xfrm>
              </p:grpSpPr>
              <p:grpSp>
                <p:nvGrpSpPr>
                  <p:cNvPr id="8" name="Group 36"/>
                  <p:cNvGrpSpPr>
                    <a:grpSpLocks/>
                  </p:cNvGrpSpPr>
                  <p:nvPr/>
                </p:nvGrpSpPr>
                <p:grpSpPr bwMode="auto">
                  <a:xfrm>
                    <a:off x="1392" y="672"/>
                    <a:ext cx="384" cy="336"/>
                    <a:chOff x="1680" y="816"/>
                    <a:chExt cx="384" cy="336"/>
                  </a:xfrm>
                </p:grpSpPr>
                <p:sp>
                  <p:nvSpPr>
                    <p:cNvPr id="528408" name="Rectangle 2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8" name="Oval 34"/>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5" name="Text Box 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9" name="Group 46"/>
                <p:cNvGrpSpPr>
                  <a:grpSpLocks/>
                </p:cNvGrpSpPr>
                <p:nvPr/>
              </p:nvGrpSpPr>
              <p:grpSpPr bwMode="auto">
                <a:xfrm>
                  <a:off x="471" y="2029"/>
                  <a:ext cx="375" cy="654"/>
                  <a:chOff x="672" y="2112"/>
                  <a:chExt cx="384" cy="670"/>
                </a:xfrm>
              </p:grpSpPr>
              <p:grpSp>
                <p:nvGrpSpPr>
                  <p:cNvPr id="10" name="Group 30"/>
                  <p:cNvGrpSpPr>
                    <a:grpSpLocks/>
                  </p:cNvGrpSpPr>
                  <p:nvPr/>
                </p:nvGrpSpPr>
                <p:grpSpPr bwMode="auto">
                  <a:xfrm>
                    <a:off x="672" y="2112"/>
                    <a:ext cx="384" cy="432"/>
                    <a:chOff x="672" y="2064"/>
                    <a:chExt cx="384" cy="432"/>
                  </a:xfrm>
                </p:grpSpPr>
                <p:sp>
                  <p:nvSpPr>
                    <p:cNvPr id="528393" name="Rectangle 9"/>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396" name="Oval 12"/>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0" name="Oval 2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6" name="Text Box 42"/>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11" name="Group 45"/>
                <p:cNvGrpSpPr>
                  <a:grpSpLocks/>
                </p:cNvGrpSpPr>
                <p:nvPr/>
              </p:nvGrpSpPr>
              <p:grpSpPr bwMode="auto">
                <a:xfrm>
                  <a:off x="1267" y="2029"/>
                  <a:ext cx="375" cy="827"/>
                  <a:chOff x="1584" y="2064"/>
                  <a:chExt cx="384" cy="847"/>
                </a:xfrm>
              </p:grpSpPr>
              <p:grpSp>
                <p:nvGrpSpPr>
                  <p:cNvPr id="12" name="Group 35"/>
                  <p:cNvGrpSpPr>
                    <a:grpSpLocks/>
                  </p:cNvGrpSpPr>
                  <p:nvPr/>
                </p:nvGrpSpPr>
                <p:grpSpPr bwMode="auto">
                  <a:xfrm>
                    <a:off x="1584" y="2064"/>
                    <a:ext cx="384" cy="576"/>
                    <a:chOff x="1584" y="2064"/>
                    <a:chExt cx="384" cy="576"/>
                  </a:xfrm>
                </p:grpSpPr>
                <p:sp>
                  <p:nvSpPr>
                    <p:cNvPr id="528394" name="Rectangle 1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3" name="Oval 29"/>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5" name="Oval 31"/>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16" name="Oval 32"/>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427" name="Text Box 43"/>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433" name="Line 49"/>
                <p:cNvSpPr>
                  <a:spLocks noChangeShapeType="1"/>
                </p:cNvSpPr>
                <p:nvPr/>
              </p:nvSpPr>
              <p:spPr bwMode="auto">
                <a:xfrm flipV="1">
                  <a:off x="377" y="1186"/>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4" name="Line 50"/>
                <p:cNvSpPr>
                  <a:spLocks noChangeShapeType="1"/>
                </p:cNvSpPr>
                <p:nvPr/>
              </p:nvSpPr>
              <p:spPr bwMode="auto">
                <a:xfrm>
                  <a:off x="526" y="1028"/>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35" name="Line 51"/>
                <p:cNvSpPr>
                  <a:spLocks noChangeShapeType="1"/>
                </p:cNvSpPr>
                <p:nvPr/>
              </p:nvSpPr>
              <p:spPr bwMode="auto">
                <a:xfrm flipV="1">
                  <a:off x="1051" y="1201"/>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2" name="Line 58"/>
                <p:cNvSpPr>
                  <a:spLocks noChangeShapeType="1"/>
                </p:cNvSpPr>
                <p:nvPr/>
              </p:nvSpPr>
              <p:spPr bwMode="auto">
                <a:xfrm>
                  <a:off x="1226" y="1030"/>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3" name="Line 59"/>
                <p:cNvSpPr>
                  <a:spLocks noChangeShapeType="1"/>
                </p:cNvSpPr>
                <p:nvPr/>
              </p:nvSpPr>
              <p:spPr bwMode="auto">
                <a:xfrm flipH="1" flipV="1">
                  <a:off x="393" y="1789"/>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444" name="Line 60"/>
                <p:cNvSpPr>
                  <a:spLocks noChangeShapeType="1"/>
                </p:cNvSpPr>
                <p:nvPr/>
              </p:nvSpPr>
              <p:spPr bwMode="auto">
                <a:xfrm flipV="1">
                  <a:off x="660" y="1793"/>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34" name="Line 250"/>
                <p:cNvSpPr>
                  <a:spLocks noChangeShapeType="1"/>
                </p:cNvSpPr>
                <p:nvPr/>
              </p:nvSpPr>
              <p:spPr bwMode="auto">
                <a:xfrm flipV="1">
                  <a:off x="1452" y="1799"/>
                  <a:ext cx="3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5" name="Text Box 251"/>
            <p:cNvSpPr txBox="1">
              <a:spLocks noChangeArrowheads="1"/>
            </p:cNvSpPr>
            <p:nvPr/>
          </p:nvSpPr>
          <p:spPr bwMode="auto">
            <a:xfrm>
              <a:off x="546" y="3580"/>
              <a:ext cx="948"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dirty="0">
                  <a:solidFill>
                    <a:srgbClr val="000000"/>
                  </a:solidFill>
                  <a:latin typeface="Helvetica"/>
                </a:rPr>
                <a:t>No Cycle; </a:t>
              </a:r>
            </a:p>
            <a:p>
              <a:pPr algn="ctr"/>
              <a:r>
                <a:rPr lang="en-US" b="0" dirty="0">
                  <a:solidFill>
                    <a:srgbClr val="000000"/>
                  </a:solidFill>
                  <a:latin typeface="Helvetica"/>
                </a:rPr>
                <a:t>No Deadlock</a:t>
              </a:r>
            </a:p>
          </p:txBody>
        </p:sp>
      </p:grpSp>
      <p:grpSp>
        <p:nvGrpSpPr>
          <p:cNvPr id="13" name="Group 264"/>
          <p:cNvGrpSpPr>
            <a:grpSpLocks/>
          </p:cNvGrpSpPr>
          <p:nvPr/>
        </p:nvGrpSpPr>
        <p:grpSpPr bwMode="auto">
          <a:xfrm>
            <a:off x="4196602" y="1820864"/>
            <a:ext cx="3740147" cy="4424363"/>
            <a:chOff x="1667" y="1200"/>
            <a:chExt cx="2356" cy="2787"/>
          </a:xfrm>
        </p:grpSpPr>
        <p:grpSp>
          <p:nvGrpSpPr>
            <p:cNvPr id="14" name="Group 259"/>
            <p:cNvGrpSpPr>
              <a:grpSpLocks/>
            </p:cNvGrpSpPr>
            <p:nvPr/>
          </p:nvGrpSpPr>
          <p:grpSpPr bwMode="auto">
            <a:xfrm>
              <a:off x="1968" y="1200"/>
              <a:ext cx="1753" cy="2400"/>
              <a:chOff x="1920" y="624"/>
              <a:chExt cx="1753" cy="2400"/>
            </a:xfrm>
          </p:grpSpPr>
          <p:sp>
            <p:nvSpPr>
              <p:cNvPr id="528583" name="Rectangle 199"/>
              <p:cNvSpPr>
                <a:spLocks noChangeArrowheads="1"/>
              </p:cNvSpPr>
              <p:nvPr/>
            </p:nvSpPr>
            <p:spPr bwMode="auto">
              <a:xfrm>
                <a:off x="1920"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15" name="Group 197"/>
              <p:cNvGrpSpPr>
                <a:grpSpLocks/>
              </p:cNvGrpSpPr>
              <p:nvPr/>
            </p:nvGrpSpPr>
            <p:grpSpPr bwMode="auto">
              <a:xfrm>
                <a:off x="2024" y="720"/>
                <a:ext cx="1546" cy="2232"/>
                <a:chOff x="2304" y="816"/>
                <a:chExt cx="1546" cy="2232"/>
              </a:xfrm>
            </p:grpSpPr>
            <p:sp>
              <p:nvSpPr>
                <p:cNvPr id="528513" name="Oval 129"/>
                <p:cNvSpPr>
                  <a:spLocks noChangeArrowheads="1"/>
                </p:cNvSpPr>
                <p:nvPr/>
              </p:nvSpPr>
              <p:spPr bwMode="auto">
                <a:xfrm>
                  <a:off x="2304"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14" name="Oval 130"/>
                <p:cNvSpPr>
                  <a:spLocks noChangeArrowheads="1"/>
                </p:cNvSpPr>
                <p:nvPr/>
              </p:nvSpPr>
              <p:spPr bwMode="auto">
                <a:xfrm>
                  <a:off x="2913"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15" name="Oval 131"/>
                <p:cNvSpPr>
                  <a:spLocks noChangeArrowheads="1"/>
                </p:cNvSpPr>
                <p:nvPr/>
              </p:nvSpPr>
              <p:spPr bwMode="auto">
                <a:xfrm>
                  <a:off x="3475" y="161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16" name="Group 132"/>
                <p:cNvGrpSpPr>
                  <a:grpSpLocks/>
                </p:cNvGrpSpPr>
                <p:nvPr/>
              </p:nvGrpSpPr>
              <p:grpSpPr bwMode="auto">
                <a:xfrm>
                  <a:off x="2491" y="816"/>
                  <a:ext cx="375" cy="555"/>
                  <a:chOff x="576" y="432"/>
                  <a:chExt cx="384" cy="569"/>
                </a:xfrm>
              </p:grpSpPr>
              <p:grpSp>
                <p:nvGrpSpPr>
                  <p:cNvPr id="17" name="Group 133"/>
                  <p:cNvGrpSpPr>
                    <a:grpSpLocks/>
                  </p:cNvGrpSpPr>
                  <p:nvPr/>
                </p:nvGrpSpPr>
                <p:grpSpPr bwMode="auto">
                  <a:xfrm>
                    <a:off x="576" y="665"/>
                    <a:ext cx="384" cy="336"/>
                    <a:chOff x="1680" y="816"/>
                    <a:chExt cx="384" cy="336"/>
                  </a:xfrm>
                </p:grpSpPr>
                <p:sp>
                  <p:nvSpPr>
                    <p:cNvPr id="528518" name="Rectangle 134"/>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19" name="Oval 135"/>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0" name="Text Box 136"/>
                  <p:cNvSpPr txBox="1">
                    <a:spLocks noChangeArrowheads="1"/>
                  </p:cNvSpPr>
                  <p:nvPr/>
                </p:nvSpPr>
                <p:spPr bwMode="auto">
                  <a:xfrm>
                    <a:off x="628" y="432"/>
                    <a:ext cx="281" cy="239"/>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grpSp>
              <p:nvGrpSpPr>
                <p:cNvPr id="18" name="Group 137"/>
                <p:cNvGrpSpPr>
                  <a:grpSpLocks/>
                </p:cNvGrpSpPr>
                <p:nvPr/>
              </p:nvGrpSpPr>
              <p:grpSpPr bwMode="auto">
                <a:xfrm>
                  <a:off x="3194" y="816"/>
                  <a:ext cx="375" cy="562"/>
                  <a:chOff x="1392" y="432"/>
                  <a:chExt cx="384" cy="576"/>
                </a:xfrm>
              </p:grpSpPr>
              <p:grpSp>
                <p:nvGrpSpPr>
                  <p:cNvPr id="19" name="Group 138"/>
                  <p:cNvGrpSpPr>
                    <a:grpSpLocks/>
                  </p:cNvGrpSpPr>
                  <p:nvPr/>
                </p:nvGrpSpPr>
                <p:grpSpPr bwMode="auto">
                  <a:xfrm>
                    <a:off x="1392" y="672"/>
                    <a:ext cx="384" cy="336"/>
                    <a:chOff x="1680" y="816"/>
                    <a:chExt cx="384" cy="336"/>
                  </a:xfrm>
                </p:grpSpPr>
                <p:sp>
                  <p:nvSpPr>
                    <p:cNvPr id="528523" name="Rectangle 139"/>
                    <p:cNvSpPr>
                      <a:spLocks noChangeArrowheads="1"/>
                    </p:cNvSpPr>
                    <p:nvPr/>
                  </p:nvSpPr>
                  <p:spPr bwMode="auto">
                    <a:xfrm>
                      <a:off x="1680" y="816"/>
                      <a:ext cx="384" cy="33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4" name="Oval 140"/>
                    <p:cNvSpPr>
                      <a:spLocks noChangeArrowheads="1"/>
                    </p:cNvSpPr>
                    <p:nvPr/>
                  </p:nvSpPr>
                  <p:spPr bwMode="auto">
                    <a:xfrm>
                      <a:off x="1848" y="96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25" name="Text Box 141"/>
                  <p:cNvSpPr txBox="1">
                    <a:spLocks noChangeArrowheads="1"/>
                  </p:cNvSpPr>
                  <p:nvPr/>
                </p:nvSpPr>
                <p:spPr bwMode="auto">
                  <a:xfrm>
                    <a:off x="1443" y="432"/>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grpSp>
              <p:nvGrpSpPr>
                <p:cNvPr id="20" name="Group 142"/>
                <p:cNvGrpSpPr>
                  <a:grpSpLocks/>
                </p:cNvGrpSpPr>
                <p:nvPr/>
              </p:nvGrpSpPr>
              <p:grpSpPr bwMode="auto">
                <a:xfrm>
                  <a:off x="2632" y="2221"/>
                  <a:ext cx="375" cy="654"/>
                  <a:chOff x="672" y="2112"/>
                  <a:chExt cx="384" cy="670"/>
                </a:xfrm>
              </p:grpSpPr>
              <p:grpSp>
                <p:nvGrpSpPr>
                  <p:cNvPr id="21" name="Group 143"/>
                  <p:cNvGrpSpPr>
                    <a:grpSpLocks/>
                  </p:cNvGrpSpPr>
                  <p:nvPr/>
                </p:nvGrpSpPr>
                <p:grpSpPr bwMode="auto">
                  <a:xfrm>
                    <a:off x="672" y="2112"/>
                    <a:ext cx="384" cy="432"/>
                    <a:chOff x="672" y="2064"/>
                    <a:chExt cx="384" cy="432"/>
                  </a:xfrm>
                </p:grpSpPr>
                <p:sp>
                  <p:nvSpPr>
                    <p:cNvPr id="528528" name="Rectangle 144"/>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29" name="Oval 145"/>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0" name="Oval 146"/>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1" name="Text Box 147"/>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3</a:t>
                    </a:r>
                    <a:endParaRPr lang="en-US" b="0">
                      <a:solidFill>
                        <a:srgbClr val="000000"/>
                      </a:solidFill>
                      <a:latin typeface="Helvetica"/>
                    </a:endParaRPr>
                  </a:p>
                </p:txBody>
              </p:sp>
            </p:grpSp>
            <p:grpSp>
              <p:nvGrpSpPr>
                <p:cNvPr id="22" name="Group 148"/>
                <p:cNvGrpSpPr>
                  <a:grpSpLocks/>
                </p:cNvGrpSpPr>
                <p:nvPr/>
              </p:nvGrpSpPr>
              <p:grpSpPr bwMode="auto">
                <a:xfrm>
                  <a:off x="3428" y="2221"/>
                  <a:ext cx="375" cy="827"/>
                  <a:chOff x="1584" y="2064"/>
                  <a:chExt cx="384" cy="847"/>
                </a:xfrm>
              </p:grpSpPr>
              <p:grpSp>
                <p:nvGrpSpPr>
                  <p:cNvPr id="23" name="Group 149"/>
                  <p:cNvGrpSpPr>
                    <a:grpSpLocks/>
                  </p:cNvGrpSpPr>
                  <p:nvPr/>
                </p:nvGrpSpPr>
                <p:grpSpPr bwMode="auto">
                  <a:xfrm>
                    <a:off x="1584" y="2064"/>
                    <a:ext cx="384" cy="576"/>
                    <a:chOff x="1584" y="2064"/>
                    <a:chExt cx="384" cy="576"/>
                  </a:xfrm>
                </p:grpSpPr>
                <p:sp>
                  <p:nvSpPr>
                    <p:cNvPr id="528534" name="Rectangle 150"/>
                    <p:cNvSpPr>
                      <a:spLocks noChangeArrowheads="1"/>
                    </p:cNvSpPr>
                    <p:nvPr/>
                  </p:nvSpPr>
                  <p:spPr bwMode="auto">
                    <a:xfrm>
                      <a:off x="1584" y="2064"/>
                      <a:ext cx="384" cy="576"/>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5" name="Oval 151"/>
                    <p:cNvSpPr>
                      <a:spLocks noChangeArrowheads="1"/>
                    </p:cNvSpPr>
                    <p:nvPr/>
                  </p:nvSpPr>
                  <p:spPr bwMode="auto">
                    <a:xfrm>
                      <a:off x="1752" y="2169"/>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6" name="Oval 152"/>
                    <p:cNvSpPr>
                      <a:spLocks noChangeArrowheads="1"/>
                    </p:cNvSpPr>
                    <p:nvPr/>
                  </p:nvSpPr>
                  <p:spPr bwMode="auto">
                    <a:xfrm>
                      <a:off x="1752" y="2328"/>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37" name="Oval 153"/>
                    <p:cNvSpPr>
                      <a:spLocks noChangeArrowheads="1"/>
                    </p:cNvSpPr>
                    <p:nvPr/>
                  </p:nvSpPr>
                  <p:spPr bwMode="auto">
                    <a:xfrm>
                      <a:off x="1752" y="248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538" name="Text Box 154"/>
                  <p:cNvSpPr txBox="1">
                    <a:spLocks noChangeArrowheads="1"/>
                  </p:cNvSpPr>
                  <p:nvPr/>
                </p:nvSpPr>
                <p:spPr bwMode="auto">
                  <a:xfrm>
                    <a:off x="1635" y="2673"/>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4</a:t>
                    </a:r>
                    <a:endParaRPr lang="en-US" b="0">
                      <a:solidFill>
                        <a:srgbClr val="000000"/>
                      </a:solidFill>
                      <a:latin typeface="Helvetica"/>
                    </a:endParaRPr>
                  </a:p>
                </p:txBody>
              </p:sp>
            </p:grpSp>
            <p:sp>
              <p:nvSpPr>
                <p:cNvPr id="528539" name="Line 155"/>
                <p:cNvSpPr>
                  <a:spLocks noChangeShapeType="1"/>
                </p:cNvSpPr>
                <p:nvPr/>
              </p:nvSpPr>
              <p:spPr bwMode="auto">
                <a:xfrm flipV="1">
                  <a:off x="2538" y="1378"/>
                  <a:ext cx="141" cy="23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0" name="Line 156"/>
                <p:cNvSpPr>
                  <a:spLocks noChangeShapeType="1"/>
                </p:cNvSpPr>
                <p:nvPr/>
              </p:nvSpPr>
              <p:spPr bwMode="auto">
                <a:xfrm>
                  <a:off x="2687" y="1220"/>
                  <a:ext cx="326" cy="406"/>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1" name="Line 157"/>
                <p:cNvSpPr>
                  <a:spLocks noChangeShapeType="1"/>
                </p:cNvSpPr>
                <p:nvPr/>
              </p:nvSpPr>
              <p:spPr bwMode="auto">
                <a:xfrm flipV="1">
                  <a:off x="3212" y="1393"/>
                  <a:ext cx="148" cy="24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2" name="Line 158"/>
                <p:cNvSpPr>
                  <a:spLocks noChangeShapeType="1"/>
                </p:cNvSpPr>
                <p:nvPr/>
              </p:nvSpPr>
              <p:spPr bwMode="auto">
                <a:xfrm>
                  <a:off x="3387" y="1222"/>
                  <a:ext cx="229" cy="39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3" name="Line 159"/>
                <p:cNvSpPr>
                  <a:spLocks noChangeShapeType="1"/>
                </p:cNvSpPr>
                <p:nvPr/>
              </p:nvSpPr>
              <p:spPr bwMode="auto">
                <a:xfrm flipH="1" flipV="1">
                  <a:off x="2554" y="1981"/>
                  <a:ext cx="261" cy="36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44" name="Line 160"/>
                <p:cNvSpPr>
                  <a:spLocks noChangeShapeType="1"/>
                </p:cNvSpPr>
                <p:nvPr/>
              </p:nvSpPr>
              <p:spPr bwMode="auto">
                <a:xfrm flipV="1">
                  <a:off x="2821" y="1985"/>
                  <a:ext cx="236" cy="512"/>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579" name="Line 195"/>
                <p:cNvSpPr>
                  <a:spLocks noChangeShapeType="1"/>
                </p:cNvSpPr>
                <p:nvPr/>
              </p:nvSpPr>
              <p:spPr bwMode="auto">
                <a:xfrm flipH="1">
                  <a:off x="3014" y="1933"/>
                  <a:ext cx="505" cy="410"/>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6" name="Text Box 252"/>
            <p:cNvSpPr txBox="1">
              <a:spLocks noChangeArrowheads="1"/>
            </p:cNvSpPr>
            <p:nvPr/>
          </p:nvSpPr>
          <p:spPr bwMode="auto">
            <a:xfrm>
              <a:off x="1667" y="3580"/>
              <a:ext cx="2356" cy="407"/>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Deadlock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a:p>
              <a:pPr algn="ctr"/>
              <a:r>
                <a:rPr lang="en-US" b="0" dirty="0">
                  <a:solidFill>
                    <a:srgbClr val="000000"/>
                  </a:solidFill>
                  <a:latin typeface="Helvetica"/>
                </a:rPr>
                <a:t>And cycle R</a:t>
              </a:r>
              <a:r>
                <a:rPr lang="en-US" b="0" baseline="-25000" dirty="0">
                  <a:solidFill>
                    <a:srgbClr val="000000"/>
                  </a:solidFill>
                  <a:latin typeface="Helvetica"/>
                </a:rPr>
                <a:t>3</a:t>
              </a:r>
              <a:r>
                <a:rPr lang="en-US" b="0" dirty="0">
                  <a:solidFill>
                    <a:srgbClr val="000000"/>
                  </a:solidFill>
                  <a:latin typeface="Helvetica"/>
                </a:rPr>
                <a:t>-&gt;T</a:t>
              </a:r>
              <a:r>
                <a:rPr lang="en-US" b="0" baseline="-25000" dirty="0">
                  <a:solidFill>
                    <a:srgbClr val="000000"/>
                  </a:solidFill>
                  <a:latin typeface="Helvetica"/>
                </a:rPr>
                <a:t>1</a:t>
              </a:r>
              <a:r>
                <a:rPr lang="en-US" b="0" dirty="0">
                  <a:solidFill>
                    <a:srgbClr val="000000"/>
                  </a:solidFill>
                  <a:latin typeface="Helvetica"/>
                  <a:sym typeface="Wingdings" pitchFamily="2" charset="2"/>
                </a:rPr>
                <a:t>-&gt;R</a:t>
              </a:r>
              <a:r>
                <a:rPr lang="en-US" b="0" baseline="-25000" dirty="0">
                  <a:solidFill>
                    <a:srgbClr val="000000"/>
                  </a:solidFill>
                  <a:latin typeface="Helvetica"/>
                  <a:sym typeface="Wingdings" pitchFamily="2" charset="2"/>
                </a:rPr>
                <a:t>1</a:t>
              </a:r>
              <a:r>
                <a:rPr lang="en-US" b="0" dirty="0">
                  <a:solidFill>
                    <a:srgbClr val="000000"/>
                  </a:solidFill>
                  <a:latin typeface="Helvetica"/>
                  <a:sym typeface="Wingdings" pitchFamily="2" charset="2"/>
                </a:rPr>
                <a:t>-&gt;</a:t>
              </a: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-&gt;R</a:t>
              </a:r>
              <a:r>
                <a:rPr lang="en-US" b="0" baseline="-25000" dirty="0">
                  <a:solidFill>
                    <a:srgbClr val="000000"/>
                  </a:solidFill>
                  <a:latin typeface="Helvetica"/>
                </a:rPr>
                <a:t>2</a:t>
              </a:r>
              <a:r>
                <a:rPr lang="en-US" b="0" dirty="0">
                  <a:solidFill>
                    <a:srgbClr val="000000"/>
                  </a:solidFill>
                  <a:latin typeface="Helvetica"/>
                </a:rPr>
                <a:t>-&gt;T</a:t>
              </a:r>
              <a:r>
                <a:rPr lang="en-US" b="0" baseline="-25000" dirty="0">
                  <a:solidFill>
                    <a:srgbClr val="000000"/>
                  </a:solidFill>
                  <a:latin typeface="Helvetica"/>
                </a:rPr>
                <a:t>3</a:t>
              </a:r>
              <a:endParaRPr lang="en-US" b="0" dirty="0">
                <a:solidFill>
                  <a:srgbClr val="000000"/>
                </a:solidFill>
                <a:latin typeface="Helvetica"/>
              </a:endParaRPr>
            </a:p>
          </p:txBody>
        </p:sp>
      </p:grpSp>
      <p:grpSp>
        <p:nvGrpSpPr>
          <p:cNvPr id="24" name="Group 265"/>
          <p:cNvGrpSpPr>
            <a:grpSpLocks/>
          </p:cNvGrpSpPr>
          <p:nvPr/>
        </p:nvGrpSpPr>
        <p:grpSpPr bwMode="auto">
          <a:xfrm>
            <a:off x="8001003" y="1820863"/>
            <a:ext cx="2782886" cy="5018086"/>
            <a:chOff x="3792" y="1200"/>
            <a:chExt cx="1753" cy="3161"/>
          </a:xfrm>
        </p:grpSpPr>
        <p:grpSp>
          <p:nvGrpSpPr>
            <p:cNvPr id="25" name="Group 248"/>
            <p:cNvGrpSpPr>
              <a:grpSpLocks/>
            </p:cNvGrpSpPr>
            <p:nvPr/>
          </p:nvGrpSpPr>
          <p:grpSpPr bwMode="auto">
            <a:xfrm>
              <a:off x="3792" y="1200"/>
              <a:ext cx="1753" cy="2400"/>
              <a:chOff x="3792" y="624"/>
              <a:chExt cx="1753" cy="2400"/>
            </a:xfrm>
          </p:grpSpPr>
          <p:sp>
            <p:nvSpPr>
              <p:cNvPr id="528584" name="Rectangle 200"/>
              <p:cNvSpPr>
                <a:spLocks noChangeArrowheads="1"/>
              </p:cNvSpPr>
              <p:nvPr/>
            </p:nvSpPr>
            <p:spPr bwMode="auto">
              <a:xfrm>
                <a:off x="3792" y="624"/>
                <a:ext cx="1753" cy="2400"/>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6" name="Group 247"/>
              <p:cNvGrpSpPr>
                <a:grpSpLocks/>
              </p:cNvGrpSpPr>
              <p:nvPr/>
            </p:nvGrpSpPr>
            <p:grpSpPr bwMode="auto">
              <a:xfrm>
                <a:off x="3896" y="768"/>
                <a:ext cx="1471" cy="2055"/>
                <a:chOff x="3896" y="768"/>
                <a:chExt cx="1471" cy="2055"/>
              </a:xfrm>
            </p:grpSpPr>
            <p:sp>
              <p:nvSpPr>
                <p:cNvPr id="528586" name="Oval 202"/>
                <p:cNvSpPr>
                  <a:spLocks noChangeArrowheads="1"/>
                </p:cNvSpPr>
                <p:nvPr/>
              </p:nvSpPr>
              <p:spPr bwMode="auto">
                <a:xfrm>
                  <a:off x="3896" y="1631"/>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1</a:t>
                  </a:r>
                  <a:endParaRPr lang="en-US" b="0">
                    <a:solidFill>
                      <a:srgbClr val="000000"/>
                    </a:solidFill>
                    <a:latin typeface="Helvetica"/>
                  </a:endParaRPr>
                </a:p>
              </p:txBody>
            </p:sp>
            <p:sp>
              <p:nvSpPr>
                <p:cNvPr id="528587" name="Oval 203"/>
                <p:cNvSpPr>
                  <a:spLocks noChangeArrowheads="1"/>
                </p:cNvSpPr>
                <p:nvPr/>
              </p:nvSpPr>
              <p:spPr bwMode="auto">
                <a:xfrm>
                  <a:off x="4969" y="770"/>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2</a:t>
                  </a:r>
                  <a:endParaRPr lang="en-US" b="0">
                    <a:solidFill>
                      <a:srgbClr val="000000"/>
                    </a:solidFill>
                    <a:latin typeface="Helvetica"/>
                  </a:endParaRPr>
                </a:p>
              </p:txBody>
            </p:sp>
            <p:sp>
              <p:nvSpPr>
                <p:cNvPr id="528588" name="Oval 204"/>
                <p:cNvSpPr>
                  <a:spLocks noChangeArrowheads="1"/>
                </p:cNvSpPr>
                <p:nvPr/>
              </p:nvSpPr>
              <p:spPr bwMode="auto">
                <a:xfrm>
                  <a:off x="4992" y="1632"/>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3</a:t>
                  </a:r>
                  <a:endParaRPr lang="en-US" b="0">
                    <a:solidFill>
                      <a:srgbClr val="000000"/>
                    </a:solidFill>
                    <a:latin typeface="Helvetica"/>
                  </a:endParaRPr>
                </a:p>
              </p:txBody>
            </p:sp>
            <p:grpSp>
              <p:nvGrpSpPr>
                <p:cNvPr id="27" name="Group 215"/>
                <p:cNvGrpSpPr>
                  <a:grpSpLocks/>
                </p:cNvGrpSpPr>
                <p:nvPr/>
              </p:nvGrpSpPr>
              <p:grpSpPr bwMode="auto">
                <a:xfrm>
                  <a:off x="4368" y="2160"/>
                  <a:ext cx="375" cy="654"/>
                  <a:chOff x="672" y="2112"/>
                  <a:chExt cx="384" cy="670"/>
                </a:xfrm>
              </p:grpSpPr>
              <p:grpSp>
                <p:nvGrpSpPr>
                  <p:cNvPr id="28" name="Group 216"/>
                  <p:cNvGrpSpPr>
                    <a:grpSpLocks/>
                  </p:cNvGrpSpPr>
                  <p:nvPr/>
                </p:nvGrpSpPr>
                <p:grpSpPr bwMode="auto">
                  <a:xfrm>
                    <a:off x="672" y="2112"/>
                    <a:ext cx="384" cy="432"/>
                    <a:chOff x="672" y="2064"/>
                    <a:chExt cx="384" cy="432"/>
                  </a:xfrm>
                </p:grpSpPr>
                <p:sp>
                  <p:nvSpPr>
                    <p:cNvPr id="528601" name="Rectangle 217"/>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2" name="Oval 218"/>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03" name="Oval 219"/>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04" name="Text Box 220"/>
                  <p:cNvSpPr txBox="1">
                    <a:spLocks noChangeArrowheads="1"/>
                  </p:cNvSpPr>
                  <p:nvPr/>
                </p:nvSpPr>
                <p:spPr bwMode="auto">
                  <a:xfrm>
                    <a:off x="723" y="2544"/>
                    <a:ext cx="281" cy="238"/>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2</a:t>
                    </a:r>
                    <a:endParaRPr lang="en-US" b="0">
                      <a:solidFill>
                        <a:srgbClr val="000000"/>
                      </a:solidFill>
                      <a:latin typeface="Helvetica"/>
                    </a:endParaRPr>
                  </a:p>
                </p:txBody>
              </p:sp>
            </p:grpSp>
            <p:sp>
              <p:nvSpPr>
                <p:cNvPr id="528612" name="Line 228"/>
                <p:cNvSpPr>
                  <a:spLocks noChangeShapeType="1"/>
                </p:cNvSpPr>
                <p:nvPr/>
              </p:nvSpPr>
              <p:spPr bwMode="auto">
                <a:xfrm flipV="1">
                  <a:off x="4178" y="1425"/>
                  <a:ext cx="184" cy="254"/>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6" name="Line 232"/>
                <p:cNvSpPr>
                  <a:spLocks noChangeShapeType="1"/>
                </p:cNvSpPr>
                <p:nvPr/>
              </p:nvSpPr>
              <p:spPr bwMode="auto">
                <a:xfrm flipH="1" flipV="1">
                  <a:off x="4194" y="1969"/>
                  <a:ext cx="355" cy="32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7" name="Line 233"/>
                <p:cNvSpPr>
                  <a:spLocks noChangeShapeType="1"/>
                </p:cNvSpPr>
                <p:nvPr/>
              </p:nvSpPr>
              <p:spPr bwMode="auto">
                <a:xfrm>
                  <a:off x="4547" y="2437"/>
                  <a:ext cx="445" cy="155"/>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18" name="Line 234"/>
                <p:cNvSpPr>
                  <a:spLocks noChangeShapeType="1"/>
                </p:cNvSpPr>
                <p:nvPr/>
              </p:nvSpPr>
              <p:spPr bwMode="auto">
                <a:xfrm flipH="1">
                  <a:off x="4750" y="1926"/>
                  <a:ext cx="274" cy="233"/>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nvGrpSpPr>
                <p:cNvPr id="29" name="Group 243"/>
                <p:cNvGrpSpPr>
                  <a:grpSpLocks/>
                </p:cNvGrpSpPr>
                <p:nvPr/>
              </p:nvGrpSpPr>
              <p:grpSpPr bwMode="auto">
                <a:xfrm>
                  <a:off x="4368" y="768"/>
                  <a:ext cx="375" cy="662"/>
                  <a:chOff x="4368" y="768"/>
                  <a:chExt cx="375" cy="662"/>
                </a:xfrm>
              </p:grpSpPr>
              <p:grpSp>
                <p:nvGrpSpPr>
                  <p:cNvPr id="30" name="Group 237"/>
                  <p:cNvGrpSpPr>
                    <a:grpSpLocks/>
                  </p:cNvGrpSpPr>
                  <p:nvPr/>
                </p:nvGrpSpPr>
                <p:grpSpPr bwMode="auto">
                  <a:xfrm flipV="1">
                    <a:off x="4368" y="1008"/>
                    <a:ext cx="375" cy="422"/>
                    <a:chOff x="672" y="2064"/>
                    <a:chExt cx="384" cy="432"/>
                  </a:xfrm>
                </p:grpSpPr>
                <p:sp>
                  <p:nvSpPr>
                    <p:cNvPr id="528622" name="Rectangle 238"/>
                    <p:cNvSpPr>
                      <a:spLocks noChangeArrowheads="1"/>
                    </p:cNvSpPr>
                    <p:nvPr/>
                  </p:nvSpPr>
                  <p:spPr bwMode="auto">
                    <a:xfrm>
                      <a:off x="672" y="2064"/>
                      <a:ext cx="384" cy="432"/>
                    </a:xfrm>
                    <a:prstGeom prst="rect">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3" name="Oval 239"/>
                    <p:cNvSpPr>
                      <a:spLocks noChangeArrowheads="1"/>
                    </p:cNvSpPr>
                    <p:nvPr/>
                  </p:nvSpPr>
                  <p:spPr bwMode="auto">
                    <a:xfrm>
                      <a:off x="840" y="2170"/>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4" name="Oval 240"/>
                    <p:cNvSpPr>
                      <a:spLocks noChangeArrowheads="1"/>
                    </p:cNvSpPr>
                    <p:nvPr/>
                  </p:nvSpPr>
                  <p:spPr bwMode="auto">
                    <a:xfrm>
                      <a:off x="840" y="2324"/>
                      <a:ext cx="48" cy="48"/>
                    </a:xfrm>
                    <a:prstGeom prst="ellipse">
                      <a:avLst/>
                    </a:prstGeom>
                    <a:ln>
                      <a:headEnd/>
                      <a:tailEn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sp>
                <p:nvSpPr>
                  <p:cNvPr id="528625" name="Text Box 241"/>
                  <p:cNvSpPr txBox="1">
                    <a:spLocks noChangeArrowheads="1"/>
                  </p:cNvSpPr>
                  <p:nvPr/>
                </p:nvSpPr>
                <p:spPr bwMode="auto">
                  <a:xfrm>
                    <a:off x="4412" y="768"/>
                    <a:ext cx="275" cy="233"/>
                  </a:xfrm>
                  <a:prstGeom prst="rect">
                    <a:avLst/>
                  </a:prstGeom>
                  <a:ln>
                    <a:headEnd/>
                    <a:tailEnd/>
                  </a:ln>
                </p:spPr>
                <p:style>
                  <a:lnRef idx="2">
                    <a:schemeClr val="dk1"/>
                  </a:lnRef>
                  <a:fillRef idx="1">
                    <a:schemeClr val="lt1"/>
                  </a:fillRef>
                  <a:effectRef idx="0">
                    <a:schemeClr val="dk1"/>
                  </a:effectRef>
                  <a:fontRef idx="minor">
                    <a:schemeClr val="dk1"/>
                  </a:fontRef>
                </p:style>
                <p:txBody>
                  <a:bodyPr wrap="none">
                    <a:spAutoFit/>
                  </a:bodyPr>
                  <a:lstStyle/>
                  <a:p>
                    <a:pPr algn="ctr"/>
                    <a:r>
                      <a:rPr lang="en-US" b="0">
                        <a:solidFill>
                          <a:srgbClr val="000000"/>
                        </a:solidFill>
                        <a:latin typeface="Helvetica"/>
                      </a:rPr>
                      <a:t>R</a:t>
                    </a:r>
                    <a:r>
                      <a:rPr lang="en-US" b="0" baseline="-25000">
                        <a:solidFill>
                          <a:srgbClr val="000000"/>
                        </a:solidFill>
                        <a:latin typeface="Helvetica"/>
                      </a:rPr>
                      <a:t>1</a:t>
                    </a:r>
                    <a:endParaRPr lang="en-US" b="0">
                      <a:solidFill>
                        <a:srgbClr val="000000"/>
                      </a:solidFill>
                      <a:latin typeface="Helvetica"/>
                    </a:endParaRPr>
                  </a:p>
                </p:txBody>
              </p:sp>
            </p:grpSp>
            <p:sp>
              <p:nvSpPr>
                <p:cNvPr id="528626" name="Oval 242"/>
                <p:cNvSpPr>
                  <a:spLocks noChangeArrowheads="1"/>
                </p:cNvSpPr>
                <p:nvPr/>
              </p:nvSpPr>
              <p:spPr bwMode="auto">
                <a:xfrm>
                  <a:off x="4992" y="2448"/>
                  <a:ext cx="375" cy="375"/>
                </a:xfrm>
                <a:prstGeom prst="ellipse">
                  <a:avLst/>
                </a:prstGeom>
                <a:ln>
                  <a:headEnd/>
                  <a:tailEnd/>
                </a:ln>
              </p:spPr>
              <p:style>
                <a:lnRef idx="2">
                  <a:schemeClr val="dk1"/>
                </a:lnRef>
                <a:fillRef idx="1">
                  <a:schemeClr val="lt1"/>
                </a:fillRef>
                <a:effectRef idx="0">
                  <a:schemeClr val="dk1"/>
                </a:effectRef>
                <a:fontRef idx="minor">
                  <a:schemeClr val="dk1"/>
                </a:fontRef>
              </p:style>
              <p:txBody>
                <a:bodyPr wrap="none" anchor="ctr"/>
                <a:lstStyle/>
                <a:p>
                  <a:pPr algn="ctr"/>
                  <a:r>
                    <a:rPr lang="en-US" b="0">
                      <a:solidFill>
                        <a:srgbClr val="000000"/>
                      </a:solidFill>
                      <a:latin typeface="Helvetica"/>
                    </a:rPr>
                    <a:t>T</a:t>
                  </a:r>
                  <a:r>
                    <a:rPr lang="en-US" b="0" baseline="-25000">
                      <a:solidFill>
                        <a:srgbClr val="000000"/>
                      </a:solidFill>
                      <a:latin typeface="Helvetica"/>
                    </a:rPr>
                    <a:t>4</a:t>
                  </a:r>
                  <a:endParaRPr lang="en-US" b="0">
                    <a:solidFill>
                      <a:srgbClr val="000000"/>
                    </a:solidFill>
                    <a:latin typeface="Helvetica"/>
                  </a:endParaRPr>
                </a:p>
              </p:txBody>
            </p:sp>
            <p:sp>
              <p:nvSpPr>
                <p:cNvPr id="528628" name="Line 244"/>
                <p:cNvSpPr>
                  <a:spLocks noChangeShapeType="1"/>
                </p:cNvSpPr>
                <p:nvPr/>
              </p:nvSpPr>
              <p:spPr bwMode="auto">
                <a:xfrm>
                  <a:off x="4553" y="1302"/>
                  <a:ext cx="465" cy="387"/>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sp>
              <p:nvSpPr>
                <p:cNvPr id="528629" name="Line 245"/>
                <p:cNvSpPr>
                  <a:spLocks noChangeShapeType="1"/>
                </p:cNvSpPr>
                <p:nvPr/>
              </p:nvSpPr>
              <p:spPr bwMode="auto">
                <a:xfrm flipV="1">
                  <a:off x="4553" y="1002"/>
                  <a:ext cx="418" cy="158"/>
                </a:xfrm>
                <a:prstGeom prst="line">
                  <a:avLst/>
                </a:prstGeom>
                <a:ln>
                  <a:headEnd/>
                  <a:tailEnd type="stealth" w="med" len="med"/>
                </a:ln>
              </p:spPr>
              <p:style>
                <a:lnRef idx="2">
                  <a:schemeClr val="dk1"/>
                </a:lnRef>
                <a:fillRef idx="1">
                  <a:schemeClr val="lt1"/>
                </a:fillRef>
                <a:effectRef idx="0">
                  <a:schemeClr val="dk1"/>
                </a:effectRef>
                <a:fontRef idx="minor">
                  <a:schemeClr val="dk1"/>
                </a:fontRef>
              </p:style>
              <p:txBody>
                <a:bodyPr vert="eaVert" wrap="none" anchor="ctr"/>
                <a:lstStyle/>
                <a:p>
                  <a:pPr algn="ctr"/>
                  <a:endParaRPr lang="en-US" b="0">
                    <a:solidFill>
                      <a:srgbClr val="000000"/>
                    </a:solidFill>
                    <a:latin typeface="Helvetica"/>
                  </a:endParaRPr>
                </a:p>
              </p:txBody>
            </p:sp>
          </p:grpSp>
        </p:grpSp>
        <p:sp>
          <p:nvSpPr>
            <p:cNvPr id="528637" name="Text Box 253"/>
            <p:cNvSpPr txBox="1">
              <a:spLocks noChangeArrowheads="1"/>
            </p:cNvSpPr>
            <p:nvPr/>
          </p:nvSpPr>
          <p:spPr bwMode="auto">
            <a:xfrm>
              <a:off x="3792" y="3605"/>
              <a:ext cx="1753" cy="756"/>
            </a:xfrm>
            <a:prstGeom prst="rect">
              <a:avLst/>
            </a:prstGeom>
            <a:ln>
              <a:headEnd/>
              <a:tailEnd/>
            </a:ln>
          </p:spPr>
          <p:style>
            <a:lnRef idx="2">
              <a:schemeClr val="dk1"/>
            </a:lnRef>
            <a:fillRef idx="1">
              <a:schemeClr val="lt1"/>
            </a:fillRef>
            <a:effectRef idx="0">
              <a:schemeClr val="dk1"/>
            </a:effectRef>
            <a:fontRef idx="minor">
              <a:schemeClr val="dk1"/>
            </a:fontRef>
          </p:style>
          <p:txBody>
            <a:bodyPr wrap="square">
              <a:spAutoFit/>
            </a:bodyPr>
            <a:lstStyle/>
            <a:p>
              <a:pPr algn="ctr"/>
              <a:r>
                <a:rPr lang="en-US" b="0" dirty="0">
                  <a:solidFill>
                    <a:srgbClr val="000000"/>
                  </a:solidFill>
                  <a:latin typeface="Helvetica"/>
                </a:rPr>
                <a:t>Cycle, </a:t>
              </a:r>
            </a:p>
            <a:p>
              <a:pPr algn="ctr"/>
              <a:r>
                <a:rPr lang="en-US" b="0" dirty="0">
                  <a:solidFill>
                    <a:srgbClr val="000000"/>
                  </a:solidFill>
                  <a:latin typeface="Helvetica"/>
                </a:rPr>
                <a:t>but No Deadlock</a:t>
              </a:r>
            </a:p>
            <a:p>
              <a:pPr algn="ctr"/>
              <a:r>
                <a:rPr lang="en-US" b="0" dirty="0">
                  <a:solidFill>
                    <a:srgbClr val="000000"/>
                  </a:solidFill>
                  <a:latin typeface="Helvetica"/>
                </a:rPr>
                <a:t>(T</a:t>
              </a:r>
              <a:r>
                <a:rPr lang="en-US" b="0" baseline="-25000" dirty="0">
                  <a:solidFill>
                    <a:srgbClr val="000000"/>
                  </a:solidFill>
                  <a:latin typeface="Helvetica"/>
                </a:rPr>
                <a:t>2</a:t>
              </a:r>
              <a:r>
                <a:rPr lang="en-US" b="0" dirty="0">
                  <a:solidFill>
                    <a:srgbClr val="000000"/>
                  </a:solidFill>
                  <a:latin typeface="Helvetica"/>
                </a:rPr>
                <a:t> or T</a:t>
              </a:r>
              <a:r>
                <a:rPr lang="en-US" b="0" baseline="-25000" dirty="0">
                  <a:solidFill>
                    <a:srgbClr val="000000"/>
                  </a:solidFill>
                  <a:latin typeface="Helvetica"/>
                </a:rPr>
                <a:t>4 </a:t>
              </a:r>
              <a:r>
                <a:rPr lang="en-US" b="0" dirty="0">
                  <a:solidFill>
                    <a:srgbClr val="000000"/>
                  </a:solidFill>
                  <a:latin typeface="Helvetica"/>
                </a:rPr>
                <a:t>may release</a:t>
              </a:r>
            </a:p>
            <a:p>
              <a:pPr algn="ctr"/>
              <a:r>
                <a:rPr lang="en-US" b="0" dirty="0">
                  <a:solidFill>
                    <a:srgbClr val="000000"/>
                  </a:solidFill>
                  <a:latin typeface="Helvetica"/>
                </a:rPr>
                <a:t>res later)</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GB" altLang="zh-CN" dirty="0">
                <a:ea typeface="宋体" charset="-122"/>
              </a:rPr>
              <a:t>Banker’s algorithm for deadlock detection</a:t>
            </a:r>
            <a:endParaRPr lang="en-US" altLang="zh-CN" dirty="0">
              <a:ea typeface="宋体" charset="-122"/>
            </a:endParaRPr>
          </a:p>
        </p:txBody>
      </p:sp>
      <p:sp>
        <p:nvSpPr>
          <p:cNvPr id="20485" name="Rectangle 3"/>
          <p:cNvSpPr>
            <a:spLocks noGrp="1" noChangeArrowheads="1"/>
          </p:cNvSpPr>
          <p:nvPr>
            <p:ph type="body" idx="1"/>
          </p:nvPr>
        </p:nvSpPr>
        <p:spPr/>
        <p:txBody>
          <a:bodyPr/>
          <a:lstStyle/>
          <a:p>
            <a:pPr>
              <a:lnSpc>
                <a:spcPct val="80000"/>
              </a:lnSpc>
            </a:pPr>
            <a:r>
              <a:rPr lang="en-US" altLang="zh-CN" dirty="0">
                <a:ea typeface="宋体" charset="-122"/>
              </a:rPr>
              <a:t>To avoid deadlocks we need to be able to detect them, preferably before they occur. </a:t>
            </a:r>
          </a:p>
          <a:p>
            <a:pPr>
              <a:lnSpc>
                <a:spcPct val="80000"/>
              </a:lnSpc>
            </a:pPr>
            <a:r>
              <a:rPr lang="en-US" altLang="zh-CN" dirty="0">
                <a:ea typeface="宋体" charset="-122"/>
              </a:rPr>
              <a:t>RAG can only detect deadlocks reliably for the case of single-instance resources.</a:t>
            </a:r>
          </a:p>
          <a:p>
            <a:pPr>
              <a:lnSpc>
                <a:spcPct val="80000"/>
              </a:lnSpc>
            </a:pPr>
            <a:r>
              <a:rPr lang="en-US" altLang="zh-CN" dirty="0">
                <a:ea typeface="宋体" charset="-122"/>
              </a:rPr>
              <a:t>Banker’s algorithm is more general and can deal with multiple-instance resources. It is used to recognize when it is safe to allocate resources</a:t>
            </a:r>
          </a:p>
          <a:p>
            <a:pPr lvl="1">
              <a:lnSpc>
                <a:spcPct val="80000"/>
              </a:lnSpc>
            </a:pPr>
            <a:r>
              <a:rPr lang="en-US" altLang="zh-CN" sz="2400" dirty="0">
                <a:ea typeface="宋体" charset="-122"/>
              </a:rPr>
              <a:t>Analyze the state of the system; If the state is unsafe, take actions to break actual or potential deadlocks and bring the system back to a safe state</a:t>
            </a:r>
          </a:p>
          <a:p>
            <a:pPr lvl="1">
              <a:lnSpc>
                <a:spcPct val="80000"/>
              </a:lnSpc>
            </a:pPr>
            <a:r>
              <a:rPr lang="en-US" altLang="zh-CN" sz="2400" dirty="0">
                <a:ea typeface="宋体" charset="-122"/>
              </a:rPr>
              <a:t>Do not grant additional resources to a process if this allocation </a:t>
            </a:r>
            <a:r>
              <a:rPr lang="en-US" altLang="zh-CN" sz="2400" i="1" dirty="0">
                <a:ea typeface="宋体" charset="-122"/>
              </a:rPr>
              <a:t>might</a:t>
            </a:r>
            <a:r>
              <a:rPr lang="en-US" altLang="zh-CN" sz="2400" dirty="0">
                <a:ea typeface="宋体" charset="-122"/>
              </a:rPr>
              <a:t> lead to a deadlock</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ko-KR" dirty="0">
                <a:ea typeface="宋体" charset="-122"/>
              </a:rPr>
              <a:t>Starvation </a:t>
            </a:r>
            <a:r>
              <a:rPr lang="en-US" altLang="ko-KR" dirty="0" err="1">
                <a:ea typeface="宋体" charset="-122"/>
              </a:rPr>
              <a:t>vs</a:t>
            </a:r>
            <a:r>
              <a:rPr lang="en-US" altLang="ko-KR" dirty="0">
                <a:ea typeface="宋体" charset="-122"/>
              </a:rPr>
              <a:t> Deadlock</a:t>
            </a:r>
          </a:p>
        </p:txBody>
      </p:sp>
      <p:sp>
        <p:nvSpPr>
          <p:cNvPr id="518147" name="Rectangle 3"/>
          <p:cNvSpPr>
            <a:spLocks noGrp="1" noChangeArrowheads="1"/>
          </p:cNvSpPr>
          <p:nvPr>
            <p:ph type="body" idx="1"/>
          </p:nvPr>
        </p:nvSpPr>
        <p:spPr>
          <a:xfrm>
            <a:off x="800100" y="1828800"/>
            <a:ext cx="10591800" cy="3699627"/>
          </a:xfrm>
        </p:spPr>
        <p:txBody>
          <a:bodyPr>
            <a:normAutofit/>
          </a:bodyPr>
          <a:lstStyle/>
          <a:p>
            <a:pPr>
              <a:lnSpc>
                <a:spcPct val="80000"/>
              </a:lnSpc>
            </a:pPr>
            <a:r>
              <a:rPr lang="en-US" altLang="ko-KR" dirty="0">
                <a:latin typeface="Helvetica" pitchFamily="34" charset="0"/>
                <a:ea typeface="굴림" charset="-127"/>
              </a:rPr>
              <a:t>Starvation: thread waits indefinitely</a:t>
            </a:r>
          </a:p>
          <a:p>
            <a:pPr lvl="1">
              <a:lnSpc>
                <a:spcPct val="80000"/>
              </a:lnSpc>
            </a:pPr>
            <a:r>
              <a:rPr lang="en-US" altLang="ko-KR" dirty="0">
                <a:latin typeface="Helvetica" pitchFamily="34" charset="0"/>
                <a:ea typeface="굴림" charset="-127"/>
              </a:rPr>
              <a:t>Example, low-priority process waiting for resources constantly in use by high-priority process</a:t>
            </a:r>
          </a:p>
          <a:p>
            <a:pPr>
              <a:lnSpc>
                <a:spcPct val="80000"/>
              </a:lnSpc>
            </a:pPr>
            <a:r>
              <a:rPr lang="en-US" altLang="ko-KR" dirty="0">
                <a:latin typeface="Helvetica" pitchFamily="34" charset="0"/>
                <a:ea typeface="굴림" charset="-127"/>
              </a:rPr>
              <a:t>Deadlock: circular dependency waiting for resources</a:t>
            </a:r>
          </a:p>
          <a:p>
            <a:pPr>
              <a:lnSpc>
                <a:spcPct val="80000"/>
              </a:lnSpc>
            </a:pPr>
            <a:r>
              <a:rPr lang="en-US" altLang="ko-KR" dirty="0">
                <a:latin typeface="Helvetica" pitchFamily="34" charset="0"/>
                <a:ea typeface="굴림" charset="-127"/>
              </a:rPr>
              <a:t>Deadlock </a:t>
            </a:r>
            <a:r>
              <a:rPr lang="en-US" altLang="ko-KR" dirty="0">
                <a:latin typeface="Helvetica" pitchFamily="34" charset="0"/>
                <a:ea typeface="굴림" charset="-127"/>
                <a:sym typeface="Symbol" pitchFamily="18" charset="2"/>
              </a:rPr>
              <a:t> Starvation but not vice versa</a:t>
            </a:r>
          </a:p>
          <a:p>
            <a:pPr lvl="1">
              <a:lnSpc>
                <a:spcPct val="80000"/>
              </a:lnSpc>
            </a:pPr>
            <a:r>
              <a:rPr lang="en-US" altLang="ko-KR" dirty="0">
                <a:latin typeface="Helvetica" pitchFamily="34" charset="0"/>
                <a:ea typeface="굴림" charset="-127"/>
                <a:sym typeface="Symbol" pitchFamily="18" charset="2"/>
              </a:rPr>
              <a:t>Starvation can end (but doesn’t have to)</a:t>
            </a:r>
          </a:p>
          <a:p>
            <a:pPr lvl="1">
              <a:lnSpc>
                <a:spcPct val="80000"/>
              </a:lnSpc>
            </a:pPr>
            <a:r>
              <a:rPr lang="en-US" altLang="ko-KR" dirty="0">
                <a:latin typeface="Helvetica" pitchFamily="34" charset="0"/>
                <a:ea typeface="굴림" charset="-127"/>
                <a:sym typeface="Symbol" pitchFamily="18" charset="2"/>
              </a:rPr>
              <a:t>Deadlock can’t end without external intervention</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18147">
                                            <p:txEl>
                                              <p:pRg st="0" end="0"/>
                                            </p:txEl>
                                          </p:spTgt>
                                        </p:tgtEl>
                                        <p:attrNameLst>
                                          <p:attrName>style.visibility</p:attrName>
                                        </p:attrNameLst>
                                      </p:cBhvr>
                                      <p:to>
                                        <p:strVal val="visible"/>
                                      </p:to>
                                    </p:set>
                                    <p:anim calcmode="lin" valueType="num">
                                      <p:cBhvr additive="base">
                                        <p:cTn id="7" dur="500" fill="hold"/>
                                        <p:tgtEl>
                                          <p:spTgt spid="518147">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18147">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18147">
                                            <p:txEl>
                                              <p:pRg st="1" end="1"/>
                                            </p:txEl>
                                          </p:spTgt>
                                        </p:tgtEl>
                                        <p:attrNameLst>
                                          <p:attrName>style.visibility</p:attrName>
                                        </p:attrNameLst>
                                      </p:cBhvr>
                                      <p:to>
                                        <p:strVal val="visible"/>
                                      </p:to>
                                    </p:set>
                                    <p:anim calcmode="lin" valueType="num">
                                      <p:cBhvr additive="base">
                                        <p:cTn id="11" dur="500" fill="hold"/>
                                        <p:tgtEl>
                                          <p:spTgt spid="518147">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18147">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0"/>
                                  </p:stCondLst>
                                  <p:childTnLst>
                                    <p:set>
                                      <p:cBhvr>
                                        <p:cTn id="16" dur="1" fill="hold">
                                          <p:stCondLst>
                                            <p:cond delay="0"/>
                                          </p:stCondLst>
                                        </p:cTn>
                                        <p:tgtEl>
                                          <p:spTgt spid="518147">
                                            <p:txEl>
                                              <p:pRg st="2" end="2"/>
                                            </p:txEl>
                                          </p:spTgt>
                                        </p:tgtEl>
                                        <p:attrNameLst>
                                          <p:attrName>style.visibility</p:attrName>
                                        </p:attrNameLst>
                                      </p:cBhvr>
                                      <p:to>
                                        <p:strVal val="visible"/>
                                      </p:to>
                                    </p:set>
                                    <p:anim calcmode="lin" valueType="num">
                                      <p:cBhvr additive="base">
                                        <p:cTn id="17" dur="500" fill="hold"/>
                                        <p:tgtEl>
                                          <p:spTgt spid="518147">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18147">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518147">
                                            <p:txEl>
                                              <p:pRg st="3" end="3"/>
                                            </p:txEl>
                                          </p:spTgt>
                                        </p:tgtEl>
                                        <p:attrNameLst>
                                          <p:attrName>style.visibility</p:attrName>
                                        </p:attrNameLst>
                                      </p:cBhvr>
                                      <p:to>
                                        <p:strVal val="visible"/>
                                      </p:to>
                                    </p:set>
                                    <p:anim calcmode="lin" valueType="num">
                                      <p:cBhvr additive="base">
                                        <p:cTn id="23" dur="500" fill="hold"/>
                                        <p:tgtEl>
                                          <p:spTgt spid="518147">
                                            <p:txEl>
                                              <p:pRg st="3" end="3"/>
                                            </p:txEl>
                                          </p:spTgt>
                                        </p:tgtEl>
                                        <p:attrNameLst>
                                          <p:attrName>ppt_x</p:attrName>
                                        </p:attrNameLst>
                                      </p:cBhvr>
                                      <p:tavLst>
                                        <p:tav tm="0">
                                          <p:val>
                                            <p:strVal val="1+#ppt_w/2"/>
                                          </p:val>
                                        </p:tav>
                                        <p:tav tm="100000">
                                          <p:val>
                                            <p:strVal val="#ppt_x"/>
                                          </p:val>
                                        </p:tav>
                                      </p:tavLst>
                                    </p:anim>
                                    <p:anim calcmode="lin" valueType="num">
                                      <p:cBhvr additive="base">
                                        <p:cTn id="24" dur="500" fill="hold"/>
                                        <p:tgtEl>
                                          <p:spTgt spid="518147">
                                            <p:txEl>
                                              <p:pRg st="3" end="3"/>
                                            </p:txEl>
                                          </p:spTgt>
                                        </p:tgtEl>
                                        <p:attrNameLst>
                                          <p:attrName>ppt_y</p:attrName>
                                        </p:attrNameLst>
                                      </p:cBhvr>
                                      <p:tavLst>
                                        <p:tav tm="0">
                                          <p:val>
                                            <p:strVal val="#ppt_y"/>
                                          </p:val>
                                        </p:tav>
                                        <p:tav tm="100000">
                                          <p:val>
                                            <p:strVal val="#ppt_y"/>
                                          </p:val>
                                        </p:tav>
                                      </p:tavLst>
                                    </p:anim>
                                  </p:childTnLst>
                                </p:cTn>
                              </p:par>
                              <p:par>
                                <p:cTn id="25" presetID="2" presetClass="entr" presetSubtype="2" fill="hold" grpId="0" nodeType="withEffect">
                                  <p:stCondLst>
                                    <p:cond delay="0"/>
                                  </p:stCondLst>
                                  <p:childTnLst>
                                    <p:set>
                                      <p:cBhvr>
                                        <p:cTn id="26" dur="1" fill="hold">
                                          <p:stCondLst>
                                            <p:cond delay="0"/>
                                          </p:stCondLst>
                                        </p:cTn>
                                        <p:tgtEl>
                                          <p:spTgt spid="518147">
                                            <p:txEl>
                                              <p:pRg st="4" end="4"/>
                                            </p:txEl>
                                          </p:spTgt>
                                        </p:tgtEl>
                                        <p:attrNameLst>
                                          <p:attrName>style.visibility</p:attrName>
                                        </p:attrNameLst>
                                      </p:cBhvr>
                                      <p:to>
                                        <p:strVal val="visible"/>
                                      </p:to>
                                    </p:set>
                                    <p:anim calcmode="lin" valueType="num">
                                      <p:cBhvr additive="base">
                                        <p:cTn id="27" dur="500" fill="hold"/>
                                        <p:tgtEl>
                                          <p:spTgt spid="518147">
                                            <p:txEl>
                                              <p:pRg st="4" end="4"/>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18147">
                                            <p:txEl>
                                              <p:pRg st="4" end="4"/>
                                            </p:txEl>
                                          </p:spTgt>
                                        </p:tgtEl>
                                        <p:attrNameLst>
                                          <p:attrName>ppt_y</p:attrName>
                                        </p:attrNameLst>
                                      </p:cBhvr>
                                      <p:tavLst>
                                        <p:tav tm="0">
                                          <p:val>
                                            <p:strVal val="#ppt_y"/>
                                          </p:val>
                                        </p:tav>
                                        <p:tav tm="100000">
                                          <p:val>
                                            <p:strVal val="#ppt_y"/>
                                          </p:val>
                                        </p:tav>
                                      </p:tavLst>
                                    </p:anim>
                                  </p:childTnLst>
                                </p:cTn>
                              </p:par>
                              <p:par>
                                <p:cTn id="29" presetID="2" presetClass="entr" presetSubtype="2" fill="hold" grpId="0" nodeType="withEffect">
                                  <p:stCondLst>
                                    <p:cond delay="0"/>
                                  </p:stCondLst>
                                  <p:childTnLst>
                                    <p:set>
                                      <p:cBhvr>
                                        <p:cTn id="30" dur="1" fill="hold">
                                          <p:stCondLst>
                                            <p:cond delay="0"/>
                                          </p:stCondLst>
                                        </p:cTn>
                                        <p:tgtEl>
                                          <p:spTgt spid="518147">
                                            <p:txEl>
                                              <p:pRg st="5" end="5"/>
                                            </p:txEl>
                                          </p:spTgt>
                                        </p:tgtEl>
                                        <p:attrNameLst>
                                          <p:attrName>style.visibility</p:attrName>
                                        </p:attrNameLst>
                                      </p:cBhvr>
                                      <p:to>
                                        <p:strVal val="visible"/>
                                      </p:to>
                                    </p:set>
                                    <p:anim calcmode="lin" valueType="num">
                                      <p:cBhvr additive="base">
                                        <p:cTn id="31" dur="500" fill="hold"/>
                                        <p:tgtEl>
                                          <p:spTgt spid="518147">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18147">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8147"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2"/>
          <p:cNvSpPr>
            <a:spLocks noGrp="1" noChangeArrowheads="1"/>
          </p:cNvSpPr>
          <p:nvPr>
            <p:ph type="title"/>
          </p:nvPr>
        </p:nvSpPr>
        <p:spPr/>
        <p:txBody>
          <a:bodyPr/>
          <a:lstStyle/>
          <a:p>
            <a:pPr eaLnBrk="1" hangingPunct="1"/>
            <a:r>
              <a:rPr lang="en-US" altLang="zh-CN" dirty="0">
                <a:ea typeface="宋体" charset="-122"/>
              </a:rPr>
              <a:t>Problem Definition</a:t>
            </a:r>
          </a:p>
        </p:txBody>
      </p:sp>
      <mc:AlternateContent xmlns:mc="http://schemas.openxmlformats.org/markup-compatibility/2006" xmlns:a14="http://schemas.microsoft.com/office/drawing/2010/main">
        <mc:Choice Requires="a14">
          <p:sp>
            <p:nvSpPr>
              <p:cNvPr id="1032" name="Rectangle 3"/>
              <p:cNvSpPr>
                <a:spLocks noGrp="1" noChangeArrowheads="1"/>
              </p:cNvSpPr>
              <p:nvPr>
                <p:ph type="body" sz="half" idx="1"/>
              </p:nvPr>
            </p:nvSpPr>
            <p:spPr>
              <a:xfrm>
                <a:off x="152400" y="1828800"/>
                <a:ext cx="7772400" cy="5029199"/>
              </a:xfrm>
            </p:spPr>
            <p:txBody>
              <a:bodyPr>
                <a:normAutofit fontScale="70000" lnSpcReduction="20000"/>
              </a:bodyPr>
              <a:lstStyle/>
              <a:p>
                <a:pPr eaLnBrk="1" hangingPunct="1">
                  <a:lnSpc>
                    <a:spcPct val="90000"/>
                  </a:lnSpc>
                </a:pPr>
                <a:r>
                  <a:rPr lang="en-US" altLang="zh-CN" sz="2800" dirty="0">
                    <a:ea typeface="宋体" charset="-122"/>
                  </a:rPr>
                  <a:t>Consider a system with </a:t>
                </a:r>
                <a:r>
                  <a:rPr lang="en-US" altLang="zh-CN" sz="2800" i="1" dirty="0">
                    <a:ea typeface="宋体" charset="-122"/>
                  </a:rPr>
                  <a:t>n</a:t>
                </a:r>
                <a:r>
                  <a:rPr lang="en-US" altLang="zh-CN" sz="2800" dirty="0">
                    <a:ea typeface="宋体" charset="-122"/>
                  </a:rPr>
                  <a:t> processes and </a:t>
                </a:r>
                <a:r>
                  <a:rPr lang="en-US" altLang="zh-CN" sz="2800" i="1" dirty="0">
                    <a:ea typeface="宋体" charset="-122"/>
                  </a:rPr>
                  <a:t>m </a:t>
                </a:r>
                <a:r>
                  <a:rPr lang="en-US" altLang="zh-CN" sz="2800" dirty="0">
                    <a:ea typeface="宋体" charset="-122"/>
                  </a:rPr>
                  <a:t>different types of resources. </a:t>
                </a:r>
                <a14:m>
                  <m:oMath xmlns:m="http://schemas.openxmlformats.org/officeDocument/2006/math">
                    <m:r>
                      <a:rPr lang="en-GB" altLang="zh-CN" sz="2800" b="0" i="1" smtClean="0">
                        <a:latin typeface="Cambria Math" panose="02040503050406030204" pitchFamily="18" charset="0"/>
                        <a:ea typeface="宋体" charset="-122"/>
                      </a:rPr>
                      <m:t>𝐸</m:t>
                    </m:r>
                    <m:r>
                      <a:rPr lang="en-GB" altLang="zh-CN" sz="2800" b="0" i="1" smtClean="0">
                        <a:latin typeface="Cambria Math" panose="02040503050406030204" pitchFamily="18" charset="0"/>
                        <a:ea typeface="宋体" charset="-122"/>
                      </a:rPr>
                      <m:t>=</m:t>
                    </m:r>
                    <m:d>
                      <m:dPr>
                        <m:ctrlPr>
                          <a:rPr lang="en-GB" altLang="zh-CN" sz="2800" b="0" i="1" smtClean="0">
                            <a:latin typeface="Cambria Math" panose="02040503050406030204" pitchFamily="18" charset="0"/>
                            <a:ea typeface="宋体" charset="-122"/>
                          </a:rPr>
                        </m:ctrlPr>
                      </m:dPr>
                      <m:e>
                        <m:sSub>
                          <m:sSubPr>
                            <m:ctrlPr>
                              <a:rPr lang="en-GB" altLang="zh-CN" sz="2800" b="0" i="1" smtClean="0">
                                <a:latin typeface="Cambria Math" panose="02040503050406030204" pitchFamily="18" charset="0"/>
                                <a:ea typeface="宋体" charset="-122"/>
                              </a:rPr>
                            </m:ctrlPr>
                          </m:sSubPr>
                          <m:e>
                            <m:r>
                              <a:rPr lang="en-GB" altLang="zh-CN" sz="2800" b="0" i="1" smtClean="0">
                                <a:latin typeface="Cambria Math" panose="02040503050406030204" pitchFamily="18" charset="0"/>
                                <a:ea typeface="宋体" charset="-122"/>
                              </a:rPr>
                              <m:t>𝐸</m:t>
                            </m:r>
                          </m:e>
                          <m:sub>
                            <m:r>
                              <a:rPr lang="en-GB" altLang="zh-CN" sz="2800" b="0" i="1" smtClean="0">
                                <a:latin typeface="Cambria Math" panose="02040503050406030204" pitchFamily="18" charset="0"/>
                                <a:ea typeface="宋体" charset="-122"/>
                              </a:rPr>
                              <m:t>1</m:t>
                            </m:r>
                          </m:sub>
                        </m:sSub>
                        <m:r>
                          <a:rPr lang="en-GB" altLang="zh-CN" sz="2800" b="0" i="1" smtClean="0">
                            <a:latin typeface="Cambria Math" panose="02040503050406030204" pitchFamily="18" charset="0"/>
                            <a:ea typeface="宋体" charset="-122"/>
                          </a:rPr>
                          <m:t>,</m:t>
                        </m:r>
                        <m:sSub>
                          <m:sSubPr>
                            <m:ctrlPr>
                              <a:rPr lang="en-GB" altLang="zh-CN" sz="2800" b="0" i="1" smtClean="0">
                                <a:latin typeface="Cambria Math" panose="02040503050406030204" pitchFamily="18" charset="0"/>
                                <a:ea typeface="宋体" charset="-122"/>
                              </a:rPr>
                            </m:ctrlPr>
                          </m:sSubPr>
                          <m:e>
                            <m:r>
                              <a:rPr lang="en-GB" altLang="zh-CN" sz="2800" b="0" i="1" smtClean="0">
                                <a:latin typeface="Cambria Math" panose="02040503050406030204" pitchFamily="18" charset="0"/>
                                <a:ea typeface="宋体" charset="-122"/>
                              </a:rPr>
                              <m:t>𝐸</m:t>
                            </m:r>
                          </m:e>
                          <m:sub>
                            <m:r>
                              <a:rPr lang="en-GB" altLang="zh-CN" sz="2800" b="0" i="1" smtClean="0">
                                <a:latin typeface="Cambria Math" panose="02040503050406030204" pitchFamily="18" charset="0"/>
                                <a:ea typeface="宋体" charset="-122"/>
                              </a:rPr>
                              <m:t>2</m:t>
                            </m:r>
                          </m:sub>
                        </m:sSub>
                        <m:r>
                          <a:rPr lang="en-GB" altLang="zh-CN" sz="2800" b="0" i="1" smtClean="0">
                            <a:latin typeface="Cambria Math" panose="02040503050406030204" pitchFamily="18" charset="0"/>
                            <a:ea typeface="宋体" charset="-122"/>
                          </a:rPr>
                          <m:t>, …, </m:t>
                        </m:r>
                        <m:sSub>
                          <m:sSubPr>
                            <m:ctrlPr>
                              <a:rPr lang="en-GB" altLang="zh-CN" sz="2800" b="0" i="1" smtClean="0">
                                <a:latin typeface="Cambria Math" panose="02040503050406030204" pitchFamily="18" charset="0"/>
                                <a:ea typeface="宋体" charset="-122"/>
                              </a:rPr>
                            </m:ctrlPr>
                          </m:sSubPr>
                          <m:e>
                            <m:r>
                              <a:rPr lang="en-GB" altLang="zh-CN" sz="2800" b="0" i="1" smtClean="0">
                                <a:latin typeface="Cambria Math" panose="02040503050406030204" pitchFamily="18" charset="0"/>
                                <a:ea typeface="宋体" charset="-122"/>
                              </a:rPr>
                              <m:t>𝐸</m:t>
                            </m:r>
                          </m:e>
                          <m:sub>
                            <m:r>
                              <a:rPr lang="en-GB" altLang="zh-CN" sz="2800" b="0" i="1" smtClean="0">
                                <a:latin typeface="Cambria Math" panose="02040503050406030204" pitchFamily="18" charset="0"/>
                                <a:ea typeface="宋体" charset="-122"/>
                              </a:rPr>
                              <m:t>𝑚</m:t>
                            </m:r>
                          </m:sub>
                        </m:sSub>
                      </m:e>
                    </m:d>
                  </m:oMath>
                </a14:m>
                <a:r>
                  <a:rPr lang="en-US" altLang="zh-CN" sz="2800" dirty="0">
                    <a:ea typeface="宋体" charset="-122"/>
                  </a:rPr>
                  <a:t>: </a:t>
                </a:r>
                <a:r>
                  <a:rPr lang="en-US" altLang="zh-CN" sz="2800" i="1" dirty="0">
                    <a:ea typeface="宋体" charset="-122"/>
                  </a:rPr>
                  <a:t>Existing resource vector</a:t>
                </a:r>
                <a:r>
                  <a:rPr lang="en-US" altLang="zh-CN" sz="2800" dirty="0">
                    <a:ea typeface="宋体" charset="-122"/>
                  </a:rPr>
                  <a:t>  </a:t>
                </a:r>
              </a:p>
              <a:p>
                <a:pPr lvl="1">
                  <a:lnSpc>
                    <a:spcPct val="90000"/>
                  </a:lnSpc>
                </a:pPr>
                <a:r>
                  <a:rPr lang="en-US" altLang="zh-CN" sz="2400" dirty="0">
                    <a:ea typeface="宋体" charset="-122"/>
                  </a:rPr>
                  <a:t>We can have multiple instances of a resource type, so the value of </a:t>
                </a:r>
                <a:r>
                  <a:rPr lang="en-US" altLang="zh-CN" sz="2400" i="1" dirty="0" err="1">
                    <a:ea typeface="宋体" charset="-122"/>
                  </a:rPr>
                  <a:t>E</a:t>
                </a:r>
                <a:r>
                  <a:rPr lang="en-US" altLang="zh-CN" sz="2400" i="1" baseline="-25000" dirty="0" err="1">
                    <a:ea typeface="宋体" charset="-122"/>
                  </a:rPr>
                  <a:t>i</a:t>
                </a:r>
                <a:r>
                  <a:rPr lang="en-US" altLang="zh-CN" sz="2400" baseline="-25000" dirty="0">
                    <a:ea typeface="宋体" charset="-122"/>
                  </a:rPr>
                  <a:t> </a:t>
                </a:r>
                <a:r>
                  <a:rPr lang="en-US" altLang="zh-CN" sz="2400" dirty="0">
                    <a:ea typeface="宋体" charset="-122"/>
                  </a:rPr>
                  <a:t>is the number of resources of type </a:t>
                </a:r>
                <a:r>
                  <a:rPr lang="en-US" altLang="zh-CN" sz="2400" dirty="0" err="1">
                    <a:ea typeface="宋体" charset="-122"/>
                  </a:rPr>
                  <a:t>i</a:t>
                </a:r>
                <a:r>
                  <a:rPr lang="en-US" altLang="zh-CN" sz="2400" dirty="0">
                    <a:ea typeface="宋体" charset="-122"/>
                  </a:rPr>
                  <a:t> that are exist in the system</a:t>
                </a:r>
              </a:p>
              <a:p>
                <a:pPr eaLnBrk="1" hangingPunct="1">
                  <a:lnSpc>
                    <a:spcPct val="90000"/>
                  </a:lnSpc>
                </a:pPr>
                <a:r>
                  <a:rPr lang="en-US" altLang="zh-CN" sz="2800" dirty="0">
                    <a:ea typeface="宋体" charset="-122"/>
                  </a:rPr>
                  <a:t>We keep track of how many instances of each resource type are currently available (not in-use) with </a:t>
                </a:r>
                <a14:m>
                  <m:oMath xmlns:m="http://schemas.openxmlformats.org/officeDocument/2006/math">
                    <m:r>
                      <a:rPr lang="en-GB" altLang="zh-CN" sz="2800" b="0" i="1" smtClean="0">
                        <a:latin typeface="Cambria Math" panose="02040503050406030204" pitchFamily="18" charset="0"/>
                        <a:ea typeface="宋体" charset="-122"/>
                      </a:rPr>
                      <m:t>𝐴</m:t>
                    </m:r>
                    <m:r>
                      <a:rPr lang="en-GB" altLang="zh-CN" sz="2800" b="0" i="1" smtClean="0">
                        <a:latin typeface="Cambria Math" panose="02040503050406030204" pitchFamily="18" charset="0"/>
                        <a:ea typeface="宋体" charset="-122"/>
                      </a:rPr>
                      <m:t>=(</m:t>
                    </m:r>
                    <m:r>
                      <a:rPr lang="en-GB" altLang="zh-CN" sz="2800" b="0" i="1" smtClean="0">
                        <a:latin typeface="Cambria Math" panose="02040503050406030204" pitchFamily="18" charset="0"/>
                        <a:ea typeface="宋体" charset="-122"/>
                      </a:rPr>
                      <m:t>𝐴</m:t>
                    </m:r>
                    <m:r>
                      <a:rPr lang="en-GB" altLang="zh-CN" sz="2800" b="0" i="1" smtClean="0">
                        <a:latin typeface="Cambria Math" panose="02040503050406030204" pitchFamily="18" charset="0"/>
                        <a:ea typeface="宋体" charset="-122"/>
                      </a:rPr>
                      <m:t>,</m:t>
                    </m:r>
                    <m:sSub>
                      <m:sSubPr>
                        <m:ctrlPr>
                          <a:rPr lang="en-GB" altLang="zh-CN" sz="2800" b="0" i="1" smtClean="0">
                            <a:latin typeface="Cambria Math" panose="02040503050406030204" pitchFamily="18" charset="0"/>
                            <a:ea typeface="宋体" charset="-122"/>
                          </a:rPr>
                        </m:ctrlPr>
                      </m:sSubPr>
                      <m:e>
                        <m:r>
                          <a:rPr lang="en-GB" altLang="zh-CN" sz="2800" b="0" i="1" smtClean="0">
                            <a:latin typeface="Cambria Math" panose="02040503050406030204" pitchFamily="18" charset="0"/>
                            <a:ea typeface="宋体" charset="-122"/>
                          </a:rPr>
                          <m:t>𝐴</m:t>
                        </m:r>
                      </m:e>
                      <m:sub>
                        <m:r>
                          <a:rPr lang="en-GB" altLang="zh-CN" sz="2800" b="0" i="1" smtClean="0">
                            <a:latin typeface="Cambria Math" panose="02040503050406030204" pitchFamily="18" charset="0"/>
                            <a:ea typeface="宋体" charset="-122"/>
                          </a:rPr>
                          <m:t>2</m:t>
                        </m:r>
                      </m:sub>
                    </m:sSub>
                    <m:r>
                      <a:rPr lang="en-GB" altLang="zh-CN" sz="2800" b="0" i="1" smtClean="0">
                        <a:latin typeface="Cambria Math" panose="02040503050406030204" pitchFamily="18" charset="0"/>
                        <a:ea typeface="宋体" charset="-122"/>
                      </a:rPr>
                      <m:t>, …, </m:t>
                    </m:r>
                    <m:sSub>
                      <m:sSubPr>
                        <m:ctrlPr>
                          <a:rPr lang="en-GB" altLang="zh-CN" sz="2800" b="0" i="1" smtClean="0">
                            <a:latin typeface="Cambria Math" panose="02040503050406030204" pitchFamily="18" charset="0"/>
                            <a:ea typeface="宋体" charset="-122"/>
                          </a:rPr>
                        </m:ctrlPr>
                      </m:sSubPr>
                      <m:e>
                        <m:r>
                          <a:rPr lang="en-GB" altLang="zh-CN" sz="2800" b="0" i="1" smtClean="0">
                            <a:latin typeface="Cambria Math" panose="02040503050406030204" pitchFamily="18" charset="0"/>
                            <a:ea typeface="宋体" charset="-122"/>
                          </a:rPr>
                          <m:t>𝐴</m:t>
                        </m:r>
                      </m:e>
                      <m:sub>
                        <m:r>
                          <a:rPr lang="en-GB" altLang="zh-CN" sz="2800" b="0" i="1" smtClean="0">
                            <a:latin typeface="Cambria Math" panose="02040503050406030204" pitchFamily="18" charset="0"/>
                            <a:ea typeface="宋体" charset="-122"/>
                          </a:rPr>
                          <m:t>𝑚</m:t>
                        </m:r>
                      </m:sub>
                    </m:sSub>
                    <m:r>
                      <a:rPr lang="en-GB" altLang="zh-CN" sz="2800" b="0" i="1" smtClean="0">
                        <a:latin typeface="Cambria Math" panose="02040503050406030204" pitchFamily="18" charset="0"/>
                        <a:ea typeface="宋体" charset="-122"/>
                      </a:rPr>
                      <m:t>)</m:t>
                    </m:r>
                  </m:oMath>
                </a14:m>
                <a:r>
                  <a:rPr lang="en-US" altLang="zh-CN" sz="2800" dirty="0">
                    <a:ea typeface="宋体" charset="-122"/>
                  </a:rPr>
                  <a:t>: Available resource vector</a:t>
                </a:r>
              </a:p>
              <a:p>
                <a:r>
                  <a:rPr lang="en-US" altLang="zh-CN" sz="2800" dirty="0">
                    <a:ea typeface="宋体" charset="-122"/>
                  </a:rPr>
                  <a:t>We use C: </a:t>
                </a:r>
                <a:r>
                  <a:rPr lang="en-US" altLang="zh-CN" sz="2800" i="1" dirty="0">
                    <a:ea typeface="宋体" charset="-122"/>
                  </a:rPr>
                  <a:t>Current allocation matrix</a:t>
                </a:r>
                <a:r>
                  <a:rPr lang="en-US" altLang="zh-CN" sz="2800" dirty="0">
                    <a:ea typeface="宋体" charset="-122"/>
                  </a:rPr>
                  <a:t> to denote which processes are using which of the resources that are in use. </a:t>
                </a:r>
              </a:p>
              <a:p>
                <a:pPr lvl="1"/>
                <a:r>
                  <a:rPr lang="en-US" altLang="zh-CN" sz="2300" dirty="0">
                    <a:ea typeface="宋体" charset="-122"/>
                  </a:rPr>
                  <a:t>e.g., if process </a:t>
                </a:r>
                <a:r>
                  <a:rPr lang="en-US" altLang="zh-CN" sz="2300" i="1" dirty="0">
                    <a:ea typeface="宋体" charset="-122"/>
                  </a:rPr>
                  <a:t>i</a:t>
                </a:r>
                <a:r>
                  <a:rPr lang="en-US" altLang="zh-CN" sz="2300" dirty="0">
                    <a:ea typeface="宋体" charset="-122"/>
                  </a:rPr>
                  <a:t> is using 2 resources of type </a:t>
                </a:r>
                <a:r>
                  <a:rPr lang="en-US" altLang="zh-CN" sz="2300" i="1" dirty="0">
                    <a:ea typeface="宋体" charset="-122"/>
                  </a:rPr>
                  <a:t>j</a:t>
                </a:r>
                <a:r>
                  <a:rPr lang="en-US" altLang="zh-CN" sz="2300" dirty="0">
                    <a:ea typeface="宋体" charset="-122"/>
                  </a:rPr>
                  <a:t> then </a:t>
                </a:r>
                <a:r>
                  <a:rPr lang="en-US" altLang="zh-CN" sz="2300" i="1" dirty="0" err="1">
                    <a:ea typeface="宋体" charset="-122"/>
                  </a:rPr>
                  <a:t>C</a:t>
                </a:r>
                <a:r>
                  <a:rPr lang="en-US" altLang="zh-CN" sz="2300" i="1" baseline="-25000" dirty="0" err="1">
                    <a:ea typeface="宋体" charset="-122"/>
                  </a:rPr>
                  <a:t>ij</a:t>
                </a:r>
                <a:r>
                  <a:rPr lang="en-US" altLang="zh-CN" sz="2300" i="1" dirty="0">
                    <a:ea typeface="宋体" charset="-122"/>
                  </a:rPr>
                  <a:t> = 2.  </a:t>
                </a:r>
                <a:r>
                  <a:rPr lang="en-US" altLang="zh-CN" sz="2300" dirty="0">
                    <a:ea typeface="宋体" charset="-122"/>
                  </a:rPr>
                  <a:t>Process </a:t>
                </a:r>
                <a:r>
                  <a:rPr lang="en-US" altLang="zh-CN" sz="2300" i="1" dirty="0">
                    <a:ea typeface="宋体" charset="-122"/>
                  </a:rPr>
                  <a:t>i</a:t>
                </a:r>
                <a:r>
                  <a:rPr lang="en-US" altLang="zh-CN" sz="2300" dirty="0">
                    <a:ea typeface="宋体" charset="-122"/>
                  </a:rPr>
                  <a:t> </a:t>
                </a:r>
                <a:r>
                  <a:rPr lang="en-US" altLang="zh-CN" sz="2300" i="1" dirty="0">
                    <a:ea typeface="宋体" charset="-122"/>
                  </a:rPr>
                  <a:t>has claimed </a:t>
                </a:r>
                <a:r>
                  <a:rPr lang="en-US" altLang="zh-CN" sz="2300" dirty="0">
                    <a:ea typeface="宋体" charset="-122"/>
                  </a:rPr>
                  <a:t>these 2 resources already.</a:t>
                </a:r>
              </a:p>
              <a:p>
                <a:r>
                  <a:rPr lang="en-US" altLang="zh-CN" sz="2900" dirty="0">
                    <a:ea typeface="宋体" charset="-122"/>
                  </a:rPr>
                  <a:t>We use </a:t>
                </a:r>
                <a:r>
                  <a:rPr lang="en-US" altLang="zh-CN" sz="2900" i="1" dirty="0">
                    <a:ea typeface="宋体" charset="-122"/>
                  </a:rPr>
                  <a:t>R: Total request matrix </a:t>
                </a:r>
                <a:r>
                  <a:rPr lang="en-US" altLang="zh-CN" sz="2900" dirty="0">
                    <a:ea typeface="宋体" charset="-122"/>
                  </a:rPr>
                  <a:t>to denote which processes will need which of the resources during their execution</a:t>
                </a:r>
              </a:p>
              <a:p>
                <a:pPr lvl="1"/>
                <a:r>
                  <a:rPr lang="en-US" altLang="zh-CN" sz="2300" dirty="0">
                    <a:ea typeface="宋体" charset="-122"/>
                  </a:rPr>
                  <a:t>e.g., if process </a:t>
                </a:r>
                <a:r>
                  <a:rPr lang="en-US" altLang="zh-CN" sz="2300" i="1" dirty="0">
                    <a:ea typeface="宋体" charset="-122"/>
                  </a:rPr>
                  <a:t>i</a:t>
                </a:r>
                <a:r>
                  <a:rPr lang="en-US" altLang="zh-CN" sz="2300" dirty="0">
                    <a:ea typeface="宋体" charset="-122"/>
                  </a:rPr>
                  <a:t> will need a total of 4 resources of type </a:t>
                </a:r>
                <a:r>
                  <a:rPr lang="en-US" altLang="zh-CN" sz="2300" i="1" dirty="0">
                    <a:ea typeface="宋体" charset="-122"/>
                  </a:rPr>
                  <a:t>j</a:t>
                </a:r>
                <a:r>
                  <a:rPr lang="en-US" altLang="zh-CN" sz="2300" dirty="0">
                    <a:ea typeface="宋体" charset="-122"/>
                  </a:rPr>
                  <a:t> then </a:t>
                </a:r>
                <a:r>
                  <a:rPr lang="en-US" altLang="zh-CN" sz="2300" i="1" dirty="0" err="1">
                    <a:ea typeface="宋体" charset="-122"/>
                  </a:rPr>
                  <a:t>R</a:t>
                </a:r>
                <a:r>
                  <a:rPr lang="en-US" altLang="zh-CN" sz="2300" i="1" baseline="-25000" dirty="0" err="1">
                    <a:ea typeface="宋体" charset="-122"/>
                  </a:rPr>
                  <a:t>ij</a:t>
                </a:r>
                <a:r>
                  <a:rPr lang="en-US" altLang="zh-CN" sz="2300" i="1" dirty="0">
                    <a:ea typeface="宋体" charset="-122"/>
                  </a:rPr>
                  <a:t> = 4</a:t>
                </a:r>
                <a:endParaRPr lang="en-US" altLang="zh-CN" sz="2300" dirty="0">
                  <a:ea typeface="宋体" charset="-122"/>
                </a:endParaRPr>
              </a:p>
              <a:p>
                <a:r>
                  <a:rPr lang="en-US" altLang="zh-CN" sz="3200" dirty="0">
                    <a:ea typeface="宋体" charset="-122"/>
                  </a:rPr>
                  <a:t>For each process </a:t>
                </a:r>
                <a:r>
                  <a:rPr lang="en-US" altLang="zh-CN" sz="3200" i="1" dirty="0">
                    <a:ea typeface="宋体" charset="-122"/>
                  </a:rPr>
                  <a:t>i</a:t>
                </a:r>
                <a:r>
                  <a:rPr lang="en-US" altLang="zh-CN" sz="3200" dirty="0">
                    <a:ea typeface="宋体" charset="-122"/>
                  </a:rPr>
                  <a:t> and resource </a:t>
                </a:r>
                <a:r>
                  <a:rPr lang="en-US" altLang="zh-CN" sz="3200" i="1" dirty="0">
                    <a:ea typeface="宋体" charset="-122"/>
                  </a:rPr>
                  <a:t>j</a:t>
                </a:r>
                <a:r>
                  <a:rPr lang="en-US" altLang="zh-CN" sz="3200" dirty="0">
                    <a:ea typeface="宋体" charset="-122"/>
                  </a:rPr>
                  <a:t>, current allocation</a:t>
                </a:r>
                <a:r>
                  <a:rPr lang="en-GB" altLang="zh-CN" dirty="0">
                    <a:ea typeface="宋体" charset="-122"/>
                  </a:rPr>
                  <a: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𝐶</m:t>
                        </m:r>
                      </m:e>
                      <m:sub>
                        <m:r>
                          <a:rPr lang="en-GB" altLang="zh-CN" i="1">
                            <a:latin typeface="Cambria Math" panose="02040503050406030204" pitchFamily="18" charset="0"/>
                            <a:ea typeface="宋体" charset="-122"/>
                          </a:rPr>
                          <m:t>𝑖𝑗</m:t>
                        </m:r>
                      </m:sub>
                    </m:sSub>
                  </m:oMath>
                </a14:m>
                <a:r>
                  <a:rPr lang="en-US" altLang="zh-CN" sz="3200" dirty="0">
                    <a:ea typeface="宋体" charset="-122"/>
                  </a:rPr>
                  <a:t> cannot exceed total request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𝑅</m:t>
                        </m:r>
                      </m:e>
                      <m:sub>
                        <m:r>
                          <a:rPr lang="en-GB" altLang="zh-CN" i="1">
                            <a:latin typeface="Cambria Math" panose="02040503050406030204" pitchFamily="18" charset="0"/>
                            <a:ea typeface="宋体" charset="-122"/>
                          </a:rPr>
                          <m:t>𝑖𝑗</m:t>
                        </m:r>
                      </m:sub>
                    </m:sSub>
                  </m:oMath>
                </a14:m>
                <a:r>
                  <a:rPr lang="en-US" altLang="zh-CN" sz="3200" dirty="0">
                    <a:ea typeface="宋体" charset="-122"/>
                  </a:rPr>
                  <a:t>, which cannot exceed existing </a:t>
                </a:r>
                <a14:m>
                  <m:oMath xmlns:m="http://schemas.openxmlformats.org/officeDocument/2006/math">
                    <m:sSub>
                      <m:sSubPr>
                        <m:ctrlPr>
                          <a:rPr lang="en-GB" altLang="zh-CN" i="1">
                            <a:latin typeface="Cambria Math" panose="02040503050406030204" pitchFamily="18" charset="0"/>
                            <a:ea typeface="宋体" charset="-122"/>
                          </a:rPr>
                        </m:ctrlPr>
                      </m:sSubPr>
                      <m:e>
                        <m:r>
                          <a:rPr lang="en-GB" altLang="zh-CN" i="1">
                            <a:latin typeface="Cambria Math" panose="02040503050406030204" pitchFamily="18" charset="0"/>
                            <a:ea typeface="宋体" charset="-122"/>
                          </a:rPr>
                          <m:t>𝐸</m:t>
                        </m:r>
                      </m:e>
                      <m:sub>
                        <m:r>
                          <a:rPr lang="en-GB" altLang="zh-CN" i="1">
                            <a:latin typeface="Cambria Math" panose="02040503050406030204" pitchFamily="18" charset="0"/>
                            <a:ea typeface="宋体" charset="-122"/>
                          </a:rPr>
                          <m:t>𝑗</m:t>
                        </m:r>
                      </m:sub>
                    </m:sSub>
                  </m:oMath>
                </a14:m>
                <a:r>
                  <a:rPr lang="en-US" altLang="zh-CN" sz="3200" dirty="0">
                    <a:ea typeface="宋体" charset="-122"/>
                  </a:rPr>
                  <a:t>: </a:t>
                </a:r>
                <a14:m>
                  <m:oMath xmlns:m="http://schemas.openxmlformats.org/officeDocument/2006/math">
                    <m:sSub>
                      <m:sSubPr>
                        <m:ctrlPr>
                          <a:rPr lang="en-GB" altLang="zh-CN" sz="3200" b="0" i="1" smtClean="0">
                            <a:latin typeface="Cambria Math" panose="02040503050406030204" pitchFamily="18" charset="0"/>
                            <a:ea typeface="宋体" charset="-122"/>
                          </a:rPr>
                        </m:ctrlPr>
                      </m:sSubPr>
                      <m:e>
                        <m:r>
                          <a:rPr lang="en-GB" altLang="zh-CN" sz="3200" b="0" i="1" smtClean="0">
                            <a:latin typeface="Cambria Math" panose="02040503050406030204" pitchFamily="18" charset="0"/>
                            <a:ea typeface="宋体" charset="-122"/>
                          </a:rPr>
                          <m:t>𝐶</m:t>
                        </m:r>
                      </m:e>
                      <m:sub>
                        <m:r>
                          <a:rPr lang="en-GB" altLang="zh-CN" sz="3200" b="0" i="1" smtClean="0">
                            <a:latin typeface="Cambria Math" panose="02040503050406030204" pitchFamily="18" charset="0"/>
                            <a:ea typeface="宋体" charset="-122"/>
                          </a:rPr>
                          <m:t>𝑖𝑗</m:t>
                        </m:r>
                      </m:sub>
                    </m:sSub>
                    <m:r>
                      <a:rPr lang="en-GB" altLang="zh-CN" sz="3200" b="0" i="1" smtClean="0">
                        <a:latin typeface="Cambria Math" panose="02040503050406030204" pitchFamily="18" charset="0"/>
                        <a:ea typeface="宋体" charset="-122"/>
                      </a:rPr>
                      <m:t>≤</m:t>
                    </m:r>
                    <m:sSub>
                      <m:sSubPr>
                        <m:ctrlPr>
                          <a:rPr lang="en-GB" altLang="zh-CN" sz="3200" b="0" i="1" smtClean="0">
                            <a:latin typeface="Cambria Math" panose="02040503050406030204" pitchFamily="18" charset="0"/>
                            <a:ea typeface="宋体" charset="-122"/>
                          </a:rPr>
                        </m:ctrlPr>
                      </m:sSubPr>
                      <m:e>
                        <m:r>
                          <a:rPr lang="en-GB" altLang="zh-CN" sz="3200" b="0" i="1" smtClean="0">
                            <a:latin typeface="Cambria Math" panose="02040503050406030204" pitchFamily="18" charset="0"/>
                            <a:ea typeface="宋体" charset="-122"/>
                          </a:rPr>
                          <m:t>𝑅</m:t>
                        </m:r>
                      </m:e>
                      <m:sub>
                        <m:r>
                          <a:rPr lang="en-GB" altLang="zh-CN" sz="3200" b="0" i="1" smtClean="0">
                            <a:latin typeface="Cambria Math" panose="02040503050406030204" pitchFamily="18" charset="0"/>
                            <a:ea typeface="宋体" charset="-122"/>
                          </a:rPr>
                          <m:t>𝑖𝑗</m:t>
                        </m:r>
                      </m:sub>
                    </m:sSub>
                    <m:r>
                      <a:rPr lang="en-GB" altLang="zh-CN" sz="3200" b="0" i="1" smtClean="0">
                        <a:latin typeface="Cambria Math" panose="02040503050406030204" pitchFamily="18" charset="0"/>
                        <a:ea typeface="宋体" charset="-122"/>
                      </a:rPr>
                      <m:t>≤</m:t>
                    </m:r>
                    <m:sSub>
                      <m:sSubPr>
                        <m:ctrlPr>
                          <a:rPr lang="en-GB" altLang="zh-CN" sz="3200" b="0" i="1" smtClean="0">
                            <a:latin typeface="Cambria Math" panose="02040503050406030204" pitchFamily="18" charset="0"/>
                            <a:ea typeface="宋体" charset="-122"/>
                          </a:rPr>
                        </m:ctrlPr>
                      </m:sSubPr>
                      <m:e>
                        <m:r>
                          <a:rPr lang="en-GB" altLang="zh-CN" sz="3200" b="0" i="1" smtClean="0">
                            <a:latin typeface="Cambria Math" panose="02040503050406030204" pitchFamily="18" charset="0"/>
                            <a:ea typeface="宋体" charset="-122"/>
                          </a:rPr>
                          <m:t>𝐸</m:t>
                        </m:r>
                      </m:e>
                      <m:sub>
                        <m:r>
                          <a:rPr lang="en-GB" altLang="zh-CN" sz="3200" b="0" i="1" smtClean="0">
                            <a:latin typeface="Cambria Math" panose="02040503050406030204" pitchFamily="18" charset="0"/>
                            <a:ea typeface="宋体" charset="-122"/>
                          </a:rPr>
                          <m:t>𝑗</m:t>
                        </m:r>
                      </m:sub>
                    </m:sSub>
                    <m:r>
                      <a:rPr lang="en-GB" altLang="zh-CN" sz="3200" b="0" i="1" smtClean="0">
                        <a:latin typeface="Cambria Math" panose="02040503050406030204" pitchFamily="18" charset="0"/>
                        <a:ea typeface="宋体" charset="-122"/>
                      </a:rPr>
                      <m:t>,∀</m:t>
                    </m:r>
                    <m:r>
                      <a:rPr lang="en-GB" altLang="zh-CN" sz="3200" b="0" i="1" smtClean="0">
                        <a:latin typeface="Cambria Math" panose="02040503050406030204" pitchFamily="18" charset="0"/>
                        <a:ea typeface="宋体" charset="-122"/>
                      </a:rPr>
                      <m:t>𝑖</m:t>
                    </m:r>
                    <m:r>
                      <a:rPr lang="en-GB" altLang="zh-CN" sz="3200" b="0" i="1" smtClean="0">
                        <a:latin typeface="Cambria Math" panose="02040503050406030204" pitchFamily="18" charset="0"/>
                        <a:ea typeface="宋体" charset="-122"/>
                      </a:rPr>
                      <m:t>, </m:t>
                    </m:r>
                    <m:r>
                      <a:rPr lang="en-GB" altLang="zh-CN" sz="3200" b="0" i="1" smtClean="0">
                        <a:latin typeface="Cambria Math" panose="02040503050406030204" pitchFamily="18" charset="0"/>
                        <a:ea typeface="宋体" charset="-122"/>
                      </a:rPr>
                      <m:t>𝑗</m:t>
                    </m:r>
                  </m:oMath>
                </a14:m>
                <a:endParaRPr lang="en-US" altLang="zh-CN" sz="3200" dirty="0">
                  <a:ea typeface="宋体" charset="-122"/>
                </a:endParaRPr>
              </a:p>
            </p:txBody>
          </p:sp>
        </mc:Choice>
        <mc:Fallback xmlns="">
          <p:sp>
            <p:nvSpPr>
              <p:cNvPr id="1032" name="Rectangle 3"/>
              <p:cNvSpPr>
                <a:spLocks noGrp="1" noRot="1" noChangeAspect="1" noMove="1" noResize="1" noEditPoints="1" noAdjustHandles="1" noChangeArrowheads="1" noChangeShapeType="1" noTextEdit="1"/>
              </p:cNvSpPr>
              <p:nvPr>
                <p:ph type="body" sz="half" idx="1"/>
              </p:nvPr>
            </p:nvSpPr>
            <p:spPr>
              <a:xfrm>
                <a:off x="152400" y="1828800"/>
                <a:ext cx="7772400" cy="5029199"/>
              </a:xfrm>
              <a:blipFill>
                <a:blip r:embed="rId3"/>
                <a:stretch>
                  <a:fillRect l="-627" t="-2303" r="-1176"/>
                </a:stretch>
              </a:blipFill>
            </p:spPr>
            <p:txBody>
              <a:bodyPr/>
              <a:lstStyle/>
              <a:p>
                <a:r>
                  <a:rPr lang="en-SE">
                    <a:noFill/>
                  </a:rPr>
                  <a:t> </a:t>
                </a:r>
              </a:p>
            </p:txBody>
          </p:sp>
        </mc:Fallback>
      </mc:AlternateContent>
      <p:graphicFrame>
        <p:nvGraphicFramePr>
          <p:cNvPr id="2050" name="Object 4"/>
          <p:cNvGraphicFramePr>
            <a:graphicFrameLocks noGrp="1" noChangeAspect="1"/>
          </p:cNvGraphicFramePr>
          <p:nvPr>
            <p:ph sz="half" idx="2"/>
            <p:extLst>
              <p:ext uri="{D42A27DB-BD31-4B8C-83A1-F6EECF244321}">
                <p14:modId xmlns:p14="http://schemas.microsoft.com/office/powerpoint/2010/main" val="3433899889"/>
              </p:ext>
            </p:extLst>
          </p:nvPr>
        </p:nvGraphicFramePr>
        <p:xfrm>
          <a:off x="7865745" y="1687830"/>
          <a:ext cx="4162425" cy="2387600"/>
        </p:xfrm>
        <a:graphic>
          <a:graphicData uri="http://schemas.openxmlformats.org/presentationml/2006/ole">
            <mc:AlternateContent xmlns:mc="http://schemas.openxmlformats.org/markup-compatibility/2006">
              <mc:Choice xmlns:v="urn:schemas-microsoft-com:vml" Requires="v">
                <p:oleObj name="Equation" r:id="rId4" imgW="1638000" imgH="939600" progId="Equation.3">
                  <p:embed/>
                </p:oleObj>
              </mc:Choice>
              <mc:Fallback>
                <p:oleObj name="Equation" r:id="rId4" imgW="1638000" imgH="939600" progId="Equation.3">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65745" y="1687830"/>
                        <a:ext cx="4162425"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Object 4">
            <a:extLst>
              <a:ext uri="{FF2B5EF4-FFF2-40B4-BE49-F238E27FC236}">
                <a16:creationId xmlns:a16="http://schemas.microsoft.com/office/drawing/2014/main" id="{CCAEA3C4-32BD-8C5D-3EC3-F077D69CCF3F}"/>
              </a:ext>
            </a:extLst>
          </p:cNvPr>
          <p:cNvGraphicFramePr>
            <a:graphicFrameLocks noChangeAspect="1"/>
          </p:cNvGraphicFramePr>
          <p:nvPr>
            <p:extLst>
              <p:ext uri="{D42A27DB-BD31-4B8C-83A1-F6EECF244321}">
                <p14:modId xmlns:p14="http://schemas.microsoft.com/office/powerpoint/2010/main" val="538318713"/>
              </p:ext>
            </p:extLst>
          </p:nvPr>
        </p:nvGraphicFramePr>
        <p:xfrm>
          <a:off x="7880985" y="4218146"/>
          <a:ext cx="4056062" cy="2344737"/>
        </p:xfrm>
        <a:graphic>
          <a:graphicData uri="http://schemas.openxmlformats.org/presentationml/2006/ole">
            <mc:AlternateContent xmlns:mc="http://schemas.openxmlformats.org/markup-compatibility/2006">
              <mc:Choice xmlns:v="urn:schemas-microsoft-com:vml" Requires="v">
                <p:oleObj name="Equation" r:id="rId6" imgW="1625400" imgH="939600" progId="Equation.3">
                  <p:embed/>
                </p:oleObj>
              </mc:Choice>
              <mc:Fallback>
                <p:oleObj name="Equation" r:id="rId6" imgW="1625400" imgH="939600" progId="Equation.3">
                  <p:embed/>
                  <p:pic>
                    <p:nvPicPr>
                      <p:cNvPr id="6" name="Object 4">
                        <a:extLst>
                          <a:ext uri="{FF2B5EF4-FFF2-40B4-BE49-F238E27FC236}">
                            <a16:creationId xmlns:a16="http://schemas.microsoft.com/office/drawing/2014/main" id="{CCAEA3C4-32BD-8C5D-3EC3-F077D69CCF3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880985" y="4218146"/>
                        <a:ext cx="4056062" cy="2344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2"/>
          <p:cNvSpPr>
            <a:spLocks noGrp="1" noChangeArrowheads="1"/>
          </p:cNvSpPr>
          <p:nvPr>
            <p:ph type="title"/>
          </p:nvPr>
        </p:nvSpPr>
        <p:spPr>
          <a:xfrm>
            <a:off x="1981200" y="606425"/>
            <a:ext cx="8229600" cy="1143000"/>
          </a:xfrm>
        </p:spPr>
        <p:txBody>
          <a:bodyPr/>
          <a:lstStyle/>
          <a:p>
            <a:pPr eaLnBrk="1" hangingPunct="1"/>
            <a:r>
              <a:rPr lang="en-US" altLang="zh-CN" sz="4000" dirty="0">
                <a:ea typeface="宋体" charset="-122"/>
              </a:rPr>
              <a:t>State of the system</a:t>
            </a:r>
          </a:p>
        </p:txBody>
      </p:sp>
      <p:sp>
        <p:nvSpPr>
          <p:cNvPr id="21509" name="Rectangle 3"/>
          <p:cNvSpPr>
            <a:spLocks noGrp="1" noChangeArrowheads="1"/>
          </p:cNvSpPr>
          <p:nvPr>
            <p:ph type="body" idx="1"/>
          </p:nvPr>
        </p:nvSpPr>
        <p:spPr>
          <a:xfrm>
            <a:off x="152400" y="1905000"/>
            <a:ext cx="4800600" cy="4876800"/>
          </a:xfrm>
        </p:spPr>
        <p:txBody>
          <a:bodyPr>
            <a:normAutofit fontScale="85000" lnSpcReduction="10000"/>
          </a:bodyPr>
          <a:lstStyle/>
          <a:p>
            <a:pPr eaLnBrk="1" hangingPunct="1">
              <a:lnSpc>
                <a:spcPct val="90000"/>
              </a:lnSpc>
            </a:pPr>
            <a:r>
              <a:rPr lang="en-US" altLang="zh-CN" sz="2400" dirty="0">
                <a:ea typeface="宋体" charset="-122"/>
              </a:rPr>
              <a:t>Define the state of a process to be a list of the number of resources of each available type presently allocated to it, and the maximum number of resources of each type it will need simultaneously</a:t>
            </a:r>
          </a:p>
          <a:p>
            <a:pPr eaLnBrk="1" hangingPunct="1">
              <a:lnSpc>
                <a:spcPct val="90000"/>
              </a:lnSpc>
            </a:pPr>
            <a:r>
              <a:rPr lang="en-US" altLang="zh-CN" sz="2400" dirty="0">
                <a:ea typeface="宋体" charset="-122"/>
              </a:rPr>
              <a:t>The state of the system is an aggregate of the states of all the processes in the system along with the number of available and allocated resources of each type, encoded in the 4 data structures:</a:t>
            </a:r>
          </a:p>
          <a:p>
            <a:pPr>
              <a:lnSpc>
                <a:spcPct val="90000"/>
              </a:lnSpc>
            </a:pPr>
            <a:r>
              <a:rPr lang="en-US" altLang="zh-CN" sz="2400" dirty="0">
                <a:ea typeface="宋体" charset="-122"/>
              </a:rPr>
              <a:t>E (Existing resource vector)</a:t>
            </a:r>
          </a:p>
          <a:p>
            <a:pPr>
              <a:lnSpc>
                <a:spcPct val="90000"/>
              </a:lnSpc>
            </a:pPr>
            <a:r>
              <a:rPr lang="en-US" altLang="zh-CN" sz="2400" dirty="0">
                <a:ea typeface="宋体" charset="-122"/>
              </a:rPr>
              <a:t>A (Available resource vector)</a:t>
            </a:r>
          </a:p>
          <a:p>
            <a:pPr lvl="1">
              <a:lnSpc>
                <a:spcPct val="90000"/>
              </a:lnSpc>
            </a:pPr>
            <a:r>
              <a:rPr lang="en-GB" altLang="zh-CN" sz="2100" dirty="0">
                <a:ea typeface="宋体" charset="-122"/>
              </a:rPr>
              <a:t>A obtained by subtracting each column sum of C from E</a:t>
            </a:r>
          </a:p>
          <a:p>
            <a:pPr>
              <a:lnSpc>
                <a:spcPct val="90000"/>
              </a:lnSpc>
            </a:pPr>
            <a:r>
              <a:rPr lang="en-US" altLang="zh-CN" sz="2400" dirty="0">
                <a:ea typeface="宋体" charset="-122"/>
              </a:rPr>
              <a:t>R (Total Request matrix) </a:t>
            </a:r>
          </a:p>
          <a:p>
            <a:pPr>
              <a:lnSpc>
                <a:spcPct val="90000"/>
              </a:lnSpc>
            </a:pPr>
            <a:r>
              <a:rPr lang="en-US" altLang="zh-CN" sz="2400" dirty="0">
                <a:ea typeface="宋体" charset="-122"/>
              </a:rPr>
              <a:t>C (Current allocation matrix)</a:t>
            </a:r>
          </a:p>
          <a:p>
            <a:pPr eaLnBrk="1" hangingPunct="1">
              <a:lnSpc>
                <a:spcPct val="90000"/>
              </a:lnSpc>
            </a:pPr>
            <a:endParaRPr lang="en-US" altLang="zh-CN" sz="2400" dirty="0">
              <a:ea typeface="宋体" charset="-122"/>
            </a:endParaRPr>
          </a:p>
        </p:txBody>
      </p:sp>
      <p:pic>
        <p:nvPicPr>
          <p:cNvPr id="2" name="Picture 2"/>
          <p:cNvPicPr>
            <a:picLocks noChangeAspect="1" noChangeArrowheads="1"/>
          </p:cNvPicPr>
          <p:nvPr/>
        </p:nvPicPr>
        <p:blipFill>
          <a:blip r:embed="rId2" cstate="print"/>
          <a:srcRect/>
          <a:stretch>
            <a:fillRect/>
          </a:stretch>
        </p:blipFill>
        <p:spPr bwMode="auto">
          <a:xfrm>
            <a:off x="4823749" y="2597421"/>
            <a:ext cx="7215851" cy="3285825"/>
          </a:xfrm>
          <a:prstGeom prst="rect">
            <a:avLst/>
          </a:prstGeom>
          <a:noFill/>
          <a:ln w="9525">
            <a:noFill/>
            <a:miter lim="800000"/>
            <a:headEnd/>
            <a:tailEnd/>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pPr eaLnBrk="1" hangingPunct="1"/>
            <a:r>
              <a:rPr lang="en-US" altLang="zh-CN">
                <a:ea typeface="宋体" charset="-122"/>
              </a:rPr>
              <a:t>Safe states and unsafe states</a:t>
            </a:r>
          </a:p>
        </p:txBody>
      </p:sp>
      <p:sp>
        <p:nvSpPr>
          <p:cNvPr id="22533" name="Rectangle 3"/>
          <p:cNvSpPr>
            <a:spLocks noGrp="1" noChangeArrowheads="1"/>
          </p:cNvSpPr>
          <p:nvPr>
            <p:ph type="body" idx="1"/>
          </p:nvPr>
        </p:nvSpPr>
        <p:spPr/>
        <p:txBody>
          <a:bodyPr>
            <a:normAutofit fontScale="92500" lnSpcReduction="20000"/>
          </a:bodyPr>
          <a:lstStyle/>
          <a:p>
            <a:pPr eaLnBrk="1" hangingPunct="1">
              <a:lnSpc>
                <a:spcPct val="90000"/>
              </a:lnSpc>
            </a:pPr>
            <a:r>
              <a:rPr lang="en-US" altLang="zh-CN" dirty="0">
                <a:ea typeface="宋体" charset="-122"/>
              </a:rPr>
              <a:t>The state of the system can be either safe or unsafe</a:t>
            </a:r>
          </a:p>
          <a:p>
            <a:pPr lvl="1" eaLnBrk="1" hangingPunct="1">
              <a:lnSpc>
                <a:spcPct val="90000"/>
              </a:lnSpc>
            </a:pPr>
            <a:r>
              <a:rPr lang="en-US" altLang="zh-CN" dirty="0">
                <a:ea typeface="宋体" charset="-122"/>
              </a:rPr>
              <a:t>A safe state is a state in which there exists </a:t>
            </a:r>
            <a:r>
              <a:rPr lang="en-US" altLang="zh-CN" dirty="0">
                <a:solidFill>
                  <a:srgbClr val="FF0000"/>
                </a:solidFill>
                <a:ea typeface="宋体" charset="-122"/>
              </a:rPr>
              <a:t>at least one sequence of resource allocations</a:t>
            </a:r>
            <a:r>
              <a:rPr lang="en-US" altLang="zh-CN" dirty="0">
                <a:ea typeface="宋体" charset="-122"/>
              </a:rPr>
              <a:t> that will allow all processes in the system to complete without deadlock</a:t>
            </a:r>
          </a:p>
          <a:p>
            <a:pPr lvl="1" eaLnBrk="1" hangingPunct="1">
              <a:lnSpc>
                <a:spcPct val="90000"/>
              </a:lnSpc>
            </a:pPr>
            <a:r>
              <a:rPr lang="en-US" altLang="zh-CN" dirty="0">
                <a:ea typeface="宋体" charset="-122"/>
              </a:rPr>
              <a:t>An unsafe state is a state in which there exists </a:t>
            </a:r>
            <a:r>
              <a:rPr lang="en-US" altLang="zh-CN" dirty="0">
                <a:solidFill>
                  <a:srgbClr val="FF0000"/>
                </a:solidFill>
                <a:ea typeface="宋体" charset="-122"/>
              </a:rPr>
              <a:t>no sequence of resource allocation</a:t>
            </a:r>
            <a:r>
              <a:rPr lang="en-US" altLang="zh-CN" dirty="0">
                <a:ea typeface="宋体" charset="-122"/>
              </a:rPr>
              <a:t> that will complete all processes in the system without deadlock</a:t>
            </a:r>
          </a:p>
          <a:p>
            <a:pPr>
              <a:lnSpc>
                <a:spcPct val="90000"/>
              </a:lnSpc>
            </a:pPr>
            <a:r>
              <a:rPr lang="en-US" dirty="0"/>
              <a:t>Each time a resource is requested, determine the state of the system after the resource is allocated, and if that state is safe or unsafe (will potentially deadlock). If the state will be unsafe we block the process and do not allocate the requested resources (to avoid potential deadlock)</a:t>
            </a:r>
            <a:endParaRPr lang="en-US" altLang="zh-CN" dirty="0">
              <a:ea typeface="宋体"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p:cNvSpPr>
            <a:spLocks noGrp="1" noChangeArrowheads="1"/>
          </p:cNvSpPr>
          <p:nvPr>
            <p:ph type="title"/>
          </p:nvPr>
        </p:nvSpPr>
        <p:spPr/>
        <p:txBody>
          <a:bodyPr/>
          <a:lstStyle/>
          <a:p>
            <a:pPr eaLnBrk="1" hangingPunct="1"/>
            <a:r>
              <a:rPr lang="en-US" altLang="zh-CN">
                <a:ea typeface="宋体" charset="-122"/>
              </a:rPr>
              <a:t>Request to check for safety</a:t>
            </a:r>
          </a:p>
        </p:txBody>
      </p:sp>
      <p:sp>
        <p:nvSpPr>
          <p:cNvPr id="17413" name="Rectangle 3"/>
          <p:cNvSpPr>
            <a:spLocks noGrp="1" noChangeArrowheads="1"/>
          </p:cNvSpPr>
          <p:nvPr>
            <p:ph type="body" idx="1"/>
          </p:nvPr>
        </p:nvSpPr>
        <p:spPr>
          <a:xfrm>
            <a:off x="282554" y="1917701"/>
            <a:ext cx="5786439" cy="4367213"/>
          </a:xfrm>
        </p:spPr>
        <p:txBody>
          <a:bodyPr>
            <a:normAutofit fontScale="92500" lnSpcReduction="10000"/>
          </a:bodyPr>
          <a:lstStyle/>
          <a:p>
            <a:pPr eaLnBrk="1" hangingPunct="1">
              <a:lnSpc>
                <a:spcPct val="90000"/>
              </a:lnSpc>
            </a:pPr>
            <a:r>
              <a:rPr lang="en-US" altLang="zh-CN" sz="2800" dirty="0">
                <a:ea typeface="宋体" charset="-122"/>
              </a:rPr>
              <a:t>Assume the starting state (on the right) is a safe state (can be checked with Bankers algorithm)</a:t>
            </a:r>
          </a:p>
          <a:p>
            <a:pPr eaLnBrk="1" hangingPunct="1">
              <a:lnSpc>
                <a:spcPct val="90000"/>
              </a:lnSpc>
            </a:pPr>
            <a:r>
              <a:rPr lang="en-US" altLang="zh-CN" sz="2800" dirty="0">
                <a:ea typeface="宋体" charset="-122"/>
              </a:rPr>
              <a:t>Process 2 is now requesting 2 more of resource 1 and 1 more of resource 3</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with Bankers algorithm</a:t>
            </a:r>
          </a:p>
        </p:txBody>
      </p:sp>
      <p:graphicFrame>
        <p:nvGraphicFramePr>
          <p:cNvPr id="1026" name="Object 4"/>
          <p:cNvGraphicFramePr>
            <a:graphicFrameLocks noChangeAspect="1"/>
          </p:cNvGraphicFramePr>
          <p:nvPr>
            <p:extLst>
              <p:ext uri="{D42A27DB-BD31-4B8C-83A1-F6EECF244321}">
                <p14:modId xmlns:p14="http://schemas.microsoft.com/office/powerpoint/2010/main" val="3614893640"/>
              </p:ext>
            </p:extLst>
          </p:nvPr>
        </p:nvGraphicFramePr>
        <p:xfrm>
          <a:off x="6123008" y="2460626"/>
          <a:ext cx="2444750" cy="1912937"/>
        </p:xfrm>
        <a:graphic>
          <a:graphicData uri="http://schemas.openxmlformats.org/presentationml/2006/ole">
            <mc:AlternateContent xmlns:mc="http://schemas.openxmlformats.org/markup-compatibility/2006">
              <mc:Choice xmlns:v="urn:schemas-microsoft-com:vml" Requires="v">
                <p:oleObj name="Equation" r:id="rId3" imgW="1168200" imgH="914400" progId="Equation.3">
                  <p:embed/>
                </p:oleObj>
              </mc:Choice>
              <mc:Fallback>
                <p:oleObj name="Equation" r:id="rId3" imgW="1168200" imgH="914400" progId="Equation.3">
                  <p:embed/>
                  <p:pic>
                    <p:nvPicPr>
                      <p:cNvPr id="1026"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23008" y="2460626"/>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6"/>
          <p:cNvGraphicFramePr>
            <a:graphicFrameLocks noChangeAspect="1"/>
          </p:cNvGraphicFramePr>
          <p:nvPr>
            <p:extLst>
              <p:ext uri="{D42A27DB-BD31-4B8C-83A1-F6EECF244321}">
                <p14:modId xmlns:p14="http://schemas.microsoft.com/office/powerpoint/2010/main" val="1066310655"/>
              </p:ext>
            </p:extLst>
          </p:nvPr>
        </p:nvGraphicFramePr>
        <p:xfrm>
          <a:off x="9521847" y="2460625"/>
          <a:ext cx="2797175" cy="1936750"/>
        </p:xfrm>
        <a:graphic>
          <a:graphicData uri="http://schemas.openxmlformats.org/presentationml/2006/ole">
            <mc:AlternateContent xmlns:mc="http://schemas.openxmlformats.org/markup-compatibility/2006">
              <mc:Choice xmlns:v="urn:schemas-microsoft-com:vml" Requires="v">
                <p:oleObj name="Equation" r:id="rId5" imgW="1320480" imgH="914400" progId="Equation.3">
                  <p:embed/>
                </p:oleObj>
              </mc:Choice>
              <mc:Fallback>
                <p:oleObj name="Equation" r:id="rId5" imgW="1320480" imgH="914400" progId="Equation.3">
                  <p:embed/>
                  <p:pic>
                    <p:nvPicPr>
                      <p:cNvPr id="1027"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521847" y="2460625"/>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1027"/>
          <p:cNvGraphicFramePr>
            <a:graphicFrameLocks noChangeAspect="1"/>
          </p:cNvGraphicFramePr>
          <p:nvPr>
            <p:extLst>
              <p:ext uri="{D42A27DB-BD31-4B8C-83A1-F6EECF244321}">
                <p14:modId xmlns:p14="http://schemas.microsoft.com/office/powerpoint/2010/main" val="1799048499"/>
              </p:ext>
            </p:extLst>
          </p:nvPr>
        </p:nvGraphicFramePr>
        <p:xfrm>
          <a:off x="6161108" y="4957763"/>
          <a:ext cx="2406650" cy="449263"/>
        </p:xfrm>
        <a:graphic>
          <a:graphicData uri="http://schemas.openxmlformats.org/presentationml/2006/ole">
            <mc:AlternateContent xmlns:mc="http://schemas.openxmlformats.org/markup-compatibility/2006">
              <mc:Choice xmlns:v="urn:schemas-microsoft-com:vml" Requires="v">
                <p:oleObj name="Equation" r:id="rId7" imgW="1155600" imgH="215640" progId="Equation.3">
                  <p:embed/>
                </p:oleObj>
              </mc:Choice>
              <mc:Fallback>
                <p:oleObj name="Equation" r:id="rId7" imgW="1155600" imgH="215640" progId="Equation.3">
                  <p:embed/>
                  <p:pic>
                    <p:nvPicPr>
                      <p:cNvPr id="1028"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61108" y="4957763"/>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028"/>
          <p:cNvGraphicFramePr>
            <a:graphicFrameLocks noChangeAspect="1"/>
          </p:cNvGraphicFramePr>
          <p:nvPr>
            <p:extLst>
              <p:ext uri="{D42A27DB-BD31-4B8C-83A1-F6EECF244321}">
                <p14:modId xmlns:p14="http://schemas.microsoft.com/office/powerpoint/2010/main" val="661224418"/>
              </p:ext>
            </p:extLst>
          </p:nvPr>
        </p:nvGraphicFramePr>
        <p:xfrm>
          <a:off x="9532938" y="4905375"/>
          <a:ext cx="2376487" cy="465138"/>
        </p:xfrm>
        <a:graphic>
          <a:graphicData uri="http://schemas.openxmlformats.org/presentationml/2006/ole">
            <mc:AlternateContent xmlns:mc="http://schemas.openxmlformats.org/markup-compatibility/2006">
              <mc:Choice xmlns:v="urn:schemas-microsoft-com:vml" Requires="v">
                <p:oleObj name="Equation" r:id="rId9" imgW="1104840" imgH="215640" progId="Equation.3">
                  <p:embed/>
                </p:oleObj>
              </mc:Choice>
              <mc:Fallback>
                <p:oleObj name="Equation" r:id="rId9" imgW="1104840" imgH="215640" progId="Equation.3">
                  <p:embed/>
                  <p:pic>
                    <p:nvPicPr>
                      <p:cNvPr id="1029"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32938" y="4905375"/>
                        <a:ext cx="2376487" cy="46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Rectangle 1">
            <a:extLst>
              <a:ext uri="{FF2B5EF4-FFF2-40B4-BE49-F238E27FC236}">
                <a16:creationId xmlns:a16="http://schemas.microsoft.com/office/drawing/2014/main" id="{9DF097A0-51E7-B7C9-A4E1-33CC0CB11D08}"/>
              </a:ext>
            </a:extLst>
          </p:cNvPr>
          <p:cNvSpPr/>
          <p:nvPr/>
        </p:nvSpPr>
        <p:spPr bwMode="auto">
          <a:xfrm>
            <a:off x="10187940" y="2952274"/>
            <a:ext cx="1698646" cy="457200"/>
          </a:xfrm>
          <a:prstGeom prst="rect">
            <a:avLst/>
          </a:prstGeom>
          <a:no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SE" sz="1800" b="0" i="0" u="none" strike="noStrike" cap="none" normalizeH="0" baseline="0">
              <a:ln>
                <a:noFill/>
              </a:ln>
              <a:solidFill>
                <a:schemeClr val="tx1"/>
              </a:solidFill>
              <a:effectLst/>
              <a:latin typeface="Times New Roman" pitchFamily="18" charset="0"/>
            </a:endParaRPr>
          </a:p>
        </p:txBody>
      </p:sp>
      <p:sp>
        <p:nvSpPr>
          <p:cNvPr id="3" name="Rectangle 2">
            <a:extLst>
              <a:ext uri="{FF2B5EF4-FFF2-40B4-BE49-F238E27FC236}">
                <a16:creationId xmlns:a16="http://schemas.microsoft.com/office/drawing/2014/main" id="{FEB4FAFF-54BC-918B-36F5-38AD58BD7514}"/>
              </a:ext>
            </a:extLst>
          </p:cNvPr>
          <p:cNvSpPr/>
          <p:nvPr/>
        </p:nvSpPr>
        <p:spPr bwMode="auto">
          <a:xfrm>
            <a:off x="8382000" y="5486400"/>
            <a:ext cx="3681272" cy="1208087"/>
          </a:xfrm>
          <a:prstGeom prst="rect">
            <a:avLst/>
          </a:prstGeom>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defTabSz="914400" rtl="0" eaLnBrk="0" fontAlgn="base" latinLnBrk="0" hangingPunct="0">
              <a:lnSpc>
                <a:spcPct val="100000"/>
              </a:lnSpc>
              <a:spcBef>
                <a:spcPct val="0"/>
              </a:spcBef>
              <a:spcAft>
                <a:spcPct val="0"/>
              </a:spcAft>
              <a:buClrTx/>
              <a:buSzTx/>
              <a:buFontTx/>
              <a:buNone/>
              <a:tabLst/>
            </a:pPr>
            <a:r>
              <a:rPr lang="en-GB" sz="2000" b="0" dirty="0">
                <a:latin typeface="Times New Roman" pitchFamily="18" charset="0"/>
              </a:rPr>
              <a:t>A </a:t>
            </a:r>
            <a:r>
              <a:rPr kumimoji="0" lang="en-GB" sz="2000" b="0" i="0" u="none" strike="noStrike" cap="none" normalizeH="0" baseline="0" dirty="0">
                <a:ln>
                  <a:noFill/>
                </a:ln>
                <a:solidFill>
                  <a:schemeClr val="tx1"/>
                </a:solidFill>
                <a:effectLst/>
                <a:latin typeface="Times New Roman" pitchFamily="18" charset="0"/>
              </a:rPr>
              <a:t>obtained by subtracting</a:t>
            </a:r>
          </a:p>
          <a:p>
            <a:pPr marL="0" marR="0" indent="0" defTabSz="914400" rtl="0" eaLnBrk="0" fontAlgn="base" latinLnBrk="0" hangingPunct="0">
              <a:lnSpc>
                <a:spcPct val="100000"/>
              </a:lnSpc>
              <a:spcBef>
                <a:spcPct val="0"/>
              </a:spcBef>
              <a:spcAft>
                <a:spcPct val="0"/>
              </a:spcAft>
              <a:buClrTx/>
              <a:buSzTx/>
              <a:buFontTx/>
              <a:buNone/>
              <a:tabLst/>
            </a:pPr>
            <a:r>
              <a:rPr kumimoji="0" lang="en-GB" sz="2000" b="0" i="0" u="none" strike="noStrike" cap="none" normalizeH="0" baseline="0" dirty="0">
                <a:ln>
                  <a:noFill/>
                </a:ln>
                <a:solidFill>
                  <a:schemeClr val="tx1"/>
                </a:solidFill>
                <a:effectLst/>
                <a:latin typeface="Times New Roman" pitchFamily="18" charset="0"/>
              </a:rPr>
              <a:t>each column sum of C from E</a:t>
            </a:r>
          </a:p>
          <a:p>
            <a:pPr marL="0" marR="0" indent="0" defTabSz="914400" rtl="0" eaLnBrk="0" fontAlgn="base" latinLnBrk="0" hangingPunct="0">
              <a:lnSpc>
                <a:spcPct val="100000"/>
              </a:lnSpc>
              <a:spcBef>
                <a:spcPct val="0"/>
              </a:spcBef>
              <a:spcAft>
                <a:spcPct val="0"/>
              </a:spcAft>
              <a:buClrTx/>
              <a:buSzTx/>
              <a:buFontTx/>
              <a:buNone/>
              <a:tabLst/>
            </a:pPr>
            <a:r>
              <a:rPr lang="en-GB" sz="2000" b="0" dirty="0">
                <a:latin typeface="Times New Roman" pitchFamily="18" charset="0"/>
              </a:rPr>
              <a:t>10-(1+5+2+0)=2, </a:t>
            </a:r>
            <a:r>
              <a:rPr kumimoji="0" lang="en-GB" sz="2000" b="0" i="0" u="none" strike="noStrike" cap="none" normalizeH="0" baseline="0" dirty="0">
                <a:ln>
                  <a:noFill/>
                </a:ln>
                <a:solidFill>
                  <a:schemeClr val="tx1"/>
                </a:solidFill>
                <a:effectLst/>
                <a:latin typeface="Times New Roman" pitchFamily="18" charset="0"/>
              </a:rPr>
              <a:t>5-(0+1+1+0) = 3</a:t>
            </a:r>
          </a:p>
          <a:p>
            <a:pPr marL="0" marR="0" indent="0" defTabSz="914400" rtl="0" eaLnBrk="0" fontAlgn="base" latinLnBrk="0" hangingPunct="0">
              <a:lnSpc>
                <a:spcPct val="100000"/>
              </a:lnSpc>
              <a:spcBef>
                <a:spcPct val="0"/>
              </a:spcBef>
              <a:spcAft>
                <a:spcPct val="0"/>
              </a:spcAft>
              <a:buClrTx/>
              <a:buSzTx/>
              <a:buFontTx/>
              <a:buNone/>
              <a:tabLst/>
            </a:pPr>
            <a:r>
              <a:rPr lang="en-GB" sz="2000" b="0" dirty="0">
                <a:latin typeface="Times New Roman" pitchFamily="18" charset="0"/>
              </a:rPr>
              <a:t>6-(0+1+1+2)=2, </a:t>
            </a:r>
            <a:r>
              <a:rPr kumimoji="0" lang="en-GB" sz="2000" b="0" i="0" u="none" strike="noStrike" cap="none" normalizeH="0" baseline="0" dirty="0">
                <a:ln>
                  <a:noFill/>
                </a:ln>
                <a:solidFill>
                  <a:schemeClr val="tx1"/>
                </a:solidFill>
                <a:effectLst/>
                <a:latin typeface="Times New Roman" pitchFamily="18" charset="0"/>
              </a:rPr>
              <a:t>5-(0+1+0+0)=4</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7" name="Rectangle 2"/>
          <p:cNvSpPr>
            <a:spLocks noGrp="1" noChangeArrowheads="1"/>
          </p:cNvSpPr>
          <p:nvPr>
            <p:ph type="title" sz="quarter"/>
          </p:nvPr>
        </p:nvSpPr>
        <p:spPr/>
        <p:txBody>
          <a:bodyPr/>
          <a:lstStyle/>
          <a:p>
            <a:pPr eaLnBrk="1" hangingPunct="1"/>
            <a:r>
              <a:rPr lang="en-US" altLang="zh-CN" sz="4000" dirty="0">
                <a:ea typeface="宋体" charset="-122"/>
              </a:rPr>
              <a:t>New state</a:t>
            </a:r>
          </a:p>
        </p:txBody>
      </p:sp>
      <p:graphicFrame>
        <p:nvGraphicFramePr>
          <p:cNvPr id="2050" name="Content Placeholder 2049"/>
          <p:cNvGraphicFramePr>
            <a:graphicFrameLocks noGrp="1" noChangeAspect="1"/>
          </p:cNvGraphicFramePr>
          <p:nvPr>
            <p:ph sz="quarter" idx="1"/>
            <p:extLst>
              <p:ext uri="{D42A27DB-BD31-4B8C-83A1-F6EECF244321}">
                <p14:modId xmlns:p14="http://schemas.microsoft.com/office/powerpoint/2010/main" val="3137220656"/>
              </p:ext>
            </p:extLst>
          </p:nvPr>
        </p:nvGraphicFramePr>
        <p:xfrm>
          <a:off x="2012950" y="2497139"/>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2050" name="Object 204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2497139"/>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1" name="Object 4"/>
          <p:cNvGraphicFramePr>
            <a:graphicFrameLocks noGrp="1" noChangeAspect="1"/>
          </p:cNvGraphicFramePr>
          <p:nvPr>
            <p:ph sz="quarter" idx="2"/>
            <p:extLst>
              <p:ext uri="{D42A27DB-BD31-4B8C-83A1-F6EECF244321}">
                <p14:modId xmlns:p14="http://schemas.microsoft.com/office/powerpoint/2010/main" val="1024306323"/>
              </p:ext>
            </p:extLst>
          </p:nvPr>
        </p:nvGraphicFramePr>
        <p:xfrm>
          <a:off x="4578350" y="2497138"/>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205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0" y="2497138"/>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5"/>
          <p:cNvGraphicFramePr>
            <a:graphicFrameLocks noGrp="1" noChangeAspect="1"/>
          </p:cNvGraphicFramePr>
          <p:nvPr>
            <p:ph sz="quarter" idx="3"/>
            <p:extLst>
              <p:ext uri="{D42A27DB-BD31-4B8C-83A1-F6EECF244321}">
                <p14:modId xmlns:p14="http://schemas.microsoft.com/office/powerpoint/2010/main" val="3018244720"/>
              </p:ext>
            </p:extLst>
          </p:nvPr>
        </p:nvGraphicFramePr>
        <p:xfrm>
          <a:off x="3473450" y="4994276"/>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2052"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994276"/>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6"/>
          <p:cNvGraphicFramePr>
            <a:graphicFrameLocks noGrp="1" noChangeAspect="1"/>
          </p:cNvGraphicFramePr>
          <p:nvPr>
            <p:ph sz="quarter" idx="4"/>
            <p:extLst>
              <p:ext uri="{D42A27DB-BD31-4B8C-83A1-F6EECF244321}">
                <p14:modId xmlns:p14="http://schemas.microsoft.com/office/powerpoint/2010/main" val="2816407397"/>
              </p:ext>
            </p:extLst>
          </p:nvPr>
        </p:nvGraphicFramePr>
        <p:xfrm>
          <a:off x="6873875" y="4918076"/>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2053"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3875" y="4918076"/>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7"/>
          <p:cNvGraphicFramePr>
            <a:graphicFrameLocks noChangeAspect="1"/>
          </p:cNvGraphicFramePr>
          <p:nvPr>
            <p:extLst>
              <p:ext uri="{D42A27DB-BD31-4B8C-83A1-F6EECF244321}">
                <p14:modId xmlns:p14="http://schemas.microsoft.com/office/powerpoint/2010/main" val="2867228381"/>
              </p:ext>
            </p:extLst>
          </p:nvPr>
        </p:nvGraphicFramePr>
        <p:xfrm>
          <a:off x="7151688" y="2517775"/>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2054"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517775"/>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a:xfrm>
            <a:off x="1981200" y="533400"/>
            <a:ext cx="8305800" cy="1143000"/>
          </a:xfrm>
        </p:spPr>
        <p:txBody>
          <a:bodyPr/>
          <a:lstStyle/>
          <a:p>
            <a:pPr eaLnBrk="1" hangingPunct="1"/>
            <a:r>
              <a:rPr lang="en-US" altLang="zh-CN" sz="4000">
                <a:ea typeface="宋体" charset="-122"/>
              </a:rPr>
              <a:t>Bankers algorithm: preliminaries</a:t>
            </a:r>
          </a:p>
        </p:txBody>
      </p:sp>
      <p:sp>
        <p:nvSpPr>
          <p:cNvPr id="18437" name="Rectangle 3"/>
          <p:cNvSpPr>
            <a:spLocks noGrp="1" noChangeArrowheads="1"/>
          </p:cNvSpPr>
          <p:nvPr>
            <p:ph type="body" idx="1"/>
          </p:nvPr>
        </p:nvSpPr>
        <p:spPr>
          <a:xfrm>
            <a:off x="1836738" y="1917701"/>
            <a:ext cx="8450262" cy="4302125"/>
          </a:xfrm>
        </p:spPr>
        <p:txBody>
          <a:bodyPr/>
          <a:lstStyle/>
          <a:p>
            <a:pPr eaLnBrk="1" hangingPunct="1"/>
            <a:r>
              <a:rPr lang="en-US" altLang="zh-CN" sz="2800" dirty="0">
                <a:ea typeface="宋体" charset="-122"/>
              </a:rPr>
              <a:t>To determine if the new state is a safe state need to compare two vectors for each row L: </a:t>
            </a:r>
          </a:p>
          <a:p>
            <a:pPr lvl="1"/>
            <a:r>
              <a:rPr lang="en-US" altLang="zh-CN" sz="2400" dirty="0">
                <a:ea typeface="宋体" charset="-122"/>
              </a:rPr>
              <a:t>(R-C)</a:t>
            </a:r>
            <a:r>
              <a:rPr lang="en-US" altLang="zh-CN" sz="2400" baseline="-25000" dirty="0">
                <a:ea typeface="宋体" charset="-122"/>
              </a:rPr>
              <a:t>L</a:t>
            </a:r>
            <a:r>
              <a:rPr lang="en-US" altLang="zh-CN" sz="2400" dirty="0">
                <a:ea typeface="宋体" charset="-122"/>
              </a:rPr>
              <a:t>: row L in the matrix (R-C) of unmet resource needs</a:t>
            </a:r>
          </a:p>
          <a:p>
            <a:pPr lvl="1"/>
            <a:r>
              <a:rPr lang="en-US" altLang="zh-CN" sz="2400" dirty="0">
                <a:ea typeface="宋体" charset="-122"/>
              </a:rPr>
              <a:t>A: Available resources vector A</a:t>
            </a:r>
          </a:p>
          <a:p>
            <a:pPr eaLnBrk="1" hangingPunct="1"/>
            <a:r>
              <a:rPr lang="en-US" altLang="zh-CN" sz="2800" dirty="0">
                <a:ea typeface="宋体" charset="-122"/>
              </a:rPr>
              <a:t>(R-C)</a:t>
            </a:r>
            <a:r>
              <a:rPr lang="en-US" altLang="zh-CN" sz="2800" baseline="-25000" dirty="0">
                <a:ea typeface="宋体" charset="-122"/>
              </a:rPr>
              <a:t>L </a:t>
            </a:r>
            <a:r>
              <a:rPr lang="en-US" altLang="zh-CN" sz="2800" dirty="0">
                <a:ea typeface="宋体" charset="-122"/>
              </a:rPr>
              <a:t>&lt;= A if there are enough available resource for each type </a:t>
            </a:r>
            <a:r>
              <a:rPr lang="en-US" altLang="zh-CN" sz="2800" i="1" dirty="0">
                <a:ea typeface="宋体" charset="-122"/>
              </a:rPr>
              <a:t>k</a:t>
            </a:r>
            <a:r>
              <a:rPr lang="en-US" altLang="zh-CN" sz="2800" dirty="0">
                <a:ea typeface="宋体" charset="-122"/>
              </a:rPr>
              <a:t> to satisfy process L’s total requests:</a:t>
            </a:r>
          </a:p>
          <a:p>
            <a:pPr lvl="1" eaLnBrk="1" hangingPunct="1">
              <a:buFont typeface="Wingdings" pitchFamily="2" charset="2"/>
              <a:buNone/>
            </a:pPr>
            <a:r>
              <a:rPr lang="en-US" altLang="zh-CN" sz="2400" dirty="0">
                <a:ea typeface="宋体" charset="-122"/>
              </a:rPr>
              <a:t>   </a:t>
            </a:r>
            <a:r>
              <a:rPr lang="en-US" altLang="zh-CN" sz="2400" i="1" dirty="0">
                <a:ea typeface="宋体" charset="-122"/>
              </a:rPr>
              <a:t>(</a:t>
            </a:r>
            <a:r>
              <a:rPr lang="en-US" altLang="zh-CN" sz="2400" i="1" dirty="0" err="1">
                <a:ea typeface="宋体" charset="-122"/>
              </a:rPr>
              <a:t>R</a:t>
            </a:r>
            <a:r>
              <a:rPr lang="en-US" altLang="zh-CN" sz="2400" i="1" baseline="-25000" dirty="0" err="1">
                <a:ea typeface="宋体" charset="-122"/>
              </a:rPr>
              <a:t>Lk</a:t>
            </a:r>
            <a:r>
              <a:rPr lang="en-US" altLang="zh-CN" sz="2400" i="1" baseline="-25000" dirty="0">
                <a:ea typeface="宋体" charset="-122"/>
              </a:rPr>
              <a:t> </a:t>
            </a:r>
            <a:r>
              <a:rPr lang="en-US" altLang="zh-CN" sz="2400" i="1" dirty="0">
                <a:ea typeface="宋体" charset="-122"/>
              </a:rPr>
              <a:t>–</a:t>
            </a:r>
            <a:r>
              <a:rPr lang="en-US" altLang="zh-CN" sz="2400" i="1" dirty="0" err="1">
                <a:ea typeface="宋体" charset="-122"/>
              </a:rPr>
              <a:t>C</a:t>
            </a:r>
            <a:r>
              <a:rPr lang="en-US" altLang="zh-CN" sz="2400" i="1" baseline="-25000" dirty="0" err="1">
                <a:ea typeface="宋体" charset="-122"/>
              </a:rPr>
              <a:t>Lk</a:t>
            </a:r>
            <a:r>
              <a:rPr lang="en-US" altLang="zh-CN" sz="2400" i="1" dirty="0">
                <a:ea typeface="宋体" charset="-122"/>
              </a:rPr>
              <a:t>) &lt;= A</a:t>
            </a:r>
            <a:r>
              <a:rPr lang="en-US" altLang="zh-CN" sz="2400" i="1" baseline="-25000" dirty="0">
                <a:ea typeface="宋体" charset="-122"/>
              </a:rPr>
              <a:t>k</a:t>
            </a:r>
            <a:r>
              <a:rPr lang="en-US" altLang="zh-CN" sz="2400" baseline="-25000" dirty="0">
                <a:ea typeface="宋体" charset="-122"/>
              </a:rPr>
              <a:t>   </a:t>
            </a:r>
            <a:r>
              <a:rPr lang="en-US" altLang="zh-CN" sz="2400" dirty="0">
                <a:ea typeface="宋体" charset="-122"/>
              </a:rPr>
              <a:t>for all </a:t>
            </a:r>
            <a:r>
              <a:rPr lang="en-US" altLang="zh-CN" sz="2400" i="1" dirty="0">
                <a:ea typeface="宋体" charset="-122"/>
              </a:rPr>
              <a:t>k</a:t>
            </a:r>
          </a:p>
          <a:p>
            <a:pPr lvl="1" eaLnBrk="1" hangingPunct="1"/>
            <a:endParaRPr lang="en-US" altLang="zh-CN" sz="2400" dirty="0">
              <a:ea typeface="宋体" charset="-122"/>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algorithm to determine if a state is a safe state</a:t>
            </a:r>
          </a:p>
        </p:txBody>
      </p:sp>
      <p:sp>
        <p:nvSpPr>
          <p:cNvPr id="3" name="Content Placeholder 2"/>
          <p:cNvSpPr>
            <a:spLocks noGrp="1"/>
          </p:cNvSpPr>
          <p:nvPr>
            <p:ph idx="1"/>
          </p:nvPr>
        </p:nvSpPr>
        <p:spPr/>
        <p:txBody>
          <a:bodyPr>
            <a:normAutofit fontScale="92500" lnSpcReduction="10000"/>
          </a:bodyPr>
          <a:lstStyle/>
          <a:p>
            <a:pPr>
              <a:buFontTx/>
              <a:buAutoNum type="arabicPeriod"/>
            </a:pPr>
            <a:r>
              <a:rPr lang="en-US" dirty="0"/>
              <a:t>Look for an unmarked process, </a:t>
            </a:r>
            <a:r>
              <a:rPr lang="en-US" i="1" dirty="0"/>
              <a:t>P</a:t>
            </a:r>
            <a:r>
              <a:rPr lang="en-US" i="1" baseline="-25000" dirty="0"/>
              <a:t>i</a:t>
            </a:r>
            <a:r>
              <a:rPr lang="en-US" dirty="0"/>
              <a:t> , for which the </a:t>
            </a:r>
            <a:r>
              <a:rPr lang="en-US" dirty="0" err="1"/>
              <a:t>i-th</a:t>
            </a:r>
            <a:r>
              <a:rPr lang="en-US" dirty="0"/>
              <a:t> row of </a:t>
            </a:r>
            <a:r>
              <a:rPr lang="en-US" i="1" dirty="0"/>
              <a:t>R</a:t>
            </a:r>
            <a:r>
              <a:rPr lang="en-US" dirty="0"/>
              <a:t> is less than or equal to </a:t>
            </a:r>
            <a:r>
              <a:rPr lang="en-US" i="1" dirty="0"/>
              <a:t>A</a:t>
            </a:r>
            <a:r>
              <a:rPr lang="en-US" dirty="0"/>
              <a:t>.</a:t>
            </a:r>
          </a:p>
          <a:p>
            <a:pPr>
              <a:buFontTx/>
              <a:buAutoNum type="arabicPeriod"/>
            </a:pPr>
            <a:r>
              <a:rPr lang="en-US" dirty="0"/>
              <a:t>If no such process exists, the algorithm terminates and declare the state to be unsafe.</a:t>
            </a:r>
          </a:p>
          <a:p>
            <a:pPr>
              <a:buFontTx/>
              <a:buAutoNum type="arabicPeriod"/>
            </a:pPr>
            <a:r>
              <a:rPr lang="en-US" dirty="0"/>
              <a:t>If such a process is found, then its resource requests can be satisfied. Mark the process as completed and free all its resources by adding the </a:t>
            </a:r>
            <a:r>
              <a:rPr lang="en-US" i="1" dirty="0"/>
              <a:t>i-</a:t>
            </a:r>
            <a:r>
              <a:rPr lang="en-US" i="1" dirty="0" err="1"/>
              <a:t>th</a:t>
            </a:r>
            <a:r>
              <a:rPr lang="en-US" dirty="0"/>
              <a:t> row of </a:t>
            </a:r>
            <a:r>
              <a:rPr lang="en-US" i="1" dirty="0"/>
              <a:t>C</a:t>
            </a:r>
            <a:r>
              <a:rPr lang="en-US" dirty="0"/>
              <a:t> to </a:t>
            </a:r>
            <a:r>
              <a:rPr lang="en-US" i="1" dirty="0"/>
              <a:t>A. </a:t>
            </a:r>
            <a:r>
              <a:rPr lang="en-US" dirty="0"/>
              <a:t>If all processes are completed, then declare the state to be safe. Otherwise go back to step 1.</a:t>
            </a:r>
          </a:p>
          <a:p>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p:cNvSpPr>
            <a:spLocks noGrp="1" noChangeArrowheads="1"/>
          </p:cNvSpPr>
          <p:nvPr>
            <p:ph type="title"/>
          </p:nvPr>
        </p:nvSpPr>
        <p:spPr>
          <a:xfrm>
            <a:off x="1981200" y="592138"/>
            <a:ext cx="8229600" cy="1143000"/>
          </a:xfrm>
        </p:spPr>
        <p:txBody>
          <a:bodyPr/>
          <a:lstStyle/>
          <a:p>
            <a:r>
              <a:rPr lang="en-US" sz="4000" dirty="0"/>
              <a:t>Banker’s algorithm cont’</a:t>
            </a:r>
            <a:endParaRPr lang="en-US" altLang="zh-CN" sz="4000" dirty="0">
              <a:ea typeface="宋体" charset="-122"/>
            </a:endParaRPr>
          </a:p>
        </p:txBody>
      </p:sp>
      <p:sp>
        <p:nvSpPr>
          <p:cNvPr id="16389" name="Rectangle 3"/>
          <p:cNvSpPr>
            <a:spLocks noGrp="1" noChangeArrowheads="1"/>
          </p:cNvSpPr>
          <p:nvPr>
            <p:ph type="body" idx="1"/>
          </p:nvPr>
        </p:nvSpPr>
        <p:spPr/>
        <p:txBody>
          <a:bodyPr/>
          <a:lstStyle/>
          <a:p>
            <a:pPr eaLnBrk="1" hangingPunct="1"/>
            <a:r>
              <a:rPr lang="en-US" altLang="zh-CN" dirty="0">
                <a:ea typeface="宋体" charset="-122"/>
              </a:rPr>
              <a:t>When a process makes a request for one or more resources</a:t>
            </a:r>
          </a:p>
          <a:p>
            <a:pPr lvl="1" eaLnBrk="1" hangingPunct="1"/>
            <a:r>
              <a:rPr lang="en-US" altLang="zh-CN" dirty="0">
                <a:ea typeface="宋体" charset="-122"/>
              </a:rPr>
              <a:t>Update the state of the system assuming the requests are granted</a:t>
            </a:r>
          </a:p>
          <a:p>
            <a:pPr lvl="1" eaLnBrk="1" hangingPunct="1"/>
            <a:r>
              <a:rPr lang="en-US" altLang="zh-CN" dirty="0">
                <a:ea typeface="宋体" charset="-122"/>
              </a:rPr>
              <a:t>Determine if the resulting state is a safe state</a:t>
            </a:r>
          </a:p>
          <a:p>
            <a:pPr lvl="2" eaLnBrk="1" hangingPunct="1"/>
            <a:r>
              <a:rPr lang="en-US" altLang="zh-CN" dirty="0">
                <a:ea typeface="宋体" charset="-122"/>
              </a:rPr>
              <a:t>If so grant the request for resources</a:t>
            </a:r>
          </a:p>
          <a:p>
            <a:pPr lvl="2" eaLnBrk="1" hangingPunct="1"/>
            <a:r>
              <a:rPr lang="en-US" altLang="zh-CN" dirty="0">
                <a:ea typeface="宋体" charset="-122"/>
              </a:rPr>
              <a:t>Otherwise block the process until it is safe to grant the request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1" name="Rectangle 8"/>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row L=1</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(R-C)</a:t>
            </a:r>
            <a:r>
              <a:rPr lang="en-US" altLang="zh-CN" sz="2400" b="0" baseline="-25000" dirty="0">
                <a:solidFill>
                  <a:srgbClr val="000000"/>
                </a:solidFill>
                <a:latin typeface="Helvetica" pitchFamily="2" charset="0"/>
                <a:ea typeface="宋体" charset="-122"/>
                <a:cs typeface="+mn-cs"/>
              </a:rPr>
              <a:t>1</a:t>
            </a:r>
            <a:r>
              <a:rPr lang="en-US" altLang="zh-CN" sz="2400" b="0" dirty="0">
                <a:solidFill>
                  <a:srgbClr val="000000"/>
                </a:solidFill>
                <a:latin typeface="Helvetica" pitchFamily="2" charset="0"/>
                <a:ea typeface="宋体" charset="-122"/>
                <a:cs typeface="+mn-cs"/>
              </a:rPr>
              <a:t> = [2, 2, 2, 1]      (R-C)</a:t>
            </a:r>
            <a:r>
              <a:rPr lang="en-US" altLang="zh-CN" sz="2400" b="0" baseline="-25000" dirty="0">
                <a:solidFill>
                  <a:srgbClr val="000000"/>
                </a:solidFill>
                <a:latin typeface="Helvetica" pitchFamily="2" charset="0"/>
                <a:ea typeface="宋体" charset="-122"/>
                <a:cs typeface="+mn-cs"/>
              </a:rPr>
              <a:t> 1</a:t>
            </a:r>
            <a:r>
              <a:rPr lang="en-US" altLang="zh-CN" sz="2400" b="0" dirty="0">
                <a:solidFill>
                  <a:srgbClr val="000000"/>
                </a:solidFill>
                <a:latin typeface="Helvetica" pitchFamily="2" charset="0"/>
                <a:ea typeface="宋体" charset="-122"/>
                <a:cs typeface="+mn-cs"/>
              </a:rPr>
              <a:t> &gt; A</a:t>
            </a:r>
          </a:p>
          <a:p>
            <a:pPr marL="469900" indent="-469900" eaLnBrk="1" hangingPunct="1">
              <a:spcBef>
                <a:spcPct val="25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Process 1 cannot run to completion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p:txBody>
      </p:sp>
      <p:sp>
        <p:nvSpPr>
          <p:cNvPr id="3082" name="Rectangle 2"/>
          <p:cNvSpPr>
            <a:spLocks noGrp="1" noChangeArrowheads="1"/>
          </p:cNvSpPr>
          <p:nvPr>
            <p:ph type="title" sz="quarter"/>
          </p:nvPr>
        </p:nvSpPr>
        <p:spPr/>
        <p:txBody>
          <a:bodyPr/>
          <a:lstStyle/>
          <a:p>
            <a:pPr eaLnBrk="1" hangingPunct="1"/>
            <a:r>
              <a:rPr lang="en-US" altLang="zh-CN">
                <a:ea typeface="宋体" charset="-122"/>
              </a:rPr>
              <a:t>An example: is new state safe</a:t>
            </a:r>
          </a:p>
        </p:txBody>
      </p:sp>
      <p:graphicFrame>
        <p:nvGraphicFramePr>
          <p:cNvPr id="3074" name="Object 3"/>
          <p:cNvGraphicFramePr>
            <a:graphicFrameLocks noGrp="1" noChangeAspect="1"/>
          </p:cNvGraphicFramePr>
          <p:nvPr>
            <p:ph sz="quarter" idx="1"/>
            <p:extLst>
              <p:ext uri="{D42A27DB-BD31-4B8C-83A1-F6EECF244321}">
                <p14:modId xmlns:p14="http://schemas.microsoft.com/office/powerpoint/2010/main" val="1643572673"/>
              </p:ext>
            </p:extLst>
          </p:nvPr>
        </p:nvGraphicFramePr>
        <p:xfrm>
          <a:off x="2012950" y="2497139"/>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3074"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2497139"/>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5" name="Object 4"/>
          <p:cNvGraphicFramePr>
            <a:graphicFrameLocks noGrp="1" noChangeAspect="1"/>
          </p:cNvGraphicFramePr>
          <p:nvPr>
            <p:ph sz="quarter" idx="2"/>
            <p:extLst>
              <p:ext uri="{D42A27DB-BD31-4B8C-83A1-F6EECF244321}">
                <p14:modId xmlns:p14="http://schemas.microsoft.com/office/powerpoint/2010/main" val="1846302843"/>
              </p:ext>
            </p:extLst>
          </p:nvPr>
        </p:nvGraphicFramePr>
        <p:xfrm>
          <a:off x="4578351" y="2497138"/>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3075"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1" y="2497138"/>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Content Placeholder 3075"/>
          <p:cNvGraphicFramePr>
            <a:graphicFrameLocks noGrp="1" noChangeAspect="1"/>
          </p:cNvGraphicFramePr>
          <p:nvPr>
            <p:ph sz="quarter" idx="3"/>
            <p:extLst>
              <p:ext uri="{D42A27DB-BD31-4B8C-83A1-F6EECF244321}">
                <p14:modId xmlns:p14="http://schemas.microsoft.com/office/powerpoint/2010/main" val="673025220"/>
              </p:ext>
            </p:extLst>
          </p:nvPr>
        </p:nvGraphicFramePr>
        <p:xfrm>
          <a:off x="3473450" y="4838701"/>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3076" name="Object 30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838701"/>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6"/>
          <p:cNvGraphicFramePr>
            <a:graphicFrameLocks noGrp="1" noChangeAspect="1"/>
          </p:cNvGraphicFramePr>
          <p:nvPr>
            <p:ph sz="quarter" idx="4"/>
            <p:extLst>
              <p:ext uri="{D42A27DB-BD31-4B8C-83A1-F6EECF244321}">
                <p14:modId xmlns:p14="http://schemas.microsoft.com/office/powerpoint/2010/main" val="208435788"/>
              </p:ext>
            </p:extLst>
          </p:nvPr>
        </p:nvGraphicFramePr>
        <p:xfrm>
          <a:off x="6873875" y="4784726"/>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3077"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3875" y="4784726"/>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7"/>
          <p:cNvGraphicFramePr>
            <a:graphicFrameLocks noChangeAspect="1"/>
          </p:cNvGraphicFramePr>
          <p:nvPr>
            <p:extLst>
              <p:ext uri="{D42A27DB-BD31-4B8C-83A1-F6EECF244321}">
                <p14:modId xmlns:p14="http://schemas.microsoft.com/office/powerpoint/2010/main" val="4275108048"/>
              </p:ext>
            </p:extLst>
          </p:nvPr>
        </p:nvGraphicFramePr>
        <p:xfrm>
          <a:off x="7151688" y="2517775"/>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3078"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517775"/>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bwMode="auto">
          <a:xfrm>
            <a:off x="2558981" y="294416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4105" name="Rectangle 8"/>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row L=2</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(R-C)</a:t>
            </a:r>
            <a:r>
              <a:rPr lang="en-US" altLang="zh-CN" sz="2000" b="0" baseline="-25000" dirty="0">
                <a:solidFill>
                  <a:srgbClr val="000000"/>
                </a:solidFill>
                <a:latin typeface="Helvetica" pitchFamily="2" charset="0"/>
                <a:ea typeface="宋体" charset="-122"/>
                <a:cs typeface="+mn-cs"/>
              </a:rPr>
              <a:t> 2</a:t>
            </a:r>
            <a:r>
              <a:rPr lang="en-US" altLang="zh-CN" sz="2000" b="0" dirty="0">
                <a:solidFill>
                  <a:srgbClr val="000000"/>
                </a:solidFill>
                <a:latin typeface="Helvetica" pitchFamily="2" charset="0"/>
                <a:ea typeface="宋体" charset="-122"/>
                <a:cs typeface="+mn-cs"/>
              </a:rPr>
              <a:t> &lt;= A</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Allocate resources and run process 2 to completion; </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Reallocate all freed resources from process 2 to available (A): </a:t>
            </a:r>
          </a:p>
          <a:p>
            <a:pPr marL="927100" lvl="1"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A=[0 3 1 4]+[7 1 2 1] = [7 4 3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4106" name="Rectangle 2"/>
          <p:cNvSpPr>
            <a:spLocks noGrp="1" noChangeArrowheads="1"/>
          </p:cNvSpPr>
          <p:nvPr>
            <p:ph type="title" sz="quarter"/>
          </p:nvPr>
        </p:nvSpPr>
        <p:spPr/>
        <p:txBody>
          <a:bodyPr/>
          <a:lstStyle/>
          <a:p>
            <a:pPr eaLnBrk="1" hangingPunct="1"/>
            <a:r>
              <a:rPr lang="en-US" altLang="zh-CN">
                <a:ea typeface="宋体" charset="-122"/>
              </a:rPr>
              <a:t>An example: is new state safe</a:t>
            </a:r>
          </a:p>
        </p:txBody>
      </p:sp>
      <p:grpSp>
        <p:nvGrpSpPr>
          <p:cNvPr id="2" name="Group 9"/>
          <p:cNvGrpSpPr>
            <a:grpSpLocks/>
          </p:cNvGrpSpPr>
          <p:nvPr/>
        </p:nvGrpSpPr>
        <p:grpSpPr bwMode="auto">
          <a:xfrm>
            <a:off x="2012950" y="2497138"/>
            <a:ext cx="8447088" cy="2241550"/>
            <a:chOff x="308" y="1573"/>
            <a:chExt cx="5321" cy="1695"/>
          </a:xfrm>
        </p:grpSpPr>
        <p:graphicFrame>
          <p:nvGraphicFramePr>
            <p:cNvPr id="4098" name="Object 3"/>
            <p:cNvGraphicFramePr>
              <a:graphicFrameLocks noChangeAspect="1"/>
            </p:cNvGraphicFramePr>
            <p:nvPr>
              <p:extLst>
                <p:ext uri="{D42A27DB-BD31-4B8C-83A1-F6EECF244321}">
                  <p14:modId xmlns:p14="http://schemas.microsoft.com/office/powerpoint/2010/main" val="762845687"/>
                </p:ext>
              </p:extLst>
            </p:nvPr>
          </p:nvGraphicFramePr>
          <p:xfrm>
            <a:off x="308" y="1573"/>
            <a:ext cx="1540" cy="120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409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 y="1573"/>
                          <a:ext cx="1540" cy="120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9" name="Object 4098"/>
            <p:cNvGraphicFramePr>
              <a:graphicFrameLocks noChangeAspect="1"/>
            </p:cNvGraphicFramePr>
            <p:nvPr>
              <p:extLst>
                <p:ext uri="{D42A27DB-BD31-4B8C-83A1-F6EECF244321}">
                  <p14:modId xmlns:p14="http://schemas.microsoft.com/office/powerpoint/2010/main" val="2365822877"/>
                </p:ext>
              </p:extLst>
            </p:nvPr>
          </p:nvGraphicFramePr>
          <p:xfrm>
            <a:off x="1924" y="1573"/>
            <a:ext cx="1762" cy="122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4099" name="Object 40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4" y="1573"/>
                          <a:ext cx="1762"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5"/>
            <p:cNvGraphicFramePr>
              <a:graphicFrameLocks noChangeAspect="1"/>
            </p:cNvGraphicFramePr>
            <p:nvPr>
              <p:extLst>
                <p:ext uri="{D42A27DB-BD31-4B8C-83A1-F6EECF244321}">
                  <p14:modId xmlns:p14="http://schemas.microsoft.com/office/powerpoint/2010/main" val="4240478150"/>
                </p:ext>
              </p:extLst>
            </p:nvPr>
          </p:nvGraphicFramePr>
          <p:xfrm>
            <a:off x="1228" y="2985"/>
            <a:ext cx="1516" cy="28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410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8" y="2985"/>
                          <a:ext cx="1516" cy="28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6"/>
            <p:cNvGraphicFramePr>
              <a:graphicFrameLocks noChangeAspect="1"/>
            </p:cNvGraphicFramePr>
            <p:nvPr>
              <p:extLst>
                <p:ext uri="{D42A27DB-BD31-4B8C-83A1-F6EECF244321}">
                  <p14:modId xmlns:p14="http://schemas.microsoft.com/office/powerpoint/2010/main" val="2969077677"/>
                </p:ext>
              </p:extLst>
            </p:nvPr>
          </p:nvGraphicFramePr>
          <p:xfrm>
            <a:off x="3485" y="2949"/>
            <a:ext cx="1230" cy="299"/>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410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85" y="2949"/>
                          <a:ext cx="1230" cy="2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7"/>
            <p:cNvGraphicFramePr>
              <a:graphicFrameLocks noChangeAspect="1"/>
            </p:cNvGraphicFramePr>
            <p:nvPr>
              <p:extLst>
                <p:ext uri="{D42A27DB-BD31-4B8C-83A1-F6EECF244321}">
                  <p14:modId xmlns:p14="http://schemas.microsoft.com/office/powerpoint/2010/main" val="2509971533"/>
                </p:ext>
              </p:extLst>
            </p:nvPr>
          </p:nvGraphicFramePr>
          <p:xfrm>
            <a:off x="3545" y="1586"/>
            <a:ext cx="2084" cy="122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410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45" y="1586"/>
                          <a:ext cx="2084" cy="122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altLang="ko-KR" dirty="0">
                <a:ea typeface="宋体" charset="-122"/>
              </a:rPr>
              <a:t>Bridge Crossing Analogy</a:t>
            </a:r>
          </a:p>
        </p:txBody>
      </p:sp>
      <p:sp>
        <p:nvSpPr>
          <p:cNvPr id="79875" name="Rectangle 3"/>
          <p:cNvSpPr>
            <a:spLocks noGrp="1" noChangeArrowheads="1"/>
          </p:cNvSpPr>
          <p:nvPr>
            <p:ph type="body" idx="1"/>
          </p:nvPr>
        </p:nvSpPr>
        <p:spPr>
          <a:xfrm>
            <a:off x="838200" y="1752600"/>
            <a:ext cx="10439400" cy="3595955"/>
          </a:xfrm>
        </p:spPr>
        <p:txBody>
          <a:bodyPr>
            <a:normAutofit fontScale="85000" lnSpcReduction="20000"/>
          </a:bodyPr>
          <a:lstStyle/>
          <a:p>
            <a:pPr>
              <a:lnSpc>
                <a:spcPct val="80000"/>
              </a:lnSpc>
            </a:pPr>
            <a:r>
              <a:rPr lang="en-US" altLang="ko-KR" dirty="0">
                <a:latin typeface="Helvetica" pitchFamily="34" charset="0"/>
                <a:ea typeface="굴림" charset="-127"/>
              </a:rPr>
              <a:t>Each segment of road can be viewed as a resource</a:t>
            </a:r>
          </a:p>
          <a:p>
            <a:pPr lvl="1">
              <a:lnSpc>
                <a:spcPct val="80000"/>
              </a:lnSpc>
            </a:pPr>
            <a:r>
              <a:rPr lang="en-US" altLang="ko-KR" dirty="0">
                <a:latin typeface="Helvetica" pitchFamily="34" charset="0"/>
                <a:ea typeface="굴림" charset="-127"/>
              </a:rPr>
              <a:t>Car must own the segment under them</a:t>
            </a:r>
          </a:p>
          <a:p>
            <a:pPr lvl="1">
              <a:lnSpc>
                <a:spcPct val="80000"/>
              </a:lnSpc>
            </a:pPr>
            <a:r>
              <a:rPr lang="en-US" altLang="ko-KR" dirty="0">
                <a:latin typeface="Helvetica" pitchFamily="34" charset="0"/>
                <a:ea typeface="굴림" charset="-127"/>
              </a:rPr>
              <a:t>Must acquire segment that they are moving into</a:t>
            </a:r>
          </a:p>
          <a:p>
            <a:pPr>
              <a:lnSpc>
                <a:spcPct val="80000"/>
              </a:lnSpc>
            </a:pPr>
            <a:r>
              <a:rPr lang="en-US" altLang="ko-KR" dirty="0">
                <a:latin typeface="Helvetica" pitchFamily="34" charset="0"/>
                <a:ea typeface="굴림" charset="-127"/>
              </a:rPr>
              <a:t>For bridge: must acquire both halves </a:t>
            </a:r>
          </a:p>
          <a:p>
            <a:pPr lvl="1">
              <a:lnSpc>
                <a:spcPct val="80000"/>
              </a:lnSpc>
            </a:pPr>
            <a:r>
              <a:rPr lang="en-US" altLang="ko-KR" dirty="0">
                <a:latin typeface="Helvetica" pitchFamily="34" charset="0"/>
                <a:ea typeface="굴림" charset="-127"/>
              </a:rPr>
              <a:t>Traffic only in one direction at a time </a:t>
            </a:r>
          </a:p>
          <a:p>
            <a:pPr lvl="1">
              <a:lnSpc>
                <a:spcPct val="80000"/>
              </a:lnSpc>
            </a:pPr>
            <a:r>
              <a:rPr lang="en-US" altLang="ko-KR" dirty="0">
                <a:latin typeface="Helvetica" pitchFamily="34" charset="0"/>
                <a:ea typeface="굴림" charset="-127"/>
              </a:rPr>
              <a:t>Problem occurs when two cars in opposite directions on bridge: each acquires one segment and needs next</a:t>
            </a:r>
          </a:p>
          <a:p>
            <a:pPr>
              <a:lnSpc>
                <a:spcPct val="80000"/>
              </a:lnSpc>
            </a:pPr>
            <a:r>
              <a:rPr lang="en-US" altLang="ko-KR" dirty="0">
                <a:latin typeface="Helvetica" pitchFamily="34" charset="0"/>
                <a:ea typeface="굴림" charset="-127"/>
              </a:rPr>
              <a:t>If a deadlock occurs, it can be resolved if one car backs up (preempt resources and rollback)</a:t>
            </a:r>
          </a:p>
          <a:p>
            <a:pPr lvl="1">
              <a:lnSpc>
                <a:spcPct val="80000"/>
              </a:lnSpc>
            </a:pPr>
            <a:r>
              <a:rPr lang="en-US" altLang="ko-KR" dirty="0">
                <a:latin typeface="Helvetica" pitchFamily="34" charset="0"/>
                <a:ea typeface="굴림" charset="-127"/>
              </a:rPr>
              <a:t>Several cars may have to be backed up </a:t>
            </a:r>
          </a:p>
          <a:p>
            <a:pPr>
              <a:lnSpc>
                <a:spcPct val="80000"/>
              </a:lnSpc>
            </a:pPr>
            <a:r>
              <a:rPr lang="en-US" altLang="ko-KR" dirty="0">
                <a:latin typeface="Helvetica" pitchFamily="34" charset="0"/>
                <a:ea typeface="굴림" charset="-127"/>
              </a:rPr>
              <a:t>Starvation is possible</a:t>
            </a:r>
          </a:p>
          <a:p>
            <a:pPr lvl="1">
              <a:lnSpc>
                <a:spcPct val="80000"/>
              </a:lnSpc>
            </a:pPr>
            <a:r>
              <a:rPr lang="en-US" altLang="ko-KR" dirty="0">
                <a:latin typeface="Helvetica" pitchFamily="34" charset="0"/>
                <a:ea typeface="굴림" charset="-127"/>
              </a:rPr>
              <a:t>Heavy traffic going east </a:t>
            </a:r>
            <a:r>
              <a:rPr lang="en-US" altLang="ko-KR" dirty="0">
                <a:latin typeface="Helvetica" pitchFamily="34" charset="0"/>
                <a:ea typeface="굴림" charset="-127"/>
                <a:sym typeface="Symbol" pitchFamily="18" charset="2"/>
              </a:rPr>
              <a:t> no car can go west</a:t>
            </a:r>
          </a:p>
        </p:txBody>
      </p:sp>
      <p:grpSp>
        <p:nvGrpSpPr>
          <p:cNvPr id="2" name="Group 461"/>
          <p:cNvGrpSpPr>
            <a:grpSpLocks/>
          </p:cNvGrpSpPr>
          <p:nvPr/>
        </p:nvGrpSpPr>
        <p:grpSpPr bwMode="auto">
          <a:xfrm>
            <a:off x="2974049" y="5314696"/>
            <a:ext cx="6276975" cy="1484313"/>
            <a:chOff x="808" y="400"/>
            <a:chExt cx="3954" cy="935"/>
          </a:xfrm>
        </p:grpSpPr>
        <p:grpSp>
          <p:nvGrpSpPr>
            <p:cNvPr id="3" name="Group 454"/>
            <p:cNvGrpSpPr>
              <a:grpSpLocks/>
            </p:cNvGrpSpPr>
            <p:nvPr/>
          </p:nvGrpSpPr>
          <p:grpSpPr bwMode="auto">
            <a:xfrm>
              <a:off x="808" y="471"/>
              <a:ext cx="3954" cy="864"/>
              <a:chOff x="816" y="432"/>
              <a:chExt cx="3954" cy="864"/>
            </a:xfrm>
          </p:grpSpPr>
          <p:grpSp>
            <p:nvGrpSpPr>
              <p:cNvPr id="4" name="Group 5"/>
              <p:cNvGrpSpPr>
                <a:grpSpLocks/>
              </p:cNvGrpSpPr>
              <p:nvPr/>
            </p:nvGrpSpPr>
            <p:grpSpPr bwMode="auto">
              <a:xfrm>
                <a:off x="834" y="432"/>
                <a:ext cx="3936" cy="240"/>
                <a:chOff x="672" y="1008"/>
                <a:chExt cx="3936" cy="240"/>
              </a:xfrm>
            </p:grpSpPr>
            <p:sp>
              <p:nvSpPr>
                <p:cNvPr id="80136" name="Line 6"/>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7" name="Line 7"/>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8" name="Line 8"/>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9" name="Line 9"/>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40" name="Line 10"/>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grpSp>
            <p:nvGrpSpPr>
              <p:cNvPr id="5" name="Group 11"/>
              <p:cNvGrpSpPr>
                <a:grpSpLocks/>
              </p:cNvGrpSpPr>
              <p:nvPr/>
            </p:nvGrpSpPr>
            <p:grpSpPr bwMode="auto">
              <a:xfrm flipV="1">
                <a:off x="834" y="1056"/>
                <a:ext cx="3936" cy="240"/>
                <a:chOff x="672" y="1008"/>
                <a:chExt cx="3936" cy="240"/>
              </a:xfrm>
            </p:grpSpPr>
            <p:sp>
              <p:nvSpPr>
                <p:cNvPr id="80131" name="Line 12"/>
                <p:cNvSpPr>
                  <a:spLocks noChangeShapeType="1"/>
                </p:cNvSpPr>
                <p:nvPr/>
              </p:nvSpPr>
              <p:spPr bwMode="auto">
                <a:xfrm>
                  <a:off x="672" y="1008"/>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2" name="Line 13"/>
                <p:cNvSpPr>
                  <a:spLocks noChangeShapeType="1"/>
                </p:cNvSpPr>
                <p:nvPr/>
              </p:nvSpPr>
              <p:spPr bwMode="auto">
                <a:xfrm>
                  <a:off x="1824" y="1008"/>
                  <a:ext cx="384" cy="24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3" name="Line 14"/>
                <p:cNvSpPr>
                  <a:spLocks noChangeShapeType="1"/>
                </p:cNvSpPr>
                <p:nvPr/>
              </p:nvSpPr>
              <p:spPr bwMode="auto">
                <a:xfrm>
                  <a:off x="2208" y="1248"/>
                  <a:ext cx="864"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4" name="Line 15"/>
                <p:cNvSpPr>
                  <a:spLocks noChangeShapeType="1"/>
                </p:cNvSpPr>
                <p:nvPr/>
              </p:nvSpPr>
              <p:spPr bwMode="auto">
                <a:xfrm flipV="1">
                  <a:off x="3072" y="1026"/>
                  <a:ext cx="384" cy="222"/>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80135" name="Line 16"/>
                <p:cNvSpPr>
                  <a:spLocks noChangeShapeType="1"/>
                </p:cNvSpPr>
                <p:nvPr/>
              </p:nvSpPr>
              <p:spPr bwMode="auto">
                <a:xfrm>
                  <a:off x="3456" y="1020"/>
                  <a:ext cx="1152" cy="0"/>
                </a:xfrm>
                <a:prstGeom prst="line">
                  <a:avLst/>
                </a:prstGeom>
                <a:noFill/>
                <a:ln w="9525">
                  <a:solidFill>
                    <a:schemeClr val="tx1"/>
                  </a:solidFill>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grpSp>
          <p:sp>
            <p:nvSpPr>
              <p:cNvPr id="79885" name="Line 20"/>
              <p:cNvSpPr>
                <a:spLocks noChangeShapeType="1"/>
              </p:cNvSpPr>
              <p:nvPr/>
            </p:nvSpPr>
            <p:spPr bwMode="auto">
              <a:xfrm>
                <a:off x="816" y="852"/>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sp>
            <p:nvSpPr>
              <p:cNvPr id="79886" name="Line 21"/>
              <p:cNvSpPr>
                <a:spLocks noChangeShapeType="1"/>
              </p:cNvSpPr>
              <p:nvPr/>
            </p:nvSpPr>
            <p:spPr bwMode="auto">
              <a:xfrm>
                <a:off x="3462" y="846"/>
                <a:ext cx="1272" cy="0"/>
              </a:xfrm>
              <a:prstGeom prst="line">
                <a:avLst/>
              </a:prstGeom>
              <a:noFill/>
              <a:ln w="9525">
                <a:solidFill>
                  <a:schemeClr val="tx1"/>
                </a:solidFill>
                <a:prstDash val="dash"/>
                <a:round/>
                <a:headEnd/>
                <a:tailEnd/>
              </a:ln>
            </p:spPr>
            <p:txBody>
              <a:bodyPr wrap="none" anchor="ctr"/>
              <a:lstStyle/>
              <a:p>
                <a:pPr algn="ctr"/>
                <a:endParaRPr lang="en-US" b="0">
                  <a:solidFill>
                    <a:srgbClr val="000000"/>
                  </a:solidFill>
                  <a:latin typeface="Comic Sans MS" pitchFamily="66" charset="0"/>
                  <a:ea typeface="ＭＳ Ｐゴシック" charset="-128"/>
                  <a:cs typeface="+mn-cs"/>
                </a:endParaRPr>
              </a:p>
            </p:txBody>
          </p:sp>
          <p:pic>
            <p:nvPicPr>
              <p:cNvPr id="79887" name="Picture 64" descr="j0212957"/>
              <p:cNvPicPr>
                <a:picLocks noChangeAspect="1" noChangeArrowheads="1"/>
              </p:cNvPicPr>
              <p:nvPr/>
            </p:nvPicPr>
            <p:blipFill>
              <a:blip r:embed="rId3" cstate="print"/>
              <a:srcRect/>
              <a:stretch>
                <a:fillRect/>
              </a:stretch>
            </p:blipFill>
            <p:spPr bwMode="auto">
              <a:xfrm>
                <a:off x="2784" y="720"/>
                <a:ext cx="480" cy="302"/>
              </a:xfrm>
              <a:prstGeom prst="rect">
                <a:avLst/>
              </a:prstGeom>
              <a:noFill/>
              <a:ln w="9525">
                <a:noFill/>
                <a:miter lim="800000"/>
                <a:headEnd/>
                <a:tailEnd/>
              </a:ln>
            </p:spPr>
          </p:pic>
          <p:pic>
            <p:nvPicPr>
              <p:cNvPr id="79888" name="Picture 65" descr="MCj03914140000[1]"/>
              <p:cNvPicPr>
                <a:picLocks noChangeAspect="1" noChangeArrowheads="1"/>
              </p:cNvPicPr>
              <p:nvPr/>
            </p:nvPicPr>
            <p:blipFill>
              <a:blip r:embed="rId4" cstate="print"/>
              <a:srcRect/>
              <a:stretch>
                <a:fillRect/>
              </a:stretch>
            </p:blipFill>
            <p:spPr bwMode="auto">
              <a:xfrm>
                <a:off x="2256" y="576"/>
                <a:ext cx="480" cy="462"/>
              </a:xfrm>
              <a:prstGeom prst="rect">
                <a:avLst/>
              </a:prstGeom>
              <a:noFill/>
              <a:ln w="9525">
                <a:noFill/>
                <a:miter lim="800000"/>
                <a:headEnd/>
                <a:tailEnd/>
              </a:ln>
            </p:spPr>
          </p:pic>
          <p:grpSp>
            <p:nvGrpSpPr>
              <p:cNvPr id="6" name="Group 224"/>
              <p:cNvGrpSpPr>
                <a:grpSpLocks/>
              </p:cNvGrpSpPr>
              <p:nvPr/>
            </p:nvGrpSpPr>
            <p:grpSpPr bwMode="auto">
              <a:xfrm>
                <a:off x="3456" y="528"/>
                <a:ext cx="520" cy="303"/>
                <a:chOff x="4464" y="1825"/>
                <a:chExt cx="520" cy="303"/>
              </a:xfrm>
            </p:grpSpPr>
            <p:sp>
              <p:nvSpPr>
                <p:cNvPr id="80097" name="Freeform 188"/>
                <p:cNvSpPr>
                  <a:spLocks/>
                </p:cNvSpPr>
                <p:nvPr/>
              </p:nvSpPr>
              <p:spPr bwMode="auto">
                <a:xfrm>
                  <a:off x="4464" y="1825"/>
                  <a:ext cx="520" cy="303"/>
                </a:xfrm>
                <a:custGeom>
                  <a:avLst/>
                  <a:gdLst>
                    <a:gd name="T0" fmla="*/ 49 w 1141"/>
                    <a:gd name="T1" fmla="*/ 18 h 663"/>
                    <a:gd name="T2" fmla="*/ 49 w 1141"/>
                    <a:gd name="T3" fmla="*/ 17 h 663"/>
                    <a:gd name="T4" fmla="*/ 48 w 1141"/>
                    <a:gd name="T5" fmla="*/ 16 h 663"/>
                    <a:gd name="T6" fmla="*/ 48 w 1141"/>
                    <a:gd name="T7" fmla="*/ 11 h 663"/>
                    <a:gd name="T8" fmla="*/ 46 w 1141"/>
                    <a:gd name="T9" fmla="*/ 3 h 663"/>
                    <a:gd name="T10" fmla="*/ 45 w 1141"/>
                    <a:gd name="T11" fmla="*/ 1 h 663"/>
                    <a:gd name="T12" fmla="*/ 43 w 1141"/>
                    <a:gd name="T13" fmla="*/ 0 h 663"/>
                    <a:gd name="T14" fmla="*/ 42 w 1141"/>
                    <a:gd name="T15" fmla="*/ 0 h 663"/>
                    <a:gd name="T16" fmla="*/ 39 w 1141"/>
                    <a:gd name="T17" fmla="*/ 0 h 663"/>
                    <a:gd name="T18" fmla="*/ 33 w 1141"/>
                    <a:gd name="T19" fmla="*/ 0 h 663"/>
                    <a:gd name="T20" fmla="*/ 27 w 1141"/>
                    <a:gd name="T21" fmla="*/ 0 h 663"/>
                    <a:gd name="T22" fmla="*/ 22 w 1141"/>
                    <a:gd name="T23" fmla="*/ 0 h 663"/>
                    <a:gd name="T24" fmla="*/ 21 w 1141"/>
                    <a:gd name="T25" fmla="*/ 0 h 663"/>
                    <a:gd name="T26" fmla="*/ 18 w 1141"/>
                    <a:gd name="T27" fmla="*/ 0 h 663"/>
                    <a:gd name="T28" fmla="*/ 16 w 1141"/>
                    <a:gd name="T29" fmla="*/ 1 h 663"/>
                    <a:gd name="T30" fmla="*/ 16 w 1141"/>
                    <a:gd name="T31" fmla="*/ 2 h 663"/>
                    <a:gd name="T32" fmla="*/ 16 w 1141"/>
                    <a:gd name="T33" fmla="*/ 2 h 663"/>
                    <a:gd name="T34" fmla="*/ 15 w 1141"/>
                    <a:gd name="T35" fmla="*/ 2 h 663"/>
                    <a:gd name="T36" fmla="*/ 15 w 1141"/>
                    <a:gd name="T37" fmla="*/ 3 h 663"/>
                    <a:gd name="T38" fmla="*/ 12 w 1141"/>
                    <a:gd name="T39" fmla="*/ 5 h 663"/>
                    <a:gd name="T40" fmla="*/ 10 w 1141"/>
                    <a:gd name="T41" fmla="*/ 8 h 663"/>
                    <a:gd name="T42" fmla="*/ 8 w 1141"/>
                    <a:gd name="T43" fmla="*/ 8 h 663"/>
                    <a:gd name="T44" fmla="*/ 5 w 1141"/>
                    <a:gd name="T45" fmla="*/ 9 h 663"/>
                    <a:gd name="T46" fmla="*/ 5 w 1141"/>
                    <a:gd name="T47" fmla="*/ 10 h 663"/>
                    <a:gd name="T48" fmla="*/ 3 w 1141"/>
                    <a:gd name="T49" fmla="*/ 11 h 663"/>
                    <a:gd name="T50" fmla="*/ 2 w 1141"/>
                    <a:gd name="T51" fmla="*/ 13 h 663"/>
                    <a:gd name="T52" fmla="*/ 2 w 1141"/>
                    <a:gd name="T53" fmla="*/ 15 h 663"/>
                    <a:gd name="T54" fmla="*/ 2 w 1141"/>
                    <a:gd name="T55" fmla="*/ 15 h 663"/>
                    <a:gd name="T56" fmla="*/ 2 w 1141"/>
                    <a:gd name="T57" fmla="*/ 16 h 663"/>
                    <a:gd name="T58" fmla="*/ 1 w 1141"/>
                    <a:gd name="T59" fmla="*/ 16 h 663"/>
                    <a:gd name="T60" fmla="*/ 0 w 1141"/>
                    <a:gd name="T61" fmla="*/ 17 h 663"/>
                    <a:gd name="T62" fmla="*/ 0 w 1141"/>
                    <a:gd name="T63" fmla="*/ 18 h 663"/>
                    <a:gd name="T64" fmla="*/ 0 w 1141"/>
                    <a:gd name="T65" fmla="*/ 18 h 663"/>
                    <a:gd name="T66" fmla="*/ 0 w 1141"/>
                    <a:gd name="T67" fmla="*/ 21 h 663"/>
                    <a:gd name="T68" fmla="*/ 0 w 1141"/>
                    <a:gd name="T69" fmla="*/ 23 h 663"/>
                    <a:gd name="T70" fmla="*/ 2 w 1141"/>
                    <a:gd name="T71" fmla="*/ 24 h 663"/>
                    <a:gd name="T72" fmla="*/ 3 w 1141"/>
                    <a:gd name="T73" fmla="*/ 25 h 663"/>
                    <a:gd name="T74" fmla="*/ 3 w 1141"/>
                    <a:gd name="T75" fmla="*/ 25 h 663"/>
                    <a:gd name="T76" fmla="*/ 5 w 1141"/>
                    <a:gd name="T77" fmla="*/ 25 h 663"/>
                    <a:gd name="T78" fmla="*/ 5 w 1141"/>
                    <a:gd name="T79" fmla="*/ 26 h 663"/>
                    <a:gd name="T80" fmla="*/ 7 w 1141"/>
                    <a:gd name="T81" fmla="*/ 27 h 663"/>
                    <a:gd name="T82" fmla="*/ 10 w 1141"/>
                    <a:gd name="T83" fmla="*/ 29 h 663"/>
                    <a:gd name="T84" fmla="*/ 12 w 1141"/>
                    <a:gd name="T85" fmla="*/ 29 h 663"/>
                    <a:gd name="T86" fmla="*/ 15 w 1141"/>
                    <a:gd name="T87" fmla="*/ 28 h 663"/>
                    <a:gd name="T88" fmla="*/ 16 w 1141"/>
                    <a:gd name="T89" fmla="*/ 27 h 663"/>
                    <a:gd name="T90" fmla="*/ 18 w 1141"/>
                    <a:gd name="T91" fmla="*/ 26 h 663"/>
                    <a:gd name="T92" fmla="*/ 21 w 1141"/>
                    <a:gd name="T93" fmla="*/ 26 h 663"/>
                    <a:gd name="T94" fmla="*/ 24 w 1141"/>
                    <a:gd name="T95" fmla="*/ 26 h 663"/>
                    <a:gd name="T96" fmla="*/ 28 w 1141"/>
                    <a:gd name="T97" fmla="*/ 26 h 663"/>
                    <a:gd name="T98" fmla="*/ 31 w 1141"/>
                    <a:gd name="T99" fmla="*/ 26 h 663"/>
                    <a:gd name="T100" fmla="*/ 32 w 1141"/>
                    <a:gd name="T101" fmla="*/ 27 h 663"/>
                    <a:gd name="T102" fmla="*/ 34 w 1141"/>
                    <a:gd name="T103" fmla="*/ 28 h 663"/>
                    <a:gd name="T104" fmla="*/ 36 w 1141"/>
                    <a:gd name="T105" fmla="*/ 29 h 663"/>
                    <a:gd name="T106" fmla="*/ 39 w 1141"/>
                    <a:gd name="T107" fmla="*/ 29 h 663"/>
                    <a:gd name="T108" fmla="*/ 41 w 1141"/>
                    <a:gd name="T109" fmla="*/ 27 h 663"/>
                    <a:gd name="T110" fmla="*/ 43 w 1141"/>
                    <a:gd name="T111" fmla="*/ 25 h 663"/>
                    <a:gd name="T112" fmla="*/ 45 w 1141"/>
                    <a:gd name="T113" fmla="*/ 25 h 663"/>
                    <a:gd name="T114" fmla="*/ 46 w 1141"/>
                    <a:gd name="T115" fmla="*/ 25 h 663"/>
                    <a:gd name="T116" fmla="*/ 47 w 1141"/>
                    <a:gd name="T117" fmla="*/ 25 h 663"/>
                    <a:gd name="T118" fmla="*/ 48 w 1141"/>
                    <a:gd name="T119" fmla="*/ 24 h 663"/>
                    <a:gd name="T120" fmla="*/ 49 w 1141"/>
                    <a:gd name="T121" fmla="*/ 22 h 663"/>
                    <a:gd name="T122" fmla="*/ 49 w 1141"/>
                    <a:gd name="T123" fmla="*/ 19 h 66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1141"/>
                    <a:gd name="T187" fmla="*/ 0 h 663"/>
                    <a:gd name="T188" fmla="*/ 1141 w 1141"/>
                    <a:gd name="T189" fmla="*/ 663 h 66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1141" h="663">
                      <a:moveTo>
                        <a:pt x="1140" y="427"/>
                      </a:moveTo>
                      <a:lnTo>
                        <a:pt x="1138" y="420"/>
                      </a:lnTo>
                      <a:lnTo>
                        <a:pt x="1136" y="413"/>
                      </a:lnTo>
                      <a:lnTo>
                        <a:pt x="1133" y="406"/>
                      </a:lnTo>
                      <a:lnTo>
                        <a:pt x="1129" y="400"/>
                      </a:lnTo>
                      <a:lnTo>
                        <a:pt x="1125" y="393"/>
                      </a:lnTo>
                      <a:lnTo>
                        <a:pt x="1119" y="386"/>
                      </a:lnTo>
                      <a:lnTo>
                        <a:pt x="1112" y="379"/>
                      </a:lnTo>
                      <a:lnTo>
                        <a:pt x="1105" y="373"/>
                      </a:lnTo>
                      <a:lnTo>
                        <a:pt x="1105" y="338"/>
                      </a:lnTo>
                      <a:lnTo>
                        <a:pt x="1105" y="289"/>
                      </a:lnTo>
                      <a:lnTo>
                        <a:pt x="1105" y="245"/>
                      </a:lnTo>
                      <a:lnTo>
                        <a:pt x="1105" y="227"/>
                      </a:lnTo>
                      <a:lnTo>
                        <a:pt x="1059" y="67"/>
                      </a:lnTo>
                      <a:lnTo>
                        <a:pt x="1054" y="54"/>
                      </a:lnTo>
                      <a:lnTo>
                        <a:pt x="1047" y="41"/>
                      </a:lnTo>
                      <a:lnTo>
                        <a:pt x="1039" y="30"/>
                      </a:lnTo>
                      <a:lnTo>
                        <a:pt x="1029" y="19"/>
                      </a:lnTo>
                      <a:lnTo>
                        <a:pt x="1016" y="11"/>
                      </a:lnTo>
                      <a:lnTo>
                        <a:pt x="1004" y="5"/>
                      </a:lnTo>
                      <a:lnTo>
                        <a:pt x="989" y="1"/>
                      </a:lnTo>
                      <a:lnTo>
                        <a:pt x="972" y="0"/>
                      </a:lnTo>
                      <a:lnTo>
                        <a:pt x="967" y="0"/>
                      </a:lnTo>
                      <a:lnTo>
                        <a:pt x="951" y="0"/>
                      </a:lnTo>
                      <a:lnTo>
                        <a:pt x="926" y="0"/>
                      </a:lnTo>
                      <a:lnTo>
                        <a:pt x="895" y="0"/>
                      </a:lnTo>
                      <a:lnTo>
                        <a:pt x="857" y="0"/>
                      </a:lnTo>
                      <a:lnTo>
                        <a:pt x="815" y="0"/>
                      </a:lnTo>
                      <a:lnTo>
                        <a:pt x="770" y="0"/>
                      </a:lnTo>
                      <a:lnTo>
                        <a:pt x="724" y="0"/>
                      </a:lnTo>
                      <a:lnTo>
                        <a:pt x="678" y="0"/>
                      </a:lnTo>
                      <a:lnTo>
                        <a:pt x="633" y="0"/>
                      </a:lnTo>
                      <a:lnTo>
                        <a:pt x="590" y="0"/>
                      </a:lnTo>
                      <a:lnTo>
                        <a:pt x="553" y="0"/>
                      </a:lnTo>
                      <a:lnTo>
                        <a:pt x="521" y="0"/>
                      </a:lnTo>
                      <a:lnTo>
                        <a:pt x="497" y="0"/>
                      </a:lnTo>
                      <a:lnTo>
                        <a:pt x="480" y="0"/>
                      </a:lnTo>
                      <a:lnTo>
                        <a:pt x="475" y="0"/>
                      </a:lnTo>
                      <a:lnTo>
                        <a:pt x="451" y="1"/>
                      </a:lnTo>
                      <a:lnTo>
                        <a:pt x="430" y="6"/>
                      </a:lnTo>
                      <a:lnTo>
                        <a:pt x="411" y="13"/>
                      </a:lnTo>
                      <a:lnTo>
                        <a:pt x="396" y="21"/>
                      </a:lnTo>
                      <a:lnTo>
                        <a:pt x="384" y="29"/>
                      </a:lnTo>
                      <a:lnTo>
                        <a:pt x="374" y="36"/>
                      </a:lnTo>
                      <a:lnTo>
                        <a:pt x="368" y="41"/>
                      </a:lnTo>
                      <a:lnTo>
                        <a:pt x="364" y="45"/>
                      </a:lnTo>
                      <a:lnTo>
                        <a:pt x="365" y="45"/>
                      </a:lnTo>
                      <a:lnTo>
                        <a:pt x="364" y="46"/>
                      </a:lnTo>
                      <a:lnTo>
                        <a:pt x="362" y="47"/>
                      </a:lnTo>
                      <a:lnTo>
                        <a:pt x="361" y="49"/>
                      </a:lnTo>
                      <a:lnTo>
                        <a:pt x="358" y="51"/>
                      </a:lnTo>
                      <a:lnTo>
                        <a:pt x="354" y="55"/>
                      </a:lnTo>
                      <a:lnTo>
                        <a:pt x="341" y="69"/>
                      </a:lnTo>
                      <a:lnTo>
                        <a:pt x="323" y="87"/>
                      </a:lnTo>
                      <a:lnTo>
                        <a:pt x="302" y="110"/>
                      </a:lnTo>
                      <a:lnTo>
                        <a:pt x="280" y="132"/>
                      </a:lnTo>
                      <a:lnTo>
                        <a:pt x="262" y="153"/>
                      </a:lnTo>
                      <a:lnTo>
                        <a:pt x="247" y="169"/>
                      </a:lnTo>
                      <a:lnTo>
                        <a:pt x="239" y="177"/>
                      </a:lnTo>
                      <a:lnTo>
                        <a:pt x="229" y="181"/>
                      </a:lnTo>
                      <a:lnTo>
                        <a:pt x="213" y="185"/>
                      </a:lnTo>
                      <a:lnTo>
                        <a:pt x="194" y="192"/>
                      </a:lnTo>
                      <a:lnTo>
                        <a:pt x="172" y="199"/>
                      </a:lnTo>
                      <a:lnTo>
                        <a:pt x="150" y="206"/>
                      </a:lnTo>
                      <a:lnTo>
                        <a:pt x="131" y="212"/>
                      </a:lnTo>
                      <a:lnTo>
                        <a:pt x="119" y="216"/>
                      </a:lnTo>
                      <a:lnTo>
                        <a:pt x="114" y="218"/>
                      </a:lnTo>
                      <a:lnTo>
                        <a:pt x="112" y="219"/>
                      </a:lnTo>
                      <a:lnTo>
                        <a:pt x="92" y="229"/>
                      </a:lnTo>
                      <a:lnTo>
                        <a:pt x="77" y="242"/>
                      </a:lnTo>
                      <a:lnTo>
                        <a:pt x="63" y="257"/>
                      </a:lnTo>
                      <a:lnTo>
                        <a:pt x="54" y="272"/>
                      </a:lnTo>
                      <a:lnTo>
                        <a:pt x="46" y="288"/>
                      </a:lnTo>
                      <a:lnTo>
                        <a:pt x="40" y="305"/>
                      </a:lnTo>
                      <a:lnTo>
                        <a:pt x="38" y="321"/>
                      </a:lnTo>
                      <a:lnTo>
                        <a:pt x="37" y="337"/>
                      </a:lnTo>
                      <a:lnTo>
                        <a:pt x="37" y="338"/>
                      </a:lnTo>
                      <a:lnTo>
                        <a:pt x="37" y="340"/>
                      </a:lnTo>
                      <a:lnTo>
                        <a:pt x="37" y="342"/>
                      </a:lnTo>
                      <a:lnTo>
                        <a:pt x="37" y="348"/>
                      </a:lnTo>
                      <a:lnTo>
                        <a:pt x="37" y="356"/>
                      </a:lnTo>
                      <a:lnTo>
                        <a:pt x="37" y="366"/>
                      </a:lnTo>
                      <a:lnTo>
                        <a:pt x="29" y="371"/>
                      </a:lnTo>
                      <a:lnTo>
                        <a:pt x="22" y="376"/>
                      </a:lnTo>
                      <a:lnTo>
                        <a:pt x="16" y="383"/>
                      </a:lnTo>
                      <a:lnTo>
                        <a:pt x="12" y="390"/>
                      </a:lnTo>
                      <a:lnTo>
                        <a:pt x="8" y="397"/>
                      </a:lnTo>
                      <a:lnTo>
                        <a:pt x="5" y="404"/>
                      </a:lnTo>
                      <a:lnTo>
                        <a:pt x="2" y="411"/>
                      </a:lnTo>
                      <a:lnTo>
                        <a:pt x="1" y="418"/>
                      </a:lnTo>
                      <a:lnTo>
                        <a:pt x="1" y="419"/>
                      </a:lnTo>
                      <a:lnTo>
                        <a:pt x="0" y="421"/>
                      </a:lnTo>
                      <a:lnTo>
                        <a:pt x="0" y="485"/>
                      </a:lnTo>
                      <a:lnTo>
                        <a:pt x="0" y="486"/>
                      </a:lnTo>
                      <a:lnTo>
                        <a:pt x="2" y="502"/>
                      </a:lnTo>
                      <a:lnTo>
                        <a:pt x="7" y="517"/>
                      </a:lnTo>
                      <a:lnTo>
                        <a:pt x="14" y="530"/>
                      </a:lnTo>
                      <a:lnTo>
                        <a:pt x="23" y="541"/>
                      </a:lnTo>
                      <a:lnTo>
                        <a:pt x="33" y="552"/>
                      </a:lnTo>
                      <a:lnTo>
                        <a:pt x="45" y="560"/>
                      </a:lnTo>
                      <a:lnTo>
                        <a:pt x="56" y="565"/>
                      </a:lnTo>
                      <a:lnTo>
                        <a:pt x="69" y="570"/>
                      </a:lnTo>
                      <a:lnTo>
                        <a:pt x="70" y="570"/>
                      </a:lnTo>
                      <a:lnTo>
                        <a:pt x="71" y="571"/>
                      </a:lnTo>
                      <a:lnTo>
                        <a:pt x="73" y="571"/>
                      </a:lnTo>
                      <a:lnTo>
                        <a:pt x="77" y="572"/>
                      </a:lnTo>
                      <a:lnTo>
                        <a:pt x="84" y="573"/>
                      </a:lnTo>
                      <a:lnTo>
                        <a:pt x="92" y="575"/>
                      </a:lnTo>
                      <a:lnTo>
                        <a:pt x="101" y="577"/>
                      </a:lnTo>
                      <a:lnTo>
                        <a:pt x="111" y="578"/>
                      </a:lnTo>
                      <a:lnTo>
                        <a:pt x="120" y="580"/>
                      </a:lnTo>
                      <a:lnTo>
                        <a:pt x="128" y="581"/>
                      </a:lnTo>
                      <a:lnTo>
                        <a:pt x="139" y="599"/>
                      </a:lnTo>
                      <a:lnTo>
                        <a:pt x="153" y="615"/>
                      </a:lnTo>
                      <a:lnTo>
                        <a:pt x="168" y="629"/>
                      </a:lnTo>
                      <a:lnTo>
                        <a:pt x="184" y="641"/>
                      </a:lnTo>
                      <a:lnTo>
                        <a:pt x="203" y="651"/>
                      </a:lnTo>
                      <a:lnTo>
                        <a:pt x="222" y="657"/>
                      </a:lnTo>
                      <a:lnTo>
                        <a:pt x="243" y="662"/>
                      </a:lnTo>
                      <a:lnTo>
                        <a:pt x="265" y="663"/>
                      </a:lnTo>
                      <a:lnTo>
                        <a:pt x="285" y="662"/>
                      </a:lnTo>
                      <a:lnTo>
                        <a:pt x="304" y="659"/>
                      </a:lnTo>
                      <a:lnTo>
                        <a:pt x="323" y="652"/>
                      </a:lnTo>
                      <a:lnTo>
                        <a:pt x="340" y="644"/>
                      </a:lnTo>
                      <a:lnTo>
                        <a:pt x="356" y="633"/>
                      </a:lnTo>
                      <a:lnTo>
                        <a:pt x="371" y="621"/>
                      </a:lnTo>
                      <a:lnTo>
                        <a:pt x="384" y="607"/>
                      </a:lnTo>
                      <a:lnTo>
                        <a:pt x="395" y="591"/>
                      </a:lnTo>
                      <a:lnTo>
                        <a:pt x="404" y="591"/>
                      </a:lnTo>
                      <a:lnTo>
                        <a:pt x="417" y="591"/>
                      </a:lnTo>
                      <a:lnTo>
                        <a:pt x="434" y="591"/>
                      </a:lnTo>
                      <a:lnTo>
                        <a:pt x="456" y="591"/>
                      </a:lnTo>
                      <a:lnTo>
                        <a:pt x="479" y="591"/>
                      </a:lnTo>
                      <a:lnTo>
                        <a:pt x="506" y="591"/>
                      </a:lnTo>
                      <a:lnTo>
                        <a:pt x="532" y="591"/>
                      </a:lnTo>
                      <a:lnTo>
                        <a:pt x="561" y="591"/>
                      </a:lnTo>
                      <a:lnTo>
                        <a:pt x="589" y="591"/>
                      </a:lnTo>
                      <a:lnTo>
                        <a:pt x="615" y="591"/>
                      </a:lnTo>
                      <a:lnTo>
                        <a:pt x="642" y="591"/>
                      </a:lnTo>
                      <a:lnTo>
                        <a:pt x="665" y="591"/>
                      </a:lnTo>
                      <a:lnTo>
                        <a:pt x="687" y="591"/>
                      </a:lnTo>
                      <a:lnTo>
                        <a:pt x="704" y="591"/>
                      </a:lnTo>
                      <a:lnTo>
                        <a:pt x="717" y="591"/>
                      </a:lnTo>
                      <a:lnTo>
                        <a:pt x="726" y="591"/>
                      </a:lnTo>
                      <a:lnTo>
                        <a:pt x="737" y="607"/>
                      </a:lnTo>
                      <a:lnTo>
                        <a:pt x="750" y="621"/>
                      </a:lnTo>
                      <a:lnTo>
                        <a:pt x="765" y="633"/>
                      </a:lnTo>
                      <a:lnTo>
                        <a:pt x="781" y="644"/>
                      </a:lnTo>
                      <a:lnTo>
                        <a:pt x="800" y="652"/>
                      </a:lnTo>
                      <a:lnTo>
                        <a:pt x="818" y="659"/>
                      </a:lnTo>
                      <a:lnTo>
                        <a:pt x="838" y="662"/>
                      </a:lnTo>
                      <a:lnTo>
                        <a:pt x="857" y="663"/>
                      </a:lnTo>
                      <a:lnTo>
                        <a:pt x="878" y="662"/>
                      </a:lnTo>
                      <a:lnTo>
                        <a:pt x="899" y="657"/>
                      </a:lnTo>
                      <a:lnTo>
                        <a:pt x="918" y="651"/>
                      </a:lnTo>
                      <a:lnTo>
                        <a:pt x="937" y="640"/>
                      </a:lnTo>
                      <a:lnTo>
                        <a:pt x="954" y="629"/>
                      </a:lnTo>
                      <a:lnTo>
                        <a:pt x="969" y="614"/>
                      </a:lnTo>
                      <a:lnTo>
                        <a:pt x="983" y="598"/>
                      </a:lnTo>
                      <a:lnTo>
                        <a:pt x="994" y="580"/>
                      </a:lnTo>
                      <a:lnTo>
                        <a:pt x="1005" y="579"/>
                      </a:lnTo>
                      <a:lnTo>
                        <a:pt x="1017" y="577"/>
                      </a:lnTo>
                      <a:lnTo>
                        <a:pt x="1031" y="575"/>
                      </a:lnTo>
                      <a:lnTo>
                        <a:pt x="1045" y="572"/>
                      </a:lnTo>
                      <a:lnTo>
                        <a:pt x="1057" y="571"/>
                      </a:lnTo>
                      <a:lnTo>
                        <a:pt x="1068" y="569"/>
                      </a:lnTo>
                      <a:lnTo>
                        <a:pt x="1075" y="568"/>
                      </a:lnTo>
                      <a:lnTo>
                        <a:pt x="1077" y="568"/>
                      </a:lnTo>
                      <a:lnTo>
                        <a:pt x="1089" y="565"/>
                      </a:lnTo>
                      <a:lnTo>
                        <a:pt x="1100" y="560"/>
                      </a:lnTo>
                      <a:lnTo>
                        <a:pt x="1111" y="554"/>
                      </a:lnTo>
                      <a:lnTo>
                        <a:pt x="1120" y="545"/>
                      </a:lnTo>
                      <a:lnTo>
                        <a:pt x="1128" y="534"/>
                      </a:lnTo>
                      <a:lnTo>
                        <a:pt x="1135" y="522"/>
                      </a:lnTo>
                      <a:lnTo>
                        <a:pt x="1138" y="508"/>
                      </a:lnTo>
                      <a:lnTo>
                        <a:pt x="1141" y="492"/>
                      </a:lnTo>
                      <a:lnTo>
                        <a:pt x="1141" y="432"/>
                      </a:lnTo>
                      <a:lnTo>
                        <a:pt x="1140" y="427"/>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8" name="Freeform 190"/>
                <p:cNvSpPr>
                  <a:spLocks noEditPoints="1"/>
                </p:cNvSpPr>
                <p:nvPr/>
              </p:nvSpPr>
              <p:spPr bwMode="auto">
                <a:xfrm>
                  <a:off x="4479" y="1839"/>
                  <a:ext cx="490" cy="274"/>
                </a:xfrm>
                <a:custGeom>
                  <a:avLst/>
                  <a:gdLst>
                    <a:gd name="T0" fmla="*/ 46 w 1076"/>
                    <a:gd name="T1" fmla="*/ 16 h 599"/>
                    <a:gd name="T2" fmla="*/ 45 w 1076"/>
                    <a:gd name="T3" fmla="*/ 10 h 599"/>
                    <a:gd name="T4" fmla="*/ 42 w 1076"/>
                    <a:gd name="T5" fmla="*/ 0 h 599"/>
                    <a:gd name="T6" fmla="*/ 18 w 1076"/>
                    <a:gd name="T7" fmla="*/ 0 h 599"/>
                    <a:gd name="T8" fmla="*/ 15 w 1076"/>
                    <a:gd name="T9" fmla="*/ 1 h 599"/>
                    <a:gd name="T10" fmla="*/ 12 w 1076"/>
                    <a:gd name="T11" fmla="*/ 5 h 599"/>
                    <a:gd name="T12" fmla="*/ 8 w 1076"/>
                    <a:gd name="T13" fmla="*/ 8 h 599"/>
                    <a:gd name="T14" fmla="*/ 4 w 1076"/>
                    <a:gd name="T15" fmla="*/ 10 h 599"/>
                    <a:gd name="T16" fmla="*/ 2 w 1076"/>
                    <a:gd name="T17" fmla="*/ 12 h 599"/>
                    <a:gd name="T18" fmla="*/ 1 w 1076"/>
                    <a:gd name="T19" fmla="*/ 13 h 599"/>
                    <a:gd name="T20" fmla="*/ 1 w 1076"/>
                    <a:gd name="T21" fmla="*/ 16 h 599"/>
                    <a:gd name="T22" fmla="*/ 0 w 1076"/>
                    <a:gd name="T23" fmla="*/ 17 h 599"/>
                    <a:gd name="T24" fmla="*/ 1 w 1076"/>
                    <a:gd name="T25" fmla="*/ 21 h 599"/>
                    <a:gd name="T26" fmla="*/ 5 w 1076"/>
                    <a:gd name="T27" fmla="*/ 23 h 599"/>
                    <a:gd name="T28" fmla="*/ 9 w 1076"/>
                    <a:gd name="T29" fmla="*/ 26 h 599"/>
                    <a:gd name="T30" fmla="*/ 13 w 1076"/>
                    <a:gd name="T31" fmla="*/ 25 h 599"/>
                    <a:gd name="T32" fmla="*/ 31 w 1076"/>
                    <a:gd name="T33" fmla="*/ 24 h 599"/>
                    <a:gd name="T34" fmla="*/ 35 w 1076"/>
                    <a:gd name="T35" fmla="*/ 26 h 599"/>
                    <a:gd name="T36" fmla="*/ 39 w 1076"/>
                    <a:gd name="T37" fmla="*/ 25 h 599"/>
                    <a:gd name="T38" fmla="*/ 45 w 1076"/>
                    <a:gd name="T39" fmla="*/ 22 h 599"/>
                    <a:gd name="T40" fmla="*/ 46 w 1076"/>
                    <a:gd name="T41" fmla="*/ 20 h 599"/>
                    <a:gd name="T42" fmla="*/ 3 w 1076"/>
                    <a:gd name="T43" fmla="*/ 13 h 599"/>
                    <a:gd name="T44" fmla="*/ 3 w 1076"/>
                    <a:gd name="T45" fmla="*/ 12 h 599"/>
                    <a:gd name="T46" fmla="*/ 6 w 1076"/>
                    <a:gd name="T47" fmla="*/ 10 h 599"/>
                    <a:gd name="T48" fmla="*/ 16 w 1076"/>
                    <a:gd name="T49" fmla="*/ 2 h 599"/>
                    <a:gd name="T50" fmla="*/ 18 w 1076"/>
                    <a:gd name="T51" fmla="*/ 1 h 599"/>
                    <a:gd name="T52" fmla="*/ 41 w 1076"/>
                    <a:gd name="T53" fmla="*/ 2 h 599"/>
                    <a:gd name="T54" fmla="*/ 43 w 1076"/>
                    <a:gd name="T55" fmla="*/ 6 h 599"/>
                    <a:gd name="T56" fmla="*/ 43 w 1076"/>
                    <a:gd name="T57" fmla="*/ 14 h 599"/>
                    <a:gd name="T58" fmla="*/ 37 w 1076"/>
                    <a:gd name="T59" fmla="*/ 16 h 599"/>
                    <a:gd name="T60" fmla="*/ 35 w 1076"/>
                    <a:gd name="T61" fmla="*/ 16 h 599"/>
                    <a:gd name="T62" fmla="*/ 33 w 1076"/>
                    <a:gd name="T63" fmla="*/ 16 h 599"/>
                    <a:gd name="T64" fmla="*/ 11 w 1076"/>
                    <a:gd name="T65" fmla="*/ 16 h 599"/>
                    <a:gd name="T66" fmla="*/ 9 w 1076"/>
                    <a:gd name="T67" fmla="*/ 16 h 599"/>
                    <a:gd name="T68" fmla="*/ 3 w 1076"/>
                    <a:gd name="T69" fmla="*/ 16 h 599"/>
                    <a:gd name="T70" fmla="*/ 4 w 1076"/>
                    <a:gd name="T71" fmla="*/ 21 h 599"/>
                    <a:gd name="T72" fmla="*/ 2 w 1076"/>
                    <a:gd name="T73" fmla="*/ 21 h 599"/>
                    <a:gd name="T74" fmla="*/ 1 w 1076"/>
                    <a:gd name="T75" fmla="*/ 18 h 599"/>
                    <a:gd name="T76" fmla="*/ 2 w 1076"/>
                    <a:gd name="T77" fmla="*/ 17 h 599"/>
                    <a:gd name="T78" fmla="*/ 5 w 1076"/>
                    <a:gd name="T79" fmla="*/ 19 h 599"/>
                    <a:gd name="T80" fmla="*/ 5 w 1076"/>
                    <a:gd name="T81" fmla="*/ 21 h 599"/>
                    <a:gd name="T82" fmla="*/ 8 w 1076"/>
                    <a:gd name="T83" fmla="*/ 24 h 599"/>
                    <a:gd name="T84" fmla="*/ 6 w 1076"/>
                    <a:gd name="T85" fmla="*/ 20 h 599"/>
                    <a:gd name="T86" fmla="*/ 9 w 1076"/>
                    <a:gd name="T87" fmla="*/ 17 h 599"/>
                    <a:gd name="T88" fmla="*/ 13 w 1076"/>
                    <a:gd name="T89" fmla="*/ 18 h 599"/>
                    <a:gd name="T90" fmla="*/ 14 w 1076"/>
                    <a:gd name="T91" fmla="*/ 22 h 599"/>
                    <a:gd name="T92" fmla="*/ 10 w 1076"/>
                    <a:gd name="T93" fmla="*/ 25 h 599"/>
                    <a:gd name="T94" fmla="*/ 15 w 1076"/>
                    <a:gd name="T95" fmla="*/ 21 h 599"/>
                    <a:gd name="T96" fmla="*/ 14 w 1076"/>
                    <a:gd name="T97" fmla="*/ 17 h 599"/>
                    <a:gd name="T98" fmla="*/ 31 w 1076"/>
                    <a:gd name="T99" fmla="*/ 18 h 599"/>
                    <a:gd name="T100" fmla="*/ 30 w 1076"/>
                    <a:gd name="T101" fmla="*/ 21 h 599"/>
                    <a:gd name="T102" fmla="*/ 34 w 1076"/>
                    <a:gd name="T103" fmla="*/ 25 h 599"/>
                    <a:gd name="T104" fmla="*/ 31 w 1076"/>
                    <a:gd name="T105" fmla="*/ 21 h 599"/>
                    <a:gd name="T106" fmla="*/ 34 w 1076"/>
                    <a:gd name="T107" fmla="*/ 17 h 599"/>
                    <a:gd name="T108" fmla="*/ 38 w 1076"/>
                    <a:gd name="T109" fmla="*/ 17 h 599"/>
                    <a:gd name="T110" fmla="*/ 39 w 1076"/>
                    <a:gd name="T111" fmla="*/ 21 h 599"/>
                    <a:gd name="T112" fmla="*/ 36 w 1076"/>
                    <a:gd name="T113" fmla="*/ 25 h 599"/>
                    <a:gd name="T114" fmla="*/ 45 w 1076"/>
                    <a:gd name="T115" fmla="*/ 21 h 599"/>
                    <a:gd name="T116" fmla="*/ 42 w 1076"/>
                    <a:gd name="T117" fmla="*/ 21 h 599"/>
                    <a:gd name="T118" fmla="*/ 41 w 1076"/>
                    <a:gd name="T119" fmla="*/ 21 h 599"/>
                    <a:gd name="T120" fmla="*/ 40 w 1076"/>
                    <a:gd name="T121" fmla="*/ 17 h 599"/>
                    <a:gd name="T122" fmla="*/ 45 w 1076"/>
                    <a:gd name="T123" fmla="*/ 17 h 599"/>
                    <a:gd name="T124" fmla="*/ 45 w 1076"/>
                    <a:gd name="T125" fmla="*/ 20 h 599"/>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076"/>
                    <a:gd name="T190" fmla="*/ 0 h 599"/>
                    <a:gd name="T191" fmla="*/ 1076 w 1076"/>
                    <a:gd name="T192" fmla="*/ 599 h 599"/>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076" h="599">
                      <a:moveTo>
                        <a:pt x="1076" y="401"/>
                      </a:moveTo>
                      <a:lnTo>
                        <a:pt x="1075" y="396"/>
                      </a:lnTo>
                      <a:lnTo>
                        <a:pt x="1073" y="391"/>
                      </a:lnTo>
                      <a:lnTo>
                        <a:pt x="1071" y="386"/>
                      </a:lnTo>
                      <a:lnTo>
                        <a:pt x="1066" y="380"/>
                      </a:lnTo>
                      <a:lnTo>
                        <a:pt x="1061" y="374"/>
                      </a:lnTo>
                      <a:lnTo>
                        <a:pt x="1056" y="369"/>
                      </a:lnTo>
                      <a:lnTo>
                        <a:pt x="1049" y="364"/>
                      </a:lnTo>
                      <a:lnTo>
                        <a:pt x="1041" y="359"/>
                      </a:lnTo>
                      <a:lnTo>
                        <a:pt x="1041" y="326"/>
                      </a:lnTo>
                      <a:lnTo>
                        <a:pt x="1041" y="272"/>
                      </a:lnTo>
                      <a:lnTo>
                        <a:pt x="1041" y="221"/>
                      </a:lnTo>
                      <a:lnTo>
                        <a:pt x="1041" y="199"/>
                      </a:lnTo>
                      <a:lnTo>
                        <a:pt x="997" y="44"/>
                      </a:lnTo>
                      <a:lnTo>
                        <a:pt x="995" y="37"/>
                      </a:lnTo>
                      <a:lnTo>
                        <a:pt x="990" y="30"/>
                      </a:lnTo>
                      <a:lnTo>
                        <a:pt x="985" y="22"/>
                      </a:lnTo>
                      <a:lnTo>
                        <a:pt x="980" y="15"/>
                      </a:lnTo>
                      <a:lnTo>
                        <a:pt x="972" y="9"/>
                      </a:lnTo>
                      <a:lnTo>
                        <a:pt x="962" y="4"/>
                      </a:lnTo>
                      <a:lnTo>
                        <a:pt x="952" y="1"/>
                      </a:lnTo>
                      <a:lnTo>
                        <a:pt x="940" y="0"/>
                      </a:lnTo>
                      <a:lnTo>
                        <a:pt x="443" y="0"/>
                      </a:lnTo>
                      <a:lnTo>
                        <a:pt x="423" y="1"/>
                      </a:lnTo>
                      <a:lnTo>
                        <a:pt x="407" y="5"/>
                      </a:lnTo>
                      <a:lnTo>
                        <a:pt x="392" y="11"/>
                      </a:lnTo>
                      <a:lnTo>
                        <a:pt x="379" y="16"/>
                      </a:lnTo>
                      <a:lnTo>
                        <a:pt x="370" y="22"/>
                      </a:lnTo>
                      <a:lnTo>
                        <a:pt x="362" y="28"/>
                      </a:lnTo>
                      <a:lnTo>
                        <a:pt x="357" y="32"/>
                      </a:lnTo>
                      <a:lnTo>
                        <a:pt x="355" y="35"/>
                      </a:lnTo>
                      <a:lnTo>
                        <a:pt x="351" y="39"/>
                      </a:lnTo>
                      <a:lnTo>
                        <a:pt x="338" y="53"/>
                      </a:lnTo>
                      <a:lnTo>
                        <a:pt x="319" y="73"/>
                      </a:lnTo>
                      <a:lnTo>
                        <a:pt x="296" y="96"/>
                      </a:lnTo>
                      <a:lnTo>
                        <a:pt x="273" y="120"/>
                      </a:lnTo>
                      <a:lnTo>
                        <a:pt x="253" y="143"/>
                      </a:lnTo>
                      <a:lnTo>
                        <a:pt x="235" y="161"/>
                      </a:lnTo>
                      <a:lnTo>
                        <a:pt x="224" y="173"/>
                      </a:lnTo>
                      <a:lnTo>
                        <a:pt x="216" y="175"/>
                      </a:lnTo>
                      <a:lnTo>
                        <a:pt x="201" y="181"/>
                      </a:lnTo>
                      <a:lnTo>
                        <a:pt x="180" y="188"/>
                      </a:lnTo>
                      <a:lnTo>
                        <a:pt x="156" y="195"/>
                      </a:lnTo>
                      <a:lnTo>
                        <a:pt x="133" y="203"/>
                      </a:lnTo>
                      <a:lnTo>
                        <a:pt x="113" y="209"/>
                      </a:lnTo>
                      <a:lnTo>
                        <a:pt x="99" y="213"/>
                      </a:lnTo>
                      <a:lnTo>
                        <a:pt x="94" y="216"/>
                      </a:lnTo>
                      <a:lnTo>
                        <a:pt x="76" y="226"/>
                      </a:lnTo>
                      <a:lnTo>
                        <a:pt x="62" y="237"/>
                      </a:lnTo>
                      <a:lnTo>
                        <a:pt x="52" y="251"/>
                      </a:lnTo>
                      <a:lnTo>
                        <a:pt x="45" y="264"/>
                      </a:lnTo>
                      <a:lnTo>
                        <a:pt x="41" y="278"/>
                      </a:lnTo>
                      <a:lnTo>
                        <a:pt x="37" y="289"/>
                      </a:lnTo>
                      <a:lnTo>
                        <a:pt x="36" y="298"/>
                      </a:lnTo>
                      <a:lnTo>
                        <a:pt x="36" y="305"/>
                      </a:lnTo>
                      <a:lnTo>
                        <a:pt x="36" y="306"/>
                      </a:lnTo>
                      <a:lnTo>
                        <a:pt x="36" y="308"/>
                      </a:lnTo>
                      <a:lnTo>
                        <a:pt x="36" y="315"/>
                      </a:lnTo>
                      <a:lnTo>
                        <a:pt x="36" y="326"/>
                      </a:lnTo>
                      <a:lnTo>
                        <a:pt x="36" y="341"/>
                      </a:lnTo>
                      <a:lnTo>
                        <a:pt x="36" y="355"/>
                      </a:lnTo>
                      <a:lnTo>
                        <a:pt x="28" y="357"/>
                      </a:lnTo>
                      <a:lnTo>
                        <a:pt x="21" y="362"/>
                      </a:lnTo>
                      <a:lnTo>
                        <a:pt x="14" y="366"/>
                      </a:lnTo>
                      <a:lnTo>
                        <a:pt x="9" y="371"/>
                      </a:lnTo>
                      <a:lnTo>
                        <a:pt x="6" y="377"/>
                      </a:lnTo>
                      <a:lnTo>
                        <a:pt x="4" y="381"/>
                      </a:lnTo>
                      <a:lnTo>
                        <a:pt x="1" y="386"/>
                      </a:lnTo>
                      <a:lnTo>
                        <a:pt x="0" y="391"/>
                      </a:lnTo>
                      <a:lnTo>
                        <a:pt x="0" y="392"/>
                      </a:lnTo>
                      <a:lnTo>
                        <a:pt x="0" y="453"/>
                      </a:lnTo>
                      <a:lnTo>
                        <a:pt x="1" y="464"/>
                      </a:lnTo>
                      <a:lnTo>
                        <a:pt x="6" y="475"/>
                      </a:lnTo>
                      <a:lnTo>
                        <a:pt x="11" y="484"/>
                      </a:lnTo>
                      <a:lnTo>
                        <a:pt x="18" y="491"/>
                      </a:lnTo>
                      <a:lnTo>
                        <a:pt x="24" y="497"/>
                      </a:lnTo>
                      <a:lnTo>
                        <a:pt x="31" y="501"/>
                      </a:lnTo>
                      <a:lnTo>
                        <a:pt x="38" y="505"/>
                      </a:lnTo>
                      <a:lnTo>
                        <a:pt x="45" y="507"/>
                      </a:lnTo>
                      <a:lnTo>
                        <a:pt x="46" y="508"/>
                      </a:lnTo>
                      <a:lnTo>
                        <a:pt x="118" y="521"/>
                      </a:lnTo>
                      <a:lnTo>
                        <a:pt x="126" y="537"/>
                      </a:lnTo>
                      <a:lnTo>
                        <a:pt x="136" y="552"/>
                      </a:lnTo>
                      <a:lnTo>
                        <a:pt x="149" y="566"/>
                      </a:lnTo>
                      <a:lnTo>
                        <a:pt x="163" y="577"/>
                      </a:lnTo>
                      <a:lnTo>
                        <a:pt x="178" y="586"/>
                      </a:lnTo>
                      <a:lnTo>
                        <a:pt x="195" y="593"/>
                      </a:lnTo>
                      <a:lnTo>
                        <a:pt x="213" y="598"/>
                      </a:lnTo>
                      <a:lnTo>
                        <a:pt x="233" y="599"/>
                      </a:lnTo>
                      <a:lnTo>
                        <a:pt x="251" y="598"/>
                      </a:lnTo>
                      <a:lnTo>
                        <a:pt x="269" y="593"/>
                      </a:lnTo>
                      <a:lnTo>
                        <a:pt x="285" y="587"/>
                      </a:lnTo>
                      <a:lnTo>
                        <a:pt x="300" y="578"/>
                      </a:lnTo>
                      <a:lnTo>
                        <a:pt x="314" y="568"/>
                      </a:lnTo>
                      <a:lnTo>
                        <a:pt x="326" y="555"/>
                      </a:lnTo>
                      <a:lnTo>
                        <a:pt x="337" y="541"/>
                      </a:lnTo>
                      <a:lnTo>
                        <a:pt x="345" y="526"/>
                      </a:lnTo>
                      <a:lnTo>
                        <a:pt x="712" y="526"/>
                      </a:lnTo>
                      <a:lnTo>
                        <a:pt x="720" y="541"/>
                      </a:lnTo>
                      <a:lnTo>
                        <a:pt x="731" y="555"/>
                      </a:lnTo>
                      <a:lnTo>
                        <a:pt x="743" y="568"/>
                      </a:lnTo>
                      <a:lnTo>
                        <a:pt x="757" y="578"/>
                      </a:lnTo>
                      <a:lnTo>
                        <a:pt x="772" y="587"/>
                      </a:lnTo>
                      <a:lnTo>
                        <a:pt x="790" y="593"/>
                      </a:lnTo>
                      <a:lnTo>
                        <a:pt x="807" y="598"/>
                      </a:lnTo>
                      <a:lnTo>
                        <a:pt x="825" y="599"/>
                      </a:lnTo>
                      <a:lnTo>
                        <a:pt x="845" y="598"/>
                      </a:lnTo>
                      <a:lnTo>
                        <a:pt x="863" y="593"/>
                      </a:lnTo>
                      <a:lnTo>
                        <a:pt x="879" y="586"/>
                      </a:lnTo>
                      <a:lnTo>
                        <a:pt x="896" y="576"/>
                      </a:lnTo>
                      <a:lnTo>
                        <a:pt x="911" y="564"/>
                      </a:lnTo>
                      <a:lnTo>
                        <a:pt x="922" y="551"/>
                      </a:lnTo>
                      <a:lnTo>
                        <a:pt x="932" y="536"/>
                      </a:lnTo>
                      <a:lnTo>
                        <a:pt x="940" y="518"/>
                      </a:lnTo>
                      <a:lnTo>
                        <a:pt x="1041" y="505"/>
                      </a:lnTo>
                      <a:lnTo>
                        <a:pt x="1045" y="503"/>
                      </a:lnTo>
                      <a:lnTo>
                        <a:pt x="1051" y="501"/>
                      </a:lnTo>
                      <a:lnTo>
                        <a:pt x="1058" y="498"/>
                      </a:lnTo>
                      <a:lnTo>
                        <a:pt x="1064" y="493"/>
                      </a:lnTo>
                      <a:lnTo>
                        <a:pt x="1068" y="487"/>
                      </a:lnTo>
                      <a:lnTo>
                        <a:pt x="1073" y="479"/>
                      </a:lnTo>
                      <a:lnTo>
                        <a:pt x="1075" y="470"/>
                      </a:lnTo>
                      <a:lnTo>
                        <a:pt x="1076" y="460"/>
                      </a:lnTo>
                      <a:lnTo>
                        <a:pt x="1076" y="402"/>
                      </a:lnTo>
                      <a:lnTo>
                        <a:pt x="1076" y="401"/>
                      </a:lnTo>
                      <a:close/>
                      <a:moveTo>
                        <a:pt x="68" y="306"/>
                      </a:moveTo>
                      <a:lnTo>
                        <a:pt x="68" y="306"/>
                      </a:lnTo>
                      <a:lnTo>
                        <a:pt x="68" y="305"/>
                      </a:lnTo>
                      <a:lnTo>
                        <a:pt x="68" y="304"/>
                      </a:lnTo>
                      <a:lnTo>
                        <a:pt x="68" y="300"/>
                      </a:lnTo>
                      <a:lnTo>
                        <a:pt x="69" y="294"/>
                      </a:lnTo>
                      <a:lnTo>
                        <a:pt x="71" y="286"/>
                      </a:lnTo>
                      <a:lnTo>
                        <a:pt x="74" y="278"/>
                      </a:lnTo>
                      <a:lnTo>
                        <a:pt x="79" y="268"/>
                      </a:lnTo>
                      <a:lnTo>
                        <a:pt x="86" y="259"/>
                      </a:lnTo>
                      <a:lnTo>
                        <a:pt x="95" y="251"/>
                      </a:lnTo>
                      <a:lnTo>
                        <a:pt x="106" y="244"/>
                      </a:lnTo>
                      <a:lnTo>
                        <a:pt x="113" y="242"/>
                      </a:lnTo>
                      <a:lnTo>
                        <a:pt x="128" y="237"/>
                      </a:lnTo>
                      <a:lnTo>
                        <a:pt x="150" y="230"/>
                      </a:lnTo>
                      <a:lnTo>
                        <a:pt x="174" y="222"/>
                      </a:lnTo>
                      <a:lnTo>
                        <a:pt x="200" y="214"/>
                      </a:lnTo>
                      <a:lnTo>
                        <a:pt x="220" y="207"/>
                      </a:lnTo>
                      <a:lnTo>
                        <a:pt x="235" y="203"/>
                      </a:lnTo>
                      <a:lnTo>
                        <a:pt x="241" y="201"/>
                      </a:lnTo>
                      <a:lnTo>
                        <a:pt x="379" y="57"/>
                      </a:lnTo>
                      <a:lnTo>
                        <a:pt x="381" y="55"/>
                      </a:lnTo>
                      <a:lnTo>
                        <a:pt x="384" y="52"/>
                      </a:lnTo>
                      <a:lnTo>
                        <a:pt x="390" y="49"/>
                      </a:lnTo>
                      <a:lnTo>
                        <a:pt x="397" y="44"/>
                      </a:lnTo>
                      <a:lnTo>
                        <a:pt x="406" y="39"/>
                      </a:lnTo>
                      <a:lnTo>
                        <a:pt x="416" y="36"/>
                      </a:lnTo>
                      <a:lnTo>
                        <a:pt x="429" y="34"/>
                      </a:lnTo>
                      <a:lnTo>
                        <a:pt x="443" y="32"/>
                      </a:lnTo>
                      <a:lnTo>
                        <a:pt x="942" y="32"/>
                      </a:lnTo>
                      <a:lnTo>
                        <a:pt x="953" y="35"/>
                      </a:lnTo>
                      <a:lnTo>
                        <a:pt x="960" y="43"/>
                      </a:lnTo>
                      <a:lnTo>
                        <a:pt x="965" y="50"/>
                      </a:lnTo>
                      <a:lnTo>
                        <a:pt x="966" y="53"/>
                      </a:lnTo>
                      <a:lnTo>
                        <a:pt x="967" y="59"/>
                      </a:lnTo>
                      <a:lnTo>
                        <a:pt x="972" y="74"/>
                      </a:lnTo>
                      <a:lnTo>
                        <a:pt x="979" y="96"/>
                      </a:lnTo>
                      <a:lnTo>
                        <a:pt x="985" y="121"/>
                      </a:lnTo>
                      <a:lnTo>
                        <a:pt x="993" y="149"/>
                      </a:lnTo>
                      <a:lnTo>
                        <a:pt x="1000" y="173"/>
                      </a:lnTo>
                      <a:lnTo>
                        <a:pt x="1005" y="192"/>
                      </a:lnTo>
                      <a:lnTo>
                        <a:pt x="1008" y="204"/>
                      </a:lnTo>
                      <a:lnTo>
                        <a:pt x="1008" y="225"/>
                      </a:lnTo>
                      <a:lnTo>
                        <a:pt x="1008" y="272"/>
                      </a:lnTo>
                      <a:lnTo>
                        <a:pt x="1008" y="325"/>
                      </a:lnTo>
                      <a:lnTo>
                        <a:pt x="1008" y="368"/>
                      </a:lnTo>
                      <a:lnTo>
                        <a:pt x="886" y="368"/>
                      </a:lnTo>
                      <a:lnTo>
                        <a:pt x="879" y="364"/>
                      </a:lnTo>
                      <a:lnTo>
                        <a:pt x="873" y="361"/>
                      </a:lnTo>
                      <a:lnTo>
                        <a:pt x="866" y="358"/>
                      </a:lnTo>
                      <a:lnTo>
                        <a:pt x="858" y="356"/>
                      </a:lnTo>
                      <a:lnTo>
                        <a:pt x="849" y="354"/>
                      </a:lnTo>
                      <a:lnTo>
                        <a:pt x="841" y="353"/>
                      </a:lnTo>
                      <a:lnTo>
                        <a:pt x="833" y="351"/>
                      </a:lnTo>
                      <a:lnTo>
                        <a:pt x="825" y="351"/>
                      </a:lnTo>
                      <a:lnTo>
                        <a:pt x="817" y="351"/>
                      </a:lnTo>
                      <a:lnTo>
                        <a:pt x="808" y="353"/>
                      </a:lnTo>
                      <a:lnTo>
                        <a:pt x="800" y="354"/>
                      </a:lnTo>
                      <a:lnTo>
                        <a:pt x="792" y="356"/>
                      </a:lnTo>
                      <a:lnTo>
                        <a:pt x="784" y="358"/>
                      </a:lnTo>
                      <a:lnTo>
                        <a:pt x="777" y="361"/>
                      </a:lnTo>
                      <a:lnTo>
                        <a:pt x="770" y="364"/>
                      </a:lnTo>
                      <a:lnTo>
                        <a:pt x="763" y="368"/>
                      </a:lnTo>
                      <a:lnTo>
                        <a:pt x="294" y="368"/>
                      </a:lnTo>
                      <a:lnTo>
                        <a:pt x="287" y="364"/>
                      </a:lnTo>
                      <a:lnTo>
                        <a:pt x="280" y="361"/>
                      </a:lnTo>
                      <a:lnTo>
                        <a:pt x="273" y="358"/>
                      </a:lnTo>
                      <a:lnTo>
                        <a:pt x="265" y="356"/>
                      </a:lnTo>
                      <a:lnTo>
                        <a:pt x="257" y="354"/>
                      </a:lnTo>
                      <a:lnTo>
                        <a:pt x="249" y="353"/>
                      </a:lnTo>
                      <a:lnTo>
                        <a:pt x="241" y="351"/>
                      </a:lnTo>
                      <a:lnTo>
                        <a:pt x="233" y="351"/>
                      </a:lnTo>
                      <a:lnTo>
                        <a:pt x="225" y="351"/>
                      </a:lnTo>
                      <a:lnTo>
                        <a:pt x="216" y="353"/>
                      </a:lnTo>
                      <a:lnTo>
                        <a:pt x="208" y="354"/>
                      </a:lnTo>
                      <a:lnTo>
                        <a:pt x="200" y="356"/>
                      </a:lnTo>
                      <a:lnTo>
                        <a:pt x="192" y="358"/>
                      </a:lnTo>
                      <a:lnTo>
                        <a:pt x="185" y="361"/>
                      </a:lnTo>
                      <a:lnTo>
                        <a:pt x="178" y="364"/>
                      </a:lnTo>
                      <a:lnTo>
                        <a:pt x="171" y="368"/>
                      </a:lnTo>
                      <a:lnTo>
                        <a:pt x="68" y="368"/>
                      </a:lnTo>
                      <a:lnTo>
                        <a:pt x="68" y="306"/>
                      </a:lnTo>
                      <a:close/>
                      <a:moveTo>
                        <a:pt x="109" y="487"/>
                      </a:moveTo>
                      <a:lnTo>
                        <a:pt x="101" y="485"/>
                      </a:lnTo>
                      <a:lnTo>
                        <a:pt x="91" y="484"/>
                      </a:lnTo>
                      <a:lnTo>
                        <a:pt x="82" y="482"/>
                      </a:lnTo>
                      <a:lnTo>
                        <a:pt x="74" y="480"/>
                      </a:lnTo>
                      <a:lnTo>
                        <a:pt x="66" y="479"/>
                      </a:lnTo>
                      <a:lnTo>
                        <a:pt x="59" y="477"/>
                      </a:lnTo>
                      <a:lnTo>
                        <a:pt x="56" y="477"/>
                      </a:lnTo>
                      <a:lnTo>
                        <a:pt x="53" y="476"/>
                      </a:lnTo>
                      <a:lnTo>
                        <a:pt x="49" y="475"/>
                      </a:lnTo>
                      <a:lnTo>
                        <a:pt x="42" y="470"/>
                      </a:lnTo>
                      <a:lnTo>
                        <a:pt x="36" y="463"/>
                      </a:lnTo>
                      <a:lnTo>
                        <a:pt x="33" y="452"/>
                      </a:lnTo>
                      <a:lnTo>
                        <a:pt x="33" y="444"/>
                      </a:lnTo>
                      <a:lnTo>
                        <a:pt x="33" y="425"/>
                      </a:lnTo>
                      <a:lnTo>
                        <a:pt x="33" y="406"/>
                      </a:lnTo>
                      <a:lnTo>
                        <a:pt x="33" y="395"/>
                      </a:lnTo>
                      <a:lnTo>
                        <a:pt x="34" y="392"/>
                      </a:lnTo>
                      <a:lnTo>
                        <a:pt x="37" y="388"/>
                      </a:lnTo>
                      <a:lnTo>
                        <a:pt x="43" y="386"/>
                      </a:lnTo>
                      <a:lnTo>
                        <a:pt x="53" y="384"/>
                      </a:lnTo>
                      <a:lnTo>
                        <a:pt x="58" y="384"/>
                      </a:lnTo>
                      <a:lnTo>
                        <a:pt x="149" y="384"/>
                      </a:lnTo>
                      <a:lnTo>
                        <a:pt x="140" y="393"/>
                      </a:lnTo>
                      <a:lnTo>
                        <a:pt x="132" y="402"/>
                      </a:lnTo>
                      <a:lnTo>
                        <a:pt x="125" y="414"/>
                      </a:lnTo>
                      <a:lnTo>
                        <a:pt x="119" y="424"/>
                      </a:lnTo>
                      <a:lnTo>
                        <a:pt x="114" y="437"/>
                      </a:lnTo>
                      <a:lnTo>
                        <a:pt x="111" y="448"/>
                      </a:lnTo>
                      <a:lnTo>
                        <a:pt x="110" y="462"/>
                      </a:lnTo>
                      <a:lnTo>
                        <a:pt x="109" y="475"/>
                      </a:lnTo>
                      <a:lnTo>
                        <a:pt x="109" y="478"/>
                      </a:lnTo>
                      <a:lnTo>
                        <a:pt x="109" y="480"/>
                      </a:lnTo>
                      <a:lnTo>
                        <a:pt x="109" y="484"/>
                      </a:lnTo>
                      <a:lnTo>
                        <a:pt x="109" y="487"/>
                      </a:lnTo>
                      <a:close/>
                      <a:moveTo>
                        <a:pt x="233" y="567"/>
                      </a:moveTo>
                      <a:lnTo>
                        <a:pt x="215" y="564"/>
                      </a:lnTo>
                      <a:lnTo>
                        <a:pt x="197" y="560"/>
                      </a:lnTo>
                      <a:lnTo>
                        <a:pt x="181" y="551"/>
                      </a:lnTo>
                      <a:lnTo>
                        <a:pt x="167" y="539"/>
                      </a:lnTo>
                      <a:lnTo>
                        <a:pt x="156" y="526"/>
                      </a:lnTo>
                      <a:lnTo>
                        <a:pt x="148" y="510"/>
                      </a:lnTo>
                      <a:lnTo>
                        <a:pt x="143" y="493"/>
                      </a:lnTo>
                      <a:lnTo>
                        <a:pt x="141" y="475"/>
                      </a:lnTo>
                      <a:lnTo>
                        <a:pt x="142" y="457"/>
                      </a:lnTo>
                      <a:lnTo>
                        <a:pt x="147" y="441"/>
                      </a:lnTo>
                      <a:lnTo>
                        <a:pt x="155" y="427"/>
                      </a:lnTo>
                      <a:lnTo>
                        <a:pt x="164" y="414"/>
                      </a:lnTo>
                      <a:lnTo>
                        <a:pt x="175" y="403"/>
                      </a:lnTo>
                      <a:lnTo>
                        <a:pt x="189" y="394"/>
                      </a:lnTo>
                      <a:lnTo>
                        <a:pt x="204" y="387"/>
                      </a:lnTo>
                      <a:lnTo>
                        <a:pt x="220" y="384"/>
                      </a:lnTo>
                      <a:lnTo>
                        <a:pt x="245" y="384"/>
                      </a:lnTo>
                      <a:lnTo>
                        <a:pt x="261" y="387"/>
                      </a:lnTo>
                      <a:lnTo>
                        <a:pt x="276" y="394"/>
                      </a:lnTo>
                      <a:lnTo>
                        <a:pt x="289" y="403"/>
                      </a:lnTo>
                      <a:lnTo>
                        <a:pt x="301" y="414"/>
                      </a:lnTo>
                      <a:lnTo>
                        <a:pt x="310" y="427"/>
                      </a:lnTo>
                      <a:lnTo>
                        <a:pt x="318" y="441"/>
                      </a:lnTo>
                      <a:lnTo>
                        <a:pt x="323" y="457"/>
                      </a:lnTo>
                      <a:lnTo>
                        <a:pt x="324" y="475"/>
                      </a:lnTo>
                      <a:lnTo>
                        <a:pt x="322" y="493"/>
                      </a:lnTo>
                      <a:lnTo>
                        <a:pt x="317" y="510"/>
                      </a:lnTo>
                      <a:lnTo>
                        <a:pt x="309" y="526"/>
                      </a:lnTo>
                      <a:lnTo>
                        <a:pt x="298" y="539"/>
                      </a:lnTo>
                      <a:lnTo>
                        <a:pt x="284" y="551"/>
                      </a:lnTo>
                      <a:lnTo>
                        <a:pt x="269" y="560"/>
                      </a:lnTo>
                      <a:lnTo>
                        <a:pt x="251" y="564"/>
                      </a:lnTo>
                      <a:lnTo>
                        <a:pt x="233" y="567"/>
                      </a:lnTo>
                      <a:close/>
                      <a:moveTo>
                        <a:pt x="702" y="495"/>
                      </a:moveTo>
                      <a:lnTo>
                        <a:pt x="355" y="495"/>
                      </a:lnTo>
                      <a:lnTo>
                        <a:pt x="356" y="490"/>
                      </a:lnTo>
                      <a:lnTo>
                        <a:pt x="356" y="485"/>
                      </a:lnTo>
                      <a:lnTo>
                        <a:pt x="356" y="479"/>
                      </a:lnTo>
                      <a:lnTo>
                        <a:pt x="356" y="475"/>
                      </a:lnTo>
                      <a:lnTo>
                        <a:pt x="355" y="462"/>
                      </a:lnTo>
                      <a:lnTo>
                        <a:pt x="354" y="448"/>
                      </a:lnTo>
                      <a:lnTo>
                        <a:pt x="351" y="437"/>
                      </a:lnTo>
                      <a:lnTo>
                        <a:pt x="346" y="424"/>
                      </a:lnTo>
                      <a:lnTo>
                        <a:pt x="340" y="414"/>
                      </a:lnTo>
                      <a:lnTo>
                        <a:pt x="333" y="402"/>
                      </a:lnTo>
                      <a:lnTo>
                        <a:pt x="325" y="393"/>
                      </a:lnTo>
                      <a:lnTo>
                        <a:pt x="316" y="384"/>
                      </a:lnTo>
                      <a:lnTo>
                        <a:pt x="741" y="384"/>
                      </a:lnTo>
                      <a:lnTo>
                        <a:pt x="732" y="393"/>
                      </a:lnTo>
                      <a:lnTo>
                        <a:pt x="724" y="402"/>
                      </a:lnTo>
                      <a:lnTo>
                        <a:pt x="717" y="414"/>
                      </a:lnTo>
                      <a:lnTo>
                        <a:pt x="711" y="424"/>
                      </a:lnTo>
                      <a:lnTo>
                        <a:pt x="707" y="437"/>
                      </a:lnTo>
                      <a:lnTo>
                        <a:pt x="703" y="448"/>
                      </a:lnTo>
                      <a:lnTo>
                        <a:pt x="702" y="462"/>
                      </a:lnTo>
                      <a:lnTo>
                        <a:pt x="701" y="475"/>
                      </a:lnTo>
                      <a:lnTo>
                        <a:pt x="701" y="479"/>
                      </a:lnTo>
                      <a:lnTo>
                        <a:pt x="701" y="485"/>
                      </a:lnTo>
                      <a:lnTo>
                        <a:pt x="701" y="490"/>
                      </a:lnTo>
                      <a:lnTo>
                        <a:pt x="702" y="495"/>
                      </a:lnTo>
                      <a:close/>
                      <a:moveTo>
                        <a:pt x="825" y="567"/>
                      </a:moveTo>
                      <a:lnTo>
                        <a:pt x="807" y="564"/>
                      </a:lnTo>
                      <a:lnTo>
                        <a:pt x="790" y="560"/>
                      </a:lnTo>
                      <a:lnTo>
                        <a:pt x="773" y="551"/>
                      </a:lnTo>
                      <a:lnTo>
                        <a:pt x="760" y="539"/>
                      </a:lnTo>
                      <a:lnTo>
                        <a:pt x="748" y="526"/>
                      </a:lnTo>
                      <a:lnTo>
                        <a:pt x="740" y="510"/>
                      </a:lnTo>
                      <a:lnTo>
                        <a:pt x="735" y="493"/>
                      </a:lnTo>
                      <a:lnTo>
                        <a:pt x="733" y="475"/>
                      </a:lnTo>
                      <a:lnTo>
                        <a:pt x="734" y="457"/>
                      </a:lnTo>
                      <a:lnTo>
                        <a:pt x="739" y="441"/>
                      </a:lnTo>
                      <a:lnTo>
                        <a:pt x="747" y="427"/>
                      </a:lnTo>
                      <a:lnTo>
                        <a:pt x="756" y="414"/>
                      </a:lnTo>
                      <a:lnTo>
                        <a:pt x="768" y="403"/>
                      </a:lnTo>
                      <a:lnTo>
                        <a:pt x="781" y="394"/>
                      </a:lnTo>
                      <a:lnTo>
                        <a:pt x="796" y="387"/>
                      </a:lnTo>
                      <a:lnTo>
                        <a:pt x="813" y="384"/>
                      </a:lnTo>
                      <a:lnTo>
                        <a:pt x="837" y="384"/>
                      </a:lnTo>
                      <a:lnTo>
                        <a:pt x="853" y="387"/>
                      </a:lnTo>
                      <a:lnTo>
                        <a:pt x="868" y="394"/>
                      </a:lnTo>
                      <a:lnTo>
                        <a:pt x="882" y="403"/>
                      </a:lnTo>
                      <a:lnTo>
                        <a:pt x="893" y="414"/>
                      </a:lnTo>
                      <a:lnTo>
                        <a:pt x="902" y="427"/>
                      </a:lnTo>
                      <a:lnTo>
                        <a:pt x="911" y="441"/>
                      </a:lnTo>
                      <a:lnTo>
                        <a:pt x="915" y="457"/>
                      </a:lnTo>
                      <a:lnTo>
                        <a:pt x="916" y="475"/>
                      </a:lnTo>
                      <a:lnTo>
                        <a:pt x="914" y="493"/>
                      </a:lnTo>
                      <a:lnTo>
                        <a:pt x="909" y="510"/>
                      </a:lnTo>
                      <a:lnTo>
                        <a:pt x="901" y="526"/>
                      </a:lnTo>
                      <a:lnTo>
                        <a:pt x="890" y="539"/>
                      </a:lnTo>
                      <a:lnTo>
                        <a:pt x="876" y="551"/>
                      </a:lnTo>
                      <a:lnTo>
                        <a:pt x="861" y="560"/>
                      </a:lnTo>
                      <a:lnTo>
                        <a:pt x="844" y="564"/>
                      </a:lnTo>
                      <a:lnTo>
                        <a:pt x="825" y="567"/>
                      </a:lnTo>
                      <a:close/>
                      <a:moveTo>
                        <a:pt x="1044" y="460"/>
                      </a:moveTo>
                      <a:lnTo>
                        <a:pt x="1043" y="465"/>
                      </a:lnTo>
                      <a:lnTo>
                        <a:pt x="1042" y="469"/>
                      </a:lnTo>
                      <a:lnTo>
                        <a:pt x="1038" y="471"/>
                      </a:lnTo>
                      <a:lnTo>
                        <a:pt x="1036" y="472"/>
                      </a:lnTo>
                      <a:lnTo>
                        <a:pt x="1034" y="472"/>
                      </a:lnTo>
                      <a:lnTo>
                        <a:pt x="1027" y="473"/>
                      </a:lnTo>
                      <a:lnTo>
                        <a:pt x="1017" y="475"/>
                      </a:lnTo>
                      <a:lnTo>
                        <a:pt x="1004" y="477"/>
                      </a:lnTo>
                      <a:lnTo>
                        <a:pt x="990" y="479"/>
                      </a:lnTo>
                      <a:lnTo>
                        <a:pt x="975" y="482"/>
                      </a:lnTo>
                      <a:lnTo>
                        <a:pt x="961" y="483"/>
                      </a:lnTo>
                      <a:lnTo>
                        <a:pt x="949" y="485"/>
                      </a:lnTo>
                      <a:lnTo>
                        <a:pt x="949" y="483"/>
                      </a:lnTo>
                      <a:lnTo>
                        <a:pt x="949" y="479"/>
                      </a:lnTo>
                      <a:lnTo>
                        <a:pt x="949" y="477"/>
                      </a:lnTo>
                      <a:lnTo>
                        <a:pt x="949" y="475"/>
                      </a:lnTo>
                      <a:lnTo>
                        <a:pt x="947" y="462"/>
                      </a:lnTo>
                      <a:lnTo>
                        <a:pt x="946" y="448"/>
                      </a:lnTo>
                      <a:lnTo>
                        <a:pt x="943" y="437"/>
                      </a:lnTo>
                      <a:lnTo>
                        <a:pt x="938" y="424"/>
                      </a:lnTo>
                      <a:lnTo>
                        <a:pt x="932" y="414"/>
                      </a:lnTo>
                      <a:lnTo>
                        <a:pt x="926" y="402"/>
                      </a:lnTo>
                      <a:lnTo>
                        <a:pt x="917" y="393"/>
                      </a:lnTo>
                      <a:lnTo>
                        <a:pt x="908" y="384"/>
                      </a:lnTo>
                      <a:lnTo>
                        <a:pt x="1013" y="384"/>
                      </a:lnTo>
                      <a:lnTo>
                        <a:pt x="1021" y="386"/>
                      </a:lnTo>
                      <a:lnTo>
                        <a:pt x="1033" y="391"/>
                      </a:lnTo>
                      <a:lnTo>
                        <a:pt x="1040" y="396"/>
                      </a:lnTo>
                      <a:lnTo>
                        <a:pt x="1043" y="402"/>
                      </a:lnTo>
                      <a:lnTo>
                        <a:pt x="1044" y="407"/>
                      </a:lnTo>
                      <a:lnTo>
                        <a:pt x="1044" y="416"/>
                      </a:lnTo>
                      <a:lnTo>
                        <a:pt x="1044" y="434"/>
                      </a:lnTo>
                      <a:lnTo>
                        <a:pt x="1044" y="452"/>
                      </a:lnTo>
                      <a:lnTo>
                        <a:pt x="1044" y="46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9" name="Freeform 191"/>
                <p:cNvSpPr>
                  <a:spLocks/>
                </p:cNvSpPr>
                <p:nvPr/>
              </p:nvSpPr>
              <p:spPr bwMode="auto">
                <a:xfrm>
                  <a:off x="4542" y="2014"/>
                  <a:ext cx="84" cy="83"/>
                </a:xfrm>
                <a:custGeom>
                  <a:avLst/>
                  <a:gdLst>
                    <a:gd name="T0" fmla="*/ 5 w 183"/>
                    <a:gd name="T1" fmla="*/ 0 h 183"/>
                    <a:gd name="T2" fmla="*/ 4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3 w 183"/>
                    <a:gd name="T31" fmla="*/ 7 h 183"/>
                    <a:gd name="T32" fmla="*/ 3 w 183"/>
                    <a:gd name="T33" fmla="*/ 8 h 183"/>
                    <a:gd name="T34" fmla="*/ 4 w 183"/>
                    <a:gd name="T35" fmla="*/ 8 h 183"/>
                    <a:gd name="T36" fmla="*/ 5 w 183"/>
                    <a:gd name="T37" fmla="*/ 8 h 183"/>
                    <a:gd name="T38" fmla="*/ 6 w 183"/>
                    <a:gd name="T39" fmla="*/ 7 h 183"/>
                    <a:gd name="T40" fmla="*/ 6 w 183"/>
                    <a:gd name="T41" fmla="*/ 7 h 183"/>
                    <a:gd name="T42" fmla="*/ 7 w 183"/>
                    <a:gd name="T43" fmla="*/ 7 h 183"/>
                    <a:gd name="T44" fmla="*/ 7 w 183"/>
                    <a:gd name="T45" fmla="*/ 6 h 183"/>
                    <a:gd name="T46" fmla="*/ 8 w 183"/>
                    <a:gd name="T47" fmla="*/ 5 h 183"/>
                    <a:gd name="T48" fmla="*/ 8 w 183"/>
                    <a:gd name="T49" fmla="*/ 5 h 183"/>
                    <a:gd name="T50" fmla="*/ 8 w 183"/>
                    <a:gd name="T51" fmla="*/ 4 h 183"/>
                    <a:gd name="T52" fmla="*/ 8 w 183"/>
                    <a:gd name="T53" fmla="*/ 3 h 183"/>
                    <a:gd name="T54" fmla="*/ 8 w 183"/>
                    <a:gd name="T55" fmla="*/ 2 h 183"/>
                    <a:gd name="T56" fmla="*/ 8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79" y="0"/>
                      </a:lnTo>
                      <a:lnTo>
                        <a:pt x="63" y="3"/>
                      </a:lnTo>
                      <a:lnTo>
                        <a:pt x="48" y="10"/>
                      </a:lnTo>
                      <a:lnTo>
                        <a:pt x="34" y="19"/>
                      </a:lnTo>
                      <a:lnTo>
                        <a:pt x="23" y="30"/>
                      </a:lnTo>
                      <a:lnTo>
                        <a:pt x="14" y="43"/>
                      </a:lnTo>
                      <a:lnTo>
                        <a:pt x="6" y="57"/>
                      </a:lnTo>
                      <a:lnTo>
                        <a:pt x="1" y="73"/>
                      </a:lnTo>
                      <a:lnTo>
                        <a:pt x="0" y="91"/>
                      </a:lnTo>
                      <a:lnTo>
                        <a:pt x="2" y="109"/>
                      </a:lnTo>
                      <a:lnTo>
                        <a:pt x="7" y="126"/>
                      </a:lnTo>
                      <a:lnTo>
                        <a:pt x="15" y="142"/>
                      </a:lnTo>
                      <a:lnTo>
                        <a:pt x="26" y="155"/>
                      </a:lnTo>
                      <a:lnTo>
                        <a:pt x="40" y="167"/>
                      </a:lnTo>
                      <a:lnTo>
                        <a:pt x="56" y="176"/>
                      </a:lnTo>
                      <a:lnTo>
                        <a:pt x="74" y="180"/>
                      </a:lnTo>
                      <a:lnTo>
                        <a:pt x="92" y="183"/>
                      </a:lnTo>
                      <a:lnTo>
                        <a:pt x="110" y="180"/>
                      </a:lnTo>
                      <a:lnTo>
                        <a:pt x="128" y="176"/>
                      </a:lnTo>
                      <a:lnTo>
                        <a:pt x="143" y="167"/>
                      </a:lnTo>
                      <a:lnTo>
                        <a:pt x="157" y="155"/>
                      </a:lnTo>
                      <a:lnTo>
                        <a:pt x="168" y="142"/>
                      </a:lnTo>
                      <a:lnTo>
                        <a:pt x="176" y="126"/>
                      </a:lnTo>
                      <a:lnTo>
                        <a:pt x="181" y="109"/>
                      </a:lnTo>
                      <a:lnTo>
                        <a:pt x="183" y="91"/>
                      </a:lnTo>
                      <a:lnTo>
                        <a:pt x="182" y="73"/>
                      </a:lnTo>
                      <a:lnTo>
                        <a:pt x="177" y="57"/>
                      </a:lnTo>
                      <a:lnTo>
                        <a:pt x="169" y="43"/>
                      </a:lnTo>
                      <a:lnTo>
                        <a:pt x="160" y="30"/>
                      </a:lnTo>
                      <a:lnTo>
                        <a:pt x="148"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0" name="Freeform 192"/>
                <p:cNvSpPr>
                  <a:spLocks/>
                </p:cNvSpPr>
                <p:nvPr/>
              </p:nvSpPr>
              <p:spPr bwMode="auto">
                <a:xfrm>
                  <a:off x="4493" y="2014"/>
                  <a:ext cx="53" cy="48"/>
                </a:xfrm>
                <a:custGeom>
                  <a:avLst/>
                  <a:gdLst>
                    <a:gd name="T0" fmla="*/ 1 w 116"/>
                    <a:gd name="T1" fmla="*/ 0 h 103"/>
                    <a:gd name="T2" fmla="*/ 1 w 116"/>
                    <a:gd name="T3" fmla="*/ 0 h 103"/>
                    <a:gd name="T4" fmla="*/ 1 w 116"/>
                    <a:gd name="T5" fmla="*/ 0 h 103"/>
                    <a:gd name="T6" fmla="*/ 0 w 116"/>
                    <a:gd name="T7" fmla="*/ 0 h 103"/>
                    <a:gd name="T8" fmla="*/ 0 w 116"/>
                    <a:gd name="T9" fmla="*/ 0 h 103"/>
                    <a:gd name="T10" fmla="*/ 0 w 116"/>
                    <a:gd name="T11" fmla="*/ 0 h 103"/>
                    <a:gd name="T12" fmla="*/ 0 w 116"/>
                    <a:gd name="T13" fmla="*/ 0 h 103"/>
                    <a:gd name="T14" fmla="*/ 0 w 116"/>
                    <a:gd name="T15" fmla="*/ 1 h 103"/>
                    <a:gd name="T16" fmla="*/ 0 w 116"/>
                    <a:gd name="T17" fmla="*/ 2 h 103"/>
                    <a:gd name="T18" fmla="*/ 0 w 116"/>
                    <a:gd name="T19" fmla="*/ 3 h 103"/>
                    <a:gd name="T20" fmla="*/ 0 w 116"/>
                    <a:gd name="T21" fmla="*/ 3 h 103"/>
                    <a:gd name="T22" fmla="*/ 0 w 116"/>
                    <a:gd name="T23" fmla="*/ 4 h 103"/>
                    <a:gd name="T24" fmla="*/ 0 w 116"/>
                    <a:gd name="T25" fmla="*/ 4 h 103"/>
                    <a:gd name="T26" fmla="*/ 0 w 116"/>
                    <a:gd name="T27" fmla="*/ 4 h 103"/>
                    <a:gd name="T28" fmla="*/ 1 w 116"/>
                    <a:gd name="T29" fmla="*/ 4 h 103"/>
                    <a:gd name="T30" fmla="*/ 1 w 116"/>
                    <a:gd name="T31" fmla="*/ 4 h 103"/>
                    <a:gd name="T32" fmla="*/ 1 w 116"/>
                    <a:gd name="T33" fmla="*/ 4 h 103"/>
                    <a:gd name="T34" fmla="*/ 1 w 116"/>
                    <a:gd name="T35" fmla="*/ 5 h 103"/>
                    <a:gd name="T36" fmla="*/ 2 w 116"/>
                    <a:gd name="T37" fmla="*/ 5 h 103"/>
                    <a:gd name="T38" fmla="*/ 2 w 116"/>
                    <a:gd name="T39" fmla="*/ 5 h 103"/>
                    <a:gd name="T40" fmla="*/ 2 w 116"/>
                    <a:gd name="T41" fmla="*/ 5 h 103"/>
                    <a:gd name="T42" fmla="*/ 3 w 116"/>
                    <a:gd name="T43" fmla="*/ 5 h 103"/>
                    <a:gd name="T44" fmla="*/ 3 w 116"/>
                    <a:gd name="T45" fmla="*/ 5 h 103"/>
                    <a:gd name="T46" fmla="*/ 3 w 116"/>
                    <a:gd name="T47" fmla="*/ 5 h 103"/>
                    <a:gd name="T48" fmla="*/ 3 w 116"/>
                    <a:gd name="T49" fmla="*/ 5 h 103"/>
                    <a:gd name="T50" fmla="*/ 3 w 116"/>
                    <a:gd name="T51" fmla="*/ 5 h 103"/>
                    <a:gd name="T52" fmla="*/ 3 w 116"/>
                    <a:gd name="T53" fmla="*/ 4 h 103"/>
                    <a:gd name="T54" fmla="*/ 3 w 116"/>
                    <a:gd name="T55" fmla="*/ 4 h 103"/>
                    <a:gd name="T56" fmla="*/ 3 w 116"/>
                    <a:gd name="T57" fmla="*/ 3 h 103"/>
                    <a:gd name="T58" fmla="*/ 4 w 116"/>
                    <a:gd name="T59" fmla="*/ 3 h 103"/>
                    <a:gd name="T60" fmla="*/ 4 w 116"/>
                    <a:gd name="T61" fmla="*/ 2 h 103"/>
                    <a:gd name="T62" fmla="*/ 4 w 116"/>
                    <a:gd name="T63" fmla="*/ 1 h 103"/>
                    <a:gd name="T64" fmla="*/ 5 w 116"/>
                    <a:gd name="T65" fmla="*/ 1 h 103"/>
                    <a:gd name="T66" fmla="*/ 5 w 116"/>
                    <a:gd name="T67" fmla="*/ 0 h 103"/>
                    <a:gd name="T68" fmla="*/ 5 w 116"/>
                    <a:gd name="T69" fmla="*/ 0 h 103"/>
                    <a:gd name="T70" fmla="*/ 1 w 116"/>
                    <a:gd name="T71" fmla="*/ 0 h 10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6"/>
                    <a:gd name="T109" fmla="*/ 0 h 103"/>
                    <a:gd name="T110" fmla="*/ 116 w 116"/>
                    <a:gd name="T111" fmla="*/ 103 h 10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6" h="103">
                      <a:moveTo>
                        <a:pt x="25" y="0"/>
                      </a:moveTo>
                      <a:lnTo>
                        <a:pt x="25" y="0"/>
                      </a:lnTo>
                      <a:lnTo>
                        <a:pt x="20" y="0"/>
                      </a:lnTo>
                      <a:lnTo>
                        <a:pt x="10" y="2"/>
                      </a:lnTo>
                      <a:lnTo>
                        <a:pt x="4" y="4"/>
                      </a:lnTo>
                      <a:lnTo>
                        <a:pt x="1" y="8"/>
                      </a:lnTo>
                      <a:lnTo>
                        <a:pt x="0" y="11"/>
                      </a:lnTo>
                      <a:lnTo>
                        <a:pt x="0" y="22"/>
                      </a:lnTo>
                      <a:lnTo>
                        <a:pt x="0" y="41"/>
                      </a:lnTo>
                      <a:lnTo>
                        <a:pt x="0" y="60"/>
                      </a:lnTo>
                      <a:lnTo>
                        <a:pt x="0" y="68"/>
                      </a:lnTo>
                      <a:lnTo>
                        <a:pt x="3" y="79"/>
                      </a:lnTo>
                      <a:lnTo>
                        <a:pt x="9" y="86"/>
                      </a:lnTo>
                      <a:lnTo>
                        <a:pt x="16" y="91"/>
                      </a:lnTo>
                      <a:lnTo>
                        <a:pt x="20" y="92"/>
                      </a:lnTo>
                      <a:lnTo>
                        <a:pt x="23" y="93"/>
                      </a:lnTo>
                      <a:lnTo>
                        <a:pt x="26" y="93"/>
                      </a:lnTo>
                      <a:lnTo>
                        <a:pt x="33" y="95"/>
                      </a:lnTo>
                      <a:lnTo>
                        <a:pt x="41" y="96"/>
                      </a:lnTo>
                      <a:lnTo>
                        <a:pt x="49" y="98"/>
                      </a:lnTo>
                      <a:lnTo>
                        <a:pt x="58" y="100"/>
                      </a:lnTo>
                      <a:lnTo>
                        <a:pt x="68" y="101"/>
                      </a:lnTo>
                      <a:lnTo>
                        <a:pt x="76" y="103"/>
                      </a:lnTo>
                      <a:lnTo>
                        <a:pt x="76" y="100"/>
                      </a:lnTo>
                      <a:lnTo>
                        <a:pt x="76" y="96"/>
                      </a:lnTo>
                      <a:lnTo>
                        <a:pt x="76" y="94"/>
                      </a:lnTo>
                      <a:lnTo>
                        <a:pt x="76" y="91"/>
                      </a:lnTo>
                      <a:lnTo>
                        <a:pt x="77" y="78"/>
                      </a:lnTo>
                      <a:lnTo>
                        <a:pt x="78" y="64"/>
                      </a:lnTo>
                      <a:lnTo>
                        <a:pt x="81" y="53"/>
                      </a:lnTo>
                      <a:lnTo>
                        <a:pt x="86" y="40"/>
                      </a:lnTo>
                      <a:lnTo>
                        <a:pt x="92" y="30"/>
                      </a:lnTo>
                      <a:lnTo>
                        <a:pt x="99" y="18"/>
                      </a:lnTo>
                      <a:lnTo>
                        <a:pt x="107" y="9"/>
                      </a:lnTo>
                      <a:lnTo>
                        <a:pt x="116" y="0"/>
                      </a:lnTo>
                      <a:lnTo>
                        <a:pt x="25"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1" name="Freeform 193"/>
                <p:cNvSpPr>
                  <a:spLocks/>
                </p:cNvSpPr>
                <p:nvPr/>
              </p:nvSpPr>
              <p:spPr bwMode="auto">
                <a:xfrm>
                  <a:off x="4510" y="1854"/>
                  <a:ext cx="428" cy="153"/>
                </a:xfrm>
                <a:custGeom>
                  <a:avLst/>
                  <a:gdLst>
                    <a:gd name="T0" fmla="*/ 5 w 940"/>
                    <a:gd name="T1" fmla="*/ 14 h 336"/>
                    <a:gd name="T2" fmla="*/ 5 w 940"/>
                    <a:gd name="T3" fmla="*/ 14 h 336"/>
                    <a:gd name="T4" fmla="*/ 6 w 940"/>
                    <a:gd name="T5" fmla="*/ 14 h 336"/>
                    <a:gd name="T6" fmla="*/ 7 w 940"/>
                    <a:gd name="T7" fmla="*/ 14 h 336"/>
                    <a:gd name="T8" fmla="*/ 7 w 940"/>
                    <a:gd name="T9" fmla="*/ 14 h 336"/>
                    <a:gd name="T10" fmla="*/ 8 w 940"/>
                    <a:gd name="T11" fmla="*/ 14 h 336"/>
                    <a:gd name="T12" fmla="*/ 9 w 940"/>
                    <a:gd name="T13" fmla="*/ 14 h 336"/>
                    <a:gd name="T14" fmla="*/ 10 w 940"/>
                    <a:gd name="T15" fmla="*/ 14 h 336"/>
                    <a:gd name="T16" fmla="*/ 30 w 940"/>
                    <a:gd name="T17" fmla="*/ 15 h 336"/>
                    <a:gd name="T18" fmla="*/ 31 w 940"/>
                    <a:gd name="T19" fmla="*/ 14 h 336"/>
                    <a:gd name="T20" fmla="*/ 31 w 940"/>
                    <a:gd name="T21" fmla="*/ 14 h 336"/>
                    <a:gd name="T22" fmla="*/ 32 w 940"/>
                    <a:gd name="T23" fmla="*/ 14 h 336"/>
                    <a:gd name="T24" fmla="*/ 32 w 940"/>
                    <a:gd name="T25" fmla="*/ 14 h 336"/>
                    <a:gd name="T26" fmla="*/ 33 w 940"/>
                    <a:gd name="T27" fmla="*/ 14 h 336"/>
                    <a:gd name="T28" fmla="*/ 34 w 940"/>
                    <a:gd name="T29" fmla="*/ 14 h 336"/>
                    <a:gd name="T30" fmla="*/ 35 w 940"/>
                    <a:gd name="T31" fmla="*/ 14 h 336"/>
                    <a:gd name="T32" fmla="*/ 35 w 940"/>
                    <a:gd name="T33" fmla="*/ 15 h 336"/>
                    <a:gd name="T34" fmla="*/ 41 w 940"/>
                    <a:gd name="T35" fmla="*/ 13 h 336"/>
                    <a:gd name="T36" fmla="*/ 41 w 940"/>
                    <a:gd name="T37" fmla="*/ 8 h 336"/>
                    <a:gd name="T38" fmla="*/ 40 w 940"/>
                    <a:gd name="T39" fmla="*/ 7 h 336"/>
                    <a:gd name="T40" fmla="*/ 40 w 940"/>
                    <a:gd name="T41" fmla="*/ 5 h 336"/>
                    <a:gd name="T42" fmla="*/ 39 w 940"/>
                    <a:gd name="T43" fmla="*/ 3 h 336"/>
                    <a:gd name="T44" fmla="*/ 39 w 940"/>
                    <a:gd name="T45" fmla="*/ 1 h 336"/>
                    <a:gd name="T46" fmla="*/ 39 w 940"/>
                    <a:gd name="T47" fmla="*/ 1 h 336"/>
                    <a:gd name="T48" fmla="*/ 38 w 940"/>
                    <a:gd name="T49" fmla="*/ 0 h 336"/>
                    <a:gd name="T50" fmla="*/ 16 w 940"/>
                    <a:gd name="T51" fmla="*/ 0 h 336"/>
                    <a:gd name="T52" fmla="*/ 15 w 940"/>
                    <a:gd name="T53" fmla="*/ 0 h 336"/>
                    <a:gd name="T54" fmla="*/ 14 w 940"/>
                    <a:gd name="T55" fmla="*/ 0 h 336"/>
                    <a:gd name="T56" fmla="*/ 14 w 940"/>
                    <a:gd name="T57" fmla="*/ 1 h 336"/>
                    <a:gd name="T58" fmla="*/ 14 w 940"/>
                    <a:gd name="T59" fmla="*/ 1 h 336"/>
                    <a:gd name="T60" fmla="*/ 7 w 940"/>
                    <a:gd name="T61" fmla="*/ 7 h 336"/>
                    <a:gd name="T62" fmla="*/ 5 w 940"/>
                    <a:gd name="T63" fmla="*/ 8 h 336"/>
                    <a:gd name="T64" fmla="*/ 4 w 940"/>
                    <a:gd name="T65" fmla="*/ 9 h 336"/>
                    <a:gd name="T66" fmla="*/ 2 w 940"/>
                    <a:gd name="T67" fmla="*/ 9 h 336"/>
                    <a:gd name="T68" fmla="*/ 1 w 940"/>
                    <a:gd name="T69" fmla="*/ 10 h 336"/>
                    <a:gd name="T70" fmla="*/ 0 w 940"/>
                    <a:gd name="T71" fmla="*/ 10 h 336"/>
                    <a:gd name="T72" fmla="*/ 0 w 940"/>
                    <a:gd name="T73" fmla="*/ 11 h 336"/>
                    <a:gd name="T74" fmla="*/ 0 w 940"/>
                    <a:gd name="T75" fmla="*/ 12 h 336"/>
                    <a:gd name="T76" fmla="*/ 0 w 940"/>
                    <a:gd name="T77" fmla="*/ 12 h 336"/>
                    <a:gd name="T78" fmla="*/ 0 w 940"/>
                    <a:gd name="T79" fmla="*/ 12 h 336"/>
                    <a:gd name="T80" fmla="*/ 0 w 940"/>
                    <a:gd name="T81" fmla="*/ 12 h 336"/>
                    <a:gd name="T82" fmla="*/ 5 w 940"/>
                    <a:gd name="T83" fmla="*/ 15 h 3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w 940"/>
                    <a:gd name="T127" fmla="*/ 0 h 336"/>
                    <a:gd name="T128" fmla="*/ 940 w 940"/>
                    <a:gd name="T129" fmla="*/ 336 h 3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T126" t="T127" r="T128" b="T129"/>
                  <a:pathLst>
                    <a:path w="940" h="336">
                      <a:moveTo>
                        <a:pt x="103" y="336"/>
                      </a:moveTo>
                      <a:lnTo>
                        <a:pt x="110" y="332"/>
                      </a:lnTo>
                      <a:lnTo>
                        <a:pt x="117" y="329"/>
                      </a:lnTo>
                      <a:lnTo>
                        <a:pt x="124" y="326"/>
                      </a:lnTo>
                      <a:lnTo>
                        <a:pt x="132" y="324"/>
                      </a:lnTo>
                      <a:lnTo>
                        <a:pt x="140" y="322"/>
                      </a:lnTo>
                      <a:lnTo>
                        <a:pt x="148" y="321"/>
                      </a:lnTo>
                      <a:lnTo>
                        <a:pt x="157" y="319"/>
                      </a:lnTo>
                      <a:lnTo>
                        <a:pt x="165" y="319"/>
                      </a:lnTo>
                      <a:lnTo>
                        <a:pt x="173" y="319"/>
                      </a:lnTo>
                      <a:lnTo>
                        <a:pt x="181" y="321"/>
                      </a:lnTo>
                      <a:lnTo>
                        <a:pt x="189" y="322"/>
                      </a:lnTo>
                      <a:lnTo>
                        <a:pt x="197" y="324"/>
                      </a:lnTo>
                      <a:lnTo>
                        <a:pt x="205" y="326"/>
                      </a:lnTo>
                      <a:lnTo>
                        <a:pt x="212" y="329"/>
                      </a:lnTo>
                      <a:lnTo>
                        <a:pt x="219" y="332"/>
                      </a:lnTo>
                      <a:lnTo>
                        <a:pt x="226" y="336"/>
                      </a:lnTo>
                      <a:lnTo>
                        <a:pt x="695" y="336"/>
                      </a:lnTo>
                      <a:lnTo>
                        <a:pt x="702" y="332"/>
                      </a:lnTo>
                      <a:lnTo>
                        <a:pt x="709" y="329"/>
                      </a:lnTo>
                      <a:lnTo>
                        <a:pt x="716" y="326"/>
                      </a:lnTo>
                      <a:lnTo>
                        <a:pt x="724" y="324"/>
                      </a:lnTo>
                      <a:lnTo>
                        <a:pt x="732" y="322"/>
                      </a:lnTo>
                      <a:lnTo>
                        <a:pt x="740" y="321"/>
                      </a:lnTo>
                      <a:lnTo>
                        <a:pt x="749" y="319"/>
                      </a:lnTo>
                      <a:lnTo>
                        <a:pt x="757" y="319"/>
                      </a:lnTo>
                      <a:lnTo>
                        <a:pt x="765" y="319"/>
                      </a:lnTo>
                      <a:lnTo>
                        <a:pt x="773" y="321"/>
                      </a:lnTo>
                      <a:lnTo>
                        <a:pt x="781" y="322"/>
                      </a:lnTo>
                      <a:lnTo>
                        <a:pt x="790" y="324"/>
                      </a:lnTo>
                      <a:lnTo>
                        <a:pt x="798" y="326"/>
                      </a:lnTo>
                      <a:lnTo>
                        <a:pt x="805" y="329"/>
                      </a:lnTo>
                      <a:lnTo>
                        <a:pt x="811" y="332"/>
                      </a:lnTo>
                      <a:lnTo>
                        <a:pt x="818" y="336"/>
                      </a:lnTo>
                      <a:lnTo>
                        <a:pt x="940" y="336"/>
                      </a:lnTo>
                      <a:lnTo>
                        <a:pt x="940" y="293"/>
                      </a:lnTo>
                      <a:lnTo>
                        <a:pt x="940" y="240"/>
                      </a:lnTo>
                      <a:lnTo>
                        <a:pt x="940" y="193"/>
                      </a:lnTo>
                      <a:lnTo>
                        <a:pt x="940" y="172"/>
                      </a:lnTo>
                      <a:lnTo>
                        <a:pt x="937" y="160"/>
                      </a:lnTo>
                      <a:lnTo>
                        <a:pt x="932" y="141"/>
                      </a:lnTo>
                      <a:lnTo>
                        <a:pt x="925" y="117"/>
                      </a:lnTo>
                      <a:lnTo>
                        <a:pt x="917" y="89"/>
                      </a:lnTo>
                      <a:lnTo>
                        <a:pt x="911" y="64"/>
                      </a:lnTo>
                      <a:lnTo>
                        <a:pt x="904" y="42"/>
                      </a:lnTo>
                      <a:lnTo>
                        <a:pt x="899" y="27"/>
                      </a:lnTo>
                      <a:lnTo>
                        <a:pt x="898" y="21"/>
                      </a:lnTo>
                      <a:lnTo>
                        <a:pt x="897" y="18"/>
                      </a:lnTo>
                      <a:lnTo>
                        <a:pt x="892" y="11"/>
                      </a:lnTo>
                      <a:lnTo>
                        <a:pt x="885" y="3"/>
                      </a:lnTo>
                      <a:lnTo>
                        <a:pt x="874" y="0"/>
                      </a:lnTo>
                      <a:lnTo>
                        <a:pt x="375" y="0"/>
                      </a:lnTo>
                      <a:lnTo>
                        <a:pt x="361" y="2"/>
                      </a:lnTo>
                      <a:lnTo>
                        <a:pt x="348" y="4"/>
                      </a:lnTo>
                      <a:lnTo>
                        <a:pt x="338" y="7"/>
                      </a:lnTo>
                      <a:lnTo>
                        <a:pt x="329" y="12"/>
                      </a:lnTo>
                      <a:lnTo>
                        <a:pt x="322" y="17"/>
                      </a:lnTo>
                      <a:lnTo>
                        <a:pt x="316" y="20"/>
                      </a:lnTo>
                      <a:lnTo>
                        <a:pt x="313" y="23"/>
                      </a:lnTo>
                      <a:lnTo>
                        <a:pt x="311" y="25"/>
                      </a:lnTo>
                      <a:lnTo>
                        <a:pt x="173" y="169"/>
                      </a:lnTo>
                      <a:lnTo>
                        <a:pt x="167" y="171"/>
                      </a:lnTo>
                      <a:lnTo>
                        <a:pt x="152" y="175"/>
                      </a:lnTo>
                      <a:lnTo>
                        <a:pt x="132" y="182"/>
                      </a:lnTo>
                      <a:lnTo>
                        <a:pt x="106" y="190"/>
                      </a:lnTo>
                      <a:lnTo>
                        <a:pt x="82" y="198"/>
                      </a:lnTo>
                      <a:lnTo>
                        <a:pt x="60" y="205"/>
                      </a:lnTo>
                      <a:lnTo>
                        <a:pt x="45" y="210"/>
                      </a:lnTo>
                      <a:lnTo>
                        <a:pt x="38" y="212"/>
                      </a:lnTo>
                      <a:lnTo>
                        <a:pt x="27" y="219"/>
                      </a:lnTo>
                      <a:lnTo>
                        <a:pt x="18" y="227"/>
                      </a:lnTo>
                      <a:lnTo>
                        <a:pt x="11" y="236"/>
                      </a:lnTo>
                      <a:lnTo>
                        <a:pt x="6" y="246"/>
                      </a:lnTo>
                      <a:lnTo>
                        <a:pt x="3" y="254"/>
                      </a:lnTo>
                      <a:lnTo>
                        <a:pt x="1" y="262"/>
                      </a:lnTo>
                      <a:lnTo>
                        <a:pt x="0" y="268"/>
                      </a:lnTo>
                      <a:lnTo>
                        <a:pt x="0" y="272"/>
                      </a:lnTo>
                      <a:lnTo>
                        <a:pt x="0" y="273"/>
                      </a:lnTo>
                      <a:lnTo>
                        <a:pt x="0" y="274"/>
                      </a:lnTo>
                      <a:lnTo>
                        <a:pt x="0" y="336"/>
                      </a:lnTo>
                      <a:lnTo>
                        <a:pt x="103" y="336"/>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2" name="Freeform 194"/>
                <p:cNvSpPr>
                  <a:spLocks/>
                </p:cNvSpPr>
                <p:nvPr/>
              </p:nvSpPr>
              <p:spPr bwMode="auto">
                <a:xfrm>
                  <a:off x="4623" y="2014"/>
                  <a:ext cx="194" cy="52"/>
                </a:xfrm>
                <a:custGeom>
                  <a:avLst/>
                  <a:gdLst>
                    <a:gd name="T0" fmla="*/ 0 w 425"/>
                    <a:gd name="T1" fmla="*/ 0 h 111"/>
                    <a:gd name="T2" fmla="*/ 0 w 425"/>
                    <a:gd name="T3" fmla="*/ 0 h 111"/>
                    <a:gd name="T4" fmla="*/ 1 w 425"/>
                    <a:gd name="T5" fmla="*/ 1 h 111"/>
                    <a:gd name="T6" fmla="*/ 1 w 425"/>
                    <a:gd name="T7" fmla="*/ 1 h 111"/>
                    <a:gd name="T8" fmla="*/ 1 w 425"/>
                    <a:gd name="T9" fmla="*/ 2 h 111"/>
                    <a:gd name="T10" fmla="*/ 1 w 425"/>
                    <a:gd name="T11" fmla="*/ 3 h 111"/>
                    <a:gd name="T12" fmla="*/ 2 w 425"/>
                    <a:gd name="T13" fmla="*/ 3 h 111"/>
                    <a:gd name="T14" fmla="*/ 2 w 425"/>
                    <a:gd name="T15" fmla="*/ 4 h 111"/>
                    <a:gd name="T16" fmla="*/ 2 w 425"/>
                    <a:gd name="T17" fmla="*/ 4 h 111"/>
                    <a:gd name="T18" fmla="*/ 2 w 425"/>
                    <a:gd name="T19" fmla="*/ 5 h 111"/>
                    <a:gd name="T20" fmla="*/ 2 w 425"/>
                    <a:gd name="T21" fmla="*/ 5 h 111"/>
                    <a:gd name="T22" fmla="*/ 2 w 425"/>
                    <a:gd name="T23" fmla="*/ 5 h 111"/>
                    <a:gd name="T24" fmla="*/ 2 w 425"/>
                    <a:gd name="T25" fmla="*/ 5 h 111"/>
                    <a:gd name="T26" fmla="*/ 17 w 425"/>
                    <a:gd name="T27" fmla="*/ 5 h 111"/>
                    <a:gd name="T28" fmla="*/ 17 w 425"/>
                    <a:gd name="T29" fmla="*/ 5 h 111"/>
                    <a:gd name="T30" fmla="*/ 17 w 425"/>
                    <a:gd name="T31" fmla="*/ 5 h 111"/>
                    <a:gd name="T32" fmla="*/ 17 w 425"/>
                    <a:gd name="T33" fmla="*/ 5 h 111"/>
                    <a:gd name="T34" fmla="*/ 17 w 425"/>
                    <a:gd name="T35" fmla="*/ 4 h 111"/>
                    <a:gd name="T36" fmla="*/ 17 w 425"/>
                    <a:gd name="T37" fmla="*/ 4 h 111"/>
                    <a:gd name="T38" fmla="*/ 17 w 425"/>
                    <a:gd name="T39" fmla="*/ 3 h 111"/>
                    <a:gd name="T40" fmla="*/ 17 w 425"/>
                    <a:gd name="T41" fmla="*/ 3 h 111"/>
                    <a:gd name="T42" fmla="*/ 17 w 425"/>
                    <a:gd name="T43" fmla="*/ 2 h 111"/>
                    <a:gd name="T44" fmla="*/ 17 w 425"/>
                    <a:gd name="T45" fmla="*/ 1 h 111"/>
                    <a:gd name="T46" fmla="*/ 18 w 425"/>
                    <a:gd name="T47" fmla="*/ 1 h 111"/>
                    <a:gd name="T48" fmla="*/ 18 w 425"/>
                    <a:gd name="T49" fmla="*/ 0 h 111"/>
                    <a:gd name="T50" fmla="*/ 19 w 425"/>
                    <a:gd name="T51" fmla="*/ 0 h 111"/>
                    <a:gd name="T52" fmla="*/ 0 w 425"/>
                    <a:gd name="T53" fmla="*/ 0 h 111"/>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w 425"/>
                    <a:gd name="T82" fmla="*/ 0 h 111"/>
                    <a:gd name="T83" fmla="*/ 425 w 425"/>
                    <a:gd name="T84" fmla="*/ 111 h 111"/>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T81" t="T82" r="T83" b="T84"/>
                  <a:pathLst>
                    <a:path w="425" h="111">
                      <a:moveTo>
                        <a:pt x="0" y="0"/>
                      </a:moveTo>
                      <a:lnTo>
                        <a:pt x="9" y="9"/>
                      </a:lnTo>
                      <a:lnTo>
                        <a:pt x="17" y="18"/>
                      </a:lnTo>
                      <a:lnTo>
                        <a:pt x="24" y="30"/>
                      </a:lnTo>
                      <a:lnTo>
                        <a:pt x="30" y="40"/>
                      </a:lnTo>
                      <a:lnTo>
                        <a:pt x="35" y="53"/>
                      </a:lnTo>
                      <a:lnTo>
                        <a:pt x="38" y="64"/>
                      </a:lnTo>
                      <a:lnTo>
                        <a:pt x="39" y="78"/>
                      </a:lnTo>
                      <a:lnTo>
                        <a:pt x="40" y="91"/>
                      </a:lnTo>
                      <a:lnTo>
                        <a:pt x="40" y="95"/>
                      </a:lnTo>
                      <a:lnTo>
                        <a:pt x="40" y="101"/>
                      </a:lnTo>
                      <a:lnTo>
                        <a:pt x="40" y="106"/>
                      </a:lnTo>
                      <a:lnTo>
                        <a:pt x="39" y="111"/>
                      </a:lnTo>
                      <a:lnTo>
                        <a:pt x="386" y="111"/>
                      </a:lnTo>
                      <a:lnTo>
                        <a:pt x="385" y="106"/>
                      </a:lnTo>
                      <a:lnTo>
                        <a:pt x="385" y="101"/>
                      </a:lnTo>
                      <a:lnTo>
                        <a:pt x="385" y="95"/>
                      </a:lnTo>
                      <a:lnTo>
                        <a:pt x="385" y="91"/>
                      </a:lnTo>
                      <a:lnTo>
                        <a:pt x="386" y="78"/>
                      </a:lnTo>
                      <a:lnTo>
                        <a:pt x="387" y="64"/>
                      </a:lnTo>
                      <a:lnTo>
                        <a:pt x="391" y="53"/>
                      </a:lnTo>
                      <a:lnTo>
                        <a:pt x="395" y="40"/>
                      </a:lnTo>
                      <a:lnTo>
                        <a:pt x="401" y="30"/>
                      </a:lnTo>
                      <a:lnTo>
                        <a:pt x="408" y="18"/>
                      </a:lnTo>
                      <a:lnTo>
                        <a:pt x="416" y="9"/>
                      </a:lnTo>
                      <a:lnTo>
                        <a:pt x="425"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3" name="Freeform 195"/>
                <p:cNvSpPr>
                  <a:spLocks/>
                </p:cNvSpPr>
                <p:nvPr/>
              </p:nvSpPr>
              <p:spPr bwMode="auto">
                <a:xfrm>
                  <a:off x="4893" y="2014"/>
                  <a:ext cx="62" cy="46"/>
                </a:xfrm>
                <a:custGeom>
                  <a:avLst/>
                  <a:gdLst>
                    <a:gd name="T0" fmla="*/ 5 w 136"/>
                    <a:gd name="T1" fmla="*/ 0 h 101"/>
                    <a:gd name="T2" fmla="*/ 5 w 136"/>
                    <a:gd name="T3" fmla="*/ 0 h 101"/>
                    <a:gd name="T4" fmla="*/ 0 w 136"/>
                    <a:gd name="T5" fmla="*/ 0 h 101"/>
                    <a:gd name="T6" fmla="*/ 0 w 136"/>
                    <a:gd name="T7" fmla="*/ 0 h 101"/>
                    <a:gd name="T8" fmla="*/ 1 w 136"/>
                    <a:gd name="T9" fmla="*/ 1 h 101"/>
                    <a:gd name="T10" fmla="*/ 1 w 136"/>
                    <a:gd name="T11" fmla="*/ 1 h 101"/>
                    <a:gd name="T12" fmla="*/ 1 w 136"/>
                    <a:gd name="T13" fmla="*/ 2 h 101"/>
                    <a:gd name="T14" fmla="*/ 1 w 136"/>
                    <a:gd name="T15" fmla="*/ 2 h 101"/>
                    <a:gd name="T16" fmla="*/ 2 w 136"/>
                    <a:gd name="T17" fmla="*/ 3 h 101"/>
                    <a:gd name="T18" fmla="*/ 2 w 136"/>
                    <a:gd name="T19" fmla="*/ 3 h 101"/>
                    <a:gd name="T20" fmla="*/ 2 w 136"/>
                    <a:gd name="T21" fmla="*/ 4 h 101"/>
                    <a:gd name="T22" fmla="*/ 2 w 136"/>
                    <a:gd name="T23" fmla="*/ 4 h 101"/>
                    <a:gd name="T24" fmla="*/ 2 w 136"/>
                    <a:gd name="T25" fmla="*/ 4 h 101"/>
                    <a:gd name="T26" fmla="*/ 2 w 136"/>
                    <a:gd name="T27" fmla="*/ 4 h 101"/>
                    <a:gd name="T28" fmla="*/ 2 w 136"/>
                    <a:gd name="T29" fmla="*/ 5 h 101"/>
                    <a:gd name="T30" fmla="*/ 2 w 136"/>
                    <a:gd name="T31" fmla="*/ 4 h 101"/>
                    <a:gd name="T32" fmla="*/ 3 w 136"/>
                    <a:gd name="T33" fmla="*/ 4 h 101"/>
                    <a:gd name="T34" fmla="*/ 4 w 136"/>
                    <a:gd name="T35" fmla="*/ 4 h 101"/>
                    <a:gd name="T36" fmla="*/ 4 w 136"/>
                    <a:gd name="T37" fmla="*/ 4 h 101"/>
                    <a:gd name="T38" fmla="*/ 5 w 136"/>
                    <a:gd name="T39" fmla="*/ 4 h 101"/>
                    <a:gd name="T40" fmla="*/ 5 w 136"/>
                    <a:gd name="T41" fmla="*/ 4 h 101"/>
                    <a:gd name="T42" fmla="*/ 5 w 136"/>
                    <a:gd name="T43" fmla="*/ 4 h 101"/>
                    <a:gd name="T44" fmla="*/ 5 w 136"/>
                    <a:gd name="T45" fmla="*/ 4 h 101"/>
                    <a:gd name="T46" fmla="*/ 5 w 136"/>
                    <a:gd name="T47" fmla="*/ 4 h 101"/>
                    <a:gd name="T48" fmla="*/ 6 w 136"/>
                    <a:gd name="T49" fmla="*/ 4 h 101"/>
                    <a:gd name="T50" fmla="*/ 6 w 136"/>
                    <a:gd name="T51" fmla="*/ 4 h 101"/>
                    <a:gd name="T52" fmla="*/ 6 w 136"/>
                    <a:gd name="T53" fmla="*/ 3 h 101"/>
                    <a:gd name="T54" fmla="*/ 6 w 136"/>
                    <a:gd name="T55" fmla="*/ 3 h 101"/>
                    <a:gd name="T56" fmla="*/ 6 w 136"/>
                    <a:gd name="T57" fmla="*/ 2 h 101"/>
                    <a:gd name="T58" fmla="*/ 6 w 136"/>
                    <a:gd name="T59" fmla="*/ 1 h 101"/>
                    <a:gd name="T60" fmla="*/ 6 w 136"/>
                    <a:gd name="T61" fmla="*/ 1 h 101"/>
                    <a:gd name="T62" fmla="*/ 6 w 136"/>
                    <a:gd name="T63" fmla="*/ 1 h 101"/>
                    <a:gd name="T64" fmla="*/ 5 w 136"/>
                    <a:gd name="T65" fmla="*/ 0 h 101"/>
                    <a:gd name="T66" fmla="*/ 5 w 136"/>
                    <a:gd name="T67" fmla="*/ 0 h 101"/>
                    <a:gd name="T68" fmla="*/ 5 w 136"/>
                    <a:gd name="T69" fmla="*/ 0 h 10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36"/>
                    <a:gd name="T106" fmla="*/ 0 h 101"/>
                    <a:gd name="T107" fmla="*/ 136 w 136"/>
                    <a:gd name="T108" fmla="*/ 101 h 10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36" h="101">
                      <a:moveTo>
                        <a:pt x="113" y="2"/>
                      </a:moveTo>
                      <a:lnTo>
                        <a:pt x="105" y="0"/>
                      </a:lnTo>
                      <a:lnTo>
                        <a:pt x="0" y="0"/>
                      </a:lnTo>
                      <a:lnTo>
                        <a:pt x="9" y="9"/>
                      </a:lnTo>
                      <a:lnTo>
                        <a:pt x="18" y="18"/>
                      </a:lnTo>
                      <a:lnTo>
                        <a:pt x="24" y="30"/>
                      </a:lnTo>
                      <a:lnTo>
                        <a:pt x="30" y="40"/>
                      </a:lnTo>
                      <a:lnTo>
                        <a:pt x="35" y="53"/>
                      </a:lnTo>
                      <a:lnTo>
                        <a:pt x="38" y="64"/>
                      </a:lnTo>
                      <a:lnTo>
                        <a:pt x="39" y="78"/>
                      </a:lnTo>
                      <a:lnTo>
                        <a:pt x="41" y="91"/>
                      </a:lnTo>
                      <a:lnTo>
                        <a:pt x="41" y="93"/>
                      </a:lnTo>
                      <a:lnTo>
                        <a:pt x="41" y="95"/>
                      </a:lnTo>
                      <a:lnTo>
                        <a:pt x="41" y="99"/>
                      </a:lnTo>
                      <a:lnTo>
                        <a:pt x="41" y="101"/>
                      </a:lnTo>
                      <a:lnTo>
                        <a:pt x="53" y="99"/>
                      </a:lnTo>
                      <a:lnTo>
                        <a:pt x="67" y="98"/>
                      </a:lnTo>
                      <a:lnTo>
                        <a:pt x="82" y="95"/>
                      </a:lnTo>
                      <a:lnTo>
                        <a:pt x="96" y="93"/>
                      </a:lnTo>
                      <a:lnTo>
                        <a:pt x="109" y="91"/>
                      </a:lnTo>
                      <a:lnTo>
                        <a:pt x="119" y="89"/>
                      </a:lnTo>
                      <a:lnTo>
                        <a:pt x="126" y="88"/>
                      </a:lnTo>
                      <a:lnTo>
                        <a:pt x="128" y="88"/>
                      </a:lnTo>
                      <a:lnTo>
                        <a:pt x="130" y="87"/>
                      </a:lnTo>
                      <a:lnTo>
                        <a:pt x="134" y="85"/>
                      </a:lnTo>
                      <a:lnTo>
                        <a:pt x="135" y="81"/>
                      </a:lnTo>
                      <a:lnTo>
                        <a:pt x="136" y="76"/>
                      </a:lnTo>
                      <a:lnTo>
                        <a:pt x="136" y="68"/>
                      </a:lnTo>
                      <a:lnTo>
                        <a:pt x="136" y="50"/>
                      </a:lnTo>
                      <a:lnTo>
                        <a:pt x="136" y="32"/>
                      </a:lnTo>
                      <a:lnTo>
                        <a:pt x="136" y="23"/>
                      </a:lnTo>
                      <a:lnTo>
                        <a:pt x="135" y="18"/>
                      </a:lnTo>
                      <a:lnTo>
                        <a:pt x="132" y="12"/>
                      </a:lnTo>
                      <a:lnTo>
                        <a:pt x="125" y="7"/>
                      </a:lnTo>
                      <a:lnTo>
                        <a:pt x="113" y="2"/>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4" name="Freeform 196"/>
                <p:cNvSpPr>
                  <a:spLocks/>
                </p:cNvSpPr>
                <p:nvPr/>
              </p:nvSpPr>
              <p:spPr bwMode="auto">
                <a:xfrm>
                  <a:off x="4813" y="2014"/>
                  <a:ext cx="83" cy="83"/>
                </a:xfrm>
                <a:custGeom>
                  <a:avLst/>
                  <a:gdLst>
                    <a:gd name="T0" fmla="*/ 5 w 183"/>
                    <a:gd name="T1" fmla="*/ 0 h 183"/>
                    <a:gd name="T2" fmla="*/ 3 w 183"/>
                    <a:gd name="T3" fmla="*/ 0 h 183"/>
                    <a:gd name="T4" fmla="*/ 3 w 183"/>
                    <a:gd name="T5" fmla="*/ 0 h 183"/>
                    <a:gd name="T6" fmla="*/ 2 w 183"/>
                    <a:gd name="T7" fmla="*/ 0 h 183"/>
                    <a:gd name="T8" fmla="*/ 1 w 183"/>
                    <a:gd name="T9" fmla="*/ 1 h 183"/>
                    <a:gd name="T10" fmla="*/ 1 w 183"/>
                    <a:gd name="T11" fmla="*/ 1 h 183"/>
                    <a:gd name="T12" fmla="*/ 0 w 183"/>
                    <a:gd name="T13" fmla="*/ 2 h 183"/>
                    <a:gd name="T14" fmla="*/ 0 w 183"/>
                    <a:gd name="T15" fmla="*/ 2 h 183"/>
                    <a:gd name="T16" fmla="*/ 0 w 183"/>
                    <a:gd name="T17" fmla="*/ 3 h 183"/>
                    <a:gd name="T18" fmla="*/ 0 w 183"/>
                    <a:gd name="T19" fmla="*/ 4 h 183"/>
                    <a:gd name="T20" fmla="*/ 0 w 183"/>
                    <a:gd name="T21" fmla="*/ 5 h 183"/>
                    <a:gd name="T22" fmla="*/ 0 w 183"/>
                    <a:gd name="T23" fmla="*/ 5 h 183"/>
                    <a:gd name="T24" fmla="*/ 0 w 183"/>
                    <a:gd name="T25" fmla="*/ 6 h 183"/>
                    <a:gd name="T26" fmla="*/ 1 w 183"/>
                    <a:gd name="T27" fmla="*/ 7 h 183"/>
                    <a:gd name="T28" fmla="*/ 2 w 183"/>
                    <a:gd name="T29" fmla="*/ 7 h 183"/>
                    <a:gd name="T30" fmla="*/ 2 w 183"/>
                    <a:gd name="T31" fmla="*/ 7 h 183"/>
                    <a:gd name="T32" fmla="*/ 3 w 183"/>
                    <a:gd name="T33" fmla="*/ 8 h 183"/>
                    <a:gd name="T34" fmla="*/ 4 w 183"/>
                    <a:gd name="T35" fmla="*/ 8 h 183"/>
                    <a:gd name="T36" fmla="*/ 5 w 183"/>
                    <a:gd name="T37" fmla="*/ 8 h 183"/>
                    <a:gd name="T38" fmla="*/ 5 w 183"/>
                    <a:gd name="T39" fmla="*/ 7 h 183"/>
                    <a:gd name="T40" fmla="*/ 6 w 183"/>
                    <a:gd name="T41" fmla="*/ 7 h 183"/>
                    <a:gd name="T42" fmla="*/ 7 w 183"/>
                    <a:gd name="T43" fmla="*/ 7 h 183"/>
                    <a:gd name="T44" fmla="*/ 7 w 183"/>
                    <a:gd name="T45" fmla="*/ 6 h 183"/>
                    <a:gd name="T46" fmla="*/ 7 w 183"/>
                    <a:gd name="T47" fmla="*/ 5 h 183"/>
                    <a:gd name="T48" fmla="*/ 8 w 183"/>
                    <a:gd name="T49" fmla="*/ 5 h 183"/>
                    <a:gd name="T50" fmla="*/ 8 w 183"/>
                    <a:gd name="T51" fmla="*/ 4 h 183"/>
                    <a:gd name="T52" fmla="*/ 8 w 183"/>
                    <a:gd name="T53" fmla="*/ 3 h 183"/>
                    <a:gd name="T54" fmla="*/ 8 w 183"/>
                    <a:gd name="T55" fmla="*/ 2 h 183"/>
                    <a:gd name="T56" fmla="*/ 7 w 183"/>
                    <a:gd name="T57" fmla="*/ 2 h 183"/>
                    <a:gd name="T58" fmla="*/ 7 w 183"/>
                    <a:gd name="T59" fmla="*/ 1 h 183"/>
                    <a:gd name="T60" fmla="*/ 6 w 183"/>
                    <a:gd name="T61" fmla="*/ 1 h 183"/>
                    <a:gd name="T62" fmla="*/ 6 w 183"/>
                    <a:gd name="T63" fmla="*/ 0 h 183"/>
                    <a:gd name="T64" fmla="*/ 5 w 183"/>
                    <a:gd name="T65" fmla="*/ 0 h 183"/>
                    <a:gd name="T66" fmla="*/ 5 w 183"/>
                    <a:gd name="T67" fmla="*/ 0 h 18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83"/>
                    <a:gd name="T103" fmla="*/ 0 h 183"/>
                    <a:gd name="T104" fmla="*/ 183 w 183"/>
                    <a:gd name="T105" fmla="*/ 183 h 18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83" h="183">
                      <a:moveTo>
                        <a:pt x="104" y="0"/>
                      </a:moveTo>
                      <a:lnTo>
                        <a:pt x="80" y="0"/>
                      </a:lnTo>
                      <a:lnTo>
                        <a:pt x="63" y="3"/>
                      </a:lnTo>
                      <a:lnTo>
                        <a:pt x="48" y="10"/>
                      </a:lnTo>
                      <a:lnTo>
                        <a:pt x="35" y="19"/>
                      </a:lnTo>
                      <a:lnTo>
                        <a:pt x="23" y="30"/>
                      </a:lnTo>
                      <a:lnTo>
                        <a:pt x="14" y="43"/>
                      </a:lnTo>
                      <a:lnTo>
                        <a:pt x="6" y="57"/>
                      </a:lnTo>
                      <a:lnTo>
                        <a:pt x="1" y="73"/>
                      </a:lnTo>
                      <a:lnTo>
                        <a:pt x="0" y="91"/>
                      </a:lnTo>
                      <a:lnTo>
                        <a:pt x="2" y="109"/>
                      </a:lnTo>
                      <a:lnTo>
                        <a:pt x="7" y="126"/>
                      </a:lnTo>
                      <a:lnTo>
                        <a:pt x="15" y="142"/>
                      </a:lnTo>
                      <a:lnTo>
                        <a:pt x="27" y="155"/>
                      </a:lnTo>
                      <a:lnTo>
                        <a:pt x="40" y="167"/>
                      </a:lnTo>
                      <a:lnTo>
                        <a:pt x="57" y="176"/>
                      </a:lnTo>
                      <a:lnTo>
                        <a:pt x="74" y="180"/>
                      </a:lnTo>
                      <a:lnTo>
                        <a:pt x="92" y="183"/>
                      </a:lnTo>
                      <a:lnTo>
                        <a:pt x="111" y="180"/>
                      </a:lnTo>
                      <a:lnTo>
                        <a:pt x="128" y="176"/>
                      </a:lnTo>
                      <a:lnTo>
                        <a:pt x="143" y="167"/>
                      </a:lnTo>
                      <a:lnTo>
                        <a:pt x="157" y="155"/>
                      </a:lnTo>
                      <a:lnTo>
                        <a:pt x="168" y="142"/>
                      </a:lnTo>
                      <a:lnTo>
                        <a:pt x="176" y="126"/>
                      </a:lnTo>
                      <a:lnTo>
                        <a:pt x="181" y="109"/>
                      </a:lnTo>
                      <a:lnTo>
                        <a:pt x="183" y="91"/>
                      </a:lnTo>
                      <a:lnTo>
                        <a:pt x="182" y="73"/>
                      </a:lnTo>
                      <a:lnTo>
                        <a:pt x="178" y="57"/>
                      </a:lnTo>
                      <a:lnTo>
                        <a:pt x="169" y="43"/>
                      </a:lnTo>
                      <a:lnTo>
                        <a:pt x="160" y="30"/>
                      </a:lnTo>
                      <a:lnTo>
                        <a:pt x="149" y="19"/>
                      </a:lnTo>
                      <a:lnTo>
                        <a:pt x="135" y="10"/>
                      </a:lnTo>
                      <a:lnTo>
                        <a:pt x="120" y="3"/>
                      </a:lnTo>
                      <a:lnTo>
                        <a:pt x="104" y="0"/>
                      </a:lnTo>
                      <a:close/>
                    </a:path>
                  </a:pathLst>
                </a:custGeom>
                <a:solidFill>
                  <a:srgbClr val="3F9E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5" name="Freeform 197"/>
                <p:cNvSpPr>
                  <a:spLocks noEditPoints="1"/>
                </p:cNvSpPr>
                <p:nvPr/>
              </p:nvSpPr>
              <p:spPr bwMode="auto">
                <a:xfrm>
                  <a:off x="4548" y="2020"/>
                  <a:ext cx="73" cy="73"/>
                </a:xfrm>
                <a:custGeom>
                  <a:avLst/>
                  <a:gdLst>
                    <a:gd name="T0" fmla="*/ 0 w 161"/>
                    <a:gd name="T1" fmla="*/ 4 h 160"/>
                    <a:gd name="T2" fmla="*/ 0 w 161"/>
                    <a:gd name="T3" fmla="*/ 5 h 160"/>
                    <a:gd name="T4" fmla="*/ 1 w 161"/>
                    <a:gd name="T5" fmla="*/ 6 h 160"/>
                    <a:gd name="T6" fmla="*/ 3 w 161"/>
                    <a:gd name="T7" fmla="*/ 7 h 160"/>
                    <a:gd name="T8" fmla="*/ 4 w 161"/>
                    <a:gd name="T9" fmla="*/ 7 h 160"/>
                    <a:gd name="T10" fmla="*/ 5 w 161"/>
                    <a:gd name="T11" fmla="*/ 6 h 160"/>
                    <a:gd name="T12" fmla="*/ 6 w 161"/>
                    <a:gd name="T13" fmla="*/ 5 h 160"/>
                    <a:gd name="T14" fmla="*/ 7 w 161"/>
                    <a:gd name="T15" fmla="*/ 4 h 160"/>
                    <a:gd name="T16" fmla="*/ 7 w 161"/>
                    <a:gd name="T17" fmla="*/ 3 h 160"/>
                    <a:gd name="T18" fmla="*/ 6 w 161"/>
                    <a:gd name="T19" fmla="*/ 1 h 160"/>
                    <a:gd name="T20" fmla="*/ 5 w 161"/>
                    <a:gd name="T21" fmla="*/ 0 h 160"/>
                    <a:gd name="T22" fmla="*/ 4 w 161"/>
                    <a:gd name="T23" fmla="*/ 0 h 160"/>
                    <a:gd name="T24" fmla="*/ 3 w 161"/>
                    <a:gd name="T25" fmla="*/ 0 h 160"/>
                    <a:gd name="T26" fmla="*/ 1 w 161"/>
                    <a:gd name="T27" fmla="*/ 0 h 160"/>
                    <a:gd name="T28" fmla="*/ 0 w 161"/>
                    <a:gd name="T29" fmla="*/ 1 h 160"/>
                    <a:gd name="T30" fmla="*/ 0 w 161"/>
                    <a:gd name="T31" fmla="*/ 3 h 160"/>
                    <a:gd name="T32" fmla="*/ 0 w 161"/>
                    <a:gd name="T33" fmla="*/ 4 h 160"/>
                    <a:gd name="T34" fmla="*/ 1 w 161"/>
                    <a:gd name="T35" fmla="*/ 2 h 160"/>
                    <a:gd name="T36" fmla="*/ 1 w 161"/>
                    <a:gd name="T37" fmla="*/ 1 h 160"/>
                    <a:gd name="T38" fmla="*/ 2 w 161"/>
                    <a:gd name="T39" fmla="*/ 1 h 160"/>
                    <a:gd name="T40" fmla="*/ 4 w 161"/>
                    <a:gd name="T41" fmla="*/ 0 h 160"/>
                    <a:gd name="T42" fmla="*/ 5 w 161"/>
                    <a:gd name="T43" fmla="*/ 1 h 160"/>
                    <a:gd name="T44" fmla="*/ 5 w 161"/>
                    <a:gd name="T45" fmla="*/ 1 h 160"/>
                    <a:gd name="T46" fmla="*/ 6 w 161"/>
                    <a:gd name="T47" fmla="*/ 2 h 160"/>
                    <a:gd name="T48" fmla="*/ 6 w 161"/>
                    <a:gd name="T49" fmla="*/ 4 h 160"/>
                    <a:gd name="T50" fmla="*/ 6 w 161"/>
                    <a:gd name="T51" fmla="*/ 5 h 160"/>
                    <a:gd name="T52" fmla="*/ 5 w 161"/>
                    <a:gd name="T53" fmla="*/ 5 h 160"/>
                    <a:gd name="T54" fmla="*/ 5 w 161"/>
                    <a:gd name="T55" fmla="*/ 6 h 160"/>
                    <a:gd name="T56" fmla="*/ 4 w 161"/>
                    <a:gd name="T57" fmla="*/ 6 h 160"/>
                    <a:gd name="T58" fmla="*/ 2 w 161"/>
                    <a:gd name="T59" fmla="*/ 6 h 160"/>
                    <a:gd name="T60" fmla="*/ 1 w 161"/>
                    <a:gd name="T61" fmla="*/ 5 h 160"/>
                    <a:gd name="T62" fmla="*/ 1 w 161"/>
                    <a:gd name="T63" fmla="*/ 5 h 160"/>
                    <a:gd name="T64" fmla="*/ 0 w 161"/>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1"/>
                    <a:gd name="T100" fmla="*/ 0 h 160"/>
                    <a:gd name="T101" fmla="*/ 161 w 161"/>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1" h="160">
                      <a:moveTo>
                        <a:pt x="0" y="80"/>
                      </a:moveTo>
                      <a:lnTo>
                        <a:pt x="2" y="96"/>
                      </a:lnTo>
                      <a:lnTo>
                        <a:pt x="6" y="111"/>
                      </a:lnTo>
                      <a:lnTo>
                        <a:pt x="14" y="125"/>
                      </a:lnTo>
                      <a:lnTo>
                        <a:pt x="23" y="137"/>
                      </a:lnTo>
                      <a:lnTo>
                        <a:pt x="36" y="146"/>
                      </a:lnTo>
                      <a:lnTo>
                        <a:pt x="50" y="154"/>
                      </a:lnTo>
                      <a:lnTo>
                        <a:pt x="65" y="159"/>
                      </a:lnTo>
                      <a:lnTo>
                        <a:pt x="81" y="160"/>
                      </a:lnTo>
                      <a:lnTo>
                        <a:pt x="97" y="159"/>
                      </a:lnTo>
                      <a:lnTo>
                        <a:pt x="112" y="154"/>
                      </a:lnTo>
                      <a:lnTo>
                        <a:pt x="126" y="146"/>
                      </a:lnTo>
                      <a:lnTo>
                        <a:pt x="137" y="137"/>
                      </a:lnTo>
                      <a:lnTo>
                        <a:pt x="147" y="125"/>
                      </a:lnTo>
                      <a:lnTo>
                        <a:pt x="155" y="111"/>
                      </a:lnTo>
                      <a:lnTo>
                        <a:pt x="159" y="96"/>
                      </a:lnTo>
                      <a:lnTo>
                        <a:pt x="161" y="80"/>
                      </a:lnTo>
                      <a:lnTo>
                        <a:pt x="159" y="64"/>
                      </a:lnTo>
                      <a:lnTo>
                        <a:pt x="155" y="49"/>
                      </a:lnTo>
                      <a:lnTo>
                        <a:pt x="147" y="35"/>
                      </a:lnTo>
                      <a:lnTo>
                        <a:pt x="137" y="23"/>
                      </a:lnTo>
                      <a:lnTo>
                        <a:pt x="126" y="14"/>
                      </a:lnTo>
                      <a:lnTo>
                        <a:pt x="112" y="6"/>
                      </a:lnTo>
                      <a:lnTo>
                        <a:pt x="97" y="1"/>
                      </a:lnTo>
                      <a:lnTo>
                        <a:pt x="81" y="0"/>
                      </a:lnTo>
                      <a:lnTo>
                        <a:pt x="65" y="1"/>
                      </a:lnTo>
                      <a:lnTo>
                        <a:pt x="50" y="6"/>
                      </a:lnTo>
                      <a:lnTo>
                        <a:pt x="36" y="14"/>
                      </a:lnTo>
                      <a:lnTo>
                        <a:pt x="23" y="23"/>
                      </a:lnTo>
                      <a:lnTo>
                        <a:pt x="14" y="35"/>
                      </a:lnTo>
                      <a:lnTo>
                        <a:pt x="6" y="49"/>
                      </a:lnTo>
                      <a:lnTo>
                        <a:pt x="2" y="64"/>
                      </a:lnTo>
                      <a:lnTo>
                        <a:pt x="0" y="80"/>
                      </a:lnTo>
                      <a:close/>
                      <a:moveTo>
                        <a:pt x="16" y="80"/>
                      </a:moveTo>
                      <a:lnTo>
                        <a:pt x="18" y="67"/>
                      </a:lnTo>
                      <a:lnTo>
                        <a:pt x="21" y="55"/>
                      </a:lnTo>
                      <a:lnTo>
                        <a:pt x="28" y="44"/>
                      </a:lnTo>
                      <a:lnTo>
                        <a:pt x="35" y="35"/>
                      </a:lnTo>
                      <a:lnTo>
                        <a:pt x="45" y="27"/>
                      </a:lnTo>
                      <a:lnTo>
                        <a:pt x="56" y="21"/>
                      </a:lnTo>
                      <a:lnTo>
                        <a:pt x="68" y="17"/>
                      </a:lnTo>
                      <a:lnTo>
                        <a:pt x="81" y="16"/>
                      </a:lnTo>
                      <a:lnTo>
                        <a:pt x="94" y="17"/>
                      </a:lnTo>
                      <a:lnTo>
                        <a:pt x="105" y="21"/>
                      </a:lnTo>
                      <a:lnTo>
                        <a:pt x="117" y="27"/>
                      </a:lnTo>
                      <a:lnTo>
                        <a:pt x="126" y="35"/>
                      </a:lnTo>
                      <a:lnTo>
                        <a:pt x="134" y="44"/>
                      </a:lnTo>
                      <a:lnTo>
                        <a:pt x="140" y="55"/>
                      </a:lnTo>
                      <a:lnTo>
                        <a:pt x="143" y="67"/>
                      </a:lnTo>
                      <a:lnTo>
                        <a:pt x="144" y="80"/>
                      </a:lnTo>
                      <a:lnTo>
                        <a:pt x="143" y="92"/>
                      </a:lnTo>
                      <a:lnTo>
                        <a:pt x="140" y="105"/>
                      </a:lnTo>
                      <a:lnTo>
                        <a:pt x="134" y="115"/>
                      </a:lnTo>
                      <a:lnTo>
                        <a:pt x="126" y="126"/>
                      </a:lnTo>
                      <a:lnTo>
                        <a:pt x="117" y="133"/>
                      </a:lnTo>
                      <a:lnTo>
                        <a:pt x="105" y="140"/>
                      </a:lnTo>
                      <a:lnTo>
                        <a:pt x="94" y="143"/>
                      </a:lnTo>
                      <a:lnTo>
                        <a:pt x="81" y="144"/>
                      </a:lnTo>
                      <a:lnTo>
                        <a:pt x="68" y="143"/>
                      </a:lnTo>
                      <a:lnTo>
                        <a:pt x="56" y="140"/>
                      </a:lnTo>
                      <a:lnTo>
                        <a:pt x="45" y="133"/>
                      </a:lnTo>
                      <a:lnTo>
                        <a:pt x="35" y="126"/>
                      </a:lnTo>
                      <a:lnTo>
                        <a:pt x="28" y="115"/>
                      </a:lnTo>
                      <a:lnTo>
                        <a:pt x="21" y="105"/>
                      </a:lnTo>
                      <a:lnTo>
                        <a:pt x="18"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6" name="Freeform 198"/>
                <p:cNvSpPr>
                  <a:spLocks noEditPoints="1"/>
                </p:cNvSpPr>
                <p:nvPr/>
              </p:nvSpPr>
              <p:spPr bwMode="auto">
                <a:xfrm>
                  <a:off x="4818" y="2020"/>
                  <a:ext cx="73" cy="73"/>
                </a:xfrm>
                <a:custGeom>
                  <a:avLst/>
                  <a:gdLst>
                    <a:gd name="T0" fmla="*/ 0 w 160"/>
                    <a:gd name="T1" fmla="*/ 4 h 160"/>
                    <a:gd name="T2" fmla="*/ 0 w 160"/>
                    <a:gd name="T3" fmla="*/ 5 h 160"/>
                    <a:gd name="T4" fmla="*/ 1 w 160"/>
                    <a:gd name="T5" fmla="*/ 6 h 160"/>
                    <a:gd name="T6" fmla="*/ 3 w 160"/>
                    <a:gd name="T7" fmla="*/ 7 h 160"/>
                    <a:gd name="T8" fmla="*/ 4 w 160"/>
                    <a:gd name="T9" fmla="*/ 7 h 160"/>
                    <a:gd name="T10" fmla="*/ 5 w 160"/>
                    <a:gd name="T11" fmla="*/ 6 h 160"/>
                    <a:gd name="T12" fmla="*/ 6 w 160"/>
                    <a:gd name="T13" fmla="*/ 5 h 160"/>
                    <a:gd name="T14" fmla="*/ 7 w 160"/>
                    <a:gd name="T15" fmla="*/ 4 h 160"/>
                    <a:gd name="T16" fmla="*/ 7 w 160"/>
                    <a:gd name="T17" fmla="*/ 3 h 160"/>
                    <a:gd name="T18" fmla="*/ 6 w 160"/>
                    <a:gd name="T19" fmla="*/ 1 h 160"/>
                    <a:gd name="T20" fmla="*/ 5 w 160"/>
                    <a:gd name="T21" fmla="*/ 0 h 160"/>
                    <a:gd name="T22" fmla="*/ 4 w 160"/>
                    <a:gd name="T23" fmla="*/ 0 h 160"/>
                    <a:gd name="T24" fmla="*/ 3 w 160"/>
                    <a:gd name="T25" fmla="*/ 0 h 160"/>
                    <a:gd name="T26" fmla="*/ 1 w 160"/>
                    <a:gd name="T27" fmla="*/ 0 h 160"/>
                    <a:gd name="T28" fmla="*/ 0 w 160"/>
                    <a:gd name="T29" fmla="*/ 1 h 160"/>
                    <a:gd name="T30" fmla="*/ 0 w 160"/>
                    <a:gd name="T31" fmla="*/ 3 h 160"/>
                    <a:gd name="T32" fmla="*/ 0 w 160"/>
                    <a:gd name="T33" fmla="*/ 4 h 160"/>
                    <a:gd name="T34" fmla="*/ 1 w 160"/>
                    <a:gd name="T35" fmla="*/ 2 h 160"/>
                    <a:gd name="T36" fmla="*/ 1 w 160"/>
                    <a:gd name="T37" fmla="*/ 1 h 160"/>
                    <a:gd name="T38" fmla="*/ 2 w 160"/>
                    <a:gd name="T39" fmla="*/ 1 h 160"/>
                    <a:gd name="T40" fmla="*/ 4 w 160"/>
                    <a:gd name="T41" fmla="*/ 0 h 160"/>
                    <a:gd name="T42" fmla="*/ 5 w 160"/>
                    <a:gd name="T43" fmla="*/ 1 h 160"/>
                    <a:gd name="T44" fmla="*/ 5 w 160"/>
                    <a:gd name="T45" fmla="*/ 1 h 160"/>
                    <a:gd name="T46" fmla="*/ 6 w 160"/>
                    <a:gd name="T47" fmla="*/ 2 h 160"/>
                    <a:gd name="T48" fmla="*/ 6 w 160"/>
                    <a:gd name="T49" fmla="*/ 4 h 160"/>
                    <a:gd name="T50" fmla="*/ 6 w 160"/>
                    <a:gd name="T51" fmla="*/ 5 h 160"/>
                    <a:gd name="T52" fmla="*/ 5 w 160"/>
                    <a:gd name="T53" fmla="*/ 5 h 160"/>
                    <a:gd name="T54" fmla="*/ 5 w 160"/>
                    <a:gd name="T55" fmla="*/ 6 h 160"/>
                    <a:gd name="T56" fmla="*/ 4 w 160"/>
                    <a:gd name="T57" fmla="*/ 6 h 160"/>
                    <a:gd name="T58" fmla="*/ 2 w 160"/>
                    <a:gd name="T59" fmla="*/ 6 h 160"/>
                    <a:gd name="T60" fmla="*/ 1 w 160"/>
                    <a:gd name="T61" fmla="*/ 5 h 160"/>
                    <a:gd name="T62" fmla="*/ 1 w 160"/>
                    <a:gd name="T63" fmla="*/ 5 h 160"/>
                    <a:gd name="T64" fmla="*/ 0 w 160"/>
                    <a:gd name="T65" fmla="*/ 4 h 160"/>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60"/>
                    <a:gd name="T100" fmla="*/ 0 h 160"/>
                    <a:gd name="T101" fmla="*/ 160 w 160"/>
                    <a:gd name="T102" fmla="*/ 160 h 160"/>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60" h="160">
                      <a:moveTo>
                        <a:pt x="0" y="80"/>
                      </a:moveTo>
                      <a:lnTo>
                        <a:pt x="1" y="96"/>
                      </a:lnTo>
                      <a:lnTo>
                        <a:pt x="5" y="111"/>
                      </a:lnTo>
                      <a:lnTo>
                        <a:pt x="13" y="125"/>
                      </a:lnTo>
                      <a:lnTo>
                        <a:pt x="23" y="137"/>
                      </a:lnTo>
                      <a:lnTo>
                        <a:pt x="35" y="146"/>
                      </a:lnTo>
                      <a:lnTo>
                        <a:pt x="49" y="154"/>
                      </a:lnTo>
                      <a:lnTo>
                        <a:pt x="64" y="159"/>
                      </a:lnTo>
                      <a:lnTo>
                        <a:pt x="80" y="160"/>
                      </a:lnTo>
                      <a:lnTo>
                        <a:pt x="96" y="159"/>
                      </a:lnTo>
                      <a:lnTo>
                        <a:pt x="111" y="154"/>
                      </a:lnTo>
                      <a:lnTo>
                        <a:pt x="125" y="146"/>
                      </a:lnTo>
                      <a:lnTo>
                        <a:pt x="137" y="137"/>
                      </a:lnTo>
                      <a:lnTo>
                        <a:pt x="146" y="125"/>
                      </a:lnTo>
                      <a:lnTo>
                        <a:pt x="154" y="111"/>
                      </a:lnTo>
                      <a:lnTo>
                        <a:pt x="159" y="96"/>
                      </a:lnTo>
                      <a:lnTo>
                        <a:pt x="160" y="80"/>
                      </a:lnTo>
                      <a:lnTo>
                        <a:pt x="159" y="64"/>
                      </a:lnTo>
                      <a:lnTo>
                        <a:pt x="154" y="49"/>
                      </a:lnTo>
                      <a:lnTo>
                        <a:pt x="146" y="35"/>
                      </a:lnTo>
                      <a:lnTo>
                        <a:pt x="137" y="23"/>
                      </a:lnTo>
                      <a:lnTo>
                        <a:pt x="125" y="14"/>
                      </a:lnTo>
                      <a:lnTo>
                        <a:pt x="111" y="6"/>
                      </a:lnTo>
                      <a:lnTo>
                        <a:pt x="96" y="1"/>
                      </a:lnTo>
                      <a:lnTo>
                        <a:pt x="80" y="0"/>
                      </a:lnTo>
                      <a:lnTo>
                        <a:pt x="64" y="1"/>
                      </a:lnTo>
                      <a:lnTo>
                        <a:pt x="49" y="6"/>
                      </a:lnTo>
                      <a:lnTo>
                        <a:pt x="35" y="14"/>
                      </a:lnTo>
                      <a:lnTo>
                        <a:pt x="23" y="23"/>
                      </a:lnTo>
                      <a:lnTo>
                        <a:pt x="13" y="35"/>
                      </a:lnTo>
                      <a:lnTo>
                        <a:pt x="5" y="49"/>
                      </a:lnTo>
                      <a:lnTo>
                        <a:pt x="1" y="64"/>
                      </a:lnTo>
                      <a:lnTo>
                        <a:pt x="0" y="80"/>
                      </a:lnTo>
                      <a:close/>
                      <a:moveTo>
                        <a:pt x="16" y="80"/>
                      </a:moveTo>
                      <a:lnTo>
                        <a:pt x="17" y="67"/>
                      </a:lnTo>
                      <a:lnTo>
                        <a:pt x="20" y="55"/>
                      </a:lnTo>
                      <a:lnTo>
                        <a:pt x="27" y="44"/>
                      </a:lnTo>
                      <a:lnTo>
                        <a:pt x="34" y="35"/>
                      </a:lnTo>
                      <a:lnTo>
                        <a:pt x="45" y="27"/>
                      </a:lnTo>
                      <a:lnTo>
                        <a:pt x="55" y="21"/>
                      </a:lnTo>
                      <a:lnTo>
                        <a:pt x="68" y="17"/>
                      </a:lnTo>
                      <a:lnTo>
                        <a:pt x="80" y="16"/>
                      </a:lnTo>
                      <a:lnTo>
                        <a:pt x="93" y="17"/>
                      </a:lnTo>
                      <a:lnTo>
                        <a:pt x="104" y="21"/>
                      </a:lnTo>
                      <a:lnTo>
                        <a:pt x="116" y="27"/>
                      </a:lnTo>
                      <a:lnTo>
                        <a:pt x="125" y="35"/>
                      </a:lnTo>
                      <a:lnTo>
                        <a:pt x="133" y="44"/>
                      </a:lnTo>
                      <a:lnTo>
                        <a:pt x="139" y="55"/>
                      </a:lnTo>
                      <a:lnTo>
                        <a:pt x="142" y="67"/>
                      </a:lnTo>
                      <a:lnTo>
                        <a:pt x="144" y="80"/>
                      </a:lnTo>
                      <a:lnTo>
                        <a:pt x="142" y="92"/>
                      </a:lnTo>
                      <a:lnTo>
                        <a:pt x="139" y="105"/>
                      </a:lnTo>
                      <a:lnTo>
                        <a:pt x="133" y="115"/>
                      </a:lnTo>
                      <a:lnTo>
                        <a:pt x="125" y="126"/>
                      </a:lnTo>
                      <a:lnTo>
                        <a:pt x="116" y="133"/>
                      </a:lnTo>
                      <a:lnTo>
                        <a:pt x="104" y="140"/>
                      </a:lnTo>
                      <a:lnTo>
                        <a:pt x="93" y="143"/>
                      </a:lnTo>
                      <a:lnTo>
                        <a:pt x="80" y="144"/>
                      </a:lnTo>
                      <a:lnTo>
                        <a:pt x="68" y="143"/>
                      </a:lnTo>
                      <a:lnTo>
                        <a:pt x="55" y="140"/>
                      </a:lnTo>
                      <a:lnTo>
                        <a:pt x="45" y="133"/>
                      </a:lnTo>
                      <a:lnTo>
                        <a:pt x="34" y="126"/>
                      </a:lnTo>
                      <a:lnTo>
                        <a:pt x="27" y="115"/>
                      </a:lnTo>
                      <a:lnTo>
                        <a:pt x="20" y="105"/>
                      </a:lnTo>
                      <a:lnTo>
                        <a:pt x="17" y="92"/>
                      </a:lnTo>
                      <a:lnTo>
                        <a:pt x="16" y="80"/>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7" name="Freeform 199"/>
                <p:cNvSpPr>
                  <a:spLocks/>
                </p:cNvSpPr>
                <p:nvPr/>
              </p:nvSpPr>
              <p:spPr bwMode="auto">
                <a:xfrm>
                  <a:off x="4555" y="2027"/>
                  <a:ext cx="59"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4 w 128"/>
                    <a:gd name="T19" fmla="*/ 0 h 128"/>
                    <a:gd name="T20" fmla="*/ 4 w 128"/>
                    <a:gd name="T21" fmla="*/ 0 h 128"/>
                    <a:gd name="T22" fmla="*/ 5 w 128"/>
                    <a:gd name="T23" fmla="*/ 0 h 128"/>
                    <a:gd name="T24" fmla="*/ 5 w 128"/>
                    <a:gd name="T25" fmla="*/ 1 h 128"/>
                    <a:gd name="T26" fmla="*/ 6 w 128"/>
                    <a:gd name="T27" fmla="*/ 1 h 128"/>
                    <a:gd name="T28" fmla="*/ 6 w 128"/>
                    <a:gd name="T29" fmla="*/ 2 h 128"/>
                    <a:gd name="T30" fmla="*/ 6 w 128"/>
                    <a:gd name="T31" fmla="*/ 2 h 128"/>
                    <a:gd name="T32" fmla="*/ 6 w 128"/>
                    <a:gd name="T33" fmla="*/ 3 h 128"/>
                    <a:gd name="T34" fmla="*/ 6 w 128"/>
                    <a:gd name="T35" fmla="*/ 3 h 128"/>
                    <a:gd name="T36" fmla="*/ 6 w 128"/>
                    <a:gd name="T37" fmla="*/ 4 h 128"/>
                    <a:gd name="T38" fmla="*/ 6 w 128"/>
                    <a:gd name="T39" fmla="*/ 5 h 128"/>
                    <a:gd name="T40" fmla="*/ 5 w 128"/>
                    <a:gd name="T41" fmla="*/ 5 h 128"/>
                    <a:gd name="T42" fmla="*/ 5 w 128"/>
                    <a:gd name="T43" fmla="*/ 6 h 128"/>
                    <a:gd name="T44" fmla="*/ 4 w 128"/>
                    <a:gd name="T45" fmla="*/ 6 h 128"/>
                    <a:gd name="T46" fmla="*/ 4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2" y="51"/>
                      </a:lnTo>
                      <a:lnTo>
                        <a:pt x="5" y="39"/>
                      </a:lnTo>
                      <a:lnTo>
                        <a:pt x="12" y="28"/>
                      </a:lnTo>
                      <a:lnTo>
                        <a:pt x="19" y="19"/>
                      </a:lnTo>
                      <a:lnTo>
                        <a:pt x="29" y="11"/>
                      </a:lnTo>
                      <a:lnTo>
                        <a:pt x="40" y="5"/>
                      </a:lnTo>
                      <a:lnTo>
                        <a:pt x="52" y="1"/>
                      </a:lnTo>
                      <a:lnTo>
                        <a:pt x="65" y="0"/>
                      </a:lnTo>
                      <a:lnTo>
                        <a:pt x="78" y="1"/>
                      </a:lnTo>
                      <a:lnTo>
                        <a:pt x="89" y="5"/>
                      </a:lnTo>
                      <a:lnTo>
                        <a:pt x="101" y="11"/>
                      </a:lnTo>
                      <a:lnTo>
                        <a:pt x="110" y="19"/>
                      </a:lnTo>
                      <a:lnTo>
                        <a:pt x="118" y="28"/>
                      </a:lnTo>
                      <a:lnTo>
                        <a:pt x="124" y="39"/>
                      </a:lnTo>
                      <a:lnTo>
                        <a:pt x="127" y="51"/>
                      </a:lnTo>
                      <a:lnTo>
                        <a:pt x="128" y="64"/>
                      </a:lnTo>
                      <a:lnTo>
                        <a:pt x="127" y="76"/>
                      </a:lnTo>
                      <a:lnTo>
                        <a:pt x="124" y="89"/>
                      </a:lnTo>
                      <a:lnTo>
                        <a:pt x="118" y="99"/>
                      </a:lnTo>
                      <a:lnTo>
                        <a:pt x="110" y="110"/>
                      </a:lnTo>
                      <a:lnTo>
                        <a:pt x="101" y="117"/>
                      </a:lnTo>
                      <a:lnTo>
                        <a:pt x="89" y="124"/>
                      </a:lnTo>
                      <a:lnTo>
                        <a:pt x="78" y="127"/>
                      </a:lnTo>
                      <a:lnTo>
                        <a:pt x="65" y="128"/>
                      </a:lnTo>
                      <a:lnTo>
                        <a:pt x="52" y="127"/>
                      </a:lnTo>
                      <a:lnTo>
                        <a:pt x="40" y="124"/>
                      </a:lnTo>
                      <a:lnTo>
                        <a:pt x="29" y="117"/>
                      </a:lnTo>
                      <a:lnTo>
                        <a:pt x="19" y="110"/>
                      </a:lnTo>
                      <a:lnTo>
                        <a:pt x="12" y="99"/>
                      </a:lnTo>
                      <a:lnTo>
                        <a:pt x="5" y="89"/>
                      </a:lnTo>
                      <a:lnTo>
                        <a:pt x="2"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8" name="Freeform 200"/>
                <p:cNvSpPr>
                  <a:spLocks/>
                </p:cNvSpPr>
                <p:nvPr/>
              </p:nvSpPr>
              <p:spPr bwMode="auto">
                <a:xfrm>
                  <a:off x="4573" y="2034"/>
                  <a:ext cx="34" cy="43"/>
                </a:xfrm>
                <a:custGeom>
                  <a:avLst/>
                  <a:gdLst>
                    <a:gd name="T0" fmla="*/ 0 w 76"/>
                    <a:gd name="T1" fmla="*/ 0 h 96"/>
                    <a:gd name="T2" fmla="*/ 0 w 76"/>
                    <a:gd name="T3" fmla="*/ 0 h 96"/>
                    <a:gd name="T4" fmla="*/ 0 w 76"/>
                    <a:gd name="T5" fmla="*/ 0 h 96"/>
                    <a:gd name="T6" fmla="*/ 0 w 76"/>
                    <a:gd name="T7" fmla="*/ 0 h 96"/>
                    <a:gd name="T8" fmla="*/ 0 w 76"/>
                    <a:gd name="T9" fmla="*/ 0 h 96"/>
                    <a:gd name="T10" fmla="*/ 0 w 76"/>
                    <a:gd name="T11" fmla="*/ 0 h 96"/>
                    <a:gd name="T12" fmla="*/ 1 w 76"/>
                    <a:gd name="T13" fmla="*/ 0 h 96"/>
                    <a:gd name="T14" fmla="*/ 1 w 76"/>
                    <a:gd name="T15" fmla="*/ 0 h 96"/>
                    <a:gd name="T16" fmla="*/ 1 w 76"/>
                    <a:gd name="T17" fmla="*/ 0 h 96"/>
                    <a:gd name="T18" fmla="*/ 2 w 76"/>
                    <a:gd name="T19" fmla="*/ 0 h 96"/>
                    <a:gd name="T20" fmla="*/ 2 w 76"/>
                    <a:gd name="T21" fmla="*/ 1 h 96"/>
                    <a:gd name="T22" fmla="*/ 2 w 76"/>
                    <a:gd name="T23" fmla="*/ 1 h 96"/>
                    <a:gd name="T24" fmla="*/ 2 w 76"/>
                    <a:gd name="T25" fmla="*/ 1 h 96"/>
                    <a:gd name="T26" fmla="*/ 3 w 76"/>
                    <a:gd name="T27" fmla="*/ 2 h 96"/>
                    <a:gd name="T28" fmla="*/ 3 w 76"/>
                    <a:gd name="T29" fmla="*/ 3 h 96"/>
                    <a:gd name="T30" fmla="*/ 2 w 76"/>
                    <a:gd name="T31" fmla="*/ 4 h 96"/>
                    <a:gd name="T32" fmla="*/ 2 w 76"/>
                    <a:gd name="T33" fmla="*/ 4 h 96"/>
                    <a:gd name="T34" fmla="*/ 2 w 76"/>
                    <a:gd name="T35" fmla="*/ 4 h 96"/>
                    <a:gd name="T36" fmla="*/ 2 w 76"/>
                    <a:gd name="T37" fmla="*/ 4 h 96"/>
                    <a:gd name="T38" fmla="*/ 2 w 76"/>
                    <a:gd name="T39" fmla="*/ 4 h 96"/>
                    <a:gd name="T40" fmla="*/ 2 w 76"/>
                    <a:gd name="T41" fmla="*/ 4 h 96"/>
                    <a:gd name="T42" fmla="*/ 2 w 76"/>
                    <a:gd name="T43" fmla="*/ 4 h 96"/>
                    <a:gd name="T44" fmla="*/ 3 w 76"/>
                    <a:gd name="T45" fmla="*/ 4 h 96"/>
                    <a:gd name="T46" fmla="*/ 3 w 76"/>
                    <a:gd name="T47" fmla="*/ 3 h 96"/>
                    <a:gd name="T48" fmla="*/ 3 w 76"/>
                    <a:gd name="T49" fmla="*/ 3 h 96"/>
                    <a:gd name="T50" fmla="*/ 3 w 76"/>
                    <a:gd name="T51" fmla="*/ 2 h 96"/>
                    <a:gd name="T52" fmla="*/ 3 w 76"/>
                    <a:gd name="T53" fmla="*/ 2 h 96"/>
                    <a:gd name="T54" fmla="*/ 3 w 76"/>
                    <a:gd name="T55" fmla="*/ 2 h 96"/>
                    <a:gd name="T56" fmla="*/ 3 w 76"/>
                    <a:gd name="T57" fmla="*/ 1 h 96"/>
                    <a:gd name="T58" fmla="*/ 3 w 76"/>
                    <a:gd name="T59" fmla="*/ 1 h 96"/>
                    <a:gd name="T60" fmla="*/ 2 w 76"/>
                    <a:gd name="T61" fmla="*/ 0 h 96"/>
                    <a:gd name="T62" fmla="*/ 2 w 76"/>
                    <a:gd name="T63" fmla="*/ 0 h 96"/>
                    <a:gd name="T64" fmla="*/ 2 w 76"/>
                    <a:gd name="T65" fmla="*/ 0 h 96"/>
                    <a:gd name="T66" fmla="*/ 1 w 76"/>
                    <a:gd name="T67" fmla="*/ 0 h 96"/>
                    <a:gd name="T68" fmla="*/ 1 w 76"/>
                    <a:gd name="T69" fmla="*/ 0 h 96"/>
                    <a:gd name="T70" fmla="*/ 0 w 76"/>
                    <a:gd name="T71" fmla="*/ 0 h 96"/>
                    <a:gd name="T72" fmla="*/ 0 w 76"/>
                    <a:gd name="T73" fmla="*/ 0 h 9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76"/>
                    <a:gd name="T112" fmla="*/ 0 h 96"/>
                    <a:gd name="T113" fmla="*/ 76 w 76"/>
                    <a:gd name="T114" fmla="*/ 96 h 96"/>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76" h="96">
                      <a:moveTo>
                        <a:pt x="5" y="6"/>
                      </a:moveTo>
                      <a:lnTo>
                        <a:pt x="4" y="6"/>
                      </a:lnTo>
                      <a:lnTo>
                        <a:pt x="3" y="7"/>
                      </a:lnTo>
                      <a:lnTo>
                        <a:pt x="2" y="7"/>
                      </a:lnTo>
                      <a:lnTo>
                        <a:pt x="0" y="8"/>
                      </a:lnTo>
                      <a:lnTo>
                        <a:pt x="10" y="6"/>
                      </a:lnTo>
                      <a:lnTo>
                        <a:pt x="18" y="6"/>
                      </a:lnTo>
                      <a:lnTo>
                        <a:pt x="27" y="7"/>
                      </a:lnTo>
                      <a:lnTo>
                        <a:pt x="35" y="9"/>
                      </a:lnTo>
                      <a:lnTo>
                        <a:pt x="42" y="13"/>
                      </a:lnTo>
                      <a:lnTo>
                        <a:pt x="49" y="19"/>
                      </a:lnTo>
                      <a:lnTo>
                        <a:pt x="56" y="26"/>
                      </a:lnTo>
                      <a:lnTo>
                        <a:pt x="60" y="34"/>
                      </a:lnTo>
                      <a:lnTo>
                        <a:pt x="65" y="51"/>
                      </a:lnTo>
                      <a:lnTo>
                        <a:pt x="64" y="68"/>
                      </a:lnTo>
                      <a:lnTo>
                        <a:pt x="56" y="84"/>
                      </a:lnTo>
                      <a:lnTo>
                        <a:pt x="43" y="96"/>
                      </a:lnTo>
                      <a:lnTo>
                        <a:pt x="44" y="96"/>
                      </a:lnTo>
                      <a:lnTo>
                        <a:pt x="46" y="95"/>
                      </a:lnTo>
                      <a:lnTo>
                        <a:pt x="48" y="95"/>
                      </a:lnTo>
                      <a:lnTo>
                        <a:pt x="49" y="94"/>
                      </a:lnTo>
                      <a:lnTo>
                        <a:pt x="57" y="89"/>
                      </a:lnTo>
                      <a:lnTo>
                        <a:pt x="64" y="82"/>
                      </a:lnTo>
                      <a:lnTo>
                        <a:pt x="69" y="74"/>
                      </a:lnTo>
                      <a:lnTo>
                        <a:pt x="74" y="66"/>
                      </a:lnTo>
                      <a:lnTo>
                        <a:pt x="76" y="57"/>
                      </a:lnTo>
                      <a:lnTo>
                        <a:pt x="76" y="46"/>
                      </a:lnTo>
                      <a:lnTo>
                        <a:pt x="75" y="37"/>
                      </a:lnTo>
                      <a:lnTo>
                        <a:pt x="72" y="28"/>
                      </a:lnTo>
                      <a:lnTo>
                        <a:pt x="66" y="20"/>
                      </a:lnTo>
                      <a:lnTo>
                        <a:pt x="59" y="13"/>
                      </a:lnTo>
                      <a:lnTo>
                        <a:pt x="52" y="7"/>
                      </a:lnTo>
                      <a:lnTo>
                        <a:pt x="43" y="3"/>
                      </a:lnTo>
                      <a:lnTo>
                        <a:pt x="34" y="1"/>
                      </a:lnTo>
                      <a:lnTo>
                        <a:pt x="25" y="0"/>
                      </a:lnTo>
                      <a:lnTo>
                        <a:pt x="14" y="3"/>
                      </a:lnTo>
                      <a:lnTo>
                        <a:pt x="5" y="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09" name="Freeform 201"/>
                <p:cNvSpPr>
                  <a:spLocks/>
                </p:cNvSpPr>
                <p:nvPr/>
              </p:nvSpPr>
              <p:spPr bwMode="auto">
                <a:xfrm>
                  <a:off x="4825" y="2027"/>
                  <a:ext cx="58" cy="59"/>
                </a:xfrm>
                <a:custGeom>
                  <a:avLst/>
                  <a:gdLst>
                    <a:gd name="T0" fmla="*/ 0 w 128"/>
                    <a:gd name="T1" fmla="*/ 3 h 128"/>
                    <a:gd name="T2" fmla="*/ 0 w 128"/>
                    <a:gd name="T3" fmla="*/ 2 h 128"/>
                    <a:gd name="T4" fmla="*/ 0 w 128"/>
                    <a:gd name="T5" fmla="*/ 2 h 128"/>
                    <a:gd name="T6" fmla="*/ 0 w 128"/>
                    <a:gd name="T7" fmla="*/ 1 h 128"/>
                    <a:gd name="T8" fmla="*/ 1 w 128"/>
                    <a:gd name="T9" fmla="*/ 1 h 128"/>
                    <a:gd name="T10" fmla="*/ 1 w 128"/>
                    <a:gd name="T11" fmla="*/ 0 h 128"/>
                    <a:gd name="T12" fmla="*/ 2 w 128"/>
                    <a:gd name="T13" fmla="*/ 0 h 128"/>
                    <a:gd name="T14" fmla="*/ 2 w 128"/>
                    <a:gd name="T15" fmla="*/ 0 h 128"/>
                    <a:gd name="T16" fmla="*/ 3 w 128"/>
                    <a:gd name="T17" fmla="*/ 0 h 128"/>
                    <a:gd name="T18" fmla="*/ 3 w 128"/>
                    <a:gd name="T19" fmla="*/ 0 h 128"/>
                    <a:gd name="T20" fmla="*/ 4 w 128"/>
                    <a:gd name="T21" fmla="*/ 0 h 128"/>
                    <a:gd name="T22" fmla="*/ 4 w 128"/>
                    <a:gd name="T23" fmla="*/ 0 h 128"/>
                    <a:gd name="T24" fmla="*/ 5 w 128"/>
                    <a:gd name="T25" fmla="*/ 1 h 128"/>
                    <a:gd name="T26" fmla="*/ 5 w 128"/>
                    <a:gd name="T27" fmla="*/ 1 h 128"/>
                    <a:gd name="T28" fmla="*/ 5 w 128"/>
                    <a:gd name="T29" fmla="*/ 2 h 128"/>
                    <a:gd name="T30" fmla="*/ 5 w 128"/>
                    <a:gd name="T31" fmla="*/ 2 h 128"/>
                    <a:gd name="T32" fmla="*/ 5 w 128"/>
                    <a:gd name="T33" fmla="*/ 3 h 128"/>
                    <a:gd name="T34" fmla="*/ 5 w 128"/>
                    <a:gd name="T35" fmla="*/ 3 h 128"/>
                    <a:gd name="T36" fmla="*/ 5 w 128"/>
                    <a:gd name="T37" fmla="*/ 4 h 128"/>
                    <a:gd name="T38" fmla="*/ 5 w 128"/>
                    <a:gd name="T39" fmla="*/ 5 h 128"/>
                    <a:gd name="T40" fmla="*/ 5 w 128"/>
                    <a:gd name="T41" fmla="*/ 5 h 128"/>
                    <a:gd name="T42" fmla="*/ 4 w 128"/>
                    <a:gd name="T43" fmla="*/ 6 h 128"/>
                    <a:gd name="T44" fmla="*/ 4 w 128"/>
                    <a:gd name="T45" fmla="*/ 6 h 128"/>
                    <a:gd name="T46" fmla="*/ 3 w 128"/>
                    <a:gd name="T47" fmla="*/ 6 h 128"/>
                    <a:gd name="T48" fmla="*/ 3 w 128"/>
                    <a:gd name="T49" fmla="*/ 6 h 128"/>
                    <a:gd name="T50" fmla="*/ 2 w 128"/>
                    <a:gd name="T51" fmla="*/ 6 h 128"/>
                    <a:gd name="T52" fmla="*/ 2 w 128"/>
                    <a:gd name="T53" fmla="*/ 6 h 128"/>
                    <a:gd name="T54" fmla="*/ 1 w 128"/>
                    <a:gd name="T55" fmla="*/ 6 h 128"/>
                    <a:gd name="T56" fmla="*/ 1 w 128"/>
                    <a:gd name="T57" fmla="*/ 5 h 128"/>
                    <a:gd name="T58" fmla="*/ 0 w 128"/>
                    <a:gd name="T59" fmla="*/ 5 h 128"/>
                    <a:gd name="T60" fmla="*/ 0 w 128"/>
                    <a:gd name="T61" fmla="*/ 4 h 128"/>
                    <a:gd name="T62" fmla="*/ 0 w 128"/>
                    <a:gd name="T63" fmla="*/ 3 h 128"/>
                    <a:gd name="T64" fmla="*/ 0 w 128"/>
                    <a:gd name="T65" fmla="*/ 3 h 128"/>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128"/>
                    <a:gd name="T100" fmla="*/ 0 h 128"/>
                    <a:gd name="T101" fmla="*/ 128 w 128"/>
                    <a:gd name="T102" fmla="*/ 128 h 128"/>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128" h="128">
                      <a:moveTo>
                        <a:pt x="0" y="64"/>
                      </a:moveTo>
                      <a:lnTo>
                        <a:pt x="1" y="51"/>
                      </a:lnTo>
                      <a:lnTo>
                        <a:pt x="4" y="39"/>
                      </a:lnTo>
                      <a:lnTo>
                        <a:pt x="11" y="28"/>
                      </a:lnTo>
                      <a:lnTo>
                        <a:pt x="18" y="19"/>
                      </a:lnTo>
                      <a:lnTo>
                        <a:pt x="29" y="11"/>
                      </a:lnTo>
                      <a:lnTo>
                        <a:pt x="39" y="5"/>
                      </a:lnTo>
                      <a:lnTo>
                        <a:pt x="52" y="1"/>
                      </a:lnTo>
                      <a:lnTo>
                        <a:pt x="64" y="0"/>
                      </a:lnTo>
                      <a:lnTo>
                        <a:pt x="77" y="1"/>
                      </a:lnTo>
                      <a:lnTo>
                        <a:pt x="88" y="5"/>
                      </a:lnTo>
                      <a:lnTo>
                        <a:pt x="100" y="11"/>
                      </a:lnTo>
                      <a:lnTo>
                        <a:pt x="109" y="19"/>
                      </a:lnTo>
                      <a:lnTo>
                        <a:pt x="117" y="28"/>
                      </a:lnTo>
                      <a:lnTo>
                        <a:pt x="123" y="39"/>
                      </a:lnTo>
                      <a:lnTo>
                        <a:pt x="126" y="51"/>
                      </a:lnTo>
                      <a:lnTo>
                        <a:pt x="128" y="64"/>
                      </a:lnTo>
                      <a:lnTo>
                        <a:pt x="126" y="76"/>
                      </a:lnTo>
                      <a:lnTo>
                        <a:pt x="123" y="89"/>
                      </a:lnTo>
                      <a:lnTo>
                        <a:pt x="117" y="99"/>
                      </a:lnTo>
                      <a:lnTo>
                        <a:pt x="109" y="110"/>
                      </a:lnTo>
                      <a:lnTo>
                        <a:pt x="100" y="117"/>
                      </a:lnTo>
                      <a:lnTo>
                        <a:pt x="88" y="124"/>
                      </a:lnTo>
                      <a:lnTo>
                        <a:pt x="77" y="127"/>
                      </a:lnTo>
                      <a:lnTo>
                        <a:pt x="64" y="128"/>
                      </a:lnTo>
                      <a:lnTo>
                        <a:pt x="52" y="127"/>
                      </a:lnTo>
                      <a:lnTo>
                        <a:pt x="39" y="124"/>
                      </a:lnTo>
                      <a:lnTo>
                        <a:pt x="29" y="117"/>
                      </a:lnTo>
                      <a:lnTo>
                        <a:pt x="18" y="110"/>
                      </a:lnTo>
                      <a:lnTo>
                        <a:pt x="11" y="99"/>
                      </a:lnTo>
                      <a:lnTo>
                        <a:pt x="4" y="89"/>
                      </a:lnTo>
                      <a:lnTo>
                        <a:pt x="1" y="76"/>
                      </a:lnTo>
                      <a:lnTo>
                        <a:pt x="0" y="64"/>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0" name="Freeform 202"/>
                <p:cNvSpPr>
                  <a:spLocks noEditPoints="1"/>
                </p:cNvSpPr>
                <p:nvPr/>
              </p:nvSpPr>
              <p:spPr bwMode="auto">
                <a:xfrm>
                  <a:off x="4604" y="1864"/>
                  <a:ext cx="115" cy="68"/>
                </a:xfrm>
                <a:custGeom>
                  <a:avLst/>
                  <a:gdLst>
                    <a:gd name="T0" fmla="*/ 5 w 252"/>
                    <a:gd name="T1" fmla="*/ 1 h 151"/>
                    <a:gd name="T2" fmla="*/ 4 w 252"/>
                    <a:gd name="T3" fmla="*/ 2 h 151"/>
                    <a:gd name="T4" fmla="*/ 2 w 252"/>
                    <a:gd name="T5" fmla="*/ 4 h 151"/>
                    <a:gd name="T6" fmla="*/ 1 w 252"/>
                    <a:gd name="T7" fmla="*/ 5 h 151"/>
                    <a:gd name="T8" fmla="*/ 0 w 252"/>
                    <a:gd name="T9" fmla="*/ 6 h 151"/>
                    <a:gd name="T10" fmla="*/ 11 w 252"/>
                    <a:gd name="T11" fmla="*/ 0 h 151"/>
                    <a:gd name="T12" fmla="*/ 7 w 252"/>
                    <a:gd name="T13" fmla="*/ 0 h 151"/>
                    <a:gd name="T14" fmla="*/ 7 w 252"/>
                    <a:gd name="T15" fmla="*/ 0 h 151"/>
                    <a:gd name="T16" fmla="*/ 6 w 252"/>
                    <a:gd name="T17" fmla="*/ 0 h 151"/>
                    <a:gd name="T18" fmla="*/ 5 w 252"/>
                    <a:gd name="T19" fmla="*/ 0 h 151"/>
                    <a:gd name="T20" fmla="*/ 5 w 252"/>
                    <a:gd name="T21" fmla="*/ 1 h 151"/>
                    <a:gd name="T22" fmla="*/ 6 w 252"/>
                    <a:gd name="T23" fmla="*/ 1 h 151"/>
                    <a:gd name="T24" fmla="*/ 7 w 252"/>
                    <a:gd name="T25" fmla="*/ 1 h 151"/>
                    <a:gd name="T26" fmla="*/ 7 w 252"/>
                    <a:gd name="T27" fmla="*/ 0 h 151"/>
                    <a:gd name="T28" fmla="*/ 7 w 252"/>
                    <a:gd name="T29" fmla="*/ 0 h 151"/>
                    <a:gd name="T30" fmla="*/ 8 w 252"/>
                    <a:gd name="T31" fmla="*/ 0 h 151"/>
                    <a:gd name="T32" fmla="*/ 9 w 252"/>
                    <a:gd name="T33" fmla="*/ 0 h 151"/>
                    <a:gd name="T34" fmla="*/ 10 w 252"/>
                    <a:gd name="T35" fmla="*/ 0 h 151"/>
                    <a:gd name="T36" fmla="*/ 10 w 252"/>
                    <a:gd name="T37" fmla="*/ 0 h 151"/>
                    <a:gd name="T38" fmla="*/ 10 w 252"/>
                    <a:gd name="T39" fmla="*/ 3 h 151"/>
                    <a:gd name="T40" fmla="*/ 10 w 252"/>
                    <a:gd name="T41" fmla="*/ 5 h 151"/>
                    <a:gd name="T42" fmla="*/ 10 w 252"/>
                    <a:gd name="T43" fmla="*/ 5 h 151"/>
                    <a:gd name="T44" fmla="*/ 9 w 252"/>
                    <a:gd name="T45" fmla="*/ 5 h 151"/>
                    <a:gd name="T46" fmla="*/ 8 w 252"/>
                    <a:gd name="T47" fmla="*/ 5 h 151"/>
                    <a:gd name="T48" fmla="*/ 6 w 252"/>
                    <a:gd name="T49" fmla="*/ 5 h 151"/>
                    <a:gd name="T50" fmla="*/ 5 w 252"/>
                    <a:gd name="T51" fmla="*/ 5 h 151"/>
                    <a:gd name="T52" fmla="*/ 3 w 252"/>
                    <a:gd name="T53" fmla="*/ 5 h 151"/>
                    <a:gd name="T54" fmla="*/ 2 w 252"/>
                    <a:gd name="T55" fmla="*/ 5 h 151"/>
                    <a:gd name="T56" fmla="*/ 2 w 252"/>
                    <a:gd name="T57" fmla="*/ 5 h 151"/>
                    <a:gd name="T58" fmla="*/ 2 w 252"/>
                    <a:gd name="T59" fmla="*/ 5 h 151"/>
                    <a:gd name="T60" fmla="*/ 4 w 252"/>
                    <a:gd name="T61" fmla="*/ 3 h 151"/>
                    <a:gd name="T62" fmla="*/ 5 w 252"/>
                    <a:gd name="T63" fmla="*/ 2 h 151"/>
                    <a:gd name="T64" fmla="*/ 5 w 252"/>
                    <a:gd name="T65" fmla="*/ 1 h 15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52"/>
                    <a:gd name="T100" fmla="*/ 0 h 151"/>
                    <a:gd name="T101" fmla="*/ 252 w 252"/>
                    <a:gd name="T102" fmla="*/ 151 h 15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52" h="151">
                      <a:moveTo>
                        <a:pt x="121" y="21"/>
                      </a:moveTo>
                      <a:lnTo>
                        <a:pt x="116" y="27"/>
                      </a:lnTo>
                      <a:lnTo>
                        <a:pt x="103" y="39"/>
                      </a:lnTo>
                      <a:lnTo>
                        <a:pt x="86" y="58"/>
                      </a:lnTo>
                      <a:lnTo>
                        <a:pt x="66" y="80"/>
                      </a:lnTo>
                      <a:lnTo>
                        <a:pt x="46" y="100"/>
                      </a:lnTo>
                      <a:lnTo>
                        <a:pt x="30" y="119"/>
                      </a:lnTo>
                      <a:lnTo>
                        <a:pt x="17" y="133"/>
                      </a:lnTo>
                      <a:lnTo>
                        <a:pt x="12" y="137"/>
                      </a:lnTo>
                      <a:lnTo>
                        <a:pt x="0" y="151"/>
                      </a:lnTo>
                      <a:lnTo>
                        <a:pt x="252" y="151"/>
                      </a:lnTo>
                      <a:lnTo>
                        <a:pt x="252" y="0"/>
                      </a:lnTo>
                      <a:lnTo>
                        <a:pt x="171" y="0"/>
                      </a:lnTo>
                      <a:lnTo>
                        <a:pt x="170" y="0"/>
                      </a:lnTo>
                      <a:lnTo>
                        <a:pt x="167" y="0"/>
                      </a:lnTo>
                      <a:lnTo>
                        <a:pt x="162" y="1"/>
                      </a:lnTo>
                      <a:lnTo>
                        <a:pt x="155" y="2"/>
                      </a:lnTo>
                      <a:lnTo>
                        <a:pt x="148" y="5"/>
                      </a:lnTo>
                      <a:lnTo>
                        <a:pt x="139" y="8"/>
                      </a:lnTo>
                      <a:lnTo>
                        <a:pt x="130" y="14"/>
                      </a:lnTo>
                      <a:lnTo>
                        <a:pt x="121" y="21"/>
                      </a:lnTo>
                      <a:close/>
                      <a:moveTo>
                        <a:pt x="131" y="32"/>
                      </a:moveTo>
                      <a:lnTo>
                        <a:pt x="139" y="27"/>
                      </a:lnTo>
                      <a:lnTo>
                        <a:pt x="146" y="22"/>
                      </a:lnTo>
                      <a:lnTo>
                        <a:pt x="153" y="20"/>
                      </a:lnTo>
                      <a:lnTo>
                        <a:pt x="159" y="17"/>
                      </a:lnTo>
                      <a:lnTo>
                        <a:pt x="163" y="16"/>
                      </a:lnTo>
                      <a:lnTo>
                        <a:pt x="168" y="16"/>
                      </a:lnTo>
                      <a:lnTo>
                        <a:pt x="170" y="16"/>
                      </a:lnTo>
                      <a:lnTo>
                        <a:pt x="171" y="16"/>
                      </a:lnTo>
                      <a:lnTo>
                        <a:pt x="174" y="16"/>
                      </a:lnTo>
                      <a:lnTo>
                        <a:pt x="179" y="16"/>
                      </a:lnTo>
                      <a:lnTo>
                        <a:pt x="189" y="16"/>
                      </a:lnTo>
                      <a:lnTo>
                        <a:pt x="199" y="16"/>
                      </a:lnTo>
                      <a:lnTo>
                        <a:pt x="209" y="16"/>
                      </a:lnTo>
                      <a:lnTo>
                        <a:pt x="221" y="16"/>
                      </a:lnTo>
                      <a:lnTo>
                        <a:pt x="229" y="16"/>
                      </a:lnTo>
                      <a:lnTo>
                        <a:pt x="236" y="16"/>
                      </a:lnTo>
                      <a:lnTo>
                        <a:pt x="236" y="38"/>
                      </a:lnTo>
                      <a:lnTo>
                        <a:pt x="236" y="75"/>
                      </a:lnTo>
                      <a:lnTo>
                        <a:pt x="236" y="113"/>
                      </a:lnTo>
                      <a:lnTo>
                        <a:pt x="236" y="135"/>
                      </a:lnTo>
                      <a:lnTo>
                        <a:pt x="231" y="135"/>
                      </a:lnTo>
                      <a:lnTo>
                        <a:pt x="224" y="135"/>
                      </a:lnTo>
                      <a:lnTo>
                        <a:pt x="215" y="135"/>
                      </a:lnTo>
                      <a:lnTo>
                        <a:pt x="204" y="135"/>
                      </a:lnTo>
                      <a:lnTo>
                        <a:pt x="190" y="135"/>
                      </a:lnTo>
                      <a:lnTo>
                        <a:pt x="175" y="135"/>
                      </a:lnTo>
                      <a:lnTo>
                        <a:pt x="159" y="135"/>
                      </a:lnTo>
                      <a:lnTo>
                        <a:pt x="143" y="135"/>
                      </a:lnTo>
                      <a:lnTo>
                        <a:pt x="125" y="135"/>
                      </a:lnTo>
                      <a:lnTo>
                        <a:pt x="109" y="135"/>
                      </a:lnTo>
                      <a:lnTo>
                        <a:pt x="93" y="135"/>
                      </a:lnTo>
                      <a:lnTo>
                        <a:pt x="78" y="135"/>
                      </a:lnTo>
                      <a:lnTo>
                        <a:pt x="65" y="135"/>
                      </a:lnTo>
                      <a:lnTo>
                        <a:pt x="53" y="135"/>
                      </a:lnTo>
                      <a:lnTo>
                        <a:pt x="43" y="135"/>
                      </a:lnTo>
                      <a:lnTo>
                        <a:pt x="37" y="135"/>
                      </a:lnTo>
                      <a:lnTo>
                        <a:pt x="46" y="125"/>
                      </a:lnTo>
                      <a:lnTo>
                        <a:pt x="60" y="110"/>
                      </a:lnTo>
                      <a:lnTo>
                        <a:pt x="75" y="93"/>
                      </a:lnTo>
                      <a:lnTo>
                        <a:pt x="91" y="76"/>
                      </a:lnTo>
                      <a:lnTo>
                        <a:pt x="107" y="59"/>
                      </a:lnTo>
                      <a:lnTo>
                        <a:pt x="119" y="45"/>
                      </a:lnTo>
                      <a:lnTo>
                        <a:pt x="128" y="36"/>
                      </a:lnTo>
                      <a:lnTo>
                        <a:pt x="131" y="32"/>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1" name="Freeform 203"/>
                <p:cNvSpPr>
                  <a:spLocks noEditPoints="1"/>
                </p:cNvSpPr>
                <p:nvPr/>
              </p:nvSpPr>
              <p:spPr bwMode="auto">
                <a:xfrm>
                  <a:off x="4728" y="1864"/>
                  <a:ext cx="197" cy="68"/>
                </a:xfrm>
                <a:custGeom>
                  <a:avLst/>
                  <a:gdLst>
                    <a:gd name="T0" fmla="*/ 17 w 432"/>
                    <a:gd name="T1" fmla="*/ 1 h 151"/>
                    <a:gd name="T2" fmla="*/ 16 w 432"/>
                    <a:gd name="T3" fmla="*/ 0 h 151"/>
                    <a:gd name="T4" fmla="*/ 16 w 432"/>
                    <a:gd name="T5" fmla="*/ 0 h 151"/>
                    <a:gd name="T6" fmla="*/ 16 w 432"/>
                    <a:gd name="T7" fmla="*/ 0 h 151"/>
                    <a:gd name="T8" fmla="*/ 0 w 432"/>
                    <a:gd name="T9" fmla="*/ 0 h 151"/>
                    <a:gd name="T10" fmla="*/ 0 w 432"/>
                    <a:gd name="T11" fmla="*/ 6 h 151"/>
                    <a:gd name="T12" fmla="*/ 17 w 432"/>
                    <a:gd name="T13" fmla="*/ 1 h 151"/>
                    <a:gd name="T14" fmla="*/ 0 w 432"/>
                    <a:gd name="T15" fmla="*/ 5 h 151"/>
                    <a:gd name="T16" fmla="*/ 0 w 432"/>
                    <a:gd name="T17" fmla="*/ 2 h 151"/>
                    <a:gd name="T18" fmla="*/ 1 w 432"/>
                    <a:gd name="T19" fmla="*/ 0 h 151"/>
                    <a:gd name="T20" fmla="*/ 2 w 432"/>
                    <a:gd name="T21" fmla="*/ 0 h 151"/>
                    <a:gd name="T22" fmla="*/ 5 w 432"/>
                    <a:gd name="T23" fmla="*/ 0 h 151"/>
                    <a:gd name="T24" fmla="*/ 7 w 432"/>
                    <a:gd name="T25" fmla="*/ 0 h 151"/>
                    <a:gd name="T26" fmla="*/ 9 w 432"/>
                    <a:gd name="T27" fmla="*/ 5 h 151"/>
                    <a:gd name="T28" fmla="*/ 7 w 432"/>
                    <a:gd name="T29" fmla="*/ 5 h 151"/>
                    <a:gd name="T30" fmla="*/ 6 w 432"/>
                    <a:gd name="T31" fmla="*/ 5 h 151"/>
                    <a:gd name="T32" fmla="*/ 5 w 432"/>
                    <a:gd name="T33" fmla="*/ 5 h 151"/>
                    <a:gd name="T34" fmla="*/ 3 w 432"/>
                    <a:gd name="T35" fmla="*/ 5 h 151"/>
                    <a:gd name="T36" fmla="*/ 2 w 432"/>
                    <a:gd name="T37" fmla="*/ 5 h 151"/>
                    <a:gd name="T38" fmla="*/ 1 w 432"/>
                    <a:gd name="T39" fmla="*/ 5 h 151"/>
                    <a:gd name="T40" fmla="*/ 1 w 432"/>
                    <a:gd name="T41" fmla="*/ 5 h 151"/>
                    <a:gd name="T42" fmla="*/ 0 w 432"/>
                    <a:gd name="T43" fmla="*/ 5 h 151"/>
                    <a:gd name="T44" fmla="*/ 10 w 432"/>
                    <a:gd name="T45" fmla="*/ 0 h 151"/>
                    <a:gd name="T46" fmla="*/ 13 w 432"/>
                    <a:gd name="T47" fmla="*/ 0 h 151"/>
                    <a:gd name="T48" fmla="*/ 15 w 432"/>
                    <a:gd name="T49" fmla="*/ 0 h 151"/>
                    <a:gd name="T50" fmla="*/ 16 w 432"/>
                    <a:gd name="T51" fmla="*/ 0 h 151"/>
                    <a:gd name="T52" fmla="*/ 16 w 432"/>
                    <a:gd name="T53" fmla="*/ 0 h 151"/>
                    <a:gd name="T54" fmla="*/ 16 w 432"/>
                    <a:gd name="T55" fmla="*/ 1 h 151"/>
                    <a:gd name="T56" fmla="*/ 17 w 432"/>
                    <a:gd name="T57" fmla="*/ 2 h 151"/>
                    <a:gd name="T58" fmla="*/ 17 w 432"/>
                    <a:gd name="T59" fmla="*/ 5 h 151"/>
                    <a:gd name="T60" fmla="*/ 17 w 432"/>
                    <a:gd name="T61" fmla="*/ 5 h 151"/>
                    <a:gd name="T62" fmla="*/ 16 w 432"/>
                    <a:gd name="T63" fmla="*/ 5 h 151"/>
                    <a:gd name="T64" fmla="*/ 14 w 432"/>
                    <a:gd name="T65" fmla="*/ 5 h 151"/>
                    <a:gd name="T66" fmla="*/ 11 w 432"/>
                    <a:gd name="T67" fmla="*/ 5 h 151"/>
                    <a:gd name="T68" fmla="*/ 9 w 432"/>
                    <a:gd name="T69" fmla="*/ 0 h 151"/>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432"/>
                    <a:gd name="T106" fmla="*/ 0 h 151"/>
                    <a:gd name="T107" fmla="*/ 432 w 432"/>
                    <a:gd name="T108" fmla="*/ 151 h 151"/>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432" h="151">
                      <a:moveTo>
                        <a:pt x="400" y="25"/>
                      </a:moveTo>
                      <a:lnTo>
                        <a:pt x="395" y="17"/>
                      </a:lnTo>
                      <a:lnTo>
                        <a:pt x="390" y="10"/>
                      </a:lnTo>
                      <a:lnTo>
                        <a:pt x="385" y="6"/>
                      </a:lnTo>
                      <a:lnTo>
                        <a:pt x="378" y="4"/>
                      </a:lnTo>
                      <a:lnTo>
                        <a:pt x="372" y="1"/>
                      </a:lnTo>
                      <a:lnTo>
                        <a:pt x="367" y="0"/>
                      </a:lnTo>
                      <a:lnTo>
                        <a:pt x="364" y="0"/>
                      </a:lnTo>
                      <a:lnTo>
                        <a:pt x="363" y="0"/>
                      </a:lnTo>
                      <a:lnTo>
                        <a:pt x="8" y="0"/>
                      </a:lnTo>
                      <a:lnTo>
                        <a:pt x="0" y="0"/>
                      </a:lnTo>
                      <a:lnTo>
                        <a:pt x="0" y="151"/>
                      </a:lnTo>
                      <a:lnTo>
                        <a:pt x="432" y="151"/>
                      </a:lnTo>
                      <a:lnTo>
                        <a:pt x="400" y="25"/>
                      </a:lnTo>
                      <a:close/>
                      <a:moveTo>
                        <a:pt x="15" y="135"/>
                      </a:moveTo>
                      <a:lnTo>
                        <a:pt x="15" y="113"/>
                      </a:lnTo>
                      <a:lnTo>
                        <a:pt x="15" y="75"/>
                      </a:lnTo>
                      <a:lnTo>
                        <a:pt x="15" y="38"/>
                      </a:lnTo>
                      <a:lnTo>
                        <a:pt x="15" y="16"/>
                      </a:lnTo>
                      <a:lnTo>
                        <a:pt x="22" y="16"/>
                      </a:lnTo>
                      <a:lnTo>
                        <a:pt x="33" y="16"/>
                      </a:lnTo>
                      <a:lnTo>
                        <a:pt x="52" y="16"/>
                      </a:lnTo>
                      <a:lnTo>
                        <a:pt x="73" y="16"/>
                      </a:lnTo>
                      <a:lnTo>
                        <a:pt x="99" y="16"/>
                      </a:lnTo>
                      <a:lnTo>
                        <a:pt x="126" y="16"/>
                      </a:lnTo>
                      <a:lnTo>
                        <a:pt x="156" y="16"/>
                      </a:lnTo>
                      <a:lnTo>
                        <a:pt x="186" y="16"/>
                      </a:lnTo>
                      <a:lnTo>
                        <a:pt x="206" y="135"/>
                      </a:lnTo>
                      <a:lnTo>
                        <a:pt x="189" y="135"/>
                      </a:lnTo>
                      <a:lnTo>
                        <a:pt x="171" y="135"/>
                      </a:lnTo>
                      <a:lnTo>
                        <a:pt x="155" y="135"/>
                      </a:lnTo>
                      <a:lnTo>
                        <a:pt x="138" y="135"/>
                      </a:lnTo>
                      <a:lnTo>
                        <a:pt x="122" y="135"/>
                      </a:lnTo>
                      <a:lnTo>
                        <a:pt x="107" y="135"/>
                      </a:lnTo>
                      <a:lnTo>
                        <a:pt x="93" y="135"/>
                      </a:lnTo>
                      <a:lnTo>
                        <a:pt x="79" y="135"/>
                      </a:lnTo>
                      <a:lnTo>
                        <a:pt x="67" y="135"/>
                      </a:lnTo>
                      <a:lnTo>
                        <a:pt x="55" y="135"/>
                      </a:lnTo>
                      <a:lnTo>
                        <a:pt x="44" y="135"/>
                      </a:lnTo>
                      <a:lnTo>
                        <a:pt x="35" y="135"/>
                      </a:lnTo>
                      <a:lnTo>
                        <a:pt x="27" y="135"/>
                      </a:lnTo>
                      <a:lnTo>
                        <a:pt x="22" y="135"/>
                      </a:lnTo>
                      <a:lnTo>
                        <a:pt x="17" y="135"/>
                      </a:lnTo>
                      <a:lnTo>
                        <a:pt x="15" y="135"/>
                      </a:lnTo>
                      <a:close/>
                      <a:moveTo>
                        <a:pt x="211" y="16"/>
                      </a:moveTo>
                      <a:lnTo>
                        <a:pt x="239" y="16"/>
                      </a:lnTo>
                      <a:lnTo>
                        <a:pt x="268" y="16"/>
                      </a:lnTo>
                      <a:lnTo>
                        <a:pt x="294" y="16"/>
                      </a:lnTo>
                      <a:lnTo>
                        <a:pt x="315" y="16"/>
                      </a:lnTo>
                      <a:lnTo>
                        <a:pt x="335" y="16"/>
                      </a:lnTo>
                      <a:lnTo>
                        <a:pt x="349" y="16"/>
                      </a:lnTo>
                      <a:lnTo>
                        <a:pt x="358" y="16"/>
                      </a:lnTo>
                      <a:lnTo>
                        <a:pt x="362" y="16"/>
                      </a:lnTo>
                      <a:lnTo>
                        <a:pt x="365" y="16"/>
                      </a:lnTo>
                      <a:lnTo>
                        <a:pt x="372" y="17"/>
                      </a:lnTo>
                      <a:lnTo>
                        <a:pt x="379" y="22"/>
                      </a:lnTo>
                      <a:lnTo>
                        <a:pt x="385" y="30"/>
                      </a:lnTo>
                      <a:lnTo>
                        <a:pt x="388" y="43"/>
                      </a:lnTo>
                      <a:lnTo>
                        <a:pt x="395" y="72"/>
                      </a:lnTo>
                      <a:lnTo>
                        <a:pt x="404" y="107"/>
                      </a:lnTo>
                      <a:lnTo>
                        <a:pt x="411" y="135"/>
                      </a:lnTo>
                      <a:lnTo>
                        <a:pt x="404" y="135"/>
                      </a:lnTo>
                      <a:lnTo>
                        <a:pt x="391" y="135"/>
                      </a:lnTo>
                      <a:lnTo>
                        <a:pt x="374" y="135"/>
                      </a:lnTo>
                      <a:lnTo>
                        <a:pt x="351" y="135"/>
                      </a:lnTo>
                      <a:lnTo>
                        <a:pt x="325" y="135"/>
                      </a:lnTo>
                      <a:lnTo>
                        <a:pt x="295" y="135"/>
                      </a:lnTo>
                      <a:lnTo>
                        <a:pt x="264" y="135"/>
                      </a:lnTo>
                      <a:lnTo>
                        <a:pt x="230" y="135"/>
                      </a:lnTo>
                      <a:lnTo>
                        <a:pt x="211" y="16"/>
                      </a:lnTo>
                      <a:close/>
                    </a:path>
                  </a:pathLst>
                </a:custGeom>
                <a:solidFill>
                  <a:srgbClr val="00000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2" name="Freeform 204"/>
                <p:cNvSpPr>
                  <a:spLocks/>
                </p:cNvSpPr>
                <p:nvPr/>
              </p:nvSpPr>
              <p:spPr bwMode="auto">
                <a:xfrm>
                  <a:off x="4835" y="2039"/>
                  <a:ext cx="42" cy="38"/>
                </a:xfrm>
                <a:custGeom>
                  <a:avLst/>
                  <a:gdLst>
                    <a:gd name="T0" fmla="*/ 4 w 91"/>
                    <a:gd name="T1" fmla="*/ 0 h 84"/>
                    <a:gd name="T2" fmla="*/ 4 w 91"/>
                    <a:gd name="T3" fmla="*/ 0 h 84"/>
                    <a:gd name="T4" fmla="*/ 4 w 91"/>
                    <a:gd name="T5" fmla="*/ 0 h 84"/>
                    <a:gd name="T6" fmla="*/ 4 w 91"/>
                    <a:gd name="T7" fmla="*/ 0 h 84"/>
                    <a:gd name="T8" fmla="*/ 4 w 91"/>
                    <a:gd name="T9" fmla="*/ 0 h 84"/>
                    <a:gd name="T10" fmla="*/ 4 w 91"/>
                    <a:gd name="T11" fmla="*/ 0 h 84"/>
                    <a:gd name="T12" fmla="*/ 4 w 91"/>
                    <a:gd name="T13" fmla="*/ 1 h 84"/>
                    <a:gd name="T14" fmla="*/ 4 w 91"/>
                    <a:gd name="T15" fmla="*/ 2 h 84"/>
                    <a:gd name="T16" fmla="*/ 3 w 91"/>
                    <a:gd name="T17" fmla="*/ 3 h 84"/>
                    <a:gd name="T18" fmla="*/ 3 w 91"/>
                    <a:gd name="T19" fmla="*/ 3 h 84"/>
                    <a:gd name="T20" fmla="*/ 2 w 91"/>
                    <a:gd name="T21" fmla="*/ 3 h 84"/>
                    <a:gd name="T22" fmla="*/ 2 w 91"/>
                    <a:gd name="T23" fmla="*/ 3 h 84"/>
                    <a:gd name="T24" fmla="*/ 1 w 91"/>
                    <a:gd name="T25" fmla="*/ 3 h 84"/>
                    <a:gd name="T26" fmla="*/ 1 w 91"/>
                    <a:gd name="T27" fmla="*/ 3 h 84"/>
                    <a:gd name="T28" fmla="*/ 0 w 91"/>
                    <a:gd name="T29" fmla="*/ 3 h 84"/>
                    <a:gd name="T30" fmla="*/ 0 w 91"/>
                    <a:gd name="T31" fmla="*/ 3 h 84"/>
                    <a:gd name="T32" fmla="*/ 0 w 91"/>
                    <a:gd name="T33" fmla="*/ 2 h 84"/>
                    <a:gd name="T34" fmla="*/ 0 w 91"/>
                    <a:gd name="T35" fmla="*/ 3 h 84"/>
                    <a:gd name="T36" fmla="*/ 0 w 91"/>
                    <a:gd name="T37" fmla="*/ 3 h 84"/>
                    <a:gd name="T38" fmla="*/ 0 w 91"/>
                    <a:gd name="T39" fmla="*/ 3 h 84"/>
                    <a:gd name="T40" fmla="*/ 0 w 91"/>
                    <a:gd name="T41" fmla="*/ 3 h 84"/>
                    <a:gd name="T42" fmla="*/ 0 w 91"/>
                    <a:gd name="T43" fmla="*/ 3 h 84"/>
                    <a:gd name="T44" fmla="*/ 1 w 91"/>
                    <a:gd name="T45" fmla="*/ 3 h 84"/>
                    <a:gd name="T46" fmla="*/ 1 w 91"/>
                    <a:gd name="T47" fmla="*/ 4 h 84"/>
                    <a:gd name="T48" fmla="*/ 2 w 91"/>
                    <a:gd name="T49" fmla="*/ 4 h 84"/>
                    <a:gd name="T50" fmla="*/ 2 w 91"/>
                    <a:gd name="T51" fmla="*/ 4 h 84"/>
                    <a:gd name="T52" fmla="*/ 3 w 91"/>
                    <a:gd name="T53" fmla="*/ 4 h 84"/>
                    <a:gd name="T54" fmla="*/ 3 w 91"/>
                    <a:gd name="T55" fmla="*/ 3 h 84"/>
                    <a:gd name="T56" fmla="*/ 3 w 91"/>
                    <a:gd name="T57" fmla="*/ 3 h 84"/>
                    <a:gd name="T58" fmla="*/ 4 w 91"/>
                    <a:gd name="T59" fmla="*/ 2 h 84"/>
                    <a:gd name="T60" fmla="*/ 4 w 91"/>
                    <a:gd name="T61" fmla="*/ 2 h 84"/>
                    <a:gd name="T62" fmla="*/ 4 w 91"/>
                    <a:gd name="T63" fmla="*/ 1 h 84"/>
                    <a:gd name="T64" fmla="*/ 4 w 91"/>
                    <a:gd name="T65" fmla="*/ 0 h 84"/>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91"/>
                    <a:gd name="T100" fmla="*/ 0 h 84"/>
                    <a:gd name="T101" fmla="*/ 91 w 91"/>
                    <a:gd name="T102" fmla="*/ 84 h 84"/>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91" h="84">
                      <a:moveTo>
                        <a:pt x="81" y="5"/>
                      </a:moveTo>
                      <a:lnTo>
                        <a:pt x="80" y="3"/>
                      </a:lnTo>
                      <a:lnTo>
                        <a:pt x="79" y="2"/>
                      </a:lnTo>
                      <a:lnTo>
                        <a:pt x="78" y="1"/>
                      </a:lnTo>
                      <a:lnTo>
                        <a:pt x="77" y="0"/>
                      </a:lnTo>
                      <a:lnTo>
                        <a:pt x="83" y="16"/>
                      </a:lnTo>
                      <a:lnTo>
                        <a:pt x="84" y="33"/>
                      </a:lnTo>
                      <a:lnTo>
                        <a:pt x="77" y="51"/>
                      </a:lnTo>
                      <a:lnTo>
                        <a:pt x="65" y="64"/>
                      </a:lnTo>
                      <a:lnTo>
                        <a:pt x="57" y="69"/>
                      </a:lnTo>
                      <a:lnTo>
                        <a:pt x="49" y="72"/>
                      </a:lnTo>
                      <a:lnTo>
                        <a:pt x="40" y="74"/>
                      </a:lnTo>
                      <a:lnTo>
                        <a:pt x="32" y="74"/>
                      </a:lnTo>
                      <a:lnTo>
                        <a:pt x="23" y="72"/>
                      </a:lnTo>
                      <a:lnTo>
                        <a:pt x="15" y="70"/>
                      </a:lnTo>
                      <a:lnTo>
                        <a:pt x="7" y="66"/>
                      </a:lnTo>
                      <a:lnTo>
                        <a:pt x="0" y="60"/>
                      </a:lnTo>
                      <a:lnTo>
                        <a:pt x="1" y="61"/>
                      </a:lnTo>
                      <a:lnTo>
                        <a:pt x="2" y="62"/>
                      </a:lnTo>
                      <a:lnTo>
                        <a:pt x="2" y="64"/>
                      </a:lnTo>
                      <a:lnTo>
                        <a:pt x="3" y="66"/>
                      </a:lnTo>
                      <a:lnTo>
                        <a:pt x="10" y="72"/>
                      </a:lnTo>
                      <a:lnTo>
                        <a:pt x="18" y="78"/>
                      </a:lnTo>
                      <a:lnTo>
                        <a:pt x="27" y="82"/>
                      </a:lnTo>
                      <a:lnTo>
                        <a:pt x="37" y="84"/>
                      </a:lnTo>
                      <a:lnTo>
                        <a:pt x="46" y="84"/>
                      </a:lnTo>
                      <a:lnTo>
                        <a:pt x="55" y="83"/>
                      </a:lnTo>
                      <a:lnTo>
                        <a:pt x="64" y="79"/>
                      </a:lnTo>
                      <a:lnTo>
                        <a:pt x="72" y="74"/>
                      </a:lnTo>
                      <a:lnTo>
                        <a:pt x="85" y="59"/>
                      </a:lnTo>
                      <a:lnTo>
                        <a:pt x="91" y="41"/>
                      </a:lnTo>
                      <a:lnTo>
                        <a:pt x="90" y="22"/>
                      </a:lnTo>
                      <a:lnTo>
                        <a:pt x="81" y="5"/>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3" name="Freeform 205"/>
                <p:cNvSpPr>
                  <a:spLocks/>
                </p:cNvSpPr>
                <p:nvPr/>
              </p:nvSpPr>
              <p:spPr bwMode="auto">
                <a:xfrm>
                  <a:off x="4490" y="2066"/>
                  <a:ext cx="3" cy="2"/>
                </a:xfrm>
                <a:custGeom>
                  <a:avLst/>
                  <a:gdLst>
                    <a:gd name="T0" fmla="*/ 0 w 9"/>
                    <a:gd name="T1" fmla="*/ 1 h 4"/>
                    <a:gd name="T2" fmla="*/ 0 w 9"/>
                    <a:gd name="T3" fmla="*/ 1 h 4"/>
                    <a:gd name="T4" fmla="*/ 0 w 9"/>
                    <a:gd name="T5" fmla="*/ 1 h 4"/>
                    <a:gd name="T6" fmla="*/ 0 w 9"/>
                    <a:gd name="T7" fmla="*/ 1 h 4"/>
                    <a:gd name="T8" fmla="*/ 0 w 9"/>
                    <a:gd name="T9" fmla="*/ 1 h 4"/>
                    <a:gd name="T10" fmla="*/ 0 w 9"/>
                    <a:gd name="T11" fmla="*/ 0 h 4"/>
                    <a:gd name="T12" fmla="*/ 0 w 9"/>
                    <a:gd name="T13" fmla="*/ 1 h 4"/>
                    <a:gd name="T14" fmla="*/ 0 60000 65536"/>
                    <a:gd name="T15" fmla="*/ 0 60000 65536"/>
                    <a:gd name="T16" fmla="*/ 0 60000 65536"/>
                    <a:gd name="T17" fmla="*/ 0 60000 65536"/>
                    <a:gd name="T18" fmla="*/ 0 60000 65536"/>
                    <a:gd name="T19" fmla="*/ 0 60000 65536"/>
                    <a:gd name="T20" fmla="*/ 0 60000 65536"/>
                    <a:gd name="T21" fmla="*/ 0 w 9"/>
                    <a:gd name="T22" fmla="*/ 0 h 4"/>
                    <a:gd name="T23" fmla="*/ 9 w 9"/>
                    <a:gd name="T24" fmla="*/ 4 h 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9" h="4">
                      <a:moveTo>
                        <a:pt x="0" y="4"/>
                      </a:moveTo>
                      <a:lnTo>
                        <a:pt x="9" y="4"/>
                      </a:lnTo>
                      <a:lnTo>
                        <a:pt x="6" y="3"/>
                      </a:lnTo>
                      <a:lnTo>
                        <a:pt x="5" y="2"/>
                      </a:lnTo>
                      <a:lnTo>
                        <a:pt x="3" y="1"/>
                      </a:lnTo>
                      <a:lnTo>
                        <a:pt x="0" y="0"/>
                      </a:lnTo>
                      <a:lnTo>
                        <a:pt x="0" y="4"/>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4" name="Freeform 206"/>
                <p:cNvSpPr>
                  <a:spLocks/>
                </p:cNvSpPr>
                <p:nvPr/>
              </p:nvSpPr>
              <p:spPr bwMode="auto">
                <a:xfrm>
                  <a:off x="4956" y="2068"/>
                  <a:ext cx="2" cy="1"/>
                </a:xfrm>
                <a:custGeom>
                  <a:avLst/>
                  <a:gdLst>
                    <a:gd name="T0" fmla="*/ 2 w 2"/>
                    <a:gd name="T1" fmla="*/ 1 h 1"/>
                    <a:gd name="T2" fmla="*/ 2 w 2"/>
                    <a:gd name="T3" fmla="*/ 0 h 1"/>
                    <a:gd name="T4" fmla="*/ 1 w 2"/>
                    <a:gd name="T5" fmla="*/ 0 h 1"/>
                    <a:gd name="T6" fmla="*/ 1 w 2"/>
                    <a:gd name="T7" fmla="*/ 0 h 1"/>
                    <a:gd name="T8" fmla="*/ 1 w 2"/>
                    <a:gd name="T9" fmla="*/ 0 h 1"/>
                    <a:gd name="T10" fmla="*/ 0 w 2"/>
                    <a:gd name="T11" fmla="*/ 1 h 1"/>
                    <a:gd name="T12" fmla="*/ 2 w 2"/>
                    <a:gd name="T13" fmla="*/ 1 h 1"/>
                    <a:gd name="T14" fmla="*/ 0 60000 65536"/>
                    <a:gd name="T15" fmla="*/ 0 60000 65536"/>
                    <a:gd name="T16" fmla="*/ 0 60000 65536"/>
                    <a:gd name="T17" fmla="*/ 0 60000 65536"/>
                    <a:gd name="T18" fmla="*/ 0 60000 65536"/>
                    <a:gd name="T19" fmla="*/ 0 60000 65536"/>
                    <a:gd name="T20" fmla="*/ 0 60000 65536"/>
                    <a:gd name="T21" fmla="*/ 0 w 2"/>
                    <a:gd name="T22" fmla="*/ 0 h 1"/>
                    <a:gd name="T23" fmla="*/ 2 w 2"/>
                    <a:gd name="T24" fmla="*/ 1 h 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 h="1">
                      <a:moveTo>
                        <a:pt x="2" y="1"/>
                      </a:moveTo>
                      <a:lnTo>
                        <a:pt x="2" y="0"/>
                      </a:lnTo>
                      <a:lnTo>
                        <a:pt x="1" y="0"/>
                      </a:lnTo>
                      <a:lnTo>
                        <a:pt x="0" y="1"/>
                      </a:lnTo>
                      <a:lnTo>
                        <a:pt x="2" y="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5" name="Freeform 207"/>
                <p:cNvSpPr>
                  <a:spLocks/>
                </p:cNvSpPr>
                <p:nvPr/>
              </p:nvSpPr>
              <p:spPr bwMode="auto">
                <a:xfrm>
                  <a:off x="4493" y="2046"/>
                  <a:ext cx="36" cy="16"/>
                </a:xfrm>
                <a:custGeom>
                  <a:avLst/>
                  <a:gdLst>
                    <a:gd name="T0" fmla="*/ 1 w 78"/>
                    <a:gd name="T1" fmla="*/ 1 h 33"/>
                    <a:gd name="T2" fmla="*/ 1 w 78"/>
                    <a:gd name="T3" fmla="*/ 1 h 33"/>
                    <a:gd name="T4" fmla="*/ 1 w 78"/>
                    <a:gd name="T5" fmla="*/ 1 h 33"/>
                    <a:gd name="T6" fmla="*/ 1 w 78"/>
                    <a:gd name="T7" fmla="*/ 1 h 33"/>
                    <a:gd name="T8" fmla="*/ 2 w 78"/>
                    <a:gd name="T9" fmla="*/ 1 h 33"/>
                    <a:gd name="T10" fmla="*/ 2 w 78"/>
                    <a:gd name="T11" fmla="*/ 1 h 33"/>
                    <a:gd name="T12" fmla="*/ 3 w 78"/>
                    <a:gd name="T13" fmla="*/ 1 h 33"/>
                    <a:gd name="T14" fmla="*/ 3 w 78"/>
                    <a:gd name="T15" fmla="*/ 1 h 33"/>
                    <a:gd name="T16" fmla="*/ 3 w 78"/>
                    <a:gd name="T17" fmla="*/ 2 h 33"/>
                    <a:gd name="T18" fmla="*/ 3 w 78"/>
                    <a:gd name="T19" fmla="*/ 1 h 33"/>
                    <a:gd name="T20" fmla="*/ 3 w 78"/>
                    <a:gd name="T21" fmla="*/ 1 h 33"/>
                    <a:gd name="T22" fmla="*/ 3 w 78"/>
                    <a:gd name="T23" fmla="*/ 1 h 33"/>
                    <a:gd name="T24" fmla="*/ 3 w 78"/>
                    <a:gd name="T25" fmla="*/ 1 h 33"/>
                    <a:gd name="T26" fmla="*/ 3 w 78"/>
                    <a:gd name="T27" fmla="*/ 0 h 33"/>
                    <a:gd name="T28" fmla="*/ 4 w 78"/>
                    <a:gd name="T29" fmla="*/ 0 h 33"/>
                    <a:gd name="T30" fmla="*/ 4 w 78"/>
                    <a:gd name="T31" fmla="*/ 0 h 33"/>
                    <a:gd name="T32" fmla="*/ 4 w 78"/>
                    <a:gd name="T33" fmla="*/ 0 h 33"/>
                    <a:gd name="T34" fmla="*/ 0 w 78"/>
                    <a:gd name="T35" fmla="*/ 0 h 33"/>
                    <a:gd name="T36" fmla="*/ 0 w 78"/>
                    <a:gd name="T37" fmla="*/ 0 h 33"/>
                    <a:gd name="T38" fmla="*/ 0 w 78"/>
                    <a:gd name="T39" fmla="*/ 1 h 33"/>
                    <a:gd name="T40" fmla="*/ 1 w 78"/>
                    <a:gd name="T41" fmla="*/ 1 h 33"/>
                    <a:gd name="T42" fmla="*/ 1 w 78"/>
                    <a:gd name="T43" fmla="*/ 1 h 33"/>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78"/>
                    <a:gd name="T67" fmla="*/ 0 h 33"/>
                    <a:gd name="T68" fmla="*/ 78 w 78"/>
                    <a:gd name="T69" fmla="*/ 33 h 33"/>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78" h="33">
                      <a:moveTo>
                        <a:pt x="20" y="22"/>
                      </a:moveTo>
                      <a:lnTo>
                        <a:pt x="23" y="23"/>
                      </a:lnTo>
                      <a:lnTo>
                        <a:pt x="26" y="23"/>
                      </a:lnTo>
                      <a:lnTo>
                        <a:pt x="33" y="25"/>
                      </a:lnTo>
                      <a:lnTo>
                        <a:pt x="41" y="26"/>
                      </a:lnTo>
                      <a:lnTo>
                        <a:pt x="49" y="28"/>
                      </a:lnTo>
                      <a:lnTo>
                        <a:pt x="58" y="30"/>
                      </a:lnTo>
                      <a:lnTo>
                        <a:pt x="68" y="31"/>
                      </a:lnTo>
                      <a:lnTo>
                        <a:pt x="76" y="33"/>
                      </a:lnTo>
                      <a:lnTo>
                        <a:pt x="76" y="30"/>
                      </a:lnTo>
                      <a:lnTo>
                        <a:pt x="76" y="26"/>
                      </a:lnTo>
                      <a:lnTo>
                        <a:pt x="76" y="24"/>
                      </a:lnTo>
                      <a:lnTo>
                        <a:pt x="76" y="21"/>
                      </a:lnTo>
                      <a:lnTo>
                        <a:pt x="76" y="15"/>
                      </a:lnTo>
                      <a:lnTo>
                        <a:pt x="77" y="10"/>
                      </a:lnTo>
                      <a:lnTo>
                        <a:pt x="77" y="5"/>
                      </a:lnTo>
                      <a:lnTo>
                        <a:pt x="78" y="0"/>
                      </a:lnTo>
                      <a:lnTo>
                        <a:pt x="0" y="0"/>
                      </a:lnTo>
                      <a:lnTo>
                        <a:pt x="3" y="10"/>
                      </a:lnTo>
                      <a:lnTo>
                        <a:pt x="10" y="17"/>
                      </a:lnTo>
                      <a:lnTo>
                        <a:pt x="17" y="21"/>
                      </a:lnTo>
                      <a:lnTo>
                        <a:pt x="20" y="22"/>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6" name="Freeform 208"/>
                <p:cNvSpPr>
                  <a:spLocks/>
                </p:cNvSpPr>
                <p:nvPr/>
              </p:nvSpPr>
              <p:spPr bwMode="auto">
                <a:xfrm>
                  <a:off x="4640" y="2046"/>
                  <a:ext cx="160" cy="20"/>
                </a:xfrm>
                <a:custGeom>
                  <a:avLst/>
                  <a:gdLst>
                    <a:gd name="T0" fmla="*/ 0 w 349"/>
                    <a:gd name="T1" fmla="*/ 2 h 41"/>
                    <a:gd name="T2" fmla="*/ 15 w 349"/>
                    <a:gd name="T3" fmla="*/ 2 h 41"/>
                    <a:gd name="T4" fmla="*/ 15 w 349"/>
                    <a:gd name="T5" fmla="*/ 2 h 41"/>
                    <a:gd name="T6" fmla="*/ 15 w 349"/>
                    <a:gd name="T7" fmla="*/ 1 h 41"/>
                    <a:gd name="T8" fmla="*/ 15 w 349"/>
                    <a:gd name="T9" fmla="*/ 1 h 41"/>
                    <a:gd name="T10" fmla="*/ 15 w 349"/>
                    <a:gd name="T11" fmla="*/ 1 h 41"/>
                    <a:gd name="T12" fmla="*/ 15 w 349"/>
                    <a:gd name="T13" fmla="*/ 0 h 41"/>
                    <a:gd name="T14" fmla="*/ 15 w 349"/>
                    <a:gd name="T15" fmla="*/ 0 h 41"/>
                    <a:gd name="T16" fmla="*/ 15 w 349"/>
                    <a:gd name="T17" fmla="*/ 0 h 41"/>
                    <a:gd name="T18" fmla="*/ 15 w 349"/>
                    <a:gd name="T19" fmla="*/ 0 h 41"/>
                    <a:gd name="T20" fmla="*/ 0 w 349"/>
                    <a:gd name="T21" fmla="*/ 0 h 41"/>
                    <a:gd name="T22" fmla="*/ 0 w 349"/>
                    <a:gd name="T23" fmla="*/ 0 h 41"/>
                    <a:gd name="T24" fmla="*/ 0 w 349"/>
                    <a:gd name="T25" fmla="*/ 0 h 41"/>
                    <a:gd name="T26" fmla="*/ 0 w 349"/>
                    <a:gd name="T27" fmla="*/ 0 h 41"/>
                    <a:gd name="T28" fmla="*/ 0 w 349"/>
                    <a:gd name="T29" fmla="*/ 1 h 41"/>
                    <a:gd name="T30" fmla="*/ 0 w 349"/>
                    <a:gd name="T31" fmla="*/ 1 h 41"/>
                    <a:gd name="T32" fmla="*/ 0 w 349"/>
                    <a:gd name="T33" fmla="*/ 1 h 41"/>
                    <a:gd name="T34" fmla="*/ 0 w 349"/>
                    <a:gd name="T35" fmla="*/ 2 h 41"/>
                    <a:gd name="T36" fmla="*/ 0 w 349"/>
                    <a:gd name="T37" fmla="*/ 2 h 4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9"/>
                    <a:gd name="T58" fmla="*/ 0 h 41"/>
                    <a:gd name="T59" fmla="*/ 349 w 349"/>
                    <a:gd name="T60" fmla="*/ 41 h 4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9" h="41">
                      <a:moveTo>
                        <a:pt x="1" y="41"/>
                      </a:moveTo>
                      <a:lnTo>
                        <a:pt x="348" y="41"/>
                      </a:lnTo>
                      <a:lnTo>
                        <a:pt x="347" y="36"/>
                      </a:lnTo>
                      <a:lnTo>
                        <a:pt x="347" y="31"/>
                      </a:lnTo>
                      <a:lnTo>
                        <a:pt x="347" y="25"/>
                      </a:lnTo>
                      <a:lnTo>
                        <a:pt x="347" y="21"/>
                      </a:lnTo>
                      <a:lnTo>
                        <a:pt x="347" y="15"/>
                      </a:lnTo>
                      <a:lnTo>
                        <a:pt x="348" y="10"/>
                      </a:lnTo>
                      <a:lnTo>
                        <a:pt x="348" y="5"/>
                      </a:lnTo>
                      <a:lnTo>
                        <a:pt x="349" y="0"/>
                      </a:lnTo>
                      <a:lnTo>
                        <a:pt x="0" y="0"/>
                      </a:lnTo>
                      <a:lnTo>
                        <a:pt x="1" y="5"/>
                      </a:lnTo>
                      <a:lnTo>
                        <a:pt x="1" y="10"/>
                      </a:lnTo>
                      <a:lnTo>
                        <a:pt x="2" y="15"/>
                      </a:lnTo>
                      <a:lnTo>
                        <a:pt x="2" y="21"/>
                      </a:lnTo>
                      <a:lnTo>
                        <a:pt x="2" y="25"/>
                      </a:lnTo>
                      <a:lnTo>
                        <a:pt x="2" y="31"/>
                      </a:lnTo>
                      <a:lnTo>
                        <a:pt x="2" y="36"/>
                      </a:lnTo>
                      <a:lnTo>
                        <a:pt x="1" y="4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7" name="Freeform 209"/>
                <p:cNvSpPr>
                  <a:spLocks/>
                </p:cNvSpPr>
                <p:nvPr/>
              </p:nvSpPr>
              <p:spPr bwMode="auto">
                <a:xfrm>
                  <a:off x="4910" y="2046"/>
                  <a:ext cx="45" cy="14"/>
                </a:xfrm>
                <a:custGeom>
                  <a:avLst/>
                  <a:gdLst>
                    <a:gd name="T0" fmla="*/ 0 w 98"/>
                    <a:gd name="T1" fmla="*/ 1 h 31"/>
                    <a:gd name="T2" fmla="*/ 0 w 98"/>
                    <a:gd name="T3" fmla="*/ 1 h 31"/>
                    <a:gd name="T4" fmla="*/ 1 w 98"/>
                    <a:gd name="T5" fmla="*/ 1 h 31"/>
                    <a:gd name="T6" fmla="*/ 2 w 98"/>
                    <a:gd name="T7" fmla="*/ 1 h 31"/>
                    <a:gd name="T8" fmla="*/ 3 w 98"/>
                    <a:gd name="T9" fmla="*/ 1 h 31"/>
                    <a:gd name="T10" fmla="*/ 3 w 98"/>
                    <a:gd name="T11" fmla="*/ 1 h 31"/>
                    <a:gd name="T12" fmla="*/ 4 w 98"/>
                    <a:gd name="T13" fmla="*/ 1 h 31"/>
                    <a:gd name="T14" fmla="*/ 4 w 98"/>
                    <a:gd name="T15" fmla="*/ 1 h 31"/>
                    <a:gd name="T16" fmla="*/ 4 w 98"/>
                    <a:gd name="T17" fmla="*/ 1 h 31"/>
                    <a:gd name="T18" fmla="*/ 4 w 98"/>
                    <a:gd name="T19" fmla="*/ 1 h 31"/>
                    <a:gd name="T20" fmla="*/ 4 w 98"/>
                    <a:gd name="T21" fmla="*/ 0 h 31"/>
                    <a:gd name="T22" fmla="*/ 5 w 98"/>
                    <a:gd name="T23" fmla="*/ 0 h 31"/>
                    <a:gd name="T24" fmla="*/ 5 w 98"/>
                    <a:gd name="T25" fmla="*/ 0 h 31"/>
                    <a:gd name="T26" fmla="*/ 5 w 98"/>
                    <a:gd name="T27" fmla="*/ 0 h 31"/>
                    <a:gd name="T28" fmla="*/ 5 w 98"/>
                    <a:gd name="T29" fmla="*/ 0 h 31"/>
                    <a:gd name="T30" fmla="*/ 5 w 98"/>
                    <a:gd name="T31" fmla="*/ 0 h 31"/>
                    <a:gd name="T32" fmla="*/ 5 w 98"/>
                    <a:gd name="T33" fmla="*/ 0 h 31"/>
                    <a:gd name="T34" fmla="*/ 0 w 98"/>
                    <a:gd name="T35" fmla="*/ 0 h 31"/>
                    <a:gd name="T36" fmla="*/ 0 w 98"/>
                    <a:gd name="T37" fmla="*/ 0 h 31"/>
                    <a:gd name="T38" fmla="*/ 0 w 98"/>
                    <a:gd name="T39" fmla="*/ 0 h 31"/>
                    <a:gd name="T40" fmla="*/ 0 w 98"/>
                    <a:gd name="T41" fmla="*/ 0 h 31"/>
                    <a:gd name="T42" fmla="*/ 0 w 98"/>
                    <a:gd name="T43" fmla="*/ 1 h 31"/>
                    <a:gd name="T44" fmla="*/ 0 w 98"/>
                    <a:gd name="T45" fmla="*/ 1 h 31"/>
                    <a:gd name="T46" fmla="*/ 0 w 98"/>
                    <a:gd name="T47" fmla="*/ 1 h 31"/>
                    <a:gd name="T48" fmla="*/ 0 w 98"/>
                    <a:gd name="T49" fmla="*/ 1 h 31"/>
                    <a:gd name="T50" fmla="*/ 0 w 98"/>
                    <a:gd name="T51" fmla="*/ 1 h 31"/>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98"/>
                    <a:gd name="T79" fmla="*/ 0 h 31"/>
                    <a:gd name="T80" fmla="*/ 98 w 98"/>
                    <a:gd name="T81" fmla="*/ 31 h 31"/>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98" h="31">
                      <a:moveTo>
                        <a:pt x="3" y="31"/>
                      </a:moveTo>
                      <a:lnTo>
                        <a:pt x="15" y="29"/>
                      </a:lnTo>
                      <a:lnTo>
                        <a:pt x="29" y="28"/>
                      </a:lnTo>
                      <a:lnTo>
                        <a:pt x="44" y="25"/>
                      </a:lnTo>
                      <a:lnTo>
                        <a:pt x="58" y="23"/>
                      </a:lnTo>
                      <a:lnTo>
                        <a:pt x="71" y="21"/>
                      </a:lnTo>
                      <a:lnTo>
                        <a:pt x="81" y="19"/>
                      </a:lnTo>
                      <a:lnTo>
                        <a:pt x="88" y="18"/>
                      </a:lnTo>
                      <a:lnTo>
                        <a:pt x="90" y="18"/>
                      </a:lnTo>
                      <a:lnTo>
                        <a:pt x="92" y="17"/>
                      </a:lnTo>
                      <a:lnTo>
                        <a:pt x="96" y="15"/>
                      </a:lnTo>
                      <a:lnTo>
                        <a:pt x="97" y="11"/>
                      </a:lnTo>
                      <a:lnTo>
                        <a:pt x="98" y="6"/>
                      </a:lnTo>
                      <a:lnTo>
                        <a:pt x="98" y="5"/>
                      </a:lnTo>
                      <a:lnTo>
                        <a:pt x="98" y="2"/>
                      </a:lnTo>
                      <a:lnTo>
                        <a:pt x="98" y="0"/>
                      </a:lnTo>
                      <a:lnTo>
                        <a:pt x="0" y="0"/>
                      </a:lnTo>
                      <a:lnTo>
                        <a:pt x="1" y="5"/>
                      </a:lnTo>
                      <a:lnTo>
                        <a:pt x="1" y="10"/>
                      </a:lnTo>
                      <a:lnTo>
                        <a:pt x="3" y="15"/>
                      </a:lnTo>
                      <a:lnTo>
                        <a:pt x="3" y="21"/>
                      </a:lnTo>
                      <a:lnTo>
                        <a:pt x="3" y="23"/>
                      </a:lnTo>
                      <a:lnTo>
                        <a:pt x="3" y="25"/>
                      </a:lnTo>
                      <a:lnTo>
                        <a:pt x="3" y="29"/>
                      </a:lnTo>
                      <a:lnTo>
                        <a:pt x="3" y="31"/>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8" name="Freeform 210"/>
                <p:cNvSpPr>
                  <a:spLocks/>
                </p:cNvSpPr>
                <p:nvPr/>
              </p:nvSpPr>
              <p:spPr bwMode="auto">
                <a:xfrm>
                  <a:off x="4807" y="1871"/>
                  <a:ext cx="15" cy="54"/>
                </a:xfrm>
                <a:custGeom>
                  <a:avLst/>
                  <a:gdLst>
                    <a:gd name="T0" fmla="*/ 0 w 36"/>
                    <a:gd name="T1" fmla="*/ 0 h 119"/>
                    <a:gd name="T2" fmla="*/ 0 w 36"/>
                    <a:gd name="T3" fmla="*/ 0 h 119"/>
                    <a:gd name="T4" fmla="*/ 0 w 36"/>
                    <a:gd name="T5" fmla="*/ 0 h 119"/>
                    <a:gd name="T6" fmla="*/ 0 w 36"/>
                    <a:gd name="T7" fmla="*/ 0 h 119"/>
                    <a:gd name="T8" fmla="*/ 0 w 36"/>
                    <a:gd name="T9" fmla="*/ 0 h 119"/>
                    <a:gd name="T10" fmla="*/ 1 w 36"/>
                    <a:gd name="T11" fmla="*/ 5 h 119"/>
                    <a:gd name="T12" fmla="*/ 1 w 36"/>
                    <a:gd name="T13" fmla="*/ 5 h 119"/>
                    <a:gd name="T14" fmla="*/ 1 w 36"/>
                    <a:gd name="T15" fmla="*/ 5 h 119"/>
                    <a:gd name="T16" fmla="*/ 1 w 36"/>
                    <a:gd name="T17" fmla="*/ 5 h 119"/>
                    <a:gd name="T18" fmla="*/ 1 w 36"/>
                    <a:gd name="T19" fmla="*/ 5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16" y="0"/>
                      </a:moveTo>
                      <a:lnTo>
                        <a:pt x="12" y="0"/>
                      </a:lnTo>
                      <a:lnTo>
                        <a:pt x="8" y="0"/>
                      </a:lnTo>
                      <a:lnTo>
                        <a:pt x="5" y="0"/>
                      </a:lnTo>
                      <a:lnTo>
                        <a:pt x="0" y="0"/>
                      </a:lnTo>
                      <a:lnTo>
                        <a:pt x="22" y="119"/>
                      </a:lnTo>
                      <a:lnTo>
                        <a:pt x="26" y="119"/>
                      </a:lnTo>
                      <a:lnTo>
                        <a:pt x="29" y="119"/>
                      </a:lnTo>
                      <a:lnTo>
                        <a:pt x="33" y="119"/>
                      </a:lnTo>
                      <a:lnTo>
                        <a:pt x="36" y="119"/>
                      </a:lnTo>
                      <a:lnTo>
                        <a:pt x="16"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19" name="Freeform 211"/>
                <p:cNvSpPr>
                  <a:spLocks/>
                </p:cNvSpPr>
                <p:nvPr/>
              </p:nvSpPr>
              <p:spPr bwMode="auto">
                <a:xfrm>
                  <a:off x="4736" y="1871"/>
                  <a:ext cx="60" cy="54"/>
                </a:xfrm>
                <a:custGeom>
                  <a:avLst/>
                  <a:gdLst>
                    <a:gd name="T0" fmla="*/ 0 w 132"/>
                    <a:gd name="T1" fmla="*/ 0 h 119"/>
                    <a:gd name="T2" fmla="*/ 0 w 132"/>
                    <a:gd name="T3" fmla="*/ 1 h 119"/>
                    <a:gd name="T4" fmla="*/ 0 w 132"/>
                    <a:gd name="T5" fmla="*/ 2 h 119"/>
                    <a:gd name="T6" fmla="*/ 0 w 132"/>
                    <a:gd name="T7" fmla="*/ 4 h 119"/>
                    <a:gd name="T8" fmla="*/ 0 w 132"/>
                    <a:gd name="T9" fmla="*/ 5 h 119"/>
                    <a:gd name="T10" fmla="*/ 0 w 132"/>
                    <a:gd name="T11" fmla="*/ 5 h 119"/>
                    <a:gd name="T12" fmla="*/ 0 w 132"/>
                    <a:gd name="T13" fmla="*/ 5 h 119"/>
                    <a:gd name="T14" fmla="*/ 1 w 132"/>
                    <a:gd name="T15" fmla="*/ 5 h 119"/>
                    <a:gd name="T16" fmla="*/ 2 w 132"/>
                    <a:gd name="T17" fmla="*/ 5 h 119"/>
                    <a:gd name="T18" fmla="*/ 3 w 132"/>
                    <a:gd name="T19" fmla="*/ 5 h 119"/>
                    <a:gd name="T20" fmla="*/ 4 w 132"/>
                    <a:gd name="T21" fmla="*/ 5 h 119"/>
                    <a:gd name="T22" fmla="*/ 5 w 132"/>
                    <a:gd name="T23" fmla="*/ 5 h 119"/>
                    <a:gd name="T24" fmla="*/ 5 w 132"/>
                    <a:gd name="T25" fmla="*/ 5 h 119"/>
                    <a:gd name="T26" fmla="*/ 5 w 132"/>
                    <a:gd name="T27" fmla="*/ 0 h 119"/>
                    <a:gd name="T28" fmla="*/ 4 w 132"/>
                    <a:gd name="T29" fmla="*/ 0 h 119"/>
                    <a:gd name="T30" fmla="*/ 3 w 132"/>
                    <a:gd name="T31" fmla="*/ 0 h 119"/>
                    <a:gd name="T32" fmla="*/ 2 w 132"/>
                    <a:gd name="T33" fmla="*/ 0 h 119"/>
                    <a:gd name="T34" fmla="*/ 1 w 132"/>
                    <a:gd name="T35" fmla="*/ 0 h 119"/>
                    <a:gd name="T36" fmla="*/ 1 w 132"/>
                    <a:gd name="T37" fmla="*/ 0 h 119"/>
                    <a:gd name="T38" fmla="*/ 0 w 132"/>
                    <a:gd name="T39" fmla="*/ 0 h 119"/>
                    <a:gd name="T40" fmla="*/ 0 w 132"/>
                    <a:gd name="T41" fmla="*/ 0 h 119"/>
                    <a:gd name="T42" fmla="*/ 0 w 132"/>
                    <a:gd name="T43" fmla="*/ 0 h 119"/>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32"/>
                    <a:gd name="T67" fmla="*/ 0 h 119"/>
                    <a:gd name="T68" fmla="*/ 132 w 132"/>
                    <a:gd name="T69" fmla="*/ 119 h 119"/>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32" h="119">
                      <a:moveTo>
                        <a:pt x="0" y="0"/>
                      </a:moveTo>
                      <a:lnTo>
                        <a:pt x="0" y="22"/>
                      </a:lnTo>
                      <a:lnTo>
                        <a:pt x="0" y="59"/>
                      </a:lnTo>
                      <a:lnTo>
                        <a:pt x="0" y="97"/>
                      </a:lnTo>
                      <a:lnTo>
                        <a:pt x="0" y="119"/>
                      </a:lnTo>
                      <a:lnTo>
                        <a:pt x="4" y="119"/>
                      </a:lnTo>
                      <a:lnTo>
                        <a:pt x="14" y="119"/>
                      </a:lnTo>
                      <a:lnTo>
                        <a:pt x="26" y="119"/>
                      </a:lnTo>
                      <a:lnTo>
                        <a:pt x="42" y="119"/>
                      </a:lnTo>
                      <a:lnTo>
                        <a:pt x="62" y="119"/>
                      </a:lnTo>
                      <a:lnTo>
                        <a:pt x="83" y="119"/>
                      </a:lnTo>
                      <a:lnTo>
                        <a:pt x="107" y="119"/>
                      </a:lnTo>
                      <a:lnTo>
                        <a:pt x="132" y="119"/>
                      </a:lnTo>
                      <a:lnTo>
                        <a:pt x="110" y="0"/>
                      </a:lnTo>
                      <a:lnTo>
                        <a:pt x="90" y="0"/>
                      </a:lnTo>
                      <a:lnTo>
                        <a:pt x="70" y="0"/>
                      </a:lnTo>
                      <a:lnTo>
                        <a:pt x="52" y="0"/>
                      </a:lnTo>
                      <a:lnTo>
                        <a:pt x="35" y="0"/>
                      </a:lnTo>
                      <a:lnTo>
                        <a:pt x="22" y="0"/>
                      </a:lnTo>
                      <a:lnTo>
                        <a:pt x="11" y="0"/>
                      </a:lnTo>
                      <a:lnTo>
                        <a:pt x="4"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0" name="Freeform 212"/>
                <p:cNvSpPr>
                  <a:spLocks/>
                </p:cNvSpPr>
                <p:nvPr/>
              </p:nvSpPr>
              <p:spPr bwMode="auto">
                <a:xfrm>
                  <a:off x="4840" y="1871"/>
                  <a:ext cx="16" cy="54"/>
                </a:xfrm>
                <a:custGeom>
                  <a:avLst/>
                  <a:gdLst>
                    <a:gd name="T0" fmla="*/ 0 w 36"/>
                    <a:gd name="T1" fmla="*/ 0 h 119"/>
                    <a:gd name="T2" fmla="*/ 1 w 36"/>
                    <a:gd name="T3" fmla="*/ 5 h 119"/>
                    <a:gd name="T4" fmla="*/ 1 w 36"/>
                    <a:gd name="T5" fmla="*/ 5 h 119"/>
                    <a:gd name="T6" fmla="*/ 1 w 36"/>
                    <a:gd name="T7" fmla="*/ 5 h 119"/>
                    <a:gd name="T8" fmla="*/ 1 w 36"/>
                    <a:gd name="T9" fmla="*/ 5 h 119"/>
                    <a:gd name="T10" fmla="*/ 1 w 36"/>
                    <a:gd name="T11" fmla="*/ 5 h 119"/>
                    <a:gd name="T12" fmla="*/ 0 w 36"/>
                    <a:gd name="T13" fmla="*/ 0 h 119"/>
                    <a:gd name="T14" fmla="*/ 0 w 36"/>
                    <a:gd name="T15" fmla="*/ 0 h 119"/>
                    <a:gd name="T16" fmla="*/ 0 w 36"/>
                    <a:gd name="T17" fmla="*/ 0 h 119"/>
                    <a:gd name="T18" fmla="*/ 0 w 36"/>
                    <a:gd name="T19" fmla="*/ 0 h 119"/>
                    <a:gd name="T20" fmla="*/ 0 w 36"/>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119"/>
                    <a:gd name="T35" fmla="*/ 36 w 36"/>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119">
                      <a:moveTo>
                        <a:pt x="0" y="0"/>
                      </a:moveTo>
                      <a:lnTo>
                        <a:pt x="21" y="119"/>
                      </a:lnTo>
                      <a:lnTo>
                        <a:pt x="24" y="119"/>
                      </a:lnTo>
                      <a:lnTo>
                        <a:pt x="29" y="119"/>
                      </a:lnTo>
                      <a:lnTo>
                        <a:pt x="32" y="119"/>
                      </a:lnTo>
                      <a:lnTo>
                        <a:pt x="36" y="119"/>
                      </a:lnTo>
                      <a:lnTo>
                        <a:pt x="15" y="0"/>
                      </a:lnTo>
                      <a:lnTo>
                        <a:pt x="10" y="0"/>
                      </a:lnTo>
                      <a:lnTo>
                        <a:pt x="7" y="0"/>
                      </a:lnTo>
                      <a:lnTo>
                        <a:pt x="3" y="0"/>
                      </a:lnTo>
                      <a:lnTo>
                        <a:pt x="0"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1" name="Freeform 213"/>
                <p:cNvSpPr>
                  <a:spLocks/>
                </p:cNvSpPr>
                <p:nvPr/>
              </p:nvSpPr>
              <p:spPr bwMode="auto">
                <a:xfrm>
                  <a:off x="4855" y="1871"/>
                  <a:ext cx="61" cy="54"/>
                </a:xfrm>
                <a:custGeom>
                  <a:avLst/>
                  <a:gdLst>
                    <a:gd name="T0" fmla="*/ 6 w 134"/>
                    <a:gd name="T1" fmla="*/ 5 h 119"/>
                    <a:gd name="T2" fmla="*/ 5 w 134"/>
                    <a:gd name="T3" fmla="*/ 4 h 119"/>
                    <a:gd name="T4" fmla="*/ 5 w 134"/>
                    <a:gd name="T5" fmla="*/ 2 h 119"/>
                    <a:gd name="T6" fmla="*/ 5 w 134"/>
                    <a:gd name="T7" fmla="*/ 1 h 119"/>
                    <a:gd name="T8" fmla="*/ 5 w 134"/>
                    <a:gd name="T9" fmla="*/ 0 h 119"/>
                    <a:gd name="T10" fmla="*/ 5 w 134"/>
                    <a:gd name="T11" fmla="*/ 0 h 119"/>
                    <a:gd name="T12" fmla="*/ 4 w 134"/>
                    <a:gd name="T13" fmla="*/ 0 h 119"/>
                    <a:gd name="T14" fmla="*/ 4 w 134"/>
                    <a:gd name="T15" fmla="*/ 0 h 119"/>
                    <a:gd name="T16" fmla="*/ 4 w 134"/>
                    <a:gd name="T17" fmla="*/ 0 h 119"/>
                    <a:gd name="T18" fmla="*/ 4 w 134"/>
                    <a:gd name="T19" fmla="*/ 0 h 119"/>
                    <a:gd name="T20" fmla="*/ 3 w 134"/>
                    <a:gd name="T21" fmla="*/ 0 h 119"/>
                    <a:gd name="T22" fmla="*/ 3 w 134"/>
                    <a:gd name="T23" fmla="*/ 0 h 119"/>
                    <a:gd name="T24" fmla="*/ 2 w 134"/>
                    <a:gd name="T25" fmla="*/ 0 h 119"/>
                    <a:gd name="T26" fmla="*/ 2 w 134"/>
                    <a:gd name="T27" fmla="*/ 0 h 119"/>
                    <a:gd name="T28" fmla="*/ 1 w 134"/>
                    <a:gd name="T29" fmla="*/ 0 h 119"/>
                    <a:gd name="T30" fmla="*/ 1 w 134"/>
                    <a:gd name="T31" fmla="*/ 0 h 119"/>
                    <a:gd name="T32" fmla="*/ 0 w 134"/>
                    <a:gd name="T33" fmla="*/ 0 h 119"/>
                    <a:gd name="T34" fmla="*/ 1 w 134"/>
                    <a:gd name="T35" fmla="*/ 5 h 119"/>
                    <a:gd name="T36" fmla="*/ 2 w 134"/>
                    <a:gd name="T37" fmla="*/ 5 h 119"/>
                    <a:gd name="T38" fmla="*/ 3 w 134"/>
                    <a:gd name="T39" fmla="*/ 5 h 119"/>
                    <a:gd name="T40" fmla="*/ 4 w 134"/>
                    <a:gd name="T41" fmla="*/ 5 h 119"/>
                    <a:gd name="T42" fmla="*/ 4 w 134"/>
                    <a:gd name="T43" fmla="*/ 5 h 119"/>
                    <a:gd name="T44" fmla="*/ 5 w 134"/>
                    <a:gd name="T45" fmla="*/ 5 h 119"/>
                    <a:gd name="T46" fmla="*/ 5 w 134"/>
                    <a:gd name="T47" fmla="*/ 5 h 119"/>
                    <a:gd name="T48" fmla="*/ 5 w 134"/>
                    <a:gd name="T49" fmla="*/ 5 h 119"/>
                    <a:gd name="T50" fmla="*/ 6 w 134"/>
                    <a:gd name="T51" fmla="*/ 5 h 119"/>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34"/>
                    <a:gd name="T79" fmla="*/ 0 h 119"/>
                    <a:gd name="T80" fmla="*/ 134 w 134"/>
                    <a:gd name="T81" fmla="*/ 119 h 119"/>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34" h="119">
                      <a:moveTo>
                        <a:pt x="134" y="119"/>
                      </a:moveTo>
                      <a:lnTo>
                        <a:pt x="127" y="91"/>
                      </a:lnTo>
                      <a:lnTo>
                        <a:pt x="118" y="56"/>
                      </a:lnTo>
                      <a:lnTo>
                        <a:pt x="111" y="27"/>
                      </a:lnTo>
                      <a:lnTo>
                        <a:pt x="108" y="14"/>
                      </a:lnTo>
                      <a:lnTo>
                        <a:pt x="102" y="6"/>
                      </a:lnTo>
                      <a:lnTo>
                        <a:pt x="95" y="1"/>
                      </a:lnTo>
                      <a:lnTo>
                        <a:pt x="88" y="0"/>
                      </a:lnTo>
                      <a:lnTo>
                        <a:pt x="85" y="0"/>
                      </a:lnTo>
                      <a:lnTo>
                        <a:pt x="83" y="0"/>
                      </a:lnTo>
                      <a:lnTo>
                        <a:pt x="79" y="0"/>
                      </a:lnTo>
                      <a:lnTo>
                        <a:pt x="71" y="0"/>
                      </a:lnTo>
                      <a:lnTo>
                        <a:pt x="60" y="0"/>
                      </a:lnTo>
                      <a:lnTo>
                        <a:pt x="49" y="0"/>
                      </a:lnTo>
                      <a:lnTo>
                        <a:pt x="34" y="0"/>
                      </a:lnTo>
                      <a:lnTo>
                        <a:pt x="18" y="0"/>
                      </a:lnTo>
                      <a:lnTo>
                        <a:pt x="0" y="0"/>
                      </a:lnTo>
                      <a:lnTo>
                        <a:pt x="22" y="119"/>
                      </a:lnTo>
                      <a:lnTo>
                        <a:pt x="44" y="119"/>
                      </a:lnTo>
                      <a:lnTo>
                        <a:pt x="64" y="119"/>
                      </a:lnTo>
                      <a:lnTo>
                        <a:pt x="82" y="119"/>
                      </a:lnTo>
                      <a:lnTo>
                        <a:pt x="98" y="119"/>
                      </a:lnTo>
                      <a:lnTo>
                        <a:pt x="112" y="119"/>
                      </a:lnTo>
                      <a:lnTo>
                        <a:pt x="123" y="119"/>
                      </a:lnTo>
                      <a:lnTo>
                        <a:pt x="129" y="119"/>
                      </a:lnTo>
                      <a:lnTo>
                        <a:pt x="134" y="119"/>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2" name="Freeform 214"/>
                <p:cNvSpPr>
                  <a:spLocks/>
                </p:cNvSpPr>
                <p:nvPr/>
              </p:nvSpPr>
              <p:spPr bwMode="auto">
                <a:xfrm>
                  <a:off x="4825" y="1871"/>
                  <a:ext cx="24" cy="54"/>
                </a:xfrm>
                <a:custGeom>
                  <a:avLst/>
                  <a:gdLst>
                    <a:gd name="T0" fmla="*/ 0 w 53"/>
                    <a:gd name="T1" fmla="*/ 0 h 119"/>
                    <a:gd name="T2" fmla="*/ 1 w 53"/>
                    <a:gd name="T3" fmla="*/ 5 h 119"/>
                    <a:gd name="T4" fmla="*/ 1 w 53"/>
                    <a:gd name="T5" fmla="*/ 5 h 119"/>
                    <a:gd name="T6" fmla="*/ 1 w 53"/>
                    <a:gd name="T7" fmla="*/ 5 h 119"/>
                    <a:gd name="T8" fmla="*/ 2 w 53"/>
                    <a:gd name="T9" fmla="*/ 5 h 119"/>
                    <a:gd name="T10" fmla="*/ 2 w 53"/>
                    <a:gd name="T11" fmla="*/ 5 h 119"/>
                    <a:gd name="T12" fmla="*/ 1 w 53"/>
                    <a:gd name="T13" fmla="*/ 0 h 119"/>
                    <a:gd name="T14" fmla="*/ 1 w 53"/>
                    <a:gd name="T15" fmla="*/ 0 h 119"/>
                    <a:gd name="T16" fmla="*/ 0 w 53"/>
                    <a:gd name="T17" fmla="*/ 0 h 119"/>
                    <a:gd name="T18" fmla="*/ 0 w 53"/>
                    <a:gd name="T19" fmla="*/ 0 h 119"/>
                    <a:gd name="T20" fmla="*/ 0 w 53"/>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
                    <a:gd name="T34" fmla="*/ 0 h 119"/>
                    <a:gd name="T35" fmla="*/ 53 w 53"/>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 h="119">
                      <a:moveTo>
                        <a:pt x="0" y="0"/>
                      </a:moveTo>
                      <a:lnTo>
                        <a:pt x="19" y="119"/>
                      </a:lnTo>
                      <a:lnTo>
                        <a:pt x="27" y="119"/>
                      </a:lnTo>
                      <a:lnTo>
                        <a:pt x="36" y="119"/>
                      </a:lnTo>
                      <a:lnTo>
                        <a:pt x="45" y="119"/>
                      </a:lnTo>
                      <a:lnTo>
                        <a:pt x="53" y="119"/>
                      </a:lnTo>
                      <a:lnTo>
                        <a:pt x="32" y="0"/>
                      </a:lnTo>
                      <a:lnTo>
                        <a:pt x="24" y="0"/>
                      </a:lnTo>
                      <a:lnTo>
                        <a:pt x="16" y="0"/>
                      </a:lnTo>
                      <a:lnTo>
                        <a:pt x="8"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3" name="Freeform 215"/>
                <p:cNvSpPr>
                  <a:spLocks/>
                </p:cNvSpPr>
                <p:nvPr/>
              </p:nvSpPr>
              <p:spPr bwMode="auto">
                <a:xfrm>
                  <a:off x="4846" y="1871"/>
                  <a:ext cx="19" cy="54"/>
                </a:xfrm>
                <a:custGeom>
                  <a:avLst/>
                  <a:gdLst>
                    <a:gd name="T0" fmla="*/ 1 w 41"/>
                    <a:gd name="T1" fmla="*/ 0 h 119"/>
                    <a:gd name="T2" fmla="*/ 0 w 41"/>
                    <a:gd name="T3" fmla="*/ 0 h 119"/>
                    <a:gd name="T4" fmla="*/ 0 w 41"/>
                    <a:gd name="T5" fmla="*/ 0 h 119"/>
                    <a:gd name="T6" fmla="*/ 0 w 41"/>
                    <a:gd name="T7" fmla="*/ 0 h 119"/>
                    <a:gd name="T8" fmla="*/ 0 w 41"/>
                    <a:gd name="T9" fmla="*/ 0 h 119"/>
                    <a:gd name="T10" fmla="*/ 1 w 41"/>
                    <a:gd name="T11" fmla="*/ 5 h 119"/>
                    <a:gd name="T12" fmla="*/ 1 w 41"/>
                    <a:gd name="T13" fmla="*/ 5 h 119"/>
                    <a:gd name="T14" fmla="*/ 1 w 41"/>
                    <a:gd name="T15" fmla="*/ 5 h 119"/>
                    <a:gd name="T16" fmla="*/ 2 w 41"/>
                    <a:gd name="T17" fmla="*/ 5 h 119"/>
                    <a:gd name="T18" fmla="*/ 2 w 41"/>
                    <a:gd name="T19" fmla="*/ 5 h 119"/>
                    <a:gd name="T20" fmla="*/ 1 w 41"/>
                    <a:gd name="T21" fmla="*/ 0 h 11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
                    <a:gd name="T34" fmla="*/ 0 h 119"/>
                    <a:gd name="T35" fmla="*/ 41 w 41"/>
                    <a:gd name="T36" fmla="*/ 119 h 11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 h="119">
                      <a:moveTo>
                        <a:pt x="19" y="0"/>
                      </a:moveTo>
                      <a:lnTo>
                        <a:pt x="15" y="0"/>
                      </a:lnTo>
                      <a:lnTo>
                        <a:pt x="10" y="0"/>
                      </a:lnTo>
                      <a:lnTo>
                        <a:pt x="4" y="0"/>
                      </a:lnTo>
                      <a:lnTo>
                        <a:pt x="0" y="0"/>
                      </a:lnTo>
                      <a:lnTo>
                        <a:pt x="21" y="119"/>
                      </a:lnTo>
                      <a:lnTo>
                        <a:pt x="26" y="119"/>
                      </a:lnTo>
                      <a:lnTo>
                        <a:pt x="31" y="119"/>
                      </a:lnTo>
                      <a:lnTo>
                        <a:pt x="37" y="119"/>
                      </a:lnTo>
                      <a:lnTo>
                        <a:pt x="41" y="119"/>
                      </a:lnTo>
                      <a:lnTo>
                        <a:pt x="19"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4" name="Freeform 216"/>
                <p:cNvSpPr>
                  <a:spLocks/>
                </p:cNvSpPr>
                <p:nvPr/>
              </p:nvSpPr>
              <p:spPr bwMode="auto">
                <a:xfrm>
                  <a:off x="4786" y="1871"/>
                  <a:ext cx="31" cy="54"/>
                </a:xfrm>
                <a:custGeom>
                  <a:avLst/>
                  <a:gdLst>
                    <a:gd name="T0" fmla="*/ 0 w 67"/>
                    <a:gd name="T1" fmla="*/ 0 h 119"/>
                    <a:gd name="T2" fmla="*/ 1 w 67"/>
                    <a:gd name="T3" fmla="*/ 5 h 119"/>
                    <a:gd name="T4" fmla="*/ 1 w 67"/>
                    <a:gd name="T5" fmla="*/ 5 h 119"/>
                    <a:gd name="T6" fmla="*/ 1 w 67"/>
                    <a:gd name="T7" fmla="*/ 5 h 119"/>
                    <a:gd name="T8" fmla="*/ 2 w 67"/>
                    <a:gd name="T9" fmla="*/ 5 h 119"/>
                    <a:gd name="T10" fmla="*/ 2 w 67"/>
                    <a:gd name="T11" fmla="*/ 5 h 119"/>
                    <a:gd name="T12" fmla="*/ 2 w 67"/>
                    <a:gd name="T13" fmla="*/ 5 h 119"/>
                    <a:gd name="T14" fmla="*/ 3 w 67"/>
                    <a:gd name="T15" fmla="*/ 5 h 119"/>
                    <a:gd name="T16" fmla="*/ 3 w 67"/>
                    <a:gd name="T17" fmla="*/ 5 h 119"/>
                    <a:gd name="T18" fmla="*/ 3 w 67"/>
                    <a:gd name="T19" fmla="*/ 5 h 119"/>
                    <a:gd name="T20" fmla="*/ 2 w 67"/>
                    <a:gd name="T21" fmla="*/ 0 h 119"/>
                    <a:gd name="T22" fmla="*/ 2 w 67"/>
                    <a:gd name="T23" fmla="*/ 0 h 119"/>
                    <a:gd name="T24" fmla="*/ 1 w 67"/>
                    <a:gd name="T25" fmla="*/ 0 h 119"/>
                    <a:gd name="T26" fmla="*/ 1 w 67"/>
                    <a:gd name="T27" fmla="*/ 0 h 119"/>
                    <a:gd name="T28" fmla="*/ 1 w 67"/>
                    <a:gd name="T29" fmla="*/ 0 h 119"/>
                    <a:gd name="T30" fmla="*/ 1 w 67"/>
                    <a:gd name="T31" fmla="*/ 0 h 119"/>
                    <a:gd name="T32" fmla="*/ 0 w 67"/>
                    <a:gd name="T33" fmla="*/ 0 h 119"/>
                    <a:gd name="T34" fmla="*/ 0 w 67"/>
                    <a:gd name="T35" fmla="*/ 0 h 119"/>
                    <a:gd name="T36" fmla="*/ 0 w 67"/>
                    <a:gd name="T37" fmla="*/ 0 h 11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67"/>
                    <a:gd name="T58" fmla="*/ 0 h 119"/>
                    <a:gd name="T59" fmla="*/ 67 w 67"/>
                    <a:gd name="T60" fmla="*/ 119 h 11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67" h="119">
                      <a:moveTo>
                        <a:pt x="0" y="0"/>
                      </a:moveTo>
                      <a:lnTo>
                        <a:pt x="22" y="119"/>
                      </a:lnTo>
                      <a:lnTo>
                        <a:pt x="28" y="119"/>
                      </a:lnTo>
                      <a:lnTo>
                        <a:pt x="34" y="119"/>
                      </a:lnTo>
                      <a:lnTo>
                        <a:pt x="39" y="119"/>
                      </a:lnTo>
                      <a:lnTo>
                        <a:pt x="45" y="119"/>
                      </a:lnTo>
                      <a:lnTo>
                        <a:pt x="50" y="119"/>
                      </a:lnTo>
                      <a:lnTo>
                        <a:pt x="56" y="119"/>
                      </a:lnTo>
                      <a:lnTo>
                        <a:pt x="61" y="119"/>
                      </a:lnTo>
                      <a:lnTo>
                        <a:pt x="67" y="119"/>
                      </a:lnTo>
                      <a:lnTo>
                        <a:pt x="45" y="0"/>
                      </a:lnTo>
                      <a:lnTo>
                        <a:pt x="39" y="0"/>
                      </a:lnTo>
                      <a:lnTo>
                        <a:pt x="34" y="0"/>
                      </a:lnTo>
                      <a:lnTo>
                        <a:pt x="28" y="0"/>
                      </a:lnTo>
                      <a:lnTo>
                        <a:pt x="23" y="0"/>
                      </a:lnTo>
                      <a:lnTo>
                        <a:pt x="18" y="0"/>
                      </a:lnTo>
                      <a:lnTo>
                        <a:pt x="12" y="0"/>
                      </a:lnTo>
                      <a:lnTo>
                        <a:pt x="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5" name="Freeform 217"/>
                <p:cNvSpPr>
                  <a:spLocks/>
                </p:cNvSpPr>
                <p:nvPr/>
              </p:nvSpPr>
              <p:spPr bwMode="auto">
                <a:xfrm>
                  <a:off x="4621" y="1871"/>
                  <a:ext cx="78" cy="54"/>
                </a:xfrm>
                <a:custGeom>
                  <a:avLst/>
                  <a:gdLst>
                    <a:gd name="T0" fmla="*/ 6 w 171"/>
                    <a:gd name="T1" fmla="*/ 0 h 119"/>
                    <a:gd name="T2" fmla="*/ 6 w 171"/>
                    <a:gd name="T3" fmla="*/ 0 h 119"/>
                    <a:gd name="T4" fmla="*/ 5 w 171"/>
                    <a:gd name="T5" fmla="*/ 0 h 119"/>
                    <a:gd name="T6" fmla="*/ 5 w 171"/>
                    <a:gd name="T7" fmla="*/ 0 h 119"/>
                    <a:gd name="T8" fmla="*/ 5 w 171"/>
                    <a:gd name="T9" fmla="*/ 0 h 119"/>
                    <a:gd name="T10" fmla="*/ 5 w 171"/>
                    <a:gd name="T11" fmla="*/ 0 h 119"/>
                    <a:gd name="T12" fmla="*/ 5 w 171"/>
                    <a:gd name="T13" fmla="*/ 0 h 119"/>
                    <a:gd name="T14" fmla="*/ 5 w 171"/>
                    <a:gd name="T15" fmla="*/ 0 h 119"/>
                    <a:gd name="T16" fmla="*/ 4 w 171"/>
                    <a:gd name="T17" fmla="*/ 0 h 119"/>
                    <a:gd name="T18" fmla="*/ 4 w 171"/>
                    <a:gd name="T19" fmla="*/ 1 h 119"/>
                    <a:gd name="T20" fmla="*/ 4 w 171"/>
                    <a:gd name="T21" fmla="*/ 1 h 119"/>
                    <a:gd name="T22" fmla="*/ 3 w 171"/>
                    <a:gd name="T23" fmla="*/ 2 h 119"/>
                    <a:gd name="T24" fmla="*/ 2 w 171"/>
                    <a:gd name="T25" fmla="*/ 2 h 119"/>
                    <a:gd name="T26" fmla="*/ 2 w 171"/>
                    <a:gd name="T27" fmla="*/ 3 h 119"/>
                    <a:gd name="T28" fmla="*/ 1 w 171"/>
                    <a:gd name="T29" fmla="*/ 4 h 119"/>
                    <a:gd name="T30" fmla="*/ 0 w 171"/>
                    <a:gd name="T31" fmla="*/ 5 h 119"/>
                    <a:gd name="T32" fmla="*/ 0 w 171"/>
                    <a:gd name="T33" fmla="*/ 5 h 119"/>
                    <a:gd name="T34" fmla="*/ 0 w 171"/>
                    <a:gd name="T35" fmla="*/ 5 h 119"/>
                    <a:gd name="T36" fmla="*/ 1 w 171"/>
                    <a:gd name="T37" fmla="*/ 5 h 119"/>
                    <a:gd name="T38" fmla="*/ 2 w 171"/>
                    <a:gd name="T39" fmla="*/ 5 h 119"/>
                    <a:gd name="T40" fmla="*/ 3 w 171"/>
                    <a:gd name="T41" fmla="*/ 5 h 119"/>
                    <a:gd name="T42" fmla="*/ 5 w 171"/>
                    <a:gd name="T43" fmla="*/ 5 h 119"/>
                    <a:gd name="T44" fmla="*/ 5 w 171"/>
                    <a:gd name="T45" fmla="*/ 5 h 119"/>
                    <a:gd name="T46" fmla="*/ 6 w 171"/>
                    <a:gd name="T47" fmla="*/ 5 h 119"/>
                    <a:gd name="T48" fmla="*/ 7 w 171"/>
                    <a:gd name="T49" fmla="*/ 5 h 119"/>
                    <a:gd name="T50" fmla="*/ 7 w 171"/>
                    <a:gd name="T51" fmla="*/ 0 h 119"/>
                    <a:gd name="T52" fmla="*/ 7 w 171"/>
                    <a:gd name="T53" fmla="*/ 0 h 119"/>
                    <a:gd name="T54" fmla="*/ 7 w 171"/>
                    <a:gd name="T55" fmla="*/ 0 h 119"/>
                    <a:gd name="T56" fmla="*/ 6 w 171"/>
                    <a:gd name="T57" fmla="*/ 0 h 119"/>
                    <a:gd name="T58" fmla="*/ 6 w 171"/>
                    <a:gd name="T59" fmla="*/ 0 h 119"/>
                    <a:gd name="T60" fmla="*/ 6 w 171"/>
                    <a:gd name="T61" fmla="*/ 0 h 119"/>
                    <a:gd name="T62" fmla="*/ 6 w 171"/>
                    <a:gd name="T63" fmla="*/ 0 h 119"/>
                    <a:gd name="T64" fmla="*/ 6 w 171"/>
                    <a:gd name="T65" fmla="*/ 0 h 119"/>
                    <a:gd name="T66" fmla="*/ 6 w 171"/>
                    <a:gd name="T67" fmla="*/ 0 h 119"/>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171"/>
                    <a:gd name="T103" fmla="*/ 0 h 119"/>
                    <a:gd name="T104" fmla="*/ 171 w 171"/>
                    <a:gd name="T105" fmla="*/ 119 h 119"/>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171" h="119">
                      <a:moveTo>
                        <a:pt x="134" y="0"/>
                      </a:moveTo>
                      <a:lnTo>
                        <a:pt x="133" y="0"/>
                      </a:lnTo>
                      <a:lnTo>
                        <a:pt x="131" y="0"/>
                      </a:lnTo>
                      <a:lnTo>
                        <a:pt x="126" y="0"/>
                      </a:lnTo>
                      <a:lnTo>
                        <a:pt x="122" y="1"/>
                      </a:lnTo>
                      <a:lnTo>
                        <a:pt x="116" y="4"/>
                      </a:lnTo>
                      <a:lnTo>
                        <a:pt x="109" y="6"/>
                      </a:lnTo>
                      <a:lnTo>
                        <a:pt x="102" y="11"/>
                      </a:lnTo>
                      <a:lnTo>
                        <a:pt x="94" y="16"/>
                      </a:lnTo>
                      <a:lnTo>
                        <a:pt x="91" y="20"/>
                      </a:lnTo>
                      <a:lnTo>
                        <a:pt x="82" y="29"/>
                      </a:lnTo>
                      <a:lnTo>
                        <a:pt x="70" y="43"/>
                      </a:lnTo>
                      <a:lnTo>
                        <a:pt x="54" y="60"/>
                      </a:lnTo>
                      <a:lnTo>
                        <a:pt x="38" y="77"/>
                      </a:lnTo>
                      <a:lnTo>
                        <a:pt x="23" y="94"/>
                      </a:lnTo>
                      <a:lnTo>
                        <a:pt x="9" y="109"/>
                      </a:lnTo>
                      <a:lnTo>
                        <a:pt x="0" y="119"/>
                      </a:lnTo>
                      <a:lnTo>
                        <a:pt x="11" y="119"/>
                      </a:lnTo>
                      <a:lnTo>
                        <a:pt x="29" y="119"/>
                      </a:lnTo>
                      <a:lnTo>
                        <a:pt x="51" y="119"/>
                      </a:lnTo>
                      <a:lnTo>
                        <a:pt x="76" y="119"/>
                      </a:lnTo>
                      <a:lnTo>
                        <a:pt x="101" y="119"/>
                      </a:lnTo>
                      <a:lnTo>
                        <a:pt x="126" y="119"/>
                      </a:lnTo>
                      <a:lnTo>
                        <a:pt x="150" y="119"/>
                      </a:lnTo>
                      <a:lnTo>
                        <a:pt x="171" y="119"/>
                      </a:lnTo>
                      <a:lnTo>
                        <a:pt x="171" y="0"/>
                      </a:lnTo>
                      <a:lnTo>
                        <a:pt x="164" y="0"/>
                      </a:lnTo>
                      <a:lnTo>
                        <a:pt x="157" y="0"/>
                      </a:lnTo>
                      <a:lnTo>
                        <a:pt x="152" y="0"/>
                      </a:lnTo>
                      <a:lnTo>
                        <a:pt x="146" y="0"/>
                      </a:lnTo>
                      <a:lnTo>
                        <a:pt x="141" y="0"/>
                      </a:lnTo>
                      <a:lnTo>
                        <a:pt x="138" y="0"/>
                      </a:lnTo>
                      <a:lnTo>
                        <a:pt x="135" y="0"/>
                      </a:lnTo>
                      <a:lnTo>
                        <a:pt x="134" y="0"/>
                      </a:lnTo>
                      <a:close/>
                    </a:path>
                  </a:pathLst>
                </a:custGeom>
                <a:solidFill>
                  <a:srgbClr val="BFDD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6" name="Freeform 218"/>
                <p:cNvSpPr>
                  <a:spLocks/>
                </p:cNvSpPr>
                <p:nvPr/>
              </p:nvSpPr>
              <p:spPr bwMode="auto">
                <a:xfrm>
                  <a:off x="4699" y="1871"/>
                  <a:ext cx="13" cy="54"/>
                </a:xfrm>
                <a:custGeom>
                  <a:avLst/>
                  <a:gdLst>
                    <a:gd name="T0" fmla="*/ 1 w 28"/>
                    <a:gd name="T1" fmla="*/ 0 h 119"/>
                    <a:gd name="T2" fmla="*/ 1 w 28"/>
                    <a:gd name="T3" fmla="*/ 0 h 119"/>
                    <a:gd name="T4" fmla="*/ 0 w 28"/>
                    <a:gd name="T5" fmla="*/ 0 h 119"/>
                    <a:gd name="T6" fmla="*/ 0 w 28"/>
                    <a:gd name="T7" fmla="*/ 0 h 119"/>
                    <a:gd name="T8" fmla="*/ 0 w 28"/>
                    <a:gd name="T9" fmla="*/ 0 h 119"/>
                    <a:gd name="T10" fmla="*/ 0 w 28"/>
                    <a:gd name="T11" fmla="*/ 5 h 119"/>
                    <a:gd name="T12" fmla="*/ 0 w 28"/>
                    <a:gd name="T13" fmla="*/ 5 h 119"/>
                    <a:gd name="T14" fmla="*/ 1 w 28"/>
                    <a:gd name="T15" fmla="*/ 5 h 119"/>
                    <a:gd name="T16" fmla="*/ 1 w 28"/>
                    <a:gd name="T17" fmla="*/ 5 h 119"/>
                    <a:gd name="T18" fmla="*/ 1 w 28"/>
                    <a:gd name="T19" fmla="*/ 5 h 119"/>
                    <a:gd name="T20" fmla="*/ 1 w 28"/>
                    <a:gd name="T21" fmla="*/ 4 h 119"/>
                    <a:gd name="T22" fmla="*/ 1 w 28"/>
                    <a:gd name="T23" fmla="*/ 2 h 119"/>
                    <a:gd name="T24" fmla="*/ 1 w 28"/>
                    <a:gd name="T25" fmla="*/ 1 h 119"/>
                    <a:gd name="T26" fmla="*/ 1 w 28"/>
                    <a:gd name="T27" fmla="*/ 0 h 11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
                    <a:gd name="T43" fmla="*/ 0 h 119"/>
                    <a:gd name="T44" fmla="*/ 28 w 28"/>
                    <a:gd name="T45" fmla="*/ 119 h 119"/>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 h="119">
                      <a:moveTo>
                        <a:pt x="28" y="0"/>
                      </a:moveTo>
                      <a:lnTo>
                        <a:pt x="23" y="0"/>
                      </a:lnTo>
                      <a:lnTo>
                        <a:pt x="16" y="0"/>
                      </a:lnTo>
                      <a:lnTo>
                        <a:pt x="8" y="0"/>
                      </a:lnTo>
                      <a:lnTo>
                        <a:pt x="0" y="0"/>
                      </a:lnTo>
                      <a:lnTo>
                        <a:pt x="0" y="119"/>
                      </a:lnTo>
                      <a:lnTo>
                        <a:pt x="11" y="119"/>
                      </a:lnTo>
                      <a:lnTo>
                        <a:pt x="19" y="119"/>
                      </a:lnTo>
                      <a:lnTo>
                        <a:pt x="24" y="119"/>
                      </a:lnTo>
                      <a:lnTo>
                        <a:pt x="28" y="119"/>
                      </a:lnTo>
                      <a:lnTo>
                        <a:pt x="28" y="97"/>
                      </a:lnTo>
                      <a:lnTo>
                        <a:pt x="28" y="59"/>
                      </a:lnTo>
                      <a:lnTo>
                        <a:pt x="28" y="22"/>
                      </a:lnTo>
                      <a:lnTo>
                        <a:pt x="28"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7" name="Freeform 219"/>
                <p:cNvSpPr>
                  <a:spLocks/>
                </p:cNvSpPr>
                <p:nvPr/>
              </p:nvSpPr>
              <p:spPr bwMode="auto">
                <a:xfrm>
                  <a:off x="4517" y="1939"/>
                  <a:ext cx="70" cy="35"/>
                </a:xfrm>
                <a:custGeom>
                  <a:avLst/>
                  <a:gdLst>
                    <a:gd name="T0" fmla="*/ 1 w 156"/>
                    <a:gd name="T1" fmla="*/ 2 h 78"/>
                    <a:gd name="T2" fmla="*/ 1 w 156"/>
                    <a:gd name="T3" fmla="*/ 2 h 78"/>
                    <a:gd name="T4" fmla="*/ 2 w 156"/>
                    <a:gd name="T5" fmla="*/ 2 h 78"/>
                    <a:gd name="T6" fmla="*/ 2 w 156"/>
                    <a:gd name="T7" fmla="*/ 2 h 78"/>
                    <a:gd name="T8" fmla="*/ 3 w 156"/>
                    <a:gd name="T9" fmla="*/ 2 h 78"/>
                    <a:gd name="T10" fmla="*/ 4 w 156"/>
                    <a:gd name="T11" fmla="*/ 2 h 78"/>
                    <a:gd name="T12" fmla="*/ 4 w 156"/>
                    <a:gd name="T13" fmla="*/ 1 h 78"/>
                    <a:gd name="T14" fmla="*/ 5 w 156"/>
                    <a:gd name="T15" fmla="*/ 1 h 78"/>
                    <a:gd name="T16" fmla="*/ 5 w 156"/>
                    <a:gd name="T17" fmla="*/ 1 h 78"/>
                    <a:gd name="T18" fmla="*/ 6 w 156"/>
                    <a:gd name="T19" fmla="*/ 0 h 78"/>
                    <a:gd name="T20" fmla="*/ 6 w 156"/>
                    <a:gd name="T21" fmla="*/ 0 h 78"/>
                    <a:gd name="T22" fmla="*/ 5 w 156"/>
                    <a:gd name="T23" fmla="*/ 0 h 78"/>
                    <a:gd name="T24" fmla="*/ 5 w 156"/>
                    <a:gd name="T25" fmla="*/ 0 h 78"/>
                    <a:gd name="T26" fmla="*/ 4 w 156"/>
                    <a:gd name="T27" fmla="*/ 1 h 78"/>
                    <a:gd name="T28" fmla="*/ 3 w 156"/>
                    <a:gd name="T29" fmla="*/ 1 h 78"/>
                    <a:gd name="T30" fmla="*/ 2 w 156"/>
                    <a:gd name="T31" fmla="*/ 1 h 78"/>
                    <a:gd name="T32" fmla="*/ 2 w 156"/>
                    <a:gd name="T33" fmla="*/ 2 h 78"/>
                    <a:gd name="T34" fmla="*/ 1 w 156"/>
                    <a:gd name="T35" fmla="*/ 2 h 78"/>
                    <a:gd name="T36" fmla="*/ 1 w 156"/>
                    <a:gd name="T37" fmla="*/ 2 h 78"/>
                    <a:gd name="T38" fmla="*/ 0 w 156"/>
                    <a:gd name="T39" fmla="*/ 2 h 78"/>
                    <a:gd name="T40" fmla="*/ 0 w 156"/>
                    <a:gd name="T41" fmla="*/ 3 h 78"/>
                    <a:gd name="T42" fmla="*/ 0 w 156"/>
                    <a:gd name="T43" fmla="*/ 3 h 78"/>
                    <a:gd name="T44" fmla="*/ 0 w 156"/>
                    <a:gd name="T45" fmla="*/ 3 h 78"/>
                    <a:gd name="T46" fmla="*/ 0 w 156"/>
                    <a:gd name="T47" fmla="*/ 3 h 78"/>
                    <a:gd name="T48" fmla="*/ 1 w 156"/>
                    <a:gd name="T49" fmla="*/ 2 h 78"/>
                    <a:gd name="T50" fmla="*/ 1 w 156"/>
                    <a:gd name="T51" fmla="*/ 2 h 78"/>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156"/>
                    <a:gd name="T79" fmla="*/ 0 h 78"/>
                    <a:gd name="T80" fmla="*/ 156 w 156"/>
                    <a:gd name="T81" fmla="*/ 78 h 78"/>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156" h="78">
                      <a:moveTo>
                        <a:pt x="26" y="56"/>
                      </a:moveTo>
                      <a:lnTo>
                        <a:pt x="29" y="55"/>
                      </a:lnTo>
                      <a:lnTo>
                        <a:pt x="38" y="53"/>
                      </a:lnTo>
                      <a:lnTo>
                        <a:pt x="51" y="49"/>
                      </a:lnTo>
                      <a:lnTo>
                        <a:pt x="66" y="45"/>
                      </a:lnTo>
                      <a:lnTo>
                        <a:pt x="83" y="39"/>
                      </a:lnTo>
                      <a:lnTo>
                        <a:pt x="102" y="33"/>
                      </a:lnTo>
                      <a:lnTo>
                        <a:pt x="119" y="27"/>
                      </a:lnTo>
                      <a:lnTo>
                        <a:pt x="135" y="23"/>
                      </a:lnTo>
                      <a:lnTo>
                        <a:pt x="156" y="0"/>
                      </a:lnTo>
                      <a:lnTo>
                        <a:pt x="151" y="1"/>
                      </a:lnTo>
                      <a:lnTo>
                        <a:pt x="137" y="6"/>
                      </a:lnTo>
                      <a:lnTo>
                        <a:pt x="118" y="11"/>
                      </a:lnTo>
                      <a:lnTo>
                        <a:pt x="96" y="18"/>
                      </a:lnTo>
                      <a:lnTo>
                        <a:pt x="73" y="26"/>
                      </a:lnTo>
                      <a:lnTo>
                        <a:pt x="53" y="32"/>
                      </a:lnTo>
                      <a:lnTo>
                        <a:pt x="39" y="37"/>
                      </a:lnTo>
                      <a:lnTo>
                        <a:pt x="34" y="38"/>
                      </a:lnTo>
                      <a:lnTo>
                        <a:pt x="20" y="47"/>
                      </a:lnTo>
                      <a:lnTo>
                        <a:pt x="11" y="57"/>
                      </a:lnTo>
                      <a:lnTo>
                        <a:pt x="4" y="68"/>
                      </a:lnTo>
                      <a:lnTo>
                        <a:pt x="0" y="78"/>
                      </a:lnTo>
                      <a:lnTo>
                        <a:pt x="5" y="72"/>
                      </a:lnTo>
                      <a:lnTo>
                        <a:pt x="11" y="67"/>
                      </a:lnTo>
                      <a:lnTo>
                        <a:pt x="18" y="61"/>
                      </a:lnTo>
                      <a:lnTo>
                        <a:pt x="26" y="56"/>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8" name="Freeform 220"/>
                <p:cNvSpPr>
                  <a:spLocks/>
                </p:cNvSpPr>
                <p:nvPr/>
              </p:nvSpPr>
              <p:spPr bwMode="auto">
                <a:xfrm>
                  <a:off x="4493" y="2034"/>
                  <a:ext cx="39" cy="4"/>
                </a:xfrm>
                <a:custGeom>
                  <a:avLst/>
                  <a:gdLst>
                    <a:gd name="T0" fmla="*/ 0 w 86"/>
                    <a:gd name="T1" fmla="*/ 0 h 12"/>
                    <a:gd name="T2" fmla="*/ 0 w 86"/>
                    <a:gd name="T3" fmla="*/ 0 h 12"/>
                    <a:gd name="T4" fmla="*/ 0 w 86"/>
                    <a:gd name="T5" fmla="*/ 0 h 12"/>
                    <a:gd name="T6" fmla="*/ 0 w 86"/>
                    <a:gd name="T7" fmla="*/ 0 h 12"/>
                    <a:gd name="T8" fmla="*/ 0 w 86"/>
                    <a:gd name="T9" fmla="*/ 0 h 12"/>
                    <a:gd name="T10" fmla="*/ 4 w 86"/>
                    <a:gd name="T11" fmla="*/ 0 h 12"/>
                    <a:gd name="T12" fmla="*/ 4 w 86"/>
                    <a:gd name="T13" fmla="*/ 0 h 12"/>
                    <a:gd name="T14" fmla="*/ 4 w 86"/>
                    <a:gd name="T15" fmla="*/ 0 h 12"/>
                    <a:gd name="T16" fmla="*/ 4 w 86"/>
                    <a:gd name="T17" fmla="*/ 0 h 12"/>
                    <a:gd name="T18" fmla="*/ 4 w 86"/>
                    <a:gd name="T19" fmla="*/ 0 h 12"/>
                    <a:gd name="T20" fmla="*/ 0 w 8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2"/>
                    <a:gd name="T35" fmla="*/ 86 w 8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2">
                      <a:moveTo>
                        <a:pt x="0" y="0"/>
                      </a:moveTo>
                      <a:lnTo>
                        <a:pt x="0" y="2"/>
                      </a:lnTo>
                      <a:lnTo>
                        <a:pt x="0" y="6"/>
                      </a:lnTo>
                      <a:lnTo>
                        <a:pt x="0" y="9"/>
                      </a:lnTo>
                      <a:lnTo>
                        <a:pt x="0" y="12"/>
                      </a:lnTo>
                      <a:lnTo>
                        <a:pt x="81" y="12"/>
                      </a:lnTo>
                      <a:lnTo>
                        <a:pt x="82" y="9"/>
                      </a:lnTo>
                      <a:lnTo>
                        <a:pt x="84" y="6"/>
                      </a:lnTo>
                      <a:lnTo>
                        <a:pt x="85" y="2"/>
                      </a:lnTo>
                      <a:lnTo>
                        <a:pt x="8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29" name="Freeform 221"/>
                <p:cNvSpPr>
                  <a:spLocks/>
                </p:cNvSpPr>
                <p:nvPr/>
              </p:nvSpPr>
              <p:spPr bwMode="auto">
                <a:xfrm>
                  <a:off x="4636" y="2034"/>
                  <a:ext cx="167" cy="4"/>
                </a:xfrm>
                <a:custGeom>
                  <a:avLst/>
                  <a:gdLst>
                    <a:gd name="T0" fmla="*/ 0 w 365"/>
                    <a:gd name="T1" fmla="*/ 0 h 12"/>
                    <a:gd name="T2" fmla="*/ 0 w 365"/>
                    <a:gd name="T3" fmla="*/ 0 h 12"/>
                    <a:gd name="T4" fmla="*/ 0 w 365"/>
                    <a:gd name="T5" fmla="*/ 0 h 12"/>
                    <a:gd name="T6" fmla="*/ 0 w 365"/>
                    <a:gd name="T7" fmla="*/ 0 h 12"/>
                    <a:gd name="T8" fmla="*/ 0 w 365"/>
                    <a:gd name="T9" fmla="*/ 0 h 12"/>
                    <a:gd name="T10" fmla="*/ 16 w 365"/>
                    <a:gd name="T11" fmla="*/ 0 h 12"/>
                    <a:gd name="T12" fmla="*/ 16 w 365"/>
                    <a:gd name="T13" fmla="*/ 0 h 12"/>
                    <a:gd name="T14" fmla="*/ 16 w 365"/>
                    <a:gd name="T15" fmla="*/ 0 h 12"/>
                    <a:gd name="T16" fmla="*/ 16 w 365"/>
                    <a:gd name="T17" fmla="*/ 0 h 12"/>
                    <a:gd name="T18" fmla="*/ 16 w 365"/>
                    <a:gd name="T19" fmla="*/ 0 h 12"/>
                    <a:gd name="T20" fmla="*/ 0 w 365"/>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5"/>
                    <a:gd name="T34" fmla="*/ 0 h 12"/>
                    <a:gd name="T35" fmla="*/ 365 w 365"/>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5" h="12">
                      <a:moveTo>
                        <a:pt x="0" y="0"/>
                      </a:moveTo>
                      <a:lnTo>
                        <a:pt x="1" y="2"/>
                      </a:lnTo>
                      <a:lnTo>
                        <a:pt x="2" y="6"/>
                      </a:lnTo>
                      <a:lnTo>
                        <a:pt x="3" y="9"/>
                      </a:lnTo>
                      <a:lnTo>
                        <a:pt x="5" y="12"/>
                      </a:lnTo>
                      <a:lnTo>
                        <a:pt x="361" y="12"/>
                      </a:lnTo>
                      <a:lnTo>
                        <a:pt x="362" y="9"/>
                      </a:lnTo>
                      <a:lnTo>
                        <a:pt x="363" y="6"/>
                      </a:lnTo>
                      <a:lnTo>
                        <a:pt x="364" y="2"/>
                      </a:lnTo>
                      <a:lnTo>
                        <a:pt x="365"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130" name="Freeform 222"/>
                <p:cNvSpPr>
                  <a:spLocks/>
                </p:cNvSpPr>
                <p:nvPr/>
              </p:nvSpPr>
              <p:spPr bwMode="auto">
                <a:xfrm>
                  <a:off x="4906" y="2034"/>
                  <a:ext cx="49" cy="4"/>
                </a:xfrm>
                <a:custGeom>
                  <a:avLst/>
                  <a:gdLst>
                    <a:gd name="T0" fmla="*/ 0 w 106"/>
                    <a:gd name="T1" fmla="*/ 0 h 12"/>
                    <a:gd name="T2" fmla="*/ 0 w 106"/>
                    <a:gd name="T3" fmla="*/ 0 h 12"/>
                    <a:gd name="T4" fmla="*/ 0 w 106"/>
                    <a:gd name="T5" fmla="*/ 0 h 12"/>
                    <a:gd name="T6" fmla="*/ 0 w 106"/>
                    <a:gd name="T7" fmla="*/ 0 h 12"/>
                    <a:gd name="T8" fmla="*/ 0 w 106"/>
                    <a:gd name="T9" fmla="*/ 0 h 12"/>
                    <a:gd name="T10" fmla="*/ 5 w 106"/>
                    <a:gd name="T11" fmla="*/ 0 h 12"/>
                    <a:gd name="T12" fmla="*/ 5 w 106"/>
                    <a:gd name="T13" fmla="*/ 0 h 12"/>
                    <a:gd name="T14" fmla="*/ 5 w 106"/>
                    <a:gd name="T15" fmla="*/ 0 h 12"/>
                    <a:gd name="T16" fmla="*/ 5 w 106"/>
                    <a:gd name="T17" fmla="*/ 0 h 12"/>
                    <a:gd name="T18" fmla="*/ 5 w 106"/>
                    <a:gd name="T19" fmla="*/ 0 h 12"/>
                    <a:gd name="T20" fmla="*/ 0 w 106"/>
                    <a:gd name="T21" fmla="*/ 0 h 1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2"/>
                    <a:gd name="T35" fmla="*/ 106 w 106"/>
                    <a:gd name="T36" fmla="*/ 12 h 1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2">
                      <a:moveTo>
                        <a:pt x="0" y="0"/>
                      </a:moveTo>
                      <a:lnTo>
                        <a:pt x="1" y="2"/>
                      </a:lnTo>
                      <a:lnTo>
                        <a:pt x="2" y="6"/>
                      </a:lnTo>
                      <a:lnTo>
                        <a:pt x="4" y="9"/>
                      </a:lnTo>
                      <a:lnTo>
                        <a:pt x="5" y="12"/>
                      </a:lnTo>
                      <a:lnTo>
                        <a:pt x="106" y="12"/>
                      </a:lnTo>
                      <a:lnTo>
                        <a:pt x="106" y="9"/>
                      </a:lnTo>
                      <a:lnTo>
                        <a:pt x="106" y="6"/>
                      </a:lnTo>
                      <a:lnTo>
                        <a:pt x="106" y="2"/>
                      </a:lnTo>
                      <a:lnTo>
                        <a:pt x="106" y="0"/>
                      </a:lnTo>
                      <a:lnTo>
                        <a:pt x="0" y="0"/>
                      </a:lnTo>
                      <a:close/>
                    </a:path>
                  </a:pathLst>
                </a:custGeom>
                <a:solidFill>
                  <a:srgbClr val="FFFFF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grpSp>
            <p:nvGrpSpPr>
              <p:cNvPr id="7" name="Group 452"/>
              <p:cNvGrpSpPr>
                <a:grpSpLocks/>
              </p:cNvGrpSpPr>
              <p:nvPr/>
            </p:nvGrpSpPr>
            <p:grpSpPr bwMode="auto">
              <a:xfrm>
                <a:off x="1344" y="960"/>
                <a:ext cx="653" cy="263"/>
                <a:chOff x="4080" y="1165"/>
                <a:chExt cx="1278" cy="514"/>
              </a:xfrm>
            </p:grpSpPr>
            <p:sp>
              <p:nvSpPr>
                <p:cNvPr id="79892" name="Freeform 234"/>
                <p:cNvSpPr>
                  <a:spLocks/>
                </p:cNvSpPr>
                <p:nvPr/>
              </p:nvSpPr>
              <p:spPr bwMode="auto">
                <a:xfrm>
                  <a:off x="4177" y="1490"/>
                  <a:ext cx="213" cy="90"/>
                </a:xfrm>
                <a:custGeom>
                  <a:avLst/>
                  <a:gdLst>
                    <a:gd name="T0" fmla="*/ 3 w 853"/>
                    <a:gd name="T1" fmla="*/ 1 h 362"/>
                    <a:gd name="T2" fmla="*/ 3 w 853"/>
                    <a:gd name="T3" fmla="*/ 1 h 362"/>
                    <a:gd name="T4" fmla="*/ 3 w 853"/>
                    <a:gd name="T5" fmla="*/ 1 h 362"/>
                    <a:gd name="T6" fmla="*/ 3 w 853"/>
                    <a:gd name="T7" fmla="*/ 1 h 362"/>
                    <a:gd name="T8" fmla="*/ 3 w 853"/>
                    <a:gd name="T9" fmla="*/ 1 h 362"/>
                    <a:gd name="T10" fmla="*/ 3 w 853"/>
                    <a:gd name="T11" fmla="*/ 0 h 362"/>
                    <a:gd name="T12" fmla="*/ 2 w 853"/>
                    <a:gd name="T13" fmla="*/ 0 h 362"/>
                    <a:gd name="T14" fmla="*/ 2 w 853"/>
                    <a:gd name="T15" fmla="*/ 0 h 362"/>
                    <a:gd name="T16" fmla="*/ 2 w 853"/>
                    <a:gd name="T17" fmla="*/ 0 h 362"/>
                    <a:gd name="T18" fmla="*/ 2 w 853"/>
                    <a:gd name="T19" fmla="*/ 0 h 362"/>
                    <a:gd name="T20" fmla="*/ 1 w 853"/>
                    <a:gd name="T21" fmla="*/ 0 h 362"/>
                    <a:gd name="T22" fmla="*/ 1 w 853"/>
                    <a:gd name="T23" fmla="*/ 0 h 362"/>
                    <a:gd name="T24" fmla="*/ 1 w 853"/>
                    <a:gd name="T25" fmla="*/ 0 h 362"/>
                    <a:gd name="T26" fmla="*/ 1 w 853"/>
                    <a:gd name="T27" fmla="*/ 0 h 362"/>
                    <a:gd name="T28" fmla="*/ 0 w 853"/>
                    <a:gd name="T29" fmla="*/ 0 h 362"/>
                    <a:gd name="T30" fmla="*/ 0 w 853"/>
                    <a:gd name="T31" fmla="*/ 0 h 362"/>
                    <a:gd name="T32" fmla="*/ 0 w 853"/>
                    <a:gd name="T33" fmla="*/ 0 h 362"/>
                    <a:gd name="T34" fmla="*/ 0 w 853"/>
                    <a:gd name="T35" fmla="*/ 0 h 362"/>
                    <a:gd name="T36" fmla="*/ 0 w 853"/>
                    <a:gd name="T37" fmla="*/ 0 h 362"/>
                    <a:gd name="T38" fmla="*/ 1 w 853"/>
                    <a:gd name="T39" fmla="*/ 0 h 362"/>
                    <a:gd name="T40" fmla="*/ 1 w 853"/>
                    <a:gd name="T41" fmla="*/ 0 h 362"/>
                    <a:gd name="T42" fmla="*/ 1 w 853"/>
                    <a:gd name="T43" fmla="*/ 0 h 362"/>
                    <a:gd name="T44" fmla="*/ 1 w 853"/>
                    <a:gd name="T45" fmla="*/ 0 h 362"/>
                    <a:gd name="T46" fmla="*/ 1 w 853"/>
                    <a:gd name="T47" fmla="*/ 0 h 362"/>
                    <a:gd name="T48" fmla="*/ 2 w 853"/>
                    <a:gd name="T49" fmla="*/ 0 h 362"/>
                    <a:gd name="T50" fmla="*/ 2 w 853"/>
                    <a:gd name="T51" fmla="*/ 0 h 362"/>
                    <a:gd name="T52" fmla="*/ 2 w 853"/>
                    <a:gd name="T53" fmla="*/ 1 h 362"/>
                    <a:gd name="T54" fmla="*/ 2 w 853"/>
                    <a:gd name="T55" fmla="*/ 1 h 362"/>
                    <a:gd name="T56" fmla="*/ 2 w 853"/>
                    <a:gd name="T57" fmla="*/ 1 h 362"/>
                    <a:gd name="T58" fmla="*/ 3 w 853"/>
                    <a:gd name="T59" fmla="*/ 1 h 362"/>
                    <a:gd name="T60" fmla="*/ 3 w 853"/>
                    <a:gd name="T61" fmla="*/ 1 h 362"/>
                    <a:gd name="T62" fmla="*/ 3 w 853"/>
                    <a:gd name="T63" fmla="*/ 1 h 362"/>
                    <a:gd name="T64" fmla="*/ 3 w 853"/>
                    <a:gd name="T65" fmla="*/ 1 h 362"/>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853"/>
                    <a:gd name="T100" fmla="*/ 0 h 362"/>
                    <a:gd name="T101" fmla="*/ 853 w 853"/>
                    <a:gd name="T102" fmla="*/ 362 h 362"/>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853" h="362">
                      <a:moveTo>
                        <a:pt x="853" y="362"/>
                      </a:moveTo>
                      <a:lnTo>
                        <a:pt x="828" y="312"/>
                      </a:lnTo>
                      <a:lnTo>
                        <a:pt x="798" y="269"/>
                      </a:lnTo>
                      <a:lnTo>
                        <a:pt x="763" y="228"/>
                      </a:lnTo>
                      <a:lnTo>
                        <a:pt x="725" y="190"/>
                      </a:lnTo>
                      <a:lnTo>
                        <a:pt x="685" y="155"/>
                      </a:lnTo>
                      <a:lnTo>
                        <a:pt x="639" y="125"/>
                      </a:lnTo>
                      <a:lnTo>
                        <a:pt x="586" y="97"/>
                      </a:lnTo>
                      <a:lnTo>
                        <a:pt x="533" y="74"/>
                      </a:lnTo>
                      <a:lnTo>
                        <a:pt x="475" y="51"/>
                      </a:lnTo>
                      <a:lnTo>
                        <a:pt x="415" y="35"/>
                      </a:lnTo>
                      <a:lnTo>
                        <a:pt x="353" y="21"/>
                      </a:lnTo>
                      <a:lnTo>
                        <a:pt x="288" y="11"/>
                      </a:lnTo>
                      <a:lnTo>
                        <a:pt x="219" y="3"/>
                      </a:lnTo>
                      <a:lnTo>
                        <a:pt x="147" y="0"/>
                      </a:lnTo>
                      <a:lnTo>
                        <a:pt x="76" y="0"/>
                      </a:lnTo>
                      <a:lnTo>
                        <a:pt x="0" y="3"/>
                      </a:lnTo>
                      <a:lnTo>
                        <a:pt x="62" y="16"/>
                      </a:lnTo>
                      <a:lnTo>
                        <a:pt x="122" y="30"/>
                      </a:lnTo>
                      <a:lnTo>
                        <a:pt x="182" y="44"/>
                      </a:lnTo>
                      <a:lnTo>
                        <a:pt x="236" y="57"/>
                      </a:lnTo>
                      <a:lnTo>
                        <a:pt x="290" y="74"/>
                      </a:lnTo>
                      <a:lnTo>
                        <a:pt x="342" y="92"/>
                      </a:lnTo>
                      <a:lnTo>
                        <a:pt x="394" y="111"/>
                      </a:lnTo>
                      <a:lnTo>
                        <a:pt x="445" y="131"/>
                      </a:lnTo>
                      <a:lnTo>
                        <a:pt x="494" y="152"/>
                      </a:lnTo>
                      <a:lnTo>
                        <a:pt x="543" y="177"/>
                      </a:lnTo>
                      <a:lnTo>
                        <a:pt x="595" y="201"/>
                      </a:lnTo>
                      <a:lnTo>
                        <a:pt x="644" y="231"/>
                      </a:lnTo>
                      <a:lnTo>
                        <a:pt x="695" y="258"/>
                      </a:lnTo>
                      <a:lnTo>
                        <a:pt x="747" y="291"/>
                      </a:lnTo>
                      <a:lnTo>
                        <a:pt x="798" y="326"/>
                      </a:lnTo>
                      <a:lnTo>
                        <a:pt x="853" y="362"/>
                      </a:lnTo>
                      <a:close/>
                    </a:path>
                  </a:pathLst>
                </a:custGeom>
                <a:solidFill>
                  <a:srgbClr val="9993A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3" name="Freeform 247"/>
                <p:cNvSpPr>
                  <a:spLocks/>
                </p:cNvSpPr>
                <p:nvPr/>
              </p:nvSpPr>
              <p:spPr bwMode="auto">
                <a:xfrm>
                  <a:off x="4080" y="1165"/>
                  <a:ext cx="1278" cy="440"/>
                </a:xfrm>
                <a:custGeom>
                  <a:avLst/>
                  <a:gdLst>
                    <a:gd name="T0" fmla="*/ 0 w 5110"/>
                    <a:gd name="T1" fmla="*/ 6 h 1758"/>
                    <a:gd name="T2" fmla="*/ 0 w 5110"/>
                    <a:gd name="T3" fmla="*/ 5 h 1758"/>
                    <a:gd name="T4" fmla="*/ 1 w 5110"/>
                    <a:gd name="T5" fmla="*/ 5 h 1758"/>
                    <a:gd name="T6" fmla="*/ 1 w 5110"/>
                    <a:gd name="T7" fmla="*/ 4 h 1758"/>
                    <a:gd name="T8" fmla="*/ 2 w 5110"/>
                    <a:gd name="T9" fmla="*/ 4 h 1758"/>
                    <a:gd name="T10" fmla="*/ 3 w 5110"/>
                    <a:gd name="T11" fmla="*/ 4 h 1758"/>
                    <a:gd name="T12" fmla="*/ 3 w 5110"/>
                    <a:gd name="T13" fmla="*/ 4 h 1758"/>
                    <a:gd name="T14" fmla="*/ 3 w 5110"/>
                    <a:gd name="T15" fmla="*/ 3 h 1758"/>
                    <a:gd name="T16" fmla="*/ 3 w 5110"/>
                    <a:gd name="T17" fmla="*/ 3 h 1758"/>
                    <a:gd name="T18" fmla="*/ 3 w 5110"/>
                    <a:gd name="T19" fmla="*/ 3 h 1758"/>
                    <a:gd name="T20" fmla="*/ 3 w 5110"/>
                    <a:gd name="T21" fmla="*/ 2 h 1758"/>
                    <a:gd name="T22" fmla="*/ 3 w 5110"/>
                    <a:gd name="T23" fmla="*/ 2 h 1758"/>
                    <a:gd name="T24" fmla="*/ 3 w 5110"/>
                    <a:gd name="T25" fmla="*/ 2 h 1758"/>
                    <a:gd name="T26" fmla="*/ 3 w 5110"/>
                    <a:gd name="T27" fmla="*/ 2 h 1758"/>
                    <a:gd name="T28" fmla="*/ 4 w 5110"/>
                    <a:gd name="T29" fmla="*/ 2 h 1758"/>
                    <a:gd name="T30" fmla="*/ 4 w 5110"/>
                    <a:gd name="T31" fmla="*/ 1 h 1758"/>
                    <a:gd name="T32" fmla="*/ 4 w 5110"/>
                    <a:gd name="T33" fmla="*/ 1 h 1758"/>
                    <a:gd name="T34" fmla="*/ 5 w 5110"/>
                    <a:gd name="T35" fmla="*/ 1 h 1758"/>
                    <a:gd name="T36" fmla="*/ 5 w 5110"/>
                    <a:gd name="T37" fmla="*/ 1 h 1758"/>
                    <a:gd name="T38" fmla="*/ 5 w 5110"/>
                    <a:gd name="T39" fmla="*/ 0 h 1758"/>
                    <a:gd name="T40" fmla="*/ 9 w 5110"/>
                    <a:gd name="T41" fmla="*/ 4 h 1758"/>
                    <a:gd name="T42" fmla="*/ 10 w 5110"/>
                    <a:gd name="T43" fmla="*/ 3 h 1758"/>
                    <a:gd name="T44" fmla="*/ 10 w 5110"/>
                    <a:gd name="T45" fmla="*/ 3 h 1758"/>
                    <a:gd name="T46" fmla="*/ 10 w 5110"/>
                    <a:gd name="T47" fmla="*/ 3 h 1758"/>
                    <a:gd name="T48" fmla="*/ 10 w 5110"/>
                    <a:gd name="T49" fmla="*/ 3 h 1758"/>
                    <a:gd name="T50" fmla="*/ 11 w 5110"/>
                    <a:gd name="T51" fmla="*/ 3 h 1758"/>
                    <a:gd name="T52" fmla="*/ 14 w 5110"/>
                    <a:gd name="T53" fmla="*/ 4 h 1758"/>
                    <a:gd name="T54" fmla="*/ 15 w 5110"/>
                    <a:gd name="T55" fmla="*/ 3 h 1758"/>
                    <a:gd name="T56" fmla="*/ 15 w 5110"/>
                    <a:gd name="T57" fmla="*/ 3 h 1758"/>
                    <a:gd name="T58" fmla="*/ 15 w 5110"/>
                    <a:gd name="T59" fmla="*/ 3 h 1758"/>
                    <a:gd name="T60" fmla="*/ 15 w 5110"/>
                    <a:gd name="T61" fmla="*/ 3 h 1758"/>
                    <a:gd name="T62" fmla="*/ 15 w 5110"/>
                    <a:gd name="T63" fmla="*/ 4 h 1758"/>
                    <a:gd name="T64" fmla="*/ 16 w 5110"/>
                    <a:gd name="T65" fmla="*/ 4 h 1758"/>
                    <a:gd name="T66" fmla="*/ 16 w 5110"/>
                    <a:gd name="T67" fmla="*/ 4 h 1758"/>
                    <a:gd name="T68" fmla="*/ 15 w 5110"/>
                    <a:gd name="T69" fmla="*/ 3 h 1758"/>
                    <a:gd name="T70" fmla="*/ 15 w 5110"/>
                    <a:gd name="T71" fmla="*/ 3 h 1758"/>
                    <a:gd name="T72" fmla="*/ 15 w 5110"/>
                    <a:gd name="T73" fmla="*/ 2 h 1758"/>
                    <a:gd name="T74" fmla="*/ 15 w 5110"/>
                    <a:gd name="T75" fmla="*/ 2 h 1758"/>
                    <a:gd name="T76" fmla="*/ 15 w 5110"/>
                    <a:gd name="T77" fmla="*/ 2 h 1758"/>
                    <a:gd name="T78" fmla="*/ 15 w 5110"/>
                    <a:gd name="T79" fmla="*/ 2 h 1758"/>
                    <a:gd name="T80" fmla="*/ 17 w 5110"/>
                    <a:gd name="T81" fmla="*/ 4 h 1758"/>
                    <a:gd name="T82" fmla="*/ 17 w 5110"/>
                    <a:gd name="T83" fmla="*/ 4 h 1758"/>
                    <a:gd name="T84" fmla="*/ 18 w 5110"/>
                    <a:gd name="T85" fmla="*/ 4 h 1758"/>
                    <a:gd name="T86" fmla="*/ 18 w 5110"/>
                    <a:gd name="T87" fmla="*/ 4 h 1758"/>
                    <a:gd name="T88" fmla="*/ 18 w 5110"/>
                    <a:gd name="T89" fmla="*/ 4 h 1758"/>
                    <a:gd name="T90" fmla="*/ 19 w 5110"/>
                    <a:gd name="T91" fmla="*/ 5 h 1758"/>
                    <a:gd name="T92" fmla="*/ 19 w 5110"/>
                    <a:gd name="T93" fmla="*/ 5 h 1758"/>
                    <a:gd name="T94" fmla="*/ 19 w 5110"/>
                    <a:gd name="T95" fmla="*/ 5 h 1758"/>
                    <a:gd name="T96" fmla="*/ 19 w 5110"/>
                    <a:gd name="T97" fmla="*/ 6 h 1758"/>
                    <a:gd name="T98" fmla="*/ 20 w 5110"/>
                    <a:gd name="T99" fmla="*/ 6 h 1758"/>
                    <a:gd name="T100" fmla="*/ 20 w 5110"/>
                    <a:gd name="T101" fmla="*/ 6 h 1758"/>
                    <a:gd name="T102" fmla="*/ 20 w 5110"/>
                    <a:gd name="T103" fmla="*/ 7 h 1758"/>
                    <a:gd name="T104" fmla="*/ 19 w 5110"/>
                    <a:gd name="T105" fmla="*/ 7 h 1758"/>
                    <a:gd name="T106" fmla="*/ 18 w 5110"/>
                    <a:gd name="T107" fmla="*/ 7 h 1758"/>
                    <a:gd name="T108" fmla="*/ 12 w 5110"/>
                    <a:gd name="T109" fmla="*/ 7 h 1758"/>
                    <a:gd name="T110" fmla="*/ 8 w 5110"/>
                    <a:gd name="T111" fmla="*/ 7 h 1758"/>
                    <a:gd name="T112" fmla="*/ 1 w 5110"/>
                    <a:gd name="T113" fmla="*/ 7 h 1758"/>
                    <a:gd name="T114" fmla="*/ 0 w 5110"/>
                    <a:gd name="T115" fmla="*/ 7 h 1758"/>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w 5110"/>
                    <a:gd name="T175" fmla="*/ 0 h 1758"/>
                    <a:gd name="T176" fmla="*/ 5110 w 5110"/>
                    <a:gd name="T177" fmla="*/ 1758 h 1758"/>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T174" t="T175" r="T176" b="T177"/>
                  <a:pathLst>
                    <a:path w="5110" h="1758">
                      <a:moveTo>
                        <a:pt x="0" y="1636"/>
                      </a:moveTo>
                      <a:lnTo>
                        <a:pt x="9" y="1535"/>
                      </a:lnTo>
                      <a:lnTo>
                        <a:pt x="30" y="1443"/>
                      </a:lnTo>
                      <a:lnTo>
                        <a:pt x="65" y="1359"/>
                      </a:lnTo>
                      <a:lnTo>
                        <a:pt x="114" y="1280"/>
                      </a:lnTo>
                      <a:lnTo>
                        <a:pt x="174" y="1209"/>
                      </a:lnTo>
                      <a:lnTo>
                        <a:pt x="245" y="1144"/>
                      </a:lnTo>
                      <a:lnTo>
                        <a:pt x="326" y="1084"/>
                      </a:lnTo>
                      <a:lnTo>
                        <a:pt x="416" y="1033"/>
                      </a:lnTo>
                      <a:lnTo>
                        <a:pt x="481" y="1008"/>
                      </a:lnTo>
                      <a:lnTo>
                        <a:pt x="540" y="987"/>
                      </a:lnTo>
                      <a:lnTo>
                        <a:pt x="598" y="962"/>
                      </a:lnTo>
                      <a:lnTo>
                        <a:pt x="644" y="935"/>
                      </a:lnTo>
                      <a:lnTo>
                        <a:pt x="676" y="900"/>
                      </a:lnTo>
                      <a:lnTo>
                        <a:pt x="693" y="856"/>
                      </a:lnTo>
                      <a:lnTo>
                        <a:pt x="688" y="801"/>
                      </a:lnTo>
                      <a:lnTo>
                        <a:pt x="660" y="731"/>
                      </a:lnTo>
                      <a:lnTo>
                        <a:pt x="706" y="709"/>
                      </a:lnTo>
                      <a:lnTo>
                        <a:pt x="744" y="682"/>
                      </a:lnTo>
                      <a:lnTo>
                        <a:pt x="769" y="646"/>
                      </a:lnTo>
                      <a:lnTo>
                        <a:pt x="785" y="609"/>
                      </a:lnTo>
                      <a:lnTo>
                        <a:pt x="788" y="570"/>
                      </a:lnTo>
                      <a:lnTo>
                        <a:pt x="776" y="533"/>
                      </a:lnTo>
                      <a:lnTo>
                        <a:pt x="755" y="498"/>
                      </a:lnTo>
                      <a:lnTo>
                        <a:pt x="718" y="464"/>
                      </a:lnTo>
                      <a:lnTo>
                        <a:pt x="760" y="457"/>
                      </a:lnTo>
                      <a:lnTo>
                        <a:pt x="806" y="446"/>
                      </a:lnTo>
                      <a:lnTo>
                        <a:pt x="850" y="429"/>
                      </a:lnTo>
                      <a:lnTo>
                        <a:pt x="891" y="411"/>
                      </a:lnTo>
                      <a:lnTo>
                        <a:pt x="924" y="381"/>
                      </a:lnTo>
                      <a:lnTo>
                        <a:pt x="945" y="342"/>
                      </a:lnTo>
                      <a:lnTo>
                        <a:pt x="954" y="291"/>
                      </a:lnTo>
                      <a:lnTo>
                        <a:pt x="942" y="223"/>
                      </a:lnTo>
                      <a:lnTo>
                        <a:pt x="1027" y="228"/>
                      </a:lnTo>
                      <a:lnTo>
                        <a:pt x="1095" y="226"/>
                      </a:lnTo>
                      <a:lnTo>
                        <a:pt x="1147" y="212"/>
                      </a:lnTo>
                      <a:lnTo>
                        <a:pt x="1184" y="187"/>
                      </a:lnTo>
                      <a:lnTo>
                        <a:pt x="1212" y="152"/>
                      </a:lnTo>
                      <a:lnTo>
                        <a:pt x="1231" y="111"/>
                      </a:lnTo>
                      <a:lnTo>
                        <a:pt x="1242" y="60"/>
                      </a:lnTo>
                      <a:lnTo>
                        <a:pt x="1249" y="0"/>
                      </a:lnTo>
                      <a:lnTo>
                        <a:pt x="2263" y="951"/>
                      </a:lnTo>
                      <a:lnTo>
                        <a:pt x="2530" y="951"/>
                      </a:lnTo>
                      <a:lnTo>
                        <a:pt x="2429" y="734"/>
                      </a:lnTo>
                      <a:lnTo>
                        <a:pt x="2434" y="676"/>
                      </a:lnTo>
                      <a:lnTo>
                        <a:pt x="2456" y="641"/>
                      </a:lnTo>
                      <a:lnTo>
                        <a:pt x="2491" y="623"/>
                      </a:lnTo>
                      <a:lnTo>
                        <a:pt x="2530" y="614"/>
                      </a:lnTo>
                      <a:lnTo>
                        <a:pt x="2572" y="623"/>
                      </a:lnTo>
                      <a:lnTo>
                        <a:pt x="2611" y="636"/>
                      </a:lnTo>
                      <a:lnTo>
                        <a:pt x="2641" y="658"/>
                      </a:lnTo>
                      <a:lnTo>
                        <a:pt x="2660" y="685"/>
                      </a:lnTo>
                      <a:lnTo>
                        <a:pt x="2826" y="965"/>
                      </a:lnTo>
                      <a:lnTo>
                        <a:pt x="3629" y="973"/>
                      </a:lnTo>
                      <a:lnTo>
                        <a:pt x="3697" y="718"/>
                      </a:lnTo>
                      <a:lnTo>
                        <a:pt x="3711" y="699"/>
                      </a:lnTo>
                      <a:lnTo>
                        <a:pt x="3722" y="682"/>
                      </a:lnTo>
                      <a:lnTo>
                        <a:pt x="3736" y="674"/>
                      </a:lnTo>
                      <a:lnTo>
                        <a:pt x="3747" y="671"/>
                      </a:lnTo>
                      <a:lnTo>
                        <a:pt x="3757" y="674"/>
                      </a:lnTo>
                      <a:lnTo>
                        <a:pt x="3768" y="685"/>
                      </a:lnTo>
                      <a:lnTo>
                        <a:pt x="3779" y="704"/>
                      </a:lnTo>
                      <a:lnTo>
                        <a:pt x="3789" y="731"/>
                      </a:lnTo>
                      <a:lnTo>
                        <a:pt x="3733" y="973"/>
                      </a:lnTo>
                      <a:lnTo>
                        <a:pt x="4056" y="987"/>
                      </a:lnTo>
                      <a:lnTo>
                        <a:pt x="4031" y="943"/>
                      </a:lnTo>
                      <a:lnTo>
                        <a:pt x="3999" y="900"/>
                      </a:lnTo>
                      <a:lnTo>
                        <a:pt x="3966" y="856"/>
                      </a:lnTo>
                      <a:lnTo>
                        <a:pt x="3931" y="810"/>
                      </a:lnTo>
                      <a:lnTo>
                        <a:pt x="3895" y="764"/>
                      </a:lnTo>
                      <a:lnTo>
                        <a:pt x="3860" y="720"/>
                      </a:lnTo>
                      <a:lnTo>
                        <a:pt x="3825" y="674"/>
                      </a:lnTo>
                      <a:lnTo>
                        <a:pt x="3795" y="630"/>
                      </a:lnTo>
                      <a:lnTo>
                        <a:pt x="3771" y="590"/>
                      </a:lnTo>
                      <a:lnTo>
                        <a:pt x="3752" y="549"/>
                      </a:lnTo>
                      <a:lnTo>
                        <a:pt x="3738" y="510"/>
                      </a:lnTo>
                      <a:lnTo>
                        <a:pt x="3736" y="475"/>
                      </a:lnTo>
                      <a:lnTo>
                        <a:pt x="3741" y="443"/>
                      </a:lnTo>
                      <a:lnTo>
                        <a:pt x="3759" y="413"/>
                      </a:lnTo>
                      <a:lnTo>
                        <a:pt x="3789" y="386"/>
                      </a:lnTo>
                      <a:lnTo>
                        <a:pt x="3833" y="364"/>
                      </a:lnTo>
                      <a:lnTo>
                        <a:pt x="4301" y="997"/>
                      </a:lnTo>
                      <a:lnTo>
                        <a:pt x="4357" y="1006"/>
                      </a:lnTo>
                      <a:lnTo>
                        <a:pt x="4409" y="1017"/>
                      </a:lnTo>
                      <a:lnTo>
                        <a:pt x="4458" y="1025"/>
                      </a:lnTo>
                      <a:lnTo>
                        <a:pt x="4504" y="1038"/>
                      </a:lnTo>
                      <a:lnTo>
                        <a:pt x="4545" y="1049"/>
                      </a:lnTo>
                      <a:lnTo>
                        <a:pt x="4586" y="1066"/>
                      </a:lnTo>
                      <a:lnTo>
                        <a:pt x="4622" y="1082"/>
                      </a:lnTo>
                      <a:lnTo>
                        <a:pt x="4654" y="1101"/>
                      </a:lnTo>
                      <a:lnTo>
                        <a:pt x="4687" y="1122"/>
                      </a:lnTo>
                      <a:lnTo>
                        <a:pt x="4714" y="1147"/>
                      </a:lnTo>
                      <a:lnTo>
                        <a:pt x="4740" y="1177"/>
                      </a:lnTo>
                      <a:lnTo>
                        <a:pt x="4768" y="1207"/>
                      </a:lnTo>
                      <a:lnTo>
                        <a:pt x="4793" y="1244"/>
                      </a:lnTo>
                      <a:lnTo>
                        <a:pt x="4816" y="1285"/>
                      </a:lnTo>
                      <a:lnTo>
                        <a:pt x="4841" y="1329"/>
                      </a:lnTo>
                      <a:lnTo>
                        <a:pt x="4863" y="1380"/>
                      </a:lnTo>
                      <a:lnTo>
                        <a:pt x="4964" y="1386"/>
                      </a:lnTo>
                      <a:lnTo>
                        <a:pt x="5040" y="1416"/>
                      </a:lnTo>
                      <a:lnTo>
                        <a:pt x="5088" y="1465"/>
                      </a:lnTo>
                      <a:lnTo>
                        <a:pt x="5110" y="1525"/>
                      </a:lnTo>
                      <a:lnTo>
                        <a:pt x="5102" y="1587"/>
                      </a:lnTo>
                      <a:lnTo>
                        <a:pt x="5066" y="1652"/>
                      </a:lnTo>
                      <a:lnTo>
                        <a:pt x="5001" y="1707"/>
                      </a:lnTo>
                      <a:lnTo>
                        <a:pt x="4906" y="1745"/>
                      </a:lnTo>
                      <a:lnTo>
                        <a:pt x="4881" y="1698"/>
                      </a:lnTo>
                      <a:lnTo>
                        <a:pt x="4539" y="1682"/>
                      </a:lnTo>
                      <a:lnTo>
                        <a:pt x="4542" y="1758"/>
                      </a:lnTo>
                      <a:lnTo>
                        <a:pt x="2953" y="1758"/>
                      </a:lnTo>
                      <a:lnTo>
                        <a:pt x="2962" y="1661"/>
                      </a:lnTo>
                      <a:lnTo>
                        <a:pt x="1992" y="1657"/>
                      </a:lnTo>
                      <a:lnTo>
                        <a:pt x="1992" y="1721"/>
                      </a:lnTo>
                      <a:lnTo>
                        <a:pt x="310" y="1712"/>
                      </a:lnTo>
                      <a:lnTo>
                        <a:pt x="312" y="1631"/>
                      </a:lnTo>
                      <a:lnTo>
                        <a:pt x="0" y="1636"/>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4" name="Freeform 248"/>
                <p:cNvSpPr>
                  <a:spLocks/>
                </p:cNvSpPr>
                <p:nvPr/>
              </p:nvSpPr>
              <p:spPr bwMode="auto">
                <a:xfrm>
                  <a:off x="4360" y="1200"/>
                  <a:ext cx="270" cy="203"/>
                </a:xfrm>
                <a:custGeom>
                  <a:avLst/>
                  <a:gdLst>
                    <a:gd name="T0" fmla="*/ 4 w 1081"/>
                    <a:gd name="T1" fmla="*/ 3 h 812"/>
                    <a:gd name="T2" fmla="*/ 4 w 1081"/>
                    <a:gd name="T3" fmla="*/ 3 h 812"/>
                    <a:gd name="T4" fmla="*/ 4 w 1081"/>
                    <a:gd name="T5" fmla="*/ 3 h 812"/>
                    <a:gd name="T6" fmla="*/ 3 w 1081"/>
                    <a:gd name="T7" fmla="*/ 3 h 812"/>
                    <a:gd name="T8" fmla="*/ 3 w 1081"/>
                    <a:gd name="T9" fmla="*/ 3 h 812"/>
                    <a:gd name="T10" fmla="*/ 3 w 1081"/>
                    <a:gd name="T11" fmla="*/ 3 h 812"/>
                    <a:gd name="T12" fmla="*/ 3 w 1081"/>
                    <a:gd name="T13" fmla="*/ 2 h 812"/>
                    <a:gd name="T14" fmla="*/ 2 w 1081"/>
                    <a:gd name="T15" fmla="*/ 2 h 812"/>
                    <a:gd name="T16" fmla="*/ 2 w 1081"/>
                    <a:gd name="T17" fmla="*/ 2 h 812"/>
                    <a:gd name="T18" fmla="*/ 2 w 1081"/>
                    <a:gd name="T19" fmla="*/ 2 h 812"/>
                    <a:gd name="T20" fmla="*/ 1 w 1081"/>
                    <a:gd name="T21" fmla="*/ 2 h 812"/>
                    <a:gd name="T22" fmla="*/ 1 w 1081"/>
                    <a:gd name="T23" fmla="*/ 2 h 812"/>
                    <a:gd name="T24" fmla="*/ 1 w 1081"/>
                    <a:gd name="T25" fmla="*/ 1 h 812"/>
                    <a:gd name="T26" fmla="*/ 1 w 1081"/>
                    <a:gd name="T27" fmla="*/ 1 h 812"/>
                    <a:gd name="T28" fmla="*/ 0 w 1081"/>
                    <a:gd name="T29" fmla="*/ 1 h 812"/>
                    <a:gd name="T30" fmla="*/ 0 w 1081"/>
                    <a:gd name="T31" fmla="*/ 1 h 812"/>
                    <a:gd name="T32" fmla="*/ 0 w 1081"/>
                    <a:gd name="T33" fmla="*/ 1 h 812"/>
                    <a:gd name="T34" fmla="*/ 0 w 1081"/>
                    <a:gd name="T35" fmla="*/ 1 h 812"/>
                    <a:gd name="T36" fmla="*/ 0 w 1081"/>
                    <a:gd name="T37" fmla="*/ 1 h 812"/>
                    <a:gd name="T38" fmla="*/ 0 w 1081"/>
                    <a:gd name="T39" fmla="*/ 1 h 812"/>
                    <a:gd name="T40" fmla="*/ 0 w 1081"/>
                    <a:gd name="T41" fmla="*/ 1 h 812"/>
                    <a:gd name="T42" fmla="*/ 0 w 1081"/>
                    <a:gd name="T43" fmla="*/ 0 h 812"/>
                    <a:gd name="T44" fmla="*/ 0 w 1081"/>
                    <a:gd name="T45" fmla="*/ 0 h 812"/>
                    <a:gd name="T46" fmla="*/ 0 w 1081"/>
                    <a:gd name="T47" fmla="*/ 0 h 812"/>
                    <a:gd name="T48" fmla="*/ 1 w 1081"/>
                    <a:gd name="T49" fmla="*/ 0 h 812"/>
                    <a:gd name="T50" fmla="*/ 1 w 1081"/>
                    <a:gd name="T51" fmla="*/ 0 h 812"/>
                    <a:gd name="T52" fmla="*/ 1 w 1081"/>
                    <a:gd name="T53" fmla="*/ 1 h 812"/>
                    <a:gd name="T54" fmla="*/ 1 w 1081"/>
                    <a:gd name="T55" fmla="*/ 1 h 812"/>
                    <a:gd name="T56" fmla="*/ 1 w 1081"/>
                    <a:gd name="T57" fmla="*/ 1 h 812"/>
                    <a:gd name="T58" fmla="*/ 2 w 1081"/>
                    <a:gd name="T59" fmla="*/ 1 h 812"/>
                    <a:gd name="T60" fmla="*/ 2 w 1081"/>
                    <a:gd name="T61" fmla="*/ 1 h 812"/>
                    <a:gd name="T62" fmla="*/ 2 w 1081"/>
                    <a:gd name="T63" fmla="*/ 2 h 812"/>
                    <a:gd name="T64" fmla="*/ 2 w 1081"/>
                    <a:gd name="T65" fmla="*/ 2 h 812"/>
                    <a:gd name="T66" fmla="*/ 3 w 1081"/>
                    <a:gd name="T67" fmla="*/ 2 h 812"/>
                    <a:gd name="T68" fmla="*/ 3 w 1081"/>
                    <a:gd name="T69" fmla="*/ 2 h 812"/>
                    <a:gd name="T70" fmla="*/ 3 w 1081"/>
                    <a:gd name="T71" fmla="*/ 2 h 812"/>
                    <a:gd name="T72" fmla="*/ 3 w 1081"/>
                    <a:gd name="T73" fmla="*/ 3 h 812"/>
                    <a:gd name="T74" fmla="*/ 3 w 1081"/>
                    <a:gd name="T75" fmla="*/ 3 h 812"/>
                    <a:gd name="T76" fmla="*/ 4 w 1081"/>
                    <a:gd name="T77" fmla="*/ 3 h 812"/>
                    <a:gd name="T78" fmla="*/ 4 w 1081"/>
                    <a:gd name="T79" fmla="*/ 3 h 812"/>
                    <a:gd name="T80" fmla="*/ 4 w 1081"/>
                    <a:gd name="T81" fmla="*/ 3 h 812"/>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081"/>
                    <a:gd name="T124" fmla="*/ 0 h 812"/>
                    <a:gd name="T125" fmla="*/ 1081 w 1081"/>
                    <a:gd name="T126" fmla="*/ 812 h 812"/>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081" h="812">
                      <a:moveTo>
                        <a:pt x="1081" y="812"/>
                      </a:moveTo>
                      <a:lnTo>
                        <a:pt x="1028" y="779"/>
                      </a:lnTo>
                      <a:lnTo>
                        <a:pt x="968" y="744"/>
                      </a:lnTo>
                      <a:lnTo>
                        <a:pt x="902" y="706"/>
                      </a:lnTo>
                      <a:lnTo>
                        <a:pt x="834" y="666"/>
                      </a:lnTo>
                      <a:lnTo>
                        <a:pt x="763" y="622"/>
                      </a:lnTo>
                      <a:lnTo>
                        <a:pt x="691" y="576"/>
                      </a:lnTo>
                      <a:lnTo>
                        <a:pt x="615" y="530"/>
                      </a:lnTo>
                      <a:lnTo>
                        <a:pt x="538" y="484"/>
                      </a:lnTo>
                      <a:lnTo>
                        <a:pt x="462" y="435"/>
                      </a:lnTo>
                      <a:lnTo>
                        <a:pt x="389" y="389"/>
                      </a:lnTo>
                      <a:lnTo>
                        <a:pt x="315" y="343"/>
                      </a:lnTo>
                      <a:lnTo>
                        <a:pt x="245" y="299"/>
                      </a:lnTo>
                      <a:lnTo>
                        <a:pt x="177" y="255"/>
                      </a:lnTo>
                      <a:lnTo>
                        <a:pt x="112" y="214"/>
                      </a:lnTo>
                      <a:lnTo>
                        <a:pt x="54" y="179"/>
                      </a:lnTo>
                      <a:lnTo>
                        <a:pt x="0" y="144"/>
                      </a:lnTo>
                      <a:lnTo>
                        <a:pt x="41" y="136"/>
                      </a:lnTo>
                      <a:lnTo>
                        <a:pt x="74" y="122"/>
                      </a:lnTo>
                      <a:lnTo>
                        <a:pt x="98" y="106"/>
                      </a:lnTo>
                      <a:lnTo>
                        <a:pt x="120" y="87"/>
                      </a:lnTo>
                      <a:lnTo>
                        <a:pt x="139" y="64"/>
                      </a:lnTo>
                      <a:lnTo>
                        <a:pt x="153" y="43"/>
                      </a:lnTo>
                      <a:lnTo>
                        <a:pt x="169" y="22"/>
                      </a:lnTo>
                      <a:lnTo>
                        <a:pt x="185" y="0"/>
                      </a:lnTo>
                      <a:lnTo>
                        <a:pt x="236" y="48"/>
                      </a:lnTo>
                      <a:lnTo>
                        <a:pt x="291" y="101"/>
                      </a:lnTo>
                      <a:lnTo>
                        <a:pt x="345" y="152"/>
                      </a:lnTo>
                      <a:lnTo>
                        <a:pt x="400" y="203"/>
                      </a:lnTo>
                      <a:lnTo>
                        <a:pt x="456" y="255"/>
                      </a:lnTo>
                      <a:lnTo>
                        <a:pt x="514" y="309"/>
                      </a:lnTo>
                      <a:lnTo>
                        <a:pt x="571" y="361"/>
                      </a:lnTo>
                      <a:lnTo>
                        <a:pt x="631" y="413"/>
                      </a:lnTo>
                      <a:lnTo>
                        <a:pt x="687" y="467"/>
                      </a:lnTo>
                      <a:lnTo>
                        <a:pt x="747" y="519"/>
                      </a:lnTo>
                      <a:lnTo>
                        <a:pt x="804" y="570"/>
                      </a:lnTo>
                      <a:lnTo>
                        <a:pt x="862" y="622"/>
                      </a:lnTo>
                      <a:lnTo>
                        <a:pt x="919" y="671"/>
                      </a:lnTo>
                      <a:lnTo>
                        <a:pt x="973" y="720"/>
                      </a:lnTo>
                      <a:lnTo>
                        <a:pt x="1028" y="766"/>
                      </a:lnTo>
                      <a:lnTo>
                        <a:pt x="1081" y="812"/>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5" name="Freeform 249"/>
                <p:cNvSpPr>
                  <a:spLocks/>
                </p:cNvSpPr>
                <p:nvPr/>
              </p:nvSpPr>
              <p:spPr bwMode="auto">
                <a:xfrm>
                  <a:off x="4296" y="1240"/>
                  <a:ext cx="312" cy="162"/>
                </a:xfrm>
                <a:custGeom>
                  <a:avLst/>
                  <a:gdLst>
                    <a:gd name="T0" fmla="*/ 5 w 1247"/>
                    <a:gd name="T1" fmla="*/ 3 h 646"/>
                    <a:gd name="T2" fmla="*/ 5 w 1247"/>
                    <a:gd name="T3" fmla="*/ 3 h 646"/>
                    <a:gd name="T4" fmla="*/ 4 w 1247"/>
                    <a:gd name="T5" fmla="*/ 3 h 646"/>
                    <a:gd name="T6" fmla="*/ 4 w 1247"/>
                    <a:gd name="T7" fmla="*/ 2 h 646"/>
                    <a:gd name="T8" fmla="*/ 4 w 1247"/>
                    <a:gd name="T9" fmla="*/ 2 h 646"/>
                    <a:gd name="T10" fmla="*/ 4 w 1247"/>
                    <a:gd name="T11" fmla="*/ 2 h 646"/>
                    <a:gd name="T12" fmla="*/ 3 w 1247"/>
                    <a:gd name="T13" fmla="*/ 2 h 646"/>
                    <a:gd name="T14" fmla="*/ 3 w 1247"/>
                    <a:gd name="T15" fmla="*/ 2 h 646"/>
                    <a:gd name="T16" fmla="*/ 3 w 1247"/>
                    <a:gd name="T17" fmla="*/ 2 h 646"/>
                    <a:gd name="T18" fmla="*/ 2 w 1247"/>
                    <a:gd name="T19" fmla="*/ 2 h 646"/>
                    <a:gd name="T20" fmla="*/ 2 w 1247"/>
                    <a:gd name="T21" fmla="*/ 2 h 646"/>
                    <a:gd name="T22" fmla="*/ 2 w 1247"/>
                    <a:gd name="T23" fmla="*/ 1 h 646"/>
                    <a:gd name="T24" fmla="*/ 1 w 1247"/>
                    <a:gd name="T25" fmla="*/ 1 h 646"/>
                    <a:gd name="T26" fmla="*/ 1 w 1247"/>
                    <a:gd name="T27" fmla="*/ 1 h 646"/>
                    <a:gd name="T28" fmla="*/ 1 w 1247"/>
                    <a:gd name="T29" fmla="*/ 1 h 646"/>
                    <a:gd name="T30" fmla="*/ 0 w 1247"/>
                    <a:gd name="T31" fmla="*/ 1 h 646"/>
                    <a:gd name="T32" fmla="*/ 0 w 1247"/>
                    <a:gd name="T33" fmla="*/ 1 h 646"/>
                    <a:gd name="T34" fmla="*/ 0 w 1247"/>
                    <a:gd name="T35" fmla="*/ 1 h 646"/>
                    <a:gd name="T36" fmla="*/ 0 w 1247"/>
                    <a:gd name="T37" fmla="*/ 1 h 646"/>
                    <a:gd name="T38" fmla="*/ 1 w 1247"/>
                    <a:gd name="T39" fmla="*/ 1 h 646"/>
                    <a:gd name="T40" fmla="*/ 1 w 1247"/>
                    <a:gd name="T41" fmla="*/ 1 h 646"/>
                    <a:gd name="T42" fmla="*/ 1 w 1247"/>
                    <a:gd name="T43" fmla="*/ 1 h 646"/>
                    <a:gd name="T44" fmla="*/ 1 w 1247"/>
                    <a:gd name="T45" fmla="*/ 0 h 646"/>
                    <a:gd name="T46" fmla="*/ 1 w 1247"/>
                    <a:gd name="T47" fmla="*/ 0 h 646"/>
                    <a:gd name="T48" fmla="*/ 1 w 1247"/>
                    <a:gd name="T49" fmla="*/ 0 h 646"/>
                    <a:gd name="T50" fmla="*/ 1 w 1247"/>
                    <a:gd name="T51" fmla="*/ 0 h 646"/>
                    <a:gd name="T52" fmla="*/ 1 w 1247"/>
                    <a:gd name="T53" fmla="*/ 0 h 646"/>
                    <a:gd name="T54" fmla="*/ 1 w 1247"/>
                    <a:gd name="T55" fmla="*/ 1 h 646"/>
                    <a:gd name="T56" fmla="*/ 2 w 1247"/>
                    <a:gd name="T57" fmla="*/ 1 h 646"/>
                    <a:gd name="T58" fmla="*/ 2 w 1247"/>
                    <a:gd name="T59" fmla="*/ 1 h 646"/>
                    <a:gd name="T60" fmla="*/ 2 w 1247"/>
                    <a:gd name="T61" fmla="*/ 1 h 646"/>
                    <a:gd name="T62" fmla="*/ 3 w 1247"/>
                    <a:gd name="T63" fmla="*/ 1 h 646"/>
                    <a:gd name="T64" fmla="*/ 3 w 1247"/>
                    <a:gd name="T65" fmla="*/ 1 h 646"/>
                    <a:gd name="T66" fmla="*/ 3 w 1247"/>
                    <a:gd name="T67" fmla="*/ 2 h 646"/>
                    <a:gd name="T68" fmla="*/ 4 w 1247"/>
                    <a:gd name="T69" fmla="*/ 2 h 646"/>
                    <a:gd name="T70" fmla="*/ 4 w 1247"/>
                    <a:gd name="T71" fmla="*/ 2 h 646"/>
                    <a:gd name="T72" fmla="*/ 4 w 1247"/>
                    <a:gd name="T73" fmla="*/ 2 h 646"/>
                    <a:gd name="T74" fmla="*/ 4 w 1247"/>
                    <a:gd name="T75" fmla="*/ 2 h 646"/>
                    <a:gd name="T76" fmla="*/ 5 w 1247"/>
                    <a:gd name="T77" fmla="*/ 2 h 646"/>
                    <a:gd name="T78" fmla="*/ 5 w 1247"/>
                    <a:gd name="T79" fmla="*/ 3 h 646"/>
                    <a:gd name="T80" fmla="*/ 5 w 1247"/>
                    <a:gd name="T81" fmla="*/ 3 h 64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247"/>
                    <a:gd name="T124" fmla="*/ 0 h 646"/>
                    <a:gd name="T125" fmla="*/ 1247 w 1247"/>
                    <a:gd name="T126" fmla="*/ 646 h 64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247" h="646">
                      <a:moveTo>
                        <a:pt x="1247" y="646"/>
                      </a:moveTo>
                      <a:lnTo>
                        <a:pt x="1179" y="628"/>
                      </a:lnTo>
                      <a:lnTo>
                        <a:pt x="1106" y="603"/>
                      </a:lnTo>
                      <a:lnTo>
                        <a:pt x="1032" y="579"/>
                      </a:lnTo>
                      <a:lnTo>
                        <a:pt x="953" y="552"/>
                      </a:lnTo>
                      <a:lnTo>
                        <a:pt x="872" y="524"/>
                      </a:lnTo>
                      <a:lnTo>
                        <a:pt x="791" y="494"/>
                      </a:lnTo>
                      <a:lnTo>
                        <a:pt x="706" y="464"/>
                      </a:lnTo>
                      <a:lnTo>
                        <a:pt x="622" y="434"/>
                      </a:lnTo>
                      <a:lnTo>
                        <a:pt x="538" y="402"/>
                      </a:lnTo>
                      <a:lnTo>
                        <a:pt x="454" y="372"/>
                      </a:lnTo>
                      <a:lnTo>
                        <a:pt x="372" y="339"/>
                      </a:lnTo>
                      <a:lnTo>
                        <a:pt x="293" y="309"/>
                      </a:lnTo>
                      <a:lnTo>
                        <a:pt x="214" y="280"/>
                      </a:lnTo>
                      <a:lnTo>
                        <a:pt x="138" y="252"/>
                      </a:lnTo>
                      <a:lnTo>
                        <a:pt x="68" y="226"/>
                      </a:lnTo>
                      <a:lnTo>
                        <a:pt x="0" y="201"/>
                      </a:lnTo>
                      <a:lnTo>
                        <a:pt x="35" y="182"/>
                      </a:lnTo>
                      <a:lnTo>
                        <a:pt x="65" y="162"/>
                      </a:lnTo>
                      <a:lnTo>
                        <a:pt x="92" y="141"/>
                      </a:lnTo>
                      <a:lnTo>
                        <a:pt x="117" y="116"/>
                      </a:lnTo>
                      <a:lnTo>
                        <a:pt x="136" y="90"/>
                      </a:lnTo>
                      <a:lnTo>
                        <a:pt x="149" y="62"/>
                      </a:lnTo>
                      <a:lnTo>
                        <a:pt x="163" y="32"/>
                      </a:lnTo>
                      <a:lnTo>
                        <a:pt x="171" y="0"/>
                      </a:lnTo>
                      <a:lnTo>
                        <a:pt x="209" y="24"/>
                      </a:lnTo>
                      <a:lnTo>
                        <a:pt x="258" y="54"/>
                      </a:lnTo>
                      <a:lnTo>
                        <a:pt x="318" y="90"/>
                      </a:lnTo>
                      <a:lnTo>
                        <a:pt x="383" y="130"/>
                      </a:lnTo>
                      <a:lnTo>
                        <a:pt x="456" y="176"/>
                      </a:lnTo>
                      <a:lnTo>
                        <a:pt x="533" y="222"/>
                      </a:lnTo>
                      <a:lnTo>
                        <a:pt x="614" y="272"/>
                      </a:lnTo>
                      <a:lnTo>
                        <a:pt x="695" y="323"/>
                      </a:lnTo>
                      <a:lnTo>
                        <a:pt x="780" y="374"/>
                      </a:lnTo>
                      <a:lnTo>
                        <a:pt x="861" y="423"/>
                      </a:lnTo>
                      <a:lnTo>
                        <a:pt x="940" y="470"/>
                      </a:lnTo>
                      <a:lnTo>
                        <a:pt x="1013" y="516"/>
                      </a:lnTo>
                      <a:lnTo>
                        <a:pt x="1084" y="557"/>
                      </a:lnTo>
                      <a:lnTo>
                        <a:pt x="1147" y="593"/>
                      </a:lnTo>
                      <a:lnTo>
                        <a:pt x="1200" y="623"/>
                      </a:lnTo>
                      <a:lnTo>
                        <a:pt x="1247" y="646"/>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6" name="Freeform 250"/>
                <p:cNvSpPr>
                  <a:spLocks/>
                </p:cNvSpPr>
                <p:nvPr/>
              </p:nvSpPr>
              <p:spPr bwMode="auto">
                <a:xfrm>
                  <a:off x="4275" y="1306"/>
                  <a:ext cx="294" cy="96"/>
                </a:xfrm>
                <a:custGeom>
                  <a:avLst/>
                  <a:gdLst>
                    <a:gd name="T0" fmla="*/ 5 w 1176"/>
                    <a:gd name="T1" fmla="*/ 2 h 383"/>
                    <a:gd name="T2" fmla="*/ 5 w 1176"/>
                    <a:gd name="T3" fmla="*/ 2 h 383"/>
                    <a:gd name="T4" fmla="*/ 4 w 1176"/>
                    <a:gd name="T5" fmla="*/ 2 h 383"/>
                    <a:gd name="T6" fmla="*/ 4 w 1176"/>
                    <a:gd name="T7" fmla="*/ 2 h 383"/>
                    <a:gd name="T8" fmla="*/ 4 w 1176"/>
                    <a:gd name="T9" fmla="*/ 1 h 383"/>
                    <a:gd name="T10" fmla="*/ 3 w 1176"/>
                    <a:gd name="T11" fmla="*/ 1 h 383"/>
                    <a:gd name="T12" fmla="*/ 3 w 1176"/>
                    <a:gd name="T13" fmla="*/ 1 h 383"/>
                    <a:gd name="T14" fmla="*/ 3 w 1176"/>
                    <a:gd name="T15" fmla="*/ 1 h 383"/>
                    <a:gd name="T16" fmla="*/ 2 w 1176"/>
                    <a:gd name="T17" fmla="*/ 1 h 383"/>
                    <a:gd name="T18" fmla="*/ 2 w 1176"/>
                    <a:gd name="T19" fmla="*/ 1 h 383"/>
                    <a:gd name="T20" fmla="*/ 2 w 1176"/>
                    <a:gd name="T21" fmla="*/ 1 h 383"/>
                    <a:gd name="T22" fmla="*/ 2 w 1176"/>
                    <a:gd name="T23" fmla="*/ 1 h 383"/>
                    <a:gd name="T24" fmla="*/ 1 w 1176"/>
                    <a:gd name="T25" fmla="*/ 1 h 383"/>
                    <a:gd name="T26" fmla="*/ 1 w 1176"/>
                    <a:gd name="T27" fmla="*/ 1 h 383"/>
                    <a:gd name="T28" fmla="*/ 1 w 1176"/>
                    <a:gd name="T29" fmla="*/ 1 h 383"/>
                    <a:gd name="T30" fmla="*/ 0 w 1176"/>
                    <a:gd name="T31" fmla="*/ 1 h 383"/>
                    <a:gd name="T32" fmla="*/ 0 w 1176"/>
                    <a:gd name="T33" fmla="*/ 1 h 383"/>
                    <a:gd name="T34" fmla="*/ 0 w 1176"/>
                    <a:gd name="T35" fmla="*/ 1 h 383"/>
                    <a:gd name="T36" fmla="*/ 0 w 1176"/>
                    <a:gd name="T37" fmla="*/ 1 h 383"/>
                    <a:gd name="T38" fmla="*/ 0 w 1176"/>
                    <a:gd name="T39" fmla="*/ 1 h 383"/>
                    <a:gd name="T40" fmla="*/ 0 w 1176"/>
                    <a:gd name="T41" fmla="*/ 0 h 383"/>
                    <a:gd name="T42" fmla="*/ 0 w 1176"/>
                    <a:gd name="T43" fmla="*/ 0 h 383"/>
                    <a:gd name="T44" fmla="*/ 0 w 1176"/>
                    <a:gd name="T45" fmla="*/ 0 h 383"/>
                    <a:gd name="T46" fmla="*/ 0 w 1176"/>
                    <a:gd name="T47" fmla="*/ 0 h 383"/>
                    <a:gd name="T48" fmla="*/ 0 w 1176"/>
                    <a:gd name="T49" fmla="*/ 0 h 383"/>
                    <a:gd name="T50" fmla="*/ 1 w 1176"/>
                    <a:gd name="T51" fmla="*/ 0 h 383"/>
                    <a:gd name="T52" fmla="*/ 1 w 1176"/>
                    <a:gd name="T53" fmla="*/ 0 h 383"/>
                    <a:gd name="T54" fmla="*/ 1 w 1176"/>
                    <a:gd name="T55" fmla="*/ 0 h 383"/>
                    <a:gd name="T56" fmla="*/ 1 w 1176"/>
                    <a:gd name="T57" fmla="*/ 1 h 383"/>
                    <a:gd name="T58" fmla="*/ 2 w 1176"/>
                    <a:gd name="T59" fmla="*/ 1 h 383"/>
                    <a:gd name="T60" fmla="*/ 2 w 1176"/>
                    <a:gd name="T61" fmla="*/ 1 h 383"/>
                    <a:gd name="T62" fmla="*/ 2 w 1176"/>
                    <a:gd name="T63" fmla="*/ 1 h 383"/>
                    <a:gd name="T64" fmla="*/ 3 w 1176"/>
                    <a:gd name="T65" fmla="*/ 1 h 383"/>
                    <a:gd name="T66" fmla="*/ 3 w 1176"/>
                    <a:gd name="T67" fmla="*/ 1 h 383"/>
                    <a:gd name="T68" fmla="*/ 3 w 1176"/>
                    <a:gd name="T69" fmla="*/ 1 h 383"/>
                    <a:gd name="T70" fmla="*/ 3 w 1176"/>
                    <a:gd name="T71" fmla="*/ 1 h 383"/>
                    <a:gd name="T72" fmla="*/ 4 w 1176"/>
                    <a:gd name="T73" fmla="*/ 1 h 383"/>
                    <a:gd name="T74" fmla="*/ 4 w 1176"/>
                    <a:gd name="T75" fmla="*/ 1 h 383"/>
                    <a:gd name="T76" fmla="*/ 4 w 1176"/>
                    <a:gd name="T77" fmla="*/ 2 h 383"/>
                    <a:gd name="T78" fmla="*/ 5 w 1176"/>
                    <a:gd name="T79" fmla="*/ 2 h 383"/>
                    <a:gd name="T80" fmla="*/ 5 w 1176"/>
                    <a:gd name="T81" fmla="*/ 2 h 38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w 1176"/>
                    <a:gd name="T124" fmla="*/ 0 h 383"/>
                    <a:gd name="T125" fmla="*/ 1176 w 1176"/>
                    <a:gd name="T126" fmla="*/ 383 h 383"/>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T123" t="T124" r="T125" b="T126"/>
                  <a:pathLst>
                    <a:path w="1176" h="383">
                      <a:moveTo>
                        <a:pt x="1176" y="383"/>
                      </a:moveTo>
                      <a:lnTo>
                        <a:pt x="1113" y="376"/>
                      </a:lnTo>
                      <a:lnTo>
                        <a:pt x="1046" y="365"/>
                      </a:lnTo>
                      <a:lnTo>
                        <a:pt x="975" y="351"/>
                      </a:lnTo>
                      <a:lnTo>
                        <a:pt x="901" y="337"/>
                      </a:lnTo>
                      <a:lnTo>
                        <a:pt x="823" y="324"/>
                      </a:lnTo>
                      <a:lnTo>
                        <a:pt x="744" y="310"/>
                      </a:lnTo>
                      <a:lnTo>
                        <a:pt x="665" y="294"/>
                      </a:lnTo>
                      <a:lnTo>
                        <a:pt x="584" y="277"/>
                      </a:lnTo>
                      <a:lnTo>
                        <a:pt x="502" y="261"/>
                      </a:lnTo>
                      <a:lnTo>
                        <a:pt x="423" y="247"/>
                      </a:lnTo>
                      <a:lnTo>
                        <a:pt x="345" y="231"/>
                      </a:lnTo>
                      <a:lnTo>
                        <a:pt x="268" y="215"/>
                      </a:lnTo>
                      <a:lnTo>
                        <a:pt x="195" y="201"/>
                      </a:lnTo>
                      <a:lnTo>
                        <a:pt x="125" y="185"/>
                      </a:lnTo>
                      <a:lnTo>
                        <a:pt x="60" y="174"/>
                      </a:lnTo>
                      <a:lnTo>
                        <a:pt x="0" y="160"/>
                      </a:lnTo>
                      <a:lnTo>
                        <a:pt x="26" y="141"/>
                      </a:lnTo>
                      <a:lnTo>
                        <a:pt x="46" y="123"/>
                      </a:lnTo>
                      <a:lnTo>
                        <a:pt x="60" y="104"/>
                      </a:lnTo>
                      <a:lnTo>
                        <a:pt x="67" y="85"/>
                      </a:lnTo>
                      <a:lnTo>
                        <a:pt x="70" y="65"/>
                      </a:lnTo>
                      <a:lnTo>
                        <a:pt x="70" y="46"/>
                      </a:lnTo>
                      <a:lnTo>
                        <a:pt x="67" y="25"/>
                      </a:lnTo>
                      <a:lnTo>
                        <a:pt x="65" y="0"/>
                      </a:lnTo>
                      <a:lnTo>
                        <a:pt x="125" y="22"/>
                      </a:lnTo>
                      <a:lnTo>
                        <a:pt x="190" y="44"/>
                      </a:lnTo>
                      <a:lnTo>
                        <a:pt x="255" y="65"/>
                      </a:lnTo>
                      <a:lnTo>
                        <a:pt x="326" y="90"/>
                      </a:lnTo>
                      <a:lnTo>
                        <a:pt x="397" y="117"/>
                      </a:lnTo>
                      <a:lnTo>
                        <a:pt x="469" y="141"/>
                      </a:lnTo>
                      <a:lnTo>
                        <a:pt x="543" y="169"/>
                      </a:lnTo>
                      <a:lnTo>
                        <a:pt x="617" y="196"/>
                      </a:lnTo>
                      <a:lnTo>
                        <a:pt x="690" y="220"/>
                      </a:lnTo>
                      <a:lnTo>
                        <a:pt x="766" y="247"/>
                      </a:lnTo>
                      <a:lnTo>
                        <a:pt x="839" y="272"/>
                      </a:lnTo>
                      <a:lnTo>
                        <a:pt x="910" y="296"/>
                      </a:lnTo>
                      <a:lnTo>
                        <a:pt x="980" y="321"/>
                      </a:lnTo>
                      <a:lnTo>
                        <a:pt x="1048" y="342"/>
                      </a:lnTo>
                      <a:lnTo>
                        <a:pt x="1113" y="365"/>
                      </a:lnTo>
                      <a:lnTo>
                        <a:pt x="1176" y="383"/>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7" name="Freeform 251"/>
                <p:cNvSpPr>
                  <a:spLocks/>
                </p:cNvSpPr>
                <p:nvPr/>
              </p:nvSpPr>
              <p:spPr bwMode="auto">
                <a:xfrm>
                  <a:off x="4266" y="1362"/>
                  <a:ext cx="244" cy="42"/>
                </a:xfrm>
                <a:custGeom>
                  <a:avLst/>
                  <a:gdLst>
                    <a:gd name="T0" fmla="*/ 4 w 978"/>
                    <a:gd name="T1" fmla="*/ 1 h 168"/>
                    <a:gd name="T2" fmla="*/ 3 w 978"/>
                    <a:gd name="T3" fmla="*/ 1 h 168"/>
                    <a:gd name="T4" fmla="*/ 3 w 978"/>
                    <a:gd name="T5" fmla="*/ 1 h 168"/>
                    <a:gd name="T6" fmla="*/ 3 w 978"/>
                    <a:gd name="T7" fmla="*/ 1 h 168"/>
                    <a:gd name="T8" fmla="*/ 3 w 978"/>
                    <a:gd name="T9" fmla="*/ 1 h 168"/>
                    <a:gd name="T10" fmla="*/ 2 w 978"/>
                    <a:gd name="T11" fmla="*/ 1 h 168"/>
                    <a:gd name="T12" fmla="*/ 2 w 978"/>
                    <a:gd name="T13" fmla="*/ 1 h 168"/>
                    <a:gd name="T14" fmla="*/ 2 w 978"/>
                    <a:gd name="T15" fmla="*/ 1 h 168"/>
                    <a:gd name="T16" fmla="*/ 2 w 978"/>
                    <a:gd name="T17" fmla="*/ 1 h 168"/>
                    <a:gd name="T18" fmla="*/ 2 w 978"/>
                    <a:gd name="T19" fmla="*/ 1 h 168"/>
                    <a:gd name="T20" fmla="*/ 1 w 978"/>
                    <a:gd name="T21" fmla="*/ 1 h 168"/>
                    <a:gd name="T22" fmla="*/ 1 w 978"/>
                    <a:gd name="T23" fmla="*/ 1 h 168"/>
                    <a:gd name="T24" fmla="*/ 1 w 978"/>
                    <a:gd name="T25" fmla="*/ 1 h 168"/>
                    <a:gd name="T26" fmla="*/ 1 w 978"/>
                    <a:gd name="T27" fmla="*/ 1 h 168"/>
                    <a:gd name="T28" fmla="*/ 0 w 978"/>
                    <a:gd name="T29" fmla="*/ 1 h 168"/>
                    <a:gd name="T30" fmla="*/ 0 w 978"/>
                    <a:gd name="T31" fmla="*/ 1 h 168"/>
                    <a:gd name="T32" fmla="*/ 0 w 978"/>
                    <a:gd name="T33" fmla="*/ 1 h 168"/>
                    <a:gd name="T34" fmla="*/ 0 w 978"/>
                    <a:gd name="T35" fmla="*/ 1 h 168"/>
                    <a:gd name="T36" fmla="*/ 0 w 978"/>
                    <a:gd name="T37" fmla="*/ 0 h 168"/>
                    <a:gd name="T38" fmla="*/ 0 w 978"/>
                    <a:gd name="T39" fmla="*/ 0 h 168"/>
                    <a:gd name="T40" fmla="*/ 0 w 978"/>
                    <a:gd name="T41" fmla="*/ 0 h 168"/>
                    <a:gd name="T42" fmla="*/ 0 w 978"/>
                    <a:gd name="T43" fmla="*/ 0 h 168"/>
                    <a:gd name="T44" fmla="*/ 0 w 978"/>
                    <a:gd name="T45" fmla="*/ 0 h 168"/>
                    <a:gd name="T46" fmla="*/ 1 w 978"/>
                    <a:gd name="T47" fmla="*/ 0 h 168"/>
                    <a:gd name="T48" fmla="*/ 1 w 978"/>
                    <a:gd name="T49" fmla="*/ 0 h 168"/>
                    <a:gd name="T50" fmla="*/ 1 w 978"/>
                    <a:gd name="T51" fmla="*/ 0 h 168"/>
                    <a:gd name="T52" fmla="*/ 1 w 978"/>
                    <a:gd name="T53" fmla="*/ 0 h 168"/>
                    <a:gd name="T54" fmla="*/ 2 w 978"/>
                    <a:gd name="T55" fmla="*/ 0 h 168"/>
                    <a:gd name="T56" fmla="*/ 2 w 978"/>
                    <a:gd name="T57" fmla="*/ 1 h 168"/>
                    <a:gd name="T58" fmla="*/ 2 w 978"/>
                    <a:gd name="T59" fmla="*/ 1 h 168"/>
                    <a:gd name="T60" fmla="*/ 2 w 978"/>
                    <a:gd name="T61" fmla="*/ 1 h 168"/>
                    <a:gd name="T62" fmla="*/ 2 w 978"/>
                    <a:gd name="T63" fmla="*/ 1 h 168"/>
                    <a:gd name="T64" fmla="*/ 3 w 978"/>
                    <a:gd name="T65" fmla="*/ 1 h 168"/>
                    <a:gd name="T66" fmla="*/ 3 w 978"/>
                    <a:gd name="T67" fmla="*/ 1 h 168"/>
                    <a:gd name="T68" fmla="*/ 3 w 978"/>
                    <a:gd name="T69" fmla="*/ 1 h 168"/>
                    <a:gd name="T70" fmla="*/ 3 w 978"/>
                    <a:gd name="T71" fmla="*/ 1 h 168"/>
                    <a:gd name="T72" fmla="*/ 4 w 978"/>
                    <a:gd name="T73" fmla="*/ 1 h 16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978"/>
                    <a:gd name="T112" fmla="*/ 0 h 168"/>
                    <a:gd name="T113" fmla="*/ 978 w 978"/>
                    <a:gd name="T114" fmla="*/ 168 h 16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978" h="168">
                      <a:moveTo>
                        <a:pt x="978" y="168"/>
                      </a:moveTo>
                      <a:lnTo>
                        <a:pt x="916" y="164"/>
                      </a:lnTo>
                      <a:lnTo>
                        <a:pt x="856" y="162"/>
                      </a:lnTo>
                      <a:lnTo>
                        <a:pt x="794" y="159"/>
                      </a:lnTo>
                      <a:lnTo>
                        <a:pt x="734" y="157"/>
                      </a:lnTo>
                      <a:lnTo>
                        <a:pt x="671" y="157"/>
                      </a:lnTo>
                      <a:lnTo>
                        <a:pt x="611" y="154"/>
                      </a:lnTo>
                      <a:lnTo>
                        <a:pt x="549" y="154"/>
                      </a:lnTo>
                      <a:lnTo>
                        <a:pt x="489" y="154"/>
                      </a:lnTo>
                      <a:lnTo>
                        <a:pt x="429" y="154"/>
                      </a:lnTo>
                      <a:lnTo>
                        <a:pt x="367" y="154"/>
                      </a:lnTo>
                      <a:lnTo>
                        <a:pt x="307" y="154"/>
                      </a:lnTo>
                      <a:lnTo>
                        <a:pt x="245" y="154"/>
                      </a:lnTo>
                      <a:lnTo>
                        <a:pt x="185" y="154"/>
                      </a:lnTo>
                      <a:lnTo>
                        <a:pt x="122" y="154"/>
                      </a:lnTo>
                      <a:lnTo>
                        <a:pt x="62" y="152"/>
                      </a:lnTo>
                      <a:lnTo>
                        <a:pt x="0" y="152"/>
                      </a:lnTo>
                      <a:lnTo>
                        <a:pt x="11" y="118"/>
                      </a:lnTo>
                      <a:lnTo>
                        <a:pt x="22" y="78"/>
                      </a:lnTo>
                      <a:lnTo>
                        <a:pt x="27" y="37"/>
                      </a:lnTo>
                      <a:lnTo>
                        <a:pt x="27" y="0"/>
                      </a:lnTo>
                      <a:lnTo>
                        <a:pt x="85" y="10"/>
                      </a:lnTo>
                      <a:lnTo>
                        <a:pt x="142" y="21"/>
                      </a:lnTo>
                      <a:lnTo>
                        <a:pt x="198" y="35"/>
                      </a:lnTo>
                      <a:lnTo>
                        <a:pt x="258" y="46"/>
                      </a:lnTo>
                      <a:lnTo>
                        <a:pt x="318" y="56"/>
                      </a:lnTo>
                      <a:lnTo>
                        <a:pt x="378" y="67"/>
                      </a:lnTo>
                      <a:lnTo>
                        <a:pt x="438" y="81"/>
                      </a:lnTo>
                      <a:lnTo>
                        <a:pt x="500" y="92"/>
                      </a:lnTo>
                      <a:lnTo>
                        <a:pt x="560" y="102"/>
                      </a:lnTo>
                      <a:lnTo>
                        <a:pt x="620" y="113"/>
                      </a:lnTo>
                      <a:lnTo>
                        <a:pt x="683" y="122"/>
                      </a:lnTo>
                      <a:lnTo>
                        <a:pt x="742" y="132"/>
                      </a:lnTo>
                      <a:lnTo>
                        <a:pt x="802" y="143"/>
                      </a:lnTo>
                      <a:lnTo>
                        <a:pt x="861" y="152"/>
                      </a:lnTo>
                      <a:lnTo>
                        <a:pt x="921" y="159"/>
                      </a:lnTo>
                      <a:lnTo>
                        <a:pt x="978" y="168"/>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8" name="Freeform 252"/>
                <p:cNvSpPr>
                  <a:spLocks/>
                </p:cNvSpPr>
                <p:nvPr/>
              </p:nvSpPr>
              <p:spPr bwMode="auto">
                <a:xfrm>
                  <a:off x="4097" y="1414"/>
                  <a:ext cx="588" cy="148"/>
                </a:xfrm>
                <a:custGeom>
                  <a:avLst/>
                  <a:gdLst>
                    <a:gd name="T0" fmla="*/ 9 w 2352"/>
                    <a:gd name="T1" fmla="*/ 0 h 590"/>
                    <a:gd name="T2" fmla="*/ 9 w 2352"/>
                    <a:gd name="T3" fmla="*/ 2 h 590"/>
                    <a:gd name="T4" fmla="*/ 9 w 2352"/>
                    <a:gd name="T5" fmla="*/ 2 h 590"/>
                    <a:gd name="T6" fmla="*/ 9 w 2352"/>
                    <a:gd name="T7" fmla="*/ 2 h 590"/>
                    <a:gd name="T8" fmla="*/ 9 w 2352"/>
                    <a:gd name="T9" fmla="*/ 2 h 590"/>
                    <a:gd name="T10" fmla="*/ 9 w 2352"/>
                    <a:gd name="T11" fmla="*/ 2 h 590"/>
                    <a:gd name="T12" fmla="*/ 9 w 2352"/>
                    <a:gd name="T13" fmla="*/ 2 h 590"/>
                    <a:gd name="T14" fmla="*/ 9 w 2352"/>
                    <a:gd name="T15" fmla="*/ 2 h 590"/>
                    <a:gd name="T16" fmla="*/ 9 w 2352"/>
                    <a:gd name="T17" fmla="*/ 2 h 590"/>
                    <a:gd name="T18" fmla="*/ 8 w 2352"/>
                    <a:gd name="T19" fmla="*/ 2 h 590"/>
                    <a:gd name="T20" fmla="*/ 8 w 2352"/>
                    <a:gd name="T21" fmla="*/ 2 h 590"/>
                    <a:gd name="T22" fmla="*/ 8 w 2352"/>
                    <a:gd name="T23" fmla="*/ 2 h 590"/>
                    <a:gd name="T24" fmla="*/ 8 w 2352"/>
                    <a:gd name="T25" fmla="*/ 2 h 590"/>
                    <a:gd name="T26" fmla="*/ 8 w 2352"/>
                    <a:gd name="T27" fmla="*/ 2 h 590"/>
                    <a:gd name="T28" fmla="*/ 8 w 2352"/>
                    <a:gd name="T29" fmla="*/ 2 h 590"/>
                    <a:gd name="T30" fmla="*/ 8 w 2352"/>
                    <a:gd name="T31" fmla="*/ 2 h 590"/>
                    <a:gd name="T32" fmla="*/ 8 w 2352"/>
                    <a:gd name="T33" fmla="*/ 2 h 590"/>
                    <a:gd name="T34" fmla="*/ 8 w 2352"/>
                    <a:gd name="T35" fmla="*/ 2 h 590"/>
                    <a:gd name="T36" fmla="*/ 7 w 2352"/>
                    <a:gd name="T37" fmla="*/ 2 h 590"/>
                    <a:gd name="T38" fmla="*/ 7 w 2352"/>
                    <a:gd name="T39" fmla="*/ 2 h 590"/>
                    <a:gd name="T40" fmla="*/ 7 w 2352"/>
                    <a:gd name="T41" fmla="*/ 1 h 590"/>
                    <a:gd name="T42" fmla="*/ 6 w 2352"/>
                    <a:gd name="T43" fmla="*/ 1 h 590"/>
                    <a:gd name="T44" fmla="*/ 6 w 2352"/>
                    <a:gd name="T45" fmla="*/ 1 h 590"/>
                    <a:gd name="T46" fmla="*/ 5 w 2352"/>
                    <a:gd name="T47" fmla="*/ 1 h 590"/>
                    <a:gd name="T48" fmla="*/ 5 w 2352"/>
                    <a:gd name="T49" fmla="*/ 1 h 590"/>
                    <a:gd name="T50" fmla="*/ 4 w 2352"/>
                    <a:gd name="T51" fmla="*/ 1 h 590"/>
                    <a:gd name="T52" fmla="*/ 4 w 2352"/>
                    <a:gd name="T53" fmla="*/ 1 h 590"/>
                    <a:gd name="T54" fmla="*/ 3 w 2352"/>
                    <a:gd name="T55" fmla="*/ 1 h 590"/>
                    <a:gd name="T56" fmla="*/ 3 w 2352"/>
                    <a:gd name="T57" fmla="*/ 1 h 590"/>
                    <a:gd name="T58" fmla="*/ 2 w 2352"/>
                    <a:gd name="T59" fmla="*/ 1 h 590"/>
                    <a:gd name="T60" fmla="*/ 2 w 2352"/>
                    <a:gd name="T61" fmla="*/ 1 h 590"/>
                    <a:gd name="T62" fmla="*/ 2 w 2352"/>
                    <a:gd name="T63" fmla="*/ 2 h 590"/>
                    <a:gd name="T64" fmla="*/ 1 w 2352"/>
                    <a:gd name="T65" fmla="*/ 2 h 590"/>
                    <a:gd name="T66" fmla="*/ 1 w 2352"/>
                    <a:gd name="T67" fmla="*/ 2 h 590"/>
                    <a:gd name="T68" fmla="*/ 1 w 2352"/>
                    <a:gd name="T69" fmla="*/ 2 h 590"/>
                    <a:gd name="T70" fmla="*/ 1 w 2352"/>
                    <a:gd name="T71" fmla="*/ 2 h 590"/>
                    <a:gd name="T72" fmla="*/ 1 w 2352"/>
                    <a:gd name="T73" fmla="*/ 2 h 590"/>
                    <a:gd name="T74" fmla="*/ 1 w 2352"/>
                    <a:gd name="T75" fmla="*/ 2 h 590"/>
                    <a:gd name="T76" fmla="*/ 1 w 2352"/>
                    <a:gd name="T77" fmla="*/ 2 h 590"/>
                    <a:gd name="T78" fmla="*/ 0 w 2352"/>
                    <a:gd name="T79" fmla="*/ 2 h 590"/>
                    <a:gd name="T80" fmla="*/ 0 w 2352"/>
                    <a:gd name="T81" fmla="*/ 2 h 590"/>
                    <a:gd name="T82" fmla="*/ 0 w 2352"/>
                    <a:gd name="T83" fmla="*/ 2 h 590"/>
                    <a:gd name="T84" fmla="*/ 0 w 2352"/>
                    <a:gd name="T85" fmla="*/ 2 h 590"/>
                    <a:gd name="T86" fmla="*/ 0 w 2352"/>
                    <a:gd name="T87" fmla="*/ 2 h 590"/>
                    <a:gd name="T88" fmla="*/ 1 w 2352"/>
                    <a:gd name="T89" fmla="*/ 2 h 590"/>
                    <a:gd name="T90" fmla="*/ 1 w 2352"/>
                    <a:gd name="T91" fmla="*/ 1 h 590"/>
                    <a:gd name="T92" fmla="*/ 1 w 2352"/>
                    <a:gd name="T93" fmla="*/ 1 h 590"/>
                    <a:gd name="T94" fmla="*/ 1 w 2352"/>
                    <a:gd name="T95" fmla="*/ 1 h 590"/>
                    <a:gd name="T96" fmla="*/ 1 w 2352"/>
                    <a:gd name="T97" fmla="*/ 1 h 590"/>
                    <a:gd name="T98" fmla="*/ 2 w 2352"/>
                    <a:gd name="T99" fmla="*/ 1 h 590"/>
                    <a:gd name="T100" fmla="*/ 2 w 2352"/>
                    <a:gd name="T101" fmla="*/ 1 h 590"/>
                    <a:gd name="T102" fmla="*/ 2 w 2352"/>
                    <a:gd name="T103" fmla="*/ 0 h 590"/>
                    <a:gd name="T104" fmla="*/ 2 w 2352"/>
                    <a:gd name="T105" fmla="*/ 0 h 590"/>
                    <a:gd name="T106" fmla="*/ 2 w 2352"/>
                    <a:gd name="T107" fmla="*/ 0 h 590"/>
                    <a:gd name="T108" fmla="*/ 3 w 2352"/>
                    <a:gd name="T109" fmla="*/ 0 h 590"/>
                    <a:gd name="T110" fmla="*/ 3 w 2352"/>
                    <a:gd name="T111" fmla="*/ 0 h 590"/>
                    <a:gd name="T112" fmla="*/ 3 w 2352"/>
                    <a:gd name="T113" fmla="*/ 0 h 590"/>
                    <a:gd name="T114" fmla="*/ 3 w 2352"/>
                    <a:gd name="T115" fmla="*/ 0 h 590"/>
                    <a:gd name="T116" fmla="*/ 9 w 2352"/>
                    <a:gd name="T117" fmla="*/ 0 h 590"/>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352"/>
                    <a:gd name="T178" fmla="*/ 0 h 590"/>
                    <a:gd name="T179" fmla="*/ 2352 w 2352"/>
                    <a:gd name="T180" fmla="*/ 590 h 590"/>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352" h="590">
                      <a:moveTo>
                        <a:pt x="2350" y="20"/>
                      </a:moveTo>
                      <a:lnTo>
                        <a:pt x="2352" y="588"/>
                      </a:lnTo>
                      <a:lnTo>
                        <a:pt x="2322" y="588"/>
                      </a:lnTo>
                      <a:lnTo>
                        <a:pt x="2296" y="590"/>
                      </a:lnTo>
                      <a:lnTo>
                        <a:pt x="2266" y="590"/>
                      </a:lnTo>
                      <a:lnTo>
                        <a:pt x="2238" y="590"/>
                      </a:lnTo>
                      <a:lnTo>
                        <a:pt x="2209" y="590"/>
                      </a:lnTo>
                      <a:lnTo>
                        <a:pt x="2181" y="590"/>
                      </a:lnTo>
                      <a:lnTo>
                        <a:pt x="2155" y="590"/>
                      </a:lnTo>
                      <a:lnTo>
                        <a:pt x="2125" y="590"/>
                      </a:lnTo>
                      <a:lnTo>
                        <a:pt x="2097" y="590"/>
                      </a:lnTo>
                      <a:lnTo>
                        <a:pt x="2070" y="590"/>
                      </a:lnTo>
                      <a:lnTo>
                        <a:pt x="2043" y="590"/>
                      </a:lnTo>
                      <a:lnTo>
                        <a:pt x="2015" y="590"/>
                      </a:lnTo>
                      <a:lnTo>
                        <a:pt x="1986" y="588"/>
                      </a:lnTo>
                      <a:lnTo>
                        <a:pt x="1959" y="588"/>
                      </a:lnTo>
                      <a:lnTo>
                        <a:pt x="1931" y="588"/>
                      </a:lnTo>
                      <a:lnTo>
                        <a:pt x="1904" y="584"/>
                      </a:lnTo>
                      <a:lnTo>
                        <a:pt x="1850" y="473"/>
                      </a:lnTo>
                      <a:lnTo>
                        <a:pt x="1777" y="378"/>
                      </a:lnTo>
                      <a:lnTo>
                        <a:pt x="1687" y="299"/>
                      </a:lnTo>
                      <a:lnTo>
                        <a:pt x="1583" y="235"/>
                      </a:lnTo>
                      <a:lnTo>
                        <a:pt x="1470" y="185"/>
                      </a:lnTo>
                      <a:lnTo>
                        <a:pt x="1347" y="150"/>
                      </a:lnTo>
                      <a:lnTo>
                        <a:pt x="1217" y="128"/>
                      </a:lnTo>
                      <a:lnTo>
                        <a:pt x="1087" y="122"/>
                      </a:lnTo>
                      <a:lnTo>
                        <a:pt x="953" y="131"/>
                      </a:lnTo>
                      <a:lnTo>
                        <a:pt x="826" y="152"/>
                      </a:lnTo>
                      <a:lnTo>
                        <a:pt x="703" y="188"/>
                      </a:lnTo>
                      <a:lnTo>
                        <a:pt x="590" y="237"/>
                      </a:lnTo>
                      <a:lnTo>
                        <a:pt x="486" y="299"/>
                      </a:lnTo>
                      <a:lnTo>
                        <a:pt x="396" y="373"/>
                      </a:lnTo>
                      <a:lnTo>
                        <a:pt x="323" y="462"/>
                      </a:lnTo>
                      <a:lnTo>
                        <a:pt x="272" y="563"/>
                      </a:lnTo>
                      <a:lnTo>
                        <a:pt x="234" y="563"/>
                      </a:lnTo>
                      <a:lnTo>
                        <a:pt x="200" y="563"/>
                      </a:lnTo>
                      <a:lnTo>
                        <a:pt x="165" y="563"/>
                      </a:lnTo>
                      <a:lnTo>
                        <a:pt x="133" y="563"/>
                      </a:lnTo>
                      <a:lnTo>
                        <a:pt x="100" y="563"/>
                      </a:lnTo>
                      <a:lnTo>
                        <a:pt x="68" y="565"/>
                      </a:lnTo>
                      <a:lnTo>
                        <a:pt x="36" y="565"/>
                      </a:lnTo>
                      <a:lnTo>
                        <a:pt x="0" y="568"/>
                      </a:lnTo>
                      <a:lnTo>
                        <a:pt x="24" y="487"/>
                      </a:lnTo>
                      <a:lnTo>
                        <a:pt x="54" y="413"/>
                      </a:lnTo>
                      <a:lnTo>
                        <a:pt x="92" y="346"/>
                      </a:lnTo>
                      <a:lnTo>
                        <a:pt x="133" y="288"/>
                      </a:lnTo>
                      <a:lnTo>
                        <a:pt x="182" y="237"/>
                      </a:lnTo>
                      <a:lnTo>
                        <a:pt x="230" y="191"/>
                      </a:lnTo>
                      <a:lnTo>
                        <a:pt x="285" y="152"/>
                      </a:lnTo>
                      <a:lnTo>
                        <a:pt x="343" y="120"/>
                      </a:lnTo>
                      <a:lnTo>
                        <a:pt x="399" y="90"/>
                      </a:lnTo>
                      <a:lnTo>
                        <a:pt x="459" y="69"/>
                      </a:lnTo>
                      <a:lnTo>
                        <a:pt x="519" y="49"/>
                      </a:lnTo>
                      <a:lnTo>
                        <a:pt x="579" y="33"/>
                      </a:lnTo>
                      <a:lnTo>
                        <a:pt x="638" y="22"/>
                      </a:lnTo>
                      <a:lnTo>
                        <a:pt x="698" y="11"/>
                      </a:lnTo>
                      <a:lnTo>
                        <a:pt x="752" y="6"/>
                      </a:lnTo>
                      <a:lnTo>
                        <a:pt x="807" y="0"/>
                      </a:lnTo>
                      <a:lnTo>
                        <a:pt x="2350" y="20"/>
                      </a:lnTo>
                      <a:close/>
                    </a:path>
                  </a:pathLst>
                </a:custGeom>
                <a:solidFill>
                  <a:srgbClr val="AD44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899" name="Freeform 253"/>
                <p:cNvSpPr>
                  <a:spLocks/>
                </p:cNvSpPr>
                <p:nvPr/>
              </p:nvSpPr>
              <p:spPr bwMode="auto">
                <a:xfrm>
                  <a:off x="5000" y="1422"/>
                  <a:ext cx="286" cy="109"/>
                </a:xfrm>
                <a:custGeom>
                  <a:avLst/>
                  <a:gdLst>
                    <a:gd name="T0" fmla="*/ 0 w 1147"/>
                    <a:gd name="T1" fmla="*/ 0 h 438"/>
                    <a:gd name="T2" fmla="*/ 0 w 1147"/>
                    <a:gd name="T3" fmla="*/ 0 h 438"/>
                    <a:gd name="T4" fmla="*/ 0 w 1147"/>
                    <a:gd name="T5" fmla="*/ 0 h 438"/>
                    <a:gd name="T6" fmla="*/ 0 w 1147"/>
                    <a:gd name="T7" fmla="*/ 0 h 438"/>
                    <a:gd name="T8" fmla="*/ 1 w 1147"/>
                    <a:gd name="T9" fmla="*/ 0 h 438"/>
                    <a:gd name="T10" fmla="*/ 1 w 1147"/>
                    <a:gd name="T11" fmla="*/ 0 h 438"/>
                    <a:gd name="T12" fmla="*/ 1 w 1147"/>
                    <a:gd name="T13" fmla="*/ 0 h 438"/>
                    <a:gd name="T14" fmla="*/ 1 w 1147"/>
                    <a:gd name="T15" fmla="*/ 0 h 438"/>
                    <a:gd name="T16" fmla="*/ 2 w 1147"/>
                    <a:gd name="T17" fmla="*/ 0 h 438"/>
                    <a:gd name="T18" fmla="*/ 2 w 1147"/>
                    <a:gd name="T19" fmla="*/ 0 h 438"/>
                    <a:gd name="T20" fmla="*/ 2 w 1147"/>
                    <a:gd name="T21" fmla="*/ 0 h 438"/>
                    <a:gd name="T22" fmla="*/ 2 w 1147"/>
                    <a:gd name="T23" fmla="*/ 0 h 438"/>
                    <a:gd name="T24" fmla="*/ 2 w 1147"/>
                    <a:gd name="T25" fmla="*/ 0 h 438"/>
                    <a:gd name="T26" fmla="*/ 3 w 1147"/>
                    <a:gd name="T27" fmla="*/ 0 h 438"/>
                    <a:gd name="T28" fmla="*/ 3 w 1147"/>
                    <a:gd name="T29" fmla="*/ 0 h 438"/>
                    <a:gd name="T30" fmla="*/ 3 w 1147"/>
                    <a:gd name="T31" fmla="*/ 0 h 438"/>
                    <a:gd name="T32" fmla="*/ 3 w 1147"/>
                    <a:gd name="T33" fmla="*/ 0 h 438"/>
                    <a:gd name="T34" fmla="*/ 3 w 1147"/>
                    <a:gd name="T35" fmla="*/ 0 h 438"/>
                    <a:gd name="T36" fmla="*/ 4 w 1147"/>
                    <a:gd name="T37" fmla="*/ 0 h 438"/>
                    <a:gd name="T38" fmla="*/ 4 w 1147"/>
                    <a:gd name="T39" fmla="*/ 0 h 438"/>
                    <a:gd name="T40" fmla="*/ 4 w 1147"/>
                    <a:gd name="T41" fmla="*/ 1 h 438"/>
                    <a:gd name="T42" fmla="*/ 4 w 1147"/>
                    <a:gd name="T43" fmla="*/ 1 h 438"/>
                    <a:gd name="T44" fmla="*/ 4 w 1147"/>
                    <a:gd name="T45" fmla="*/ 1 h 438"/>
                    <a:gd name="T46" fmla="*/ 4 w 1147"/>
                    <a:gd name="T47" fmla="*/ 1 h 438"/>
                    <a:gd name="T48" fmla="*/ 4 w 1147"/>
                    <a:gd name="T49" fmla="*/ 1 h 438"/>
                    <a:gd name="T50" fmla="*/ 4 w 1147"/>
                    <a:gd name="T51" fmla="*/ 2 h 438"/>
                    <a:gd name="T52" fmla="*/ 4 w 1147"/>
                    <a:gd name="T53" fmla="*/ 2 h 438"/>
                    <a:gd name="T54" fmla="*/ 4 w 1147"/>
                    <a:gd name="T55" fmla="*/ 2 h 438"/>
                    <a:gd name="T56" fmla="*/ 4 w 1147"/>
                    <a:gd name="T57" fmla="*/ 2 h 438"/>
                    <a:gd name="T58" fmla="*/ 4 w 1147"/>
                    <a:gd name="T59" fmla="*/ 2 h 438"/>
                    <a:gd name="T60" fmla="*/ 3 w 1147"/>
                    <a:gd name="T61" fmla="*/ 2 h 438"/>
                    <a:gd name="T62" fmla="*/ 3 w 1147"/>
                    <a:gd name="T63" fmla="*/ 2 h 438"/>
                    <a:gd name="T64" fmla="*/ 3 w 1147"/>
                    <a:gd name="T65" fmla="*/ 2 h 438"/>
                    <a:gd name="T66" fmla="*/ 3 w 1147"/>
                    <a:gd name="T67" fmla="*/ 2 h 438"/>
                    <a:gd name="T68" fmla="*/ 3 w 1147"/>
                    <a:gd name="T69" fmla="*/ 1 h 438"/>
                    <a:gd name="T70" fmla="*/ 3 w 1147"/>
                    <a:gd name="T71" fmla="*/ 1 h 438"/>
                    <a:gd name="T72" fmla="*/ 2 w 1147"/>
                    <a:gd name="T73" fmla="*/ 1 h 438"/>
                    <a:gd name="T74" fmla="*/ 2 w 1147"/>
                    <a:gd name="T75" fmla="*/ 1 h 438"/>
                    <a:gd name="T76" fmla="*/ 2 w 1147"/>
                    <a:gd name="T77" fmla="*/ 1 h 438"/>
                    <a:gd name="T78" fmla="*/ 2 w 1147"/>
                    <a:gd name="T79" fmla="*/ 1 h 438"/>
                    <a:gd name="T80" fmla="*/ 2 w 1147"/>
                    <a:gd name="T81" fmla="*/ 1 h 438"/>
                    <a:gd name="T82" fmla="*/ 2 w 1147"/>
                    <a:gd name="T83" fmla="*/ 1 h 438"/>
                    <a:gd name="T84" fmla="*/ 1 w 1147"/>
                    <a:gd name="T85" fmla="*/ 0 h 438"/>
                    <a:gd name="T86" fmla="*/ 1 w 1147"/>
                    <a:gd name="T87" fmla="*/ 0 h 438"/>
                    <a:gd name="T88" fmla="*/ 1 w 1147"/>
                    <a:gd name="T89" fmla="*/ 0 h 438"/>
                    <a:gd name="T90" fmla="*/ 1 w 1147"/>
                    <a:gd name="T91" fmla="*/ 0 h 438"/>
                    <a:gd name="T92" fmla="*/ 1 w 1147"/>
                    <a:gd name="T93" fmla="*/ 0 h 438"/>
                    <a:gd name="T94" fmla="*/ 0 w 1147"/>
                    <a:gd name="T95" fmla="*/ 0 h 438"/>
                    <a:gd name="T96" fmla="*/ 0 w 1147"/>
                    <a:gd name="T97" fmla="*/ 0 h 438"/>
                    <a:gd name="T98" fmla="*/ 0 w 1147"/>
                    <a:gd name="T99" fmla="*/ 0 h 438"/>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147"/>
                    <a:gd name="T151" fmla="*/ 0 h 438"/>
                    <a:gd name="T152" fmla="*/ 1147 w 1147"/>
                    <a:gd name="T153" fmla="*/ 438 h 438"/>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147" h="438">
                      <a:moveTo>
                        <a:pt x="36" y="117"/>
                      </a:moveTo>
                      <a:lnTo>
                        <a:pt x="0" y="0"/>
                      </a:lnTo>
                      <a:lnTo>
                        <a:pt x="69" y="0"/>
                      </a:lnTo>
                      <a:lnTo>
                        <a:pt x="136" y="3"/>
                      </a:lnTo>
                      <a:lnTo>
                        <a:pt x="201" y="6"/>
                      </a:lnTo>
                      <a:lnTo>
                        <a:pt x="267" y="6"/>
                      </a:lnTo>
                      <a:lnTo>
                        <a:pt x="330" y="11"/>
                      </a:lnTo>
                      <a:lnTo>
                        <a:pt x="392" y="14"/>
                      </a:lnTo>
                      <a:lnTo>
                        <a:pt x="454" y="16"/>
                      </a:lnTo>
                      <a:lnTo>
                        <a:pt x="514" y="22"/>
                      </a:lnTo>
                      <a:lnTo>
                        <a:pt x="571" y="27"/>
                      </a:lnTo>
                      <a:lnTo>
                        <a:pt x="628" y="33"/>
                      </a:lnTo>
                      <a:lnTo>
                        <a:pt x="683" y="41"/>
                      </a:lnTo>
                      <a:lnTo>
                        <a:pt x="734" y="49"/>
                      </a:lnTo>
                      <a:lnTo>
                        <a:pt x="783" y="57"/>
                      </a:lnTo>
                      <a:lnTo>
                        <a:pt x="831" y="69"/>
                      </a:lnTo>
                      <a:lnTo>
                        <a:pt x="875" y="79"/>
                      </a:lnTo>
                      <a:lnTo>
                        <a:pt x="919" y="92"/>
                      </a:lnTo>
                      <a:lnTo>
                        <a:pt x="960" y="125"/>
                      </a:lnTo>
                      <a:lnTo>
                        <a:pt x="997" y="163"/>
                      </a:lnTo>
                      <a:lnTo>
                        <a:pt x="1032" y="201"/>
                      </a:lnTo>
                      <a:lnTo>
                        <a:pt x="1062" y="245"/>
                      </a:lnTo>
                      <a:lnTo>
                        <a:pt x="1092" y="288"/>
                      </a:lnTo>
                      <a:lnTo>
                        <a:pt x="1115" y="334"/>
                      </a:lnTo>
                      <a:lnTo>
                        <a:pt x="1133" y="383"/>
                      </a:lnTo>
                      <a:lnTo>
                        <a:pt x="1147" y="432"/>
                      </a:lnTo>
                      <a:lnTo>
                        <a:pt x="1106" y="435"/>
                      </a:lnTo>
                      <a:lnTo>
                        <a:pt x="1060" y="435"/>
                      </a:lnTo>
                      <a:lnTo>
                        <a:pt x="1011" y="435"/>
                      </a:lnTo>
                      <a:lnTo>
                        <a:pt x="960" y="435"/>
                      </a:lnTo>
                      <a:lnTo>
                        <a:pt x="905" y="435"/>
                      </a:lnTo>
                      <a:lnTo>
                        <a:pt x="856" y="435"/>
                      </a:lnTo>
                      <a:lnTo>
                        <a:pt x="808" y="435"/>
                      </a:lnTo>
                      <a:lnTo>
                        <a:pt x="764" y="438"/>
                      </a:lnTo>
                      <a:lnTo>
                        <a:pt x="737" y="394"/>
                      </a:lnTo>
                      <a:lnTo>
                        <a:pt x="704" y="357"/>
                      </a:lnTo>
                      <a:lnTo>
                        <a:pt x="669" y="318"/>
                      </a:lnTo>
                      <a:lnTo>
                        <a:pt x="631" y="286"/>
                      </a:lnTo>
                      <a:lnTo>
                        <a:pt x="590" y="256"/>
                      </a:lnTo>
                      <a:lnTo>
                        <a:pt x="547" y="228"/>
                      </a:lnTo>
                      <a:lnTo>
                        <a:pt x="503" y="207"/>
                      </a:lnTo>
                      <a:lnTo>
                        <a:pt x="454" y="185"/>
                      </a:lnTo>
                      <a:lnTo>
                        <a:pt x="406" y="166"/>
                      </a:lnTo>
                      <a:lnTo>
                        <a:pt x="356" y="152"/>
                      </a:lnTo>
                      <a:lnTo>
                        <a:pt x="305" y="139"/>
                      </a:lnTo>
                      <a:lnTo>
                        <a:pt x="250" y="131"/>
                      </a:lnTo>
                      <a:lnTo>
                        <a:pt x="199" y="122"/>
                      </a:lnTo>
                      <a:lnTo>
                        <a:pt x="145" y="117"/>
                      </a:lnTo>
                      <a:lnTo>
                        <a:pt x="90" y="117"/>
                      </a:lnTo>
                      <a:lnTo>
                        <a:pt x="36"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0" name="Freeform 254"/>
                <p:cNvSpPr>
                  <a:spLocks/>
                </p:cNvSpPr>
                <p:nvPr/>
              </p:nvSpPr>
              <p:spPr bwMode="auto">
                <a:xfrm>
                  <a:off x="4989" y="1422"/>
                  <a:ext cx="30" cy="30"/>
                </a:xfrm>
                <a:custGeom>
                  <a:avLst/>
                  <a:gdLst>
                    <a:gd name="T0" fmla="*/ 1 w 119"/>
                    <a:gd name="T1" fmla="*/ 0 h 122"/>
                    <a:gd name="T2" fmla="*/ 1 w 119"/>
                    <a:gd name="T3" fmla="*/ 0 h 122"/>
                    <a:gd name="T4" fmla="*/ 1 w 119"/>
                    <a:gd name="T5" fmla="*/ 0 h 122"/>
                    <a:gd name="T6" fmla="*/ 1 w 119"/>
                    <a:gd name="T7" fmla="*/ 0 h 122"/>
                    <a:gd name="T8" fmla="*/ 0 w 119"/>
                    <a:gd name="T9" fmla="*/ 0 h 122"/>
                    <a:gd name="T10" fmla="*/ 0 w 119"/>
                    <a:gd name="T11" fmla="*/ 0 h 122"/>
                    <a:gd name="T12" fmla="*/ 0 w 119"/>
                    <a:gd name="T13" fmla="*/ 0 h 122"/>
                    <a:gd name="T14" fmla="*/ 0 w 119"/>
                    <a:gd name="T15" fmla="*/ 0 h 122"/>
                    <a:gd name="T16" fmla="*/ 0 w 119"/>
                    <a:gd name="T17" fmla="*/ 0 h 122"/>
                    <a:gd name="T18" fmla="*/ 0 w 119"/>
                    <a:gd name="T19" fmla="*/ 0 h 122"/>
                    <a:gd name="T20" fmla="*/ 0 w 119"/>
                    <a:gd name="T21" fmla="*/ 0 h 122"/>
                    <a:gd name="T22" fmla="*/ 0 w 119"/>
                    <a:gd name="T23" fmla="*/ 0 h 122"/>
                    <a:gd name="T24" fmla="*/ 0 w 119"/>
                    <a:gd name="T25" fmla="*/ 0 h 122"/>
                    <a:gd name="T26" fmla="*/ 0 w 119"/>
                    <a:gd name="T27" fmla="*/ 0 h 122"/>
                    <a:gd name="T28" fmla="*/ 0 w 119"/>
                    <a:gd name="T29" fmla="*/ 0 h 122"/>
                    <a:gd name="T30" fmla="*/ 0 w 119"/>
                    <a:gd name="T31" fmla="*/ 0 h 122"/>
                    <a:gd name="T32" fmla="*/ 0 w 119"/>
                    <a:gd name="T33" fmla="*/ 0 h 122"/>
                    <a:gd name="T34" fmla="*/ 0 w 119"/>
                    <a:gd name="T35" fmla="*/ 0 h 122"/>
                    <a:gd name="T36" fmla="*/ 1 w 119"/>
                    <a:gd name="T37" fmla="*/ 0 h 12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22"/>
                    <a:gd name="T59" fmla="*/ 119 w 119"/>
                    <a:gd name="T60" fmla="*/ 122 h 12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22">
                      <a:moveTo>
                        <a:pt x="86" y="0"/>
                      </a:moveTo>
                      <a:lnTo>
                        <a:pt x="119" y="117"/>
                      </a:lnTo>
                      <a:lnTo>
                        <a:pt x="109" y="117"/>
                      </a:lnTo>
                      <a:lnTo>
                        <a:pt x="95" y="117"/>
                      </a:lnTo>
                      <a:lnTo>
                        <a:pt x="84" y="120"/>
                      </a:lnTo>
                      <a:lnTo>
                        <a:pt x="73" y="120"/>
                      </a:lnTo>
                      <a:lnTo>
                        <a:pt x="63" y="120"/>
                      </a:lnTo>
                      <a:lnTo>
                        <a:pt x="51" y="122"/>
                      </a:lnTo>
                      <a:lnTo>
                        <a:pt x="40" y="122"/>
                      </a:lnTo>
                      <a:lnTo>
                        <a:pt x="30" y="122"/>
                      </a:lnTo>
                      <a:lnTo>
                        <a:pt x="0" y="0"/>
                      </a:lnTo>
                      <a:lnTo>
                        <a:pt x="10" y="0"/>
                      </a:lnTo>
                      <a:lnTo>
                        <a:pt x="21" y="0"/>
                      </a:lnTo>
                      <a:lnTo>
                        <a:pt x="33" y="0"/>
                      </a:lnTo>
                      <a:lnTo>
                        <a:pt x="43" y="0"/>
                      </a:lnTo>
                      <a:lnTo>
                        <a:pt x="54" y="0"/>
                      </a:lnTo>
                      <a:lnTo>
                        <a:pt x="65" y="0"/>
                      </a:lnTo>
                      <a:lnTo>
                        <a:pt x="76" y="0"/>
                      </a:lnTo>
                      <a:lnTo>
                        <a:pt x="86"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1" name="Freeform 255"/>
                <p:cNvSpPr>
                  <a:spLocks/>
                </p:cNvSpPr>
                <p:nvPr/>
              </p:nvSpPr>
              <p:spPr bwMode="auto">
                <a:xfrm>
                  <a:off x="4978" y="1422"/>
                  <a:ext cx="30" cy="32"/>
                </a:xfrm>
                <a:custGeom>
                  <a:avLst/>
                  <a:gdLst>
                    <a:gd name="T0" fmla="*/ 0 w 120"/>
                    <a:gd name="T1" fmla="*/ 0 h 128"/>
                    <a:gd name="T2" fmla="*/ 1 w 120"/>
                    <a:gd name="T3" fmla="*/ 1 h 128"/>
                    <a:gd name="T4" fmla="*/ 1 w 120"/>
                    <a:gd name="T5" fmla="*/ 1 h 128"/>
                    <a:gd name="T6" fmla="*/ 1 w 120"/>
                    <a:gd name="T7" fmla="*/ 1 h 128"/>
                    <a:gd name="T8" fmla="*/ 1 w 120"/>
                    <a:gd name="T9" fmla="*/ 1 h 128"/>
                    <a:gd name="T10" fmla="*/ 0 w 120"/>
                    <a:gd name="T11" fmla="*/ 1 h 128"/>
                    <a:gd name="T12" fmla="*/ 0 w 120"/>
                    <a:gd name="T13" fmla="*/ 1 h 128"/>
                    <a:gd name="T14" fmla="*/ 0 w 120"/>
                    <a:gd name="T15" fmla="*/ 1 h 128"/>
                    <a:gd name="T16" fmla="*/ 0 w 120"/>
                    <a:gd name="T17" fmla="*/ 1 h 128"/>
                    <a:gd name="T18" fmla="*/ 0 w 120"/>
                    <a:gd name="T19" fmla="*/ 1 h 128"/>
                    <a:gd name="T20" fmla="*/ 0 w 120"/>
                    <a:gd name="T21" fmla="*/ 0 h 128"/>
                    <a:gd name="T22" fmla="*/ 0 w 120"/>
                    <a:gd name="T23" fmla="*/ 0 h 128"/>
                    <a:gd name="T24" fmla="*/ 0 w 120"/>
                    <a:gd name="T25" fmla="*/ 0 h 128"/>
                    <a:gd name="T26" fmla="*/ 0 w 120"/>
                    <a:gd name="T27" fmla="*/ 0 h 128"/>
                    <a:gd name="T28" fmla="*/ 0 w 120"/>
                    <a:gd name="T29" fmla="*/ 0 h 128"/>
                    <a:gd name="T30" fmla="*/ 0 w 120"/>
                    <a:gd name="T31" fmla="*/ 0 h 128"/>
                    <a:gd name="T32" fmla="*/ 0 w 120"/>
                    <a:gd name="T33" fmla="*/ 0 h 128"/>
                    <a:gd name="T34" fmla="*/ 0 w 120"/>
                    <a:gd name="T35" fmla="*/ 0 h 128"/>
                    <a:gd name="T36" fmla="*/ 0 w 120"/>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28"/>
                    <a:gd name="T59" fmla="*/ 120 w 120"/>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28">
                      <a:moveTo>
                        <a:pt x="84" y="0"/>
                      </a:moveTo>
                      <a:lnTo>
                        <a:pt x="120" y="117"/>
                      </a:lnTo>
                      <a:lnTo>
                        <a:pt x="109" y="120"/>
                      </a:lnTo>
                      <a:lnTo>
                        <a:pt x="98" y="120"/>
                      </a:lnTo>
                      <a:lnTo>
                        <a:pt x="87" y="122"/>
                      </a:lnTo>
                      <a:lnTo>
                        <a:pt x="77" y="122"/>
                      </a:lnTo>
                      <a:lnTo>
                        <a:pt x="65" y="122"/>
                      </a:lnTo>
                      <a:lnTo>
                        <a:pt x="54" y="125"/>
                      </a:lnTo>
                      <a:lnTo>
                        <a:pt x="41" y="125"/>
                      </a:lnTo>
                      <a:lnTo>
                        <a:pt x="30" y="128"/>
                      </a:lnTo>
                      <a:lnTo>
                        <a:pt x="0" y="0"/>
                      </a:lnTo>
                      <a:lnTo>
                        <a:pt x="11" y="0"/>
                      </a:lnTo>
                      <a:lnTo>
                        <a:pt x="22" y="0"/>
                      </a:lnTo>
                      <a:lnTo>
                        <a:pt x="33" y="0"/>
                      </a:lnTo>
                      <a:lnTo>
                        <a:pt x="44" y="0"/>
                      </a:lnTo>
                      <a:lnTo>
                        <a:pt x="52" y="0"/>
                      </a:lnTo>
                      <a:lnTo>
                        <a:pt x="63" y="0"/>
                      </a:lnTo>
                      <a:lnTo>
                        <a:pt x="74" y="0"/>
                      </a:lnTo>
                      <a:lnTo>
                        <a:pt x="84" y="0"/>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2" name="Freeform 256"/>
                <p:cNvSpPr>
                  <a:spLocks/>
                </p:cNvSpPr>
                <p:nvPr/>
              </p:nvSpPr>
              <p:spPr bwMode="auto">
                <a:xfrm>
                  <a:off x="4967" y="1422"/>
                  <a:ext cx="30" cy="32"/>
                </a:xfrm>
                <a:custGeom>
                  <a:avLst/>
                  <a:gdLst>
                    <a:gd name="T0" fmla="*/ 1 w 120"/>
                    <a:gd name="T1" fmla="*/ 0 h 131"/>
                    <a:gd name="T2" fmla="*/ 1 w 120"/>
                    <a:gd name="T3" fmla="*/ 0 h 131"/>
                    <a:gd name="T4" fmla="*/ 1 w 120"/>
                    <a:gd name="T5" fmla="*/ 0 h 131"/>
                    <a:gd name="T6" fmla="*/ 1 w 120"/>
                    <a:gd name="T7" fmla="*/ 0 h 131"/>
                    <a:gd name="T8" fmla="*/ 1 w 120"/>
                    <a:gd name="T9" fmla="*/ 0 h 131"/>
                    <a:gd name="T10" fmla="*/ 0 w 120"/>
                    <a:gd name="T11" fmla="*/ 0 h 131"/>
                    <a:gd name="T12" fmla="*/ 0 w 120"/>
                    <a:gd name="T13" fmla="*/ 0 h 131"/>
                    <a:gd name="T14" fmla="*/ 0 w 120"/>
                    <a:gd name="T15" fmla="*/ 0 h 131"/>
                    <a:gd name="T16" fmla="*/ 0 w 120"/>
                    <a:gd name="T17" fmla="*/ 0 h 131"/>
                    <a:gd name="T18" fmla="*/ 0 w 120"/>
                    <a:gd name="T19" fmla="*/ 0 h 131"/>
                    <a:gd name="T20" fmla="*/ 0 w 120"/>
                    <a:gd name="T21" fmla="*/ 0 h 131"/>
                    <a:gd name="T22" fmla="*/ 0 w 120"/>
                    <a:gd name="T23" fmla="*/ 0 h 131"/>
                    <a:gd name="T24" fmla="*/ 0 w 120"/>
                    <a:gd name="T25" fmla="*/ 0 h 131"/>
                    <a:gd name="T26" fmla="*/ 0 w 120"/>
                    <a:gd name="T27" fmla="*/ 0 h 131"/>
                    <a:gd name="T28" fmla="*/ 0 w 120"/>
                    <a:gd name="T29" fmla="*/ 0 h 131"/>
                    <a:gd name="T30" fmla="*/ 0 w 120"/>
                    <a:gd name="T31" fmla="*/ 0 h 131"/>
                    <a:gd name="T32" fmla="*/ 0 w 120"/>
                    <a:gd name="T33" fmla="*/ 0 h 131"/>
                    <a:gd name="T34" fmla="*/ 0 w 120"/>
                    <a:gd name="T35" fmla="*/ 0 h 131"/>
                    <a:gd name="T36" fmla="*/ 1 w 120"/>
                    <a:gd name="T37" fmla="*/ 0 h 13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0"/>
                    <a:gd name="T58" fmla="*/ 0 h 131"/>
                    <a:gd name="T59" fmla="*/ 120 w 120"/>
                    <a:gd name="T60" fmla="*/ 131 h 13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0" h="131">
                      <a:moveTo>
                        <a:pt x="90" y="0"/>
                      </a:moveTo>
                      <a:lnTo>
                        <a:pt x="120" y="122"/>
                      </a:lnTo>
                      <a:lnTo>
                        <a:pt x="109" y="122"/>
                      </a:lnTo>
                      <a:lnTo>
                        <a:pt x="98" y="122"/>
                      </a:lnTo>
                      <a:lnTo>
                        <a:pt x="90" y="125"/>
                      </a:lnTo>
                      <a:lnTo>
                        <a:pt x="79" y="125"/>
                      </a:lnTo>
                      <a:lnTo>
                        <a:pt x="68" y="128"/>
                      </a:lnTo>
                      <a:lnTo>
                        <a:pt x="57" y="131"/>
                      </a:lnTo>
                      <a:lnTo>
                        <a:pt x="46" y="131"/>
                      </a:lnTo>
                      <a:lnTo>
                        <a:pt x="35" y="131"/>
                      </a:lnTo>
                      <a:lnTo>
                        <a:pt x="0" y="0"/>
                      </a:lnTo>
                      <a:lnTo>
                        <a:pt x="10" y="0"/>
                      </a:lnTo>
                      <a:lnTo>
                        <a:pt x="22" y="0"/>
                      </a:lnTo>
                      <a:lnTo>
                        <a:pt x="33" y="0"/>
                      </a:lnTo>
                      <a:lnTo>
                        <a:pt x="44" y="0"/>
                      </a:lnTo>
                      <a:lnTo>
                        <a:pt x="54" y="0"/>
                      </a:lnTo>
                      <a:lnTo>
                        <a:pt x="65" y="0"/>
                      </a:lnTo>
                      <a:lnTo>
                        <a:pt x="79" y="0"/>
                      </a:lnTo>
                      <a:lnTo>
                        <a:pt x="90" y="0"/>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3" name="Freeform 257"/>
                <p:cNvSpPr>
                  <a:spLocks/>
                </p:cNvSpPr>
                <p:nvPr/>
              </p:nvSpPr>
              <p:spPr bwMode="auto">
                <a:xfrm>
                  <a:off x="4956" y="1422"/>
                  <a:ext cx="30" cy="35"/>
                </a:xfrm>
                <a:custGeom>
                  <a:avLst/>
                  <a:gdLst>
                    <a:gd name="T0" fmla="*/ 1 w 119"/>
                    <a:gd name="T1" fmla="*/ 0 h 139"/>
                    <a:gd name="T2" fmla="*/ 1 w 119"/>
                    <a:gd name="T3" fmla="*/ 1 h 139"/>
                    <a:gd name="T4" fmla="*/ 1 w 119"/>
                    <a:gd name="T5" fmla="*/ 1 h 139"/>
                    <a:gd name="T6" fmla="*/ 1 w 119"/>
                    <a:gd name="T7" fmla="*/ 1 h 139"/>
                    <a:gd name="T8" fmla="*/ 1 w 119"/>
                    <a:gd name="T9" fmla="*/ 1 h 139"/>
                    <a:gd name="T10" fmla="*/ 0 w 119"/>
                    <a:gd name="T11" fmla="*/ 1 h 139"/>
                    <a:gd name="T12" fmla="*/ 0 w 119"/>
                    <a:gd name="T13" fmla="*/ 1 h 139"/>
                    <a:gd name="T14" fmla="*/ 0 w 119"/>
                    <a:gd name="T15" fmla="*/ 1 h 139"/>
                    <a:gd name="T16" fmla="*/ 0 w 119"/>
                    <a:gd name="T17" fmla="*/ 1 h 139"/>
                    <a:gd name="T18" fmla="*/ 0 w 119"/>
                    <a:gd name="T19" fmla="*/ 1 h 139"/>
                    <a:gd name="T20" fmla="*/ 0 w 119"/>
                    <a:gd name="T21" fmla="*/ 0 h 139"/>
                    <a:gd name="T22" fmla="*/ 0 w 119"/>
                    <a:gd name="T23" fmla="*/ 0 h 139"/>
                    <a:gd name="T24" fmla="*/ 0 w 119"/>
                    <a:gd name="T25" fmla="*/ 0 h 139"/>
                    <a:gd name="T26" fmla="*/ 0 w 119"/>
                    <a:gd name="T27" fmla="*/ 0 h 139"/>
                    <a:gd name="T28" fmla="*/ 0 w 119"/>
                    <a:gd name="T29" fmla="*/ 0 h 139"/>
                    <a:gd name="T30" fmla="*/ 0 w 119"/>
                    <a:gd name="T31" fmla="*/ 0 h 139"/>
                    <a:gd name="T32" fmla="*/ 0 w 119"/>
                    <a:gd name="T33" fmla="*/ 0 h 139"/>
                    <a:gd name="T34" fmla="*/ 0 w 119"/>
                    <a:gd name="T35" fmla="*/ 0 h 139"/>
                    <a:gd name="T36" fmla="*/ 1 w 119"/>
                    <a:gd name="T37" fmla="*/ 0 h 13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19"/>
                    <a:gd name="T58" fmla="*/ 0 h 139"/>
                    <a:gd name="T59" fmla="*/ 119 w 119"/>
                    <a:gd name="T60" fmla="*/ 139 h 13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19" h="139">
                      <a:moveTo>
                        <a:pt x="89" y="0"/>
                      </a:moveTo>
                      <a:lnTo>
                        <a:pt x="119" y="128"/>
                      </a:lnTo>
                      <a:lnTo>
                        <a:pt x="108" y="128"/>
                      </a:lnTo>
                      <a:lnTo>
                        <a:pt x="97" y="131"/>
                      </a:lnTo>
                      <a:lnTo>
                        <a:pt x="87" y="131"/>
                      </a:lnTo>
                      <a:lnTo>
                        <a:pt x="76" y="133"/>
                      </a:lnTo>
                      <a:lnTo>
                        <a:pt x="65" y="136"/>
                      </a:lnTo>
                      <a:lnTo>
                        <a:pt x="57" y="136"/>
                      </a:lnTo>
                      <a:lnTo>
                        <a:pt x="46" y="139"/>
                      </a:lnTo>
                      <a:lnTo>
                        <a:pt x="35" y="139"/>
                      </a:lnTo>
                      <a:lnTo>
                        <a:pt x="0" y="0"/>
                      </a:lnTo>
                      <a:lnTo>
                        <a:pt x="11" y="0"/>
                      </a:lnTo>
                      <a:lnTo>
                        <a:pt x="21" y="0"/>
                      </a:lnTo>
                      <a:lnTo>
                        <a:pt x="32" y="0"/>
                      </a:lnTo>
                      <a:lnTo>
                        <a:pt x="43" y="0"/>
                      </a:lnTo>
                      <a:lnTo>
                        <a:pt x="53" y="0"/>
                      </a:lnTo>
                      <a:lnTo>
                        <a:pt x="67" y="0"/>
                      </a:lnTo>
                      <a:lnTo>
                        <a:pt x="78" y="0"/>
                      </a:lnTo>
                      <a:lnTo>
                        <a:pt x="89" y="0"/>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4" name="Freeform 258"/>
                <p:cNvSpPr>
                  <a:spLocks/>
                </p:cNvSpPr>
                <p:nvPr/>
              </p:nvSpPr>
              <p:spPr bwMode="auto">
                <a:xfrm>
                  <a:off x="4944" y="1422"/>
                  <a:ext cx="32" cy="36"/>
                </a:xfrm>
                <a:custGeom>
                  <a:avLst/>
                  <a:gdLst>
                    <a:gd name="T0" fmla="*/ 1 w 125"/>
                    <a:gd name="T1" fmla="*/ 0 h 147"/>
                    <a:gd name="T2" fmla="*/ 1 w 125"/>
                    <a:gd name="T3" fmla="*/ 0 h 147"/>
                    <a:gd name="T4" fmla="*/ 1 w 125"/>
                    <a:gd name="T5" fmla="*/ 0 h 147"/>
                    <a:gd name="T6" fmla="*/ 1 w 125"/>
                    <a:gd name="T7" fmla="*/ 0 h 147"/>
                    <a:gd name="T8" fmla="*/ 1 w 125"/>
                    <a:gd name="T9" fmla="*/ 0 h 147"/>
                    <a:gd name="T10" fmla="*/ 0 w 125"/>
                    <a:gd name="T11" fmla="*/ 0 h 147"/>
                    <a:gd name="T12" fmla="*/ 0 w 125"/>
                    <a:gd name="T13" fmla="*/ 0 h 147"/>
                    <a:gd name="T14" fmla="*/ 0 w 125"/>
                    <a:gd name="T15" fmla="*/ 0 h 147"/>
                    <a:gd name="T16" fmla="*/ 0 w 125"/>
                    <a:gd name="T17" fmla="*/ 0 h 147"/>
                    <a:gd name="T18" fmla="*/ 0 w 125"/>
                    <a:gd name="T19" fmla="*/ 0 h 147"/>
                    <a:gd name="T20" fmla="*/ 0 w 125"/>
                    <a:gd name="T21" fmla="*/ 0 h 147"/>
                    <a:gd name="T22" fmla="*/ 0 w 125"/>
                    <a:gd name="T23" fmla="*/ 0 h 147"/>
                    <a:gd name="T24" fmla="*/ 0 w 125"/>
                    <a:gd name="T25" fmla="*/ 0 h 147"/>
                    <a:gd name="T26" fmla="*/ 0 w 125"/>
                    <a:gd name="T27" fmla="*/ 0 h 147"/>
                    <a:gd name="T28" fmla="*/ 0 w 125"/>
                    <a:gd name="T29" fmla="*/ 0 h 147"/>
                    <a:gd name="T30" fmla="*/ 0 w 125"/>
                    <a:gd name="T31" fmla="*/ 0 h 147"/>
                    <a:gd name="T32" fmla="*/ 0 w 125"/>
                    <a:gd name="T33" fmla="*/ 0 h 147"/>
                    <a:gd name="T34" fmla="*/ 0 w 125"/>
                    <a:gd name="T35" fmla="*/ 0 h 147"/>
                    <a:gd name="T36" fmla="*/ 1 w 125"/>
                    <a:gd name="T37" fmla="*/ 0 h 14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5"/>
                    <a:gd name="T58" fmla="*/ 0 h 147"/>
                    <a:gd name="T59" fmla="*/ 125 w 125"/>
                    <a:gd name="T60" fmla="*/ 147 h 147"/>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5" h="147">
                      <a:moveTo>
                        <a:pt x="90" y="0"/>
                      </a:moveTo>
                      <a:lnTo>
                        <a:pt x="125" y="131"/>
                      </a:lnTo>
                      <a:lnTo>
                        <a:pt x="114" y="133"/>
                      </a:lnTo>
                      <a:lnTo>
                        <a:pt x="104" y="136"/>
                      </a:lnTo>
                      <a:lnTo>
                        <a:pt x="93" y="139"/>
                      </a:lnTo>
                      <a:lnTo>
                        <a:pt x="82" y="141"/>
                      </a:lnTo>
                      <a:lnTo>
                        <a:pt x="72" y="141"/>
                      </a:lnTo>
                      <a:lnTo>
                        <a:pt x="60" y="145"/>
                      </a:lnTo>
                      <a:lnTo>
                        <a:pt x="49" y="147"/>
                      </a:lnTo>
                      <a:lnTo>
                        <a:pt x="38" y="147"/>
                      </a:lnTo>
                      <a:lnTo>
                        <a:pt x="0" y="0"/>
                      </a:lnTo>
                      <a:lnTo>
                        <a:pt x="12" y="0"/>
                      </a:lnTo>
                      <a:lnTo>
                        <a:pt x="24" y="0"/>
                      </a:lnTo>
                      <a:lnTo>
                        <a:pt x="35" y="0"/>
                      </a:lnTo>
                      <a:lnTo>
                        <a:pt x="47" y="0"/>
                      </a:lnTo>
                      <a:lnTo>
                        <a:pt x="58" y="0"/>
                      </a:lnTo>
                      <a:lnTo>
                        <a:pt x="68" y="0"/>
                      </a:lnTo>
                      <a:lnTo>
                        <a:pt x="79" y="0"/>
                      </a:lnTo>
                      <a:lnTo>
                        <a:pt x="90" y="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5" name="Freeform 259"/>
                <p:cNvSpPr>
                  <a:spLocks/>
                </p:cNvSpPr>
                <p:nvPr/>
              </p:nvSpPr>
              <p:spPr bwMode="auto">
                <a:xfrm>
                  <a:off x="4934" y="1422"/>
                  <a:ext cx="31" cy="40"/>
                </a:xfrm>
                <a:custGeom>
                  <a:avLst/>
                  <a:gdLst>
                    <a:gd name="T0" fmla="*/ 1 w 123"/>
                    <a:gd name="T1" fmla="*/ 0 h 161"/>
                    <a:gd name="T2" fmla="*/ 1 w 123"/>
                    <a:gd name="T3" fmla="*/ 0 h 161"/>
                    <a:gd name="T4" fmla="*/ 1 w 123"/>
                    <a:gd name="T5" fmla="*/ 0 h 161"/>
                    <a:gd name="T6" fmla="*/ 1 w 123"/>
                    <a:gd name="T7" fmla="*/ 0 h 161"/>
                    <a:gd name="T8" fmla="*/ 1 w 123"/>
                    <a:gd name="T9" fmla="*/ 0 h 161"/>
                    <a:gd name="T10" fmla="*/ 0 w 123"/>
                    <a:gd name="T11" fmla="*/ 0 h 161"/>
                    <a:gd name="T12" fmla="*/ 0 w 123"/>
                    <a:gd name="T13" fmla="*/ 0 h 161"/>
                    <a:gd name="T14" fmla="*/ 0 w 123"/>
                    <a:gd name="T15" fmla="*/ 0 h 161"/>
                    <a:gd name="T16" fmla="*/ 0 w 123"/>
                    <a:gd name="T17" fmla="*/ 0 h 161"/>
                    <a:gd name="T18" fmla="*/ 0 w 123"/>
                    <a:gd name="T19" fmla="*/ 0 h 161"/>
                    <a:gd name="T20" fmla="*/ 0 w 123"/>
                    <a:gd name="T21" fmla="*/ 0 h 161"/>
                    <a:gd name="T22" fmla="*/ 0 w 123"/>
                    <a:gd name="T23" fmla="*/ 0 h 161"/>
                    <a:gd name="T24" fmla="*/ 0 w 123"/>
                    <a:gd name="T25" fmla="*/ 0 h 161"/>
                    <a:gd name="T26" fmla="*/ 0 w 123"/>
                    <a:gd name="T27" fmla="*/ 0 h 161"/>
                    <a:gd name="T28" fmla="*/ 0 w 123"/>
                    <a:gd name="T29" fmla="*/ 0 h 161"/>
                    <a:gd name="T30" fmla="*/ 0 w 123"/>
                    <a:gd name="T31" fmla="*/ 0 h 161"/>
                    <a:gd name="T32" fmla="*/ 0 w 123"/>
                    <a:gd name="T33" fmla="*/ 0 h 161"/>
                    <a:gd name="T34" fmla="*/ 0 w 123"/>
                    <a:gd name="T35" fmla="*/ 0 h 161"/>
                    <a:gd name="T36" fmla="*/ 1 w 123"/>
                    <a:gd name="T37" fmla="*/ 0 h 16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23"/>
                    <a:gd name="T58" fmla="*/ 0 h 161"/>
                    <a:gd name="T59" fmla="*/ 123 w 123"/>
                    <a:gd name="T60" fmla="*/ 161 h 16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23" h="161">
                      <a:moveTo>
                        <a:pt x="88" y="0"/>
                      </a:moveTo>
                      <a:lnTo>
                        <a:pt x="123" y="139"/>
                      </a:lnTo>
                      <a:lnTo>
                        <a:pt x="113" y="141"/>
                      </a:lnTo>
                      <a:lnTo>
                        <a:pt x="104" y="145"/>
                      </a:lnTo>
                      <a:lnTo>
                        <a:pt x="93" y="147"/>
                      </a:lnTo>
                      <a:lnTo>
                        <a:pt x="83" y="150"/>
                      </a:lnTo>
                      <a:lnTo>
                        <a:pt x="71" y="152"/>
                      </a:lnTo>
                      <a:lnTo>
                        <a:pt x="63" y="155"/>
                      </a:lnTo>
                      <a:lnTo>
                        <a:pt x="53" y="158"/>
                      </a:lnTo>
                      <a:lnTo>
                        <a:pt x="41" y="161"/>
                      </a:lnTo>
                      <a:lnTo>
                        <a:pt x="0" y="0"/>
                      </a:lnTo>
                      <a:lnTo>
                        <a:pt x="12" y="0"/>
                      </a:lnTo>
                      <a:lnTo>
                        <a:pt x="23" y="0"/>
                      </a:lnTo>
                      <a:lnTo>
                        <a:pt x="33" y="0"/>
                      </a:lnTo>
                      <a:lnTo>
                        <a:pt x="44" y="0"/>
                      </a:lnTo>
                      <a:lnTo>
                        <a:pt x="55" y="0"/>
                      </a:lnTo>
                      <a:lnTo>
                        <a:pt x="65" y="0"/>
                      </a:lnTo>
                      <a:lnTo>
                        <a:pt x="76" y="0"/>
                      </a:lnTo>
                      <a:lnTo>
                        <a:pt x="88" y="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6" name="Freeform 260"/>
                <p:cNvSpPr>
                  <a:spLocks/>
                </p:cNvSpPr>
                <p:nvPr/>
              </p:nvSpPr>
              <p:spPr bwMode="auto">
                <a:xfrm>
                  <a:off x="4924" y="1422"/>
                  <a:ext cx="30" cy="42"/>
                </a:xfrm>
                <a:custGeom>
                  <a:avLst/>
                  <a:gdLst>
                    <a:gd name="T0" fmla="*/ 0 w 122"/>
                    <a:gd name="T1" fmla="*/ 0 h 169"/>
                    <a:gd name="T2" fmla="*/ 0 w 122"/>
                    <a:gd name="T3" fmla="*/ 0 h 169"/>
                    <a:gd name="T4" fmla="*/ 0 w 122"/>
                    <a:gd name="T5" fmla="*/ 0 h 169"/>
                    <a:gd name="T6" fmla="*/ 0 w 122"/>
                    <a:gd name="T7" fmla="*/ 0 h 169"/>
                    <a:gd name="T8" fmla="*/ 0 w 122"/>
                    <a:gd name="T9" fmla="*/ 0 h 169"/>
                    <a:gd name="T10" fmla="*/ 0 w 122"/>
                    <a:gd name="T11" fmla="*/ 0 h 169"/>
                    <a:gd name="T12" fmla="*/ 0 w 122"/>
                    <a:gd name="T13" fmla="*/ 0 h 169"/>
                    <a:gd name="T14" fmla="*/ 0 w 122"/>
                    <a:gd name="T15" fmla="*/ 0 h 169"/>
                    <a:gd name="T16" fmla="*/ 0 w 122"/>
                    <a:gd name="T17" fmla="*/ 0 h 169"/>
                    <a:gd name="T18" fmla="*/ 0 w 122"/>
                    <a:gd name="T19" fmla="*/ 0 h 169"/>
                    <a:gd name="T20" fmla="*/ 0 w 122"/>
                    <a:gd name="T21" fmla="*/ 0 h 169"/>
                    <a:gd name="T22" fmla="*/ 0 w 122"/>
                    <a:gd name="T23" fmla="*/ 0 h 169"/>
                    <a:gd name="T24" fmla="*/ 0 w 122"/>
                    <a:gd name="T25" fmla="*/ 0 h 169"/>
                    <a:gd name="T26" fmla="*/ 0 w 122"/>
                    <a:gd name="T27" fmla="*/ 0 h 169"/>
                    <a:gd name="T28" fmla="*/ 0 w 122"/>
                    <a:gd name="T29" fmla="*/ 0 h 16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2"/>
                    <a:gd name="T46" fmla="*/ 0 h 169"/>
                    <a:gd name="T47" fmla="*/ 122 w 122"/>
                    <a:gd name="T48" fmla="*/ 169 h 16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2" h="169">
                      <a:moveTo>
                        <a:pt x="84" y="0"/>
                      </a:moveTo>
                      <a:lnTo>
                        <a:pt x="122" y="147"/>
                      </a:lnTo>
                      <a:lnTo>
                        <a:pt x="103" y="152"/>
                      </a:lnTo>
                      <a:lnTo>
                        <a:pt x="82" y="158"/>
                      </a:lnTo>
                      <a:lnTo>
                        <a:pt x="62" y="163"/>
                      </a:lnTo>
                      <a:lnTo>
                        <a:pt x="43" y="169"/>
                      </a:lnTo>
                      <a:lnTo>
                        <a:pt x="0" y="0"/>
                      </a:lnTo>
                      <a:lnTo>
                        <a:pt x="11" y="0"/>
                      </a:lnTo>
                      <a:lnTo>
                        <a:pt x="22" y="0"/>
                      </a:lnTo>
                      <a:lnTo>
                        <a:pt x="30" y="0"/>
                      </a:lnTo>
                      <a:lnTo>
                        <a:pt x="41" y="0"/>
                      </a:lnTo>
                      <a:lnTo>
                        <a:pt x="52" y="0"/>
                      </a:lnTo>
                      <a:lnTo>
                        <a:pt x="62" y="0"/>
                      </a:lnTo>
                      <a:lnTo>
                        <a:pt x="73" y="0"/>
                      </a:lnTo>
                      <a:lnTo>
                        <a:pt x="84" y="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7" name="Freeform 261"/>
                <p:cNvSpPr>
                  <a:spLocks/>
                </p:cNvSpPr>
                <p:nvPr/>
              </p:nvSpPr>
              <p:spPr bwMode="auto">
                <a:xfrm>
                  <a:off x="4912" y="1422"/>
                  <a:ext cx="32" cy="46"/>
                </a:xfrm>
                <a:custGeom>
                  <a:avLst/>
                  <a:gdLst>
                    <a:gd name="T0" fmla="*/ 0 w 130"/>
                    <a:gd name="T1" fmla="*/ 0 h 185"/>
                    <a:gd name="T2" fmla="*/ 0 w 130"/>
                    <a:gd name="T3" fmla="*/ 0 h 185"/>
                    <a:gd name="T4" fmla="*/ 0 w 130"/>
                    <a:gd name="T5" fmla="*/ 0 h 185"/>
                    <a:gd name="T6" fmla="*/ 0 w 130"/>
                    <a:gd name="T7" fmla="*/ 0 h 185"/>
                    <a:gd name="T8" fmla="*/ 0 w 130"/>
                    <a:gd name="T9" fmla="*/ 0 h 185"/>
                    <a:gd name="T10" fmla="*/ 0 w 130"/>
                    <a:gd name="T11" fmla="*/ 1 h 185"/>
                    <a:gd name="T12" fmla="*/ 0 w 130"/>
                    <a:gd name="T13" fmla="*/ 1 h 185"/>
                    <a:gd name="T14" fmla="*/ 0 w 130"/>
                    <a:gd name="T15" fmla="*/ 1 h 185"/>
                    <a:gd name="T16" fmla="*/ 0 w 130"/>
                    <a:gd name="T17" fmla="*/ 1 h 185"/>
                    <a:gd name="T18" fmla="*/ 0 w 130"/>
                    <a:gd name="T19" fmla="*/ 1 h 185"/>
                    <a:gd name="T20" fmla="*/ 0 w 130"/>
                    <a:gd name="T21" fmla="*/ 0 h 185"/>
                    <a:gd name="T22" fmla="*/ 0 w 130"/>
                    <a:gd name="T23" fmla="*/ 0 h 185"/>
                    <a:gd name="T24" fmla="*/ 0 w 130"/>
                    <a:gd name="T25" fmla="*/ 0 h 185"/>
                    <a:gd name="T26" fmla="*/ 0 w 130"/>
                    <a:gd name="T27" fmla="*/ 0 h 185"/>
                    <a:gd name="T28" fmla="*/ 0 w 130"/>
                    <a:gd name="T29" fmla="*/ 0 h 185"/>
                    <a:gd name="T30" fmla="*/ 0 w 130"/>
                    <a:gd name="T31" fmla="*/ 0 h 185"/>
                    <a:gd name="T32" fmla="*/ 0 w 130"/>
                    <a:gd name="T33" fmla="*/ 0 h 185"/>
                    <a:gd name="T34" fmla="*/ 0 w 130"/>
                    <a:gd name="T35" fmla="*/ 0 h 185"/>
                    <a:gd name="T36" fmla="*/ 0 w 130"/>
                    <a:gd name="T37" fmla="*/ 0 h 18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0"/>
                    <a:gd name="T58" fmla="*/ 0 h 185"/>
                    <a:gd name="T59" fmla="*/ 130 w 130"/>
                    <a:gd name="T60" fmla="*/ 185 h 18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0" h="185">
                      <a:moveTo>
                        <a:pt x="89" y="0"/>
                      </a:moveTo>
                      <a:lnTo>
                        <a:pt x="130" y="161"/>
                      </a:lnTo>
                      <a:lnTo>
                        <a:pt x="119" y="163"/>
                      </a:lnTo>
                      <a:lnTo>
                        <a:pt x="108" y="166"/>
                      </a:lnTo>
                      <a:lnTo>
                        <a:pt x="98" y="169"/>
                      </a:lnTo>
                      <a:lnTo>
                        <a:pt x="87" y="171"/>
                      </a:lnTo>
                      <a:lnTo>
                        <a:pt x="76" y="177"/>
                      </a:lnTo>
                      <a:lnTo>
                        <a:pt x="68" y="180"/>
                      </a:lnTo>
                      <a:lnTo>
                        <a:pt x="57" y="182"/>
                      </a:lnTo>
                      <a:lnTo>
                        <a:pt x="46" y="185"/>
                      </a:lnTo>
                      <a:lnTo>
                        <a:pt x="0" y="0"/>
                      </a:lnTo>
                      <a:lnTo>
                        <a:pt x="11" y="0"/>
                      </a:lnTo>
                      <a:lnTo>
                        <a:pt x="22" y="0"/>
                      </a:lnTo>
                      <a:lnTo>
                        <a:pt x="33" y="0"/>
                      </a:lnTo>
                      <a:lnTo>
                        <a:pt x="43" y="0"/>
                      </a:lnTo>
                      <a:lnTo>
                        <a:pt x="54" y="0"/>
                      </a:lnTo>
                      <a:lnTo>
                        <a:pt x="66" y="0"/>
                      </a:lnTo>
                      <a:lnTo>
                        <a:pt x="79" y="0"/>
                      </a:lnTo>
                      <a:lnTo>
                        <a:pt x="89" y="0"/>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8" name="Freeform 262"/>
                <p:cNvSpPr>
                  <a:spLocks/>
                </p:cNvSpPr>
                <p:nvPr/>
              </p:nvSpPr>
              <p:spPr bwMode="auto">
                <a:xfrm>
                  <a:off x="4900" y="1422"/>
                  <a:ext cx="34" cy="49"/>
                </a:xfrm>
                <a:custGeom>
                  <a:avLst/>
                  <a:gdLst>
                    <a:gd name="T0" fmla="*/ 1 w 136"/>
                    <a:gd name="T1" fmla="*/ 0 h 198"/>
                    <a:gd name="T2" fmla="*/ 1 w 136"/>
                    <a:gd name="T3" fmla="*/ 0 h 198"/>
                    <a:gd name="T4" fmla="*/ 1 w 136"/>
                    <a:gd name="T5" fmla="*/ 1 h 198"/>
                    <a:gd name="T6" fmla="*/ 1 w 136"/>
                    <a:gd name="T7" fmla="*/ 1 h 198"/>
                    <a:gd name="T8" fmla="*/ 1 w 136"/>
                    <a:gd name="T9" fmla="*/ 1 h 198"/>
                    <a:gd name="T10" fmla="*/ 1 w 136"/>
                    <a:gd name="T11" fmla="*/ 1 h 198"/>
                    <a:gd name="T12" fmla="*/ 0 w 136"/>
                    <a:gd name="T13" fmla="*/ 1 h 198"/>
                    <a:gd name="T14" fmla="*/ 0 w 136"/>
                    <a:gd name="T15" fmla="*/ 1 h 198"/>
                    <a:gd name="T16" fmla="*/ 0 w 136"/>
                    <a:gd name="T17" fmla="*/ 1 h 198"/>
                    <a:gd name="T18" fmla="*/ 0 w 136"/>
                    <a:gd name="T19" fmla="*/ 1 h 198"/>
                    <a:gd name="T20" fmla="*/ 0 w 136"/>
                    <a:gd name="T21" fmla="*/ 0 h 198"/>
                    <a:gd name="T22" fmla="*/ 0 w 136"/>
                    <a:gd name="T23" fmla="*/ 0 h 198"/>
                    <a:gd name="T24" fmla="*/ 0 w 136"/>
                    <a:gd name="T25" fmla="*/ 0 h 198"/>
                    <a:gd name="T26" fmla="*/ 0 w 136"/>
                    <a:gd name="T27" fmla="*/ 0 h 198"/>
                    <a:gd name="T28" fmla="*/ 0 w 136"/>
                    <a:gd name="T29" fmla="*/ 0 h 198"/>
                    <a:gd name="T30" fmla="*/ 0 w 136"/>
                    <a:gd name="T31" fmla="*/ 0 h 198"/>
                    <a:gd name="T32" fmla="*/ 0 w 136"/>
                    <a:gd name="T33" fmla="*/ 0 h 198"/>
                    <a:gd name="T34" fmla="*/ 0 w 136"/>
                    <a:gd name="T35" fmla="*/ 0 h 198"/>
                    <a:gd name="T36" fmla="*/ 1 w 136"/>
                    <a:gd name="T37" fmla="*/ 0 h 19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6"/>
                    <a:gd name="T58" fmla="*/ 0 h 198"/>
                    <a:gd name="T59" fmla="*/ 136 w 136"/>
                    <a:gd name="T60" fmla="*/ 198 h 19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6" h="198">
                      <a:moveTo>
                        <a:pt x="93" y="0"/>
                      </a:moveTo>
                      <a:lnTo>
                        <a:pt x="136" y="169"/>
                      </a:lnTo>
                      <a:lnTo>
                        <a:pt x="126" y="175"/>
                      </a:lnTo>
                      <a:lnTo>
                        <a:pt x="118" y="177"/>
                      </a:lnTo>
                      <a:lnTo>
                        <a:pt x="106" y="182"/>
                      </a:lnTo>
                      <a:lnTo>
                        <a:pt x="96" y="185"/>
                      </a:lnTo>
                      <a:lnTo>
                        <a:pt x="85" y="191"/>
                      </a:lnTo>
                      <a:lnTo>
                        <a:pt x="76" y="193"/>
                      </a:lnTo>
                      <a:lnTo>
                        <a:pt x="66" y="196"/>
                      </a:lnTo>
                      <a:lnTo>
                        <a:pt x="55" y="198"/>
                      </a:lnTo>
                      <a:lnTo>
                        <a:pt x="0" y="0"/>
                      </a:lnTo>
                      <a:lnTo>
                        <a:pt x="12" y="0"/>
                      </a:lnTo>
                      <a:lnTo>
                        <a:pt x="23" y="0"/>
                      </a:lnTo>
                      <a:lnTo>
                        <a:pt x="36" y="0"/>
                      </a:lnTo>
                      <a:lnTo>
                        <a:pt x="47" y="0"/>
                      </a:lnTo>
                      <a:lnTo>
                        <a:pt x="58" y="0"/>
                      </a:lnTo>
                      <a:lnTo>
                        <a:pt x="71" y="0"/>
                      </a:lnTo>
                      <a:lnTo>
                        <a:pt x="83" y="0"/>
                      </a:lnTo>
                      <a:lnTo>
                        <a:pt x="93" y="0"/>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09" name="Freeform 263"/>
                <p:cNvSpPr>
                  <a:spLocks/>
                </p:cNvSpPr>
                <p:nvPr/>
              </p:nvSpPr>
              <p:spPr bwMode="auto">
                <a:xfrm>
                  <a:off x="4890" y="1422"/>
                  <a:ext cx="34" cy="54"/>
                </a:xfrm>
                <a:custGeom>
                  <a:avLst/>
                  <a:gdLst>
                    <a:gd name="T0" fmla="*/ 1 w 135"/>
                    <a:gd name="T1" fmla="*/ 0 h 215"/>
                    <a:gd name="T2" fmla="*/ 1 w 135"/>
                    <a:gd name="T3" fmla="*/ 1 h 215"/>
                    <a:gd name="T4" fmla="*/ 1 w 135"/>
                    <a:gd name="T5" fmla="*/ 1 h 215"/>
                    <a:gd name="T6" fmla="*/ 1 w 135"/>
                    <a:gd name="T7" fmla="*/ 1 h 215"/>
                    <a:gd name="T8" fmla="*/ 1 w 135"/>
                    <a:gd name="T9" fmla="*/ 1 h 215"/>
                    <a:gd name="T10" fmla="*/ 1 w 135"/>
                    <a:gd name="T11" fmla="*/ 1 h 215"/>
                    <a:gd name="T12" fmla="*/ 0 w 135"/>
                    <a:gd name="T13" fmla="*/ 1 h 215"/>
                    <a:gd name="T14" fmla="*/ 0 w 135"/>
                    <a:gd name="T15" fmla="*/ 1 h 215"/>
                    <a:gd name="T16" fmla="*/ 0 w 135"/>
                    <a:gd name="T17" fmla="*/ 1 h 215"/>
                    <a:gd name="T18" fmla="*/ 0 w 135"/>
                    <a:gd name="T19" fmla="*/ 1 h 215"/>
                    <a:gd name="T20" fmla="*/ 0 w 135"/>
                    <a:gd name="T21" fmla="*/ 0 h 215"/>
                    <a:gd name="T22" fmla="*/ 0 w 135"/>
                    <a:gd name="T23" fmla="*/ 0 h 215"/>
                    <a:gd name="T24" fmla="*/ 0 w 135"/>
                    <a:gd name="T25" fmla="*/ 0 h 215"/>
                    <a:gd name="T26" fmla="*/ 0 w 135"/>
                    <a:gd name="T27" fmla="*/ 0 h 215"/>
                    <a:gd name="T28" fmla="*/ 0 w 135"/>
                    <a:gd name="T29" fmla="*/ 0 h 215"/>
                    <a:gd name="T30" fmla="*/ 0 w 135"/>
                    <a:gd name="T31" fmla="*/ 0 h 215"/>
                    <a:gd name="T32" fmla="*/ 0 w 135"/>
                    <a:gd name="T33" fmla="*/ 0 h 215"/>
                    <a:gd name="T34" fmla="*/ 0 w 135"/>
                    <a:gd name="T35" fmla="*/ 0 h 215"/>
                    <a:gd name="T36" fmla="*/ 1 w 135"/>
                    <a:gd name="T37" fmla="*/ 0 h 21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5"/>
                    <a:gd name="T58" fmla="*/ 0 h 215"/>
                    <a:gd name="T59" fmla="*/ 135 w 135"/>
                    <a:gd name="T60" fmla="*/ 215 h 215"/>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5" h="215">
                      <a:moveTo>
                        <a:pt x="89" y="0"/>
                      </a:moveTo>
                      <a:lnTo>
                        <a:pt x="135" y="185"/>
                      </a:lnTo>
                      <a:lnTo>
                        <a:pt x="125" y="187"/>
                      </a:lnTo>
                      <a:lnTo>
                        <a:pt x="116" y="193"/>
                      </a:lnTo>
                      <a:lnTo>
                        <a:pt x="106" y="196"/>
                      </a:lnTo>
                      <a:lnTo>
                        <a:pt x="95" y="198"/>
                      </a:lnTo>
                      <a:lnTo>
                        <a:pt x="83" y="205"/>
                      </a:lnTo>
                      <a:lnTo>
                        <a:pt x="76" y="207"/>
                      </a:lnTo>
                      <a:lnTo>
                        <a:pt x="65" y="212"/>
                      </a:lnTo>
                      <a:lnTo>
                        <a:pt x="54" y="215"/>
                      </a:lnTo>
                      <a:lnTo>
                        <a:pt x="0" y="0"/>
                      </a:lnTo>
                      <a:lnTo>
                        <a:pt x="10" y="0"/>
                      </a:lnTo>
                      <a:lnTo>
                        <a:pt x="24" y="0"/>
                      </a:lnTo>
                      <a:lnTo>
                        <a:pt x="35" y="0"/>
                      </a:lnTo>
                      <a:lnTo>
                        <a:pt x="46" y="0"/>
                      </a:lnTo>
                      <a:lnTo>
                        <a:pt x="56" y="0"/>
                      </a:lnTo>
                      <a:lnTo>
                        <a:pt x="67" y="0"/>
                      </a:lnTo>
                      <a:lnTo>
                        <a:pt x="78" y="0"/>
                      </a:lnTo>
                      <a:lnTo>
                        <a:pt x="89" y="0"/>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0" name="Freeform 264"/>
                <p:cNvSpPr>
                  <a:spLocks/>
                </p:cNvSpPr>
                <p:nvPr/>
              </p:nvSpPr>
              <p:spPr bwMode="auto">
                <a:xfrm>
                  <a:off x="4879" y="1422"/>
                  <a:ext cx="35" cy="60"/>
                </a:xfrm>
                <a:custGeom>
                  <a:avLst/>
                  <a:gdLst>
                    <a:gd name="T0" fmla="*/ 0 w 138"/>
                    <a:gd name="T1" fmla="*/ 0 h 240"/>
                    <a:gd name="T2" fmla="*/ 1 w 138"/>
                    <a:gd name="T3" fmla="*/ 1 h 240"/>
                    <a:gd name="T4" fmla="*/ 1 w 138"/>
                    <a:gd name="T5" fmla="*/ 1 h 240"/>
                    <a:gd name="T6" fmla="*/ 1 w 138"/>
                    <a:gd name="T7" fmla="*/ 1 h 240"/>
                    <a:gd name="T8" fmla="*/ 1 w 138"/>
                    <a:gd name="T9" fmla="*/ 1 h 240"/>
                    <a:gd name="T10" fmla="*/ 1 w 138"/>
                    <a:gd name="T11" fmla="*/ 1 h 240"/>
                    <a:gd name="T12" fmla="*/ 1 w 138"/>
                    <a:gd name="T13" fmla="*/ 1 h 240"/>
                    <a:gd name="T14" fmla="*/ 0 w 138"/>
                    <a:gd name="T15" fmla="*/ 1 h 240"/>
                    <a:gd name="T16" fmla="*/ 0 w 138"/>
                    <a:gd name="T17" fmla="*/ 1 h 240"/>
                    <a:gd name="T18" fmla="*/ 0 w 138"/>
                    <a:gd name="T19" fmla="*/ 1 h 240"/>
                    <a:gd name="T20" fmla="*/ 0 w 138"/>
                    <a:gd name="T21" fmla="*/ 0 h 240"/>
                    <a:gd name="T22" fmla="*/ 0 w 138"/>
                    <a:gd name="T23" fmla="*/ 0 h 240"/>
                    <a:gd name="T24" fmla="*/ 0 w 138"/>
                    <a:gd name="T25" fmla="*/ 0 h 240"/>
                    <a:gd name="T26" fmla="*/ 0 w 138"/>
                    <a:gd name="T27" fmla="*/ 0 h 240"/>
                    <a:gd name="T28" fmla="*/ 0 w 138"/>
                    <a:gd name="T29" fmla="*/ 0 h 240"/>
                    <a:gd name="T30" fmla="*/ 0 w 138"/>
                    <a:gd name="T31" fmla="*/ 0 h 240"/>
                    <a:gd name="T32" fmla="*/ 0 w 138"/>
                    <a:gd name="T33" fmla="*/ 0 h 240"/>
                    <a:gd name="T34" fmla="*/ 0 w 138"/>
                    <a:gd name="T35" fmla="*/ 0 h 240"/>
                    <a:gd name="T36" fmla="*/ 0 w 138"/>
                    <a:gd name="T37" fmla="*/ 0 h 24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38"/>
                    <a:gd name="T58" fmla="*/ 0 h 240"/>
                    <a:gd name="T59" fmla="*/ 138 w 138"/>
                    <a:gd name="T60" fmla="*/ 240 h 240"/>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38" h="240">
                      <a:moveTo>
                        <a:pt x="83" y="0"/>
                      </a:moveTo>
                      <a:lnTo>
                        <a:pt x="138" y="198"/>
                      </a:lnTo>
                      <a:lnTo>
                        <a:pt x="127" y="205"/>
                      </a:lnTo>
                      <a:lnTo>
                        <a:pt x="119" y="207"/>
                      </a:lnTo>
                      <a:lnTo>
                        <a:pt x="108" y="212"/>
                      </a:lnTo>
                      <a:lnTo>
                        <a:pt x="97" y="217"/>
                      </a:lnTo>
                      <a:lnTo>
                        <a:pt x="87" y="223"/>
                      </a:lnTo>
                      <a:lnTo>
                        <a:pt x="78" y="228"/>
                      </a:lnTo>
                      <a:lnTo>
                        <a:pt x="67" y="233"/>
                      </a:lnTo>
                      <a:lnTo>
                        <a:pt x="57" y="240"/>
                      </a:lnTo>
                      <a:lnTo>
                        <a:pt x="0" y="0"/>
                      </a:lnTo>
                      <a:lnTo>
                        <a:pt x="11" y="0"/>
                      </a:lnTo>
                      <a:lnTo>
                        <a:pt x="21" y="0"/>
                      </a:lnTo>
                      <a:lnTo>
                        <a:pt x="32" y="0"/>
                      </a:lnTo>
                      <a:lnTo>
                        <a:pt x="43" y="0"/>
                      </a:lnTo>
                      <a:lnTo>
                        <a:pt x="51" y="0"/>
                      </a:lnTo>
                      <a:lnTo>
                        <a:pt x="62" y="0"/>
                      </a:lnTo>
                      <a:lnTo>
                        <a:pt x="73" y="0"/>
                      </a:lnTo>
                      <a:lnTo>
                        <a:pt x="83" y="0"/>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1" name="Freeform 265"/>
                <p:cNvSpPr>
                  <a:spLocks/>
                </p:cNvSpPr>
                <p:nvPr/>
              </p:nvSpPr>
              <p:spPr bwMode="auto">
                <a:xfrm>
                  <a:off x="4868" y="1422"/>
                  <a:ext cx="35" cy="65"/>
                </a:xfrm>
                <a:custGeom>
                  <a:avLst/>
                  <a:gdLst>
                    <a:gd name="T0" fmla="*/ 0 w 142"/>
                    <a:gd name="T1" fmla="*/ 0 h 261"/>
                    <a:gd name="T2" fmla="*/ 0 w 142"/>
                    <a:gd name="T3" fmla="*/ 1 h 261"/>
                    <a:gd name="T4" fmla="*/ 0 w 142"/>
                    <a:gd name="T5" fmla="*/ 1 h 261"/>
                    <a:gd name="T6" fmla="*/ 0 w 142"/>
                    <a:gd name="T7" fmla="*/ 1 h 261"/>
                    <a:gd name="T8" fmla="*/ 0 w 142"/>
                    <a:gd name="T9" fmla="*/ 1 h 261"/>
                    <a:gd name="T10" fmla="*/ 0 w 142"/>
                    <a:gd name="T11" fmla="*/ 1 h 261"/>
                    <a:gd name="T12" fmla="*/ 0 w 142"/>
                    <a:gd name="T13" fmla="*/ 0 h 261"/>
                    <a:gd name="T14" fmla="*/ 0 w 142"/>
                    <a:gd name="T15" fmla="*/ 0 h 261"/>
                    <a:gd name="T16" fmla="*/ 0 w 142"/>
                    <a:gd name="T17" fmla="*/ 0 h 261"/>
                    <a:gd name="T18" fmla="*/ 0 w 142"/>
                    <a:gd name="T19" fmla="*/ 0 h 261"/>
                    <a:gd name="T20" fmla="*/ 0 w 142"/>
                    <a:gd name="T21" fmla="*/ 0 h 261"/>
                    <a:gd name="T22" fmla="*/ 0 w 142"/>
                    <a:gd name="T23" fmla="*/ 0 h 261"/>
                    <a:gd name="T24" fmla="*/ 0 w 142"/>
                    <a:gd name="T25" fmla="*/ 0 h 261"/>
                    <a:gd name="T26" fmla="*/ 0 w 142"/>
                    <a:gd name="T27" fmla="*/ 0 h 261"/>
                    <a:gd name="T28" fmla="*/ 0 w 142"/>
                    <a:gd name="T29" fmla="*/ 0 h 2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2"/>
                    <a:gd name="T46" fmla="*/ 0 h 261"/>
                    <a:gd name="T47" fmla="*/ 142 w 142"/>
                    <a:gd name="T48" fmla="*/ 261 h 2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2" h="261">
                      <a:moveTo>
                        <a:pt x="88" y="0"/>
                      </a:moveTo>
                      <a:lnTo>
                        <a:pt x="142" y="215"/>
                      </a:lnTo>
                      <a:lnTo>
                        <a:pt x="123" y="226"/>
                      </a:lnTo>
                      <a:lnTo>
                        <a:pt x="104" y="237"/>
                      </a:lnTo>
                      <a:lnTo>
                        <a:pt x="88" y="251"/>
                      </a:lnTo>
                      <a:lnTo>
                        <a:pt x="68" y="261"/>
                      </a:lnTo>
                      <a:lnTo>
                        <a:pt x="0" y="0"/>
                      </a:lnTo>
                      <a:lnTo>
                        <a:pt x="12" y="0"/>
                      </a:lnTo>
                      <a:lnTo>
                        <a:pt x="22" y="0"/>
                      </a:lnTo>
                      <a:lnTo>
                        <a:pt x="33" y="0"/>
                      </a:lnTo>
                      <a:lnTo>
                        <a:pt x="44" y="0"/>
                      </a:lnTo>
                      <a:lnTo>
                        <a:pt x="54" y="0"/>
                      </a:lnTo>
                      <a:lnTo>
                        <a:pt x="65" y="0"/>
                      </a:lnTo>
                      <a:lnTo>
                        <a:pt x="77" y="0"/>
                      </a:lnTo>
                      <a:lnTo>
                        <a:pt x="88" y="0"/>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2" name="Freeform 266"/>
                <p:cNvSpPr>
                  <a:spLocks/>
                </p:cNvSpPr>
                <p:nvPr/>
              </p:nvSpPr>
              <p:spPr bwMode="auto">
                <a:xfrm>
                  <a:off x="4857" y="1422"/>
                  <a:ext cx="37" cy="71"/>
                </a:xfrm>
                <a:custGeom>
                  <a:avLst/>
                  <a:gdLst>
                    <a:gd name="T0" fmla="*/ 1 w 147"/>
                    <a:gd name="T1" fmla="*/ 0 h 286"/>
                    <a:gd name="T2" fmla="*/ 1 w 147"/>
                    <a:gd name="T3" fmla="*/ 1 h 286"/>
                    <a:gd name="T4" fmla="*/ 1 w 147"/>
                    <a:gd name="T5" fmla="*/ 1 h 286"/>
                    <a:gd name="T6" fmla="*/ 1 w 147"/>
                    <a:gd name="T7" fmla="*/ 1 h 286"/>
                    <a:gd name="T8" fmla="*/ 1 w 147"/>
                    <a:gd name="T9" fmla="*/ 1 h 286"/>
                    <a:gd name="T10" fmla="*/ 0 w 147"/>
                    <a:gd name="T11" fmla="*/ 1 h 286"/>
                    <a:gd name="T12" fmla="*/ 0 w 147"/>
                    <a:gd name="T13" fmla="*/ 0 h 286"/>
                    <a:gd name="T14" fmla="*/ 0 w 147"/>
                    <a:gd name="T15" fmla="*/ 0 h 286"/>
                    <a:gd name="T16" fmla="*/ 0 w 147"/>
                    <a:gd name="T17" fmla="*/ 0 h 286"/>
                    <a:gd name="T18" fmla="*/ 0 w 147"/>
                    <a:gd name="T19" fmla="*/ 0 h 286"/>
                    <a:gd name="T20" fmla="*/ 0 w 147"/>
                    <a:gd name="T21" fmla="*/ 0 h 286"/>
                    <a:gd name="T22" fmla="*/ 0 w 147"/>
                    <a:gd name="T23" fmla="*/ 0 h 286"/>
                    <a:gd name="T24" fmla="*/ 0 w 147"/>
                    <a:gd name="T25" fmla="*/ 0 h 286"/>
                    <a:gd name="T26" fmla="*/ 0 w 147"/>
                    <a:gd name="T27" fmla="*/ 0 h 286"/>
                    <a:gd name="T28" fmla="*/ 1 w 147"/>
                    <a:gd name="T29" fmla="*/ 0 h 28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7"/>
                    <a:gd name="T46" fmla="*/ 0 h 286"/>
                    <a:gd name="T47" fmla="*/ 147 w 147"/>
                    <a:gd name="T48" fmla="*/ 286 h 28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7" h="286">
                      <a:moveTo>
                        <a:pt x="90" y="0"/>
                      </a:moveTo>
                      <a:lnTo>
                        <a:pt x="147" y="240"/>
                      </a:lnTo>
                      <a:lnTo>
                        <a:pt x="127" y="251"/>
                      </a:lnTo>
                      <a:lnTo>
                        <a:pt x="108" y="258"/>
                      </a:lnTo>
                      <a:lnTo>
                        <a:pt x="90" y="272"/>
                      </a:lnTo>
                      <a:lnTo>
                        <a:pt x="73" y="286"/>
                      </a:lnTo>
                      <a:lnTo>
                        <a:pt x="0" y="0"/>
                      </a:lnTo>
                      <a:lnTo>
                        <a:pt x="11" y="0"/>
                      </a:lnTo>
                      <a:lnTo>
                        <a:pt x="22" y="0"/>
                      </a:lnTo>
                      <a:lnTo>
                        <a:pt x="32" y="0"/>
                      </a:lnTo>
                      <a:lnTo>
                        <a:pt x="43" y="0"/>
                      </a:lnTo>
                      <a:lnTo>
                        <a:pt x="55" y="0"/>
                      </a:lnTo>
                      <a:lnTo>
                        <a:pt x="65" y="0"/>
                      </a:lnTo>
                      <a:lnTo>
                        <a:pt x="78" y="0"/>
                      </a:lnTo>
                      <a:lnTo>
                        <a:pt x="90" y="0"/>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3" name="Freeform 267"/>
                <p:cNvSpPr>
                  <a:spLocks/>
                </p:cNvSpPr>
                <p:nvPr/>
              </p:nvSpPr>
              <p:spPr bwMode="auto">
                <a:xfrm>
                  <a:off x="4846" y="1422"/>
                  <a:ext cx="39" cy="77"/>
                </a:xfrm>
                <a:custGeom>
                  <a:avLst/>
                  <a:gdLst>
                    <a:gd name="T0" fmla="*/ 0 w 157"/>
                    <a:gd name="T1" fmla="*/ 0 h 311"/>
                    <a:gd name="T2" fmla="*/ 0 w 157"/>
                    <a:gd name="T3" fmla="*/ 1 h 311"/>
                    <a:gd name="T4" fmla="*/ 0 w 157"/>
                    <a:gd name="T5" fmla="*/ 1 h 311"/>
                    <a:gd name="T6" fmla="*/ 0 w 157"/>
                    <a:gd name="T7" fmla="*/ 1 h 311"/>
                    <a:gd name="T8" fmla="*/ 0 w 157"/>
                    <a:gd name="T9" fmla="*/ 1 h 311"/>
                    <a:gd name="T10" fmla="*/ 0 w 157"/>
                    <a:gd name="T11" fmla="*/ 1 h 311"/>
                    <a:gd name="T12" fmla="*/ 0 w 157"/>
                    <a:gd name="T13" fmla="*/ 0 h 311"/>
                    <a:gd name="T14" fmla="*/ 0 w 157"/>
                    <a:gd name="T15" fmla="*/ 0 h 311"/>
                    <a:gd name="T16" fmla="*/ 0 w 157"/>
                    <a:gd name="T17" fmla="*/ 0 h 311"/>
                    <a:gd name="T18" fmla="*/ 0 w 157"/>
                    <a:gd name="T19" fmla="*/ 0 h 311"/>
                    <a:gd name="T20" fmla="*/ 0 w 157"/>
                    <a:gd name="T21" fmla="*/ 0 h 311"/>
                    <a:gd name="T22" fmla="*/ 0 w 157"/>
                    <a:gd name="T23" fmla="*/ 0 h 311"/>
                    <a:gd name="T24" fmla="*/ 0 w 157"/>
                    <a:gd name="T25" fmla="*/ 0 h 311"/>
                    <a:gd name="T26" fmla="*/ 0 w 157"/>
                    <a:gd name="T27" fmla="*/ 0 h 311"/>
                    <a:gd name="T28" fmla="*/ 0 w 157"/>
                    <a:gd name="T29" fmla="*/ 0 h 31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311"/>
                    <a:gd name="T47" fmla="*/ 157 w 157"/>
                    <a:gd name="T48" fmla="*/ 311 h 31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311">
                      <a:moveTo>
                        <a:pt x="89" y="0"/>
                      </a:moveTo>
                      <a:lnTo>
                        <a:pt x="157" y="261"/>
                      </a:lnTo>
                      <a:lnTo>
                        <a:pt x="138" y="272"/>
                      </a:lnTo>
                      <a:lnTo>
                        <a:pt x="117" y="286"/>
                      </a:lnTo>
                      <a:lnTo>
                        <a:pt x="97" y="297"/>
                      </a:lnTo>
                      <a:lnTo>
                        <a:pt x="81" y="311"/>
                      </a:lnTo>
                      <a:lnTo>
                        <a:pt x="0" y="0"/>
                      </a:lnTo>
                      <a:lnTo>
                        <a:pt x="11" y="0"/>
                      </a:lnTo>
                      <a:lnTo>
                        <a:pt x="22" y="0"/>
                      </a:lnTo>
                      <a:lnTo>
                        <a:pt x="35" y="0"/>
                      </a:lnTo>
                      <a:lnTo>
                        <a:pt x="46" y="0"/>
                      </a:lnTo>
                      <a:lnTo>
                        <a:pt x="57" y="0"/>
                      </a:lnTo>
                      <a:lnTo>
                        <a:pt x="68" y="0"/>
                      </a:lnTo>
                      <a:lnTo>
                        <a:pt x="78" y="0"/>
                      </a:lnTo>
                      <a:lnTo>
                        <a:pt x="89" y="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4" name="Freeform 268"/>
                <p:cNvSpPr>
                  <a:spLocks/>
                </p:cNvSpPr>
                <p:nvPr/>
              </p:nvSpPr>
              <p:spPr bwMode="auto">
                <a:xfrm>
                  <a:off x="4835" y="1422"/>
                  <a:ext cx="40" cy="85"/>
                </a:xfrm>
                <a:custGeom>
                  <a:avLst/>
                  <a:gdLst>
                    <a:gd name="T0" fmla="*/ 0 w 163"/>
                    <a:gd name="T1" fmla="*/ 0 h 340"/>
                    <a:gd name="T2" fmla="*/ 0 w 163"/>
                    <a:gd name="T3" fmla="*/ 1 h 340"/>
                    <a:gd name="T4" fmla="*/ 0 w 163"/>
                    <a:gd name="T5" fmla="*/ 1 h 340"/>
                    <a:gd name="T6" fmla="*/ 0 w 163"/>
                    <a:gd name="T7" fmla="*/ 1 h 340"/>
                    <a:gd name="T8" fmla="*/ 0 w 163"/>
                    <a:gd name="T9" fmla="*/ 1 h 340"/>
                    <a:gd name="T10" fmla="*/ 0 w 163"/>
                    <a:gd name="T11" fmla="*/ 1 h 340"/>
                    <a:gd name="T12" fmla="*/ 0 w 163"/>
                    <a:gd name="T13" fmla="*/ 0 h 340"/>
                    <a:gd name="T14" fmla="*/ 0 w 163"/>
                    <a:gd name="T15" fmla="*/ 0 h 340"/>
                    <a:gd name="T16" fmla="*/ 0 w 163"/>
                    <a:gd name="T17" fmla="*/ 0 h 340"/>
                    <a:gd name="T18" fmla="*/ 0 w 163"/>
                    <a:gd name="T19" fmla="*/ 0 h 340"/>
                    <a:gd name="T20" fmla="*/ 0 w 163"/>
                    <a:gd name="T21" fmla="*/ 0 h 340"/>
                    <a:gd name="T22" fmla="*/ 0 w 163"/>
                    <a:gd name="T23" fmla="*/ 0 h 340"/>
                    <a:gd name="T24" fmla="*/ 0 w 163"/>
                    <a:gd name="T25" fmla="*/ 0 h 340"/>
                    <a:gd name="T26" fmla="*/ 0 w 163"/>
                    <a:gd name="T27" fmla="*/ 0 h 340"/>
                    <a:gd name="T28" fmla="*/ 0 w 163"/>
                    <a:gd name="T29" fmla="*/ 0 h 34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63"/>
                    <a:gd name="T46" fmla="*/ 0 h 340"/>
                    <a:gd name="T47" fmla="*/ 163 w 163"/>
                    <a:gd name="T48" fmla="*/ 340 h 34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63" h="340">
                      <a:moveTo>
                        <a:pt x="90" y="0"/>
                      </a:moveTo>
                      <a:lnTo>
                        <a:pt x="163" y="286"/>
                      </a:lnTo>
                      <a:lnTo>
                        <a:pt x="145" y="297"/>
                      </a:lnTo>
                      <a:lnTo>
                        <a:pt x="122" y="311"/>
                      </a:lnTo>
                      <a:lnTo>
                        <a:pt x="106" y="323"/>
                      </a:lnTo>
                      <a:lnTo>
                        <a:pt x="90" y="340"/>
                      </a:lnTo>
                      <a:lnTo>
                        <a:pt x="0" y="0"/>
                      </a:lnTo>
                      <a:lnTo>
                        <a:pt x="11" y="0"/>
                      </a:lnTo>
                      <a:lnTo>
                        <a:pt x="22" y="0"/>
                      </a:lnTo>
                      <a:lnTo>
                        <a:pt x="32" y="0"/>
                      </a:lnTo>
                      <a:lnTo>
                        <a:pt x="44" y="0"/>
                      </a:lnTo>
                      <a:lnTo>
                        <a:pt x="55" y="0"/>
                      </a:lnTo>
                      <a:lnTo>
                        <a:pt x="68" y="0"/>
                      </a:lnTo>
                      <a:lnTo>
                        <a:pt x="79" y="0"/>
                      </a:lnTo>
                      <a:lnTo>
                        <a:pt x="90" y="0"/>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5" name="Freeform 269"/>
                <p:cNvSpPr>
                  <a:spLocks/>
                </p:cNvSpPr>
                <p:nvPr/>
              </p:nvSpPr>
              <p:spPr bwMode="auto">
                <a:xfrm>
                  <a:off x="4823" y="1422"/>
                  <a:ext cx="43" cy="94"/>
                </a:xfrm>
                <a:custGeom>
                  <a:avLst/>
                  <a:gdLst>
                    <a:gd name="T0" fmla="*/ 1 w 171"/>
                    <a:gd name="T1" fmla="*/ 0 h 378"/>
                    <a:gd name="T2" fmla="*/ 1 w 171"/>
                    <a:gd name="T3" fmla="*/ 1 h 378"/>
                    <a:gd name="T4" fmla="*/ 1 w 171"/>
                    <a:gd name="T5" fmla="*/ 1 h 378"/>
                    <a:gd name="T6" fmla="*/ 1 w 171"/>
                    <a:gd name="T7" fmla="*/ 1 h 378"/>
                    <a:gd name="T8" fmla="*/ 1 w 171"/>
                    <a:gd name="T9" fmla="*/ 1 h 378"/>
                    <a:gd name="T10" fmla="*/ 1 w 171"/>
                    <a:gd name="T11" fmla="*/ 1 h 378"/>
                    <a:gd name="T12" fmla="*/ 0 w 171"/>
                    <a:gd name="T13" fmla="*/ 0 h 378"/>
                    <a:gd name="T14" fmla="*/ 0 w 171"/>
                    <a:gd name="T15" fmla="*/ 0 h 378"/>
                    <a:gd name="T16" fmla="*/ 0 w 171"/>
                    <a:gd name="T17" fmla="*/ 0 h 378"/>
                    <a:gd name="T18" fmla="*/ 0 w 171"/>
                    <a:gd name="T19" fmla="*/ 0 h 378"/>
                    <a:gd name="T20" fmla="*/ 0 w 171"/>
                    <a:gd name="T21" fmla="*/ 0 h 378"/>
                    <a:gd name="T22" fmla="*/ 0 w 171"/>
                    <a:gd name="T23" fmla="*/ 0 h 378"/>
                    <a:gd name="T24" fmla="*/ 0 w 171"/>
                    <a:gd name="T25" fmla="*/ 0 h 378"/>
                    <a:gd name="T26" fmla="*/ 0 w 171"/>
                    <a:gd name="T27" fmla="*/ 0 h 378"/>
                    <a:gd name="T28" fmla="*/ 1 w 171"/>
                    <a:gd name="T29" fmla="*/ 0 h 37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1"/>
                    <a:gd name="T46" fmla="*/ 0 h 378"/>
                    <a:gd name="T47" fmla="*/ 171 w 171"/>
                    <a:gd name="T48" fmla="*/ 378 h 37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1" h="378">
                      <a:moveTo>
                        <a:pt x="90" y="0"/>
                      </a:moveTo>
                      <a:lnTo>
                        <a:pt x="171" y="311"/>
                      </a:lnTo>
                      <a:lnTo>
                        <a:pt x="152" y="327"/>
                      </a:lnTo>
                      <a:lnTo>
                        <a:pt x="133" y="343"/>
                      </a:lnTo>
                      <a:lnTo>
                        <a:pt x="117" y="359"/>
                      </a:lnTo>
                      <a:lnTo>
                        <a:pt x="101" y="378"/>
                      </a:lnTo>
                      <a:lnTo>
                        <a:pt x="0" y="0"/>
                      </a:lnTo>
                      <a:lnTo>
                        <a:pt x="11" y="0"/>
                      </a:lnTo>
                      <a:lnTo>
                        <a:pt x="25" y="0"/>
                      </a:lnTo>
                      <a:lnTo>
                        <a:pt x="36" y="0"/>
                      </a:lnTo>
                      <a:lnTo>
                        <a:pt x="46" y="0"/>
                      </a:lnTo>
                      <a:lnTo>
                        <a:pt x="57" y="0"/>
                      </a:lnTo>
                      <a:lnTo>
                        <a:pt x="68" y="0"/>
                      </a:lnTo>
                      <a:lnTo>
                        <a:pt x="78" y="0"/>
                      </a:lnTo>
                      <a:lnTo>
                        <a:pt x="90" y="0"/>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6" name="Freeform 270"/>
                <p:cNvSpPr>
                  <a:spLocks/>
                </p:cNvSpPr>
                <p:nvPr/>
              </p:nvSpPr>
              <p:spPr bwMode="auto">
                <a:xfrm>
                  <a:off x="4813" y="1422"/>
                  <a:ext cx="44" cy="105"/>
                </a:xfrm>
                <a:custGeom>
                  <a:avLst/>
                  <a:gdLst>
                    <a:gd name="T0" fmla="*/ 1 w 176"/>
                    <a:gd name="T1" fmla="*/ 0 h 422"/>
                    <a:gd name="T2" fmla="*/ 1 w 176"/>
                    <a:gd name="T3" fmla="*/ 1 h 422"/>
                    <a:gd name="T4" fmla="*/ 1 w 176"/>
                    <a:gd name="T5" fmla="*/ 1 h 422"/>
                    <a:gd name="T6" fmla="*/ 1 w 176"/>
                    <a:gd name="T7" fmla="*/ 1 h 422"/>
                    <a:gd name="T8" fmla="*/ 1 w 176"/>
                    <a:gd name="T9" fmla="*/ 1 h 422"/>
                    <a:gd name="T10" fmla="*/ 1 w 176"/>
                    <a:gd name="T11" fmla="*/ 1 h 422"/>
                    <a:gd name="T12" fmla="*/ 0 w 176"/>
                    <a:gd name="T13" fmla="*/ 0 h 422"/>
                    <a:gd name="T14" fmla="*/ 0 w 176"/>
                    <a:gd name="T15" fmla="*/ 0 h 422"/>
                    <a:gd name="T16" fmla="*/ 0 w 176"/>
                    <a:gd name="T17" fmla="*/ 0 h 422"/>
                    <a:gd name="T18" fmla="*/ 0 w 176"/>
                    <a:gd name="T19" fmla="*/ 0 h 422"/>
                    <a:gd name="T20" fmla="*/ 0 w 176"/>
                    <a:gd name="T21" fmla="*/ 0 h 422"/>
                    <a:gd name="T22" fmla="*/ 0 w 176"/>
                    <a:gd name="T23" fmla="*/ 0 h 422"/>
                    <a:gd name="T24" fmla="*/ 0 w 176"/>
                    <a:gd name="T25" fmla="*/ 0 h 422"/>
                    <a:gd name="T26" fmla="*/ 0 w 176"/>
                    <a:gd name="T27" fmla="*/ 0 h 422"/>
                    <a:gd name="T28" fmla="*/ 1 w 176"/>
                    <a:gd name="T29" fmla="*/ 0 h 42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6"/>
                    <a:gd name="T46" fmla="*/ 0 h 422"/>
                    <a:gd name="T47" fmla="*/ 176 w 176"/>
                    <a:gd name="T48" fmla="*/ 422 h 422"/>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6" h="422">
                      <a:moveTo>
                        <a:pt x="86" y="0"/>
                      </a:moveTo>
                      <a:lnTo>
                        <a:pt x="176" y="340"/>
                      </a:lnTo>
                      <a:lnTo>
                        <a:pt x="157" y="359"/>
                      </a:lnTo>
                      <a:lnTo>
                        <a:pt x="138" y="378"/>
                      </a:lnTo>
                      <a:lnTo>
                        <a:pt x="122" y="399"/>
                      </a:lnTo>
                      <a:lnTo>
                        <a:pt x="106" y="422"/>
                      </a:lnTo>
                      <a:lnTo>
                        <a:pt x="0" y="0"/>
                      </a:lnTo>
                      <a:lnTo>
                        <a:pt x="10" y="0"/>
                      </a:lnTo>
                      <a:lnTo>
                        <a:pt x="21" y="0"/>
                      </a:lnTo>
                      <a:lnTo>
                        <a:pt x="32" y="0"/>
                      </a:lnTo>
                      <a:lnTo>
                        <a:pt x="42" y="0"/>
                      </a:lnTo>
                      <a:lnTo>
                        <a:pt x="54" y="0"/>
                      </a:lnTo>
                      <a:lnTo>
                        <a:pt x="65" y="0"/>
                      </a:lnTo>
                      <a:lnTo>
                        <a:pt x="76" y="0"/>
                      </a:lnTo>
                      <a:lnTo>
                        <a:pt x="86" y="0"/>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7" name="Freeform 271"/>
                <p:cNvSpPr>
                  <a:spLocks/>
                </p:cNvSpPr>
                <p:nvPr/>
              </p:nvSpPr>
              <p:spPr bwMode="auto">
                <a:xfrm>
                  <a:off x="4802" y="1422"/>
                  <a:ext cx="46" cy="117"/>
                </a:xfrm>
                <a:custGeom>
                  <a:avLst/>
                  <a:gdLst>
                    <a:gd name="T0" fmla="*/ 0 w 185"/>
                    <a:gd name="T1" fmla="*/ 0 h 470"/>
                    <a:gd name="T2" fmla="*/ 1 w 185"/>
                    <a:gd name="T3" fmla="*/ 1 h 470"/>
                    <a:gd name="T4" fmla="*/ 0 w 185"/>
                    <a:gd name="T5" fmla="*/ 1 h 470"/>
                    <a:gd name="T6" fmla="*/ 0 w 185"/>
                    <a:gd name="T7" fmla="*/ 1 h 470"/>
                    <a:gd name="T8" fmla="*/ 0 w 185"/>
                    <a:gd name="T9" fmla="*/ 2 h 470"/>
                    <a:gd name="T10" fmla="*/ 0 w 185"/>
                    <a:gd name="T11" fmla="*/ 2 h 470"/>
                    <a:gd name="T12" fmla="*/ 0 w 185"/>
                    <a:gd name="T13" fmla="*/ 0 h 470"/>
                    <a:gd name="T14" fmla="*/ 0 w 185"/>
                    <a:gd name="T15" fmla="*/ 0 h 470"/>
                    <a:gd name="T16" fmla="*/ 0 w 185"/>
                    <a:gd name="T17" fmla="*/ 0 h 470"/>
                    <a:gd name="T18" fmla="*/ 0 w 185"/>
                    <a:gd name="T19" fmla="*/ 0 h 470"/>
                    <a:gd name="T20" fmla="*/ 0 w 185"/>
                    <a:gd name="T21" fmla="*/ 0 h 470"/>
                    <a:gd name="T22" fmla="*/ 0 w 185"/>
                    <a:gd name="T23" fmla="*/ 0 h 470"/>
                    <a:gd name="T24" fmla="*/ 0 w 185"/>
                    <a:gd name="T25" fmla="*/ 0 h 470"/>
                    <a:gd name="T26" fmla="*/ 0 w 185"/>
                    <a:gd name="T27" fmla="*/ 0 h 470"/>
                    <a:gd name="T28" fmla="*/ 0 w 185"/>
                    <a:gd name="T29" fmla="*/ 0 h 470"/>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5"/>
                    <a:gd name="T46" fmla="*/ 0 h 470"/>
                    <a:gd name="T47" fmla="*/ 185 w 185"/>
                    <a:gd name="T48" fmla="*/ 470 h 470"/>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5" h="470">
                      <a:moveTo>
                        <a:pt x="84" y="0"/>
                      </a:moveTo>
                      <a:lnTo>
                        <a:pt x="185" y="378"/>
                      </a:lnTo>
                      <a:lnTo>
                        <a:pt x="166" y="399"/>
                      </a:lnTo>
                      <a:lnTo>
                        <a:pt x="150" y="424"/>
                      </a:lnTo>
                      <a:lnTo>
                        <a:pt x="133" y="449"/>
                      </a:lnTo>
                      <a:lnTo>
                        <a:pt x="120" y="470"/>
                      </a:lnTo>
                      <a:lnTo>
                        <a:pt x="0" y="0"/>
                      </a:lnTo>
                      <a:lnTo>
                        <a:pt x="10" y="0"/>
                      </a:lnTo>
                      <a:lnTo>
                        <a:pt x="21" y="0"/>
                      </a:lnTo>
                      <a:lnTo>
                        <a:pt x="30" y="0"/>
                      </a:lnTo>
                      <a:lnTo>
                        <a:pt x="40" y="0"/>
                      </a:lnTo>
                      <a:lnTo>
                        <a:pt x="51" y="0"/>
                      </a:lnTo>
                      <a:lnTo>
                        <a:pt x="62" y="0"/>
                      </a:lnTo>
                      <a:lnTo>
                        <a:pt x="74" y="0"/>
                      </a:lnTo>
                      <a:lnTo>
                        <a:pt x="84" y="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8" name="Freeform 272"/>
                <p:cNvSpPr>
                  <a:spLocks/>
                </p:cNvSpPr>
                <p:nvPr/>
              </p:nvSpPr>
              <p:spPr bwMode="auto">
                <a:xfrm>
                  <a:off x="4790" y="1422"/>
                  <a:ext cx="49" cy="134"/>
                </a:xfrm>
                <a:custGeom>
                  <a:avLst/>
                  <a:gdLst>
                    <a:gd name="T0" fmla="*/ 1 w 196"/>
                    <a:gd name="T1" fmla="*/ 0 h 538"/>
                    <a:gd name="T2" fmla="*/ 1 w 196"/>
                    <a:gd name="T3" fmla="*/ 1 h 538"/>
                    <a:gd name="T4" fmla="*/ 1 w 196"/>
                    <a:gd name="T5" fmla="*/ 2 h 538"/>
                    <a:gd name="T6" fmla="*/ 1 w 196"/>
                    <a:gd name="T7" fmla="*/ 2 h 538"/>
                    <a:gd name="T8" fmla="*/ 1 w 196"/>
                    <a:gd name="T9" fmla="*/ 2 h 538"/>
                    <a:gd name="T10" fmla="*/ 1 w 196"/>
                    <a:gd name="T11" fmla="*/ 2 h 538"/>
                    <a:gd name="T12" fmla="*/ 0 w 196"/>
                    <a:gd name="T13" fmla="*/ 0 h 538"/>
                    <a:gd name="T14" fmla="*/ 0 w 196"/>
                    <a:gd name="T15" fmla="*/ 0 h 538"/>
                    <a:gd name="T16" fmla="*/ 0 w 196"/>
                    <a:gd name="T17" fmla="*/ 0 h 538"/>
                    <a:gd name="T18" fmla="*/ 0 w 196"/>
                    <a:gd name="T19" fmla="*/ 0 h 538"/>
                    <a:gd name="T20" fmla="*/ 0 w 196"/>
                    <a:gd name="T21" fmla="*/ 0 h 538"/>
                    <a:gd name="T22" fmla="*/ 0 w 196"/>
                    <a:gd name="T23" fmla="*/ 0 h 538"/>
                    <a:gd name="T24" fmla="*/ 0 w 196"/>
                    <a:gd name="T25" fmla="*/ 0 h 538"/>
                    <a:gd name="T26" fmla="*/ 0 w 196"/>
                    <a:gd name="T27" fmla="*/ 0 h 538"/>
                    <a:gd name="T28" fmla="*/ 1 w 196"/>
                    <a:gd name="T29" fmla="*/ 0 h 5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96"/>
                    <a:gd name="T46" fmla="*/ 0 h 538"/>
                    <a:gd name="T47" fmla="*/ 196 w 196"/>
                    <a:gd name="T48" fmla="*/ 538 h 5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96" h="538">
                      <a:moveTo>
                        <a:pt x="90" y="0"/>
                      </a:moveTo>
                      <a:lnTo>
                        <a:pt x="196" y="422"/>
                      </a:lnTo>
                      <a:lnTo>
                        <a:pt x="176" y="449"/>
                      </a:lnTo>
                      <a:lnTo>
                        <a:pt x="160" y="476"/>
                      </a:lnTo>
                      <a:lnTo>
                        <a:pt x="150" y="505"/>
                      </a:lnTo>
                      <a:lnTo>
                        <a:pt x="138" y="538"/>
                      </a:lnTo>
                      <a:lnTo>
                        <a:pt x="0" y="0"/>
                      </a:lnTo>
                      <a:lnTo>
                        <a:pt x="11" y="0"/>
                      </a:lnTo>
                      <a:lnTo>
                        <a:pt x="21" y="0"/>
                      </a:lnTo>
                      <a:lnTo>
                        <a:pt x="32" y="0"/>
                      </a:lnTo>
                      <a:lnTo>
                        <a:pt x="44" y="0"/>
                      </a:lnTo>
                      <a:lnTo>
                        <a:pt x="54" y="0"/>
                      </a:lnTo>
                      <a:lnTo>
                        <a:pt x="65" y="0"/>
                      </a:lnTo>
                      <a:lnTo>
                        <a:pt x="79" y="0"/>
                      </a:lnTo>
                      <a:lnTo>
                        <a:pt x="90" y="0"/>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19" name="Freeform 273"/>
                <p:cNvSpPr>
                  <a:spLocks/>
                </p:cNvSpPr>
                <p:nvPr/>
              </p:nvSpPr>
              <p:spPr bwMode="auto">
                <a:xfrm>
                  <a:off x="4779" y="1422"/>
                  <a:ext cx="53" cy="138"/>
                </a:xfrm>
                <a:custGeom>
                  <a:avLst/>
                  <a:gdLst>
                    <a:gd name="T0" fmla="*/ 1 w 212"/>
                    <a:gd name="T1" fmla="*/ 0 h 554"/>
                    <a:gd name="T2" fmla="*/ 1 w 212"/>
                    <a:gd name="T3" fmla="*/ 2 h 554"/>
                    <a:gd name="T4" fmla="*/ 1 w 212"/>
                    <a:gd name="T5" fmla="*/ 2 h 554"/>
                    <a:gd name="T6" fmla="*/ 1 w 212"/>
                    <a:gd name="T7" fmla="*/ 2 h 554"/>
                    <a:gd name="T8" fmla="*/ 1 w 212"/>
                    <a:gd name="T9" fmla="*/ 2 h 554"/>
                    <a:gd name="T10" fmla="*/ 1 w 212"/>
                    <a:gd name="T11" fmla="*/ 2 h 554"/>
                    <a:gd name="T12" fmla="*/ 1 w 212"/>
                    <a:gd name="T13" fmla="*/ 2 h 554"/>
                    <a:gd name="T14" fmla="*/ 0 w 212"/>
                    <a:gd name="T15" fmla="*/ 0 h 554"/>
                    <a:gd name="T16" fmla="*/ 0 w 212"/>
                    <a:gd name="T17" fmla="*/ 0 h 554"/>
                    <a:gd name="T18" fmla="*/ 0 w 212"/>
                    <a:gd name="T19" fmla="*/ 0 h 554"/>
                    <a:gd name="T20" fmla="*/ 0 w 212"/>
                    <a:gd name="T21" fmla="*/ 0 h 554"/>
                    <a:gd name="T22" fmla="*/ 0 w 212"/>
                    <a:gd name="T23" fmla="*/ 0 h 554"/>
                    <a:gd name="T24" fmla="*/ 0 w 212"/>
                    <a:gd name="T25" fmla="*/ 0 h 554"/>
                    <a:gd name="T26" fmla="*/ 0 w 212"/>
                    <a:gd name="T27" fmla="*/ 0 h 554"/>
                    <a:gd name="T28" fmla="*/ 0 w 212"/>
                    <a:gd name="T29" fmla="*/ 0 h 554"/>
                    <a:gd name="T30" fmla="*/ 1 w 212"/>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12"/>
                    <a:gd name="T49" fmla="*/ 0 h 554"/>
                    <a:gd name="T50" fmla="*/ 212 w 212"/>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12" h="554">
                      <a:moveTo>
                        <a:pt x="92" y="0"/>
                      </a:moveTo>
                      <a:lnTo>
                        <a:pt x="212" y="470"/>
                      </a:lnTo>
                      <a:lnTo>
                        <a:pt x="201" y="492"/>
                      </a:lnTo>
                      <a:lnTo>
                        <a:pt x="192" y="512"/>
                      </a:lnTo>
                      <a:lnTo>
                        <a:pt x="187" y="533"/>
                      </a:lnTo>
                      <a:lnTo>
                        <a:pt x="182" y="554"/>
                      </a:lnTo>
                      <a:lnTo>
                        <a:pt x="146" y="554"/>
                      </a:lnTo>
                      <a:lnTo>
                        <a:pt x="0" y="0"/>
                      </a:lnTo>
                      <a:lnTo>
                        <a:pt x="11" y="0"/>
                      </a:lnTo>
                      <a:lnTo>
                        <a:pt x="21" y="0"/>
                      </a:lnTo>
                      <a:lnTo>
                        <a:pt x="35" y="0"/>
                      </a:lnTo>
                      <a:lnTo>
                        <a:pt x="46" y="0"/>
                      </a:lnTo>
                      <a:lnTo>
                        <a:pt x="57" y="0"/>
                      </a:lnTo>
                      <a:lnTo>
                        <a:pt x="70" y="0"/>
                      </a:lnTo>
                      <a:lnTo>
                        <a:pt x="81" y="0"/>
                      </a:lnTo>
                      <a:lnTo>
                        <a:pt x="92" y="0"/>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0" name="Freeform 274"/>
                <p:cNvSpPr>
                  <a:spLocks/>
                </p:cNvSpPr>
                <p:nvPr/>
              </p:nvSpPr>
              <p:spPr bwMode="auto">
                <a:xfrm>
                  <a:off x="4768" y="1422"/>
                  <a:ext cx="57" cy="138"/>
                </a:xfrm>
                <a:custGeom>
                  <a:avLst/>
                  <a:gdLst>
                    <a:gd name="T0" fmla="*/ 1 w 228"/>
                    <a:gd name="T1" fmla="*/ 0 h 554"/>
                    <a:gd name="T2" fmla="*/ 1 w 228"/>
                    <a:gd name="T3" fmla="*/ 2 h 554"/>
                    <a:gd name="T4" fmla="*/ 1 w 228"/>
                    <a:gd name="T5" fmla="*/ 2 h 554"/>
                    <a:gd name="T6" fmla="*/ 1 w 228"/>
                    <a:gd name="T7" fmla="*/ 2 h 554"/>
                    <a:gd name="T8" fmla="*/ 1 w 228"/>
                    <a:gd name="T9" fmla="*/ 2 h 554"/>
                    <a:gd name="T10" fmla="*/ 1 w 228"/>
                    <a:gd name="T11" fmla="*/ 2 h 554"/>
                    <a:gd name="T12" fmla="*/ 1 w 228"/>
                    <a:gd name="T13" fmla="*/ 2 h 554"/>
                    <a:gd name="T14" fmla="*/ 0 w 228"/>
                    <a:gd name="T15" fmla="*/ 0 h 554"/>
                    <a:gd name="T16" fmla="*/ 0 w 228"/>
                    <a:gd name="T17" fmla="*/ 0 h 554"/>
                    <a:gd name="T18" fmla="*/ 0 w 228"/>
                    <a:gd name="T19" fmla="*/ 0 h 554"/>
                    <a:gd name="T20" fmla="*/ 0 w 228"/>
                    <a:gd name="T21" fmla="*/ 0 h 554"/>
                    <a:gd name="T22" fmla="*/ 0 w 228"/>
                    <a:gd name="T23" fmla="*/ 0 h 554"/>
                    <a:gd name="T24" fmla="*/ 0 w 228"/>
                    <a:gd name="T25" fmla="*/ 0 h 554"/>
                    <a:gd name="T26" fmla="*/ 0 w 228"/>
                    <a:gd name="T27" fmla="*/ 0 h 554"/>
                    <a:gd name="T28" fmla="*/ 0 w 228"/>
                    <a:gd name="T29" fmla="*/ 0 h 554"/>
                    <a:gd name="T30" fmla="*/ 1 w 228"/>
                    <a:gd name="T31" fmla="*/ 0 h 55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228"/>
                    <a:gd name="T49" fmla="*/ 0 h 554"/>
                    <a:gd name="T50" fmla="*/ 228 w 228"/>
                    <a:gd name="T51" fmla="*/ 554 h 55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228" h="554">
                      <a:moveTo>
                        <a:pt x="90" y="0"/>
                      </a:moveTo>
                      <a:lnTo>
                        <a:pt x="228" y="538"/>
                      </a:lnTo>
                      <a:lnTo>
                        <a:pt x="228" y="544"/>
                      </a:lnTo>
                      <a:lnTo>
                        <a:pt x="228" y="547"/>
                      </a:lnTo>
                      <a:lnTo>
                        <a:pt x="228" y="552"/>
                      </a:lnTo>
                      <a:lnTo>
                        <a:pt x="226" y="554"/>
                      </a:lnTo>
                      <a:lnTo>
                        <a:pt x="144" y="554"/>
                      </a:lnTo>
                      <a:lnTo>
                        <a:pt x="0" y="0"/>
                      </a:lnTo>
                      <a:lnTo>
                        <a:pt x="11" y="0"/>
                      </a:lnTo>
                      <a:lnTo>
                        <a:pt x="25" y="0"/>
                      </a:lnTo>
                      <a:lnTo>
                        <a:pt x="35" y="0"/>
                      </a:lnTo>
                      <a:lnTo>
                        <a:pt x="46" y="0"/>
                      </a:lnTo>
                      <a:lnTo>
                        <a:pt x="57" y="0"/>
                      </a:lnTo>
                      <a:lnTo>
                        <a:pt x="68" y="0"/>
                      </a:lnTo>
                      <a:lnTo>
                        <a:pt x="79" y="0"/>
                      </a:lnTo>
                      <a:lnTo>
                        <a:pt x="90" y="0"/>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1" name="Freeform 275"/>
                <p:cNvSpPr>
                  <a:spLocks/>
                </p:cNvSpPr>
                <p:nvPr/>
              </p:nvSpPr>
              <p:spPr bwMode="auto">
                <a:xfrm>
                  <a:off x="4758" y="1422"/>
                  <a:ext cx="58" cy="138"/>
                </a:xfrm>
                <a:custGeom>
                  <a:avLst/>
                  <a:gdLst>
                    <a:gd name="T0" fmla="*/ 0 w 231"/>
                    <a:gd name="T1" fmla="*/ 0 h 554"/>
                    <a:gd name="T2" fmla="*/ 1 w 231"/>
                    <a:gd name="T3" fmla="*/ 2 h 554"/>
                    <a:gd name="T4" fmla="*/ 1 w 231"/>
                    <a:gd name="T5" fmla="*/ 2 h 554"/>
                    <a:gd name="T6" fmla="*/ 0 w 231"/>
                    <a:gd name="T7" fmla="*/ 0 h 554"/>
                    <a:gd name="T8" fmla="*/ 0 w 231"/>
                    <a:gd name="T9" fmla="*/ 0 h 554"/>
                    <a:gd name="T10" fmla="*/ 0 w 231"/>
                    <a:gd name="T11" fmla="*/ 0 h 554"/>
                    <a:gd name="T12" fmla="*/ 0 w 231"/>
                    <a:gd name="T13" fmla="*/ 0 h 554"/>
                    <a:gd name="T14" fmla="*/ 0 w 231"/>
                    <a:gd name="T15" fmla="*/ 0 h 554"/>
                    <a:gd name="T16" fmla="*/ 0 w 231"/>
                    <a:gd name="T17" fmla="*/ 0 h 554"/>
                    <a:gd name="T18" fmla="*/ 0 w 231"/>
                    <a:gd name="T19" fmla="*/ 0 h 554"/>
                    <a:gd name="T20" fmla="*/ 0 w 231"/>
                    <a:gd name="T21" fmla="*/ 0 h 554"/>
                    <a:gd name="T22" fmla="*/ 0 w 231"/>
                    <a:gd name="T23" fmla="*/ 0 h 5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4"/>
                    <a:gd name="T38" fmla="*/ 231 w 231"/>
                    <a:gd name="T39" fmla="*/ 554 h 554"/>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4">
                      <a:moveTo>
                        <a:pt x="85" y="0"/>
                      </a:moveTo>
                      <a:lnTo>
                        <a:pt x="231" y="554"/>
                      </a:lnTo>
                      <a:lnTo>
                        <a:pt x="142" y="554"/>
                      </a:lnTo>
                      <a:lnTo>
                        <a:pt x="0" y="0"/>
                      </a:lnTo>
                      <a:lnTo>
                        <a:pt x="11" y="0"/>
                      </a:lnTo>
                      <a:lnTo>
                        <a:pt x="22" y="0"/>
                      </a:lnTo>
                      <a:lnTo>
                        <a:pt x="32" y="0"/>
                      </a:lnTo>
                      <a:lnTo>
                        <a:pt x="44" y="0"/>
                      </a:lnTo>
                      <a:lnTo>
                        <a:pt x="52" y="0"/>
                      </a:lnTo>
                      <a:lnTo>
                        <a:pt x="62" y="0"/>
                      </a:lnTo>
                      <a:lnTo>
                        <a:pt x="74" y="0"/>
                      </a:lnTo>
                      <a:lnTo>
                        <a:pt x="85" y="0"/>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2" name="Freeform 276"/>
                <p:cNvSpPr>
                  <a:spLocks/>
                </p:cNvSpPr>
                <p:nvPr/>
              </p:nvSpPr>
              <p:spPr bwMode="auto">
                <a:xfrm>
                  <a:off x="4746" y="1421"/>
                  <a:ext cx="58" cy="139"/>
                </a:xfrm>
                <a:custGeom>
                  <a:avLst/>
                  <a:gdLst>
                    <a:gd name="T0" fmla="*/ 1 w 231"/>
                    <a:gd name="T1" fmla="*/ 0 h 556"/>
                    <a:gd name="T2" fmla="*/ 1 w 231"/>
                    <a:gd name="T3" fmla="*/ 2 h 556"/>
                    <a:gd name="T4" fmla="*/ 1 w 231"/>
                    <a:gd name="T5" fmla="*/ 2 h 556"/>
                    <a:gd name="T6" fmla="*/ 0 w 231"/>
                    <a:gd name="T7" fmla="*/ 0 h 556"/>
                    <a:gd name="T8" fmla="*/ 0 w 231"/>
                    <a:gd name="T9" fmla="*/ 0 h 556"/>
                    <a:gd name="T10" fmla="*/ 0 w 231"/>
                    <a:gd name="T11" fmla="*/ 0 h 556"/>
                    <a:gd name="T12" fmla="*/ 0 w 231"/>
                    <a:gd name="T13" fmla="*/ 0 h 556"/>
                    <a:gd name="T14" fmla="*/ 0 w 231"/>
                    <a:gd name="T15" fmla="*/ 0 h 556"/>
                    <a:gd name="T16" fmla="*/ 0 w 231"/>
                    <a:gd name="T17" fmla="*/ 0 h 556"/>
                    <a:gd name="T18" fmla="*/ 0 w 231"/>
                    <a:gd name="T19" fmla="*/ 0 h 556"/>
                    <a:gd name="T20" fmla="*/ 0 w 231"/>
                    <a:gd name="T21" fmla="*/ 0 h 556"/>
                    <a:gd name="T22" fmla="*/ 1 w 231"/>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56"/>
                    <a:gd name="T38" fmla="*/ 231 w 231"/>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56">
                      <a:moveTo>
                        <a:pt x="87" y="2"/>
                      </a:moveTo>
                      <a:lnTo>
                        <a:pt x="231" y="556"/>
                      </a:lnTo>
                      <a:lnTo>
                        <a:pt x="142" y="556"/>
                      </a:lnTo>
                      <a:lnTo>
                        <a:pt x="0" y="0"/>
                      </a:lnTo>
                      <a:lnTo>
                        <a:pt x="11" y="0"/>
                      </a:lnTo>
                      <a:lnTo>
                        <a:pt x="22" y="2"/>
                      </a:lnTo>
                      <a:lnTo>
                        <a:pt x="32" y="2"/>
                      </a:lnTo>
                      <a:lnTo>
                        <a:pt x="43" y="2"/>
                      </a:lnTo>
                      <a:lnTo>
                        <a:pt x="55" y="2"/>
                      </a:lnTo>
                      <a:lnTo>
                        <a:pt x="66" y="2"/>
                      </a:lnTo>
                      <a:lnTo>
                        <a:pt x="76" y="2"/>
                      </a:lnTo>
                      <a:lnTo>
                        <a:pt x="87" y="2"/>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3" name="Freeform 277"/>
                <p:cNvSpPr>
                  <a:spLocks/>
                </p:cNvSpPr>
                <p:nvPr/>
              </p:nvSpPr>
              <p:spPr bwMode="auto">
                <a:xfrm>
                  <a:off x="4735" y="1421"/>
                  <a:ext cx="58" cy="139"/>
                </a:xfrm>
                <a:custGeom>
                  <a:avLst/>
                  <a:gdLst>
                    <a:gd name="T0" fmla="*/ 1 w 232"/>
                    <a:gd name="T1" fmla="*/ 0 h 556"/>
                    <a:gd name="T2" fmla="*/ 1 w 232"/>
                    <a:gd name="T3" fmla="*/ 2 h 556"/>
                    <a:gd name="T4" fmla="*/ 1 w 232"/>
                    <a:gd name="T5" fmla="*/ 2 h 556"/>
                    <a:gd name="T6" fmla="*/ 0 w 232"/>
                    <a:gd name="T7" fmla="*/ 0 h 556"/>
                    <a:gd name="T8" fmla="*/ 0 w 232"/>
                    <a:gd name="T9" fmla="*/ 0 h 556"/>
                    <a:gd name="T10" fmla="*/ 0 w 232"/>
                    <a:gd name="T11" fmla="*/ 0 h 556"/>
                    <a:gd name="T12" fmla="*/ 0 w 232"/>
                    <a:gd name="T13" fmla="*/ 0 h 556"/>
                    <a:gd name="T14" fmla="*/ 0 w 232"/>
                    <a:gd name="T15" fmla="*/ 0 h 556"/>
                    <a:gd name="T16" fmla="*/ 0 w 232"/>
                    <a:gd name="T17" fmla="*/ 0 h 556"/>
                    <a:gd name="T18" fmla="*/ 0 w 232"/>
                    <a:gd name="T19" fmla="*/ 0 h 556"/>
                    <a:gd name="T20" fmla="*/ 0 w 232"/>
                    <a:gd name="T21" fmla="*/ 0 h 556"/>
                    <a:gd name="T22" fmla="*/ 1 w 232"/>
                    <a:gd name="T23" fmla="*/ 0 h 5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56"/>
                    <a:gd name="T38" fmla="*/ 232 w 232"/>
                    <a:gd name="T39" fmla="*/ 556 h 5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56">
                      <a:moveTo>
                        <a:pt x="90" y="2"/>
                      </a:moveTo>
                      <a:lnTo>
                        <a:pt x="232" y="556"/>
                      </a:lnTo>
                      <a:lnTo>
                        <a:pt x="142" y="556"/>
                      </a:lnTo>
                      <a:lnTo>
                        <a:pt x="0" y="0"/>
                      </a:lnTo>
                      <a:lnTo>
                        <a:pt x="11" y="0"/>
                      </a:lnTo>
                      <a:lnTo>
                        <a:pt x="22" y="0"/>
                      </a:lnTo>
                      <a:lnTo>
                        <a:pt x="34" y="0"/>
                      </a:lnTo>
                      <a:lnTo>
                        <a:pt x="44" y="0"/>
                      </a:lnTo>
                      <a:lnTo>
                        <a:pt x="55" y="0"/>
                      </a:lnTo>
                      <a:lnTo>
                        <a:pt x="66" y="0"/>
                      </a:lnTo>
                      <a:lnTo>
                        <a:pt x="80" y="2"/>
                      </a:lnTo>
                      <a:lnTo>
                        <a:pt x="90" y="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4" name="Freeform 278"/>
                <p:cNvSpPr>
                  <a:spLocks/>
                </p:cNvSpPr>
                <p:nvPr/>
              </p:nvSpPr>
              <p:spPr bwMode="auto">
                <a:xfrm>
                  <a:off x="4724" y="1420"/>
                  <a:ext cx="58" cy="140"/>
                </a:xfrm>
                <a:custGeom>
                  <a:avLst/>
                  <a:gdLst>
                    <a:gd name="T0" fmla="*/ 1 w 232"/>
                    <a:gd name="T1" fmla="*/ 0 h 562"/>
                    <a:gd name="T2" fmla="*/ 1 w 232"/>
                    <a:gd name="T3" fmla="*/ 2 h 562"/>
                    <a:gd name="T4" fmla="*/ 1 w 232"/>
                    <a:gd name="T5" fmla="*/ 2 h 562"/>
                    <a:gd name="T6" fmla="*/ 0 w 232"/>
                    <a:gd name="T7" fmla="*/ 0 h 562"/>
                    <a:gd name="T8" fmla="*/ 0 w 232"/>
                    <a:gd name="T9" fmla="*/ 0 h 562"/>
                    <a:gd name="T10" fmla="*/ 0 w 232"/>
                    <a:gd name="T11" fmla="*/ 0 h 562"/>
                    <a:gd name="T12" fmla="*/ 0 w 232"/>
                    <a:gd name="T13" fmla="*/ 0 h 562"/>
                    <a:gd name="T14" fmla="*/ 0 w 232"/>
                    <a:gd name="T15" fmla="*/ 0 h 562"/>
                    <a:gd name="T16" fmla="*/ 0 w 232"/>
                    <a:gd name="T17" fmla="*/ 0 h 562"/>
                    <a:gd name="T18" fmla="*/ 0 w 232"/>
                    <a:gd name="T19" fmla="*/ 0 h 562"/>
                    <a:gd name="T20" fmla="*/ 0 w 232"/>
                    <a:gd name="T21" fmla="*/ 0 h 562"/>
                    <a:gd name="T22" fmla="*/ 1 w 232"/>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2"/>
                    <a:gd name="T37" fmla="*/ 0 h 562"/>
                    <a:gd name="T38" fmla="*/ 232 w 232"/>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2" h="562">
                      <a:moveTo>
                        <a:pt x="90" y="6"/>
                      </a:moveTo>
                      <a:lnTo>
                        <a:pt x="232" y="562"/>
                      </a:lnTo>
                      <a:lnTo>
                        <a:pt x="142" y="562"/>
                      </a:lnTo>
                      <a:lnTo>
                        <a:pt x="0" y="0"/>
                      </a:lnTo>
                      <a:lnTo>
                        <a:pt x="11" y="3"/>
                      </a:lnTo>
                      <a:lnTo>
                        <a:pt x="22" y="3"/>
                      </a:lnTo>
                      <a:lnTo>
                        <a:pt x="33" y="6"/>
                      </a:lnTo>
                      <a:lnTo>
                        <a:pt x="44" y="6"/>
                      </a:lnTo>
                      <a:lnTo>
                        <a:pt x="55" y="6"/>
                      </a:lnTo>
                      <a:lnTo>
                        <a:pt x="66" y="6"/>
                      </a:lnTo>
                      <a:lnTo>
                        <a:pt x="80" y="6"/>
                      </a:lnTo>
                      <a:lnTo>
                        <a:pt x="90" y="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5" name="Freeform 279"/>
                <p:cNvSpPr>
                  <a:spLocks/>
                </p:cNvSpPr>
                <p:nvPr/>
              </p:nvSpPr>
              <p:spPr bwMode="auto">
                <a:xfrm>
                  <a:off x="4712" y="1420"/>
                  <a:ext cx="59" cy="140"/>
                </a:xfrm>
                <a:custGeom>
                  <a:avLst/>
                  <a:gdLst>
                    <a:gd name="T0" fmla="*/ 1 w 233"/>
                    <a:gd name="T1" fmla="*/ 0 h 562"/>
                    <a:gd name="T2" fmla="*/ 1 w 233"/>
                    <a:gd name="T3" fmla="*/ 2 h 562"/>
                    <a:gd name="T4" fmla="*/ 1 w 233"/>
                    <a:gd name="T5" fmla="*/ 2 h 562"/>
                    <a:gd name="T6" fmla="*/ 0 w 233"/>
                    <a:gd name="T7" fmla="*/ 0 h 562"/>
                    <a:gd name="T8" fmla="*/ 0 w 233"/>
                    <a:gd name="T9" fmla="*/ 0 h 562"/>
                    <a:gd name="T10" fmla="*/ 0 w 233"/>
                    <a:gd name="T11" fmla="*/ 0 h 562"/>
                    <a:gd name="T12" fmla="*/ 0 w 233"/>
                    <a:gd name="T13" fmla="*/ 0 h 562"/>
                    <a:gd name="T14" fmla="*/ 0 w 233"/>
                    <a:gd name="T15" fmla="*/ 0 h 562"/>
                    <a:gd name="T16" fmla="*/ 0 w 233"/>
                    <a:gd name="T17" fmla="*/ 0 h 562"/>
                    <a:gd name="T18" fmla="*/ 0 w 233"/>
                    <a:gd name="T19" fmla="*/ 0 h 562"/>
                    <a:gd name="T20" fmla="*/ 0 w 233"/>
                    <a:gd name="T21" fmla="*/ 0 h 562"/>
                    <a:gd name="T22" fmla="*/ 1 w 233"/>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3"/>
                    <a:gd name="T37" fmla="*/ 0 h 562"/>
                    <a:gd name="T38" fmla="*/ 233 w 233"/>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3" h="562">
                      <a:moveTo>
                        <a:pt x="91" y="6"/>
                      </a:moveTo>
                      <a:lnTo>
                        <a:pt x="233" y="562"/>
                      </a:lnTo>
                      <a:lnTo>
                        <a:pt x="146" y="562"/>
                      </a:lnTo>
                      <a:lnTo>
                        <a:pt x="0" y="0"/>
                      </a:lnTo>
                      <a:lnTo>
                        <a:pt x="10" y="0"/>
                      </a:lnTo>
                      <a:lnTo>
                        <a:pt x="21" y="0"/>
                      </a:lnTo>
                      <a:lnTo>
                        <a:pt x="35" y="0"/>
                      </a:lnTo>
                      <a:lnTo>
                        <a:pt x="45" y="0"/>
                      </a:lnTo>
                      <a:lnTo>
                        <a:pt x="56" y="0"/>
                      </a:lnTo>
                      <a:lnTo>
                        <a:pt x="70" y="3"/>
                      </a:lnTo>
                      <a:lnTo>
                        <a:pt x="81" y="3"/>
                      </a:lnTo>
                      <a:lnTo>
                        <a:pt x="91" y="6"/>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6" name="Freeform 280"/>
                <p:cNvSpPr>
                  <a:spLocks/>
                </p:cNvSpPr>
                <p:nvPr/>
              </p:nvSpPr>
              <p:spPr bwMode="auto">
                <a:xfrm>
                  <a:off x="4701" y="1420"/>
                  <a:ext cx="58" cy="140"/>
                </a:xfrm>
                <a:custGeom>
                  <a:avLst/>
                  <a:gdLst>
                    <a:gd name="T0" fmla="*/ 1 w 231"/>
                    <a:gd name="T1" fmla="*/ 0 h 562"/>
                    <a:gd name="T2" fmla="*/ 1 w 231"/>
                    <a:gd name="T3" fmla="*/ 2 h 562"/>
                    <a:gd name="T4" fmla="*/ 1 w 231"/>
                    <a:gd name="T5" fmla="*/ 2 h 562"/>
                    <a:gd name="T6" fmla="*/ 0 w 231"/>
                    <a:gd name="T7" fmla="*/ 0 h 562"/>
                    <a:gd name="T8" fmla="*/ 0 w 231"/>
                    <a:gd name="T9" fmla="*/ 0 h 562"/>
                    <a:gd name="T10" fmla="*/ 0 w 231"/>
                    <a:gd name="T11" fmla="*/ 0 h 562"/>
                    <a:gd name="T12" fmla="*/ 0 w 231"/>
                    <a:gd name="T13" fmla="*/ 0 h 562"/>
                    <a:gd name="T14" fmla="*/ 0 w 231"/>
                    <a:gd name="T15" fmla="*/ 0 h 562"/>
                    <a:gd name="T16" fmla="*/ 0 w 231"/>
                    <a:gd name="T17" fmla="*/ 0 h 562"/>
                    <a:gd name="T18" fmla="*/ 0 w 231"/>
                    <a:gd name="T19" fmla="*/ 0 h 562"/>
                    <a:gd name="T20" fmla="*/ 0 w 231"/>
                    <a:gd name="T21" fmla="*/ 0 h 562"/>
                    <a:gd name="T22" fmla="*/ 1 w 231"/>
                    <a:gd name="T23" fmla="*/ 0 h 56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31"/>
                    <a:gd name="T37" fmla="*/ 0 h 562"/>
                    <a:gd name="T38" fmla="*/ 231 w 231"/>
                    <a:gd name="T39" fmla="*/ 562 h 56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31" h="562">
                      <a:moveTo>
                        <a:pt x="89" y="0"/>
                      </a:moveTo>
                      <a:lnTo>
                        <a:pt x="231" y="562"/>
                      </a:lnTo>
                      <a:lnTo>
                        <a:pt x="146" y="562"/>
                      </a:lnTo>
                      <a:lnTo>
                        <a:pt x="0" y="0"/>
                      </a:lnTo>
                      <a:lnTo>
                        <a:pt x="10" y="0"/>
                      </a:lnTo>
                      <a:lnTo>
                        <a:pt x="21" y="0"/>
                      </a:lnTo>
                      <a:lnTo>
                        <a:pt x="33" y="0"/>
                      </a:lnTo>
                      <a:lnTo>
                        <a:pt x="44" y="0"/>
                      </a:lnTo>
                      <a:lnTo>
                        <a:pt x="54" y="0"/>
                      </a:lnTo>
                      <a:lnTo>
                        <a:pt x="68" y="0"/>
                      </a:lnTo>
                      <a:lnTo>
                        <a:pt x="79" y="0"/>
                      </a:lnTo>
                      <a:lnTo>
                        <a:pt x="89" y="0"/>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7" name="Freeform 281"/>
                <p:cNvSpPr>
                  <a:spLocks/>
                </p:cNvSpPr>
                <p:nvPr/>
              </p:nvSpPr>
              <p:spPr bwMode="auto">
                <a:xfrm>
                  <a:off x="4700" y="1420"/>
                  <a:ext cx="49" cy="140"/>
                </a:xfrm>
                <a:custGeom>
                  <a:avLst/>
                  <a:gdLst>
                    <a:gd name="T0" fmla="*/ 0 w 198"/>
                    <a:gd name="T1" fmla="*/ 0 h 562"/>
                    <a:gd name="T2" fmla="*/ 1 w 198"/>
                    <a:gd name="T3" fmla="*/ 2 h 562"/>
                    <a:gd name="T4" fmla="*/ 0 w 198"/>
                    <a:gd name="T5" fmla="*/ 2 h 562"/>
                    <a:gd name="T6" fmla="*/ 0 w 198"/>
                    <a:gd name="T7" fmla="*/ 0 h 562"/>
                    <a:gd name="T8" fmla="*/ 0 w 198"/>
                    <a:gd name="T9" fmla="*/ 0 h 562"/>
                    <a:gd name="T10" fmla="*/ 0 w 198"/>
                    <a:gd name="T11" fmla="*/ 0 h 562"/>
                    <a:gd name="T12" fmla="*/ 0 w 198"/>
                    <a:gd name="T13" fmla="*/ 0 h 562"/>
                    <a:gd name="T14" fmla="*/ 0 w 198"/>
                    <a:gd name="T15" fmla="*/ 0 h 562"/>
                    <a:gd name="T16" fmla="*/ 0 w 198"/>
                    <a:gd name="T17" fmla="*/ 0 h 56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8"/>
                    <a:gd name="T28" fmla="*/ 0 h 562"/>
                    <a:gd name="T29" fmla="*/ 198 w 198"/>
                    <a:gd name="T30" fmla="*/ 562 h 562"/>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8" h="562">
                      <a:moveTo>
                        <a:pt x="52" y="0"/>
                      </a:moveTo>
                      <a:lnTo>
                        <a:pt x="198" y="562"/>
                      </a:lnTo>
                      <a:lnTo>
                        <a:pt x="108" y="562"/>
                      </a:lnTo>
                      <a:lnTo>
                        <a:pt x="0" y="147"/>
                      </a:lnTo>
                      <a:lnTo>
                        <a:pt x="6" y="0"/>
                      </a:lnTo>
                      <a:lnTo>
                        <a:pt x="16" y="0"/>
                      </a:lnTo>
                      <a:lnTo>
                        <a:pt x="27" y="0"/>
                      </a:lnTo>
                      <a:lnTo>
                        <a:pt x="41" y="0"/>
                      </a:lnTo>
                      <a:lnTo>
                        <a:pt x="52" y="0"/>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8" name="Freeform 282"/>
                <p:cNvSpPr>
                  <a:spLocks/>
                </p:cNvSpPr>
                <p:nvPr/>
              </p:nvSpPr>
              <p:spPr bwMode="auto">
                <a:xfrm>
                  <a:off x="4700" y="1420"/>
                  <a:ext cx="38" cy="140"/>
                </a:xfrm>
                <a:custGeom>
                  <a:avLst/>
                  <a:gdLst>
                    <a:gd name="T0" fmla="*/ 0 w 154"/>
                    <a:gd name="T1" fmla="*/ 0 h 562"/>
                    <a:gd name="T2" fmla="*/ 0 w 154"/>
                    <a:gd name="T3" fmla="*/ 2 h 562"/>
                    <a:gd name="T4" fmla="*/ 0 w 154"/>
                    <a:gd name="T5" fmla="*/ 2 h 562"/>
                    <a:gd name="T6" fmla="*/ 0 w 154"/>
                    <a:gd name="T7" fmla="*/ 1 h 562"/>
                    <a:gd name="T8" fmla="*/ 0 w 154"/>
                    <a:gd name="T9" fmla="*/ 0 h 562"/>
                    <a:gd name="T10" fmla="*/ 0 w 154"/>
                    <a:gd name="T11" fmla="*/ 0 h 562"/>
                    <a:gd name="T12" fmla="*/ 0 60000 65536"/>
                    <a:gd name="T13" fmla="*/ 0 60000 65536"/>
                    <a:gd name="T14" fmla="*/ 0 60000 65536"/>
                    <a:gd name="T15" fmla="*/ 0 60000 65536"/>
                    <a:gd name="T16" fmla="*/ 0 60000 65536"/>
                    <a:gd name="T17" fmla="*/ 0 60000 65536"/>
                    <a:gd name="T18" fmla="*/ 0 w 154"/>
                    <a:gd name="T19" fmla="*/ 0 h 562"/>
                    <a:gd name="T20" fmla="*/ 154 w 154"/>
                    <a:gd name="T21" fmla="*/ 562 h 562"/>
                  </a:gdLst>
                  <a:ahLst/>
                  <a:cxnLst>
                    <a:cxn ang="T12">
                      <a:pos x="T0" y="T1"/>
                    </a:cxn>
                    <a:cxn ang="T13">
                      <a:pos x="T2" y="T3"/>
                    </a:cxn>
                    <a:cxn ang="T14">
                      <a:pos x="T4" y="T5"/>
                    </a:cxn>
                    <a:cxn ang="T15">
                      <a:pos x="T6" y="T7"/>
                    </a:cxn>
                    <a:cxn ang="T16">
                      <a:pos x="T8" y="T9"/>
                    </a:cxn>
                    <a:cxn ang="T17">
                      <a:pos x="T10" y="T11"/>
                    </a:cxn>
                  </a:cxnLst>
                  <a:rect l="T18" t="T19" r="T20" b="T21"/>
                  <a:pathLst>
                    <a:path w="154" h="562">
                      <a:moveTo>
                        <a:pt x="8" y="0"/>
                      </a:moveTo>
                      <a:lnTo>
                        <a:pt x="154" y="562"/>
                      </a:lnTo>
                      <a:lnTo>
                        <a:pt x="62" y="562"/>
                      </a:lnTo>
                      <a:lnTo>
                        <a:pt x="0" y="319"/>
                      </a:lnTo>
                      <a:lnTo>
                        <a:pt x="6" y="0"/>
                      </a:lnTo>
                      <a:lnTo>
                        <a:pt x="8" y="0"/>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29" name="Freeform 283"/>
                <p:cNvSpPr>
                  <a:spLocks/>
                </p:cNvSpPr>
                <p:nvPr/>
              </p:nvSpPr>
              <p:spPr bwMode="auto">
                <a:xfrm>
                  <a:off x="4700" y="1457"/>
                  <a:ext cx="27" cy="103"/>
                </a:xfrm>
                <a:custGeom>
                  <a:avLst/>
                  <a:gdLst>
                    <a:gd name="T0" fmla="*/ 0 w 108"/>
                    <a:gd name="T1" fmla="*/ 0 h 415"/>
                    <a:gd name="T2" fmla="*/ 1 w 108"/>
                    <a:gd name="T3" fmla="*/ 1 h 415"/>
                    <a:gd name="T4" fmla="*/ 0 w 108"/>
                    <a:gd name="T5" fmla="*/ 1 h 415"/>
                    <a:gd name="T6" fmla="*/ 0 w 108"/>
                    <a:gd name="T7" fmla="*/ 1 h 415"/>
                    <a:gd name="T8" fmla="*/ 0 w 108"/>
                    <a:gd name="T9" fmla="*/ 0 h 415"/>
                    <a:gd name="T10" fmla="*/ 0 60000 65536"/>
                    <a:gd name="T11" fmla="*/ 0 60000 65536"/>
                    <a:gd name="T12" fmla="*/ 0 60000 65536"/>
                    <a:gd name="T13" fmla="*/ 0 60000 65536"/>
                    <a:gd name="T14" fmla="*/ 0 60000 65536"/>
                    <a:gd name="T15" fmla="*/ 0 w 108"/>
                    <a:gd name="T16" fmla="*/ 0 h 415"/>
                    <a:gd name="T17" fmla="*/ 108 w 108"/>
                    <a:gd name="T18" fmla="*/ 415 h 415"/>
                  </a:gdLst>
                  <a:ahLst/>
                  <a:cxnLst>
                    <a:cxn ang="T10">
                      <a:pos x="T0" y="T1"/>
                    </a:cxn>
                    <a:cxn ang="T11">
                      <a:pos x="T2" y="T3"/>
                    </a:cxn>
                    <a:cxn ang="T12">
                      <a:pos x="T4" y="T5"/>
                    </a:cxn>
                    <a:cxn ang="T13">
                      <a:pos x="T6" y="T7"/>
                    </a:cxn>
                    <a:cxn ang="T14">
                      <a:pos x="T8" y="T9"/>
                    </a:cxn>
                  </a:cxnLst>
                  <a:rect l="T15" t="T16" r="T17" b="T18"/>
                  <a:pathLst>
                    <a:path w="108" h="415">
                      <a:moveTo>
                        <a:pt x="0" y="0"/>
                      </a:moveTo>
                      <a:lnTo>
                        <a:pt x="108" y="415"/>
                      </a:lnTo>
                      <a:lnTo>
                        <a:pt x="18" y="415"/>
                      </a:lnTo>
                      <a:lnTo>
                        <a:pt x="0" y="345"/>
                      </a:lnTo>
                      <a:lnTo>
                        <a:pt x="0" y="0"/>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0" name="Freeform 284"/>
                <p:cNvSpPr>
                  <a:spLocks/>
                </p:cNvSpPr>
                <p:nvPr/>
              </p:nvSpPr>
              <p:spPr bwMode="auto">
                <a:xfrm>
                  <a:off x="4700" y="1499"/>
                  <a:ext cx="15" cy="61"/>
                </a:xfrm>
                <a:custGeom>
                  <a:avLst/>
                  <a:gdLst>
                    <a:gd name="T0" fmla="*/ 0 w 62"/>
                    <a:gd name="T1" fmla="*/ 0 h 243"/>
                    <a:gd name="T2" fmla="*/ 0 w 62"/>
                    <a:gd name="T3" fmla="*/ 1 h 243"/>
                    <a:gd name="T4" fmla="*/ 0 w 62"/>
                    <a:gd name="T5" fmla="*/ 1 h 243"/>
                    <a:gd name="T6" fmla="*/ 0 w 62"/>
                    <a:gd name="T7" fmla="*/ 0 h 243"/>
                    <a:gd name="T8" fmla="*/ 0 60000 65536"/>
                    <a:gd name="T9" fmla="*/ 0 60000 65536"/>
                    <a:gd name="T10" fmla="*/ 0 60000 65536"/>
                    <a:gd name="T11" fmla="*/ 0 60000 65536"/>
                    <a:gd name="T12" fmla="*/ 0 w 62"/>
                    <a:gd name="T13" fmla="*/ 0 h 243"/>
                    <a:gd name="T14" fmla="*/ 62 w 62"/>
                    <a:gd name="T15" fmla="*/ 243 h 243"/>
                  </a:gdLst>
                  <a:ahLst/>
                  <a:cxnLst>
                    <a:cxn ang="T8">
                      <a:pos x="T0" y="T1"/>
                    </a:cxn>
                    <a:cxn ang="T9">
                      <a:pos x="T2" y="T3"/>
                    </a:cxn>
                    <a:cxn ang="T10">
                      <a:pos x="T4" y="T5"/>
                    </a:cxn>
                    <a:cxn ang="T11">
                      <a:pos x="T6" y="T7"/>
                    </a:cxn>
                  </a:cxnLst>
                  <a:rect l="T12" t="T13" r="T14" b="T15"/>
                  <a:pathLst>
                    <a:path w="62" h="243">
                      <a:moveTo>
                        <a:pt x="0" y="0"/>
                      </a:moveTo>
                      <a:lnTo>
                        <a:pt x="62" y="243"/>
                      </a:lnTo>
                      <a:lnTo>
                        <a:pt x="0" y="243"/>
                      </a:lnTo>
                      <a:lnTo>
                        <a:pt x="0" y="0"/>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1" name="Freeform 285"/>
                <p:cNvSpPr>
                  <a:spLocks/>
                </p:cNvSpPr>
                <p:nvPr/>
              </p:nvSpPr>
              <p:spPr bwMode="auto">
                <a:xfrm>
                  <a:off x="4700" y="1543"/>
                  <a:ext cx="4" cy="17"/>
                </a:xfrm>
                <a:custGeom>
                  <a:avLst/>
                  <a:gdLst>
                    <a:gd name="T0" fmla="*/ 0 w 18"/>
                    <a:gd name="T1" fmla="*/ 0 h 70"/>
                    <a:gd name="T2" fmla="*/ 0 w 18"/>
                    <a:gd name="T3" fmla="*/ 0 h 70"/>
                    <a:gd name="T4" fmla="*/ 0 w 18"/>
                    <a:gd name="T5" fmla="*/ 0 h 70"/>
                    <a:gd name="T6" fmla="*/ 0 w 18"/>
                    <a:gd name="T7" fmla="*/ 0 h 70"/>
                    <a:gd name="T8" fmla="*/ 0 60000 65536"/>
                    <a:gd name="T9" fmla="*/ 0 60000 65536"/>
                    <a:gd name="T10" fmla="*/ 0 60000 65536"/>
                    <a:gd name="T11" fmla="*/ 0 60000 65536"/>
                    <a:gd name="T12" fmla="*/ 0 w 18"/>
                    <a:gd name="T13" fmla="*/ 0 h 70"/>
                    <a:gd name="T14" fmla="*/ 18 w 18"/>
                    <a:gd name="T15" fmla="*/ 70 h 70"/>
                  </a:gdLst>
                  <a:ahLst/>
                  <a:cxnLst>
                    <a:cxn ang="T8">
                      <a:pos x="T0" y="T1"/>
                    </a:cxn>
                    <a:cxn ang="T9">
                      <a:pos x="T2" y="T3"/>
                    </a:cxn>
                    <a:cxn ang="T10">
                      <a:pos x="T4" y="T5"/>
                    </a:cxn>
                    <a:cxn ang="T11">
                      <a:pos x="T6" y="T7"/>
                    </a:cxn>
                  </a:cxnLst>
                  <a:rect l="T12" t="T13" r="T14" b="T15"/>
                  <a:pathLst>
                    <a:path w="18" h="70">
                      <a:moveTo>
                        <a:pt x="0" y="0"/>
                      </a:moveTo>
                      <a:lnTo>
                        <a:pt x="18" y="70"/>
                      </a:lnTo>
                      <a:lnTo>
                        <a:pt x="0" y="70"/>
                      </a:lnTo>
                      <a:lnTo>
                        <a:pt x="0" y="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2" name="Freeform 286"/>
                <p:cNvSpPr>
                  <a:spLocks/>
                </p:cNvSpPr>
                <p:nvPr/>
              </p:nvSpPr>
              <p:spPr bwMode="auto">
                <a:xfrm>
                  <a:off x="4188" y="1470"/>
                  <a:ext cx="119" cy="100"/>
                </a:xfrm>
                <a:custGeom>
                  <a:avLst/>
                  <a:gdLst>
                    <a:gd name="T0" fmla="*/ 2 w 475"/>
                    <a:gd name="T1" fmla="*/ 0 h 400"/>
                    <a:gd name="T2" fmla="*/ 2 w 475"/>
                    <a:gd name="T3" fmla="*/ 1 h 400"/>
                    <a:gd name="T4" fmla="*/ 2 w 475"/>
                    <a:gd name="T5" fmla="*/ 1 h 400"/>
                    <a:gd name="T6" fmla="*/ 2 w 475"/>
                    <a:gd name="T7" fmla="*/ 1 h 400"/>
                    <a:gd name="T8" fmla="*/ 1 w 475"/>
                    <a:gd name="T9" fmla="*/ 1 h 400"/>
                    <a:gd name="T10" fmla="*/ 1 w 475"/>
                    <a:gd name="T11" fmla="*/ 1 h 400"/>
                    <a:gd name="T12" fmla="*/ 1 w 475"/>
                    <a:gd name="T13" fmla="*/ 1 h 400"/>
                    <a:gd name="T14" fmla="*/ 1 w 475"/>
                    <a:gd name="T15" fmla="*/ 1 h 400"/>
                    <a:gd name="T16" fmla="*/ 1 w 475"/>
                    <a:gd name="T17" fmla="*/ 2 h 400"/>
                    <a:gd name="T18" fmla="*/ 1 w 475"/>
                    <a:gd name="T19" fmla="*/ 2 h 400"/>
                    <a:gd name="T20" fmla="*/ 1 w 475"/>
                    <a:gd name="T21" fmla="*/ 2 h 400"/>
                    <a:gd name="T22" fmla="*/ 1 w 475"/>
                    <a:gd name="T23" fmla="*/ 2 h 400"/>
                    <a:gd name="T24" fmla="*/ 1 w 475"/>
                    <a:gd name="T25" fmla="*/ 2 h 400"/>
                    <a:gd name="T26" fmla="*/ 1 w 475"/>
                    <a:gd name="T27" fmla="*/ 2 h 400"/>
                    <a:gd name="T28" fmla="*/ 0 w 475"/>
                    <a:gd name="T29" fmla="*/ 2 h 400"/>
                    <a:gd name="T30" fmla="*/ 0 w 475"/>
                    <a:gd name="T31" fmla="*/ 2 h 400"/>
                    <a:gd name="T32" fmla="*/ 0 w 475"/>
                    <a:gd name="T33" fmla="*/ 2 h 400"/>
                    <a:gd name="T34" fmla="*/ 0 w 475"/>
                    <a:gd name="T35" fmla="*/ 2 h 400"/>
                    <a:gd name="T36" fmla="*/ 0 w 475"/>
                    <a:gd name="T37" fmla="*/ 2 h 400"/>
                    <a:gd name="T38" fmla="*/ 0 w 475"/>
                    <a:gd name="T39" fmla="*/ 1 h 400"/>
                    <a:gd name="T40" fmla="*/ 0 w 475"/>
                    <a:gd name="T41" fmla="*/ 1 h 400"/>
                    <a:gd name="T42" fmla="*/ 0 w 475"/>
                    <a:gd name="T43" fmla="*/ 1 h 400"/>
                    <a:gd name="T44" fmla="*/ 0 w 475"/>
                    <a:gd name="T45" fmla="*/ 1 h 400"/>
                    <a:gd name="T46" fmla="*/ 1 w 475"/>
                    <a:gd name="T47" fmla="*/ 1 h 400"/>
                    <a:gd name="T48" fmla="*/ 1 w 475"/>
                    <a:gd name="T49" fmla="*/ 1 h 400"/>
                    <a:gd name="T50" fmla="*/ 1 w 475"/>
                    <a:gd name="T51" fmla="*/ 1 h 400"/>
                    <a:gd name="T52" fmla="*/ 1 w 475"/>
                    <a:gd name="T53" fmla="*/ 1 h 400"/>
                    <a:gd name="T54" fmla="*/ 1 w 475"/>
                    <a:gd name="T55" fmla="*/ 1 h 400"/>
                    <a:gd name="T56" fmla="*/ 1 w 475"/>
                    <a:gd name="T57" fmla="*/ 0 h 400"/>
                    <a:gd name="T58" fmla="*/ 1 w 475"/>
                    <a:gd name="T59" fmla="*/ 0 h 400"/>
                    <a:gd name="T60" fmla="*/ 1 w 475"/>
                    <a:gd name="T61" fmla="*/ 0 h 400"/>
                    <a:gd name="T62" fmla="*/ 2 w 475"/>
                    <a:gd name="T63" fmla="*/ 0 h 400"/>
                    <a:gd name="T64" fmla="*/ 2 w 475"/>
                    <a:gd name="T65" fmla="*/ 0 h 400"/>
                    <a:gd name="T66" fmla="*/ 2 w 475"/>
                    <a:gd name="T67" fmla="*/ 0 h 400"/>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475"/>
                    <a:gd name="T103" fmla="*/ 0 h 400"/>
                    <a:gd name="T104" fmla="*/ 475 w 475"/>
                    <a:gd name="T105" fmla="*/ 400 h 400"/>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475" h="400">
                      <a:moveTo>
                        <a:pt x="443" y="0"/>
                      </a:moveTo>
                      <a:lnTo>
                        <a:pt x="475" y="100"/>
                      </a:lnTo>
                      <a:lnTo>
                        <a:pt x="427" y="123"/>
                      </a:lnTo>
                      <a:lnTo>
                        <a:pt x="380" y="150"/>
                      </a:lnTo>
                      <a:lnTo>
                        <a:pt x="337" y="180"/>
                      </a:lnTo>
                      <a:lnTo>
                        <a:pt x="299" y="212"/>
                      </a:lnTo>
                      <a:lnTo>
                        <a:pt x="261" y="253"/>
                      </a:lnTo>
                      <a:lnTo>
                        <a:pt x="231" y="294"/>
                      </a:lnTo>
                      <a:lnTo>
                        <a:pt x="203" y="342"/>
                      </a:lnTo>
                      <a:lnTo>
                        <a:pt x="182" y="391"/>
                      </a:lnTo>
                      <a:lnTo>
                        <a:pt x="161" y="395"/>
                      </a:lnTo>
                      <a:lnTo>
                        <a:pt x="138" y="397"/>
                      </a:lnTo>
                      <a:lnTo>
                        <a:pt x="117" y="397"/>
                      </a:lnTo>
                      <a:lnTo>
                        <a:pt x="92" y="400"/>
                      </a:lnTo>
                      <a:lnTo>
                        <a:pt x="67" y="400"/>
                      </a:lnTo>
                      <a:lnTo>
                        <a:pt x="44" y="400"/>
                      </a:lnTo>
                      <a:lnTo>
                        <a:pt x="21" y="400"/>
                      </a:lnTo>
                      <a:lnTo>
                        <a:pt x="0" y="400"/>
                      </a:lnTo>
                      <a:lnTo>
                        <a:pt x="8" y="361"/>
                      </a:lnTo>
                      <a:lnTo>
                        <a:pt x="16" y="326"/>
                      </a:lnTo>
                      <a:lnTo>
                        <a:pt x="30" y="294"/>
                      </a:lnTo>
                      <a:lnTo>
                        <a:pt x="49" y="261"/>
                      </a:lnTo>
                      <a:lnTo>
                        <a:pt x="67" y="231"/>
                      </a:lnTo>
                      <a:lnTo>
                        <a:pt x="92" y="201"/>
                      </a:lnTo>
                      <a:lnTo>
                        <a:pt x="117" y="174"/>
                      </a:lnTo>
                      <a:lnTo>
                        <a:pt x="143" y="147"/>
                      </a:lnTo>
                      <a:lnTo>
                        <a:pt x="177" y="123"/>
                      </a:lnTo>
                      <a:lnTo>
                        <a:pt x="209" y="100"/>
                      </a:lnTo>
                      <a:lnTo>
                        <a:pt x="244" y="79"/>
                      </a:lnTo>
                      <a:lnTo>
                        <a:pt x="279" y="60"/>
                      </a:lnTo>
                      <a:lnTo>
                        <a:pt x="318" y="40"/>
                      </a:lnTo>
                      <a:lnTo>
                        <a:pt x="358" y="28"/>
                      </a:lnTo>
                      <a:lnTo>
                        <a:pt x="399" y="12"/>
                      </a:lnTo>
                      <a:lnTo>
                        <a:pt x="443" y="0"/>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3" name="Freeform 287"/>
                <p:cNvSpPr>
                  <a:spLocks/>
                </p:cNvSpPr>
                <p:nvPr/>
              </p:nvSpPr>
              <p:spPr bwMode="auto">
                <a:xfrm>
                  <a:off x="4293" y="1468"/>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29" y="117"/>
                      </a:moveTo>
                      <a:lnTo>
                        <a:pt x="0" y="13"/>
                      </a:lnTo>
                      <a:lnTo>
                        <a:pt x="10" y="13"/>
                      </a:lnTo>
                      <a:lnTo>
                        <a:pt x="23" y="11"/>
                      </a:lnTo>
                      <a:lnTo>
                        <a:pt x="35" y="6"/>
                      </a:lnTo>
                      <a:lnTo>
                        <a:pt x="48" y="0"/>
                      </a:lnTo>
                      <a:lnTo>
                        <a:pt x="81" y="101"/>
                      </a:lnTo>
                      <a:lnTo>
                        <a:pt x="67" y="106"/>
                      </a:lnTo>
                      <a:lnTo>
                        <a:pt x="56" y="108"/>
                      </a:lnTo>
                      <a:lnTo>
                        <a:pt x="42" y="114"/>
                      </a:lnTo>
                      <a:lnTo>
                        <a:pt x="29" y="117"/>
                      </a:lnTo>
                      <a:close/>
                    </a:path>
                  </a:pathLst>
                </a:custGeom>
                <a:solidFill>
                  <a:srgbClr val="CC562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4" name="Freeform 288"/>
                <p:cNvSpPr>
                  <a:spLocks/>
                </p:cNvSpPr>
                <p:nvPr/>
              </p:nvSpPr>
              <p:spPr bwMode="auto">
                <a:xfrm>
                  <a:off x="4299" y="1467"/>
                  <a:ext cx="20" cy="28"/>
                </a:xfrm>
                <a:custGeom>
                  <a:avLst/>
                  <a:gdLst>
                    <a:gd name="T0" fmla="*/ 0 w 81"/>
                    <a:gd name="T1" fmla="*/ 1 h 111"/>
                    <a:gd name="T2" fmla="*/ 0 w 81"/>
                    <a:gd name="T3" fmla="*/ 0 h 111"/>
                    <a:gd name="T4" fmla="*/ 0 w 81"/>
                    <a:gd name="T5" fmla="*/ 0 h 111"/>
                    <a:gd name="T6" fmla="*/ 0 w 81"/>
                    <a:gd name="T7" fmla="*/ 0 h 111"/>
                    <a:gd name="T8" fmla="*/ 0 w 81"/>
                    <a:gd name="T9" fmla="*/ 0 h 111"/>
                    <a:gd name="T10" fmla="*/ 0 w 81"/>
                    <a:gd name="T11" fmla="*/ 0 h 111"/>
                    <a:gd name="T12" fmla="*/ 0 w 81"/>
                    <a:gd name="T13" fmla="*/ 1 h 111"/>
                    <a:gd name="T14" fmla="*/ 0 w 81"/>
                    <a:gd name="T15" fmla="*/ 1 h 111"/>
                    <a:gd name="T16" fmla="*/ 0 w 81"/>
                    <a:gd name="T17" fmla="*/ 1 h 111"/>
                    <a:gd name="T18" fmla="*/ 0 w 81"/>
                    <a:gd name="T19" fmla="*/ 1 h 111"/>
                    <a:gd name="T20" fmla="*/ 0 w 81"/>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1"/>
                    <a:gd name="T35" fmla="*/ 81 w 81"/>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1">
                      <a:moveTo>
                        <a:pt x="32" y="111"/>
                      </a:moveTo>
                      <a:lnTo>
                        <a:pt x="0" y="11"/>
                      </a:lnTo>
                      <a:lnTo>
                        <a:pt x="14" y="9"/>
                      </a:lnTo>
                      <a:lnTo>
                        <a:pt x="27" y="5"/>
                      </a:lnTo>
                      <a:lnTo>
                        <a:pt x="37" y="3"/>
                      </a:lnTo>
                      <a:lnTo>
                        <a:pt x="51" y="0"/>
                      </a:lnTo>
                      <a:lnTo>
                        <a:pt x="81" y="95"/>
                      </a:lnTo>
                      <a:lnTo>
                        <a:pt x="70" y="99"/>
                      </a:lnTo>
                      <a:lnTo>
                        <a:pt x="60" y="104"/>
                      </a:lnTo>
                      <a:lnTo>
                        <a:pt x="46" y="106"/>
                      </a:lnTo>
                      <a:lnTo>
                        <a:pt x="32" y="111"/>
                      </a:lnTo>
                      <a:close/>
                    </a:path>
                  </a:pathLst>
                </a:custGeom>
                <a:solidFill>
                  <a:srgbClr val="CC56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5" name="Freeform 289"/>
                <p:cNvSpPr>
                  <a:spLocks/>
                </p:cNvSpPr>
                <p:nvPr/>
              </p:nvSpPr>
              <p:spPr bwMode="auto">
                <a:xfrm>
                  <a:off x="4305" y="1466"/>
                  <a:ext cx="21" cy="27"/>
                </a:xfrm>
                <a:custGeom>
                  <a:avLst/>
                  <a:gdLst>
                    <a:gd name="T0" fmla="*/ 0 w 81"/>
                    <a:gd name="T1" fmla="*/ 0 h 109"/>
                    <a:gd name="T2" fmla="*/ 0 w 81"/>
                    <a:gd name="T3" fmla="*/ 0 h 109"/>
                    <a:gd name="T4" fmla="*/ 0 w 81"/>
                    <a:gd name="T5" fmla="*/ 0 h 109"/>
                    <a:gd name="T6" fmla="*/ 0 w 81"/>
                    <a:gd name="T7" fmla="*/ 0 h 109"/>
                    <a:gd name="T8" fmla="*/ 0 w 81"/>
                    <a:gd name="T9" fmla="*/ 0 h 109"/>
                    <a:gd name="T10" fmla="*/ 0 w 81"/>
                    <a:gd name="T11" fmla="*/ 0 h 109"/>
                    <a:gd name="T12" fmla="*/ 0 w 81"/>
                    <a:gd name="T13" fmla="*/ 0 h 109"/>
                    <a:gd name="T14" fmla="*/ 0 w 81"/>
                    <a:gd name="T15" fmla="*/ 0 h 109"/>
                    <a:gd name="T16" fmla="*/ 0 w 81"/>
                    <a:gd name="T17" fmla="*/ 0 h 109"/>
                    <a:gd name="T18" fmla="*/ 0 w 81"/>
                    <a:gd name="T19" fmla="*/ 0 h 109"/>
                    <a:gd name="T20" fmla="*/ 0 w 81"/>
                    <a:gd name="T21" fmla="*/ 0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9"/>
                    <a:gd name="T35" fmla="*/ 81 w 81"/>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9">
                      <a:moveTo>
                        <a:pt x="33" y="109"/>
                      </a:moveTo>
                      <a:lnTo>
                        <a:pt x="0" y="8"/>
                      </a:lnTo>
                      <a:lnTo>
                        <a:pt x="14" y="8"/>
                      </a:lnTo>
                      <a:lnTo>
                        <a:pt x="27" y="5"/>
                      </a:lnTo>
                      <a:lnTo>
                        <a:pt x="38" y="3"/>
                      </a:lnTo>
                      <a:lnTo>
                        <a:pt x="52" y="0"/>
                      </a:lnTo>
                      <a:lnTo>
                        <a:pt x="81" y="92"/>
                      </a:lnTo>
                      <a:lnTo>
                        <a:pt x="70" y="95"/>
                      </a:lnTo>
                      <a:lnTo>
                        <a:pt x="57" y="100"/>
                      </a:lnTo>
                      <a:lnTo>
                        <a:pt x="43" y="104"/>
                      </a:lnTo>
                      <a:lnTo>
                        <a:pt x="33" y="109"/>
                      </a:lnTo>
                      <a:close/>
                    </a:path>
                  </a:pathLst>
                </a:custGeom>
                <a:solidFill>
                  <a:srgbClr val="CC592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6" name="Freeform 290"/>
                <p:cNvSpPr>
                  <a:spLocks/>
                </p:cNvSpPr>
                <p:nvPr/>
              </p:nvSpPr>
              <p:spPr bwMode="auto">
                <a:xfrm>
                  <a:off x="4312" y="1465"/>
                  <a:ext cx="21" cy="26"/>
                </a:xfrm>
                <a:custGeom>
                  <a:avLst/>
                  <a:gdLst>
                    <a:gd name="T0" fmla="*/ 0 w 85"/>
                    <a:gd name="T1" fmla="*/ 0 h 106"/>
                    <a:gd name="T2" fmla="*/ 0 w 85"/>
                    <a:gd name="T3" fmla="*/ 0 h 106"/>
                    <a:gd name="T4" fmla="*/ 0 w 85"/>
                    <a:gd name="T5" fmla="*/ 0 h 106"/>
                    <a:gd name="T6" fmla="*/ 0 w 85"/>
                    <a:gd name="T7" fmla="*/ 0 h 106"/>
                    <a:gd name="T8" fmla="*/ 0 w 85"/>
                    <a:gd name="T9" fmla="*/ 0 h 106"/>
                    <a:gd name="T10" fmla="*/ 0 w 85"/>
                    <a:gd name="T11" fmla="*/ 0 h 106"/>
                    <a:gd name="T12" fmla="*/ 0 w 85"/>
                    <a:gd name="T13" fmla="*/ 0 h 106"/>
                    <a:gd name="T14" fmla="*/ 0 w 85"/>
                    <a:gd name="T15" fmla="*/ 0 h 106"/>
                    <a:gd name="T16" fmla="*/ 0 w 85"/>
                    <a:gd name="T17" fmla="*/ 0 h 106"/>
                    <a:gd name="T18" fmla="*/ 0 w 85"/>
                    <a:gd name="T19" fmla="*/ 0 h 106"/>
                    <a:gd name="T20" fmla="*/ 0 w 85"/>
                    <a:gd name="T21" fmla="*/ 0 h 10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106"/>
                    <a:gd name="T35" fmla="*/ 85 w 85"/>
                    <a:gd name="T36" fmla="*/ 106 h 10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106">
                      <a:moveTo>
                        <a:pt x="30" y="106"/>
                      </a:moveTo>
                      <a:lnTo>
                        <a:pt x="0" y="11"/>
                      </a:lnTo>
                      <a:lnTo>
                        <a:pt x="14" y="9"/>
                      </a:lnTo>
                      <a:lnTo>
                        <a:pt x="28" y="6"/>
                      </a:lnTo>
                      <a:lnTo>
                        <a:pt x="41" y="4"/>
                      </a:lnTo>
                      <a:lnTo>
                        <a:pt x="55" y="0"/>
                      </a:lnTo>
                      <a:lnTo>
                        <a:pt x="85" y="92"/>
                      </a:lnTo>
                      <a:lnTo>
                        <a:pt x="71" y="96"/>
                      </a:lnTo>
                      <a:lnTo>
                        <a:pt x="57" y="101"/>
                      </a:lnTo>
                      <a:lnTo>
                        <a:pt x="44" y="104"/>
                      </a:lnTo>
                      <a:lnTo>
                        <a:pt x="30" y="106"/>
                      </a:lnTo>
                      <a:close/>
                    </a:path>
                  </a:pathLst>
                </a:custGeom>
                <a:solidFill>
                  <a:srgbClr val="CC592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7" name="Freeform 291"/>
                <p:cNvSpPr>
                  <a:spLocks/>
                </p:cNvSpPr>
                <p:nvPr/>
              </p:nvSpPr>
              <p:spPr bwMode="auto">
                <a:xfrm>
                  <a:off x="4319" y="1464"/>
                  <a:ext cx="20" cy="25"/>
                </a:xfrm>
                <a:custGeom>
                  <a:avLst/>
                  <a:gdLst>
                    <a:gd name="T0" fmla="*/ 0 w 83"/>
                    <a:gd name="T1" fmla="*/ 1 h 100"/>
                    <a:gd name="T2" fmla="*/ 0 w 83"/>
                    <a:gd name="T3" fmla="*/ 0 h 100"/>
                    <a:gd name="T4" fmla="*/ 0 w 83"/>
                    <a:gd name="T5" fmla="*/ 0 h 100"/>
                    <a:gd name="T6" fmla="*/ 0 w 83"/>
                    <a:gd name="T7" fmla="*/ 0 h 100"/>
                    <a:gd name="T8" fmla="*/ 0 w 83"/>
                    <a:gd name="T9" fmla="*/ 0 h 100"/>
                    <a:gd name="T10" fmla="*/ 0 w 83"/>
                    <a:gd name="T11" fmla="*/ 0 h 100"/>
                    <a:gd name="T12" fmla="*/ 0 w 83"/>
                    <a:gd name="T13" fmla="*/ 1 h 100"/>
                    <a:gd name="T14" fmla="*/ 0 w 83"/>
                    <a:gd name="T15" fmla="*/ 1 h 100"/>
                    <a:gd name="T16" fmla="*/ 0 w 83"/>
                    <a:gd name="T17" fmla="*/ 1 h 100"/>
                    <a:gd name="T18" fmla="*/ 0 w 83"/>
                    <a:gd name="T19" fmla="*/ 1 h 100"/>
                    <a:gd name="T20" fmla="*/ 0 w 83"/>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3"/>
                    <a:gd name="T34" fmla="*/ 0 h 100"/>
                    <a:gd name="T35" fmla="*/ 83 w 83"/>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3" h="100">
                      <a:moveTo>
                        <a:pt x="29" y="100"/>
                      </a:moveTo>
                      <a:lnTo>
                        <a:pt x="0" y="8"/>
                      </a:lnTo>
                      <a:lnTo>
                        <a:pt x="13" y="6"/>
                      </a:lnTo>
                      <a:lnTo>
                        <a:pt x="29" y="2"/>
                      </a:lnTo>
                      <a:lnTo>
                        <a:pt x="43" y="0"/>
                      </a:lnTo>
                      <a:lnTo>
                        <a:pt x="57" y="0"/>
                      </a:lnTo>
                      <a:lnTo>
                        <a:pt x="83" y="92"/>
                      </a:lnTo>
                      <a:lnTo>
                        <a:pt x="71" y="92"/>
                      </a:lnTo>
                      <a:lnTo>
                        <a:pt x="57" y="94"/>
                      </a:lnTo>
                      <a:lnTo>
                        <a:pt x="43" y="98"/>
                      </a:lnTo>
                      <a:lnTo>
                        <a:pt x="29" y="100"/>
                      </a:lnTo>
                      <a:close/>
                    </a:path>
                  </a:pathLst>
                </a:custGeom>
                <a:solidFill>
                  <a:srgbClr val="CC5B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8" name="Freeform 292"/>
                <p:cNvSpPr>
                  <a:spLocks/>
                </p:cNvSpPr>
                <p:nvPr/>
              </p:nvSpPr>
              <p:spPr bwMode="auto">
                <a:xfrm>
                  <a:off x="4325" y="1462"/>
                  <a:ext cx="21" cy="26"/>
                </a:xfrm>
                <a:custGeom>
                  <a:avLst/>
                  <a:gdLst>
                    <a:gd name="T0" fmla="*/ 0 w 84"/>
                    <a:gd name="T1" fmla="*/ 1 h 100"/>
                    <a:gd name="T2" fmla="*/ 0 w 84"/>
                    <a:gd name="T3" fmla="*/ 0 h 100"/>
                    <a:gd name="T4" fmla="*/ 0 w 84"/>
                    <a:gd name="T5" fmla="*/ 0 h 100"/>
                    <a:gd name="T6" fmla="*/ 0 w 84"/>
                    <a:gd name="T7" fmla="*/ 0 h 100"/>
                    <a:gd name="T8" fmla="*/ 0 w 84"/>
                    <a:gd name="T9" fmla="*/ 0 h 100"/>
                    <a:gd name="T10" fmla="*/ 0 w 84"/>
                    <a:gd name="T11" fmla="*/ 0 h 100"/>
                    <a:gd name="T12" fmla="*/ 0 w 84"/>
                    <a:gd name="T13" fmla="*/ 1 h 100"/>
                    <a:gd name="T14" fmla="*/ 0 w 84"/>
                    <a:gd name="T15" fmla="*/ 1 h 100"/>
                    <a:gd name="T16" fmla="*/ 0 w 84"/>
                    <a:gd name="T17" fmla="*/ 1 h 100"/>
                    <a:gd name="T18" fmla="*/ 0 w 84"/>
                    <a:gd name="T19" fmla="*/ 1 h 100"/>
                    <a:gd name="T20" fmla="*/ 0 w 84"/>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100"/>
                    <a:gd name="T35" fmla="*/ 84 w 84"/>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100">
                      <a:moveTo>
                        <a:pt x="30" y="100"/>
                      </a:moveTo>
                      <a:lnTo>
                        <a:pt x="0" y="8"/>
                      </a:lnTo>
                      <a:lnTo>
                        <a:pt x="14" y="6"/>
                      </a:lnTo>
                      <a:lnTo>
                        <a:pt x="30" y="6"/>
                      </a:lnTo>
                      <a:lnTo>
                        <a:pt x="44" y="3"/>
                      </a:lnTo>
                      <a:lnTo>
                        <a:pt x="56" y="0"/>
                      </a:lnTo>
                      <a:lnTo>
                        <a:pt x="84" y="93"/>
                      </a:lnTo>
                      <a:lnTo>
                        <a:pt x="70" y="93"/>
                      </a:lnTo>
                      <a:lnTo>
                        <a:pt x="56" y="95"/>
                      </a:lnTo>
                      <a:lnTo>
                        <a:pt x="44" y="98"/>
                      </a:lnTo>
                      <a:lnTo>
                        <a:pt x="30" y="100"/>
                      </a:lnTo>
                      <a:close/>
                    </a:path>
                  </a:pathLst>
                </a:custGeom>
                <a:solidFill>
                  <a:srgbClr val="CE60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39" name="Freeform 293"/>
                <p:cNvSpPr>
                  <a:spLocks/>
                </p:cNvSpPr>
                <p:nvPr/>
              </p:nvSpPr>
              <p:spPr bwMode="auto">
                <a:xfrm>
                  <a:off x="4333" y="1462"/>
                  <a:ext cx="20" cy="25"/>
                </a:xfrm>
                <a:custGeom>
                  <a:avLst/>
                  <a:gdLst>
                    <a:gd name="T0" fmla="*/ 0 w 81"/>
                    <a:gd name="T1" fmla="*/ 1 h 100"/>
                    <a:gd name="T2" fmla="*/ 0 w 81"/>
                    <a:gd name="T3" fmla="*/ 0 h 100"/>
                    <a:gd name="T4" fmla="*/ 0 w 81"/>
                    <a:gd name="T5" fmla="*/ 0 h 100"/>
                    <a:gd name="T6" fmla="*/ 0 w 81"/>
                    <a:gd name="T7" fmla="*/ 0 h 100"/>
                    <a:gd name="T8" fmla="*/ 0 w 81"/>
                    <a:gd name="T9" fmla="*/ 0 h 100"/>
                    <a:gd name="T10" fmla="*/ 0 w 81"/>
                    <a:gd name="T11" fmla="*/ 0 h 100"/>
                    <a:gd name="T12" fmla="*/ 0 w 81"/>
                    <a:gd name="T13" fmla="*/ 1 h 100"/>
                    <a:gd name="T14" fmla="*/ 0 w 81"/>
                    <a:gd name="T15" fmla="*/ 1 h 100"/>
                    <a:gd name="T16" fmla="*/ 0 w 81"/>
                    <a:gd name="T17" fmla="*/ 1 h 100"/>
                    <a:gd name="T18" fmla="*/ 0 w 81"/>
                    <a:gd name="T19" fmla="*/ 1 h 100"/>
                    <a:gd name="T20" fmla="*/ 0 w 81"/>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00"/>
                    <a:gd name="T35" fmla="*/ 81 w 81"/>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00">
                      <a:moveTo>
                        <a:pt x="26" y="100"/>
                      </a:moveTo>
                      <a:lnTo>
                        <a:pt x="0" y="8"/>
                      </a:lnTo>
                      <a:lnTo>
                        <a:pt x="14" y="8"/>
                      </a:lnTo>
                      <a:lnTo>
                        <a:pt x="26" y="5"/>
                      </a:lnTo>
                      <a:lnTo>
                        <a:pt x="40" y="2"/>
                      </a:lnTo>
                      <a:lnTo>
                        <a:pt x="54" y="0"/>
                      </a:lnTo>
                      <a:lnTo>
                        <a:pt x="81" y="92"/>
                      </a:lnTo>
                      <a:lnTo>
                        <a:pt x="67" y="92"/>
                      </a:lnTo>
                      <a:lnTo>
                        <a:pt x="54" y="95"/>
                      </a:lnTo>
                      <a:lnTo>
                        <a:pt x="40" y="97"/>
                      </a:lnTo>
                      <a:lnTo>
                        <a:pt x="26" y="100"/>
                      </a:lnTo>
                      <a:close/>
                    </a:path>
                  </a:pathLst>
                </a:custGeom>
                <a:solidFill>
                  <a:srgbClr val="D163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0" name="Freeform 294"/>
                <p:cNvSpPr>
                  <a:spLocks/>
                </p:cNvSpPr>
                <p:nvPr/>
              </p:nvSpPr>
              <p:spPr bwMode="auto">
                <a:xfrm>
                  <a:off x="4339" y="1462"/>
                  <a:ext cx="21" cy="24"/>
                </a:xfrm>
                <a:custGeom>
                  <a:avLst/>
                  <a:gdLst>
                    <a:gd name="T0" fmla="*/ 0 w 82"/>
                    <a:gd name="T1" fmla="*/ 1 h 95"/>
                    <a:gd name="T2" fmla="*/ 0 w 82"/>
                    <a:gd name="T3" fmla="*/ 0 h 95"/>
                    <a:gd name="T4" fmla="*/ 0 w 82"/>
                    <a:gd name="T5" fmla="*/ 0 h 95"/>
                    <a:gd name="T6" fmla="*/ 0 w 82"/>
                    <a:gd name="T7" fmla="*/ 0 h 95"/>
                    <a:gd name="T8" fmla="*/ 0 w 82"/>
                    <a:gd name="T9" fmla="*/ 0 h 95"/>
                    <a:gd name="T10" fmla="*/ 0 w 82"/>
                    <a:gd name="T11" fmla="*/ 0 h 95"/>
                    <a:gd name="T12" fmla="*/ 0 w 82"/>
                    <a:gd name="T13" fmla="*/ 1 h 95"/>
                    <a:gd name="T14" fmla="*/ 0 w 82"/>
                    <a:gd name="T15" fmla="*/ 1 h 95"/>
                    <a:gd name="T16" fmla="*/ 0 w 82"/>
                    <a:gd name="T17" fmla="*/ 1 h 95"/>
                    <a:gd name="T18" fmla="*/ 0 w 82"/>
                    <a:gd name="T19" fmla="*/ 1 h 95"/>
                    <a:gd name="T20" fmla="*/ 0 w 82"/>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5"/>
                    <a:gd name="T35" fmla="*/ 82 w 82"/>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5">
                      <a:moveTo>
                        <a:pt x="28" y="95"/>
                      </a:moveTo>
                      <a:lnTo>
                        <a:pt x="0" y="2"/>
                      </a:lnTo>
                      <a:lnTo>
                        <a:pt x="14" y="0"/>
                      </a:lnTo>
                      <a:lnTo>
                        <a:pt x="28" y="0"/>
                      </a:lnTo>
                      <a:lnTo>
                        <a:pt x="41" y="0"/>
                      </a:lnTo>
                      <a:lnTo>
                        <a:pt x="55" y="0"/>
                      </a:lnTo>
                      <a:lnTo>
                        <a:pt x="82" y="92"/>
                      </a:lnTo>
                      <a:lnTo>
                        <a:pt x="69" y="92"/>
                      </a:lnTo>
                      <a:lnTo>
                        <a:pt x="55" y="92"/>
                      </a:lnTo>
                      <a:lnTo>
                        <a:pt x="41" y="92"/>
                      </a:lnTo>
                      <a:lnTo>
                        <a:pt x="28" y="95"/>
                      </a:lnTo>
                      <a:close/>
                    </a:path>
                  </a:pathLst>
                </a:custGeom>
                <a:solidFill>
                  <a:srgbClr val="D16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1" name="Freeform 295"/>
                <p:cNvSpPr>
                  <a:spLocks/>
                </p:cNvSpPr>
                <p:nvPr/>
              </p:nvSpPr>
              <p:spPr bwMode="auto">
                <a:xfrm>
                  <a:off x="4346" y="1462"/>
                  <a:ext cx="21" cy="23"/>
                </a:xfrm>
                <a:custGeom>
                  <a:avLst/>
                  <a:gdLst>
                    <a:gd name="T0" fmla="*/ 0 w 82"/>
                    <a:gd name="T1" fmla="*/ 1 h 92"/>
                    <a:gd name="T2" fmla="*/ 0 w 82"/>
                    <a:gd name="T3" fmla="*/ 0 h 92"/>
                    <a:gd name="T4" fmla="*/ 0 w 82"/>
                    <a:gd name="T5" fmla="*/ 0 h 92"/>
                    <a:gd name="T6" fmla="*/ 0 w 82"/>
                    <a:gd name="T7" fmla="*/ 0 h 92"/>
                    <a:gd name="T8" fmla="*/ 0 w 82"/>
                    <a:gd name="T9" fmla="*/ 0 h 92"/>
                    <a:gd name="T10" fmla="*/ 0 w 82"/>
                    <a:gd name="T11" fmla="*/ 0 h 92"/>
                    <a:gd name="T12" fmla="*/ 0 w 82"/>
                    <a:gd name="T13" fmla="*/ 1 h 92"/>
                    <a:gd name="T14" fmla="*/ 0 w 82"/>
                    <a:gd name="T15" fmla="*/ 1 h 92"/>
                    <a:gd name="T16" fmla="*/ 0 w 82"/>
                    <a:gd name="T17" fmla="*/ 1 h 92"/>
                    <a:gd name="T18" fmla="*/ 0 w 82"/>
                    <a:gd name="T19" fmla="*/ 1 h 92"/>
                    <a:gd name="T20" fmla="*/ 0 w 82"/>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2"/>
                    <a:gd name="T34" fmla="*/ 0 h 92"/>
                    <a:gd name="T35" fmla="*/ 82 w 82"/>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2" h="92">
                      <a:moveTo>
                        <a:pt x="27" y="92"/>
                      </a:moveTo>
                      <a:lnTo>
                        <a:pt x="0" y="0"/>
                      </a:lnTo>
                      <a:lnTo>
                        <a:pt x="13" y="0"/>
                      </a:lnTo>
                      <a:lnTo>
                        <a:pt x="27" y="0"/>
                      </a:lnTo>
                      <a:lnTo>
                        <a:pt x="41" y="0"/>
                      </a:lnTo>
                      <a:lnTo>
                        <a:pt x="54" y="0"/>
                      </a:lnTo>
                      <a:lnTo>
                        <a:pt x="82" y="92"/>
                      </a:lnTo>
                      <a:lnTo>
                        <a:pt x="68" y="92"/>
                      </a:lnTo>
                      <a:lnTo>
                        <a:pt x="54" y="92"/>
                      </a:lnTo>
                      <a:lnTo>
                        <a:pt x="41" y="92"/>
                      </a:lnTo>
                      <a:lnTo>
                        <a:pt x="27" y="92"/>
                      </a:lnTo>
                      <a:close/>
                    </a:path>
                  </a:pathLst>
                </a:custGeom>
                <a:solidFill>
                  <a:srgbClr val="D168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2" name="Freeform 296"/>
                <p:cNvSpPr>
                  <a:spLocks/>
                </p:cNvSpPr>
                <p:nvPr/>
              </p:nvSpPr>
              <p:spPr bwMode="auto">
                <a:xfrm>
                  <a:off x="4353" y="1462"/>
                  <a:ext cx="21" cy="23"/>
                </a:xfrm>
                <a:custGeom>
                  <a:avLst/>
                  <a:gdLst>
                    <a:gd name="T0" fmla="*/ 0 w 85"/>
                    <a:gd name="T1" fmla="*/ 1 h 92"/>
                    <a:gd name="T2" fmla="*/ 0 w 85"/>
                    <a:gd name="T3" fmla="*/ 0 h 92"/>
                    <a:gd name="T4" fmla="*/ 0 w 85"/>
                    <a:gd name="T5" fmla="*/ 0 h 92"/>
                    <a:gd name="T6" fmla="*/ 0 w 85"/>
                    <a:gd name="T7" fmla="*/ 0 h 92"/>
                    <a:gd name="T8" fmla="*/ 0 w 85"/>
                    <a:gd name="T9" fmla="*/ 0 h 92"/>
                    <a:gd name="T10" fmla="*/ 0 w 85"/>
                    <a:gd name="T11" fmla="*/ 0 h 92"/>
                    <a:gd name="T12" fmla="*/ 0 w 85"/>
                    <a:gd name="T13" fmla="*/ 1 h 92"/>
                    <a:gd name="T14" fmla="*/ 0 w 85"/>
                    <a:gd name="T15" fmla="*/ 1 h 92"/>
                    <a:gd name="T16" fmla="*/ 0 w 85"/>
                    <a:gd name="T17" fmla="*/ 1 h 92"/>
                    <a:gd name="T18" fmla="*/ 0 w 85"/>
                    <a:gd name="T19" fmla="*/ 1 h 92"/>
                    <a:gd name="T20" fmla="*/ 0 w 85"/>
                    <a:gd name="T21" fmla="*/ 1 h 9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5"/>
                    <a:gd name="T34" fmla="*/ 0 h 92"/>
                    <a:gd name="T35" fmla="*/ 85 w 85"/>
                    <a:gd name="T36" fmla="*/ 92 h 9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5" h="92">
                      <a:moveTo>
                        <a:pt x="27" y="92"/>
                      </a:moveTo>
                      <a:lnTo>
                        <a:pt x="0" y="0"/>
                      </a:lnTo>
                      <a:lnTo>
                        <a:pt x="14" y="0"/>
                      </a:lnTo>
                      <a:lnTo>
                        <a:pt x="27" y="0"/>
                      </a:lnTo>
                      <a:lnTo>
                        <a:pt x="41" y="0"/>
                      </a:lnTo>
                      <a:lnTo>
                        <a:pt x="55" y="0"/>
                      </a:lnTo>
                      <a:lnTo>
                        <a:pt x="85" y="92"/>
                      </a:lnTo>
                      <a:lnTo>
                        <a:pt x="71" y="92"/>
                      </a:lnTo>
                      <a:lnTo>
                        <a:pt x="57" y="92"/>
                      </a:lnTo>
                      <a:lnTo>
                        <a:pt x="41" y="92"/>
                      </a:lnTo>
                      <a:lnTo>
                        <a:pt x="27" y="92"/>
                      </a:lnTo>
                      <a:close/>
                    </a:path>
                  </a:pathLst>
                </a:custGeom>
                <a:solidFill>
                  <a:srgbClr val="D36D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3" name="Freeform 297"/>
                <p:cNvSpPr>
                  <a:spLocks/>
                </p:cNvSpPr>
                <p:nvPr/>
              </p:nvSpPr>
              <p:spPr bwMode="auto">
                <a:xfrm>
                  <a:off x="4360" y="1462"/>
                  <a:ext cx="21" cy="24"/>
                </a:xfrm>
                <a:custGeom>
                  <a:avLst/>
                  <a:gdLst>
                    <a:gd name="T0" fmla="*/ 0 w 84"/>
                    <a:gd name="T1" fmla="*/ 1 h 95"/>
                    <a:gd name="T2" fmla="*/ 0 w 84"/>
                    <a:gd name="T3" fmla="*/ 0 h 95"/>
                    <a:gd name="T4" fmla="*/ 0 w 84"/>
                    <a:gd name="T5" fmla="*/ 0 h 95"/>
                    <a:gd name="T6" fmla="*/ 0 w 84"/>
                    <a:gd name="T7" fmla="*/ 0 h 95"/>
                    <a:gd name="T8" fmla="*/ 0 w 84"/>
                    <a:gd name="T9" fmla="*/ 0 h 95"/>
                    <a:gd name="T10" fmla="*/ 0 w 84"/>
                    <a:gd name="T11" fmla="*/ 0 h 95"/>
                    <a:gd name="T12" fmla="*/ 0 w 84"/>
                    <a:gd name="T13" fmla="*/ 1 h 95"/>
                    <a:gd name="T14" fmla="*/ 0 w 84"/>
                    <a:gd name="T15" fmla="*/ 1 h 95"/>
                    <a:gd name="T16" fmla="*/ 0 w 84"/>
                    <a:gd name="T17" fmla="*/ 1 h 95"/>
                    <a:gd name="T18" fmla="*/ 0 w 84"/>
                    <a:gd name="T19" fmla="*/ 1 h 95"/>
                    <a:gd name="T20" fmla="*/ 0 w 84"/>
                    <a:gd name="T21" fmla="*/ 1 h 9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4"/>
                    <a:gd name="T34" fmla="*/ 0 h 95"/>
                    <a:gd name="T35" fmla="*/ 84 w 84"/>
                    <a:gd name="T36" fmla="*/ 95 h 9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4" h="95">
                      <a:moveTo>
                        <a:pt x="28" y="92"/>
                      </a:moveTo>
                      <a:lnTo>
                        <a:pt x="0" y="0"/>
                      </a:lnTo>
                      <a:lnTo>
                        <a:pt x="14" y="0"/>
                      </a:lnTo>
                      <a:lnTo>
                        <a:pt x="28" y="0"/>
                      </a:lnTo>
                      <a:lnTo>
                        <a:pt x="41" y="0"/>
                      </a:lnTo>
                      <a:lnTo>
                        <a:pt x="54" y="0"/>
                      </a:lnTo>
                      <a:lnTo>
                        <a:pt x="84" y="95"/>
                      </a:lnTo>
                      <a:lnTo>
                        <a:pt x="71" y="92"/>
                      </a:lnTo>
                      <a:lnTo>
                        <a:pt x="58" y="92"/>
                      </a:lnTo>
                      <a:lnTo>
                        <a:pt x="41" y="92"/>
                      </a:lnTo>
                      <a:lnTo>
                        <a:pt x="28" y="92"/>
                      </a:lnTo>
                      <a:close/>
                    </a:path>
                  </a:pathLst>
                </a:custGeom>
                <a:solidFill>
                  <a:srgbClr val="D37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4" name="Freeform 298"/>
                <p:cNvSpPr>
                  <a:spLocks/>
                </p:cNvSpPr>
                <p:nvPr/>
              </p:nvSpPr>
              <p:spPr bwMode="auto">
                <a:xfrm>
                  <a:off x="4367" y="1462"/>
                  <a:ext cx="22" cy="25"/>
                </a:xfrm>
                <a:custGeom>
                  <a:avLst/>
                  <a:gdLst>
                    <a:gd name="T0" fmla="*/ 0 w 89"/>
                    <a:gd name="T1" fmla="*/ 1 h 100"/>
                    <a:gd name="T2" fmla="*/ 0 w 89"/>
                    <a:gd name="T3" fmla="*/ 0 h 100"/>
                    <a:gd name="T4" fmla="*/ 0 w 89"/>
                    <a:gd name="T5" fmla="*/ 0 h 100"/>
                    <a:gd name="T6" fmla="*/ 0 w 89"/>
                    <a:gd name="T7" fmla="*/ 0 h 100"/>
                    <a:gd name="T8" fmla="*/ 0 w 89"/>
                    <a:gd name="T9" fmla="*/ 0 h 100"/>
                    <a:gd name="T10" fmla="*/ 0 w 89"/>
                    <a:gd name="T11" fmla="*/ 0 h 100"/>
                    <a:gd name="T12" fmla="*/ 0 w 89"/>
                    <a:gd name="T13" fmla="*/ 1 h 100"/>
                    <a:gd name="T14" fmla="*/ 0 w 89"/>
                    <a:gd name="T15" fmla="*/ 1 h 100"/>
                    <a:gd name="T16" fmla="*/ 0 w 89"/>
                    <a:gd name="T17" fmla="*/ 1 h 100"/>
                    <a:gd name="T18" fmla="*/ 0 w 89"/>
                    <a:gd name="T19" fmla="*/ 1 h 100"/>
                    <a:gd name="T20" fmla="*/ 0 w 89"/>
                    <a:gd name="T21" fmla="*/ 1 h 10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9"/>
                    <a:gd name="T34" fmla="*/ 0 h 100"/>
                    <a:gd name="T35" fmla="*/ 89 w 89"/>
                    <a:gd name="T36" fmla="*/ 100 h 10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9" h="100">
                      <a:moveTo>
                        <a:pt x="30" y="92"/>
                      </a:moveTo>
                      <a:lnTo>
                        <a:pt x="0" y="0"/>
                      </a:lnTo>
                      <a:lnTo>
                        <a:pt x="13" y="0"/>
                      </a:lnTo>
                      <a:lnTo>
                        <a:pt x="30" y="0"/>
                      </a:lnTo>
                      <a:lnTo>
                        <a:pt x="43" y="0"/>
                      </a:lnTo>
                      <a:lnTo>
                        <a:pt x="56" y="0"/>
                      </a:lnTo>
                      <a:lnTo>
                        <a:pt x="89" y="100"/>
                      </a:lnTo>
                      <a:lnTo>
                        <a:pt x="72" y="97"/>
                      </a:lnTo>
                      <a:lnTo>
                        <a:pt x="59" y="95"/>
                      </a:lnTo>
                      <a:lnTo>
                        <a:pt x="43" y="95"/>
                      </a:lnTo>
                      <a:lnTo>
                        <a:pt x="30" y="92"/>
                      </a:lnTo>
                      <a:close/>
                    </a:path>
                  </a:pathLst>
                </a:custGeom>
                <a:solidFill>
                  <a:srgbClr val="D672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5" name="Freeform 299"/>
                <p:cNvSpPr>
                  <a:spLocks/>
                </p:cNvSpPr>
                <p:nvPr/>
              </p:nvSpPr>
              <p:spPr bwMode="auto">
                <a:xfrm>
                  <a:off x="4373" y="1462"/>
                  <a:ext cx="24" cy="27"/>
                </a:xfrm>
                <a:custGeom>
                  <a:avLst/>
                  <a:gdLst>
                    <a:gd name="T0" fmla="*/ 0 w 93"/>
                    <a:gd name="T1" fmla="*/ 1 h 108"/>
                    <a:gd name="T2" fmla="*/ 0 w 93"/>
                    <a:gd name="T3" fmla="*/ 0 h 108"/>
                    <a:gd name="T4" fmla="*/ 0 w 93"/>
                    <a:gd name="T5" fmla="*/ 0 h 108"/>
                    <a:gd name="T6" fmla="*/ 0 w 93"/>
                    <a:gd name="T7" fmla="*/ 0 h 108"/>
                    <a:gd name="T8" fmla="*/ 0 w 93"/>
                    <a:gd name="T9" fmla="*/ 0 h 108"/>
                    <a:gd name="T10" fmla="*/ 0 w 93"/>
                    <a:gd name="T11" fmla="*/ 0 h 108"/>
                    <a:gd name="T12" fmla="*/ 1 w 93"/>
                    <a:gd name="T13" fmla="*/ 1 h 108"/>
                    <a:gd name="T14" fmla="*/ 0 w 93"/>
                    <a:gd name="T15" fmla="*/ 1 h 108"/>
                    <a:gd name="T16" fmla="*/ 0 w 93"/>
                    <a:gd name="T17" fmla="*/ 1 h 108"/>
                    <a:gd name="T18" fmla="*/ 0 w 93"/>
                    <a:gd name="T19" fmla="*/ 1 h 108"/>
                    <a:gd name="T20" fmla="*/ 0 w 93"/>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3"/>
                    <a:gd name="T34" fmla="*/ 0 h 108"/>
                    <a:gd name="T35" fmla="*/ 93 w 93"/>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3" h="108">
                      <a:moveTo>
                        <a:pt x="30" y="95"/>
                      </a:moveTo>
                      <a:lnTo>
                        <a:pt x="0" y="0"/>
                      </a:lnTo>
                      <a:lnTo>
                        <a:pt x="14" y="0"/>
                      </a:lnTo>
                      <a:lnTo>
                        <a:pt x="30" y="0"/>
                      </a:lnTo>
                      <a:lnTo>
                        <a:pt x="44" y="0"/>
                      </a:lnTo>
                      <a:lnTo>
                        <a:pt x="58" y="0"/>
                      </a:lnTo>
                      <a:lnTo>
                        <a:pt x="93" y="108"/>
                      </a:lnTo>
                      <a:lnTo>
                        <a:pt x="79" y="102"/>
                      </a:lnTo>
                      <a:lnTo>
                        <a:pt x="63" y="100"/>
                      </a:lnTo>
                      <a:lnTo>
                        <a:pt x="46" y="97"/>
                      </a:lnTo>
                      <a:lnTo>
                        <a:pt x="30" y="95"/>
                      </a:lnTo>
                      <a:close/>
                    </a:path>
                  </a:pathLst>
                </a:custGeom>
                <a:solidFill>
                  <a:srgbClr val="D675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6" name="Freeform 300"/>
                <p:cNvSpPr>
                  <a:spLocks/>
                </p:cNvSpPr>
                <p:nvPr/>
              </p:nvSpPr>
              <p:spPr bwMode="auto">
                <a:xfrm>
                  <a:off x="4381" y="1462"/>
                  <a:ext cx="22" cy="29"/>
                </a:xfrm>
                <a:custGeom>
                  <a:avLst/>
                  <a:gdLst>
                    <a:gd name="T0" fmla="*/ 0 w 90"/>
                    <a:gd name="T1" fmla="*/ 1 h 116"/>
                    <a:gd name="T2" fmla="*/ 0 w 90"/>
                    <a:gd name="T3" fmla="*/ 0 h 116"/>
                    <a:gd name="T4" fmla="*/ 0 w 90"/>
                    <a:gd name="T5" fmla="*/ 0 h 116"/>
                    <a:gd name="T6" fmla="*/ 0 w 90"/>
                    <a:gd name="T7" fmla="*/ 0 h 116"/>
                    <a:gd name="T8" fmla="*/ 0 w 90"/>
                    <a:gd name="T9" fmla="*/ 0 h 116"/>
                    <a:gd name="T10" fmla="*/ 0 w 90"/>
                    <a:gd name="T11" fmla="*/ 0 h 116"/>
                    <a:gd name="T12" fmla="*/ 0 w 90"/>
                    <a:gd name="T13" fmla="*/ 1 h 116"/>
                    <a:gd name="T14" fmla="*/ 0 w 90"/>
                    <a:gd name="T15" fmla="*/ 1 h 116"/>
                    <a:gd name="T16" fmla="*/ 0 w 90"/>
                    <a:gd name="T17" fmla="*/ 1 h 116"/>
                    <a:gd name="T18" fmla="*/ 0 w 90"/>
                    <a:gd name="T19" fmla="*/ 1 h 116"/>
                    <a:gd name="T20" fmla="*/ 0 w 90"/>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116"/>
                    <a:gd name="T35" fmla="*/ 90 w 90"/>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116">
                      <a:moveTo>
                        <a:pt x="33" y="100"/>
                      </a:moveTo>
                      <a:lnTo>
                        <a:pt x="0" y="0"/>
                      </a:lnTo>
                      <a:lnTo>
                        <a:pt x="14" y="0"/>
                      </a:lnTo>
                      <a:lnTo>
                        <a:pt x="28" y="0"/>
                      </a:lnTo>
                      <a:lnTo>
                        <a:pt x="41" y="0"/>
                      </a:lnTo>
                      <a:lnTo>
                        <a:pt x="55" y="0"/>
                      </a:lnTo>
                      <a:lnTo>
                        <a:pt x="90" y="116"/>
                      </a:lnTo>
                      <a:lnTo>
                        <a:pt x="76" y="111"/>
                      </a:lnTo>
                      <a:lnTo>
                        <a:pt x="63" y="106"/>
                      </a:lnTo>
                      <a:lnTo>
                        <a:pt x="49" y="102"/>
                      </a:lnTo>
                      <a:lnTo>
                        <a:pt x="33" y="100"/>
                      </a:lnTo>
                      <a:close/>
                    </a:path>
                  </a:pathLst>
                </a:custGeom>
                <a:solidFill>
                  <a:srgbClr val="D675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7" name="Freeform 301"/>
                <p:cNvSpPr>
                  <a:spLocks/>
                </p:cNvSpPr>
                <p:nvPr/>
              </p:nvSpPr>
              <p:spPr bwMode="auto">
                <a:xfrm>
                  <a:off x="4388" y="1462"/>
                  <a:ext cx="24" cy="31"/>
                </a:xfrm>
                <a:custGeom>
                  <a:avLst/>
                  <a:gdLst>
                    <a:gd name="T0" fmla="*/ 0 w 97"/>
                    <a:gd name="T1" fmla="*/ 0 h 125"/>
                    <a:gd name="T2" fmla="*/ 0 w 97"/>
                    <a:gd name="T3" fmla="*/ 0 h 125"/>
                    <a:gd name="T4" fmla="*/ 0 w 97"/>
                    <a:gd name="T5" fmla="*/ 0 h 125"/>
                    <a:gd name="T6" fmla="*/ 0 w 97"/>
                    <a:gd name="T7" fmla="*/ 0 h 125"/>
                    <a:gd name="T8" fmla="*/ 0 w 97"/>
                    <a:gd name="T9" fmla="*/ 0 h 125"/>
                    <a:gd name="T10" fmla="*/ 0 w 97"/>
                    <a:gd name="T11" fmla="*/ 0 h 125"/>
                    <a:gd name="T12" fmla="*/ 0 w 97"/>
                    <a:gd name="T13" fmla="*/ 0 h 125"/>
                    <a:gd name="T14" fmla="*/ 0 w 97"/>
                    <a:gd name="T15" fmla="*/ 0 h 125"/>
                    <a:gd name="T16" fmla="*/ 0 w 97"/>
                    <a:gd name="T17" fmla="*/ 0 h 125"/>
                    <a:gd name="T18" fmla="*/ 0 w 97"/>
                    <a:gd name="T19" fmla="*/ 0 h 125"/>
                    <a:gd name="T20" fmla="*/ 0 w 97"/>
                    <a:gd name="T21" fmla="*/ 0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7"/>
                    <a:gd name="T34" fmla="*/ 0 h 125"/>
                    <a:gd name="T35" fmla="*/ 97 w 97"/>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7" h="125">
                      <a:moveTo>
                        <a:pt x="35" y="108"/>
                      </a:moveTo>
                      <a:lnTo>
                        <a:pt x="0" y="0"/>
                      </a:lnTo>
                      <a:lnTo>
                        <a:pt x="13" y="0"/>
                      </a:lnTo>
                      <a:lnTo>
                        <a:pt x="30" y="0"/>
                      </a:lnTo>
                      <a:lnTo>
                        <a:pt x="43" y="0"/>
                      </a:lnTo>
                      <a:lnTo>
                        <a:pt x="57" y="2"/>
                      </a:lnTo>
                      <a:lnTo>
                        <a:pt x="97" y="125"/>
                      </a:lnTo>
                      <a:lnTo>
                        <a:pt x="81" y="120"/>
                      </a:lnTo>
                      <a:lnTo>
                        <a:pt x="65" y="116"/>
                      </a:lnTo>
                      <a:lnTo>
                        <a:pt x="48" y="111"/>
                      </a:lnTo>
                      <a:lnTo>
                        <a:pt x="35" y="108"/>
                      </a:lnTo>
                      <a:close/>
                    </a:path>
                  </a:pathLst>
                </a:custGeom>
                <a:solidFill>
                  <a:srgbClr val="D677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8" name="Freeform 302"/>
                <p:cNvSpPr>
                  <a:spLocks/>
                </p:cNvSpPr>
                <p:nvPr/>
              </p:nvSpPr>
              <p:spPr bwMode="auto">
                <a:xfrm>
                  <a:off x="4394" y="1462"/>
                  <a:ext cx="26" cy="34"/>
                </a:xfrm>
                <a:custGeom>
                  <a:avLst/>
                  <a:gdLst>
                    <a:gd name="T0" fmla="*/ 0 w 100"/>
                    <a:gd name="T1" fmla="*/ 0 h 138"/>
                    <a:gd name="T2" fmla="*/ 0 w 100"/>
                    <a:gd name="T3" fmla="*/ 0 h 138"/>
                    <a:gd name="T4" fmla="*/ 0 w 100"/>
                    <a:gd name="T5" fmla="*/ 0 h 138"/>
                    <a:gd name="T6" fmla="*/ 0 w 100"/>
                    <a:gd name="T7" fmla="*/ 0 h 138"/>
                    <a:gd name="T8" fmla="*/ 0 w 100"/>
                    <a:gd name="T9" fmla="*/ 0 h 138"/>
                    <a:gd name="T10" fmla="*/ 0 w 100"/>
                    <a:gd name="T11" fmla="*/ 0 h 138"/>
                    <a:gd name="T12" fmla="*/ 1 w 100"/>
                    <a:gd name="T13" fmla="*/ 0 h 138"/>
                    <a:gd name="T14" fmla="*/ 1 w 100"/>
                    <a:gd name="T15" fmla="*/ 0 h 138"/>
                    <a:gd name="T16" fmla="*/ 0 w 100"/>
                    <a:gd name="T17" fmla="*/ 0 h 138"/>
                    <a:gd name="T18" fmla="*/ 0 w 100"/>
                    <a:gd name="T19" fmla="*/ 0 h 138"/>
                    <a:gd name="T20" fmla="*/ 0 w 100"/>
                    <a:gd name="T21" fmla="*/ 0 h 13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0"/>
                    <a:gd name="T34" fmla="*/ 0 h 138"/>
                    <a:gd name="T35" fmla="*/ 100 w 100"/>
                    <a:gd name="T36" fmla="*/ 138 h 13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0" h="138">
                      <a:moveTo>
                        <a:pt x="35" y="116"/>
                      </a:moveTo>
                      <a:lnTo>
                        <a:pt x="0" y="0"/>
                      </a:lnTo>
                      <a:lnTo>
                        <a:pt x="14" y="2"/>
                      </a:lnTo>
                      <a:lnTo>
                        <a:pt x="30" y="5"/>
                      </a:lnTo>
                      <a:lnTo>
                        <a:pt x="46" y="8"/>
                      </a:lnTo>
                      <a:lnTo>
                        <a:pt x="62" y="8"/>
                      </a:lnTo>
                      <a:lnTo>
                        <a:pt x="100" y="138"/>
                      </a:lnTo>
                      <a:lnTo>
                        <a:pt x="84" y="132"/>
                      </a:lnTo>
                      <a:lnTo>
                        <a:pt x="68" y="127"/>
                      </a:lnTo>
                      <a:lnTo>
                        <a:pt x="51" y="122"/>
                      </a:lnTo>
                      <a:lnTo>
                        <a:pt x="35" y="116"/>
                      </a:lnTo>
                      <a:close/>
                    </a:path>
                  </a:pathLst>
                </a:custGeom>
                <a:solidFill>
                  <a:srgbClr val="D67A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49" name="Freeform 303"/>
                <p:cNvSpPr>
                  <a:spLocks/>
                </p:cNvSpPr>
                <p:nvPr/>
              </p:nvSpPr>
              <p:spPr bwMode="auto">
                <a:xfrm>
                  <a:off x="4402" y="1462"/>
                  <a:ext cx="26" cy="39"/>
                </a:xfrm>
                <a:custGeom>
                  <a:avLst/>
                  <a:gdLst>
                    <a:gd name="T0" fmla="*/ 0 w 106"/>
                    <a:gd name="T1" fmla="*/ 1 h 153"/>
                    <a:gd name="T2" fmla="*/ 0 w 106"/>
                    <a:gd name="T3" fmla="*/ 0 h 153"/>
                    <a:gd name="T4" fmla="*/ 0 w 106"/>
                    <a:gd name="T5" fmla="*/ 0 h 153"/>
                    <a:gd name="T6" fmla="*/ 0 w 106"/>
                    <a:gd name="T7" fmla="*/ 0 h 153"/>
                    <a:gd name="T8" fmla="*/ 0 w 106"/>
                    <a:gd name="T9" fmla="*/ 0 h 153"/>
                    <a:gd name="T10" fmla="*/ 0 w 106"/>
                    <a:gd name="T11" fmla="*/ 0 h 153"/>
                    <a:gd name="T12" fmla="*/ 0 w 106"/>
                    <a:gd name="T13" fmla="*/ 1 h 153"/>
                    <a:gd name="T14" fmla="*/ 0 w 106"/>
                    <a:gd name="T15" fmla="*/ 1 h 153"/>
                    <a:gd name="T16" fmla="*/ 0 w 106"/>
                    <a:gd name="T17" fmla="*/ 1 h 153"/>
                    <a:gd name="T18" fmla="*/ 0 w 106"/>
                    <a:gd name="T19" fmla="*/ 1 h 153"/>
                    <a:gd name="T20" fmla="*/ 0 w 106"/>
                    <a:gd name="T21" fmla="*/ 1 h 1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6"/>
                    <a:gd name="T34" fmla="*/ 0 h 153"/>
                    <a:gd name="T35" fmla="*/ 106 w 106"/>
                    <a:gd name="T36" fmla="*/ 153 h 1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6" h="153">
                      <a:moveTo>
                        <a:pt x="40" y="123"/>
                      </a:moveTo>
                      <a:lnTo>
                        <a:pt x="0" y="0"/>
                      </a:lnTo>
                      <a:lnTo>
                        <a:pt x="16" y="3"/>
                      </a:lnTo>
                      <a:lnTo>
                        <a:pt x="30" y="6"/>
                      </a:lnTo>
                      <a:lnTo>
                        <a:pt x="46" y="6"/>
                      </a:lnTo>
                      <a:lnTo>
                        <a:pt x="60" y="8"/>
                      </a:lnTo>
                      <a:lnTo>
                        <a:pt x="106" y="153"/>
                      </a:lnTo>
                      <a:lnTo>
                        <a:pt x="90" y="144"/>
                      </a:lnTo>
                      <a:lnTo>
                        <a:pt x="74" y="136"/>
                      </a:lnTo>
                      <a:lnTo>
                        <a:pt x="56" y="128"/>
                      </a:lnTo>
                      <a:lnTo>
                        <a:pt x="40" y="123"/>
                      </a:lnTo>
                      <a:close/>
                    </a:path>
                  </a:pathLst>
                </a:custGeom>
                <a:solidFill>
                  <a:srgbClr val="D87C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0" name="Freeform 304"/>
                <p:cNvSpPr>
                  <a:spLocks/>
                </p:cNvSpPr>
                <p:nvPr/>
              </p:nvSpPr>
              <p:spPr bwMode="auto">
                <a:xfrm>
                  <a:off x="4410" y="1464"/>
                  <a:ext cx="26" cy="41"/>
                </a:xfrm>
                <a:custGeom>
                  <a:avLst/>
                  <a:gdLst>
                    <a:gd name="T0" fmla="*/ 0 w 104"/>
                    <a:gd name="T1" fmla="*/ 1 h 163"/>
                    <a:gd name="T2" fmla="*/ 0 w 104"/>
                    <a:gd name="T3" fmla="*/ 0 h 163"/>
                    <a:gd name="T4" fmla="*/ 0 w 104"/>
                    <a:gd name="T5" fmla="*/ 0 h 163"/>
                    <a:gd name="T6" fmla="*/ 0 w 104"/>
                    <a:gd name="T7" fmla="*/ 0 h 163"/>
                    <a:gd name="T8" fmla="*/ 0 w 104"/>
                    <a:gd name="T9" fmla="*/ 0 h 163"/>
                    <a:gd name="T10" fmla="*/ 0 w 104"/>
                    <a:gd name="T11" fmla="*/ 0 h 163"/>
                    <a:gd name="T12" fmla="*/ 1 w 104"/>
                    <a:gd name="T13" fmla="*/ 1 h 163"/>
                    <a:gd name="T14" fmla="*/ 1 w 104"/>
                    <a:gd name="T15" fmla="*/ 1 h 163"/>
                    <a:gd name="T16" fmla="*/ 0 w 104"/>
                    <a:gd name="T17" fmla="*/ 1 h 163"/>
                    <a:gd name="T18" fmla="*/ 0 w 104"/>
                    <a:gd name="T19" fmla="*/ 1 h 163"/>
                    <a:gd name="T20" fmla="*/ 0 w 104"/>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4"/>
                    <a:gd name="T34" fmla="*/ 0 h 163"/>
                    <a:gd name="T35" fmla="*/ 104 w 104"/>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4" h="163">
                      <a:moveTo>
                        <a:pt x="38" y="130"/>
                      </a:moveTo>
                      <a:lnTo>
                        <a:pt x="0" y="0"/>
                      </a:lnTo>
                      <a:lnTo>
                        <a:pt x="14" y="2"/>
                      </a:lnTo>
                      <a:lnTo>
                        <a:pt x="30" y="6"/>
                      </a:lnTo>
                      <a:lnTo>
                        <a:pt x="44" y="8"/>
                      </a:lnTo>
                      <a:lnTo>
                        <a:pt x="58" y="8"/>
                      </a:lnTo>
                      <a:lnTo>
                        <a:pt x="104" y="163"/>
                      </a:lnTo>
                      <a:lnTo>
                        <a:pt x="90" y="152"/>
                      </a:lnTo>
                      <a:lnTo>
                        <a:pt x="74" y="144"/>
                      </a:lnTo>
                      <a:lnTo>
                        <a:pt x="58" y="136"/>
                      </a:lnTo>
                      <a:lnTo>
                        <a:pt x="38" y="130"/>
                      </a:lnTo>
                      <a:close/>
                    </a:path>
                  </a:pathLst>
                </a:custGeom>
                <a:solidFill>
                  <a:srgbClr val="DB82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1" name="Freeform 305"/>
                <p:cNvSpPr>
                  <a:spLocks/>
                </p:cNvSpPr>
                <p:nvPr/>
              </p:nvSpPr>
              <p:spPr bwMode="auto">
                <a:xfrm>
                  <a:off x="4417" y="1465"/>
                  <a:ext cx="29" cy="46"/>
                </a:xfrm>
                <a:custGeom>
                  <a:avLst/>
                  <a:gdLst>
                    <a:gd name="T0" fmla="*/ 0 w 114"/>
                    <a:gd name="T1" fmla="*/ 0 h 186"/>
                    <a:gd name="T2" fmla="*/ 0 w 114"/>
                    <a:gd name="T3" fmla="*/ 0 h 186"/>
                    <a:gd name="T4" fmla="*/ 0 w 114"/>
                    <a:gd name="T5" fmla="*/ 0 h 186"/>
                    <a:gd name="T6" fmla="*/ 0 w 114"/>
                    <a:gd name="T7" fmla="*/ 0 h 186"/>
                    <a:gd name="T8" fmla="*/ 0 w 114"/>
                    <a:gd name="T9" fmla="*/ 0 h 186"/>
                    <a:gd name="T10" fmla="*/ 0 w 114"/>
                    <a:gd name="T11" fmla="*/ 0 h 186"/>
                    <a:gd name="T12" fmla="*/ 1 w 114"/>
                    <a:gd name="T13" fmla="*/ 1 h 186"/>
                    <a:gd name="T14" fmla="*/ 1 w 114"/>
                    <a:gd name="T15" fmla="*/ 1 h 186"/>
                    <a:gd name="T16" fmla="*/ 0 w 114"/>
                    <a:gd name="T17" fmla="*/ 0 h 186"/>
                    <a:gd name="T18" fmla="*/ 0 w 114"/>
                    <a:gd name="T19" fmla="*/ 0 h 186"/>
                    <a:gd name="T20" fmla="*/ 0 w 114"/>
                    <a:gd name="T21" fmla="*/ 0 h 18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4"/>
                    <a:gd name="T34" fmla="*/ 0 h 186"/>
                    <a:gd name="T35" fmla="*/ 114 w 114"/>
                    <a:gd name="T36" fmla="*/ 186 h 18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4" h="186">
                      <a:moveTo>
                        <a:pt x="46" y="145"/>
                      </a:moveTo>
                      <a:lnTo>
                        <a:pt x="0" y="0"/>
                      </a:lnTo>
                      <a:lnTo>
                        <a:pt x="14" y="4"/>
                      </a:lnTo>
                      <a:lnTo>
                        <a:pt x="30" y="9"/>
                      </a:lnTo>
                      <a:lnTo>
                        <a:pt x="43" y="11"/>
                      </a:lnTo>
                      <a:lnTo>
                        <a:pt x="56" y="14"/>
                      </a:lnTo>
                      <a:lnTo>
                        <a:pt x="114" y="186"/>
                      </a:lnTo>
                      <a:lnTo>
                        <a:pt x="97" y="175"/>
                      </a:lnTo>
                      <a:lnTo>
                        <a:pt x="81" y="163"/>
                      </a:lnTo>
                      <a:lnTo>
                        <a:pt x="62" y="156"/>
                      </a:lnTo>
                      <a:lnTo>
                        <a:pt x="46" y="145"/>
                      </a:lnTo>
                      <a:close/>
                    </a:path>
                  </a:pathLst>
                </a:custGeom>
                <a:solidFill>
                  <a:srgbClr val="DB84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2" name="Freeform 306"/>
                <p:cNvSpPr>
                  <a:spLocks/>
                </p:cNvSpPr>
                <p:nvPr/>
              </p:nvSpPr>
              <p:spPr bwMode="auto">
                <a:xfrm>
                  <a:off x="4424" y="1466"/>
                  <a:ext cx="32" cy="54"/>
                </a:xfrm>
                <a:custGeom>
                  <a:avLst/>
                  <a:gdLst>
                    <a:gd name="T0" fmla="*/ 0 w 125"/>
                    <a:gd name="T1" fmla="*/ 1 h 215"/>
                    <a:gd name="T2" fmla="*/ 0 w 125"/>
                    <a:gd name="T3" fmla="*/ 0 h 215"/>
                    <a:gd name="T4" fmla="*/ 0 w 125"/>
                    <a:gd name="T5" fmla="*/ 0 h 215"/>
                    <a:gd name="T6" fmla="*/ 0 w 125"/>
                    <a:gd name="T7" fmla="*/ 0 h 215"/>
                    <a:gd name="T8" fmla="*/ 0 w 125"/>
                    <a:gd name="T9" fmla="*/ 0 h 215"/>
                    <a:gd name="T10" fmla="*/ 0 w 125"/>
                    <a:gd name="T11" fmla="*/ 0 h 215"/>
                    <a:gd name="T12" fmla="*/ 1 w 125"/>
                    <a:gd name="T13" fmla="*/ 1 h 215"/>
                    <a:gd name="T14" fmla="*/ 1 w 125"/>
                    <a:gd name="T15" fmla="*/ 1 h 215"/>
                    <a:gd name="T16" fmla="*/ 1 w 125"/>
                    <a:gd name="T17" fmla="*/ 1 h 215"/>
                    <a:gd name="T18" fmla="*/ 0 w 125"/>
                    <a:gd name="T19" fmla="*/ 1 h 215"/>
                    <a:gd name="T20" fmla="*/ 0 w 125"/>
                    <a:gd name="T21" fmla="*/ 1 h 2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215"/>
                    <a:gd name="T35" fmla="*/ 125 w 125"/>
                    <a:gd name="T36" fmla="*/ 215 h 2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215">
                      <a:moveTo>
                        <a:pt x="46" y="155"/>
                      </a:moveTo>
                      <a:lnTo>
                        <a:pt x="0" y="0"/>
                      </a:lnTo>
                      <a:lnTo>
                        <a:pt x="13" y="5"/>
                      </a:lnTo>
                      <a:lnTo>
                        <a:pt x="30" y="8"/>
                      </a:lnTo>
                      <a:lnTo>
                        <a:pt x="46" y="10"/>
                      </a:lnTo>
                      <a:lnTo>
                        <a:pt x="62" y="16"/>
                      </a:lnTo>
                      <a:lnTo>
                        <a:pt x="125" y="215"/>
                      </a:lnTo>
                      <a:lnTo>
                        <a:pt x="105" y="199"/>
                      </a:lnTo>
                      <a:lnTo>
                        <a:pt x="86" y="182"/>
                      </a:lnTo>
                      <a:lnTo>
                        <a:pt x="65" y="169"/>
                      </a:lnTo>
                      <a:lnTo>
                        <a:pt x="46" y="155"/>
                      </a:lnTo>
                      <a:close/>
                    </a:path>
                  </a:pathLst>
                </a:custGeom>
                <a:solidFill>
                  <a:srgbClr val="DB87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3" name="Freeform 307"/>
                <p:cNvSpPr>
                  <a:spLocks/>
                </p:cNvSpPr>
                <p:nvPr/>
              </p:nvSpPr>
              <p:spPr bwMode="auto">
                <a:xfrm>
                  <a:off x="4431" y="1468"/>
                  <a:ext cx="35" cy="63"/>
                </a:xfrm>
                <a:custGeom>
                  <a:avLst/>
                  <a:gdLst>
                    <a:gd name="T0" fmla="*/ 0 w 139"/>
                    <a:gd name="T1" fmla="*/ 1 h 253"/>
                    <a:gd name="T2" fmla="*/ 0 w 139"/>
                    <a:gd name="T3" fmla="*/ 0 h 253"/>
                    <a:gd name="T4" fmla="*/ 0 w 139"/>
                    <a:gd name="T5" fmla="*/ 0 h 253"/>
                    <a:gd name="T6" fmla="*/ 0 w 139"/>
                    <a:gd name="T7" fmla="*/ 0 h 253"/>
                    <a:gd name="T8" fmla="*/ 0 w 139"/>
                    <a:gd name="T9" fmla="*/ 0 h 253"/>
                    <a:gd name="T10" fmla="*/ 0 w 139"/>
                    <a:gd name="T11" fmla="*/ 0 h 253"/>
                    <a:gd name="T12" fmla="*/ 1 w 139"/>
                    <a:gd name="T13" fmla="*/ 1 h 253"/>
                    <a:gd name="T14" fmla="*/ 1 w 139"/>
                    <a:gd name="T15" fmla="*/ 1 h 253"/>
                    <a:gd name="T16" fmla="*/ 1 w 139"/>
                    <a:gd name="T17" fmla="*/ 1 h 253"/>
                    <a:gd name="T18" fmla="*/ 1 w 139"/>
                    <a:gd name="T19" fmla="*/ 1 h 253"/>
                    <a:gd name="T20" fmla="*/ 1 w 139"/>
                    <a:gd name="T21" fmla="*/ 1 h 253"/>
                    <a:gd name="T22" fmla="*/ 1 w 139"/>
                    <a:gd name="T23" fmla="*/ 1 h 253"/>
                    <a:gd name="T24" fmla="*/ 0 w 139"/>
                    <a:gd name="T25" fmla="*/ 1 h 253"/>
                    <a:gd name="T26" fmla="*/ 0 w 139"/>
                    <a:gd name="T27" fmla="*/ 1 h 253"/>
                    <a:gd name="T28" fmla="*/ 0 w 139"/>
                    <a:gd name="T29" fmla="*/ 1 h 25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39"/>
                    <a:gd name="T46" fmla="*/ 0 h 253"/>
                    <a:gd name="T47" fmla="*/ 139 w 139"/>
                    <a:gd name="T48" fmla="*/ 253 h 25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39" h="253">
                      <a:moveTo>
                        <a:pt x="58" y="172"/>
                      </a:moveTo>
                      <a:lnTo>
                        <a:pt x="0" y="0"/>
                      </a:lnTo>
                      <a:lnTo>
                        <a:pt x="20" y="2"/>
                      </a:lnTo>
                      <a:lnTo>
                        <a:pt x="36" y="6"/>
                      </a:lnTo>
                      <a:lnTo>
                        <a:pt x="50" y="11"/>
                      </a:lnTo>
                      <a:lnTo>
                        <a:pt x="63" y="13"/>
                      </a:lnTo>
                      <a:lnTo>
                        <a:pt x="139" y="253"/>
                      </a:lnTo>
                      <a:lnTo>
                        <a:pt x="131" y="242"/>
                      </a:lnTo>
                      <a:lnTo>
                        <a:pt x="123" y="231"/>
                      </a:lnTo>
                      <a:lnTo>
                        <a:pt x="112" y="220"/>
                      </a:lnTo>
                      <a:lnTo>
                        <a:pt x="104" y="209"/>
                      </a:lnTo>
                      <a:lnTo>
                        <a:pt x="93" y="198"/>
                      </a:lnTo>
                      <a:lnTo>
                        <a:pt x="82" y="191"/>
                      </a:lnTo>
                      <a:lnTo>
                        <a:pt x="69" y="179"/>
                      </a:lnTo>
                      <a:lnTo>
                        <a:pt x="58" y="172"/>
                      </a:lnTo>
                      <a:close/>
                    </a:path>
                  </a:pathLst>
                </a:custGeom>
                <a:solidFill>
                  <a:srgbClr val="DD89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4" name="Freeform 308"/>
                <p:cNvSpPr>
                  <a:spLocks/>
                </p:cNvSpPr>
                <p:nvPr/>
              </p:nvSpPr>
              <p:spPr bwMode="auto">
                <a:xfrm>
                  <a:off x="4440" y="1470"/>
                  <a:ext cx="39" cy="82"/>
                </a:xfrm>
                <a:custGeom>
                  <a:avLst/>
                  <a:gdLst>
                    <a:gd name="T0" fmla="*/ 0 w 158"/>
                    <a:gd name="T1" fmla="*/ 1 h 329"/>
                    <a:gd name="T2" fmla="*/ 0 w 158"/>
                    <a:gd name="T3" fmla="*/ 0 h 329"/>
                    <a:gd name="T4" fmla="*/ 0 w 158"/>
                    <a:gd name="T5" fmla="*/ 0 h 329"/>
                    <a:gd name="T6" fmla="*/ 0 w 158"/>
                    <a:gd name="T7" fmla="*/ 0 h 329"/>
                    <a:gd name="T8" fmla="*/ 0 w 158"/>
                    <a:gd name="T9" fmla="*/ 0 h 329"/>
                    <a:gd name="T10" fmla="*/ 0 w 158"/>
                    <a:gd name="T11" fmla="*/ 0 h 329"/>
                    <a:gd name="T12" fmla="*/ 0 w 158"/>
                    <a:gd name="T13" fmla="*/ 1 h 329"/>
                    <a:gd name="T14" fmla="*/ 0 w 158"/>
                    <a:gd name="T15" fmla="*/ 1 h 329"/>
                    <a:gd name="T16" fmla="*/ 0 w 158"/>
                    <a:gd name="T17" fmla="*/ 1 h 329"/>
                    <a:gd name="T18" fmla="*/ 0 w 158"/>
                    <a:gd name="T19" fmla="*/ 1 h 329"/>
                    <a:gd name="T20" fmla="*/ 0 w 158"/>
                    <a:gd name="T21" fmla="*/ 1 h 329"/>
                    <a:gd name="T22" fmla="*/ 0 w 158"/>
                    <a:gd name="T23" fmla="*/ 1 h 329"/>
                    <a:gd name="T24" fmla="*/ 0 w 158"/>
                    <a:gd name="T25" fmla="*/ 1 h 329"/>
                    <a:gd name="T26" fmla="*/ 0 w 158"/>
                    <a:gd name="T27" fmla="*/ 1 h 329"/>
                    <a:gd name="T28" fmla="*/ 0 w 158"/>
                    <a:gd name="T29" fmla="*/ 1 h 32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8"/>
                    <a:gd name="T46" fmla="*/ 0 h 329"/>
                    <a:gd name="T47" fmla="*/ 158 w 158"/>
                    <a:gd name="T48" fmla="*/ 329 h 32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8" h="329">
                      <a:moveTo>
                        <a:pt x="63" y="199"/>
                      </a:moveTo>
                      <a:lnTo>
                        <a:pt x="0" y="0"/>
                      </a:lnTo>
                      <a:lnTo>
                        <a:pt x="14" y="3"/>
                      </a:lnTo>
                      <a:lnTo>
                        <a:pt x="30" y="8"/>
                      </a:lnTo>
                      <a:lnTo>
                        <a:pt x="43" y="12"/>
                      </a:lnTo>
                      <a:lnTo>
                        <a:pt x="57" y="17"/>
                      </a:lnTo>
                      <a:lnTo>
                        <a:pt x="158" y="329"/>
                      </a:lnTo>
                      <a:lnTo>
                        <a:pt x="146" y="310"/>
                      </a:lnTo>
                      <a:lnTo>
                        <a:pt x="135" y="291"/>
                      </a:lnTo>
                      <a:lnTo>
                        <a:pt x="125" y="275"/>
                      </a:lnTo>
                      <a:lnTo>
                        <a:pt x="114" y="256"/>
                      </a:lnTo>
                      <a:lnTo>
                        <a:pt x="103" y="239"/>
                      </a:lnTo>
                      <a:lnTo>
                        <a:pt x="89" y="226"/>
                      </a:lnTo>
                      <a:lnTo>
                        <a:pt x="76" y="212"/>
                      </a:lnTo>
                      <a:lnTo>
                        <a:pt x="63" y="199"/>
                      </a:lnTo>
                      <a:close/>
                    </a:path>
                  </a:pathLst>
                </a:custGeom>
                <a:solidFill>
                  <a:srgbClr val="DD8C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5" name="Freeform 309"/>
                <p:cNvSpPr>
                  <a:spLocks/>
                </p:cNvSpPr>
                <p:nvPr/>
              </p:nvSpPr>
              <p:spPr bwMode="auto">
                <a:xfrm>
                  <a:off x="4447" y="1471"/>
                  <a:ext cx="46" cy="103"/>
                </a:xfrm>
                <a:custGeom>
                  <a:avLst/>
                  <a:gdLst>
                    <a:gd name="T0" fmla="*/ 0 w 184"/>
                    <a:gd name="T1" fmla="*/ 1 h 411"/>
                    <a:gd name="T2" fmla="*/ 0 w 184"/>
                    <a:gd name="T3" fmla="*/ 0 h 411"/>
                    <a:gd name="T4" fmla="*/ 0 w 184"/>
                    <a:gd name="T5" fmla="*/ 0 h 411"/>
                    <a:gd name="T6" fmla="*/ 0 w 184"/>
                    <a:gd name="T7" fmla="*/ 0 h 411"/>
                    <a:gd name="T8" fmla="*/ 0 w 184"/>
                    <a:gd name="T9" fmla="*/ 0 h 411"/>
                    <a:gd name="T10" fmla="*/ 0 w 184"/>
                    <a:gd name="T11" fmla="*/ 0 h 411"/>
                    <a:gd name="T12" fmla="*/ 1 w 184"/>
                    <a:gd name="T13" fmla="*/ 2 h 411"/>
                    <a:gd name="T14" fmla="*/ 1 w 184"/>
                    <a:gd name="T15" fmla="*/ 2 h 411"/>
                    <a:gd name="T16" fmla="*/ 1 w 184"/>
                    <a:gd name="T17" fmla="*/ 2 h 411"/>
                    <a:gd name="T18" fmla="*/ 1 w 184"/>
                    <a:gd name="T19" fmla="*/ 2 h 411"/>
                    <a:gd name="T20" fmla="*/ 1 w 184"/>
                    <a:gd name="T21" fmla="*/ 2 h 411"/>
                    <a:gd name="T22" fmla="*/ 1 w 184"/>
                    <a:gd name="T23" fmla="*/ 2 h 411"/>
                    <a:gd name="T24" fmla="*/ 1 w 184"/>
                    <a:gd name="T25" fmla="*/ 2 h 411"/>
                    <a:gd name="T26" fmla="*/ 1 w 184"/>
                    <a:gd name="T27" fmla="*/ 1 h 411"/>
                    <a:gd name="T28" fmla="*/ 1 w 184"/>
                    <a:gd name="T29" fmla="*/ 1 h 411"/>
                    <a:gd name="T30" fmla="*/ 1 w 184"/>
                    <a:gd name="T31" fmla="*/ 1 h 411"/>
                    <a:gd name="T32" fmla="*/ 1 w 184"/>
                    <a:gd name="T33" fmla="*/ 1 h 411"/>
                    <a:gd name="T34" fmla="*/ 1 w 184"/>
                    <a:gd name="T35" fmla="*/ 1 h 411"/>
                    <a:gd name="T36" fmla="*/ 0 w 184"/>
                    <a:gd name="T37" fmla="*/ 1 h 411"/>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184"/>
                    <a:gd name="T58" fmla="*/ 0 h 411"/>
                    <a:gd name="T59" fmla="*/ 184 w 184"/>
                    <a:gd name="T60" fmla="*/ 411 h 411"/>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184" h="411">
                      <a:moveTo>
                        <a:pt x="76" y="240"/>
                      </a:moveTo>
                      <a:lnTo>
                        <a:pt x="0" y="0"/>
                      </a:lnTo>
                      <a:lnTo>
                        <a:pt x="16" y="7"/>
                      </a:lnTo>
                      <a:lnTo>
                        <a:pt x="33" y="12"/>
                      </a:lnTo>
                      <a:lnTo>
                        <a:pt x="49" y="19"/>
                      </a:lnTo>
                      <a:lnTo>
                        <a:pt x="66" y="25"/>
                      </a:lnTo>
                      <a:lnTo>
                        <a:pt x="184" y="411"/>
                      </a:lnTo>
                      <a:lnTo>
                        <a:pt x="182" y="411"/>
                      </a:lnTo>
                      <a:lnTo>
                        <a:pt x="177" y="411"/>
                      </a:lnTo>
                      <a:lnTo>
                        <a:pt x="172" y="411"/>
                      </a:lnTo>
                      <a:lnTo>
                        <a:pt x="166" y="411"/>
                      </a:lnTo>
                      <a:lnTo>
                        <a:pt x="158" y="386"/>
                      </a:lnTo>
                      <a:lnTo>
                        <a:pt x="149" y="362"/>
                      </a:lnTo>
                      <a:lnTo>
                        <a:pt x="138" y="340"/>
                      </a:lnTo>
                      <a:lnTo>
                        <a:pt x="128" y="316"/>
                      </a:lnTo>
                      <a:lnTo>
                        <a:pt x="117" y="297"/>
                      </a:lnTo>
                      <a:lnTo>
                        <a:pt x="103" y="275"/>
                      </a:lnTo>
                      <a:lnTo>
                        <a:pt x="89" y="259"/>
                      </a:lnTo>
                      <a:lnTo>
                        <a:pt x="76" y="240"/>
                      </a:lnTo>
                      <a:close/>
                    </a:path>
                  </a:pathLst>
                </a:custGeom>
                <a:solidFill>
                  <a:srgbClr val="DD8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6" name="Freeform 310"/>
                <p:cNvSpPr>
                  <a:spLocks/>
                </p:cNvSpPr>
                <p:nvPr/>
              </p:nvSpPr>
              <p:spPr bwMode="auto">
                <a:xfrm>
                  <a:off x="4454" y="1474"/>
                  <a:ext cx="46" cy="101"/>
                </a:xfrm>
                <a:custGeom>
                  <a:avLst/>
                  <a:gdLst>
                    <a:gd name="T0" fmla="*/ 1 w 184"/>
                    <a:gd name="T1" fmla="*/ 1 h 404"/>
                    <a:gd name="T2" fmla="*/ 0 w 184"/>
                    <a:gd name="T3" fmla="*/ 0 h 404"/>
                    <a:gd name="T4" fmla="*/ 0 w 184"/>
                    <a:gd name="T5" fmla="*/ 0 h 404"/>
                    <a:gd name="T6" fmla="*/ 0 w 184"/>
                    <a:gd name="T7" fmla="*/ 0 h 404"/>
                    <a:gd name="T8" fmla="*/ 0 w 184"/>
                    <a:gd name="T9" fmla="*/ 0 h 404"/>
                    <a:gd name="T10" fmla="*/ 0 w 184"/>
                    <a:gd name="T11" fmla="*/ 0 h 404"/>
                    <a:gd name="T12" fmla="*/ 1 w 184"/>
                    <a:gd name="T13" fmla="*/ 2 h 404"/>
                    <a:gd name="T14" fmla="*/ 1 w 184"/>
                    <a:gd name="T15" fmla="*/ 2 h 404"/>
                    <a:gd name="T16" fmla="*/ 1 w 184"/>
                    <a:gd name="T17" fmla="*/ 2 h 404"/>
                    <a:gd name="T18" fmla="*/ 1 w 184"/>
                    <a:gd name="T19" fmla="*/ 2 h 404"/>
                    <a:gd name="T20" fmla="*/ 1 w 184"/>
                    <a:gd name="T21" fmla="*/ 2 h 404"/>
                    <a:gd name="T22" fmla="*/ 1 w 184"/>
                    <a:gd name="T23" fmla="*/ 2 h 404"/>
                    <a:gd name="T24" fmla="*/ 1 w 184"/>
                    <a:gd name="T25" fmla="*/ 2 h 404"/>
                    <a:gd name="T26" fmla="*/ 1 w 184"/>
                    <a:gd name="T27" fmla="*/ 1 h 404"/>
                    <a:gd name="T28" fmla="*/ 1 w 184"/>
                    <a:gd name="T29" fmla="*/ 1 h 40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84"/>
                    <a:gd name="T46" fmla="*/ 0 h 404"/>
                    <a:gd name="T47" fmla="*/ 184 w 184"/>
                    <a:gd name="T48" fmla="*/ 404 h 40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84" h="404">
                      <a:moveTo>
                        <a:pt x="101" y="312"/>
                      </a:moveTo>
                      <a:lnTo>
                        <a:pt x="0" y="0"/>
                      </a:lnTo>
                      <a:lnTo>
                        <a:pt x="19" y="5"/>
                      </a:lnTo>
                      <a:lnTo>
                        <a:pt x="36" y="13"/>
                      </a:lnTo>
                      <a:lnTo>
                        <a:pt x="52" y="21"/>
                      </a:lnTo>
                      <a:lnTo>
                        <a:pt x="66" y="27"/>
                      </a:lnTo>
                      <a:lnTo>
                        <a:pt x="184" y="404"/>
                      </a:lnTo>
                      <a:lnTo>
                        <a:pt x="172" y="402"/>
                      </a:lnTo>
                      <a:lnTo>
                        <a:pt x="160" y="399"/>
                      </a:lnTo>
                      <a:lnTo>
                        <a:pt x="147" y="399"/>
                      </a:lnTo>
                      <a:lnTo>
                        <a:pt x="136" y="399"/>
                      </a:lnTo>
                      <a:lnTo>
                        <a:pt x="130" y="378"/>
                      </a:lnTo>
                      <a:lnTo>
                        <a:pt x="122" y="353"/>
                      </a:lnTo>
                      <a:lnTo>
                        <a:pt x="112" y="331"/>
                      </a:lnTo>
                      <a:lnTo>
                        <a:pt x="101" y="312"/>
                      </a:lnTo>
                      <a:close/>
                    </a:path>
                  </a:pathLst>
                </a:custGeom>
                <a:solidFill>
                  <a:srgbClr val="E0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7" name="Freeform 311"/>
                <p:cNvSpPr>
                  <a:spLocks/>
                </p:cNvSpPr>
                <p:nvPr/>
              </p:nvSpPr>
              <p:spPr bwMode="auto">
                <a:xfrm>
                  <a:off x="4463" y="1477"/>
                  <a:ext cx="44" cy="98"/>
                </a:xfrm>
                <a:custGeom>
                  <a:avLst/>
                  <a:gdLst>
                    <a:gd name="T0" fmla="*/ 1 w 176"/>
                    <a:gd name="T1" fmla="*/ 2 h 391"/>
                    <a:gd name="T2" fmla="*/ 0 w 176"/>
                    <a:gd name="T3" fmla="*/ 0 h 391"/>
                    <a:gd name="T4" fmla="*/ 0 w 176"/>
                    <a:gd name="T5" fmla="*/ 0 h 391"/>
                    <a:gd name="T6" fmla="*/ 0 w 176"/>
                    <a:gd name="T7" fmla="*/ 0 h 391"/>
                    <a:gd name="T8" fmla="*/ 0 w 176"/>
                    <a:gd name="T9" fmla="*/ 0 h 391"/>
                    <a:gd name="T10" fmla="*/ 0 w 176"/>
                    <a:gd name="T11" fmla="*/ 0 h 391"/>
                    <a:gd name="T12" fmla="*/ 1 w 176"/>
                    <a:gd name="T13" fmla="*/ 2 h 391"/>
                    <a:gd name="T14" fmla="*/ 1 w 176"/>
                    <a:gd name="T15" fmla="*/ 2 h 391"/>
                    <a:gd name="T16" fmla="*/ 1 w 176"/>
                    <a:gd name="T17" fmla="*/ 2 h 391"/>
                    <a:gd name="T18" fmla="*/ 1 w 176"/>
                    <a:gd name="T19" fmla="*/ 2 h 391"/>
                    <a:gd name="T20" fmla="*/ 1 w 176"/>
                    <a:gd name="T21" fmla="*/ 2 h 39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6"/>
                    <a:gd name="T34" fmla="*/ 0 h 391"/>
                    <a:gd name="T35" fmla="*/ 176 w 176"/>
                    <a:gd name="T36" fmla="*/ 391 h 39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6" h="391">
                      <a:moveTo>
                        <a:pt x="118" y="386"/>
                      </a:moveTo>
                      <a:lnTo>
                        <a:pt x="0" y="0"/>
                      </a:lnTo>
                      <a:lnTo>
                        <a:pt x="16" y="5"/>
                      </a:lnTo>
                      <a:lnTo>
                        <a:pt x="32" y="10"/>
                      </a:lnTo>
                      <a:lnTo>
                        <a:pt x="48" y="19"/>
                      </a:lnTo>
                      <a:lnTo>
                        <a:pt x="65" y="24"/>
                      </a:lnTo>
                      <a:lnTo>
                        <a:pt x="176" y="391"/>
                      </a:lnTo>
                      <a:lnTo>
                        <a:pt x="162" y="391"/>
                      </a:lnTo>
                      <a:lnTo>
                        <a:pt x="148" y="389"/>
                      </a:lnTo>
                      <a:lnTo>
                        <a:pt x="132" y="386"/>
                      </a:lnTo>
                      <a:lnTo>
                        <a:pt x="118" y="386"/>
                      </a:lnTo>
                      <a:close/>
                    </a:path>
                  </a:pathLst>
                </a:custGeom>
                <a:solidFill>
                  <a:srgbClr val="E09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8" name="Freeform 312"/>
                <p:cNvSpPr>
                  <a:spLocks/>
                </p:cNvSpPr>
                <p:nvPr/>
              </p:nvSpPr>
              <p:spPr bwMode="auto">
                <a:xfrm>
                  <a:off x="4471" y="1481"/>
                  <a:ext cx="44" cy="95"/>
                </a:xfrm>
                <a:custGeom>
                  <a:avLst/>
                  <a:gdLst>
                    <a:gd name="T0" fmla="*/ 0 w 178"/>
                    <a:gd name="T1" fmla="*/ 1 h 381"/>
                    <a:gd name="T2" fmla="*/ 0 w 178"/>
                    <a:gd name="T3" fmla="*/ 0 h 381"/>
                    <a:gd name="T4" fmla="*/ 0 w 178"/>
                    <a:gd name="T5" fmla="*/ 0 h 381"/>
                    <a:gd name="T6" fmla="*/ 0 w 178"/>
                    <a:gd name="T7" fmla="*/ 0 h 381"/>
                    <a:gd name="T8" fmla="*/ 0 w 178"/>
                    <a:gd name="T9" fmla="*/ 0 h 381"/>
                    <a:gd name="T10" fmla="*/ 0 w 178"/>
                    <a:gd name="T11" fmla="*/ 0 h 381"/>
                    <a:gd name="T12" fmla="*/ 1 w 178"/>
                    <a:gd name="T13" fmla="*/ 1 h 381"/>
                    <a:gd name="T14" fmla="*/ 0 w 178"/>
                    <a:gd name="T15" fmla="*/ 1 h 381"/>
                    <a:gd name="T16" fmla="*/ 0 w 178"/>
                    <a:gd name="T17" fmla="*/ 1 h 381"/>
                    <a:gd name="T18" fmla="*/ 0 w 178"/>
                    <a:gd name="T19" fmla="*/ 1 h 381"/>
                    <a:gd name="T20" fmla="*/ 0 w 178"/>
                    <a:gd name="T21" fmla="*/ 1 h 38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8"/>
                    <a:gd name="T34" fmla="*/ 0 h 381"/>
                    <a:gd name="T35" fmla="*/ 178 w 178"/>
                    <a:gd name="T36" fmla="*/ 381 h 38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8" h="381">
                      <a:moveTo>
                        <a:pt x="118" y="377"/>
                      </a:moveTo>
                      <a:lnTo>
                        <a:pt x="0" y="0"/>
                      </a:lnTo>
                      <a:lnTo>
                        <a:pt x="16" y="5"/>
                      </a:lnTo>
                      <a:lnTo>
                        <a:pt x="32" y="14"/>
                      </a:lnTo>
                      <a:lnTo>
                        <a:pt x="48" y="21"/>
                      </a:lnTo>
                      <a:lnTo>
                        <a:pt x="64" y="32"/>
                      </a:lnTo>
                      <a:lnTo>
                        <a:pt x="178" y="381"/>
                      </a:lnTo>
                      <a:lnTo>
                        <a:pt x="164" y="377"/>
                      </a:lnTo>
                      <a:lnTo>
                        <a:pt x="148" y="377"/>
                      </a:lnTo>
                      <a:lnTo>
                        <a:pt x="132" y="377"/>
                      </a:lnTo>
                      <a:lnTo>
                        <a:pt x="118" y="377"/>
                      </a:lnTo>
                      <a:close/>
                    </a:path>
                  </a:pathLst>
                </a:custGeom>
                <a:solidFill>
                  <a:srgbClr val="E096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59" name="Freeform 313"/>
                <p:cNvSpPr>
                  <a:spLocks/>
                </p:cNvSpPr>
                <p:nvPr/>
              </p:nvSpPr>
              <p:spPr bwMode="auto">
                <a:xfrm>
                  <a:off x="4479" y="1484"/>
                  <a:ext cx="44" cy="92"/>
                </a:xfrm>
                <a:custGeom>
                  <a:avLst/>
                  <a:gdLst>
                    <a:gd name="T0" fmla="*/ 1 w 173"/>
                    <a:gd name="T1" fmla="*/ 1 h 371"/>
                    <a:gd name="T2" fmla="*/ 0 w 173"/>
                    <a:gd name="T3" fmla="*/ 0 h 371"/>
                    <a:gd name="T4" fmla="*/ 0 w 173"/>
                    <a:gd name="T5" fmla="*/ 0 h 371"/>
                    <a:gd name="T6" fmla="*/ 0 w 173"/>
                    <a:gd name="T7" fmla="*/ 0 h 371"/>
                    <a:gd name="T8" fmla="*/ 0 w 173"/>
                    <a:gd name="T9" fmla="*/ 0 h 371"/>
                    <a:gd name="T10" fmla="*/ 0 w 173"/>
                    <a:gd name="T11" fmla="*/ 0 h 371"/>
                    <a:gd name="T12" fmla="*/ 1 w 173"/>
                    <a:gd name="T13" fmla="*/ 1 h 371"/>
                    <a:gd name="T14" fmla="*/ 1 w 173"/>
                    <a:gd name="T15" fmla="*/ 1 h 371"/>
                    <a:gd name="T16" fmla="*/ 1 w 173"/>
                    <a:gd name="T17" fmla="*/ 1 h 371"/>
                    <a:gd name="T18" fmla="*/ 1 w 173"/>
                    <a:gd name="T19" fmla="*/ 1 h 371"/>
                    <a:gd name="T20" fmla="*/ 1 w 173"/>
                    <a:gd name="T21" fmla="*/ 1 h 3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3"/>
                    <a:gd name="T34" fmla="*/ 0 h 371"/>
                    <a:gd name="T35" fmla="*/ 173 w 173"/>
                    <a:gd name="T36" fmla="*/ 371 h 3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3" h="371">
                      <a:moveTo>
                        <a:pt x="111" y="367"/>
                      </a:moveTo>
                      <a:lnTo>
                        <a:pt x="0" y="0"/>
                      </a:lnTo>
                      <a:lnTo>
                        <a:pt x="18" y="11"/>
                      </a:lnTo>
                      <a:lnTo>
                        <a:pt x="35" y="20"/>
                      </a:lnTo>
                      <a:lnTo>
                        <a:pt x="51" y="30"/>
                      </a:lnTo>
                      <a:lnTo>
                        <a:pt x="65" y="39"/>
                      </a:lnTo>
                      <a:lnTo>
                        <a:pt x="173" y="371"/>
                      </a:lnTo>
                      <a:lnTo>
                        <a:pt x="157" y="371"/>
                      </a:lnTo>
                      <a:lnTo>
                        <a:pt x="141" y="371"/>
                      </a:lnTo>
                      <a:lnTo>
                        <a:pt x="124" y="371"/>
                      </a:lnTo>
                      <a:lnTo>
                        <a:pt x="111" y="367"/>
                      </a:lnTo>
                      <a:close/>
                    </a:path>
                  </a:pathLst>
                </a:custGeom>
                <a:solidFill>
                  <a:srgbClr val="E099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0" name="Freeform 314"/>
                <p:cNvSpPr>
                  <a:spLocks/>
                </p:cNvSpPr>
                <p:nvPr/>
              </p:nvSpPr>
              <p:spPr bwMode="auto">
                <a:xfrm>
                  <a:off x="4487" y="1489"/>
                  <a:ext cx="43" cy="87"/>
                </a:xfrm>
                <a:custGeom>
                  <a:avLst/>
                  <a:gdLst>
                    <a:gd name="T0" fmla="*/ 1 w 172"/>
                    <a:gd name="T1" fmla="*/ 1 h 349"/>
                    <a:gd name="T2" fmla="*/ 0 w 172"/>
                    <a:gd name="T3" fmla="*/ 0 h 349"/>
                    <a:gd name="T4" fmla="*/ 0 w 172"/>
                    <a:gd name="T5" fmla="*/ 0 h 349"/>
                    <a:gd name="T6" fmla="*/ 0 w 172"/>
                    <a:gd name="T7" fmla="*/ 0 h 349"/>
                    <a:gd name="T8" fmla="*/ 0 w 172"/>
                    <a:gd name="T9" fmla="*/ 0 h 349"/>
                    <a:gd name="T10" fmla="*/ 0 w 172"/>
                    <a:gd name="T11" fmla="*/ 0 h 349"/>
                    <a:gd name="T12" fmla="*/ 1 w 172"/>
                    <a:gd name="T13" fmla="*/ 1 h 349"/>
                    <a:gd name="T14" fmla="*/ 1 w 172"/>
                    <a:gd name="T15" fmla="*/ 1 h 349"/>
                    <a:gd name="T16" fmla="*/ 1 w 172"/>
                    <a:gd name="T17" fmla="*/ 1 h 349"/>
                    <a:gd name="T18" fmla="*/ 1 w 172"/>
                    <a:gd name="T19" fmla="*/ 1 h 349"/>
                    <a:gd name="T20" fmla="*/ 1 w 172"/>
                    <a:gd name="T21" fmla="*/ 1 h 34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2"/>
                    <a:gd name="T34" fmla="*/ 0 h 349"/>
                    <a:gd name="T35" fmla="*/ 172 w 172"/>
                    <a:gd name="T36" fmla="*/ 349 h 34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2" h="349">
                      <a:moveTo>
                        <a:pt x="114" y="349"/>
                      </a:moveTo>
                      <a:lnTo>
                        <a:pt x="0" y="0"/>
                      </a:lnTo>
                      <a:lnTo>
                        <a:pt x="19" y="8"/>
                      </a:lnTo>
                      <a:lnTo>
                        <a:pt x="38" y="17"/>
                      </a:lnTo>
                      <a:lnTo>
                        <a:pt x="54" y="30"/>
                      </a:lnTo>
                      <a:lnTo>
                        <a:pt x="71" y="42"/>
                      </a:lnTo>
                      <a:lnTo>
                        <a:pt x="172" y="349"/>
                      </a:lnTo>
                      <a:lnTo>
                        <a:pt x="158" y="349"/>
                      </a:lnTo>
                      <a:lnTo>
                        <a:pt x="144" y="349"/>
                      </a:lnTo>
                      <a:lnTo>
                        <a:pt x="128" y="349"/>
                      </a:lnTo>
                      <a:lnTo>
                        <a:pt x="114" y="349"/>
                      </a:lnTo>
                      <a:close/>
                    </a:path>
                  </a:pathLst>
                </a:custGeom>
                <a:solidFill>
                  <a:srgbClr val="E2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1" name="Freeform 315"/>
                <p:cNvSpPr>
                  <a:spLocks/>
                </p:cNvSpPr>
                <p:nvPr/>
              </p:nvSpPr>
              <p:spPr bwMode="auto">
                <a:xfrm>
                  <a:off x="4496" y="1493"/>
                  <a:ext cx="40" cy="83"/>
                </a:xfrm>
                <a:custGeom>
                  <a:avLst/>
                  <a:gdLst>
                    <a:gd name="T0" fmla="*/ 0 w 163"/>
                    <a:gd name="T1" fmla="*/ 1 h 332"/>
                    <a:gd name="T2" fmla="*/ 0 w 163"/>
                    <a:gd name="T3" fmla="*/ 0 h 332"/>
                    <a:gd name="T4" fmla="*/ 0 w 163"/>
                    <a:gd name="T5" fmla="*/ 0 h 332"/>
                    <a:gd name="T6" fmla="*/ 0 w 163"/>
                    <a:gd name="T7" fmla="*/ 0 h 332"/>
                    <a:gd name="T8" fmla="*/ 0 w 163"/>
                    <a:gd name="T9" fmla="*/ 0 h 332"/>
                    <a:gd name="T10" fmla="*/ 0 w 163"/>
                    <a:gd name="T11" fmla="*/ 0 h 332"/>
                    <a:gd name="T12" fmla="*/ 0 w 163"/>
                    <a:gd name="T13" fmla="*/ 1 h 332"/>
                    <a:gd name="T14" fmla="*/ 0 w 163"/>
                    <a:gd name="T15" fmla="*/ 1 h 332"/>
                    <a:gd name="T16" fmla="*/ 0 w 163"/>
                    <a:gd name="T17" fmla="*/ 1 h 332"/>
                    <a:gd name="T18" fmla="*/ 0 w 163"/>
                    <a:gd name="T19" fmla="*/ 1 h 332"/>
                    <a:gd name="T20" fmla="*/ 0 w 163"/>
                    <a:gd name="T21" fmla="*/ 1 h 3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63"/>
                    <a:gd name="T34" fmla="*/ 0 h 332"/>
                    <a:gd name="T35" fmla="*/ 163 w 163"/>
                    <a:gd name="T36" fmla="*/ 332 h 3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63" h="332">
                      <a:moveTo>
                        <a:pt x="108" y="332"/>
                      </a:moveTo>
                      <a:lnTo>
                        <a:pt x="0" y="0"/>
                      </a:lnTo>
                      <a:lnTo>
                        <a:pt x="18" y="13"/>
                      </a:lnTo>
                      <a:lnTo>
                        <a:pt x="38" y="25"/>
                      </a:lnTo>
                      <a:lnTo>
                        <a:pt x="57" y="37"/>
                      </a:lnTo>
                      <a:lnTo>
                        <a:pt x="73" y="54"/>
                      </a:lnTo>
                      <a:lnTo>
                        <a:pt x="163" y="332"/>
                      </a:lnTo>
                      <a:lnTo>
                        <a:pt x="149" y="332"/>
                      </a:lnTo>
                      <a:lnTo>
                        <a:pt x="136" y="332"/>
                      </a:lnTo>
                      <a:lnTo>
                        <a:pt x="122" y="332"/>
                      </a:lnTo>
                      <a:lnTo>
                        <a:pt x="108" y="332"/>
                      </a:lnTo>
                      <a:close/>
                    </a:path>
                  </a:pathLst>
                </a:custGeom>
                <a:solidFill>
                  <a:srgbClr val="E5A3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2" name="Freeform 316"/>
                <p:cNvSpPr>
                  <a:spLocks/>
                </p:cNvSpPr>
                <p:nvPr/>
              </p:nvSpPr>
              <p:spPr bwMode="auto">
                <a:xfrm>
                  <a:off x="4505" y="1499"/>
                  <a:ext cx="38" cy="77"/>
                </a:xfrm>
                <a:custGeom>
                  <a:avLst/>
                  <a:gdLst>
                    <a:gd name="T0" fmla="*/ 0 w 154"/>
                    <a:gd name="T1" fmla="*/ 1 h 307"/>
                    <a:gd name="T2" fmla="*/ 0 w 154"/>
                    <a:gd name="T3" fmla="*/ 0 h 307"/>
                    <a:gd name="T4" fmla="*/ 0 w 154"/>
                    <a:gd name="T5" fmla="*/ 0 h 307"/>
                    <a:gd name="T6" fmla="*/ 0 w 154"/>
                    <a:gd name="T7" fmla="*/ 0 h 307"/>
                    <a:gd name="T8" fmla="*/ 0 w 154"/>
                    <a:gd name="T9" fmla="*/ 0 h 307"/>
                    <a:gd name="T10" fmla="*/ 0 w 154"/>
                    <a:gd name="T11" fmla="*/ 0 h 307"/>
                    <a:gd name="T12" fmla="*/ 0 w 154"/>
                    <a:gd name="T13" fmla="*/ 1 h 307"/>
                    <a:gd name="T14" fmla="*/ 0 w 154"/>
                    <a:gd name="T15" fmla="*/ 1 h 307"/>
                    <a:gd name="T16" fmla="*/ 0 w 154"/>
                    <a:gd name="T17" fmla="*/ 1 h 307"/>
                    <a:gd name="T18" fmla="*/ 0 w 154"/>
                    <a:gd name="T19" fmla="*/ 1 h 307"/>
                    <a:gd name="T20" fmla="*/ 0 w 154"/>
                    <a:gd name="T21" fmla="*/ 1 h 30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4"/>
                    <a:gd name="T34" fmla="*/ 0 h 307"/>
                    <a:gd name="T35" fmla="*/ 154 w 154"/>
                    <a:gd name="T36" fmla="*/ 307 h 30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4" h="307">
                      <a:moveTo>
                        <a:pt x="101" y="307"/>
                      </a:moveTo>
                      <a:lnTo>
                        <a:pt x="0" y="0"/>
                      </a:lnTo>
                      <a:lnTo>
                        <a:pt x="19" y="16"/>
                      </a:lnTo>
                      <a:lnTo>
                        <a:pt x="41" y="32"/>
                      </a:lnTo>
                      <a:lnTo>
                        <a:pt x="59" y="48"/>
                      </a:lnTo>
                      <a:lnTo>
                        <a:pt x="76" y="67"/>
                      </a:lnTo>
                      <a:lnTo>
                        <a:pt x="154" y="307"/>
                      </a:lnTo>
                      <a:lnTo>
                        <a:pt x="142" y="307"/>
                      </a:lnTo>
                      <a:lnTo>
                        <a:pt x="128" y="307"/>
                      </a:lnTo>
                      <a:lnTo>
                        <a:pt x="114" y="307"/>
                      </a:lnTo>
                      <a:lnTo>
                        <a:pt x="101" y="307"/>
                      </a:lnTo>
                      <a:close/>
                    </a:path>
                  </a:pathLst>
                </a:custGeom>
                <a:solidFill>
                  <a:srgbClr val="E5A5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3" name="Freeform 317"/>
                <p:cNvSpPr>
                  <a:spLocks/>
                </p:cNvSpPr>
                <p:nvPr/>
              </p:nvSpPr>
              <p:spPr bwMode="auto">
                <a:xfrm>
                  <a:off x="4514" y="1507"/>
                  <a:ext cx="37" cy="70"/>
                </a:xfrm>
                <a:custGeom>
                  <a:avLst/>
                  <a:gdLst>
                    <a:gd name="T0" fmla="*/ 1 w 146"/>
                    <a:gd name="T1" fmla="*/ 1 h 283"/>
                    <a:gd name="T2" fmla="*/ 0 w 146"/>
                    <a:gd name="T3" fmla="*/ 0 h 283"/>
                    <a:gd name="T4" fmla="*/ 0 w 146"/>
                    <a:gd name="T5" fmla="*/ 0 h 283"/>
                    <a:gd name="T6" fmla="*/ 0 w 146"/>
                    <a:gd name="T7" fmla="*/ 0 h 283"/>
                    <a:gd name="T8" fmla="*/ 0 w 146"/>
                    <a:gd name="T9" fmla="*/ 0 h 283"/>
                    <a:gd name="T10" fmla="*/ 0 w 146"/>
                    <a:gd name="T11" fmla="*/ 0 h 283"/>
                    <a:gd name="T12" fmla="*/ 0 w 146"/>
                    <a:gd name="T13" fmla="*/ 0 h 283"/>
                    <a:gd name="T14" fmla="*/ 0 w 146"/>
                    <a:gd name="T15" fmla="*/ 0 h 283"/>
                    <a:gd name="T16" fmla="*/ 0 w 146"/>
                    <a:gd name="T17" fmla="*/ 0 h 283"/>
                    <a:gd name="T18" fmla="*/ 0 w 146"/>
                    <a:gd name="T19" fmla="*/ 0 h 283"/>
                    <a:gd name="T20" fmla="*/ 1 w 146"/>
                    <a:gd name="T21" fmla="*/ 1 h 283"/>
                    <a:gd name="T22" fmla="*/ 1 w 146"/>
                    <a:gd name="T23" fmla="*/ 1 h 283"/>
                    <a:gd name="T24" fmla="*/ 1 w 146"/>
                    <a:gd name="T25" fmla="*/ 1 h 283"/>
                    <a:gd name="T26" fmla="*/ 1 w 146"/>
                    <a:gd name="T27" fmla="*/ 1 h 283"/>
                    <a:gd name="T28" fmla="*/ 1 w 146"/>
                    <a:gd name="T29" fmla="*/ 1 h 283"/>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46"/>
                    <a:gd name="T46" fmla="*/ 0 h 283"/>
                    <a:gd name="T47" fmla="*/ 146 w 146"/>
                    <a:gd name="T48" fmla="*/ 283 h 283"/>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46" h="283">
                      <a:moveTo>
                        <a:pt x="90" y="278"/>
                      </a:moveTo>
                      <a:lnTo>
                        <a:pt x="0" y="0"/>
                      </a:lnTo>
                      <a:lnTo>
                        <a:pt x="11" y="8"/>
                      </a:lnTo>
                      <a:lnTo>
                        <a:pt x="24" y="19"/>
                      </a:lnTo>
                      <a:lnTo>
                        <a:pt x="35" y="29"/>
                      </a:lnTo>
                      <a:lnTo>
                        <a:pt x="46" y="41"/>
                      </a:lnTo>
                      <a:lnTo>
                        <a:pt x="57" y="52"/>
                      </a:lnTo>
                      <a:lnTo>
                        <a:pt x="65" y="65"/>
                      </a:lnTo>
                      <a:lnTo>
                        <a:pt x="76" y="76"/>
                      </a:lnTo>
                      <a:lnTo>
                        <a:pt x="84" y="89"/>
                      </a:lnTo>
                      <a:lnTo>
                        <a:pt x="146" y="283"/>
                      </a:lnTo>
                      <a:lnTo>
                        <a:pt x="134" y="283"/>
                      </a:lnTo>
                      <a:lnTo>
                        <a:pt x="120" y="280"/>
                      </a:lnTo>
                      <a:lnTo>
                        <a:pt x="104" y="278"/>
                      </a:lnTo>
                      <a:lnTo>
                        <a:pt x="90" y="278"/>
                      </a:lnTo>
                      <a:close/>
                    </a:path>
                  </a:pathLst>
                </a:custGeom>
                <a:solidFill>
                  <a:srgbClr val="E8A8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4" name="Freeform 318"/>
                <p:cNvSpPr>
                  <a:spLocks/>
                </p:cNvSpPr>
                <p:nvPr/>
              </p:nvSpPr>
              <p:spPr bwMode="auto">
                <a:xfrm>
                  <a:off x="4524" y="1516"/>
                  <a:ext cx="31" cy="61"/>
                </a:xfrm>
                <a:custGeom>
                  <a:avLst/>
                  <a:gdLst>
                    <a:gd name="T0" fmla="*/ 0 w 128"/>
                    <a:gd name="T1" fmla="*/ 1 h 245"/>
                    <a:gd name="T2" fmla="*/ 0 w 128"/>
                    <a:gd name="T3" fmla="*/ 0 h 245"/>
                    <a:gd name="T4" fmla="*/ 0 w 128"/>
                    <a:gd name="T5" fmla="*/ 0 h 245"/>
                    <a:gd name="T6" fmla="*/ 0 w 128"/>
                    <a:gd name="T7" fmla="*/ 0 h 245"/>
                    <a:gd name="T8" fmla="*/ 0 w 128"/>
                    <a:gd name="T9" fmla="*/ 0 h 245"/>
                    <a:gd name="T10" fmla="*/ 0 w 128"/>
                    <a:gd name="T11" fmla="*/ 0 h 245"/>
                    <a:gd name="T12" fmla="*/ 0 w 128"/>
                    <a:gd name="T13" fmla="*/ 0 h 245"/>
                    <a:gd name="T14" fmla="*/ 0 w 128"/>
                    <a:gd name="T15" fmla="*/ 0 h 245"/>
                    <a:gd name="T16" fmla="*/ 0 w 128"/>
                    <a:gd name="T17" fmla="*/ 0 h 245"/>
                    <a:gd name="T18" fmla="*/ 0 w 128"/>
                    <a:gd name="T19" fmla="*/ 1 h 245"/>
                    <a:gd name="T20" fmla="*/ 0 w 128"/>
                    <a:gd name="T21" fmla="*/ 1 h 245"/>
                    <a:gd name="T22" fmla="*/ 0 w 128"/>
                    <a:gd name="T23" fmla="*/ 1 h 245"/>
                    <a:gd name="T24" fmla="*/ 0 w 128"/>
                    <a:gd name="T25" fmla="*/ 1 h 245"/>
                    <a:gd name="T26" fmla="*/ 0 w 128"/>
                    <a:gd name="T27" fmla="*/ 1 h 245"/>
                    <a:gd name="T28" fmla="*/ 0 w 128"/>
                    <a:gd name="T29" fmla="*/ 1 h 245"/>
                    <a:gd name="T30" fmla="*/ 0 w 128"/>
                    <a:gd name="T31" fmla="*/ 1 h 245"/>
                    <a:gd name="T32" fmla="*/ 0 w 128"/>
                    <a:gd name="T33" fmla="*/ 1 h 245"/>
                    <a:gd name="T34" fmla="*/ 0 w 128"/>
                    <a:gd name="T35" fmla="*/ 1 h 245"/>
                    <a:gd name="T36" fmla="*/ 0 w 128"/>
                    <a:gd name="T37" fmla="*/ 1 h 245"/>
                    <a:gd name="T38" fmla="*/ 0 w 128"/>
                    <a:gd name="T39" fmla="*/ 1 h 245"/>
                    <a:gd name="T40" fmla="*/ 0 w 128"/>
                    <a:gd name="T41" fmla="*/ 1 h 245"/>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8"/>
                    <a:gd name="T64" fmla="*/ 0 h 245"/>
                    <a:gd name="T65" fmla="*/ 128 w 128"/>
                    <a:gd name="T66" fmla="*/ 245 h 245"/>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8" h="245">
                      <a:moveTo>
                        <a:pt x="78" y="240"/>
                      </a:moveTo>
                      <a:lnTo>
                        <a:pt x="0" y="0"/>
                      </a:lnTo>
                      <a:lnTo>
                        <a:pt x="19" y="19"/>
                      </a:lnTo>
                      <a:lnTo>
                        <a:pt x="36" y="38"/>
                      </a:lnTo>
                      <a:lnTo>
                        <a:pt x="52" y="57"/>
                      </a:lnTo>
                      <a:lnTo>
                        <a:pt x="68" y="79"/>
                      </a:lnTo>
                      <a:lnTo>
                        <a:pt x="82" y="100"/>
                      </a:lnTo>
                      <a:lnTo>
                        <a:pt x="92" y="122"/>
                      </a:lnTo>
                      <a:lnTo>
                        <a:pt x="103" y="147"/>
                      </a:lnTo>
                      <a:lnTo>
                        <a:pt x="114" y="171"/>
                      </a:lnTo>
                      <a:lnTo>
                        <a:pt x="117" y="174"/>
                      </a:lnTo>
                      <a:lnTo>
                        <a:pt x="117" y="176"/>
                      </a:lnTo>
                      <a:lnTo>
                        <a:pt x="124" y="206"/>
                      </a:lnTo>
                      <a:lnTo>
                        <a:pt x="124" y="215"/>
                      </a:lnTo>
                      <a:lnTo>
                        <a:pt x="128" y="222"/>
                      </a:lnTo>
                      <a:lnTo>
                        <a:pt x="128" y="234"/>
                      </a:lnTo>
                      <a:lnTo>
                        <a:pt x="128" y="245"/>
                      </a:lnTo>
                      <a:lnTo>
                        <a:pt x="117" y="245"/>
                      </a:lnTo>
                      <a:lnTo>
                        <a:pt x="106" y="245"/>
                      </a:lnTo>
                      <a:lnTo>
                        <a:pt x="92" y="242"/>
                      </a:lnTo>
                      <a:lnTo>
                        <a:pt x="78" y="240"/>
                      </a:lnTo>
                      <a:close/>
                    </a:path>
                  </a:pathLst>
                </a:custGeom>
                <a:solidFill>
                  <a:srgbClr val="E8AA7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5" name="Freeform 319"/>
                <p:cNvSpPr>
                  <a:spLocks/>
                </p:cNvSpPr>
                <p:nvPr/>
              </p:nvSpPr>
              <p:spPr bwMode="auto">
                <a:xfrm>
                  <a:off x="4535" y="1529"/>
                  <a:ext cx="20" cy="48"/>
                </a:xfrm>
                <a:custGeom>
                  <a:avLst/>
                  <a:gdLst>
                    <a:gd name="T0" fmla="*/ 0 w 82"/>
                    <a:gd name="T1" fmla="*/ 1 h 194"/>
                    <a:gd name="T2" fmla="*/ 0 w 82"/>
                    <a:gd name="T3" fmla="*/ 0 h 194"/>
                    <a:gd name="T4" fmla="*/ 0 w 82"/>
                    <a:gd name="T5" fmla="*/ 0 h 194"/>
                    <a:gd name="T6" fmla="*/ 0 w 82"/>
                    <a:gd name="T7" fmla="*/ 0 h 194"/>
                    <a:gd name="T8" fmla="*/ 0 w 82"/>
                    <a:gd name="T9" fmla="*/ 0 h 194"/>
                    <a:gd name="T10" fmla="*/ 0 w 82"/>
                    <a:gd name="T11" fmla="*/ 0 h 194"/>
                    <a:gd name="T12" fmla="*/ 0 w 82"/>
                    <a:gd name="T13" fmla="*/ 0 h 194"/>
                    <a:gd name="T14" fmla="*/ 0 w 82"/>
                    <a:gd name="T15" fmla="*/ 0 h 194"/>
                    <a:gd name="T16" fmla="*/ 0 w 82"/>
                    <a:gd name="T17" fmla="*/ 1 h 194"/>
                    <a:gd name="T18" fmla="*/ 0 w 82"/>
                    <a:gd name="T19" fmla="*/ 1 h 194"/>
                    <a:gd name="T20" fmla="*/ 0 w 82"/>
                    <a:gd name="T21" fmla="*/ 1 h 194"/>
                    <a:gd name="T22" fmla="*/ 0 w 82"/>
                    <a:gd name="T23" fmla="*/ 1 h 194"/>
                    <a:gd name="T24" fmla="*/ 0 w 82"/>
                    <a:gd name="T25" fmla="*/ 1 h 194"/>
                    <a:gd name="T26" fmla="*/ 0 w 82"/>
                    <a:gd name="T27" fmla="*/ 1 h 194"/>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82"/>
                    <a:gd name="T43" fmla="*/ 0 h 194"/>
                    <a:gd name="T44" fmla="*/ 82 w 82"/>
                    <a:gd name="T45" fmla="*/ 194 h 194"/>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82" h="194">
                      <a:moveTo>
                        <a:pt x="62" y="194"/>
                      </a:moveTo>
                      <a:lnTo>
                        <a:pt x="0" y="0"/>
                      </a:lnTo>
                      <a:lnTo>
                        <a:pt x="20" y="30"/>
                      </a:lnTo>
                      <a:lnTo>
                        <a:pt x="38" y="60"/>
                      </a:lnTo>
                      <a:lnTo>
                        <a:pt x="55" y="90"/>
                      </a:lnTo>
                      <a:lnTo>
                        <a:pt x="68" y="120"/>
                      </a:lnTo>
                      <a:lnTo>
                        <a:pt x="73" y="136"/>
                      </a:lnTo>
                      <a:lnTo>
                        <a:pt x="78" y="155"/>
                      </a:lnTo>
                      <a:lnTo>
                        <a:pt x="82" y="175"/>
                      </a:lnTo>
                      <a:lnTo>
                        <a:pt x="82" y="194"/>
                      </a:lnTo>
                      <a:lnTo>
                        <a:pt x="78" y="194"/>
                      </a:lnTo>
                      <a:lnTo>
                        <a:pt x="73" y="194"/>
                      </a:lnTo>
                      <a:lnTo>
                        <a:pt x="68" y="194"/>
                      </a:lnTo>
                      <a:lnTo>
                        <a:pt x="62" y="194"/>
                      </a:lnTo>
                      <a:close/>
                    </a:path>
                  </a:pathLst>
                </a:custGeom>
                <a:solidFill>
                  <a:srgbClr val="E8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6" name="Freeform 320"/>
                <p:cNvSpPr>
                  <a:spLocks/>
                </p:cNvSpPr>
                <p:nvPr/>
              </p:nvSpPr>
              <p:spPr bwMode="auto">
                <a:xfrm>
                  <a:off x="4553" y="1560"/>
                  <a:ext cx="2" cy="8"/>
                </a:xfrm>
                <a:custGeom>
                  <a:avLst/>
                  <a:gdLst>
                    <a:gd name="T0" fmla="*/ 0 w 7"/>
                    <a:gd name="T1" fmla="*/ 0 h 30"/>
                    <a:gd name="T2" fmla="*/ 0 w 7"/>
                    <a:gd name="T3" fmla="*/ 0 h 30"/>
                    <a:gd name="T4" fmla="*/ 0 w 7"/>
                    <a:gd name="T5" fmla="*/ 0 h 30"/>
                    <a:gd name="T6" fmla="*/ 0 w 7"/>
                    <a:gd name="T7" fmla="*/ 0 h 30"/>
                    <a:gd name="T8" fmla="*/ 0 w 7"/>
                    <a:gd name="T9" fmla="*/ 0 h 30"/>
                    <a:gd name="T10" fmla="*/ 0 w 7"/>
                    <a:gd name="T11" fmla="*/ 0 h 30"/>
                    <a:gd name="T12" fmla="*/ 0 60000 65536"/>
                    <a:gd name="T13" fmla="*/ 0 60000 65536"/>
                    <a:gd name="T14" fmla="*/ 0 60000 65536"/>
                    <a:gd name="T15" fmla="*/ 0 60000 65536"/>
                    <a:gd name="T16" fmla="*/ 0 60000 65536"/>
                    <a:gd name="T17" fmla="*/ 0 60000 65536"/>
                    <a:gd name="T18" fmla="*/ 0 w 7"/>
                    <a:gd name="T19" fmla="*/ 0 h 30"/>
                    <a:gd name="T20" fmla="*/ 7 w 7"/>
                    <a:gd name="T21" fmla="*/ 30 h 30"/>
                  </a:gdLst>
                  <a:ahLst/>
                  <a:cxnLst>
                    <a:cxn ang="T12">
                      <a:pos x="T0" y="T1"/>
                    </a:cxn>
                    <a:cxn ang="T13">
                      <a:pos x="T2" y="T3"/>
                    </a:cxn>
                    <a:cxn ang="T14">
                      <a:pos x="T4" y="T5"/>
                    </a:cxn>
                    <a:cxn ang="T15">
                      <a:pos x="T6" y="T7"/>
                    </a:cxn>
                    <a:cxn ang="T16">
                      <a:pos x="T8" y="T9"/>
                    </a:cxn>
                    <a:cxn ang="T17">
                      <a:pos x="T10" y="T11"/>
                    </a:cxn>
                  </a:cxnLst>
                  <a:rect l="T18" t="T19" r="T20" b="T21"/>
                  <a:pathLst>
                    <a:path w="7" h="30">
                      <a:moveTo>
                        <a:pt x="7" y="30"/>
                      </a:moveTo>
                      <a:lnTo>
                        <a:pt x="0" y="0"/>
                      </a:lnTo>
                      <a:lnTo>
                        <a:pt x="0" y="6"/>
                      </a:lnTo>
                      <a:lnTo>
                        <a:pt x="2" y="14"/>
                      </a:lnTo>
                      <a:lnTo>
                        <a:pt x="5" y="22"/>
                      </a:lnTo>
                      <a:lnTo>
                        <a:pt x="7" y="30"/>
                      </a:lnTo>
                      <a:close/>
                    </a:path>
                  </a:pathLst>
                </a:custGeom>
                <a:solidFill>
                  <a:srgbClr val="EAB2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7" name="Freeform 321"/>
                <p:cNvSpPr>
                  <a:spLocks/>
                </p:cNvSpPr>
                <p:nvPr/>
              </p:nvSpPr>
              <p:spPr bwMode="auto">
                <a:xfrm>
                  <a:off x="4843" y="1572"/>
                  <a:ext cx="9" cy="12"/>
                </a:xfrm>
                <a:custGeom>
                  <a:avLst/>
                  <a:gdLst>
                    <a:gd name="T0" fmla="*/ 0 w 35"/>
                    <a:gd name="T1" fmla="*/ 0 h 48"/>
                    <a:gd name="T2" fmla="*/ 0 w 35"/>
                    <a:gd name="T3" fmla="*/ 0 h 48"/>
                    <a:gd name="T4" fmla="*/ 0 w 35"/>
                    <a:gd name="T5" fmla="*/ 0 h 48"/>
                    <a:gd name="T6" fmla="*/ 0 w 35"/>
                    <a:gd name="T7" fmla="*/ 0 h 48"/>
                    <a:gd name="T8" fmla="*/ 0 w 35"/>
                    <a:gd name="T9" fmla="*/ 0 h 48"/>
                    <a:gd name="T10" fmla="*/ 0 w 35"/>
                    <a:gd name="T11" fmla="*/ 0 h 48"/>
                    <a:gd name="T12" fmla="*/ 0 w 35"/>
                    <a:gd name="T13" fmla="*/ 0 h 48"/>
                    <a:gd name="T14" fmla="*/ 0 60000 65536"/>
                    <a:gd name="T15" fmla="*/ 0 60000 65536"/>
                    <a:gd name="T16" fmla="*/ 0 60000 65536"/>
                    <a:gd name="T17" fmla="*/ 0 60000 65536"/>
                    <a:gd name="T18" fmla="*/ 0 60000 65536"/>
                    <a:gd name="T19" fmla="*/ 0 60000 65536"/>
                    <a:gd name="T20" fmla="*/ 0 60000 65536"/>
                    <a:gd name="T21" fmla="*/ 0 w 35"/>
                    <a:gd name="T22" fmla="*/ 0 h 48"/>
                    <a:gd name="T23" fmla="*/ 35 w 35"/>
                    <a:gd name="T24" fmla="*/ 48 h 4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5" h="48">
                      <a:moveTo>
                        <a:pt x="10" y="0"/>
                      </a:moveTo>
                      <a:lnTo>
                        <a:pt x="35" y="48"/>
                      </a:lnTo>
                      <a:lnTo>
                        <a:pt x="0" y="48"/>
                      </a:lnTo>
                      <a:lnTo>
                        <a:pt x="3" y="36"/>
                      </a:lnTo>
                      <a:lnTo>
                        <a:pt x="5" y="23"/>
                      </a:lnTo>
                      <a:lnTo>
                        <a:pt x="8" y="12"/>
                      </a:lnTo>
                      <a:lnTo>
                        <a:pt x="10" y="0"/>
                      </a:lnTo>
                      <a:close/>
                    </a:path>
                  </a:pathLst>
                </a:custGeom>
                <a:solidFill>
                  <a:srgbClr val="B5543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8" name="Freeform 322"/>
                <p:cNvSpPr>
                  <a:spLocks/>
                </p:cNvSpPr>
                <p:nvPr/>
              </p:nvSpPr>
              <p:spPr bwMode="auto">
                <a:xfrm>
                  <a:off x="4843" y="1563"/>
                  <a:ext cx="18" cy="21"/>
                </a:xfrm>
                <a:custGeom>
                  <a:avLst/>
                  <a:gdLst>
                    <a:gd name="T0" fmla="*/ 0 w 70"/>
                    <a:gd name="T1" fmla="*/ 0 h 85"/>
                    <a:gd name="T2" fmla="*/ 0 w 70"/>
                    <a:gd name="T3" fmla="*/ 0 h 85"/>
                    <a:gd name="T4" fmla="*/ 0 w 70"/>
                    <a:gd name="T5" fmla="*/ 0 h 85"/>
                    <a:gd name="T6" fmla="*/ 0 w 70"/>
                    <a:gd name="T7" fmla="*/ 0 h 85"/>
                    <a:gd name="T8" fmla="*/ 0 w 70"/>
                    <a:gd name="T9" fmla="*/ 0 h 85"/>
                    <a:gd name="T10" fmla="*/ 0 w 70"/>
                    <a:gd name="T11" fmla="*/ 0 h 85"/>
                    <a:gd name="T12" fmla="*/ 0 w 70"/>
                    <a:gd name="T13" fmla="*/ 0 h 85"/>
                    <a:gd name="T14" fmla="*/ 0 w 70"/>
                    <a:gd name="T15" fmla="*/ 0 h 85"/>
                    <a:gd name="T16" fmla="*/ 0 60000 65536"/>
                    <a:gd name="T17" fmla="*/ 0 60000 65536"/>
                    <a:gd name="T18" fmla="*/ 0 60000 65536"/>
                    <a:gd name="T19" fmla="*/ 0 60000 65536"/>
                    <a:gd name="T20" fmla="*/ 0 60000 65536"/>
                    <a:gd name="T21" fmla="*/ 0 60000 65536"/>
                    <a:gd name="T22" fmla="*/ 0 60000 65536"/>
                    <a:gd name="T23" fmla="*/ 0 60000 65536"/>
                    <a:gd name="T24" fmla="*/ 0 w 70"/>
                    <a:gd name="T25" fmla="*/ 0 h 85"/>
                    <a:gd name="T26" fmla="*/ 70 w 70"/>
                    <a:gd name="T27" fmla="*/ 85 h 8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70" h="85">
                      <a:moveTo>
                        <a:pt x="3" y="85"/>
                      </a:moveTo>
                      <a:lnTo>
                        <a:pt x="0" y="78"/>
                      </a:lnTo>
                      <a:lnTo>
                        <a:pt x="5" y="60"/>
                      </a:lnTo>
                      <a:lnTo>
                        <a:pt x="13" y="37"/>
                      </a:lnTo>
                      <a:lnTo>
                        <a:pt x="19" y="19"/>
                      </a:lnTo>
                      <a:lnTo>
                        <a:pt x="24" y="0"/>
                      </a:lnTo>
                      <a:lnTo>
                        <a:pt x="70" y="85"/>
                      </a:lnTo>
                      <a:lnTo>
                        <a:pt x="3" y="85"/>
                      </a:lnTo>
                      <a:close/>
                    </a:path>
                  </a:pathLst>
                </a:custGeom>
                <a:solidFill>
                  <a:srgbClr val="B554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69" name="Freeform 323"/>
                <p:cNvSpPr>
                  <a:spLocks/>
                </p:cNvSpPr>
                <p:nvPr/>
              </p:nvSpPr>
              <p:spPr bwMode="auto">
                <a:xfrm>
                  <a:off x="4846" y="1555"/>
                  <a:ext cx="23" cy="29"/>
                </a:xfrm>
                <a:custGeom>
                  <a:avLst/>
                  <a:gdLst>
                    <a:gd name="T0" fmla="*/ 0 w 90"/>
                    <a:gd name="T1" fmla="*/ 1 h 115"/>
                    <a:gd name="T2" fmla="*/ 0 w 90"/>
                    <a:gd name="T3" fmla="*/ 0 h 115"/>
                    <a:gd name="T4" fmla="*/ 0 w 90"/>
                    <a:gd name="T5" fmla="*/ 0 h 115"/>
                    <a:gd name="T6" fmla="*/ 0 w 90"/>
                    <a:gd name="T7" fmla="*/ 0 h 115"/>
                    <a:gd name="T8" fmla="*/ 0 w 90"/>
                    <a:gd name="T9" fmla="*/ 0 h 115"/>
                    <a:gd name="T10" fmla="*/ 0 w 90"/>
                    <a:gd name="T11" fmla="*/ 0 h 115"/>
                    <a:gd name="T12" fmla="*/ 1 w 90"/>
                    <a:gd name="T13" fmla="*/ 1 h 115"/>
                    <a:gd name="T14" fmla="*/ 0 w 90"/>
                    <a:gd name="T15" fmla="*/ 1 h 115"/>
                    <a:gd name="T16" fmla="*/ 0 60000 65536"/>
                    <a:gd name="T17" fmla="*/ 0 60000 65536"/>
                    <a:gd name="T18" fmla="*/ 0 60000 65536"/>
                    <a:gd name="T19" fmla="*/ 0 60000 65536"/>
                    <a:gd name="T20" fmla="*/ 0 60000 65536"/>
                    <a:gd name="T21" fmla="*/ 0 60000 65536"/>
                    <a:gd name="T22" fmla="*/ 0 60000 65536"/>
                    <a:gd name="T23" fmla="*/ 0 60000 65536"/>
                    <a:gd name="T24" fmla="*/ 0 w 90"/>
                    <a:gd name="T25" fmla="*/ 0 h 115"/>
                    <a:gd name="T26" fmla="*/ 90 w 90"/>
                    <a:gd name="T27" fmla="*/ 115 h 115"/>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90" h="115">
                      <a:moveTo>
                        <a:pt x="25" y="115"/>
                      </a:moveTo>
                      <a:lnTo>
                        <a:pt x="0" y="67"/>
                      </a:lnTo>
                      <a:lnTo>
                        <a:pt x="6" y="51"/>
                      </a:lnTo>
                      <a:lnTo>
                        <a:pt x="14" y="32"/>
                      </a:lnTo>
                      <a:lnTo>
                        <a:pt x="20" y="16"/>
                      </a:lnTo>
                      <a:lnTo>
                        <a:pt x="25" y="0"/>
                      </a:lnTo>
                      <a:lnTo>
                        <a:pt x="90" y="115"/>
                      </a:lnTo>
                      <a:lnTo>
                        <a:pt x="25" y="115"/>
                      </a:lnTo>
                      <a:close/>
                    </a:path>
                  </a:pathLst>
                </a:custGeom>
                <a:solidFill>
                  <a:srgbClr val="B556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0" name="Freeform 324"/>
                <p:cNvSpPr>
                  <a:spLocks/>
                </p:cNvSpPr>
                <p:nvPr/>
              </p:nvSpPr>
              <p:spPr bwMode="auto">
                <a:xfrm>
                  <a:off x="4850" y="1547"/>
                  <a:ext cx="28" cy="37"/>
                </a:xfrm>
                <a:custGeom>
                  <a:avLst/>
                  <a:gdLst>
                    <a:gd name="T0" fmla="*/ 0 w 115"/>
                    <a:gd name="T1" fmla="*/ 1 h 148"/>
                    <a:gd name="T2" fmla="*/ 0 w 115"/>
                    <a:gd name="T3" fmla="*/ 0 h 148"/>
                    <a:gd name="T4" fmla="*/ 0 w 115"/>
                    <a:gd name="T5" fmla="*/ 0 h 148"/>
                    <a:gd name="T6" fmla="*/ 0 w 115"/>
                    <a:gd name="T7" fmla="*/ 0 h 148"/>
                    <a:gd name="T8" fmla="*/ 0 w 115"/>
                    <a:gd name="T9" fmla="*/ 0 h 148"/>
                    <a:gd name="T10" fmla="*/ 0 w 115"/>
                    <a:gd name="T11" fmla="*/ 0 h 148"/>
                    <a:gd name="T12" fmla="*/ 0 w 115"/>
                    <a:gd name="T13" fmla="*/ 1 h 148"/>
                    <a:gd name="T14" fmla="*/ 0 w 115"/>
                    <a:gd name="T15" fmla="*/ 1 h 148"/>
                    <a:gd name="T16" fmla="*/ 0 60000 65536"/>
                    <a:gd name="T17" fmla="*/ 0 60000 65536"/>
                    <a:gd name="T18" fmla="*/ 0 60000 65536"/>
                    <a:gd name="T19" fmla="*/ 0 60000 65536"/>
                    <a:gd name="T20" fmla="*/ 0 60000 65536"/>
                    <a:gd name="T21" fmla="*/ 0 60000 65536"/>
                    <a:gd name="T22" fmla="*/ 0 60000 65536"/>
                    <a:gd name="T23" fmla="*/ 0 60000 65536"/>
                    <a:gd name="T24" fmla="*/ 0 w 115"/>
                    <a:gd name="T25" fmla="*/ 0 h 148"/>
                    <a:gd name="T26" fmla="*/ 115 w 115"/>
                    <a:gd name="T27" fmla="*/ 148 h 14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15" h="148">
                      <a:moveTo>
                        <a:pt x="46" y="148"/>
                      </a:moveTo>
                      <a:lnTo>
                        <a:pt x="0" y="63"/>
                      </a:lnTo>
                      <a:lnTo>
                        <a:pt x="6" y="47"/>
                      </a:lnTo>
                      <a:lnTo>
                        <a:pt x="11" y="30"/>
                      </a:lnTo>
                      <a:lnTo>
                        <a:pt x="16" y="17"/>
                      </a:lnTo>
                      <a:lnTo>
                        <a:pt x="25" y="0"/>
                      </a:lnTo>
                      <a:lnTo>
                        <a:pt x="115" y="148"/>
                      </a:lnTo>
                      <a:lnTo>
                        <a:pt x="46" y="148"/>
                      </a:lnTo>
                      <a:close/>
                    </a:path>
                  </a:pathLst>
                </a:custGeom>
                <a:solidFill>
                  <a:srgbClr val="B7593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1" name="Freeform 325"/>
                <p:cNvSpPr>
                  <a:spLocks/>
                </p:cNvSpPr>
                <p:nvPr/>
              </p:nvSpPr>
              <p:spPr bwMode="auto">
                <a:xfrm>
                  <a:off x="4852" y="1539"/>
                  <a:ext cx="34" cy="45"/>
                </a:xfrm>
                <a:custGeom>
                  <a:avLst/>
                  <a:gdLst>
                    <a:gd name="T0" fmla="*/ 0 w 136"/>
                    <a:gd name="T1" fmla="*/ 1 h 178"/>
                    <a:gd name="T2" fmla="*/ 0 w 136"/>
                    <a:gd name="T3" fmla="*/ 0 h 178"/>
                    <a:gd name="T4" fmla="*/ 0 w 136"/>
                    <a:gd name="T5" fmla="*/ 0 h 178"/>
                    <a:gd name="T6" fmla="*/ 0 w 136"/>
                    <a:gd name="T7" fmla="*/ 0 h 178"/>
                    <a:gd name="T8" fmla="*/ 0 w 136"/>
                    <a:gd name="T9" fmla="*/ 0 h 178"/>
                    <a:gd name="T10" fmla="*/ 0 w 136"/>
                    <a:gd name="T11" fmla="*/ 0 h 178"/>
                    <a:gd name="T12" fmla="*/ 1 w 136"/>
                    <a:gd name="T13" fmla="*/ 1 h 178"/>
                    <a:gd name="T14" fmla="*/ 0 w 136"/>
                    <a:gd name="T15" fmla="*/ 1 h 178"/>
                    <a:gd name="T16" fmla="*/ 0 60000 65536"/>
                    <a:gd name="T17" fmla="*/ 0 60000 65536"/>
                    <a:gd name="T18" fmla="*/ 0 60000 65536"/>
                    <a:gd name="T19" fmla="*/ 0 60000 65536"/>
                    <a:gd name="T20" fmla="*/ 0 60000 65536"/>
                    <a:gd name="T21" fmla="*/ 0 60000 65536"/>
                    <a:gd name="T22" fmla="*/ 0 60000 65536"/>
                    <a:gd name="T23" fmla="*/ 0 60000 65536"/>
                    <a:gd name="T24" fmla="*/ 0 w 136"/>
                    <a:gd name="T25" fmla="*/ 0 h 178"/>
                    <a:gd name="T26" fmla="*/ 136 w 136"/>
                    <a:gd name="T27" fmla="*/ 178 h 17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36" h="178">
                      <a:moveTo>
                        <a:pt x="65" y="178"/>
                      </a:moveTo>
                      <a:lnTo>
                        <a:pt x="0" y="63"/>
                      </a:lnTo>
                      <a:lnTo>
                        <a:pt x="8" y="44"/>
                      </a:lnTo>
                      <a:lnTo>
                        <a:pt x="16" y="28"/>
                      </a:lnTo>
                      <a:lnTo>
                        <a:pt x="21" y="14"/>
                      </a:lnTo>
                      <a:lnTo>
                        <a:pt x="30" y="0"/>
                      </a:lnTo>
                      <a:lnTo>
                        <a:pt x="136" y="178"/>
                      </a:lnTo>
                      <a:lnTo>
                        <a:pt x="65" y="178"/>
                      </a:lnTo>
                      <a:close/>
                    </a:path>
                  </a:pathLst>
                </a:custGeom>
                <a:solidFill>
                  <a:srgbClr val="B75B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2" name="Freeform 326"/>
                <p:cNvSpPr>
                  <a:spLocks/>
                </p:cNvSpPr>
                <p:nvPr/>
              </p:nvSpPr>
              <p:spPr bwMode="auto">
                <a:xfrm>
                  <a:off x="4856" y="1532"/>
                  <a:ext cx="36" cy="52"/>
                </a:xfrm>
                <a:custGeom>
                  <a:avLst/>
                  <a:gdLst>
                    <a:gd name="T0" fmla="*/ 1 w 143"/>
                    <a:gd name="T1" fmla="*/ 1 h 208"/>
                    <a:gd name="T2" fmla="*/ 0 w 143"/>
                    <a:gd name="T3" fmla="*/ 0 h 208"/>
                    <a:gd name="T4" fmla="*/ 0 w 143"/>
                    <a:gd name="T5" fmla="*/ 0 h 208"/>
                    <a:gd name="T6" fmla="*/ 0 w 143"/>
                    <a:gd name="T7" fmla="*/ 0 h 208"/>
                    <a:gd name="T8" fmla="*/ 0 w 143"/>
                    <a:gd name="T9" fmla="*/ 0 h 208"/>
                    <a:gd name="T10" fmla="*/ 0 w 143"/>
                    <a:gd name="T11" fmla="*/ 0 h 208"/>
                    <a:gd name="T12" fmla="*/ 1 w 143"/>
                    <a:gd name="T13" fmla="*/ 1 h 208"/>
                    <a:gd name="T14" fmla="*/ 1 w 143"/>
                    <a:gd name="T15" fmla="*/ 1 h 208"/>
                    <a:gd name="T16" fmla="*/ 1 w 143"/>
                    <a:gd name="T17" fmla="*/ 1 h 208"/>
                    <a:gd name="T18" fmla="*/ 1 w 143"/>
                    <a:gd name="T19" fmla="*/ 1 h 208"/>
                    <a:gd name="T20" fmla="*/ 1 w 143"/>
                    <a:gd name="T21" fmla="*/ 1 h 208"/>
                    <a:gd name="T22" fmla="*/ 1 w 143"/>
                    <a:gd name="T23" fmla="*/ 1 h 208"/>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43"/>
                    <a:gd name="T37" fmla="*/ 0 h 208"/>
                    <a:gd name="T38" fmla="*/ 143 w 143"/>
                    <a:gd name="T39" fmla="*/ 208 h 208"/>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43" h="208">
                      <a:moveTo>
                        <a:pt x="90" y="208"/>
                      </a:moveTo>
                      <a:lnTo>
                        <a:pt x="0" y="60"/>
                      </a:lnTo>
                      <a:lnTo>
                        <a:pt x="10" y="44"/>
                      </a:lnTo>
                      <a:lnTo>
                        <a:pt x="19" y="30"/>
                      </a:lnTo>
                      <a:lnTo>
                        <a:pt x="27" y="17"/>
                      </a:lnTo>
                      <a:lnTo>
                        <a:pt x="32" y="0"/>
                      </a:lnTo>
                      <a:lnTo>
                        <a:pt x="143" y="185"/>
                      </a:lnTo>
                      <a:lnTo>
                        <a:pt x="141" y="190"/>
                      </a:lnTo>
                      <a:lnTo>
                        <a:pt x="138" y="196"/>
                      </a:lnTo>
                      <a:lnTo>
                        <a:pt x="136" y="201"/>
                      </a:lnTo>
                      <a:lnTo>
                        <a:pt x="136" y="208"/>
                      </a:lnTo>
                      <a:lnTo>
                        <a:pt x="90" y="208"/>
                      </a:lnTo>
                      <a:close/>
                    </a:path>
                  </a:pathLst>
                </a:custGeom>
                <a:solidFill>
                  <a:srgbClr val="BA5E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3" name="Freeform 327"/>
                <p:cNvSpPr>
                  <a:spLocks/>
                </p:cNvSpPr>
                <p:nvPr/>
              </p:nvSpPr>
              <p:spPr bwMode="auto">
                <a:xfrm>
                  <a:off x="4860" y="1526"/>
                  <a:ext cx="34" cy="58"/>
                </a:xfrm>
                <a:custGeom>
                  <a:avLst/>
                  <a:gdLst>
                    <a:gd name="T0" fmla="*/ 0 w 139"/>
                    <a:gd name="T1" fmla="*/ 1 h 232"/>
                    <a:gd name="T2" fmla="*/ 0 w 139"/>
                    <a:gd name="T3" fmla="*/ 0 h 232"/>
                    <a:gd name="T4" fmla="*/ 0 w 139"/>
                    <a:gd name="T5" fmla="*/ 0 h 232"/>
                    <a:gd name="T6" fmla="*/ 0 w 139"/>
                    <a:gd name="T7" fmla="*/ 0 h 232"/>
                    <a:gd name="T8" fmla="*/ 0 w 139"/>
                    <a:gd name="T9" fmla="*/ 0 h 232"/>
                    <a:gd name="T10" fmla="*/ 0 w 139"/>
                    <a:gd name="T11" fmla="*/ 0 h 232"/>
                    <a:gd name="T12" fmla="*/ 0 w 139"/>
                    <a:gd name="T13" fmla="*/ 1 h 232"/>
                    <a:gd name="T14" fmla="*/ 0 w 139"/>
                    <a:gd name="T15" fmla="*/ 1 h 232"/>
                    <a:gd name="T16" fmla="*/ 0 w 139"/>
                    <a:gd name="T17" fmla="*/ 1 h 232"/>
                    <a:gd name="T18" fmla="*/ 0 w 139"/>
                    <a:gd name="T19" fmla="*/ 1 h 232"/>
                    <a:gd name="T20" fmla="*/ 0 w 139"/>
                    <a:gd name="T21" fmla="*/ 1 h 232"/>
                    <a:gd name="T22" fmla="*/ 0 w 139"/>
                    <a:gd name="T23" fmla="*/ 1 h 23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39"/>
                    <a:gd name="T37" fmla="*/ 0 h 232"/>
                    <a:gd name="T38" fmla="*/ 139 w 139"/>
                    <a:gd name="T39" fmla="*/ 232 h 23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39" h="232">
                      <a:moveTo>
                        <a:pt x="106" y="232"/>
                      </a:moveTo>
                      <a:lnTo>
                        <a:pt x="0" y="54"/>
                      </a:lnTo>
                      <a:lnTo>
                        <a:pt x="8" y="41"/>
                      </a:lnTo>
                      <a:lnTo>
                        <a:pt x="19" y="27"/>
                      </a:lnTo>
                      <a:lnTo>
                        <a:pt x="27" y="13"/>
                      </a:lnTo>
                      <a:lnTo>
                        <a:pt x="35" y="0"/>
                      </a:lnTo>
                      <a:lnTo>
                        <a:pt x="139" y="177"/>
                      </a:lnTo>
                      <a:lnTo>
                        <a:pt x="132" y="190"/>
                      </a:lnTo>
                      <a:lnTo>
                        <a:pt x="130" y="202"/>
                      </a:lnTo>
                      <a:lnTo>
                        <a:pt x="125" y="214"/>
                      </a:lnTo>
                      <a:lnTo>
                        <a:pt x="120" y="232"/>
                      </a:lnTo>
                      <a:lnTo>
                        <a:pt x="106" y="232"/>
                      </a:lnTo>
                      <a:close/>
                    </a:path>
                  </a:pathLst>
                </a:custGeom>
                <a:solidFill>
                  <a:srgbClr val="BA603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4" name="Freeform 328"/>
                <p:cNvSpPr>
                  <a:spLocks/>
                </p:cNvSpPr>
                <p:nvPr/>
              </p:nvSpPr>
              <p:spPr bwMode="auto">
                <a:xfrm>
                  <a:off x="4864" y="1520"/>
                  <a:ext cx="34" cy="58"/>
                </a:xfrm>
                <a:custGeom>
                  <a:avLst/>
                  <a:gdLst>
                    <a:gd name="T0" fmla="*/ 0 w 139"/>
                    <a:gd name="T1" fmla="*/ 1 h 231"/>
                    <a:gd name="T2" fmla="*/ 0 w 139"/>
                    <a:gd name="T3" fmla="*/ 0 h 231"/>
                    <a:gd name="T4" fmla="*/ 0 w 139"/>
                    <a:gd name="T5" fmla="*/ 0 h 231"/>
                    <a:gd name="T6" fmla="*/ 0 w 139"/>
                    <a:gd name="T7" fmla="*/ 0 h 231"/>
                    <a:gd name="T8" fmla="*/ 0 w 139"/>
                    <a:gd name="T9" fmla="*/ 0 h 231"/>
                    <a:gd name="T10" fmla="*/ 0 w 139"/>
                    <a:gd name="T11" fmla="*/ 0 h 231"/>
                    <a:gd name="T12" fmla="*/ 0 w 139"/>
                    <a:gd name="T13" fmla="*/ 1 h 231"/>
                    <a:gd name="T14" fmla="*/ 0 w 139"/>
                    <a:gd name="T15" fmla="*/ 1 h 231"/>
                    <a:gd name="T16" fmla="*/ 0 w 139"/>
                    <a:gd name="T17" fmla="*/ 1 h 231"/>
                    <a:gd name="T18" fmla="*/ 0 w 139"/>
                    <a:gd name="T19" fmla="*/ 1 h 231"/>
                    <a:gd name="T20" fmla="*/ 0 w 139"/>
                    <a:gd name="T21" fmla="*/ 1 h 2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31"/>
                    <a:gd name="T35" fmla="*/ 139 w 139"/>
                    <a:gd name="T36" fmla="*/ 231 h 2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31">
                      <a:moveTo>
                        <a:pt x="111" y="231"/>
                      </a:moveTo>
                      <a:lnTo>
                        <a:pt x="0" y="46"/>
                      </a:lnTo>
                      <a:lnTo>
                        <a:pt x="8" y="35"/>
                      </a:lnTo>
                      <a:lnTo>
                        <a:pt x="19" y="22"/>
                      </a:lnTo>
                      <a:lnTo>
                        <a:pt x="30" y="11"/>
                      </a:lnTo>
                      <a:lnTo>
                        <a:pt x="38" y="0"/>
                      </a:lnTo>
                      <a:lnTo>
                        <a:pt x="139" y="169"/>
                      </a:lnTo>
                      <a:lnTo>
                        <a:pt x="134" y="185"/>
                      </a:lnTo>
                      <a:lnTo>
                        <a:pt x="125" y="201"/>
                      </a:lnTo>
                      <a:lnTo>
                        <a:pt x="116" y="215"/>
                      </a:lnTo>
                      <a:lnTo>
                        <a:pt x="111" y="231"/>
                      </a:lnTo>
                      <a:close/>
                    </a:path>
                  </a:pathLst>
                </a:custGeom>
                <a:solidFill>
                  <a:srgbClr val="BA60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5" name="Freeform 329"/>
                <p:cNvSpPr>
                  <a:spLocks/>
                </p:cNvSpPr>
                <p:nvPr/>
              </p:nvSpPr>
              <p:spPr bwMode="auto">
                <a:xfrm>
                  <a:off x="4869" y="1516"/>
                  <a:ext cx="34" cy="54"/>
                </a:xfrm>
                <a:custGeom>
                  <a:avLst/>
                  <a:gdLst>
                    <a:gd name="T0" fmla="*/ 0 w 139"/>
                    <a:gd name="T1" fmla="*/ 1 h 217"/>
                    <a:gd name="T2" fmla="*/ 0 w 139"/>
                    <a:gd name="T3" fmla="*/ 0 h 217"/>
                    <a:gd name="T4" fmla="*/ 0 w 139"/>
                    <a:gd name="T5" fmla="*/ 0 h 217"/>
                    <a:gd name="T6" fmla="*/ 0 w 139"/>
                    <a:gd name="T7" fmla="*/ 0 h 217"/>
                    <a:gd name="T8" fmla="*/ 0 w 139"/>
                    <a:gd name="T9" fmla="*/ 0 h 217"/>
                    <a:gd name="T10" fmla="*/ 0 w 139"/>
                    <a:gd name="T11" fmla="*/ 0 h 217"/>
                    <a:gd name="T12" fmla="*/ 0 w 139"/>
                    <a:gd name="T13" fmla="*/ 0 h 217"/>
                    <a:gd name="T14" fmla="*/ 0 w 139"/>
                    <a:gd name="T15" fmla="*/ 1 h 217"/>
                    <a:gd name="T16" fmla="*/ 0 w 139"/>
                    <a:gd name="T17" fmla="*/ 1 h 217"/>
                    <a:gd name="T18" fmla="*/ 0 w 139"/>
                    <a:gd name="T19" fmla="*/ 1 h 217"/>
                    <a:gd name="T20" fmla="*/ 0 w 139"/>
                    <a:gd name="T21" fmla="*/ 1 h 2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217"/>
                    <a:gd name="T35" fmla="*/ 139 w 139"/>
                    <a:gd name="T36" fmla="*/ 217 h 2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217">
                      <a:moveTo>
                        <a:pt x="104" y="217"/>
                      </a:moveTo>
                      <a:lnTo>
                        <a:pt x="0" y="40"/>
                      </a:lnTo>
                      <a:lnTo>
                        <a:pt x="11" y="29"/>
                      </a:lnTo>
                      <a:lnTo>
                        <a:pt x="22" y="18"/>
                      </a:lnTo>
                      <a:lnTo>
                        <a:pt x="32" y="7"/>
                      </a:lnTo>
                      <a:lnTo>
                        <a:pt x="44" y="0"/>
                      </a:lnTo>
                      <a:lnTo>
                        <a:pt x="139" y="162"/>
                      </a:lnTo>
                      <a:lnTo>
                        <a:pt x="131" y="176"/>
                      </a:lnTo>
                      <a:lnTo>
                        <a:pt x="122" y="189"/>
                      </a:lnTo>
                      <a:lnTo>
                        <a:pt x="115" y="203"/>
                      </a:lnTo>
                      <a:lnTo>
                        <a:pt x="104" y="217"/>
                      </a:lnTo>
                      <a:close/>
                    </a:path>
                  </a:pathLst>
                </a:custGeom>
                <a:solidFill>
                  <a:srgbClr val="BC63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6" name="Freeform 330"/>
                <p:cNvSpPr>
                  <a:spLocks/>
                </p:cNvSpPr>
                <p:nvPr/>
              </p:nvSpPr>
              <p:spPr bwMode="auto">
                <a:xfrm>
                  <a:off x="4873" y="1510"/>
                  <a:ext cx="35" cy="53"/>
                </a:xfrm>
                <a:custGeom>
                  <a:avLst/>
                  <a:gdLst>
                    <a:gd name="T0" fmla="*/ 1 w 138"/>
                    <a:gd name="T1" fmla="*/ 1 h 210"/>
                    <a:gd name="T2" fmla="*/ 0 w 138"/>
                    <a:gd name="T3" fmla="*/ 0 h 210"/>
                    <a:gd name="T4" fmla="*/ 0 w 138"/>
                    <a:gd name="T5" fmla="*/ 0 h 210"/>
                    <a:gd name="T6" fmla="*/ 0 w 138"/>
                    <a:gd name="T7" fmla="*/ 0 h 210"/>
                    <a:gd name="T8" fmla="*/ 0 w 138"/>
                    <a:gd name="T9" fmla="*/ 0 h 210"/>
                    <a:gd name="T10" fmla="*/ 0 w 138"/>
                    <a:gd name="T11" fmla="*/ 0 h 210"/>
                    <a:gd name="T12" fmla="*/ 1 w 138"/>
                    <a:gd name="T13" fmla="*/ 1 h 210"/>
                    <a:gd name="T14" fmla="*/ 1 w 138"/>
                    <a:gd name="T15" fmla="*/ 1 h 210"/>
                    <a:gd name="T16" fmla="*/ 1 w 138"/>
                    <a:gd name="T17" fmla="*/ 1 h 210"/>
                    <a:gd name="T18" fmla="*/ 1 w 138"/>
                    <a:gd name="T19" fmla="*/ 1 h 210"/>
                    <a:gd name="T20" fmla="*/ 1 w 138"/>
                    <a:gd name="T21" fmla="*/ 1 h 21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210"/>
                    <a:gd name="T35" fmla="*/ 138 w 138"/>
                    <a:gd name="T36" fmla="*/ 210 h 21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210">
                      <a:moveTo>
                        <a:pt x="101" y="210"/>
                      </a:moveTo>
                      <a:lnTo>
                        <a:pt x="0" y="41"/>
                      </a:lnTo>
                      <a:lnTo>
                        <a:pt x="11" y="30"/>
                      </a:lnTo>
                      <a:lnTo>
                        <a:pt x="22" y="20"/>
                      </a:lnTo>
                      <a:lnTo>
                        <a:pt x="32" y="9"/>
                      </a:lnTo>
                      <a:lnTo>
                        <a:pt x="43" y="0"/>
                      </a:lnTo>
                      <a:lnTo>
                        <a:pt x="138" y="159"/>
                      </a:lnTo>
                      <a:lnTo>
                        <a:pt x="128" y="172"/>
                      </a:lnTo>
                      <a:lnTo>
                        <a:pt x="120" y="185"/>
                      </a:lnTo>
                      <a:lnTo>
                        <a:pt x="108" y="196"/>
                      </a:lnTo>
                      <a:lnTo>
                        <a:pt x="101" y="210"/>
                      </a:lnTo>
                      <a:close/>
                    </a:path>
                  </a:pathLst>
                </a:custGeom>
                <a:solidFill>
                  <a:srgbClr val="BC66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7" name="Freeform 331"/>
                <p:cNvSpPr>
                  <a:spLocks/>
                </p:cNvSpPr>
                <p:nvPr/>
              </p:nvSpPr>
              <p:spPr bwMode="auto">
                <a:xfrm>
                  <a:off x="4879" y="1506"/>
                  <a:ext cx="33" cy="50"/>
                </a:xfrm>
                <a:custGeom>
                  <a:avLst/>
                  <a:gdLst>
                    <a:gd name="T0" fmla="*/ 1 w 130"/>
                    <a:gd name="T1" fmla="*/ 1 h 201"/>
                    <a:gd name="T2" fmla="*/ 0 w 130"/>
                    <a:gd name="T3" fmla="*/ 0 h 201"/>
                    <a:gd name="T4" fmla="*/ 0 w 130"/>
                    <a:gd name="T5" fmla="*/ 0 h 201"/>
                    <a:gd name="T6" fmla="*/ 0 w 130"/>
                    <a:gd name="T7" fmla="*/ 0 h 201"/>
                    <a:gd name="T8" fmla="*/ 0 w 130"/>
                    <a:gd name="T9" fmla="*/ 0 h 201"/>
                    <a:gd name="T10" fmla="*/ 0 w 130"/>
                    <a:gd name="T11" fmla="*/ 0 h 201"/>
                    <a:gd name="T12" fmla="*/ 1 w 130"/>
                    <a:gd name="T13" fmla="*/ 0 h 201"/>
                    <a:gd name="T14" fmla="*/ 1 w 130"/>
                    <a:gd name="T15" fmla="*/ 0 h 201"/>
                    <a:gd name="T16" fmla="*/ 1 w 130"/>
                    <a:gd name="T17" fmla="*/ 1 h 201"/>
                    <a:gd name="T18" fmla="*/ 1 w 130"/>
                    <a:gd name="T19" fmla="*/ 1 h 201"/>
                    <a:gd name="T20" fmla="*/ 1 w 130"/>
                    <a:gd name="T21" fmla="*/ 1 h 20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0"/>
                    <a:gd name="T34" fmla="*/ 0 h 201"/>
                    <a:gd name="T35" fmla="*/ 130 w 130"/>
                    <a:gd name="T36" fmla="*/ 201 h 20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0" h="201">
                      <a:moveTo>
                        <a:pt x="95" y="201"/>
                      </a:moveTo>
                      <a:lnTo>
                        <a:pt x="0" y="39"/>
                      </a:lnTo>
                      <a:lnTo>
                        <a:pt x="7" y="27"/>
                      </a:lnTo>
                      <a:lnTo>
                        <a:pt x="18" y="16"/>
                      </a:lnTo>
                      <a:lnTo>
                        <a:pt x="30" y="9"/>
                      </a:lnTo>
                      <a:lnTo>
                        <a:pt x="41" y="0"/>
                      </a:lnTo>
                      <a:lnTo>
                        <a:pt x="130" y="150"/>
                      </a:lnTo>
                      <a:lnTo>
                        <a:pt x="122" y="163"/>
                      </a:lnTo>
                      <a:lnTo>
                        <a:pt x="113" y="175"/>
                      </a:lnTo>
                      <a:lnTo>
                        <a:pt x="103" y="188"/>
                      </a:lnTo>
                      <a:lnTo>
                        <a:pt x="95" y="201"/>
                      </a:lnTo>
                      <a:close/>
                    </a:path>
                  </a:pathLst>
                </a:custGeom>
                <a:solidFill>
                  <a:srgbClr val="BC684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8" name="Freeform 332"/>
                <p:cNvSpPr>
                  <a:spLocks/>
                </p:cNvSpPr>
                <p:nvPr/>
              </p:nvSpPr>
              <p:spPr bwMode="auto">
                <a:xfrm>
                  <a:off x="4884" y="1501"/>
                  <a:ext cx="33" cy="49"/>
                </a:xfrm>
                <a:custGeom>
                  <a:avLst/>
                  <a:gdLst>
                    <a:gd name="T0" fmla="*/ 1 w 131"/>
                    <a:gd name="T1" fmla="*/ 1 h 196"/>
                    <a:gd name="T2" fmla="*/ 0 w 131"/>
                    <a:gd name="T3" fmla="*/ 0 h 196"/>
                    <a:gd name="T4" fmla="*/ 0 w 131"/>
                    <a:gd name="T5" fmla="*/ 0 h 196"/>
                    <a:gd name="T6" fmla="*/ 0 w 131"/>
                    <a:gd name="T7" fmla="*/ 0 h 196"/>
                    <a:gd name="T8" fmla="*/ 0 w 131"/>
                    <a:gd name="T9" fmla="*/ 0 h 196"/>
                    <a:gd name="T10" fmla="*/ 0 w 131"/>
                    <a:gd name="T11" fmla="*/ 0 h 196"/>
                    <a:gd name="T12" fmla="*/ 1 w 131"/>
                    <a:gd name="T13" fmla="*/ 1 h 196"/>
                    <a:gd name="T14" fmla="*/ 1 w 131"/>
                    <a:gd name="T15" fmla="*/ 1 h 196"/>
                    <a:gd name="T16" fmla="*/ 1 w 131"/>
                    <a:gd name="T17" fmla="*/ 1 h 196"/>
                    <a:gd name="T18" fmla="*/ 1 w 131"/>
                    <a:gd name="T19" fmla="*/ 1 h 196"/>
                    <a:gd name="T20" fmla="*/ 1 w 131"/>
                    <a:gd name="T21" fmla="*/ 1 h 19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1"/>
                    <a:gd name="T34" fmla="*/ 0 h 196"/>
                    <a:gd name="T35" fmla="*/ 131 w 131"/>
                    <a:gd name="T36" fmla="*/ 196 h 19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1" h="196">
                      <a:moveTo>
                        <a:pt x="95" y="196"/>
                      </a:moveTo>
                      <a:lnTo>
                        <a:pt x="0" y="37"/>
                      </a:lnTo>
                      <a:lnTo>
                        <a:pt x="12" y="27"/>
                      </a:lnTo>
                      <a:lnTo>
                        <a:pt x="23" y="18"/>
                      </a:lnTo>
                      <a:lnTo>
                        <a:pt x="35" y="11"/>
                      </a:lnTo>
                      <a:lnTo>
                        <a:pt x="47" y="0"/>
                      </a:lnTo>
                      <a:lnTo>
                        <a:pt x="131" y="146"/>
                      </a:lnTo>
                      <a:lnTo>
                        <a:pt x="123" y="157"/>
                      </a:lnTo>
                      <a:lnTo>
                        <a:pt x="112" y="171"/>
                      </a:lnTo>
                      <a:lnTo>
                        <a:pt x="104" y="182"/>
                      </a:lnTo>
                      <a:lnTo>
                        <a:pt x="95" y="196"/>
                      </a:lnTo>
                      <a:close/>
                    </a:path>
                  </a:pathLst>
                </a:custGeom>
                <a:solidFill>
                  <a:srgbClr val="BF6B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79" name="Freeform 333"/>
                <p:cNvSpPr>
                  <a:spLocks/>
                </p:cNvSpPr>
                <p:nvPr/>
              </p:nvSpPr>
              <p:spPr bwMode="auto">
                <a:xfrm>
                  <a:off x="4890" y="1496"/>
                  <a:ext cx="31" cy="48"/>
                </a:xfrm>
                <a:custGeom>
                  <a:avLst/>
                  <a:gdLst>
                    <a:gd name="T0" fmla="*/ 0 w 127"/>
                    <a:gd name="T1" fmla="*/ 1 h 188"/>
                    <a:gd name="T2" fmla="*/ 0 w 127"/>
                    <a:gd name="T3" fmla="*/ 0 h 188"/>
                    <a:gd name="T4" fmla="*/ 0 w 127"/>
                    <a:gd name="T5" fmla="*/ 0 h 188"/>
                    <a:gd name="T6" fmla="*/ 0 w 127"/>
                    <a:gd name="T7" fmla="*/ 0 h 188"/>
                    <a:gd name="T8" fmla="*/ 0 w 127"/>
                    <a:gd name="T9" fmla="*/ 0 h 188"/>
                    <a:gd name="T10" fmla="*/ 0 w 127"/>
                    <a:gd name="T11" fmla="*/ 0 h 188"/>
                    <a:gd name="T12" fmla="*/ 0 w 127"/>
                    <a:gd name="T13" fmla="*/ 1 h 188"/>
                    <a:gd name="T14" fmla="*/ 0 w 127"/>
                    <a:gd name="T15" fmla="*/ 1 h 188"/>
                    <a:gd name="T16" fmla="*/ 0 w 127"/>
                    <a:gd name="T17" fmla="*/ 1 h 188"/>
                    <a:gd name="T18" fmla="*/ 0 w 127"/>
                    <a:gd name="T19" fmla="*/ 1 h 188"/>
                    <a:gd name="T20" fmla="*/ 0 w 12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88"/>
                    <a:gd name="T35" fmla="*/ 127 w 12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88">
                      <a:moveTo>
                        <a:pt x="89" y="188"/>
                      </a:moveTo>
                      <a:lnTo>
                        <a:pt x="0" y="38"/>
                      </a:lnTo>
                      <a:lnTo>
                        <a:pt x="10" y="28"/>
                      </a:lnTo>
                      <a:lnTo>
                        <a:pt x="24" y="19"/>
                      </a:lnTo>
                      <a:lnTo>
                        <a:pt x="35" y="8"/>
                      </a:lnTo>
                      <a:lnTo>
                        <a:pt x="46" y="0"/>
                      </a:lnTo>
                      <a:lnTo>
                        <a:pt x="127" y="147"/>
                      </a:lnTo>
                      <a:lnTo>
                        <a:pt x="118" y="155"/>
                      </a:lnTo>
                      <a:lnTo>
                        <a:pt x="108" y="166"/>
                      </a:lnTo>
                      <a:lnTo>
                        <a:pt x="97" y="177"/>
                      </a:lnTo>
                      <a:lnTo>
                        <a:pt x="89" y="188"/>
                      </a:lnTo>
                      <a:close/>
                    </a:path>
                  </a:pathLst>
                </a:custGeom>
                <a:solidFill>
                  <a:srgbClr val="BF6D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0" name="Freeform 334"/>
                <p:cNvSpPr>
                  <a:spLocks/>
                </p:cNvSpPr>
                <p:nvPr/>
              </p:nvSpPr>
              <p:spPr bwMode="auto">
                <a:xfrm>
                  <a:off x="4896" y="1493"/>
                  <a:ext cx="32" cy="44"/>
                </a:xfrm>
                <a:custGeom>
                  <a:avLst/>
                  <a:gdLst>
                    <a:gd name="T0" fmla="*/ 0 w 127"/>
                    <a:gd name="T1" fmla="*/ 1 h 176"/>
                    <a:gd name="T2" fmla="*/ 0 w 127"/>
                    <a:gd name="T3" fmla="*/ 0 h 176"/>
                    <a:gd name="T4" fmla="*/ 0 w 127"/>
                    <a:gd name="T5" fmla="*/ 0 h 176"/>
                    <a:gd name="T6" fmla="*/ 0 w 127"/>
                    <a:gd name="T7" fmla="*/ 0 h 176"/>
                    <a:gd name="T8" fmla="*/ 0 w 127"/>
                    <a:gd name="T9" fmla="*/ 0 h 176"/>
                    <a:gd name="T10" fmla="*/ 0 w 127"/>
                    <a:gd name="T11" fmla="*/ 0 h 176"/>
                    <a:gd name="T12" fmla="*/ 1 w 127"/>
                    <a:gd name="T13" fmla="*/ 1 h 176"/>
                    <a:gd name="T14" fmla="*/ 1 w 127"/>
                    <a:gd name="T15" fmla="*/ 1 h 176"/>
                    <a:gd name="T16" fmla="*/ 1 w 127"/>
                    <a:gd name="T17" fmla="*/ 1 h 176"/>
                    <a:gd name="T18" fmla="*/ 1 w 127"/>
                    <a:gd name="T19" fmla="*/ 1 h 176"/>
                    <a:gd name="T20" fmla="*/ 0 w 127"/>
                    <a:gd name="T21" fmla="*/ 1 h 17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6"/>
                    <a:gd name="T35" fmla="*/ 127 w 127"/>
                    <a:gd name="T36" fmla="*/ 176 h 17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6">
                      <a:moveTo>
                        <a:pt x="84" y="176"/>
                      </a:moveTo>
                      <a:lnTo>
                        <a:pt x="0" y="30"/>
                      </a:lnTo>
                      <a:lnTo>
                        <a:pt x="11" y="21"/>
                      </a:lnTo>
                      <a:lnTo>
                        <a:pt x="22" y="13"/>
                      </a:lnTo>
                      <a:lnTo>
                        <a:pt x="36" y="7"/>
                      </a:lnTo>
                      <a:lnTo>
                        <a:pt x="48" y="0"/>
                      </a:lnTo>
                      <a:lnTo>
                        <a:pt x="127" y="138"/>
                      </a:lnTo>
                      <a:lnTo>
                        <a:pt x="117" y="149"/>
                      </a:lnTo>
                      <a:lnTo>
                        <a:pt x="106" y="157"/>
                      </a:lnTo>
                      <a:lnTo>
                        <a:pt x="94" y="166"/>
                      </a:lnTo>
                      <a:lnTo>
                        <a:pt x="84" y="176"/>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1" name="Freeform 335"/>
                <p:cNvSpPr>
                  <a:spLocks/>
                </p:cNvSpPr>
                <p:nvPr/>
              </p:nvSpPr>
              <p:spPr bwMode="auto">
                <a:xfrm>
                  <a:off x="4901" y="1491"/>
                  <a:ext cx="32" cy="42"/>
                </a:xfrm>
                <a:custGeom>
                  <a:avLst/>
                  <a:gdLst>
                    <a:gd name="T0" fmla="*/ 0 w 127"/>
                    <a:gd name="T1" fmla="*/ 0 h 171"/>
                    <a:gd name="T2" fmla="*/ 0 w 127"/>
                    <a:gd name="T3" fmla="*/ 0 h 171"/>
                    <a:gd name="T4" fmla="*/ 0 w 127"/>
                    <a:gd name="T5" fmla="*/ 0 h 171"/>
                    <a:gd name="T6" fmla="*/ 0 w 127"/>
                    <a:gd name="T7" fmla="*/ 0 h 171"/>
                    <a:gd name="T8" fmla="*/ 0 w 127"/>
                    <a:gd name="T9" fmla="*/ 0 h 171"/>
                    <a:gd name="T10" fmla="*/ 0 w 127"/>
                    <a:gd name="T11" fmla="*/ 0 h 171"/>
                    <a:gd name="T12" fmla="*/ 1 w 127"/>
                    <a:gd name="T13" fmla="*/ 0 h 171"/>
                    <a:gd name="T14" fmla="*/ 1 w 127"/>
                    <a:gd name="T15" fmla="*/ 0 h 171"/>
                    <a:gd name="T16" fmla="*/ 1 w 127"/>
                    <a:gd name="T17" fmla="*/ 0 h 171"/>
                    <a:gd name="T18" fmla="*/ 1 w 127"/>
                    <a:gd name="T19" fmla="*/ 0 h 171"/>
                    <a:gd name="T20" fmla="*/ 0 w 127"/>
                    <a:gd name="T21" fmla="*/ 0 h 1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7"/>
                    <a:gd name="T34" fmla="*/ 0 h 171"/>
                    <a:gd name="T35" fmla="*/ 127 w 127"/>
                    <a:gd name="T36" fmla="*/ 171 h 1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7" h="171">
                      <a:moveTo>
                        <a:pt x="81" y="171"/>
                      </a:moveTo>
                      <a:lnTo>
                        <a:pt x="0" y="24"/>
                      </a:lnTo>
                      <a:lnTo>
                        <a:pt x="14" y="18"/>
                      </a:lnTo>
                      <a:lnTo>
                        <a:pt x="24" y="11"/>
                      </a:lnTo>
                      <a:lnTo>
                        <a:pt x="37" y="6"/>
                      </a:lnTo>
                      <a:lnTo>
                        <a:pt x="51" y="0"/>
                      </a:lnTo>
                      <a:lnTo>
                        <a:pt x="127" y="128"/>
                      </a:lnTo>
                      <a:lnTo>
                        <a:pt x="116" y="138"/>
                      </a:lnTo>
                      <a:lnTo>
                        <a:pt x="105" y="149"/>
                      </a:lnTo>
                      <a:lnTo>
                        <a:pt x="95" y="160"/>
                      </a:lnTo>
                      <a:lnTo>
                        <a:pt x="81" y="171"/>
                      </a:lnTo>
                      <a:close/>
                    </a:path>
                  </a:pathLst>
                </a:custGeom>
                <a:solidFill>
                  <a:srgbClr val="C170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2" name="Freeform 336"/>
                <p:cNvSpPr>
                  <a:spLocks/>
                </p:cNvSpPr>
                <p:nvPr/>
              </p:nvSpPr>
              <p:spPr bwMode="auto">
                <a:xfrm>
                  <a:off x="4908" y="1487"/>
                  <a:ext cx="31" cy="41"/>
                </a:xfrm>
                <a:custGeom>
                  <a:avLst/>
                  <a:gdLst>
                    <a:gd name="T0" fmla="*/ 0 w 125"/>
                    <a:gd name="T1" fmla="*/ 1 h 163"/>
                    <a:gd name="T2" fmla="*/ 0 w 125"/>
                    <a:gd name="T3" fmla="*/ 0 h 163"/>
                    <a:gd name="T4" fmla="*/ 0 w 125"/>
                    <a:gd name="T5" fmla="*/ 0 h 163"/>
                    <a:gd name="T6" fmla="*/ 0 w 125"/>
                    <a:gd name="T7" fmla="*/ 0 h 163"/>
                    <a:gd name="T8" fmla="*/ 0 w 125"/>
                    <a:gd name="T9" fmla="*/ 0 h 163"/>
                    <a:gd name="T10" fmla="*/ 0 w 125"/>
                    <a:gd name="T11" fmla="*/ 0 h 163"/>
                    <a:gd name="T12" fmla="*/ 0 w 125"/>
                    <a:gd name="T13" fmla="*/ 1 h 163"/>
                    <a:gd name="T14" fmla="*/ 0 w 125"/>
                    <a:gd name="T15" fmla="*/ 1 h 163"/>
                    <a:gd name="T16" fmla="*/ 0 w 125"/>
                    <a:gd name="T17" fmla="*/ 1 h 163"/>
                    <a:gd name="T18" fmla="*/ 0 w 125"/>
                    <a:gd name="T19" fmla="*/ 1 h 163"/>
                    <a:gd name="T20" fmla="*/ 0 w 125"/>
                    <a:gd name="T21" fmla="*/ 1 h 16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63"/>
                    <a:gd name="T35" fmla="*/ 125 w 125"/>
                    <a:gd name="T36" fmla="*/ 163 h 16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63">
                      <a:moveTo>
                        <a:pt x="79" y="163"/>
                      </a:moveTo>
                      <a:lnTo>
                        <a:pt x="0" y="25"/>
                      </a:lnTo>
                      <a:lnTo>
                        <a:pt x="11" y="20"/>
                      </a:lnTo>
                      <a:lnTo>
                        <a:pt x="25" y="11"/>
                      </a:lnTo>
                      <a:lnTo>
                        <a:pt x="36" y="6"/>
                      </a:lnTo>
                      <a:lnTo>
                        <a:pt x="46" y="0"/>
                      </a:lnTo>
                      <a:lnTo>
                        <a:pt x="125" y="125"/>
                      </a:lnTo>
                      <a:lnTo>
                        <a:pt x="115" y="133"/>
                      </a:lnTo>
                      <a:lnTo>
                        <a:pt x="101" y="144"/>
                      </a:lnTo>
                      <a:lnTo>
                        <a:pt x="90" y="152"/>
                      </a:lnTo>
                      <a:lnTo>
                        <a:pt x="79" y="163"/>
                      </a:lnTo>
                      <a:close/>
                    </a:path>
                  </a:pathLst>
                </a:custGeom>
                <a:solidFill>
                  <a:srgbClr val="C172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3" name="Freeform 337"/>
                <p:cNvSpPr>
                  <a:spLocks/>
                </p:cNvSpPr>
                <p:nvPr/>
              </p:nvSpPr>
              <p:spPr bwMode="auto">
                <a:xfrm>
                  <a:off x="4914" y="1484"/>
                  <a:ext cx="30" cy="38"/>
                </a:xfrm>
                <a:custGeom>
                  <a:avLst/>
                  <a:gdLst>
                    <a:gd name="T0" fmla="*/ 0 w 122"/>
                    <a:gd name="T1" fmla="*/ 0 h 156"/>
                    <a:gd name="T2" fmla="*/ 0 w 122"/>
                    <a:gd name="T3" fmla="*/ 0 h 156"/>
                    <a:gd name="T4" fmla="*/ 0 w 122"/>
                    <a:gd name="T5" fmla="*/ 0 h 156"/>
                    <a:gd name="T6" fmla="*/ 0 w 122"/>
                    <a:gd name="T7" fmla="*/ 0 h 156"/>
                    <a:gd name="T8" fmla="*/ 0 w 122"/>
                    <a:gd name="T9" fmla="*/ 0 h 156"/>
                    <a:gd name="T10" fmla="*/ 0 w 122"/>
                    <a:gd name="T11" fmla="*/ 0 h 156"/>
                    <a:gd name="T12" fmla="*/ 0 w 122"/>
                    <a:gd name="T13" fmla="*/ 0 h 156"/>
                    <a:gd name="T14" fmla="*/ 0 w 122"/>
                    <a:gd name="T15" fmla="*/ 0 h 156"/>
                    <a:gd name="T16" fmla="*/ 0 w 122"/>
                    <a:gd name="T17" fmla="*/ 0 h 156"/>
                    <a:gd name="T18" fmla="*/ 0 w 122"/>
                    <a:gd name="T19" fmla="*/ 0 h 156"/>
                    <a:gd name="T20" fmla="*/ 0 w 122"/>
                    <a:gd name="T21" fmla="*/ 0 h 15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56"/>
                    <a:gd name="T35" fmla="*/ 122 w 122"/>
                    <a:gd name="T36" fmla="*/ 156 h 15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56">
                      <a:moveTo>
                        <a:pt x="76" y="156"/>
                      </a:moveTo>
                      <a:lnTo>
                        <a:pt x="0" y="28"/>
                      </a:lnTo>
                      <a:lnTo>
                        <a:pt x="11" y="20"/>
                      </a:lnTo>
                      <a:lnTo>
                        <a:pt x="21" y="11"/>
                      </a:lnTo>
                      <a:lnTo>
                        <a:pt x="35" y="6"/>
                      </a:lnTo>
                      <a:lnTo>
                        <a:pt x="49" y="0"/>
                      </a:lnTo>
                      <a:lnTo>
                        <a:pt x="122" y="122"/>
                      </a:lnTo>
                      <a:lnTo>
                        <a:pt x="111" y="131"/>
                      </a:lnTo>
                      <a:lnTo>
                        <a:pt x="100" y="139"/>
                      </a:lnTo>
                      <a:lnTo>
                        <a:pt x="87" y="147"/>
                      </a:lnTo>
                      <a:lnTo>
                        <a:pt x="76" y="156"/>
                      </a:lnTo>
                      <a:close/>
                    </a:path>
                  </a:pathLst>
                </a:custGeom>
                <a:solidFill>
                  <a:srgbClr val="C477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4" name="Freeform 338"/>
                <p:cNvSpPr>
                  <a:spLocks/>
                </p:cNvSpPr>
                <p:nvPr/>
              </p:nvSpPr>
              <p:spPr bwMode="auto">
                <a:xfrm>
                  <a:off x="4919" y="1482"/>
                  <a:ext cx="32" cy="36"/>
                </a:xfrm>
                <a:custGeom>
                  <a:avLst/>
                  <a:gdLst>
                    <a:gd name="T0" fmla="*/ 0 w 129"/>
                    <a:gd name="T1" fmla="*/ 0 h 146"/>
                    <a:gd name="T2" fmla="*/ 0 w 129"/>
                    <a:gd name="T3" fmla="*/ 0 h 146"/>
                    <a:gd name="T4" fmla="*/ 0 w 129"/>
                    <a:gd name="T5" fmla="*/ 0 h 146"/>
                    <a:gd name="T6" fmla="*/ 0 w 129"/>
                    <a:gd name="T7" fmla="*/ 0 h 146"/>
                    <a:gd name="T8" fmla="*/ 0 w 129"/>
                    <a:gd name="T9" fmla="*/ 0 h 146"/>
                    <a:gd name="T10" fmla="*/ 0 w 129"/>
                    <a:gd name="T11" fmla="*/ 0 h 146"/>
                    <a:gd name="T12" fmla="*/ 0 w 129"/>
                    <a:gd name="T13" fmla="*/ 0 h 146"/>
                    <a:gd name="T14" fmla="*/ 0 w 129"/>
                    <a:gd name="T15" fmla="*/ 0 h 146"/>
                    <a:gd name="T16" fmla="*/ 0 w 129"/>
                    <a:gd name="T17" fmla="*/ 0 h 146"/>
                    <a:gd name="T18" fmla="*/ 0 w 129"/>
                    <a:gd name="T19" fmla="*/ 0 h 146"/>
                    <a:gd name="T20" fmla="*/ 0 w 129"/>
                    <a:gd name="T21" fmla="*/ 0 h 1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46"/>
                    <a:gd name="T35" fmla="*/ 129 w 129"/>
                    <a:gd name="T36" fmla="*/ 146 h 1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46">
                      <a:moveTo>
                        <a:pt x="79" y="146"/>
                      </a:moveTo>
                      <a:lnTo>
                        <a:pt x="0" y="21"/>
                      </a:lnTo>
                      <a:lnTo>
                        <a:pt x="14" y="16"/>
                      </a:lnTo>
                      <a:lnTo>
                        <a:pt x="28" y="11"/>
                      </a:lnTo>
                      <a:lnTo>
                        <a:pt x="42" y="5"/>
                      </a:lnTo>
                      <a:lnTo>
                        <a:pt x="55" y="0"/>
                      </a:lnTo>
                      <a:lnTo>
                        <a:pt x="129" y="117"/>
                      </a:lnTo>
                      <a:lnTo>
                        <a:pt x="115" y="124"/>
                      </a:lnTo>
                      <a:lnTo>
                        <a:pt x="101" y="129"/>
                      </a:lnTo>
                      <a:lnTo>
                        <a:pt x="90" y="138"/>
                      </a:lnTo>
                      <a:lnTo>
                        <a:pt x="79" y="146"/>
                      </a:lnTo>
                      <a:close/>
                    </a:path>
                  </a:pathLst>
                </a:custGeom>
                <a:solidFill>
                  <a:srgbClr val="C477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5" name="Freeform 339"/>
                <p:cNvSpPr>
                  <a:spLocks/>
                </p:cNvSpPr>
                <p:nvPr/>
              </p:nvSpPr>
              <p:spPr bwMode="auto">
                <a:xfrm>
                  <a:off x="4926" y="1479"/>
                  <a:ext cx="32" cy="35"/>
                </a:xfrm>
                <a:custGeom>
                  <a:avLst/>
                  <a:gdLst>
                    <a:gd name="T0" fmla="*/ 0 w 125"/>
                    <a:gd name="T1" fmla="*/ 0 h 141"/>
                    <a:gd name="T2" fmla="*/ 0 w 125"/>
                    <a:gd name="T3" fmla="*/ 0 h 141"/>
                    <a:gd name="T4" fmla="*/ 0 w 125"/>
                    <a:gd name="T5" fmla="*/ 0 h 141"/>
                    <a:gd name="T6" fmla="*/ 0 w 125"/>
                    <a:gd name="T7" fmla="*/ 0 h 141"/>
                    <a:gd name="T8" fmla="*/ 0 w 125"/>
                    <a:gd name="T9" fmla="*/ 0 h 141"/>
                    <a:gd name="T10" fmla="*/ 0 w 125"/>
                    <a:gd name="T11" fmla="*/ 0 h 141"/>
                    <a:gd name="T12" fmla="*/ 1 w 125"/>
                    <a:gd name="T13" fmla="*/ 0 h 141"/>
                    <a:gd name="T14" fmla="*/ 1 w 125"/>
                    <a:gd name="T15" fmla="*/ 0 h 141"/>
                    <a:gd name="T16" fmla="*/ 1 w 125"/>
                    <a:gd name="T17" fmla="*/ 0 h 141"/>
                    <a:gd name="T18" fmla="*/ 1 w 125"/>
                    <a:gd name="T19" fmla="*/ 0 h 141"/>
                    <a:gd name="T20" fmla="*/ 0 w 125"/>
                    <a:gd name="T21" fmla="*/ 0 h 14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1"/>
                    <a:gd name="T35" fmla="*/ 125 w 125"/>
                    <a:gd name="T36" fmla="*/ 141 h 14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1">
                      <a:moveTo>
                        <a:pt x="73" y="141"/>
                      </a:moveTo>
                      <a:lnTo>
                        <a:pt x="0" y="19"/>
                      </a:lnTo>
                      <a:lnTo>
                        <a:pt x="14" y="14"/>
                      </a:lnTo>
                      <a:lnTo>
                        <a:pt x="27" y="9"/>
                      </a:lnTo>
                      <a:lnTo>
                        <a:pt x="41" y="3"/>
                      </a:lnTo>
                      <a:lnTo>
                        <a:pt x="55" y="0"/>
                      </a:lnTo>
                      <a:lnTo>
                        <a:pt x="125" y="118"/>
                      </a:lnTo>
                      <a:lnTo>
                        <a:pt x="111" y="123"/>
                      </a:lnTo>
                      <a:lnTo>
                        <a:pt x="101" y="129"/>
                      </a:lnTo>
                      <a:lnTo>
                        <a:pt x="87" y="136"/>
                      </a:lnTo>
                      <a:lnTo>
                        <a:pt x="73" y="141"/>
                      </a:lnTo>
                      <a:close/>
                    </a:path>
                  </a:pathLst>
                </a:custGeom>
                <a:solidFill>
                  <a:srgbClr val="C67C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6" name="Freeform 340"/>
                <p:cNvSpPr>
                  <a:spLocks/>
                </p:cNvSpPr>
                <p:nvPr/>
              </p:nvSpPr>
              <p:spPr bwMode="auto">
                <a:xfrm>
                  <a:off x="4933" y="1476"/>
                  <a:ext cx="31" cy="35"/>
                </a:xfrm>
                <a:custGeom>
                  <a:avLst/>
                  <a:gdLst>
                    <a:gd name="T0" fmla="*/ 0 w 125"/>
                    <a:gd name="T1" fmla="*/ 1 h 140"/>
                    <a:gd name="T2" fmla="*/ 0 w 125"/>
                    <a:gd name="T3" fmla="*/ 0 h 140"/>
                    <a:gd name="T4" fmla="*/ 0 w 125"/>
                    <a:gd name="T5" fmla="*/ 0 h 140"/>
                    <a:gd name="T6" fmla="*/ 0 w 125"/>
                    <a:gd name="T7" fmla="*/ 0 h 140"/>
                    <a:gd name="T8" fmla="*/ 0 w 125"/>
                    <a:gd name="T9" fmla="*/ 0 h 140"/>
                    <a:gd name="T10" fmla="*/ 0 w 125"/>
                    <a:gd name="T11" fmla="*/ 0 h 140"/>
                    <a:gd name="T12" fmla="*/ 0 w 125"/>
                    <a:gd name="T13" fmla="*/ 1 h 140"/>
                    <a:gd name="T14" fmla="*/ 0 w 125"/>
                    <a:gd name="T15" fmla="*/ 1 h 140"/>
                    <a:gd name="T16" fmla="*/ 0 w 125"/>
                    <a:gd name="T17" fmla="*/ 1 h 140"/>
                    <a:gd name="T18" fmla="*/ 0 w 125"/>
                    <a:gd name="T19" fmla="*/ 1 h 140"/>
                    <a:gd name="T20" fmla="*/ 0 w 125"/>
                    <a:gd name="T21" fmla="*/ 1 h 1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40"/>
                    <a:gd name="T35" fmla="*/ 125 w 125"/>
                    <a:gd name="T36" fmla="*/ 140 h 1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40">
                      <a:moveTo>
                        <a:pt x="74" y="140"/>
                      </a:moveTo>
                      <a:lnTo>
                        <a:pt x="0" y="23"/>
                      </a:lnTo>
                      <a:lnTo>
                        <a:pt x="14" y="16"/>
                      </a:lnTo>
                      <a:lnTo>
                        <a:pt x="28" y="11"/>
                      </a:lnTo>
                      <a:lnTo>
                        <a:pt x="41" y="6"/>
                      </a:lnTo>
                      <a:lnTo>
                        <a:pt x="54" y="0"/>
                      </a:lnTo>
                      <a:lnTo>
                        <a:pt x="125" y="115"/>
                      </a:lnTo>
                      <a:lnTo>
                        <a:pt x="111" y="120"/>
                      </a:lnTo>
                      <a:lnTo>
                        <a:pt x="98" y="126"/>
                      </a:lnTo>
                      <a:lnTo>
                        <a:pt x="84" y="134"/>
                      </a:lnTo>
                      <a:lnTo>
                        <a:pt x="74" y="140"/>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7" name="Freeform 341"/>
                <p:cNvSpPr>
                  <a:spLocks/>
                </p:cNvSpPr>
                <p:nvPr/>
              </p:nvSpPr>
              <p:spPr bwMode="auto">
                <a:xfrm>
                  <a:off x="4940" y="1474"/>
                  <a:ext cx="31" cy="34"/>
                </a:xfrm>
                <a:custGeom>
                  <a:avLst/>
                  <a:gdLst>
                    <a:gd name="T0" fmla="*/ 0 w 125"/>
                    <a:gd name="T1" fmla="*/ 1 h 136"/>
                    <a:gd name="T2" fmla="*/ 0 w 125"/>
                    <a:gd name="T3" fmla="*/ 0 h 136"/>
                    <a:gd name="T4" fmla="*/ 0 w 125"/>
                    <a:gd name="T5" fmla="*/ 0 h 136"/>
                    <a:gd name="T6" fmla="*/ 0 w 125"/>
                    <a:gd name="T7" fmla="*/ 0 h 136"/>
                    <a:gd name="T8" fmla="*/ 0 w 125"/>
                    <a:gd name="T9" fmla="*/ 0 h 136"/>
                    <a:gd name="T10" fmla="*/ 0 w 125"/>
                    <a:gd name="T11" fmla="*/ 0 h 136"/>
                    <a:gd name="T12" fmla="*/ 0 w 125"/>
                    <a:gd name="T13" fmla="*/ 1 h 136"/>
                    <a:gd name="T14" fmla="*/ 0 w 125"/>
                    <a:gd name="T15" fmla="*/ 1 h 136"/>
                    <a:gd name="T16" fmla="*/ 0 w 125"/>
                    <a:gd name="T17" fmla="*/ 1 h 136"/>
                    <a:gd name="T18" fmla="*/ 0 w 125"/>
                    <a:gd name="T19" fmla="*/ 1 h 136"/>
                    <a:gd name="T20" fmla="*/ 0 w 125"/>
                    <a:gd name="T21" fmla="*/ 1 h 13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36"/>
                    <a:gd name="T35" fmla="*/ 125 w 125"/>
                    <a:gd name="T36" fmla="*/ 136 h 1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36">
                      <a:moveTo>
                        <a:pt x="70" y="136"/>
                      </a:moveTo>
                      <a:lnTo>
                        <a:pt x="0" y="18"/>
                      </a:lnTo>
                      <a:lnTo>
                        <a:pt x="13" y="13"/>
                      </a:lnTo>
                      <a:lnTo>
                        <a:pt x="26" y="7"/>
                      </a:lnTo>
                      <a:lnTo>
                        <a:pt x="40" y="5"/>
                      </a:lnTo>
                      <a:lnTo>
                        <a:pt x="53" y="0"/>
                      </a:lnTo>
                      <a:lnTo>
                        <a:pt x="125" y="113"/>
                      </a:lnTo>
                      <a:lnTo>
                        <a:pt x="108" y="119"/>
                      </a:lnTo>
                      <a:lnTo>
                        <a:pt x="95" y="124"/>
                      </a:lnTo>
                      <a:lnTo>
                        <a:pt x="81" y="130"/>
                      </a:lnTo>
                      <a:lnTo>
                        <a:pt x="70" y="136"/>
                      </a:lnTo>
                      <a:close/>
                    </a:path>
                  </a:pathLst>
                </a:custGeom>
                <a:solidFill>
                  <a:srgbClr val="C97F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8" name="Freeform 342"/>
                <p:cNvSpPr>
                  <a:spLocks/>
                </p:cNvSpPr>
                <p:nvPr/>
              </p:nvSpPr>
              <p:spPr bwMode="auto">
                <a:xfrm>
                  <a:off x="4947" y="1472"/>
                  <a:ext cx="30" cy="33"/>
                </a:xfrm>
                <a:custGeom>
                  <a:avLst/>
                  <a:gdLst>
                    <a:gd name="T0" fmla="*/ 0 w 122"/>
                    <a:gd name="T1" fmla="*/ 1 h 131"/>
                    <a:gd name="T2" fmla="*/ 0 w 122"/>
                    <a:gd name="T3" fmla="*/ 0 h 131"/>
                    <a:gd name="T4" fmla="*/ 0 w 122"/>
                    <a:gd name="T5" fmla="*/ 0 h 131"/>
                    <a:gd name="T6" fmla="*/ 0 w 122"/>
                    <a:gd name="T7" fmla="*/ 0 h 131"/>
                    <a:gd name="T8" fmla="*/ 0 w 122"/>
                    <a:gd name="T9" fmla="*/ 0 h 131"/>
                    <a:gd name="T10" fmla="*/ 0 w 122"/>
                    <a:gd name="T11" fmla="*/ 0 h 131"/>
                    <a:gd name="T12" fmla="*/ 0 w 122"/>
                    <a:gd name="T13" fmla="*/ 1 h 131"/>
                    <a:gd name="T14" fmla="*/ 0 w 122"/>
                    <a:gd name="T15" fmla="*/ 1 h 131"/>
                    <a:gd name="T16" fmla="*/ 0 w 122"/>
                    <a:gd name="T17" fmla="*/ 1 h 131"/>
                    <a:gd name="T18" fmla="*/ 0 w 122"/>
                    <a:gd name="T19" fmla="*/ 1 h 131"/>
                    <a:gd name="T20" fmla="*/ 0 w 122"/>
                    <a:gd name="T21" fmla="*/ 1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31"/>
                    <a:gd name="T35" fmla="*/ 122 w 122"/>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31">
                      <a:moveTo>
                        <a:pt x="71" y="131"/>
                      </a:moveTo>
                      <a:lnTo>
                        <a:pt x="0" y="16"/>
                      </a:lnTo>
                      <a:lnTo>
                        <a:pt x="14" y="14"/>
                      </a:lnTo>
                      <a:lnTo>
                        <a:pt x="30" y="9"/>
                      </a:lnTo>
                      <a:lnTo>
                        <a:pt x="44" y="6"/>
                      </a:lnTo>
                      <a:lnTo>
                        <a:pt x="57" y="0"/>
                      </a:lnTo>
                      <a:lnTo>
                        <a:pt x="122" y="115"/>
                      </a:lnTo>
                      <a:lnTo>
                        <a:pt x="110" y="117"/>
                      </a:lnTo>
                      <a:lnTo>
                        <a:pt x="96" y="120"/>
                      </a:lnTo>
                      <a:lnTo>
                        <a:pt x="82" y="126"/>
                      </a:lnTo>
                      <a:lnTo>
                        <a:pt x="71" y="131"/>
                      </a:lnTo>
                      <a:close/>
                    </a:path>
                  </a:pathLst>
                </a:custGeom>
                <a:solidFill>
                  <a:srgbClr val="CC84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89" name="Freeform 343"/>
                <p:cNvSpPr>
                  <a:spLocks/>
                </p:cNvSpPr>
                <p:nvPr/>
              </p:nvSpPr>
              <p:spPr bwMode="auto">
                <a:xfrm>
                  <a:off x="4953" y="1471"/>
                  <a:ext cx="31" cy="32"/>
                </a:xfrm>
                <a:custGeom>
                  <a:avLst/>
                  <a:gdLst>
                    <a:gd name="T0" fmla="*/ 0 w 123"/>
                    <a:gd name="T1" fmla="*/ 1 h 125"/>
                    <a:gd name="T2" fmla="*/ 0 w 123"/>
                    <a:gd name="T3" fmla="*/ 0 h 125"/>
                    <a:gd name="T4" fmla="*/ 0 w 123"/>
                    <a:gd name="T5" fmla="*/ 0 h 125"/>
                    <a:gd name="T6" fmla="*/ 0 w 123"/>
                    <a:gd name="T7" fmla="*/ 0 h 125"/>
                    <a:gd name="T8" fmla="*/ 0 w 123"/>
                    <a:gd name="T9" fmla="*/ 0 h 125"/>
                    <a:gd name="T10" fmla="*/ 0 w 123"/>
                    <a:gd name="T11" fmla="*/ 0 h 125"/>
                    <a:gd name="T12" fmla="*/ 1 w 123"/>
                    <a:gd name="T13" fmla="*/ 1 h 125"/>
                    <a:gd name="T14" fmla="*/ 1 w 123"/>
                    <a:gd name="T15" fmla="*/ 1 h 125"/>
                    <a:gd name="T16" fmla="*/ 1 w 123"/>
                    <a:gd name="T17" fmla="*/ 1 h 125"/>
                    <a:gd name="T18" fmla="*/ 0 w 123"/>
                    <a:gd name="T19" fmla="*/ 1 h 125"/>
                    <a:gd name="T20" fmla="*/ 0 w 123"/>
                    <a:gd name="T21" fmla="*/ 1 h 12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25"/>
                    <a:gd name="T35" fmla="*/ 123 w 123"/>
                    <a:gd name="T36" fmla="*/ 125 h 12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25">
                      <a:moveTo>
                        <a:pt x="72" y="125"/>
                      </a:moveTo>
                      <a:lnTo>
                        <a:pt x="0" y="12"/>
                      </a:lnTo>
                      <a:lnTo>
                        <a:pt x="17" y="9"/>
                      </a:lnTo>
                      <a:lnTo>
                        <a:pt x="33" y="7"/>
                      </a:lnTo>
                      <a:lnTo>
                        <a:pt x="47" y="3"/>
                      </a:lnTo>
                      <a:lnTo>
                        <a:pt x="63" y="0"/>
                      </a:lnTo>
                      <a:lnTo>
                        <a:pt x="123" y="109"/>
                      </a:lnTo>
                      <a:lnTo>
                        <a:pt x="109" y="113"/>
                      </a:lnTo>
                      <a:lnTo>
                        <a:pt x="95" y="115"/>
                      </a:lnTo>
                      <a:lnTo>
                        <a:pt x="83" y="120"/>
                      </a:lnTo>
                      <a:lnTo>
                        <a:pt x="72" y="125"/>
                      </a:lnTo>
                      <a:close/>
                    </a:path>
                  </a:pathLst>
                </a:custGeom>
                <a:solidFill>
                  <a:srgbClr val="CC84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0" name="Freeform 344"/>
                <p:cNvSpPr>
                  <a:spLocks/>
                </p:cNvSpPr>
                <p:nvPr/>
              </p:nvSpPr>
              <p:spPr bwMode="auto">
                <a:xfrm>
                  <a:off x="4961" y="1470"/>
                  <a:ext cx="31" cy="31"/>
                </a:xfrm>
                <a:custGeom>
                  <a:avLst/>
                  <a:gdLst>
                    <a:gd name="T0" fmla="*/ 0 w 125"/>
                    <a:gd name="T1" fmla="*/ 1 h 123"/>
                    <a:gd name="T2" fmla="*/ 0 w 125"/>
                    <a:gd name="T3" fmla="*/ 0 h 123"/>
                    <a:gd name="T4" fmla="*/ 0 w 125"/>
                    <a:gd name="T5" fmla="*/ 0 h 123"/>
                    <a:gd name="T6" fmla="*/ 0 w 125"/>
                    <a:gd name="T7" fmla="*/ 0 h 123"/>
                    <a:gd name="T8" fmla="*/ 0 w 125"/>
                    <a:gd name="T9" fmla="*/ 0 h 123"/>
                    <a:gd name="T10" fmla="*/ 0 w 125"/>
                    <a:gd name="T11" fmla="*/ 0 h 123"/>
                    <a:gd name="T12" fmla="*/ 0 w 125"/>
                    <a:gd name="T13" fmla="*/ 1 h 123"/>
                    <a:gd name="T14" fmla="*/ 0 w 125"/>
                    <a:gd name="T15" fmla="*/ 1 h 123"/>
                    <a:gd name="T16" fmla="*/ 0 w 125"/>
                    <a:gd name="T17" fmla="*/ 1 h 123"/>
                    <a:gd name="T18" fmla="*/ 0 w 125"/>
                    <a:gd name="T19" fmla="*/ 1 h 123"/>
                    <a:gd name="T20" fmla="*/ 0 w 125"/>
                    <a:gd name="T21" fmla="*/ 1 h 12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5"/>
                    <a:gd name="T34" fmla="*/ 0 h 123"/>
                    <a:gd name="T35" fmla="*/ 125 w 125"/>
                    <a:gd name="T36" fmla="*/ 123 h 12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5" h="123">
                      <a:moveTo>
                        <a:pt x="65" y="123"/>
                      </a:moveTo>
                      <a:lnTo>
                        <a:pt x="0" y="8"/>
                      </a:lnTo>
                      <a:lnTo>
                        <a:pt x="17" y="5"/>
                      </a:lnTo>
                      <a:lnTo>
                        <a:pt x="33" y="3"/>
                      </a:lnTo>
                      <a:lnTo>
                        <a:pt x="47" y="0"/>
                      </a:lnTo>
                      <a:lnTo>
                        <a:pt x="63" y="0"/>
                      </a:lnTo>
                      <a:lnTo>
                        <a:pt x="125" y="106"/>
                      </a:lnTo>
                      <a:lnTo>
                        <a:pt x="112" y="109"/>
                      </a:lnTo>
                      <a:lnTo>
                        <a:pt x="95" y="112"/>
                      </a:lnTo>
                      <a:lnTo>
                        <a:pt x="82" y="118"/>
                      </a:lnTo>
                      <a:lnTo>
                        <a:pt x="65" y="123"/>
                      </a:lnTo>
                      <a:close/>
                    </a:path>
                  </a:pathLst>
                </a:custGeom>
                <a:solidFill>
                  <a:srgbClr val="CC875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1" name="Freeform 345"/>
                <p:cNvSpPr>
                  <a:spLocks/>
                </p:cNvSpPr>
                <p:nvPr/>
              </p:nvSpPr>
              <p:spPr bwMode="auto">
                <a:xfrm>
                  <a:off x="4969" y="1469"/>
                  <a:ext cx="31" cy="30"/>
                </a:xfrm>
                <a:custGeom>
                  <a:avLst/>
                  <a:gdLst>
                    <a:gd name="T0" fmla="*/ 0 w 122"/>
                    <a:gd name="T1" fmla="*/ 1 h 116"/>
                    <a:gd name="T2" fmla="*/ 0 w 122"/>
                    <a:gd name="T3" fmla="*/ 0 h 116"/>
                    <a:gd name="T4" fmla="*/ 0 w 122"/>
                    <a:gd name="T5" fmla="*/ 0 h 116"/>
                    <a:gd name="T6" fmla="*/ 0 w 122"/>
                    <a:gd name="T7" fmla="*/ 0 h 116"/>
                    <a:gd name="T8" fmla="*/ 0 w 122"/>
                    <a:gd name="T9" fmla="*/ 0 h 116"/>
                    <a:gd name="T10" fmla="*/ 0 w 122"/>
                    <a:gd name="T11" fmla="*/ 0 h 116"/>
                    <a:gd name="T12" fmla="*/ 1 w 122"/>
                    <a:gd name="T13" fmla="*/ 1 h 116"/>
                    <a:gd name="T14" fmla="*/ 1 w 122"/>
                    <a:gd name="T15" fmla="*/ 1 h 116"/>
                    <a:gd name="T16" fmla="*/ 1 w 122"/>
                    <a:gd name="T17" fmla="*/ 1 h 116"/>
                    <a:gd name="T18" fmla="*/ 0 w 122"/>
                    <a:gd name="T19" fmla="*/ 1 h 116"/>
                    <a:gd name="T20" fmla="*/ 0 w 122"/>
                    <a:gd name="T21" fmla="*/ 1 h 1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6"/>
                    <a:gd name="T35" fmla="*/ 122 w 122"/>
                    <a:gd name="T36" fmla="*/ 116 h 1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6">
                      <a:moveTo>
                        <a:pt x="60" y="116"/>
                      </a:moveTo>
                      <a:lnTo>
                        <a:pt x="0" y="7"/>
                      </a:lnTo>
                      <a:lnTo>
                        <a:pt x="14" y="5"/>
                      </a:lnTo>
                      <a:lnTo>
                        <a:pt x="30" y="2"/>
                      </a:lnTo>
                      <a:lnTo>
                        <a:pt x="44" y="2"/>
                      </a:lnTo>
                      <a:lnTo>
                        <a:pt x="57" y="0"/>
                      </a:lnTo>
                      <a:lnTo>
                        <a:pt x="122" y="102"/>
                      </a:lnTo>
                      <a:lnTo>
                        <a:pt x="109" y="102"/>
                      </a:lnTo>
                      <a:lnTo>
                        <a:pt x="92" y="106"/>
                      </a:lnTo>
                      <a:lnTo>
                        <a:pt x="76" y="111"/>
                      </a:lnTo>
                      <a:lnTo>
                        <a:pt x="60" y="116"/>
                      </a:lnTo>
                      <a:close/>
                    </a:path>
                  </a:pathLst>
                </a:custGeom>
                <a:solidFill>
                  <a:srgbClr val="D18C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2" name="Freeform 346"/>
                <p:cNvSpPr>
                  <a:spLocks/>
                </p:cNvSpPr>
                <p:nvPr/>
              </p:nvSpPr>
              <p:spPr bwMode="auto">
                <a:xfrm>
                  <a:off x="4977" y="1468"/>
                  <a:ext cx="30" cy="28"/>
                </a:xfrm>
                <a:custGeom>
                  <a:avLst/>
                  <a:gdLst>
                    <a:gd name="T0" fmla="*/ 0 w 122"/>
                    <a:gd name="T1" fmla="*/ 0 h 114"/>
                    <a:gd name="T2" fmla="*/ 0 w 122"/>
                    <a:gd name="T3" fmla="*/ 0 h 114"/>
                    <a:gd name="T4" fmla="*/ 0 w 122"/>
                    <a:gd name="T5" fmla="*/ 0 h 114"/>
                    <a:gd name="T6" fmla="*/ 0 w 122"/>
                    <a:gd name="T7" fmla="*/ 0 h 114"/>
                    <a:gd name="T8" fmla="*/ 0 w 122"/>
                    <a:gd name="T9" fmla="*/ 0 h 114"/>
                    <a:gd name="T10" fmla="*/ 0 w 122"/>
                    <a:gd name="T11" fmla="*/ 0 h 114"/>
                    <a:gd name="T12" fmla="*/ 0 w 122"/>
                    <a:gd name="T13" fmla="*/ 0 h 114"/>
                    <a:gd name="T14" fmla="*/ 0 w 122"/>
                    <a:gd name="T15" fmla="*/ 0 h 114"/>
                    <a:gd name="T16" fmla="*/ 0 w 122"/>
                    <a:gd name="T17" fmla="*/ 0 h 114"/>
                    <a:gd name="T18" fmla="*/ 0 w 122"/>
                    <a:gd name="T19" fmla="*/ 0 h 114"/>
                    <a:gd name="T20" fmla="*/ 0 w 122"/>
                    <a:gd name="T21" fmla="*/ 0 h 11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2"/>
                    <a:gd name="T34" fmla="*/ 0 h 114"/>
                    <a:gd name="T35" fmla="*/ 122 w 122"/>
                    <a:gd name="T36" fmla="*/ 114 h 11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2" h="114">
                      <a:moveTo>
                        <a:pt x="62" y="114"/>
                      </a:moveTo>
                      <a:lnTo>
                        <a:pt x="0" y="8"/>
                      </a:lnTo>
                      <a:lnTo>
                        <a:pt x="14" y="6"/>
                      </a:lnTo>
                      <a:lnTo>
                        <a:pt x="30" y="2"/>
                      </a:lnTo>
                      <a:lnTo>
                        <a:pt x="46" y="0"/>
                      </a:lnTo>
                      <a:lnTo>
                        <a:pt x="62" y="0"/>
                      </a:lnTo>
                      <a:lnTo>
                        <a:pt x="122" y="106"/>
                      </a:lnTo>
                      <a:lnTo>
                        <a:pt x="106" y="108"/>
                      </a:lnTo>
                      <a:lnTo>
                        <a:pt x="92" y="108"/>
                      </a:lnTo>
                      <a:lnTo>
                        <a:pt x="76" y="112"/>
                      </a:lnTo>
                      <a:lnTo>
                        <a:pt x="62" y="114"/>
                      </a:lnTo>
                      <a:close/>
                    </a:path>
                  </a:pathLst>
                </a:custGeom>
                <a:solidFill>
                  <a:srgbClr val="D18E6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3" name="Freeform 347"/>
                <p:cNvSpPr>
                  <a:spLocks/>
                </p:cNvSpPr>
                <p:nvPr/>
              </p:nvSpPr>
              <p:spPr bwMode="auto">
                <a:xfrm>
                  <a:off x="4983" y="1468"/>
                  <a:ext cx="32" cy="27"/>
                </a:xfrm>
                <a:custGeom>
                  <a:avLst/>
                  <a:gdLst>
                    <a:gd name="T0" fmla="*/ 0 w 128"/>
                    <a:gd name="T1" fmla="*/ 1 h 108"/>
                    <a:gd name="T2" fmla="*/ 0 w 128"/>
                    <a:gd name="T3" fmla="*/ 0 h 108"/>
                    <a:gd name="T4" fmla="*/ 0 w 128"/>
                    <a:gd name="T5" fmla="*/ 0 h 108"/>
                    <a:gd name="T6" fmla="*/ 0 w 128"/>
                    <a:gd name="T7" fmla="*/ 0 h 108"/>
                    <a:gd name="T8" fmla="*/ 0 w 128"/>
                    <a:gd name="T9" fmla="*/ 0 h 108"/>
                    <a:gd name="T10" fmla="*/ 0 w 128"/>
                    <a:gd name="T11" fmla="*/ 0 h 108"/>
                    <a:gd name="T12" fmla="*/ 1 w 128"/>
                    <a:gd name="T13" fmla="*/ 1 h 108"/>
                    <a:gd name="T14" fmla="*/ 1 w 128"/>
                    <a:gd name="T15" fmla="*/ 1 h 108"/>
                    <a:gd name="T16" fmla="*/ 1 w 128"/>
                    <a:gd name="T17" fmla="*/ 1 h 108"/>
                    <a:gd name="T18" fmla="*/ 0 w 128"/>
                    <a:gd name="T19" fmla="*/ 1 h 108"/>
                    <a:gd name="T20" fmla="*/ 0 w 128"/>
                    <a:gd name="T21" fmla="*/ 1 h 10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8"/>
                    <a:gd name="T34" fmla="*/ 0 h 108"/>
                    <a:gd name="T35" fmla="*/ 128 w 128"/>
                    <a:gd name="T36" fmla="*/ 108 h 10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8" h="108">
                      <a:moveTo>
                        <a:pt x="65" y="108"/>
                      </a:moveTo>
                      <a:lnTo>
                        <a:pt x="0" y="6"/>
                      </a:lnTo>
                      <a:lnTo>
                        <a:pt x="19" y="2"/>
                      </a:lnTo>
                      <a:lnTo>
                        <a:pt x="35" y="0"/>
                      </a:lnTo>
                      <a:lnTo>
                        <a:pt x="52" y="0"/>
                      </a:lnTo>
                      <a:lnTo>
                        <a:pt x="65" y="0"/>
                      </a:lnTo>
                      <a:lnTo>
                        <a:pt x="128" y="106"/>
                      </a:lnTo>
                      <a:lnTo>
                        <a:pt x="111" y="106"/>
                      </a:lnTo>
                      <a:lnTo>
                        <a:pt x="98" y="106"/>
                      </a:lnTo>
                      <a:lnTo>
                        <a:pt x="81" y="106"/>
                      </a:lnTo>
                      <a:lnTo>
                        <a:pt x="65" y="108"/>
                      </a:lnTo>
                      <a:close/>
                    </a:path>
                  </a:pathLst>
                </a:custGeom>
                <a:solidFill>
                  <a:srgbClr val="D191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4" name="Freeform 348"/>
                <p:cNvSpPr>
                  <a:spLocks/>
                </p:cNvSpPr>
                <p:nvPr/>
              </p:nvSpPr>
              <p:spPr bwMode="auto">
                <a:xfrm>
                  <a:off x="4992" y="1467"/>
                  <a:ext cx="31" cy="28"/>
                </a:xfrm>
                <a:custGeom>
                  <a:avLst/>
                  <a:gdLst>
                    <a:gd name="T0" fmla="*/ 0 w 123"/>
                    <a:gd name="T1" fmla="*/ 1 h 109"/>
                    <a:gd name="T2" fmla="*/ 0 w 123"/>
                    <a:gd name="T3" fmla="*/ 0 h 109"/>
                    <a:gd name="T4" fmla="*/ 0 w 123"/>
                    <a:gd name="T5" fmla="*/ 0 h 109"/>
                    <a:gd name="T6" fmla="*/ 0 w 123"/>
                    <a:gd name="T7" fmla="*/ 0 h 109"/>
                    <a:gd name="T8" fmla="*/ 0 w 123"/>
                    <a:gd name="T9" fmla="*/ 0 h 109"/>
                    <a:gd name="T10" fmla="*/ 0 w 123"/>
                    <a:gd name="T11" fmla="*/ 0 h 109"/>
                    <a:gd name="T12" fmla="*/ 1 w 123"/>
                    <a:gd name="T13" fmla="*/ 1 h 109"/>
                    <a:gd name="T14" fmla="*/ 1 w 123"/>
                    <a:gd name="T15" fmla="*/ 1 h 109"/>
                    <a:gd name="T16" fmla="*/ 1 w 123"/>
                    <a:gd name="T17" fmla="*/ 1 h 109"/>
                    <a:gd name="T18" fmla="*/ 0 w 123"/>
                    <a:gd name="T19" fmla="*/ 1 h 109"/>
                    <a:gd name="T20" fmla="*/ 0 w 123"/>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3"/>
                    <a:gd name="T34" fmla="*/ 0 h 109"/>
                    <a:gd name="T35" fmla="*/ 123 w 123"/>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3" h="109">
                      <a:moveTo>
                        <a:pt x="60" y="109"/>
                      </a:moveTo>
                      <a:lnTo>
                        <a:pt x="0" y="3"/>
                      </a:lnTo>
                      <a:lnTo>
                        <a:pt x="14" y="3"/>
                      </a:lnTo>
                      <a:lnTo>
                        <a:pt x="30" y="0"/>
                      </a:lnTo>
                      <a:lnTo>
                        <a:pt x="44" y="0"/>
                      </a:lnTo>
                      <a:lnTo>
                        <a:pt x="60" y="0"/>
                      </a:lnTo>
                      <a:lnTo>
                        <a:pt x="123" y="109"/>
                      </a:lnTo>
                      <a:lnTo>
                        <a:pt x="109" y="106"/>
                      </a:lnTo>
                      <a:lnTo>
                        <a:pt x="93" y="106"/>
                      </a:lnTo>
                      <a:lnTo>
                        <a:pt x="76" y="109"/>
                      </a:lnTo>
                      <a:lnTo>
                        <a:pt x="60" y="109"/>
                      </a:lnTo>
                      <a:close/>
                    </a:path>
                  </a:pathLst>
                </a:custGeom>
                <a:solidFill>
                  <a:srgbClr val="D393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5" name="Freeform 349"/>
                <p:cNvSpPr>
                  <a:spLocks/>
                </p:cNvSpPr>
                <p:nvPr/>
              </p:nvSpPr>
              <p:spPr bwMode="auto">
                <a:xfrm>
                  <a:off x="5000" y="1467"/>
                  <a:ext cx="32" cy="28"/>
                </a:xfrm>
                <a:custGeom>
                  <a:avLst/>
                  <a:gdLst>
                    <a:gd name="T0" fmla="*/ 0 w 129"/>
                    <a:gd name="T1" fmla="*/ 1 h 109"/>
                    <a:gd name="T2" fmla="*/ 0 w 129"/>
                    <a:gd name="T3" fmla="*/ 0 h 109"/>
                    <a:gd name="T4" fmla="*/ 0 w 129"/>
                    <a:gd name="T5" fmla="*/ 0 h 109"/>
                    <a:gd name="T6" fmla="*/ 0 w 129"/>
                    <a:gd name="T7" fmla="*/ 0 h 109"/>
                    <a:gd name="T8" fmla="*/ 0 w 129"/>
                    <a:gd name="T9" fmla="*/ 0 h 109"/>
                    <a:gd name="T10" fmla="*/ 0 w 129"/>
                    <a:gd name="T11" fmla="*/ 0 h 109"/>
                    <a:gd name="T12" fmla="*/ 0 w 129"/>
                    <a:gd name="T13" fmla="*/ 1 h 109"/>
                    <a:gd name="T14" fmla="*/ 0 w 129"/>
                    <a:gd name="T15" fmla="*/ 1 h 109"/>
                    <a:gd name="T16" fmla="*/ 0 w 129"/>
                    <a:gd name="T17" fmla="*/ 1 h 109"/>
                    <a:gd name="T18" fmla="*/ 0 w 129"/>
                    <a:gd name="T19" fmla="*/ 1 h 109"/>
                    <a:gd name="T20" fmla="*/ 0 w 129"/>
                    <a:gd name="T21" fmla="*/ 1 h 1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9"/>
                    <a:gd name="T34" fmla="*/ 0 h 109"/>
                    <a:gd name="T35" fmla="*/ 129 w 129"/>
                    <a:gd name="T36" fmla="*/ 109 h 10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9" h="109">
                      <a:moveTo>
                        <a:pt x="63" y="109"/>
                      </a:moveTo>
                      <a:lnTo>
                        <a:pt x="0" y="3"/>
                      </a:lnTo>
                      <a:lnTo>
                        <a:pt x="16" y="0"/>
                      </a:lnTo>
                      <a:lnTo>
                        <a:pt x="33" y="0"/>
                      </a:lnTo>
                      <a:lnTo>
                        <a:pt x="46" y="0"/>
                      </a:lnTo>
                      <a:lnTo>
                        <a:pt x="63" y="0"/>
                      </a:lnTo>
                      <a:lnTo>
                        <a:pt x="129" y="109"/>
                      </a:lnTo>
                      <a:lnTo>
                        <a:pt x="111" y="109"/>
                      </a:lnTo>
                      <a:lnTo>
                        <a:pt x="95" y="106"/>
                      </a:lnTo>
                      <a:lnTo>
                        <a:pt x="79" y="106"/>
                      </a:lnTo>
                      <a:lnTo>
                        <a:pt x="63" y="109"/>
                      </a:lnTo>
                      <a:close/>
                    </a:path>
                  </a:pathLst>
                </a:custGeom>
                <a:solidFill>
                  <a:srgbClr val="D396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6" name="Freeform 350"/>
                <p:cNvSpPr>
                  <a:spLocks/>
                </p:cNvSpPr>
                <p:nvPr/>
              </p:nvSpPr>
              <p:spPr bwMode="auto">
                <a:xfrm>
                  <a:off x="5007" y="1467"/>
                  <a:ext cx="34" cy="28"/>
                </a:xfrm>
                <a:custGeom>
                  <a:avLst/>
                  <a:gdLst>
                    <a:gd name="T0" fmla="*/ 0 w 136"/>
                    <a:gd name="T1" fmla="*/ 1 h 111"/>
                    <a:gd name="T2" fmla="*/ 0 w 136"/>
                    <a:gd name="T3" fmla="*/ 0 h 111"/>
                    <a:gd name="T4" fmla="*/ 0 w 136"/>
                    <a:gd name="T5" fmla="*/ 0 h 111"/>
                    <a:gd name="T6" fmla="*/ 0 w 136"/>
                    <a:gd name="T7" fmla="*/ 0 h 111"/>
                    <a:gd name="T8" fmla="*/ 0 w 136"/>
                    <a:gd name="T9" fmla="*/ 0 h 111"/>
                    <a:gd name="T10" fmla="*/ 0 w 136"/>
                    <a:gd name="T11" fmla="*/ 0 h 111"/>
                    <a:gd name="T12" fmla="*/ 1 w 136"/>
                    <a:gd name="T13" fmla="*/ 1 h 111"/>
                    <a:gd name="T14" fmla="*/ 1 w 136"/>
                    <a:gd name="T15" fmla="*/ 1 h 111"/>
                    <a:gd name="T16" fmla="*/ 1 w 136"/>
                    <a:gd name="T17" fmla="*/ 1 h 111"/>
                    <a:gd name="T18" fmla="*/ 0 w 136"/>
                    <a:gd name="T19" fmla="*/ 1 h 111"/>
                    <a:gd name="T20" fmla="*/ 0 w 136"/>
                    <a:gd name="T21" fmla="*/ 1 h 11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6"/>
                    <a:gd name="T34" fmla="*/ 0 h 111"/>
                    <a:gd name="T35" fmla="*/ 136 w 136"/>
                    <a:gd name="T36" fmla="*/ 111 h 11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6" h="111">
                      <a:moveTo>
                        <a:pt x="63" y="109"/>
                      </a:moveTo>
                      <a:lnTo>
                        <a:pt x="0" y="0"/>
                      </a:lnTo>
                      <a:lnTo>
                        <a:pt x="19" y="0"/>
                      </a:lnTo>
                      <a:lnTo>
                        <a:pt x="35" y="0"/>
                      </a:lnTo>
                      <a:lnTo>
                        <a:pt x="55" y="0"/>
                      </a:lnTo>
                      <a:lnTo>
                        <a:pt x="71" y="0"/>
                      </a:lnTo>
                      <a:lnTo>
                        <a:pt x="136" y="111"/>
                      </a:lnTo>
                      <a:lnTo>
                        <a:pt x="120" y="111"/>
                      </a:lnTo>
                      <a:lnTo>
                        <a:pt x="101" y="109"/>
                      </a:lnTo>
                      <a:lnTo>
                        <a:pt x="81" y="109"/>
                      </a:lnTo>
                      <a:lnTo>
                        <a:pt x="63" y="109"/>
                      </a:lnTo>
                      <a:close/>
                    </a:path>
                  </a:pathLst>
                </a:custGeom>
                <a:solidFill>
                  <a:srgbClr val="D89B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7" name="Freeform 351"/>
                <p:cNvSpPr>
                  <a:spLocks/>
                </p:cNvSpPr>
                <p:nvPr/>
              </p:nvSpPr>
              <p:spPr bwMode="auto">
                <a:xfrm>
                  <a:off x="5015" y="1467"/>
                  <a:ext cx="35" cy="29"/>
                </a:xfrm>
                <a:custGeom>
                  <a:avLst/>
                  <a:gdLst>
                    <a:gd name="T0" fmla="*/ 0 w 138"/>
                    <a:gd name="T1" fmla="*/ 0 h 117"/>
                    <a:gd name="T2" fmla="*/ 0 w 138"/>
                    <a:gd name="T3" fmla="*/ 0 h 117"/>
                    <a:gd name="T4" fmla="*/ 0 w 138"/>
                    <a:gd name="T5" fmla="*/ 0 h 117"/>
                    <a:gd name="T6" fmla="*/ 0 w 138"/>
                    <a:gd name="T7" fmla="*/ 0 h 117"/>
                    <a:gd name="T8" fmla="*/ 0 w 138"/>
                    <a:gd name="T9" fmla="*/ 0 h 117"/>
                    <a:gd name="T10" fmla="*/ 0 w 138"/>
                    <a:gd name="T11" fmla="*/ 0 h 117"/>
                    <a:gd name="T12" fmla="*/ 1 w 138"/>
                    <a:gd name="T13" fmla="*/ 0 h 117"/>
                    <a:gd name="T14" fmla="*/ 1 w 138"/>
                    <a:gd name="T15" fmla="*/ 0 h 117"/>
                    <a:gd name="T16" fmla="*/ 1 w 138"/>
                    <a:gd name="T17" fmla="*/ 0 h 117"/>
                    <a:gd name="T18" fmla="*/ 0 w 138"/>
                    <a:gd name="T19" fmla="*/ 0 h 117"/>
                    <a:gd name="T20" fmla="*/ 0 w 138"/>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8"/>
                    <a:gd name="T34" fmla="*/ 0 h 117"/>
                    <a:gd name="T35" fmla="*/ 138 w 138"/>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8" h="117">
                      <a:moveTo>
                        <a:pt x="66" y="109"/>
                      </a:moveTo>
                      <a:lnTo>
                        <a:pt x="0" y="0"/>
                      </a:lnTo>
                      <a:lnTo>
                        <a:pt x="18" y="0"/>
                      </a:lnTo>
                      <a:lnTo>
                        <a:pt x="36" y="0"/>
                      </a:lnTo>
                      <a:lnTo>
                        <a:pt x="52" y="3"/>
                      </a:lnTo>
                      <a:lnTo>
                        <a:pt x="68" y="3"/>
                      </a:lnTo>
                      <a:lnTo>
                        <a:pt x="138" y="117"/>
                      </a:lnTo>
                      <a:lnTo>
                        <a:pt x="119" y="115"/>
                      </a:lnTo>
                      <a:lnTo>
                        <a:pt x="103" y="111"/>
                      </a:lnTo>
                      <a:lnTo>
                        <a:pt x="84" y="111"/>
                      </a:lnTo>
                      <a:lnTo>
                        <a:pt x="66" y="109"/>
                      </a:lnTo>
                      <a:close/>
                    </a:path>
                  </a:pathLst>
                </a:custGeom>
                <a:solidFill>
                  <a:srgbClr val="D89E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8" name="Freeform 352"/>
                <p:cNvSpPr>
                  <a:spLocks/>
                </p:cNvSpPr>
                <p:nvPr/>
              </p:nvSpPr>
              <p:spPr bwMode="auto">
                <a:xfrm>
                  <a:off x="5025" y="1467"/>
                  <a:ext cx="34" cy="32"/>
                </a:xfrm>
                <a:custGeom>
                  <a:avLst/>
                  <a:gdLst>
                    <a:gd name="T0" fmla="*/ 0 w 139"/>
                    <a:gd name="T1" fmla="*/ 0 h 129"/>
                    <a:gd name="T2" fmla="*/ 0 w 139"/>
                    <a:gd name="T3" fmla="*/ 0 h 129"/>
                    <a:gd name="T4" fmla="*/ 0 w 139"/>
                    <a:gd name="T5" fmla="*/ 0 h 129"/>
                    <a:gd name="T6" fmla="*/ 0 w 139"/>
                    <a:gd name="T7" fmla="*/ 0 h 129"/>
                    <a:gd name="T8" fmla="*/ 0 w 139"/>
                    <a:gd name="T9" fmla="*/ 0 h 129"/>
                    <a:gd name="T10" fmla="*/ 0 w 139"/>
                    <a:gd name="T11" fmla="*/ 0 h 129"/>
                    <a:gd name="T12" fmla="*/ 0 w 139"/>
                    <a:gd name="T13" fmla="*/ 0 h 129"/>
                    <a:gd name="T14" fmla="*/ 0 w 139"/>
                    <a:gd name="T15" fmla="*/ 0 h 129"/>
                    <a:gd name="T16" fmla="*/ 0 w 139"/>
                    <a:gd name="T17" fmla="*/ 0 h 129"/>
                    <a:gd name="T18" fmla="*/ 0 w 139"/>
                    <a:gd name="T19" fmla="*/ 0 h 129"/>
                    <a:gd name="T20" fmla="*/ 0 w 139"/>
                    <a:gd name="T21" fmla="*/ 0 h 12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9"/>
                    <a:gd name="T34" fmla="*/ 0 h 129"/>
                    <a:gd name="T35" fmla="*/ 139 w 139"/>
                    <a:gd name="T36" fmla="*/ 129 h 12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9" h="129">
                      <a:moveTo>
                        <a:pt x="65" y="111"/>
                      </a:moveTo>
                      <a:lnTo>
                        <a:pt x="0" y="0"/>
                      </a:lnTo>
                      <a:lnTo>
                        <a:pt x="16" y="3"/>
                      </a:lnTo>
                      <a:lnTo>
                        <a:pt x="33" y="3"/>
                      </a:lnTo>
                      <a:lnTo>
                        <a:pt x="49" y="3"/>
                      </a:lnTo>
                      <a:lnTo>
                        <a:pt x="65" y="3"/>
                      </a:lnTo>
                      <a:lnTo>
                        <a:pt x="139" y="129"/>
                      </a:lnTo>
                      <a:lnTo>
                        <a:pt x="122" y="123"/>
                      </a:lnTo>
                      <a:lnTo>
                        <a:pt x="103" y="120"/>
                      </a:lnTo>
                      <a:lnTo>
                        <a:pt x="84" y="115"/>
                      </a:lnTo>
                      <a:lnTo>
                        <a:pt x="65" y="111"/>
                      </a:lnTo>
                      <a:close/>
                    </a:path>
                  </a:pathLst>
                </a:custGeom>
                <a:solidFill>
                  <a:srgbClr val="D89E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79999" name="Freeform 353"/>
                <p:cNvSpPr>
                  <a:spLocks/>
                </p:cNvSpPr>
                <p:nvPr/>
              </p:nvSpPr>
              <p:spPr bwMode="auto">
                <a:xfrm>
                  <a:off x="5032" y="1468"/>
                  <a:ext cx="38" cy="35"/>
                </a:xfrm>
                <a:custGeom>
                  <a:avLst/>
                  <a:gdLst>
                    <a:gd name="T0" fmla="*/ 0 w 152"/>
                    <a:gd name="T1" fmla="*/ 1 h 138"/>
                    <a:gd name="T2" fmla="*/ 0 w 152"/>
                    <a:gd name="T3" fmla="*/ 0 h 138"/>
                    <a:gd name="T4" fmla="*/ 0 w 152"/>
                    <a:gd name="T5" fmla="*/ 0 h 138"/>
                    <a:gd name="T6" fmla="*/ 0 w 152"/>
                    <a:gd name="T7" fmla="*/ 0 h 138"/>
                    <a:gd name="T8" fmla="*/ 0 w 152"/>
                    <a:gd name="T9" fmla="*/ 0 h 138"/>
                    <a:gd name="T10" fmla="*/ 0 w 152"/>
                    <a:gd name="T11" fmla="*/ 0 h 138"/>
                    <a:gd name="T12" fmla="*/ 1 w 152"/>
                    <a:gd name="T13" fmla="*/ 1 h 138"/>
                    <a:gd name="T14" fmla="*/ 1 w 152"/>
                    <a:gd name="T15" fmla="*/ 1 h 138"/>
                    <a:gd name="T16" fmla="*/ 1 w 152"/>
                    <a:gd name="T17" fmla="*/ 1 h 138"/>
                    <a:gd name="T18" fmla="*/ 1 w 152"/>
                    <a:gd name="T19" fmla="*/ 1 h 138"/>
                    <a:gd name="T20" fmla="*/ 1 w 152"/>
                    <a:gd name="T21" fmla="*/ 1 h 138"/>
                    <a:gd name="T22" fmla="*/ 1 w 152"/>
                    <a:gd name="T23" fmla="*/ 1 h 138"/>
                    <a:gd name="T24" fmla="*/ 1 w 152"/>
                    <a:gd name="T25" fmla="*/ 1 h 138"/>
                    <a:gd name="T26" fmla="*/ 0 w 152"/>
                    <a:gd name="T27" fmla="*/ 1 h 138"/>
                    <a:gd name="T28" fmla="*/ 0 w 152"/>
                    <a:gd name="T29" fmla="*/ 1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2"/>
                    <a:gd name="T46" fmla="*/ 0 h 138"/>
                    <a:gd name="T47" fmla="*/ 152 w 152"/>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2" h="138">
                      <a:moveTo>
                        <a:pt x="70" y="114"/>
                      </a:moveTo>
                      <a:lnTo>
                        <a:pt x="0" y="0"/>
                      </a:lnTo>
                      <a:lnTo>
                        <a:pt x="19" y="0"/>
                      </a:lnTo>
                      <a:lnTo>
                        <a:pt x="38" y="2"/>
                      </a:lnTo>
                      <a:lnTo>
                        <a:pt x="54" y="6"/>
                      </a:lnTo>
                      <a:lnTo>
                        <a:pt x="70" y="8"/>
                      </a:lnTo>
                      <a:lnTo>
                        <a:pt x="152" y="138"/>
                      </a:lnTo>
                      <a:lnTo>
                        <a:pt x="141" y="136"/>
                      </a:lnTo>
                      <a:lnTo>
                        <a:pt x="133" y="133"/>
                      </a:lnTo>
                      <a:lnTo>
                        <a:pt x="122" y="131"/>
                      </a:lnTo>
                      <a:lnTo>
                        <a:pt x="111" y="126"/>
                      </a:lnTo>
                      <a:lnTo>
                        <a:pt x="100" y="122"/>
                      </a:lnTo>
                      <a:lnTo>
                        <a:pt x="92" y="120"/>
                      </a:lnTo>
                      <a:lnTo>
                        <a:pt x="81" y="117"/>
                      </a:lnTo>
                      <a:lnTo>
                        <a:pt x="70" y="114"/>
                      </a:lnTo>
                      <a:close/>
                    </a:path>
                  </a:pathLst>
                </a:custGeom>
                <a:solidFill>
                  <a:srgbClr val="DBA3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0" name="Freeform 354"/>
                <p:cNvSpPr>
                  <a:spLocks/>
                </p:cNvSpPr>
                <p:nvPr/>
              </p:nvSpPr>
              <p:spPr bwMode="auto">
                <a:xfrm>
                  <a:off x="5041" y="1468"/>
                  <a:ext cx="39" cy="40"/>
                </a:xfrm>
                <a:custGeom>
                  <a:avLst/>
                  <a:gdLst>
                    <a:gd name="T0" fmla="*/ 0 w 157"/>
                    <a:gd name="T1" fmla="*/ 0 h 161"/>
                    <a:gd name="T2" fmla="*/ 0 w 157"/>
                    <a:gd name="T3" fmla="*/ 0 h 161"/>
                    <a:gd name="T4" fmla="*/ 0 w 157"/>
                    <a:gd name="T5" fmla="*/ 0 h 161"/>
                    <a:gd name="T6" fmla="*/ 0 w 157"/>
                    <a:gd name="T7" fmla="*/ 0 h 161"/>
                    <a:gd name="T8" fmla="*/ 0 w 157"/>
                    <a:gd name="T9" fmla="*/ 0 h 161"/>
                    <a:gd name="T10" fmla="*/ 0 w 157"/>
                    <a:gd name="T11" fmla="*/ 0 h 161"/>
                    <a:gd name="T12" fmla="*/ 0 w 157"/>
                    <a:gd name="T13" fmla="*/ 0 h 161"/>
                    <a:gd name="T14" fmla="*/ 0 w 157"/>
                    <a:gd name="T15" fmla="*/ 0 h 161"/>
                    <a:gd name="T16" fmla="*/ 0 w 157"/>
                    <a:gd name="T17" fmla="*/ 0 h 161"/>
                    <a:gd name="T18" fmla="*/ 0 w 157"/>
                    <a:gd name="T19" fmla="*/ 0 h 161"/>
                    <a:gd name="T20" fmla="*/ 0 w 157"/>
                    <a:gd name="T21" fmla="*/ 0 h 161"/>
                    <a:gd name="T22" fmla="*/ 0 w 157"/>
                    <a:gd name="T23" fmla="*/ 0 h 161"/>
                    <a:gd name="T24" fmla="*/ 0 w 157"/>
                    <a:gd name="T25" fmla="*/ 0 h 161"/>
                    <a:gd name="T26" fmla="*/ 0 w 157"/>
                    <a:gd name="T27" fmla="*/ 0 h 161"/>
                    <a:gd name="T28" fmla="*/ 0 w 157"/>
                    <a:gd name="T29" fmla="*/ 0 h 161"/>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57"/>
                    <a:gd name="T46" fmla="*/ 0 h 161"/>
                    <a:gd name="T47" fmla="*/ 157 w 157"/>
                    <a:gd name="T48" fmla="*/ 161 h 161"/>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57" h="161">
                      <a:moveTo>
                        <a:pt x="74" y="126"/>
                      </a:moveTo>
                      <a:lnTo>
                        <a:pt x="0" y="0"/>
                      </a:lnTo>
                      <a:lnTo>
                        <a:pt x="19" y="2"/>
                      </a:lnTo>
                      <a:lnTo>
                        <a:pt x="38" y="6"/>
                      </a:lnTo>
                      <a:lnTo>
                        <a:pt x="57" y="11"/>
                      </a:lnTo>
                      <a:lnTo>
                        <a:pt x="74" y="13"/>
                      </a:lnTo>
                      <a:lnTo>
                        <a:pt x="157" y="161"/>
                      </a:lnTo>
                      <a:lnTo>
                        <a:pt x="150" y="155"/>
                      </a:lnTo>
                      <a:lnTo>
                        <a:pt x="139" y="149"/>
                      </a:lnTo>
                      <a:lnTo>
                        <a:pt x="128" y="144"/>
                      </a:lnTo>
                      <a:lnTo>
                        <a:pt x="120" y="142"/>
                      </a:lnTo>
                      <a:lnTo>
                        <a:pt x="109" y="136"/>
                      </a:lnTo>
                      <a:lnTo>
                        <a:pt x="98" y="133"/>
                      </a:lnTo>
                      <a:lnTo>
                        <a:pt x="84" y="128"/>
                      </a:lnTo>
                      <a:lnTo>
                        <a:pt x="74" y="126"/>
                      </a:lnTo>
                      <a:close/>
                    </a:path>
                  </a:pathLst>
                </a:custGeom>
                <a:solidFill>
                  <a:srgbClr val="DBA3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1" name="Freeform 355"/>
                <p:cNvSpPr>
                  <a:spLocks/>
                </p:cNvSpPr>
                <p:nvPr/>
              </p:nvSpPr>
              <p:spPr bwMode="auto">
                <a:xfrm>
                  <a:off x="5050" y="1470"/>
                  <a:ext cx="43" cy="44"/>
                </a:xfrm>
                <a:custGeom>
                  <a:avLst/>
                  <a:gdLst>
                    <a:gd name="T0" fmla="*/ 0 w 175"/>
                    <a:gd name="T1" fmla="*/ 1 h 176"/>
                    <a:gd name="T2" fmla="*/ 0 w 175"/>
                    <a:gd name="T3" fmla="*/ 0 h 176"/>
                    <a:gd name="T4" fmla="*/ 0 w 175"/>
                    <a:gd name="T5" fmla="*/ 0 h 176"/>
                    <a:gd name="T6" fmla="*/ 0 w 175"/>
                    <a:gd name="T7" fmla="*/ 0 h 176"/>
                    <a:gd name="T8" fmla="*/ 0 w 175"/>
                    <a:gd name="T9" fmla="*/ 0 h 176"/>
                    <a:gd name="T10" fmla="*/ 0 w 175"/>
                    <a:gd name="T11" fmla="*/ 0 h 176"/>
                    <a:gd name="T12" fmla="*/ 1 w 175"/>
                    <a:gd name="T13" fmla="*/ 1 h 176"/>
                    <a:gd name="T14" fmla="*/ 0 w 175"/>
                    <a:gd name="T15" fmla="*/ 1 h 176"/>
                    <a:gd name="T16" fmla="*/ 0 w 175"/>
                    <a:gd name="T17" fmla="*/ 1 h 176"/>
                    <a:gd name="T18" fmla="*/ 0 w 175"/>
                    <a:gd name="T19" fmla="*/ 1 h 176"/>
                    <a:gd name="T20" fmla="*/ 0 w 175"/>
                    <a:gd name="T21" fmla="*/ 1 h 176"/>
                    <a:gd name="T22" fmla="*/ 0 w 175"/>
                    <a:gd name="T23" fmla="*/ 1 h 176"/>
                    <a:gd name="T24" fmla="*/ 0 w 175"/>
                    <a:gd name="T25" fmla="*/ 1 h 176"/>
                    <a:gd name="T26" fmla="*/ 0 w 175"/>
                    <a:gd name="T27" fmla="*/ 1 h 176"/>
                    <a:gd name="T28" fmla="*/ 0 w 175"/>
                    <a:gd name="T29" fmla="*/ 1 h 17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75"/>
                    <a:gd name="T46" fmla="*/ 0 h 176"/>
                    <a:gd name="T47" fmla="*/ 175 w 175"/>
                    <a:gd name="T48" fmla="*/ 176 h 17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75" h="176">
                      <a:moveTo>
                        <a:pt x="82" y="130"/>
                      </a:moveTo>
                      <a:lnTo>
                        <a:pt x="0" y="0"/>
                      </a:lnTo>
                      <a:lnTo>
                        <a:pt x="20" y="0"/>
                      </a:lnTo>
                      <a:lnTo>
                        <a:pt x="39" y="3"/>
                      </a:lnTo>
                      <a:lnTo>
                        <a:pt x="55" y="5"/>
                      </a:lnTo>
                      <a:lnTo>
                        <a:pt x="74" y="8"/>
                      </a:lnTo>
                      <a:lnTo>
                        <a:pt x="175" y="176"/>
                      </a:lnTo>
                      <a:lnTo>
                        <a:pt x="164" y="171"/>
                      </a:lnTo>
                      <a:lnTo>
                        <a:pt x="152" y="166"/>
                      </a:lnTo>
                      <a:lnTo>
                        <a:pt x="141" y="158"/>
                      </a:lnTo>
                      <a:lnTo>
                        <a:pt x="129" y="153"/>
                      </a:lnTo>
                      <a:lnTo>
                        <a:pt x="117" y="147"/>
                      </a:lnTo>
                      <a:lnTo>
                        <a:pt x="106" y="141"/>
                      </a:lnTo>
                      <a:lnTo>
                        <a:pt x="93" y="136"/>
                      </a:lnTo>
                      <a:lnTo>
                        <a:pt x="82" y="130"/>
                      </a:lnTo>
                      <a:close/>
                    </a:path>
                  </a:pathLst>
                </a:custGeom>
                <a:solidFill>
                  <a:srgbClr val="DBA57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2" name="Freeform 356"/>
                <p:cNvSpPr>
                  <a:spLocks noEditPoints="1"/>
                </p:cNvSpPr>
                <p:nvPr/>
              </p:nvSpPr>
              <p:spPr bwMode="auto">
                <a:xfrm>
                  <a:off x="5059" y="1471"/>
                  <a:ext cx="85" cy="117"/>
                </a:xfrm>
                <a:custGeom>
                  <a:avLst/>
                  <a:gdLst>
                    <a:gd name="T0" fmla="*/ 0 w 339"/>
                    <a:gd name="T1" fmla="*/ 1 h 466"/>
                    <a:gd name="T2" fmla="*/ 0 w 339"/>
                    <a:gd name="T3" fmla="*/ 0 h 466"/>
                    <a:gd name="T4" fmla="*/ 0 w 339"/>
                    <a:gd name="T5" fmla="*/ 0 h 466"/>
                    <a:gd name="T6" fmla="*/ 0 w 339"/>
                    <a:gd name="T7" fmla="*/ 0 h 466"/>
                    <a:gd name="T8" fmla="*/ 0 w 339"/>
                    <a:gd name="T9" fmla="*/ 0 h 466"/>
                    <a:gd name="T10" fmla="*/ 0 w 339"/>
                    <a:gd name="T11" fmla="*/ 0 h 466"/>
                    <a:gd name="T12" fmla="*/ 1 w 339"/>
                    <a:gd name="T13" fmla="*/ 1 h 466"/>
                    <a:gd name="T14" fmla="*/ 1 w 339"/>
                    <a:gd name="T15" fmla="*/ 1 h 466"/>
                    <a:gd name="T16" fmla="*/ 1 w 339"/>
                    <a:gd name="T17" fmla="*/ 1 h 466"/>
                    <a:gd name="T18" fmla="*/ 1 w 339"/>
                    <a:gd name="T19" fmla="*/ 1 h 466"/>
                    <a:gd name="T20" fmla="*/ 1 w 339"/>
                    <a:gd name="T21" fmla="*/ 1 h 466"/>
                    <a:gd name="T22" fmla="*/ 1 w 339"/>
                    <a:gd name="T23" fmla="*/ 1 h 466"/>
                    <a:gd name="T24" fmla="*/ 1 w 339"/>
                    <a:gd name="T25" fmla="*/ 1 h 466"/>
                    <a:gd name="T26" fmla="*/ 1 w 339"/>
                    <a:gd name="T27" fmla="*/ 1 h 466"/>
                    <a:gd name="T28" fmla="*/ 0 w 339"/>
                    <a:gd name="T29" fmla="*/ 1 h 466"/>
                    <a:gd name="T30" fmla="*/ 1 w 339"/>
                    <a:gd name="T31" fmla="*/ 2 h 466"/>
                    <a:gd name="T32" fmla="*/ 1 w 339"/>
                    <a:gd name="T33" fmla="*/ 2 h 466"/>
                    <a:gd name="T34" fmla="*/ 1 w 339"/>
                    <a:gd name="T35" fmla="*/ 2 h 466"/>
                    <a:gd name="T36" fmla="*/ 1 w 339"/>
                    <a:gd name="T37" fmla="*/ 2 h 466"/>
                    <a:gd name="T38" fmla="*/ 1 w 339"/>
                    <a:gd name="T39" fmla="*/ 2 h 466"/>
                    <a:gd name="T40" fmla="*/ 1 w 339"/>
                    <a:gd name="T41" fmla="*/ 2 h 466"/>
                    <a:gd name="T42" fmla="*/ 1 w 339"/>
                    <a:gd name="T43" fmla="*/ 2 h 466"/>
                    <a:gd name="T44" fmla="*/ 1 w 339"/>
                    <a:gd name="T45" fmla="*/ 2 h 466"/>
                    <a:gd name="T46" fmla="*/ 1 w 339"/>
                    <a:gd name="T47" fmla="*/ 2 h 466"/>
                    <a:gd name="T48" fmla="*/ 1 w 339"/>
                    <a:gd name="T49" fmla="*/ 2 h 46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339"/>
                    <a:gd name="T76" fmla="*/ 0 h 466"/>
                    <a:gd name="T77" fmla="*/ 339 w 339"/>
                    <a:gd name="T78" fmla="*/ 466 h 466"/>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339" h="466">
                      <a:moveTo>
                        <a:pt x="83" y="148"/>
                      </a:moveTo>
                      <a:lnTo>
                        <a:pt x="0" y="0"/>
                      </a:lnTo>
                      <a:lnTo>
                        <a:pt x="19" y="3"/>
                      </a:lnTo>
                      <a:lnTo>
                        <a:pt x="37" y="7"/>
                      </a:lnTo>
                      <a:lnTo>
                        <a:pt x="56" y="12"/>
                      </a:lnTo>
                      <a:lnTo>
                        <a:pt x="73" y="17"/>
                      </a:lnTo>
                      <a:lnTo>
                        <a:pt x="190" y="213"/>
                      </a:lnTo>
                      <a:lnTo>
                        <a:pt x="178" y="205"/>
                      </a:lnTo>
                      <a:lnTo>
                        <a:pt x="168" y="194"/>
                      </a:lnTo>
                      <a:lnTo>
                        <a:pt x="155" y="185"/>
                      </a:lnTo>
                      <a:lnTo>
                        <a:pt x="143" y="178"/>
                      </a:lnTo>
                      <a:lnTo>
                        <a:pt x="130" y="169"/>
                      </a:lnTo>
                      <a:lnTo>
                        <a:pt x="113" y="161"/>
                      </a:lnTo>
                      <a:lnTo>
                        <a:pt x="100" y="153"/>
                      </a:lnTo>
                      <a:lnTo>
                        <a:pt x="83" y="148"/>
                      </a:lnTo>
                      <a:close/>
                      <a:moveTo>
                        <a:pt x="326" y="436"/>
                      </a:moveTo>
                      <a:lnTo>
                        <a:pt x="339" y="466"/>
                      </a:lnTo>
                      <a:lnTo>
                        <a:pt x="337" y="466"/>
                      </a:lnTo>
                      <a:lnTo>
                        <a:pt x="333" y="466"/>
                      </a:lnTo>
                      <a:lnTo>
                        <a:pt x="331" y="466"/>
                      </a:lnTo>
                      <a:lnTo>
                        <a:pt x="328" y="466"/>
                      </a:lnTo>
                      <a:lnTo>
                        <a:pt x="328" y="457"/>
                      </a:lnTo>
                      <a:lnTo>
                        <a:pt x="328" y="450"/>
                      </a:lnTo>
                      <a:lnTo>
                        <a:pt x="328" y="441"/>
                      </a:lnTo>
                      <a:lnTo>
                        <a:pt x="326" y="436"/>
                      </a:lnTo>
                      <a:close/>
                    </a:path>
                  </a:pathLst>
                </a:custGeom>
                <a:solidFill>
                  <a:srgbClr val="DDAA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3" name="Freeform 357"/>
                <p:cNvSpPr>
                  <a:spLocks/>
                </p:cNvSpPr>
                <p:nvPr/>
              </p:nvSpPr>
              <p:spPr bwMode="auto">
                <a:xfrm>
                  <a:off x="5068" y="1472"/>
                  <a:ext cx="85" cy="116"/>
                </a:xfrm>
                <a:custGeom>
                  <a:avLst/>
                  <a:gdLst>
                    <a:gd name="T0" fmla="*/ 1 w 339"/>
                    <a:gd name="T1" fmla="*/ 1 h 463"/>
                    <a:gd name="T2" fmla="*/ 0 w 339"/>
                    <a:gd name="T3" fmla="*/ 0 h 463"/>
                    <a:gd name="T4" fmla="*/ 0 w 339"/>
                    <a:gd name="T5" fmla="*/ 0 h 463"/>
                    <a:gd name="T6" fmla="*/ 0 w 339"/>
                    <a:gd name="T7" fmla="*/ 0 h 463"/>
                    <a:gd name="T8" fmla="*/ 0 w 339"/>
                    <a:gd name="T9" fmla="*/ 0 h 463"/>
                    <a:gd name="T10" fmla="*/ 0 w 339"/>
                    <a:gd name="T11" fmla="*/ 0 h 463"/>
                    <a:gd name="T12" fmla="*/ 0 w 339"/>
                    <a:gd name="T13" fmla="*/ 0 h 463"/>
                    <a:gd name="T14" fmla="*/ 0 w 339"/>
                    <a:gd name="T15" fmla="*/ 0 h 463"/>
                    <a:gd name="T16" fmla="*/ 0 w 339"/>
                    <a:gd name="T17" fmla="*/ 0 h 463"/>
                    <a:gd name="T18" fmla="*/ 0 w 339"/>
                    <a:gd name="T19" fmla="*/ 0 h 463"/>
                    <a:gd name="T20" fmla="*/ 1 w 339"/>
                    <a:gd name="T21" fmla="*/ 2 h 463"/>
                    <a:gd name="T22" fmla="*/ 1 w 339"/>
                    <a:gd name="T23" fmla="*/ 2 h 463"/>
                    <a:gd name="T24" fmla="*/ 1 w 339"/>
                    <a:gd name="T25" fmla="*/ 2 h 463"/>
                    <a:gd name="T26" fmla="*/ 1 w 339"/>
                    <a:gd name="T27" fmla="*/ 2 h 463"/>
                    <a:gd name="T28" fmla="*/ 1 w 339"/>
                    <a:gd name="T29" fmla="*/ 2 h 463"/>
                    <a:gd name="T30" fmla="*/ 1 w 339"/>
                    <a:gd name="T31" fmla="*/ 2 h 463"/>
                    <a:gd name="T32" fmla="*/ 1 w 339"/>
                    <a:gd name="T33" fmla="*/ 2 h 463"/>
                    <a:gd name="T34" fmla="*/ 1 w 339"/>
                    <a:gd name="T35" fmla="*/ 1 h 463"/>
                    <a:gd name="T36" fmla="*/ 1 w 339"/>
                    <a:gd name="T37" fmla="*/ 1 h 463"/>
                    <a:gd name="T38" fmla="*/ 1 w 339"/>
                    <a:gd name="T39" fmla="*/ 1 h 463"/>
                    <a:gd name="T40" fmla="*/ 1 w 339"/>
                    <a:gd name="T41" fmla="*/ 1 h 463"/>
                    <a:gd name="T42" fmla="*/ 1 w 339"/>
                    <a:gd name="T43" fmla="*/ 1 h 463"/>
                    <a:gd name="T44" fmla="*/ 1 w 339"/>
                    <a:gd name="T45" fmla="*/ 1 h 463"/>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339"/>
                    <a:gd name="T70" fmla="*/ 0 h 463"/>
                    <a:gd name="T71" fmla="*/ 339 w 339"/>
                    <a:gd name="T72" fmla="*/ 463 h 463"/>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339" h="463">
                      <a:moveTo>
                        <a:pt x="101" y="168"/>
                      </a:moveTo>
                      <a:lnTo>
                        <a:pt x="0" y="0"/>
                      </a:lnTo>
                      <a:lnTo>
                        <a:pt x="11" y="4"/>
                      </a:lnTo>
                      <a:lnTo>
                        <a:pt x="21" y="6"/>
                      </a:lnTo>
                      <a:lnTo>
                        <a:pt x="30" y="9"/>
                      </a:lnTo>
                      <a:lnTo>
                        <a:pt x="41" y="11"/>
                      </a:lnTo>
                      <a:lnTo>
                        <a:pt x="51" y="14"/>
                      </a:lnTo>
                      <a:lnTo>
                        <a:pt x="62" y="16"/>
                      </a:lnTo>
                      <a:lnTo>
                        <a:pt x="71" y="20"/>
                      </a:lnTo>
                      <a:lnTo>
                        <a:pt x="81" y="22"/>
                      </a:lnTo>
                      <a:lnTo>
                        <a:pt x="339" y="463"/>
                      </a:lnTo>
                      <a:lnTo>
                        <a:pt x="328" y="463"/>
                      </a:lnTo>
                      <a:lnTo>
                        <a:pt x="318" y="459"/>
                      </a:lnTo>
                      <a:lnTo>
                        <a:pt x="307" y="459"/>
                      </a:lnTo>
                      <a:lnTo>
                        <a:pt x="293" y="463"/>
                      </a:lnTo>
                      <a:lnTo>
                        <a:pt x="285" y="417"/>
                      </a:lnTo>
                      <a:lnTo>
                        <a:pt x="274" y="370"/>
                      </a:lnTo>
                      <a:lnTo>
                        <a:pt x="256" y="329"/>
                      </a:lnTo>
                      <a:lnTo>
                        <a:pt x="231" y="291"/>
                      </a:lnTo>
                      <a:lnTo>
                        <a:pt x="203" y="256"/>
                      </a:lnTo>
                      <a:lnTo>
                        <a:pt x="173" y="223"/>
                      </a:lnTo>
                      <a:lnTo>
                        <a:pt x="138" y="193"/>
                      </a:lnTo>
                      <a:lnTo>
                        <a:pt x="101" y="168"/>
                      </a:lnTo>
                      <a:close/>
                    </a:path>
                  </a:pathLst>
                </a:custGeom>
                <a:solidFill>
                  <a:srgbClr val="E0AF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4" name="Freeform 358"/>
                <p:cNvSpPr>
                  <a:spLocks/>
                </p:cNvSpPr>
                <p:nvPr/>
              </p:nvSpPr>
              <p:spPr bwMode="auto">
                <a:xfrm>
                  <a:off x="5078" y="1476"/>
                  <a:ext cx="84" cy="112"/>
                </a:xfrm>
                <a:custGeom>
                  <a:avLst/>
                  <a:gdLst>
                    <a:gd name="T0" fmla="*/ 1 w 336"/>
                    <a:gd name="T1" fmla="*/ 2 h 449"/>
                    <a:gd name="T2" fmla="*/ 1 w 336"/>
                    <a:gd name="T3" fmla="*/ 1 h 449"/>
                    <a:gd name="T4" fmla="*/ 1 w 336"/>
                    <a:gd name="T5" fmla="*/ 1 h 449"/>
                    <a:gd name="T6" fmla="*/ 1 w 336"/>
                    <a:gd name="T7" fmla="*/ 1 h 449"/>
                    <a:gd name="T8" fmla="*/ 1 w 336"/>
                    <a:gd name="T9" fmla="*/ 1 h 449"/>
                    <a:gd name="T10" fmla="*/ 1 w 336"/>
                    <a:gd name="T11" fmla="*/ 1 h 449"/>
                    <a:gd name="T12" fmla="*/ 1 w 336"/>
                    <a:gd name="T13" fmla="*/ 1 h 449"/>
                    <a:gd name="T14" fmla="*/ 1 w 336"/>
                    <a:gd name="T15" fmla="*/ 1 h 449"/>
                    <a:gd name="T16" fmla="*/ 1 w 336"/>
                    <a:gd name="T17" fmla="*/ 1 h 449"/>
                    <a:gd name="T18" fmla="*/ 1 w 336"/>
                    <a:gd name="T19" fmla="*/ 1 h 449"/>
                    <a:gd name="T20" fmla="*/ 0 w 336"/>
                    <a:gd name="T21" fmla="*/ 0 h 449"/>
                    <a:gd name="T22" fmla="*/ 0 w 336"/>
                    <a:gd name="T23" fmla="*/ 0 h 449"/>
                    <a:gd name="T24" fmla="*/ 0 w 336"/>
                    <a:gd name="T25" fmla="*/ 0 h 449"/>
                    <a:gd name="T26" fmla="*/ 0 w 336"/>
                    <a:gd name="T27" fmla="*/ 0 h 449"/>
                    <a:gd name="T28" fmla="*/ 0 w 336"/>
                    <a:gd name="T29" fmla="*/ 0 h 449"/>
                    <a:gd name="T30" fmla="*/ 0 w 336"/>
                    <a:gd name="T31" fmla="*/ 0 h 449"/>
                    <a:gd name="T32" fmla="*/ 0 w 336"/>
                    <a:gd name="T33" fmla="*/ 0 h 449"/>
                    <a:gd name="T34" fmla="*/ 0 w 336"/>
                    <a:gd name="T35" fmla="*/ 0 h 449"/>
                    <a:gd name="T36" fmla="*/ 0 w 336"/>
                    <a:gd name="T37" fmla="*/ 0 h 449"/>
                    <a:gd name="T38" fmla="*/ 1 w 336"/>
                    <a:gd name="T39" fmla="*/ 2 h 449"/>
                    <a:gd name="T40" fmla="*/ 1 w 336"/>
                    <a:gd name="T41" fmla="*/ 2 h 449"/>
                    <a:gd name="T42" fmla="*/ 1 w 336"/>
                    <a:gd name="T43" fmla="*/ 2 h 449"/>
                    <a:gd name="T44" fmla="*/ 1 w 336"/>
                    <a:gd name="T45" fmla="*/ 2 h 449"/>
                    <a:gd name="T46" fmla="*/ 1 w 336"/>
                    <a:gd name="T47" fmla="*/ 2 h 44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36"/>
                    <a:gd name="T73" fmla="*/ 0 h 449"/>
                    <a:gd name="T74" fmla="*/ 336 w 336"/>
                    <a:gd name="T75" fmla="*/ 449 h 44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36" h="449">
                      <a:moveTo>
                        <a:pt x="266" y="449"/>
                      </a:moveTo>
                      <a:lnTo>
                        <a:pt x="253" y="419"/>
                      </a:lnTo>
                      <a:lnTo>
                        <a:pt x="244" y="385"/>
                      </a:lnTo>
                      <a:lnTo>
                        <a:pt x="234" y="356"/>
                      </a:lnTo>
                      <a:lnTo>
                        <a:pt x="220" y="326"/>
                      </a:lnTo>
                      <a:lnTo>
                        <a:pt x="204" y="297"/>
                      </a:lnTo>
                      <a:lnTo>
                        <a:pt x="185" y="269"/>
                      </a:lnTo>
                      <a:lnTo>
                        <a:pt x="165" y="244"/>
                      </a:lnTo>
                      <a:lnTo>
                        <a:pt x="141" y="220"/>
                      </a:lnTo>
                      <a:lnTo>
                        <a:pt x="117" y="196"/>
                      </a:lnTo>
                      <a:lnTo>
                        <a:pt x="0" y="0"/>
                      </a:lnTo>
                      <a:lnTo>
                        <a:pt x="10" y="2"/>
                      </a:lnTo>
                      <a:lnTo>
                        <a:pt x="22" y="2"/>
                      </a:lnTo>
                      <a:lnTo>
                        <a:pt x="29" y="6"/>
                      </a:lnTo>
                      <a:lnTo>
                        <a:pt x="40" y="8"/>
                      </a:lnTo>
                      <a:lnTo>
                        <a:pt x="52" y="11"/>
                      </a:lnTo>
                      <a:lnTo>
                        <a:pt x="63" y="16"/>
                      </a:lnTo>
                      <a:lnTo>
                        <a:pt x="70" y="18"/>
                      </a:lnTo>
                      <a:lnTo>
                        <a:pt x="82" y="22"/>
                      </a:lnTo>
                      <a:lnTo>
                        <a:pt x="336" y="449"/>
                      </a:lnTo>
                      <a:lnTo>
                        <a:pt x="320" y="449"/>
                      </a:lnTo>
                      <a:lnTo>
                        <a:pt x="301" y="445"/>
                      </a:lnTo>
                      <a:lnTo>
                        <a:pt x="285" y="445"/>
                      </a:lnTo>
                      <a:lnTo>
                        <a:pt x="266" y="449"/>
                      </a:lnTo>
                      <a:close/>
                    </a:path>
                  </a:pathLst>
                </a:custGeom>
                <a:solidFill>
                  <a:srgbClr val="E2B5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5" name="Freeform 359"/>
                <p:cNvSpPr>
                  <a:spLocks/>
                </p:cNvSpPr>
                <p:nvPr/>
              </p:nvSpPr>
              <p:spPr bwMode="auto">
                <a:xfrm>
                  <a:off x="5089" y="1477"/>
                  <a:ext cx="82" cy="112"/>
                </a:xfrm>
                <a:custGeom>
                  <a:avLst/>
                  <a:gdLst>
                    <a:gd name="T0" fmla="*/ 1 w 329"/>
                    <a:gd name="T1" fmla="*/ 2 h 446"/>
                    <a:gd name="T2" fmla="*/ 0 w 329"/>
                    <a:gd name="T3" fmla="*/ 0 h 446"/>
                    <a:gd name="T4" fmla="*/ 0 w 329"/>
                    <a:gd name="T5" fmla="*/ 0 h 446"/>
                    <a:gd name="T6" fmla="*/ 0 w 329"/>
                    <a:gd name="T7" fmla="*/ 0 h 446"/>
                    <a:gd name="T8" fmla="*/ 0 w 329"/>
                    <a:gd name="T9" fmla="*/ 0 h 446"/>
                    <a:gd name="T10" fmla="*/ 0 w 329"/>
                    <a:gd name="T11" fmla="*/ 0 h 446"/>
                    <a:gd name="T12" fmla="*/ 0 w 329"/>
                    <a:gd name="T13" fmla="*/ 0 h 446"/>
                    <a:gd name="T14" fmla="*/ 0 w 329"/>
                    <a:gd name="T15" fmla="*/ 0 h 446"/>
                    <a:gd name="T16" fmla="*/ 0 w 329"/>
                    <a:gd name="T17" fmla="*/ 0 h 446"/>
                    <a:gd name="T18" fmla="*/ 0 w 329"/>
                    <a:gd name="T19" fmla="*/ 0 h 446"/>
                    <a:gd name="T20" fmla="*/ 1 w 329"/>
                    <a:gd name="T21" fmla="*/ 2 h 446"/>
                    <a:gd name="T22" fmla="*/ 1 w 329"/>
                    <a:gd name="T23" fmla="*/ 2 h 446"/>
                    <a:gd name="T24" fmla="*/ 1 w 329"/>
                    <a:gd name="T25" fmla="*/ 2 h 446"/>
                    <a:gd name="T26" fmla="*/ 1 w 329"/>
                    <a:gd name="T27" fmla="*/ 2 h 446"/>
                    <a:gd name="T28" fmla="*/ 1 w 329"/>
                    <a:gd name="T29" fmla="*/ 2 h 44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9"/>
                    <a:gd name="T46" fmla="*/ 0 h 446"/>
                    <a:gd name="T47" fmla="*/ 329 w 329"/>
                    <a:gd name="T48" fmla="*/ 446 h 44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9" h="446">
                      <a:moveTo>
                        <a:pt x="258" y="441"/>
                      </a:moveTo>
                      <a:lnTo>
                        <a:pt x="0" y="0"/>
                      </a:lnTo>
                      <a:lnTo>
                        <a:pt x="11" y="3"/>
                      </a:lnTo>
                      <a:lnTo>
                        <a:pt x="22" y="5"/>
                      </a:lnTo>
                      <a:lnTo>
                        <a:pt x="32" y="8"/>
                      </a:lnTo>
                      <a:lnTo>
                        <a:pt x="41" y="14"/>
                      </a:lnTo>
                      <a:lnTo>
                        <a:pt x="52" y="17"/>
                      </a:lnTo>
                      <a:lnTo>
                        <a:pt x="62" y="22"/>
                      </a:lnTo>
                      <a:lnTo>
                        <a:pt x="74" y="24"/>
                      </a:lnTo>
                      <a:lnTo>
                        <a:pt x="82" y="30"/>
                      </a:lnTo>
                      <a:lnTo>
                        <a:pt x="329" y="446"/>
                      </a:lnTo>
                      <a:lnTo>
                        <a:pt x="311" y="443"/>
                      </a:lnTo>
                      <a:lnTo>
                        <a:pt x="293" y="441"/>
                      </a:lnTo>
                      <a:lnTo>
                        <a:pt x="277" y="441"/>
                      </a:lnTo>
                      <a:lnTo>
                        <a:pt x="258" y="441"/>
                      </a:lnTo>
                      <a:close/>
                    </a:path>
                  </a:pathLst>
                </a:custGeom>
                <a:solidFill>
                  <a:srgbClr val="E2B77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6" name="Freeform 360"/>
                <p:cNvSpPr>
                  <a:spLocks/>
                </p:cNvSpPr>
                <p:nvPr/>
              </p:nvSpPr>
              <p:spPr bwMode="auto">
                <a:xfrm>
                  <a:off x="5098" y="1481"/>
                  <a:ext cx="80" cy="109"/>
                </a:xfrm>
                <a:custGeom>
                  <a:avLst/>
                  <a:gdLst>
                    <a:gd name="T0" fmla="*/ 1 w 320"/>
                    <a:gd name="T1" fmla="*/ 2 h 434"/>
                    <a:gd name="T2" fmla="*/ 0 w 320"/>
                    <a:gd name="T3" fmla="*/ 0 h 434"/>
                    <a:gd name="T4" fmla="*/ 0 w 320"/>
                    <a:gd name="T5" fmla="*/ 0 h 434"/>
                    <a:gd name="T6" fmla="*/ 0 w 320"/>
                    <a:gd name="T7" fmla="*/ 0 h 434"/>
                    <a:gd name="T8" fmla="*/ 0 w 320"/>
                    <a:gd name="T9" fmla="*/ 0 h 434"/>
                    <a:gd name="T10" fmla="*/ 0 w 320"/>
                    <a:gd name="T11" fmla="*/ 0 h 434"/>
                    <a:gd name="T12" fmla="*/ 0 w 320"/>
                    <a:gd name="T13" fmla="*/ 0 h 434"/>
                    <a:gd name="T14" fmla="*/ 0 w 320"/>
                    <a:gd name="T15" fmla="*/ 0 h 434"/>
                    <a:gd name="T16" fmla="*/ 0 w 320"/>
                    <a:gd name="T17" fmla="*/ 0 h 434"/>
                    <a:gd name="T18" fmla="*/ 1 w 320"/>
                    <a:gd name="T19" fmla="*/ 0 h 434"/>
                    <a:gd name="T20" fmla="*/ 1 w 320"/>
                    <a:gd name="T21" fmla="*/ 2 h 434"/>
                    <a:gd name="T22" fmla="*/ 1 w 320"/>
                    <a:gd name="T23" fmla="*/ 2 h 434"/>
                    <a:gd name="T24" fmla="*/ 1 w 320"/>
                    <a:gd name="T25" fmla="*/ 2 h 434"/>
                    <a:gd name="T26" fmla="*/ 1 w 320"/>
                    <a:gd name="T27" fmla="*/ 2 h 434"/>
                    <a:gd name="T28" fmla="*/ 1 w 320"/>
                    <a:gd name="T29" fmla="*/ 2 h 4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20"/>
                    <a:gd name="T46" fmla="*/ 0 h 434"/>
                    <a:gd name="T47" fmla="*/ 320 w 320"/>
                    <a:gd name="T48" fmla="*/ 434 h 4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20" h="434">
                      <a:moveTo>
                        <a:pt x="254" y="427"/>
                      </a:moveTo>
                      <a:lnTo>
                        <a:pt x="0" y="0"/>
                      </a:lnTo>
                      <a:lnTo>
                        <a:pt x="11" y="3"/>
                      </a:lnTo>
                      <a:lnTo>
                        <a:pt x="21" y="8"/>
                      </a:lnTo>
                      <a:lnTo>
                        <a:pt x="35" y="10"/>
                      </a:lnTo>
                      <a:lnTo>
                        <a:pt x="46" y="16"/>
                      </a:lnTo>
                      <a:lnTo>
                        <a:pt x="57" y="19"/>
                      </a:lnTo>
                      <a:lnTo>
                        <a:pt x="67" y="24"/>
                      </a:lnTo>
                      <a:lnTo>
                        <a:pt x="78" y="26"/>
                      </a:lnTo>
                      <a:lnTo>
                        <a:pt x="89" y="32"/>
                      </a:lnTo>
                      <a:lnTo>
                        <a:pt x="320" y="434"/>
                      </a:lnTo>
                      <a:lnTo>
                        <a:pt x="300" y="432"/>
                      </a:lnTo>
                      <a:lnTo>
                        <a:pt x="284" y="429"/>
                      </a:lnTo>
                      <a:lnTo>
                        <a:pt x="268" y="427"/>
                      </a:lnTo>
                      <a:lnTo>
                        <a:pt x="254" y="427"/>
                      </a:lnTo>
                      <a:close/>
                    </a:path>
                  </a:pathLst>
                </a:custGeom>
                <a:solidFill>
                  <a:srgbClr val="E5BC8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7" name="Freeform 361"/>
                <p:cNvSpPr>
                  <a:spLocks/>
                </p:cNvSpPr>
                <p:nvPr/>
              </p:nvSpPr>
              <p:spPr bwMode="auto">
                <a:xfrm>
                  <a:off x="5109" y="1485"/>
                  <a:ext cx="78" cy="104"/>
                </a:xfrm>
                <a:custGeom>
                  <a:avLst/>
                  <a:gdLst>
                    <a:gd name="T0" fmla="*/ 1 w 312"/>
                    <a:gd name="T1" fmla="*/ 2 h 416"/>
                    <a:gd name="T2" fmla="*/ 0 w 312"/>
                    <a:gd name="T3" fmla="*/ 0 h 416"/>
                    <a:gd name="T4" fmla="*/ 0 w 312"/>
                    <a:gd name="T5" fmla="*/ 0 h 416"/>
                    <a:gd name="T6" fmla="*/ 0 w 312"/>
                    <a:gd name="T7" fmla="*/ 0 h 416"/>
                    <a:gd name="T8" fmla="*/ 0 w 312"/>
                    <a:gd name="T9" fmla="*/ 0 h 416"/>
                    <a:gd name="T10" fmla="*/ 0 w 312"/>
                    <a:gd name="T11" fmla="*/ 0 h 416"/>
                    <a:gd name="T12" fmla="*/ 0 w 312"/>
                    <a:gd name="T13" fmla="*/ 0 h 416"/>
                    <a:gd name="T14" fmla="*/ 0 w 312"/>
                    <a:gd name="T15" fmla="*/ 0 h 416"/>
                    <a:gd name="T16" fmla="*/ 0 w 312"/>
                    <a:gd name="T17" fmla="*/ 0 h 416"/>
                    <a:gd name="T18" fmla="*/ 1 w 312"/>
                    <a:gd name="T19" fmla="*/ 0 h 416"/>
                    <a:gd name="T20" fmla="*/ 1 w 312"/>
                    <a:gd name="T21" fmla="*/ 2 h 416"/>
                    <a:gd name="T22" fmla="*/ 1 w 312"/>
                    <a:gd name="T23" fmla="*/ 2 h 416"/>
                    <a:gd name="T24" fmla="*/ 1 w 312"/>
                    <a:gd name="T25" fmla="*/ 2 h 416"/>
                    <a:gd name="T26" fmla="*/ 1 w 312"/>
                    <a:gd name="T27" fmla="*/ 2 h 416"/>
                    <a:gd name="T28" fmla="*/ 1 w 312"/>
                    <a:gd name="T29" fmla="*/ 2 h 41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12"/>
                    <a:gd name="T46" fmla="*/ 0 h 416"/>
                    <a:gd name="T47" fmla="*/ 312 w 312"/>
                    <a:gd name="T48" fmla="*/ 416 h 41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12" h="416">
                      <a:moveTo>
                        <a:pt x="247" y="416"/>
                      </a:moveTo>
                      <a:lnTo>
                        <a:pt x="0" y="0"/>
                      </a:lnTo>
                      <a:lnTo>
                        <a:pt x="10" y="5"/>
                      </a:lnTo>
                      <a:lnTo>
                        <a:pt x="24" y="8"/>
                      </a:lnTo>
                      <a:lnTo>
                        <a:pt x="35" y="14"/>
                      </a:lnTo>
                      <a:lnTo>
                        <a:pt x="46" y="19"/>
                      </a:lnTo>
                      <a:lnTo>
                        <a:pt x="60" y="24"/>
                      </a:lnTo>
                      <a:lnTo>
                        <a:pt x="70" y="30"/>
                      </a:lnTo>
                      <a:lnTo>
                        <a:pt x="81" y="35"/>
                      </a:lnTo>
                      <a:lnTo>
                        <a:pt x="93" y="40"/>
                      </a:lnTo>
                      <a:lnTo>
                        <a:pt x="312" y="416"/>
                      </a:lnTo>
                      <a:lnTo>
                        <a:pt x="293" y="416"/>
                      </a:lnTo>
                      <a:lnTo>
                        <a:pt x="277" y="416"/>
                      </a:lnTo>
                      <a:lnTo>
                        <a:pt x="261" y="416"/>
                      </a:lnTo>
                      <a:lnTo>
                        <a:pt x="247" y="416"/>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8" name="Freeform 362"/>
                <p:cNvSpPr>
                  <a:spLocks/>
                </p:cNvSpPr>
                <p:nvPr/>
              </p:nvSpPr>
              <p:spPr bwMode="auto">
                <a:xfrm>
                  <a:off x="5120" y="1489"/>
                  <a:ext cx="72" cy="101"/>
                </a:xfrm>
                <a:custGeom>
                  <a:avLst/>
                  <a:gdLst>
                    <a:gd name="T0" fmla="*/ 1 w 285"/>
                    <a:gd name="T1" fmla="*/ 2 h 402"/>
                    <a:gd name="T2" fmla="*/ 0 w 285"/>
                    <a:gd name="T3" fmla="*/ 0 h 402"/>
                    <a:gd name="T4" fmla="*/ 0 w 285"/>
                    <a:gd name="T5" fmla="*/ 0 h 402"/>
                    <a:gd name="T6" fmla="*/ 0 w 285"/>
                    <a:gd name="T7" fmla="*/ 0 h 402"/>
                    <a:gd name="T8" fmla="*/ 0 w 285"/>
                    <a:gd name="T9" fmla="*/ 0 h 402"/>
                    <a:gd name="T10" fmla="*/ 0 w 285"/>
                    <a:gd name="T11" fmla="*/ 0 h 402"/>
                    <a:gd name="T12" fmla="*/ 0 w 285"/>
                    <a:gd name="T13" fmla="*/ 0 h 402"/>
                    <a:gd name="T14" fmla="*/ 0 w 285"/>
                    <a:gd name="T15" fmla="*/ 0 h 402"/>
                    <a:gd name="T16" fmla="*/ 1 w 285"/>
                    <a:gd name="T17" fmla="*/ 0 h 402"/>
                    <a:gd name="T18" fmla="*/ 1 w 285"/>
                    <a:gd name="T19" fmla="*/ 0 h 402"/>
                    <a:gd name="T20" fmla="*/ 1 w 285"/>
                    <a:gd name="T21" fmla="*/ 2 h 402"/>
                    <a:gd name="T22" fmla="*/ 1 w 285"/>
                    <a:gd name="T23" fmla="*/ 2 h 402"/>
                    <a:gd name="T24" fmla="*/ 1 w 285"/>
                    <a:gd name="T25" fmla="*/ 2 h 402"/>
                    <a:gd name="T26" fmla="*/ 1 w 285"/>
                    <a:gd name="T27" fmla="*/ 2 h 402"/>
                    <a:gd name="T28" fmla="*/ 1 w 285"/>
                    <a:gd name="T29" fmla="*/ 2 h 402"/>
                    <a:gd name="T30" fmla="*/ 1 w 285"/>
                    <a:gd name="T31" fmla="*/ 2 h 402"/>
                    <a:gd name="T32" fmla="*/ 1 w 285"/>
                    <a:gd name="T33" fmla="*/ 2 h 402"/>
                    <a:gd name="T34" fmla="*/ 1 w 285"/>
                    <a:gd name="T35" fmla="*/ 2 h 402"/>
                    <a:gd name="T36" fmla="*/ 1 w 285"/>
                    <a:gd name="T37" fmla="*/ 2 h 402"/>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85"/>
                    <a:gd name="T58" fmla="*/ 0 h 402"/>
                    <a:gd name="T59" fmla="*/ 285 w 285"/>
                    <a:gd name="T60" fmla="*/ 402 h 402"/>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85" h="402">
                      <a:moveTo>
                        <a:pt x="231" y="402"/>
                      </a:moveTo>
                      <a:lnTo>
                        <a:pt x="0" y="0"/>
                      </a:lnTo>
                      <a:lnTo>
                        <a:pt x="14" y="8"/>
                      </a:lnTo>
                      <a:lnTo>
                        <a:pt x="24" y="17"/>
                      </a:lnTo>
                      <a:lnTo>
                        <a:pt x="38" y="22"/>
                      </a:lnTo>
                      <a:lnTo>
                        <a:pt x="49" y="30"/>
                      </a:lnTo>
                      <a:lnTo>
                        <a:pt x="63" y="38"/>
                      </a:lnTo>
                      <a:lnTo>
                        <a:pt x="73" y="44"/>
                      </a:lnTo>
                      <a:lnTo>
                        <a:pt x="87" y="52"/>
                      </a:lnTo>
                      <a:lnTo>
                        <a:pt x="100" y="60"/>
                      </a:lnTo>
                      <a:lnTo>
                        <a:pt x="285" y="370"/>
                      </a:lnTo>
                      <a:lnTo>
                        <a:pt x="285" y="379"/>
                      </a:lnTo>
                      <a:lnTo>
                        <a:pt x="283" y="384"/>
                      </a:lnTo>
                      <a:lnTo>
                        <a:pt x="280" y="391"/>
                      </a:lnTo>
                      <a:lnTo>
                        <a:pt x="280" y="400"/>
                      </a:lnTo>
                      <a:lnTo>
                        <a:pt x="269" y="402"/>
                      </a:lnTo>
                      <a:lnTo>
                        <a:pt x="258" y="402"/>
                      </a:lnTo>
                      <a:lnTo>
                        <a:pt x="245" y="402"/>
                      </a:lnTo>
                      <a:lnTo>
                        <a:pt x="231" y="402"/>
                      </a:lnTo>
                      <a:close/>
                    </a:path>
                  </a:pathLst>
                </a:custGeom>
                <a:solidFill>
                  <a:srgbClr val="E8C18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09" name="Freeform 363"/>
                <p:cNvSpPr>
                  <a:spLocks/>
                </p:cNvSpPr>
                <p:nvPr/>
              </p:nvSpPr>
              <p:spPr bwMode="auto">
                <a:xfrm>
                  <a:off x="5132" y="1495"/>
                  <a:ext cx="59" cy="94"/>
                </a:xfrm>
                <a:custGeom>
                  <a:avLst/>
                  <a:gdLst>
                    <a:gd name="T0" fmla="*/ 1 w 236"/>
                    <a:gd name="T1" fmla="*/ 2 h 376"/>
                    <a:gd name="T2" fmla="*/ 0 w 236"/>
                    <a:gd name="T3" fmla="*/ 0 h 376"/>
                    <a:gd name="T4" fmla="*/ 0 w 236"/>
                    <a:gd name="T5" fmla="*/ 0 h 376"/>
                    <a:gd name="T6" fmla="*/ 0 w 236"/>
                    <a:gd name="T7" fmla="*/ 0 h 376"/>
                    <a:gd name="T8" fmla="*/ 0 w 236"/>
                    <a:gd name="T9" fmla="*/ 0 h 376"/>
                    <a:gd name="T10" fmla="*/ 0 w 236"/>
                    <a:gd name="T11" fmla="*/ 0 h 376"/>
                    <a:gd name="T12" fmla="*/ 0 w 236"/>
                    <a:gd name="T13" fmla="*/ 0 h 376"/>
                    <a:gd name="T14" fmla="*/ 1 w 236"/>
                    <a:gd name="T15" fmla="*/ 0 h 376"/>
                    <a:gd name="T16" fmla="*/ 1 w 236"/>
                    <a:gd name="T17" fmla="*/ 0 h 376"/>
                    <a:gd name="T18" fmla="*/ 1 w 236"/>
                    <a:gd name="T19" fmla="*/ 0 h 376"/>
                    <a:gd name="T20" fmla="*/ 1 w 236"/>
                    <a:gd name="T21" fmla="*/ 1 h 376"/>
                    <a:gd name="T22" fmla="*/ 1 w 236"/>
                    <a:gd name="T23" fmla="*/ 1 h 376"/>
                    <a:gd name="T24" fmla="*/ 1 w 236"/>
                    <a:gd name="T25" fmla="*/ 1 h 376"/>
                    <a:gd name="T26" fmla="*/ 1 w 236"/>
                    <a:gd name="T27" fmla="*/ 2 h 376"/>
                    <a:gd name="T28" fmla="*/ 1 w 236"/>
                    <a:gd name="T29" fmla="*/ 2 h 376"/>
                    <a:gd name="T30" fmla="*/ 1 w 236"/>
                    <a:gd name="T31" fmla="*/ 2 h 376"/>
                    <a:gd name="T32" fmla="*/ 1 w 236"/>
                    <a:gd name="T33" fmla="*/ 2 h 376"/>
                    <a:gd name="T34" fmla="*/ 1 w 236"/>
                    <a:gd name="T35" fmla="*/ 2 h 376"/>
                    <a:gd name="T36" fmla="*/ 1 w 236"/>
                    <a:gd name="T37" fmla="*/ 2 h 37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36"/>
                    <a:gd name="T58" fmla="*/ 0 h 376"/>
                    <a:gd name="T59" fmla="*/ 236 w 236"/>
                    <a:gd name="T60" fmla="*/ 376 h 37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36" h="376">
                      <a:moveTo>
                        <a:pt x="219" y="376"/>
                      </a:moveTo>
                      <a:lnTo>
                        <a:pt x="0" y="0"/>
                      </a:lnTo>
                      <a:lnTo>
                        <a:pt x="16" y="9"/>
                      </a:lnTo>
                      <a:lnTo>
                        <a:pt x="29" y="20"/>
                      </a:lnTo>
                      <a:lnTo>
                        <a:pt x="46" y="30"/>
                      </a:lnTo>
                      <a:lnTo>
                        <a:pt x="62" y="41"/>
                      </a:lnTo>
                      <a:lnTo>
                        <a:pt x="76" y="53"/>
                      </a:lnTo>
                      <a:lnTo>
                        <a:pt x="88" y="64"/>
                      </a:lnTo>
                      <a:lnTo>
                        <a:pt x="102" y="74"/>
                      </a:lnTo>
                      <a:lnTo>
                        <a:pt x="113" y="85"/>
                      </a:lnTo>
                      <a:lnTo>
                        <a:pt x="230" y="278"/>
                      </a:lnTo>
                      <a:lnTo>
                        <a:pt x="233" y="300"/>
                      </a:lnTo>
                      <a:lnTo>
                        <a:pt x="236" y="325"/>
                      </a:lnTo>
                      <a:lnTo>
                        <a:pt x="236" y="348"/>
                      </a:lnTo>
                      <a:lnTo>
                        <a:pt x="233" y="376"/>
                      </a:lnTo>
                      <a:lnTo>
                        <a:pt x="230" y="376"/>
                      </a:lnTo>
                      <a:lnTo>
                        <a:pt x="228" y="376"/>
                      </a:lnTo>
                      <a:lnTo>
                        <a:pt x="222" y="376"/>
                      </a:lnTo>
                      <a:lnTo>
                        <a:pt x="219" y="376"/>
                      </a:lnTo>
                      <a:close/>
                    </a:path>
                  </a:pathLst>
                </a:custGeom>
                <a:solidFill>
                  <a:srgbClr val="E8C48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0" name="Freeform 364"/>
                <p:cNvSpPr>
                  <a:spLocks/>
                </p:cNvSpPr>
                <p:nvPr/>
              </p:nvSpPr>
              <p:spPr bwMode="auto">
                <a:xfrm>
                  <a:off x="5146" y="1504"/>
                  <a:ext cx="46" cy="77"/>
                </a:xfrm>
                <a:custGeom>
                  <a:avLst/>
                  <a:gdLst>
                    <a:gd name="T0" fmla="*/ 1 w 185"/>
                    <a:gd name="T1" fmla="*/ 1 h 310"/>
                    <a:gd name="T2" fmla="*/ 0 w 185"/>
                    <a:gd name="T3" fmla="*/ 0 h 310"/>
                    <a:gd name="T4" fmla="*/ 0 w 185"/>
                    <a:gd name="T5" fmla="*/ 0 h 310"/>
                    <a:gd name="T6" fmla="*/ 0 w 185"/>
                    <a:gd name="T7" fmla="*/ 0 h 310"/>
                    <a:gd name="T8" fmla="*/ 0 w 185"/>
                    <a:gd name="T9" fmla="*/ 0 h 310"/>
                    <a:gd name="T10" fmla="*/ 0 w 185"/>
                    <a:gd name="T11" fmla="*/ 0 h 310"/>
                    <a:gd name="T12" fmla="*/ 0 w 185"/>
                    <a:gd name="T13" fmla="*/ 1 h 310"/>
                    <a:gd name="T14" fmla="*/ 1 w 185"/>
                    <a:gd name="T15" fmla="*/ 1 h 310"/>
                    <a:gd name="T16" fmla="*/ 1 w 185"/>
                    <a:gd name="T17" fmla="*/ 1 h 310"/>
                    <a:gd name="T18" fmla="*/ 1 w 185"/>
                    <a:gd name="T19" fmla="*/ 1 h 31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85"/>
                    <a:gd name="T31" fmla="*/ 0 h 310"/>
                    <a:gd name="T32" fmla="*/ 185 w 185"/>
                    <a:gd name="T33" fmla="*/ 310 h 31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85" h="310">
                      <a:moveTo>
                        <a:pt x="185" y="310"/>
                      </a:moveTo>
                      <a:lnTo>
                        <a:pt x="0" y="0"/>
                      </a:lnTo>
                      <a:lnTo>
                        <a:pt x="41" y="30"/>
                      </a:lnTo>
                      <a:lnTo>
                        <a:pt x="76" y="63"/>
                      </a:lnTo>
                      <a:lnTo>
                        <a:pt x="109" y="98"/>
                      </a:lnTo>
                      <a:lnTo>
                        <a:pt x="134" y="136"/>
                      </a:lnTo>
                      <a:lnTo>
                        <a:pt x="155" y="176"/>
                      </a:lnTo>
                      <a:lnTo>
                        <a:pt x="171" y="218"/>
                      </a:lnTo>
                      <a:lnTo>
                        <a:pt x="183" y="264"/>
                      </a:lnTo>
                      <a:lnTo>
                        <a:pt x="185" y="310"/>
                      </a:lnTo>
                      <a:close/>
                    </a:path>
                  </a:pathLst>
                </a:custGeom>
                <a:solidFill>
                  <a:srgbClr val="EDC98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1" name="Freeform 365"/>
                <p:cNvSpPr>
                  <a:spLocks/>
                </p:cNvSpPr>
                <p:nvPr/>
              </p:nvSpPr>
              <p:spPr bwMode="auto">
                <a:xfrm>
                  <a:off x="5161" y="1516"/>
                  <a:ext cx="29" cy="48"/>
                </a:xfrm>
                <a:custGeom>
                  <a:avLst/>
                  <a:gdLst>
                    <a:gd name="T0" fmla="*/ 0 w 117"/>
                    <a:gd name="T1" fmla="*/ 1 h 193"/>
                    <a:gd name="T2" fmla="*/ 0 w 117"/>
                    <a:gd name="T3" fmla="*/ 0 h 193"/>
                    <a:gd name="T4" fmla="*/ 0 w 117"/>
                    <a:gd name="T5" fmla="*/ 0 h 193"/>
                    <a:gd name="T6" fmla="*/ 0 w 117"/>
                    <a:gd name="T7" fmla="*/ 0 h 193"/>
                    <a:gd name="T8" fmla="*/ 0 w 117"/>
                    <a:gd name="T9" fmla="*/ 0 h 193"/>
                    <a:gd name="T10" fmla="*/ 0 w 117"/>
                    <a:gd name="T11" fmla="*/ 0 h 193"/>
                    <a:gd name="T12" fmla="*/ 0 w 117"/>
                    <a:gd name="T13" fmla="*/ 0 h 193"/>
                    <a:gd name="T14" fmla="*/ 0 w 117"/>
                    <a:gd name="T15" fmla="*/ 0 h 193"/>
                    <a:gd name="T16" fmla="*/ 0 w 117"/>
                    <a:gd name="T17" fmla="*/ 0 h 193"/>
                    <a:gd name="T18" fmla="*/ 0 w 117"/>
                    <a:gd name="T19" fmla="*/ 1 h 19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17"/>
                    <a:gd name="T31" fmla="*/ 0 h 193"/>
                    <a:gd name="T32" fmla="*/ 117 w 117"/>
                    <a:gd name="T33" fmla="*/ 193 h 19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17" h="193">
                      <a:moveTo>
                        <a:pt x="117" y="193"/>
                      </a:moveTo>
                      <a:lnTo>
                        <a:pt x="0" y="0"/>
                      </a:lnTo>
                      <a:lnTo>
                        <a:pt x="23" y="21"/>
                      </a:lnTo>
                      <a:lnTo>
                        <a:pt x="41" y="44"/>
                      </a:lnTo>
                      <a:lnTo>
                        <a:pt x="58" y="65"/>
                      </a:lnTo>
                      <a:lnTo>
                        <a:pt x="74" y="90"/>
                      </a:lnTo>
                      <a:lnTo>
                        <a:pt x="87" y="114"/>
                      </a:lnTo>
                      <a:lnTo>
                        <a:pt x="98" y="141"/>
                      </a:lnTo>
                      <a:lnTo>
                        <a:pt x="109" y="166"/>
                      </a:lnTo>
                      <a:lnTo>
                        <a:pt x="117" y="193"/>
                      </a:lnTo>
                      <a:close/>
                    </a:path>
                  </a:pathLst>
                </a:custGeom>
                <a:solidFill>
                  <a:srgbClr val="EDCE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2" name="Freeform 366"/>
                <p:cNvSpPr>
                  <a:spLocks/>
                </p:cNvSpPr>
                <p:nvPr/>
              </p:nvSpPr>
              <p:spPr bwMode="auto">
                <a:xfrm>
                  <a:off x="5304" y="1526"/>
                  <a:ext cx="36" cy="50"/>
                </a:xfrm>
                <a:custGeom>
                  <a:avLst/>
                  <a:gdLst>
                    <a:gd name="T0" fmla="*/ 0 w 147"/>
                    <a:gd name="T1" fmla="*/ 1 h 202"/>
                    <a:gd name="T2" fmla="*/ 0 w 147"/>
                    <a:gd name="T3" fmla="*/ 0 h 202"/>
                    <a:gd name="T4" fmla="*/ 0 w 147"/>
                    <a:gd name="T5" fmla="*/ 0 h 202"/>
                    <a:gd name="T6" fmla="*/ 0 w 147"/>
                    <a:gd name="T7" fmla="*/ 0 h 202"/>
                    <a:gd name="T8" fmla="*/ 0 w 147"/>
                    <a:gd name="T9" fmla="*/ 0 h 202"/>
                    <a:gd name="T10" fmla="*/ 0 w 147"/>
                    <a:gd name="T11" fmla="*/ 0 h 202"/>
                    <a:gd name="T12" fmla="*/ 0 w 147"/>
                    <a:gd name="T13" fmla="*/ 0 h 202"/>
                    <a:gd name="T14" fmla="*/ 0 w 147"/>
                    <a:gd name="T15" fmla="*/ 0 h 202"/>
                    <a:gd name="T16" fmla="*/ 0 w 147"/>
                    <a:gd name="T17" fmla="*/ 0 h 202"/>
                    <a:gd name="T18" fmla="*/ 0 w 147"/>
                    <a:gd name="T19" fmla="*/ 0 h 202"/>
                    <a:gd name="T20" fmla="*/ 0 w 147"/>
                    <a:gd name="T21" fmla="*/ 0 h 202"/>
                    <a:gd name="T22" fmla="*/ 0 w 147"/>
                    <a:gd name="T23" fmla="*/ 1 h 202"/>
                    <a:gd name="T24" fmla="*/ 0 w 147"/>
                    <a:gd name="T25" fmla="*/ 1 h 20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47"/>
                    <a:gd name="T40" fmla="*/ 0 h 202"/>
                    <a:gd name="T41" fmla="*/ 147 w 147"/>
                    <a:gd name="T42" fmla="*/ 202 h 20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47" h="202">
                      <a:moveTo>
                        <a:pt x="69" y="202"/>
                      </a:moveTo>
                      <a:lnTo>
                        <a:pt x="55" y="147"/>
                      </a:lnTo>
                      <a:lnTo>
                        <a:pt x="39" y="98"/>
                      </a:lnTo>
                      <a:lnTo>
                        <a:pt x="22" y="49"/>
                      </a:lnTo>
                      <a:lnTo>
                        <a:pt x="0" y="0"/>
                      </a:lnTo>
                      <a:lnTo>
                        <a:pt x="55" y="3"/>
                      </a:lnTo>
                      <a:lnTo>
                        <a:pt x="96" y="19"/>
                      </a:lnTo>
                      <a:lnTo>
                        <a:pt x="129" y="46"/>
                      </a:lnTo>
                      <a:lnTo>
                        <a:pt x="145" y="79"/>
                      </a:lnTo>
                      <a:lnTo>
                        <a:pt x="147" y="117"/>
                      </a:lnTo>
                      <a:lnTo>
                        <a:pt x="136" y="152"/>
                      </a:lnTo>
                      <a:lnTo>
                        <a:pt x="112" y="182"/>
                      </a:lnTo>
                      <a:lnTo>
                        <a:pt x="69" y="202"/>
                      </a:lnTo>
                      <a:close/>
                    </a:path>
                  </a:pathLst>
                </a:custGeom>
                <a:solidFill>
                  <a:srgbClr val="F9EA9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3" name="Freeform 367"/>
                <p:cNvSpPr>
                  <a:spLocks/>
                </p:cNvSpPr>
                <p:nvPr/>
              </p:nvSpPr>
              <p:spPr bwMode="auto">
                <a:xfrm>
                  <a:off x="5208" y="1545"/>
                  <a:ext cx="90" cy="25"/>
                </a:xfrm>
                <a:custGeom>
                  <a:avLst/>
                  <a:gdLst>
                    <a:gd name="T0" fmla="*/ 2 w 359"/>
                    <a:gd name="T1" fmla="*/ 1 h 98"/>
                    <a:gd name="T2" fmla="*/ 0 w 359"/>
                    <a:gd name="T3" fmla="*/ 1 h 98"/>
                    <a:gd name="T4" fmla="*/ 0 w 359"/>
                    <a:gd name="T5" fmla="*/ 0 h 98"/>
                    <a:gd name="T6" fmla="*/ 1 w 359"/>
                    <a:gd name="T7" fmla="*/ 0 h 98"/>
                    <a:gd name="T8" fmla="*/ 1 w 359"/>
                    <a:gd name="T9" fmla="*/ 0 h 98"/>
                    <a:gd name="T10" fmla="*/ 2 w 359"/>
                    <a:gd name="T11" fmla="*/ 1 h 98"/>
                    <a:gd name="T12" fmla="*/ 0 60000 65536"/>
                    <a:gd name="T13" fmla="*/ 0 60000 65536"/>
                    <a:gd name="T14" fmla="*/ 0 60000 65536"/>
                    <a:gd name="T15" fmla="*/ 0 60000 65536"/>
                    <a:gd name="T16" fmla="*/ 0 60000 65536"/>
                    <a:gd name="T17" fmla="*/ 0 60000 65536"/>
                    <a:gd name="T18" fmla="*/ 0 w 359"/>
                    <a:gd name="T19" fmla="*/ 0 h 98"/>
                    <a:gd name="T20" fmla="*/ 359 w 359"/>
                    <a:gd name="T21" fmla="*/ 98 h 98"/>
                  </a:gdLst>
                  <a:ahLst/>
                  <a:cxnLst>
                    <a:cxn ang="T12">
                      <a:pos x="T0" y="T1"/>
                    </a:cxn>
                    <a:cxn ang="T13">
                      <a:pos x="T2" y="T3"/>
                    </a:cxn>
                    <a:cxn ang="T14">
                      <a:pos x="T4" y="T5"/>
                    </a:cxn>
                    <a:cxn ang="T15">
                      <a:pos x="T6" y="T7"/>
                    </a:cxn>
                    <a:cxn ang="T16">
                      <a:pos x="T8" y="T9"/>
                    </a:cxn>
                    <a:cxn ang="T17">
                      <a:pos x="T10" y="T11"/>
                    </a:cxn>
                  </a:cxnLst>
                  <a:rect l="T18" t="T19" r="T20" b="T21"/>
                  <a:pathLst>
                    <a:path w="359" h="98">
                      <a:moveTo>
                        <a:pt x="359" y="89"/>
                      </a:moveTo>
                      <a:lnTo>
                        <a:pt x="36" y="98"/>
                      </a:lnTo>
                      <a:lnTo>
                        <a:pt x="0" y="0"/>
                      </a:lnTo>
                      <a:lnTo>
                        <a:pt x="341" y="0"/>
                      </a:lnTo>
                      <a:lnTo>
                        <a:pt x="341" y="17"/>
                      </a:lnTo>
                      <a:lnTo>
                        <a:pt x="359" y="89"/>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4" name="Freeform 368"/>
                <p:cNvSpPr>
                  <a:spLocks/>
                </p:cNvSpPr>
                <p:nvPr/>
              </p:nvSpPr>
              <p:spPr bwMode="auto">
                <a:xfrm>
                  <a:off x="4250"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4 w 907"/>
                    <a:gd name="T11" fmla="*/ 1 h 758"/>
                    <a:gd name="T12" fmla="*/ 4 w 907"/>
                    <a:gd name="T13" fmla="*/ 1 h 758"/>
                    <a:gd name="T14" fmla="*/ 4 w 907"/>
                    <a:gd name="T15" fmla="*/ 1 h 758"/>
                    <a:gd name="T16" fmla="*/ 4 w 907"/>
                    <a:gd name="T17" fmla="*/ 2 h 758"/>
                    <a:gd name="T18" fmla="*/ 4 w 907"/>
                    <a:gd name="T19" fmla="*/ 2 h 758"/>
                    <a:gd name="T20" fmla="*/ 4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7" y="0"/>
                      </a:moveTo>
                      <a:lnTo>
                        <a:pt x="503" y="3"/>
                      </a:lnTo>
                      <a:lnTo>
                        <a:pt x="549" y="8"/>
                      </a:lnTo>
                      <a:lnTo>
                        <a:pt x="589" y="17"/>
                      </a:lnTo>
                      <a:lnTo>
                        <a:pt x="633" y="30"/>
                      </a:lnTo>
                      <a:lnTo>
                        <a:pt x="671" y="47"/>
                      </a:lnTo>
                      <a:lnTo>
                        <a:pt x="709" y="65"/>
                      </a:lnTo>
                      <a:lnTo>
                        <a:pt x="745" y="88"/>
                      </a:lnTo>
                      <a:lnTo>
                        <a:pt x="777" y="112"/>
                      </a:lnTo>
                      <a:lnTo>
                        <a:pt x="804" y="139"/>
                      </a:lnTo>
                      <a:lnTo>
                        <a:pt x="831" y="169"/>
                      </a:lnTo>
                      <a:lnTo>
                        <a:pt x="854" y="199"/>
                      </a:lnTo>
                      <a:lnTo>
                        <a:pt x="872" y="231"/>
                      </a:lnTo>
                      <a:lnTo>
                        <a:pt x="889" y="266"/>
                      </a:lnTo>
                      <a:lnTo>
                        <a:pt x="900" y="302"/>
                      </a:lnTo>
                      <a:lnTo>
                        <a:pt x="905" y="340"/>
                      </a:lnTo>
                      <a:lnTo>
                        <a:pt x="907" y="379"/>
                      </a:lnTo>
                      <a:lnTo>
                        <a:pt x="905" y="416"/>
                      </a:lnTo>
                      <a:lnTo>
                        <a:pt x="900" y="455"/>
                      </a:lnTo>
                      <a:lnTo>
                        <a:pt x="889" y="492"/>
                      </a:lnTo>
                      <a:lnTo>
                        <a:pt x="872" y="525"/>
                      </a:lnTo>
                      <a:lnTo>
                        <a:pt x="854" y="560"/>
                      </a:lnTo>
                      <a:lnTo>
                        <a:pt x="831" y="590"/>
                      </a:lnTo>
                      <a:lnTo>
                        <a:pt x="804" y="620"/>
                      </a:lnTo>
                      <a:lnTo>
                        <a:pt x="777" y="647"/>
                      </a:lnTo>
                      <a:lnTo>
                        <a:pt x="745" y="672"/>
                      </a:lnTo>
                      <a:lnTo>
                        <a:pt x="709" y="693"/>
                      </a:lnTo>
                      <a:lnTo>
                        <a:pt x="671" y="712"/>
                      </a:lnTo>
                      <a:lnTo>
                        <a:pt x="633" y="728"/>
                      </a:lnTo>
                      <a:lnTo>
                        <a:pt x="589" y="742"/>
                      </a:lnTo>
                      <a:lnTo>
                        <a:pt x="549" y="750"/>
                      </a:lnTo>
                      <a:lnTo>
                        <a:pt x="503" y="756"/>
                      </a:lnTo>
                      <a:lnTo>
                        <a:pt x="457" y="758"/>
                      </a:lnTo>
                      <a:lnTo>
                        <a:pt x="411" y="756"/>
                      </a:lnTo>
                      <a:lnTo>
                        <a:pt x="364" y="750"/>
                      </a:lnTo>
                      <a:lnTo>
                        <a:pt x="321" y="742"/>
                      </a:lnTo>
                      <a:lnTo>
                        <a:pt x="280" y="728"/>
                      </a:lnTo>
                      <a:lnTo>
                        <a:pt x="240" y="712"/>
                      </a:lnTo>
                      <a:lnTo>
                        <a:pt x="201" y="693"/>
                      </a:lnTo>
                      <a:lnTo>
                        <a:pt x="166" y="672"/>
                      </a:lnTo>
                      <a:lnTo>
                        <a:pt x="133" y="647"/>
                      </a:lnTo>
                      <a:lnTo>
                        <a:pt x="104" y="620"/>
                      </a:lnTo>
                      <a:lnTo>
                        <a:pt x="79" y="590"/>
                      </a:lnTo>
                      <a:lnTo>
                        <a:pt x="55" y="560"/>
                      </a:lnTo>
                      <a:lnTo>
                        <a:pt x="35" y="525"/>
                      </a:lnTo>
                      <a:lnTo>
                        <a:pt x="22" y="492"/>
                      </a:lnTo>
                      <a:lnTo>
                        <a:pt x="9" y="455"/>
                      </a:lnTo>
                      <a:lnTo>
                        <a:pt x="3" y="416"/>
                      </a:lnTo>
                      <a:lnTo>
                        <a:pt x="0" y="379"/>
                      </a:lnTo>
                      <a:lnTo>
                        <a:pt x="3" y="340"/>
                      </a:lnTo>
                      <a:lnTo>
                        <a:pt x="9" y="302"/>
                      </a:lnTo>
                      <a:lnTo>
                        <a:pt x="22" y="266"/>
                      </a:lnTo>
                      <a:lnTo>
                        <a:pt x="35" y="231"/>
                      </a:lnTo>
                      <a:lnTo>
                        <a:pt x="55" y="199"/>
                      </a:lnTo>
                      <a:lnTo>
                        <a:pt x="79" y="169"/>
                      </a:lnTo>
                      <a:lnTo>
                        <a:pt x="104" y="139"/>
                      </a:lnTo>
                      <a:lnTo>
                        <a:pt x="133" y="112"/>
                      </a:lnTo>
                      <a:lnTo>
                        <a:pt x="166" y="88"/>
                      </a:lnTo>
                      <a:lnTo>
                        <a:pt x="201" y="65"/>
                      </a:lnTo>
                      <a:lnTo>
                        <a:pt x="240" y="47"/>
                      </a:lnTo>
                      <a:lnTo>
                        <a:pt x="280" y="30"/>
                      </a:lnTo>
                      <a:lnTo>
                        <a:pt x="321" y="17"/>
                      </a:lnTo>
                      <a:lnTo>
                        <a:pt x="364" y="8"/>
                      </a:lnTo>
                      <a:lnTo>
                        <a:pt x="411" y="3"/>
                      </a:lnTo>
                      <a:lnTo>
                        <a:pt x="457"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5" name="Freeform 369"/>
                <p:cNvSpPr>
                  <a:spLocks/>
                </p:cNvSpPr>
                <p:nvPr/>
              </p:nvSpPr>
              <p:spPr bwMode="auto">
                <a:xfrm>
                  <a:off x="4272" y="1507"/>
                  <a:ext cx="184" cy="154"/>
                </a:xfrm>
                <a:custGeom>
                  <a:avLst/>
                  <a:gdLst>
                    <a:gd name="T0" fmla="*/ 2 w 734"/>
                    <a:gd name="T1" fmla="*/ 0 h 617"/>
                    <a:gd name="T2" fmla="*/ 2 w 734"/>
                    <a:gd name="T3" fmla="*/ 0 h 617"/>
                    <a:gd name="T4" fmla="*/ 2 w 734"/>
                    <a:gd name="T5" fmla="*/ 0 h 617"/>
                    <a:gd name="T6" fmla="*/ 2 w 734"/>
                    <a:gd name="T7" fmla="*/ 0 h 617"/>
                    <a:gd name="T8" fmla="*/ 3 w 734"/>
                    <a:gd name="T9" fmla="*/ 0 h 617"/>
                    <a:gd name="T10" fmla="*/ 3 w 734"/>
                    <a:gd name="T11" fmla="*/ 0 h 617"/>
                    <a:gd name="T12" fmla="*/ 3 w 734"/>
                    <a:gd name="T13" fmla="*/ 1 h 617"/>
                    <a:gd name="T14" fmla="*/ 3 w 734"/>
                    <a:gd name="T15" fmla="*/ 1 h 617"/>
                    <a:gd name="T16" fmla="*/ 3 w 734"/>
                    <a:gd name="T17" fmla="*/ 1 h 617"/>
                    <a:gd name="T18" fmla="*/ 3 w 734"/>
                    <a:gd name="T19" fmla="*/ 1 h 617"/>
                    <a:gd name="T20" fmla="*/ 3 w 734"/>
                    <a:gd name="T21" fmla="*/ 1 h 617"/>
                    <a:gd name="T22" fmla="*/ 3 w 734"/>
                    <a:gd name="T23" fmla="*/ 2 h 617"/>
                    <a:gd name="T24" fmla="*/ 3 w 734"/>
                    <a:gd name="T25" fmla="*/ 2 h 617"/>
                    <a:gd name="T26" fmla="*/ 2 w 734"/>
                    <a:gd name="T27" fmla="*/ 2 h 617"/>
                    <a:gd name="T28" fmla="*/ 2 w 734"/>
                    <a:gd name="T29" fmla="*/ 2 h 617"/>
                    <a:gd name="T30" fmla="*/ 2 w 734"/>
                    <a:gd name="T31" fmla="*/ 2 h 617"/>
                    <a:gd name="T32" fmla="*/ 2 w 734"/>
                    <a:gd name="T33" fmla="*/ 2 h 617"/>
                    <a:gd name="T34" fmla="*/ 1 w 734"/>
                    <a:gd name="T35" fmla="*/ 2 h 617"/>
                    <a:gd name="T36" fmla="*/ 1 w 734"/>
                    <a:gd name="T37" fmla="*/ 2 h 617"/>
                    <a:gd name="T38" fmla="*/ 1 w 734"/>
                    <a:gd name="T39" fmla="*/ 2 h 617"/>
                    <a:gd name="T40" fmla="*/ 1 w 734"/>
                    <a:gd name="T41" fmla="*/ 2 h 617"/>
                    <a:gd name="T42" fmla="*/ 0 w 734"/>
                    <a:gd name="T43" fmla="*/ 2 h 617"/>
                    <a:gd name="T44" fmla="*/ 0 w 734"/>
                    <a:gd name="T45" fmla="*/ 1 h 617"/>
                    <a:gd name="T46" fmla="*/ 0 w 734"/>
                    <a:gd name="T47" fmla="*/ 1 h 617"/>
                    <a:gd name="T48" fmla="*/ 0 w 734"/>
                    <a:gd name="T49" fmla="*/ 1 h 617"/>
                    <a:gd name="T50" fmla="*/ 0 w 734"/>
                    <a:gd name="T51" fmla="*/ 1 h 617"/>
                    <a:gd name="T52" fmla="*/ 0 w 734"/>
                    <a:gd name="T53" fmla="*/ 1 h 617"/>
                    <a:gd name="T54" fmla="*/ 0 w 734"/>
                    <a:gd name="T55" fmla="*/ 0 h 617"/>
                    <a:gd name="T56" fmla="*/ 1 w 734"/>
                    <a:gd name="T57" fmla="*/ 0 h 617"/>
                    <a:gd name="T58" fmla="*/ 1 w 734"/>
                    <a:gd name="T59" fmla="*/ 0 h 617"/>
                    <a:gd name="T60" fmla="*/ 1 w 734"/>
                    <a:gd name="T61" fmla="*/ 0 h 617"/>
                    <a:gd name="T62" fmla="*/ 1 w 734"/>
                    <a:gd name="T63" fmla="*/ 0 h 617"/>
                    <a:gd name="T64" fmla="*/ 2 w 734"/>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4"/>
                    <a:gd name="T100" fmla="*/ 0 h 617"/>
                    <a:gd name="T101" fmla="*/ 734 w 734"/>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4" h="617">
                      <a:moveTo>
                        <a:pt x="367" y="0"/>
                      </a:moveTo>
                      <a:lnTo>
                        <a:pt x="440" y="6"/>
                      </a:lnTo>
                      <a:lnTo>
                        <a:pt x="508" y="24"/>
                      </a:lnTo>
                      <a:lnTo>
                        <a:pt x="570" y="52"/>
                      </a:lnTo>
                      <a:lnTo>
                        <a:pt x="625" y="89"/>
                      </a:lnTo>
                      <a:lnTo>
                        <a:pt x="671" y="136"/>
                      </a:lnTo>
                      <a:lnTo>
                        <a:pt x="704" y="188"/>
                      </a:lnTo>
                      <a:lnTo>
                        <a:pt x="725" y="244"/>
                      </a:lnTo>
                      <a:lnTo>
                        <a:pt x="734" y="308"/>
                      </a:lnTo>
                      <a:lnTo>
                        <a:pt x="725" y="370"/>
                      </a:lnTo>
                      <a:lnTo>
                        <a:pt x="704" y="426"/>
                      </a:lnTo>
                      <a:lnTo>
                        <a:pt x="671" y="481"/>
                      </a:lnTo>
                      <a:lnTo>
                        <a:pt x="625" y="527"/>
                      </a:lnTo>
                      <a:lnTo>
                        <a:pt x="570" y="565"/>
                      </a:lnTo>
                      <a:lnTo>
                        <a:pt x="508" y="592"/>
                      </a:lnTo>
                      <a:lnTo>
                        <a:pt x="440" y="611"/>
                      </a:lnTo>
                      <a:lnTo>
                        <a:pt x="367" y="617"/>
                      </a:lnTo>
                      <a:lnTo>
                        <a:pt x="291" y="611"/>
                      </a:lnTo>
                      <a:lnTo>
                        <a:pt x="222" y="592"/>
                      </a:lnTo>
                      <a:lnTo>
                        <a:pt x="160" y="565"/>
                      </a:lnTo>
                      <a:lnTo>
                        <a:pt x="106" y="527"/>
                      </a:lnTo>
                      <a:lnTo>
                        <a:pt x="62" y="481"/>
                      </a:lnTo>
                      <a:lnTo>
                        <a:pt x="27" y="426"/>
                      </a:lnTo>
                      <a:lnTo>
                        <a:pt x="7" y="370"/>
                      </a:lnTo>
                      <a:lnTo>
                        <a:pt x="0" y="308"/>
                      </a:lnTo>
                      <a:lnTo>
                        <a:pt x="7" y="244"/>
                      </a:lnTo>
                      <a:lnTo>
                        <a:pt x="27" y="188"/>
                      </a:lnTo>
                      <a:lnTo>
                        <a:pt x="62" y="136"/>
                      </a:lnTo>
                      <a:lnTo>
                        <a:pt x="106" y="89"/>
                      </a:lnTo>
                      <a:lnTo>
                        <a:pt x="160" y="52"/>
                      </a:lnTo>
                      <a:lnTo>
                        <a:pt x="222" y="24"/>
                      </a:lnTo>
                      <a:lnTo>
                        <a:pt x="291" y="6"/>
                      </a:lnTo>
                      <a:lnTo>
                        <a:pt x="367"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6" name="Freeform 370"/>
                <p:cNvSpPr>
                  <a:spLocks/>
                </p:cNvSpPr>
                <p:nvPr/>
              </p:nvSpPr>
              <p:spPr bwMode="auto">
                <a:xfrm>
                  <a:off x="4298" y="1529"/>
                  <a:ext cx="131" cy="110"/>
                </a:xfrm>
                <a:custGeom>
                  <a:avLst/>
                  <a:gdLst>
                    <a:gd name="T0" fmla="*/ 1 w 525"/>
                    <a:gd name="T1" fmla="*/ 0 h 441"/>
                    <a:gd name="T2" fmla="*/ 1 w 525"/>
                    <a:gd name="T3" fmla="*/ 0 h 441"/>
                    <a:gd name="T4" fmla="*/ 1 w 525"/>
                    <a:gd name="T5" fmla="*/ 0 h 441"/>
                    <a:gd name="T6" fmla="*/ 1 w 525"/>
                    <a:gd name="T7" fmla="*/ 0 h 441"/>
                    <a:gd name="T8" fmla="*/ 2 w 525"/>
                    <a:gd name="T9" fmla="*/ 0 h 441"/>
                    <a:gd name="T10" fmla="*/ 2 w 525"/>
                    <a:gd name="T11" fmla="*/ 0 h 441"/>
                    <a:gd name="T12" fmla="*/ 2 w 525"/>
                    <a:gd name="T13" fmla="*/ 0 h 441"/>
                    <a:gd name="T14" fmla="*/ 2 w 525"/>
                    <a:gd name="T15" fmla="*/ 1 h 441"/>
                    <a:gd name="T16" fmla="*/ 2 w 525"/>
                    <a:gd name="T17" fmla="*/ 1 h 441"/>
                    <a:gd name="T18" fmla="*/ 2 w 525"/>
                    <a:gd name="T19" fmla="*/ 1 h 441"/>
                    <a:gd name="T20" fmla="*/ 2 w 525"/>
                    <a:gd name="T21" fmla="*/ 1 h 441"/>
                    <a:gd name="T22" fmla="*/ 2 w 525"/>
                    <a:gd name="T23" fmla="*/ 1 h 441"/>
                    <a:gd name="T24" fmla="*/ 2 w 525"/>
                    <a:gd name="T25" fmla="*/ 1 h 441"/>
                    <a:gd name="T26" fmla="*/ 1 w 525"/>
                    <a:gd name="T27" fmla="*/ 1 h 441"/>
                    <a:gd name="T28" fmla="*/ 1 w 525"/>
                    <a:gd name="T29" fmla="*/ 1 h 441"/>
                    <a:gd name="T30" fmla="*/ 1 w 525"/>
                    <a:gd name="T31" fmla="*/ 2 h 441"/>
                    <a:gd name="T32" fmla="*/ 1 w 525"/>
                    <a:gd name="T33" fmla="*/ 2 h 441"/>
                    <a:gd name="T34" fmla="*/ 1 w 525"/>
                    <a:gd name="T35" fmla="*/ 2 h 441"/>
                    <a:gd name="T36" fmla="*/ 0 w 525"/>
                    <a:gd name="T37" fmla="*/ 1 h 441"/>
                    <a:gd name="T38" fmla="*/ 0 w 525"/>
                    <a:gd name="T39" fmla="*/ 1 h 441"/>
                    <a:gd name="T40" fmla="*/ 0 w 525"/>
                    <a:gd name="T41" fmla="*/ 1 h 441"/>
                    <a:gd name="T42" fmla="*/ 0 w 525"/>
                    <a:gd name="T43" fmla="*/ 1 h 441"/>
                    <a:gd name="T44" fmla="*/ 0 w 525"/>
                    <a:gd name="T45" fmla="*/ 1 h 441"/>
                    <a:gd name="T46" fmla="*/ 0 w 525"/>
                    <a:gd name="T47" fmla="*/ 1 h 441"/>
                    <a:gd name="T48" fmla="*/ 0 w 525"/>
                    <a:gd name="T49" fmla="*/ 1 h 441"/>
                    <a:gd name="T50" fmla="*/ 0 w 525"/>
                    <a:gd name="T51" fmla="*/ 1 h 441"/>
                    <a:gd name="T52" fmla="*/ 0 w 525"/>
                    <a:gd name="T53" fmla="*/ 0 h 441"/>
                    <a:gd name="T54" fmla="*/ 0 w 525"/>
                    <a:gd name="T55" fmla="*/ 0 h 441"/>
                    <a:gd name="T56" fmla="*/ 0 w 525"/>
                    <a:gd name="T57" fmla="*/ 0 h 441"/>
                    <a:gd name="T58" fmla="*/ 0 w 525"/>
                    <a:gd name="T59" fmla="*/ 0 h 441"/>
                    <a:gd name="T60" fmla="*/ 0 w 525"/>
                    <a:gd name="T61" fmla="*/ 0 h 441"/>
                    <a:gd name="T62" fmla="*/ 1 w 525"/>
                    <a:gd name="T63" fmla="*/ 0 h 441"/>
                    <a:gd name="T64" fmla="*/ 1 w 525"/>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5"/>
                    <a:gd name="T100" fmla="*/ 0 h 441"/>
                    <a:gd name="T101" fmla="*/ 525 w 525"/>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5" h="441">
                      <a:moveTo>
                        <a:pt x="264" y="0"/>
                      </a:moveTo>
                      <a:lnTo>
                        <a:pt x="315" y="6"/>
                      </a:lnTo>
                      <a:lnTo>
                        <a:pt x="364" y="17"/>
                      </a:lnTo>
                      <a:lnTo>
                        <a:pt x="407" y="36"/>
                      </a:lnTo>
                      <a:lnTo>
                        <a:pt x="448" y="63"/>
                      </a:lnTo>
                      <a:lnTo>
                        <a:pt x="478" y="96"/>
                      </a:lnTo>
                      <a:lnTo>
                        <a:pt x="502" y="134"/>
                      </a:lnTo>
                      <a:lnTo>
                        <a:pt x="519" y="175"/>
                      </a:lnTo>
                      <a:lnTo>
                        <a:pt x="525" y="219"/>
                      </a:lnTo>
                      <a:lnTo>
                        <a:pt x="519" y="265"/>
                      </a:lnTo>
                      <a:lnTo>
                        <a:pt x="502" y="305"/>
                      </a:lnTo>
                      <a:lnTo>
                        <a:pt x="478" y="343"/>
                      </a:lnTo>
                      <a:lnTo>
                        <a:pt x="448" y="376"/>
                      </a:lnTo>
                      <a:lnTo>
                        <a:pt x="407" y="403"/>
                      </a:lnTo>
                      <a:lnTo>
                        <a:pt x="364" y="425"/>
                      </a:lnTo>
                      <a:lnTo>
                        <a:pt x="315" y="436"/>
                      </a:lnTo>
                      <a:lnTo>
                        <a:pt x="264" y="441"/>
                      </a:lnTo>
                      <a:lnTo>
                        <a:pt x="211" y="436"/>
                      </a:lnTo>
                      <a:lnTo>
                        <a:pt x="160" y="425"/>
                      </a:lnTo>
                      <a:lnTo>
                        <a:pt x="117" y="403"/>
                      </a:lnTo>
                      <a:lnTo>
                        <a:pt x="79" y="376"/>
                      </a:lnTo>
                      <a:lnTo>
                        <a:pt x="47" y="343"/>
                      </a:lnTo>
                      <a:lnTo>
                        <a:pt x="22" y="305"/>
                      </a:lnTo>
                      <a:lnTo>
                        <a:pt x="5" y="265"/>
                      </a:lnTo>
                      <a:lnTo>
                        <a:pt x="0" y="219"/>
                      </a:lnTo>
                      <a:lnTo>
                        <a:pt x="5" y="175"/>
                      </a:lnTo>
                      <a:lnTo>
                        <a:pt x="22" y="134"/>
                      </a:lnTo>
                      <a:lnTo>
                        <a:pt x="47" y="96"/>
                      </a:lnTo>
                      <a:lnTo>
                        <a:pt x="79" y="63"/>
                      </a:lnTo>
                      <a:lnTo>
                        <a:pt x="117" y="36"/>
                      </a:lnTo>
                      <a:lnTo>
                        <a:pt x="160" y="17"/>
                      </a:lnTo>
                      <a:lnTo>
                        <a:pt x="211" y="6"/>
                      </a:lnTo>
                      <a:lnTo>
                        <a:pt x="264"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7" name="Freeform 371"/>
                <p:cNvSpPr>
                  <a:spLocks/>
                </p:cNvSpPr>
                <p:nvPr/>
              </p:nvSpPr>
              <p:spPr bwMode="auto">
                <a:xfrm>
                  <a:off x="4331"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4" y="0"/>
                      </a:moveTo>
                      <a:lnTo>
                        <a:pt x="158" y="3"/>
                      </a:lnTo>
                      <a:lnTo>
                        <a:pt x="182" y="9"/>
                      </a:lnTo>
                      <a:lnTo>
                        <a:pt x="204" y="20"/>
                      </a:lnTo>
                      <a:lnTo>
                        <a:pt x="224" y="33"/>
                      </a:lnTo>
                      <a:lnTo>
                        <a:pt x="240" y="50"/>
                      </a:lnTo>
                      <a:lnTo>
                        <a:pt x="253" y="66"/>
                      </a:lnTo>
                      <a:lnTo>
                        <a:pt x="261" y="87"/>
                      </a:lnTo>
                      <a:lnTo>
                        <a:pt x="264" y="110"/>
                      </a:lnTo>
                      <a:lnTo>
                        <a:pt x="261" y="131"/>
                      </a:lnTo>
                      <a:lnTo>
                        <a:pt x="253" y="152"/>
                      </a:lnTo>
                      <a:lnTo>
                        <a:pt x="240" y="172"/>
                      </a:lnTo>
                      <a:lnTo>
                        <a:pt x="224" y="191"/>
                      </a:lnTo>
                      <a:lnTo>
                        <a:pt x="204" y="204"/>
                      </a:lnTo>
                      <a:lnTo>
                        <a:pt x="182" y="215"/>
                      </a:lnTo>
                      <a:lnTo>
                        <a:pt x="158" y="221"/>
                      </a:lnTo>
                      <a:lnTo>
                        <a:pt x="134" y="223"/>
                      </a:lnTo>
                      <a:lnTo>
                        <a:pt x="106" y="221"/>
                      </a:lnTo>
                      <a:lnTo>
                        <a:pt x="81" y="215"/>
                      </a:lnTo>
                      <a:lnTo>
                        <a:pt x="60" y="204"/>
                      </a:lnTo>
                      <a:lnTo>
                        <a:pt x="39" y="191"/>
                      </a:lnTo>
                      <a:lnTo>
                        <a:pt x="23" y="172"/>
                      </a:lnTo>
                      <a:lnTo>
                        <a:pt x="11" y="152"/>
                      </a:lnTo>
                      <a:lnTo>
                        <a:pt x="3" y="131"/>
                      </a:lnTo>
                      <a:lnTo>
                        <a:pt x="0" y="110"/>
                      </a:lnTo>
                      <a:lnTo>
                        <a:pt x="3" y="87"/>
                      </a:lnTo>
                      <a:lnTo>
                        <a:pt x="11" y="66"/>
                      </a:lnTo>
                      <a:lnTo>
                        <a:pt x="23" y="50"/>
                      </a:lnTo>
                      <a:lnTo>
                        <a:pt x="39" y="33"/>
                      </a:lnTo>
                      <a:lnTo>
                        <a:pt x="60" y="20"/>
                      </a:lnTo>
                      <a:lnTo>
                        <a:pt x="81" y="9"/>
                      </a:lnTo>
                      <a:lnTo>
                        <a:pt x="106" y="3"/>
                      </a:lnTo>
                      <a:lnTo>
                        <a:pt x="134"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8" name="Freeform 372"/>
                <p:cNvSpPr>
                  <a:spLocks/>
                </p:cNvSpPr>
                <p:nvPr/>
              </p:nvSpPr>
              <p:spPr bwMode="auto">
                <a:xfrm>
                  <a:off x="4346" y="1570"/>
                  <a:ext cx="35" cy="28"/>
                </a:xfrm>
                <a:custGeom>
                  <a:avLst/>
                  <a:gdLst>
                    <a:gd name="T0" fmla="*/ 0 w 138"/>
                    <a:gd name="T1" fmla="*/ 0 h 111"/>
                    <a:gd name="T2" fmla="*/ 1 w 138"/>
                    <a:gd name="T3" fmla="*/ 0 h 111"/>
                    <a:gd name="T4" fmla="*/ 1 w 138"/>
                    <a:gd name="T5" fmla="*/ 0 h 111"/>
                    <a:gd name="T6" fmla="*/ 1 w 138"/>
                    <a:gd name="T7" fmla="*/ 0 h 111"/>
                    <a:gd name="T8" fmla="*/ 1 w 138"/>
                    <a:gd name="T9" fmla="*/ 0 h 111"/>
                    <a:gd name="T10" fmla="*/ 1 w 138"/>
                    <a:gd name="T11" fmla="*/ 0 h 111"/>
                    <a:gd name="T12" fmla="*/ 1 w 138"/>
                    <a:gd name="T13" fmla="*/ 1 h 111"/>
                    <a:gd name="T14" fmla="*/ 1 w 138"/>
                    <a:gd name="T15" fmla="*/ 1 h 111"/>
                    <a:gd name="T16" fmla="*/ 0 w 138"/>
                    <a:gd name="T17" fmla="*/ 1 h 111"/>
                    <a:gd name="T18" fmla="*/ 0 w 138"/>
                    <a:gd name="T19" fmla="*/ 1 h 111"/>
                    <a:gd name="T20" fmla="*/ 0 w 138"/>
                    <a:gd name="T21" fmla="*/ 1 h 111"/>
                    <a:gd name="T22" fmla="*/ 0 w 138"/>
                    <a:gd name="T23" fmla="*/ 0 h 111"/>
                    <a:gd name="T24" fmla="*/ 0 w 138"/>
                    <a:gd name="T25" fmla="*/ 0 h 111"/>
                    <a:gd name="T26" fmla="*/ 0 w 138"/>
                    <a:gd name="T27" fmla="*/ 0 h 111"/>
                    <a:gd name="T28" fmla="*/ 0 w 138"/>
                    <a:gd name="T29" fmla="*/ 0 h 111"/>
                    <a:gd name="T30" fmla="*/ 0 w 138"/>
                    <a:gd name="T31" fmla="*/ 0 h 111"/>
                    <a:gd name="T32" fmla="*/ 0 w 138"/>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8"/>
                    <a:gd name="T52" fmla="*/ 0 h 111"/>
                    <a:gd name="T53" fmla="*/ 138 w 138"/>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8" h="111">
                      <a:moveTo>
                        <a:pt x="71" y="0"/>
                      </a:moveTo>
                      <a:lnTo>
                        <a:pt x="95" y="5"/>
                      </a:lnTo>
                      <a:lnTo>
                        <a:pt x="117" y="16"/>
                      </a:lnTo>
                      <a:lnTo>
                        <a:pt x="133" y="32"/>
                      </a:lnTo>
                      <a:lnTo>
                        <a:pt x="138" y="55"/>
                      </a:lnTo>
                      <a:lnTo>
                        <a:pt x="133" y="76"/>
                      </a:lnTo>
                      <a:lnTo>
                        <a:pt x="117" y="95"/>
                      </a:lnTo>
                      <a:lnTo>
                        <a:pt x="95" y="106"/>
                      </a:lnTo>
                      <a:lnTo>
                        <a:pt x="71" y="111"/>
                      </a:lnTo>
                      <a:lnTo>
                        <a:pt x="43" y="106"/>
                      </a:lnTo>
                      <a:lnTo>
                        <a:pt x="18" y="95"/>
                      </a:lnTo>
                      <a:lnTo>
                        <a:pt x="6" y="76"/>
                      </a:lnTo>
                      <a:lnTo>
                        <a:pt x="0" y="55"/>
                      </a:lnTo>
                      <a:lnTo>
                        <a:pt x="6" y="32"/>
                      </a:lnTo>
                      <a:lnTo>
                        <a:pt x="18" y="16"/>
                      </a:lnTo>
                      <a:lnTo>
                        <a:pt x="43" y="5"/>
                      </a:lnTo>
                      <a:lnTo>
                        <a:pt x="71"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19" name="Freeform 373"/>
                <p:cNvSpPr>
                  <a:spLocks/>
                </p:cNvSpPr>
                <p:nvPr/>
              </p:nvSpPr>
              <p:spPr bwMode="auto">
                <a:xfrm>
                  <a:off x="4903" y="1489"/>
                  <a:ext cx="227" cy="190"/>
                </a:xfrm>
                <a:custGeom>
                  <a:avLst/>
                  <a:gdLst>
                    <a:gd name="T0" fmla="*/ 2 w 907"/>
                    <a:gd name="T1" fmla="*/ 0 h 758"/>
                    <a:gd name="T2" fmla="*/ 2 w 907"/>
                    <a:gd name="T3" fmla="*/ 0 h 758"/>
                    <a:gd name="T4" fmla="*/ 3 w 907"/>
                    <a:gd name="T5" fmla="*/ 0 h 758"/>
                    <a:gd name="T6" fmla="*/ 3 w 907"/>
                    <a:gd name="T7" fmla="*/ 1 h 758"/>
                    <a:gd name="T8" fmla="*/ 3 w 907"/>
                    <a:gd name="T9" fmla="*/ 1 h 758"/>
                    <a:gd name="T10" fmla="*/ 3 w 907"/>
                    <a:gd name="T11" fmla="*/ 1 h 758"/>
                    <a:gd name="T12" fmla="*/ 4 w 907"/>
                    <a:gd name="T13" fmla="*/ 1 h 758"/>
                    <a:gd name="T14" fmla="*/ 4 w 907"/>
                    <a:gd name="T15" fmla="*/ 1 h 758"/>
                    <a:gd name="T16" fmla="*/ 4 w 907"/>
                    <a:gd name="T17" fmla="*/ 2 h 758"/>
                    <a:gd name="T18" fmla="*/ 4 w 907"/>
                    <a:gd name="T19" fmla="*/ 2 h 758"/>
                    <a:gd name="T20" fmla="*/ 3 w 907"/>
                    <a:gd name="T21" fmla="*/ 2 h 758"/>
                    <a:gd name="T22" fmla="*/ 3 w 907"/>
                    <a:gd name="T23" fmla="*/ 3 h 758"/>
                    <a:gd name="T24" fmla="*/ 3 w 907"/>
                    <a:gd name="T25" fmla="*/ 3 h 758"/>
                    <a:gd name="T26" fmla="*/ 3 w 907"/>
                    <a:gd name="T27" fmla="*/ 3 h 758"/>
                    <a:gd name="T28" fmla="*/ 2 w 907"/>
                    <a:gd name="T29" fmla="*/ 3 h 758"/>
                    <a:gd name="T30" fmla="*/ 2 w 907"/>
                    <a:gd name="T31" fmla="*/ 3 h 758"/>
                    <a:gd name="T32" fmla="*/ 2 w 907"/>
                    <a:gd name="T33" fmla="*/ 3 h 758"/>
                    <a:gd name="T34" fmla="*/ 1 w 907"/>
                    <a:gd name="T35" fmla="*/ 3 h 758"/>
                    <a:gd name="T36" fmla="*/ 1 w 907"/>
                    <a:gd name="T37" fmla="*/ 3 h 758"/>
                    <a:gd name="T38" fmla="*/ 1 w 907"/>
                    <a:gd name="T39" fmla="*/ 3 h 758"/>
                    <a:gd name="T40" fmla="*/ 1 w 907"/>
                    <a:gd name="T41" fmla="*/ 3 h 758"/>
                    <a:gd name="T42" fmla="*/ 0 w 907"/>
                    <a:gd name="T43" fmla="*/ 2 h 758"/>
                    <a:gd name="T44" fmla="*/ 0 w 907"/>
                    <a:gd name="T45" fmla="*/ 2 h 758"/>
                    <a:gd name="T46" fmla="*/ 0 w 907"/>
                    <a:gd name="T47" fmla="*/ 2 h 758"/>
                    <a:gd name="T48" fmla="*/ 0 w 907"/>
                    <a:gd name="T49" fmla="*/ 1 h 758"/>
                    <a:gd name="T50" fmla="*/ 0 w 907"/>
                    <a:gd name="T51" fmla="*/ 1 h 758"/>
                    <a:gd name="T52" fmla="*/ 0 w 907"/>
                    <a:gd name="T53" fmla="*/ 1 h 758"/>
                    <a:gd name="T54" fmla="*/ 1 w 907"/>
                    <a:gd name="T55" fmla="*/ 1 h 758"/>
                    <a:gd name="T56" fmla="*/ 1 w 907"/>
                    <a:gd name="T57" fmla="*/ 1 h 758"/>
                    <a:gd name="T58" fmla="*/ 1 w 907"/>
                    <a:gd name="T59" fmla="*/ 0 h 758"/>
                    <a:gd name="T60" fmla="*/ 1 w 907"/>
                    <a:gd name="T61" fmla="*/ 0 h 758"/>
                    <a:gd name="T62" fmla="*/ 2 w 907"/>
                    <a:gd name="T63" fmla="*/ 0 h 75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907"/>
                    <a:gd name="T97" fmla="*/ 0 h 758"/>
                    <a:gd name="T98" fmla="*/ 907 w 907"/>
                    <a:gd name="T99" fmla="*/ 758 h 75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907" h="758">
                      <a:moveTo>
                        <a:pt x="450" y="0"/>
                      </a:moveTo>
                      <a:lnTo>
                        <a:pt x="496" y="3"/>
                      </a:lnTo>
                      <a:lnTo>
                        <a:pt x="543" y="8"/>
                      </a:lnTo>
                      <a:lnTo>
                        <a:pt x="586" y="17"/>
                      </a:lnTo>
                      <a:lnTo>
                        <a:pt x="627" y="30"/>
                      </a:lnTo>
                      <a:lnTo>
                        <a:pt x="668" y="47"/>
                      </a:lnTo>
                      <a:lnTo>
                        <a:pt x="706" y="65"/>
                      </a:lnTo>
                      <a:lnTo>
                        <a:pt x="741" y="88"/>
                      </a:lnTo>
                      <a:lnTo>
                        <a:pt x="773" y="112"/>
                      </a:lnTo>
                      <a:lnTo>
                        <a:pt x="803" y="139"/>
                      </a:lnTo>
                      <a:lnTo>
                        <a:pt x="828" y="169"/>
                      </a:lnTo>
                      <a:lnTo>
                        <a:pt x="853" y="199"/>
                      </a:lnTo>
                      <a:lnTo>
                        <a:pt x="872" y="231"/>
                      </a:lnTo>
                      <a:lnTo>
                        <a:pt x="886" y="266"/>
                      </a:lnTo>
                      <a:lnTo>
                        <a:pt x="899" y="302"/>
                      </a:lnTo>
                      <a:lnTo>
                        <a:pt x="904" y="340"/>
                      </a:lnTo>
                      <a:lnTo>
                        <a:pt x="907" y="379"/>
                      </a:lnTo>
                      <a:lnTo>
                        <a:pt x="904" y="416"/>
                      </a:lnTo>
                      <a:lnTo>
                        <a:pt x="899" y="455"/>
                      </a:lnTo>
                      <a:lnTo>
                        <a:pt x="886" y="492"/>
                      </a:lnTo>
                      <a:lnTo>
                        <a:pt x="872" y="525"/>
                      </a:lnTo>
                      <a:lnTo>
                        <a:pt x="853" y="560"/>
                      </a:lnTo>
                      <a:lnTo>
                        <a:pt x="828" y="590"/>
                      </a:lnTo>
                      <a:lnTo>
                        <a:pt x="803" y="620"/>
                      </a:lnTo>
                      <a:lnTo>
                        <a:pt x="773" y="647"/>
                      </a:lnTo>
                      <a:lnTo>
                        <a:pt x="741" y="672"/>
                      </a:lnTo>
                      <a:lnTo>
                        <a:pt x="706" y="693"/>
                      </a:lnTo>
                      <a:lnTo>
                        <a:pt x="668" y="712"/>
                      </a:lnTo>
                      <a:lnTo>
                        <a:pt x="627" y="728"/>
                      </a:lnTo>
                      <a:lnTo>
                        <a:pt x="586" y="742"/>
                      </a:lnTo>
                      <a:lnTo>
                        <a:pt x="543" y="750"/>
                      </a:lnTo>
                      <a:lnTo>
                        <a:pt x="496" y="756"/>
                      </a:lnTo>
                      <a:lnTo>
                        <a:pt x="450" y="758"/>
                      </a:lnTo>
                      <a:lnTo>
                        <a:pt x="404" y="756"/>
                      </a:lnTo>
                      <a:lnTo>
                        <a:pt x="358" y="750"/>
                      </a:lnTo>
                      <a:lnTo>
                        <a:pt x="318" y="742"/>
                      </a:lnTo>
                      <a:lnTo>
                        <a:pt x="274" y="728"/>
                      </a:lnTo>
                      <a:lnTo>
                        <a:pt x="237" y="712"/>
                      </a:lnTo>
                      <a:lnTo>
                        <a:pt x="198" y="693"/>
                      </a:lnTo>
                      <a:lnTo>
                        <a:pt x="163" y="672"/>
                      </a:lnTo>
                      <a:lnTo>
                        <a:pt x="133" y="647"/>
                      </a:lnTo>
                      <a:lnTo>
                        <a:pt x="103" y="620"/>
                      </a:lnTo>
                      <a:lnTo>
                        <a:pt x="76" y="590"/>
                      </a:lnTo>
                      <a:lnTo>
                        <a:pt x="54" y="560"/>
                      </a:lnTo>
                      <a:lnTo>
                        <a:pt x="35" y="525"/>
                      </a:lnTo>
                      <a:lnTo>
                        <a:pt x="18" y="492"/>
                      </a:lnTo>
                      <a:lnTo>
                        <a:pt x="8" y="455"/>
                      </a:lnTo>
                      <a:lnTo>
                        <a:pt x="2" y="416"/>
                      </a:lnTo>
                      <a:lnTo>
                        <a:pt x="0" y="379"/>
                      </a:lnTo>
                      <a:lnTo>
                        <a:pt x="2" y="340"/>
                      </a:lnTo>
                      <a:lnTo>
                        <a:pt x="8" y="302"/>
                      </a:lnTo>
                      <a:lnTo>
                        <a:pt x="18" y="266"/>
                      </a:lnTo>
                      <a:lnTo>
                        <a:pt x="35" y="231"/>
                      </a:lnTo>
                      <a:lnTo>
                        <a:pt x="54" y="199"/>
                      </a:lnTo>
                      <a:lnTo>
                        <a:pt x="76" y="169"/>
                      </a:lnTo>
                      <a:lnTo>
                        <a:pt x="103" y="139"/>
                      </a:lnTo>
                      <a:lnTo>
                        <a:pt x="133" y="112"/>
                      </a:lnTo>
                      <a:lnTo>
                        <a:pt x="163" y="88"/>
                      </a:lnTo>
                      <a:lnTo>
                        <a:pt x="198" y="65"/>
                      </a:lnTo>
                      <a:lnTo>
                        <a:pt x="237" y="47"/>
                      </a:lnTo>
                      <a:lnTo>
                        <a:pt x="274" y="30"/>
                      </a:lnTo>
                      <a:lnTo>
                        <a:pt x="318" y="17"/>
                      </a:lnTo>
                      <a:lnTo>
                        <a:pt x="358" y="8"/>
                      </a:lnTo>
                      <a:lnTo>
                        <a:pt x="404" y="3"/>
                      </a:lnTo>
                      <a:lnTo>
                        <a:pt x="45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0" name="Freeform 374"/>
                <p:cNvSpPr>
                  <a:spLocks/>
                </p:cNvSpPr>
                <p:nvPr/>
              </p:nvSpPr>
              <p:spPr bwMode="auto">
                <a:xfrm>
                  <a:off x="4924" y="1507"/>
                  <a:ext cx="184" cy="154"/>
                </a:xfrm>
                <a:custGeom>
                  <a:avLst/>
                  <a:gdLst>
                    <a:gd name="T0" fmla="*/ 2 w 733"/>
                    <a:gd name="T1" fmla="*/ 0 h 617"/>
                    <a:gd name="T2" fmla="*/ 2 w 733"/>
                    <a:gd name="T3" fmla="*/ 0 h 617"/>
                    <a:gd name="T4" fmla="*/ 2 w 733"/>
                    <a:gd name="T5" fmla="*/ 0 h 617"/>
                    <a:gd name="T6" fmla="*/ 2 w 733"/>
                    <a:gd name="T7" fmla="*/ 0 h 617"/>
                    <a:gd name="T8" fmla="*/ 3 w 733"/>
                    <a:gd name="T9" fmla="*/ 0 h 617"/>
                    <a:gd name="T10" fmla="*/ 3 w 733"/>
                    <a:gd name="T11" fmla="*/ 0 h 617"/>
                    <a:gd name="T12" fmla="*/ 3 w 733"/>
                    <a:gd name="T13" fmla="*/ 1 h 617"/>
                    <a:gd name="T14" fmla="*/ 3 w 733"/>
                    <a:gd name="T15" fmla="*/ 1 h 617"/>
                    <a:gd name="T16" fmla="*/ 3 w 733"/>
                    <a:gd name="T17" fmla="*/ 1 h 617"/>
                    <a:gd name="T18" fmla="*/ 3 w 733"/>
                    <a:gd name="T19" fmla="*/ 1 h 617"/>
                    <a:gd name="T20" fmla="*/ 3 w 733"/>
                    <a:gd name="T21" fmla="*/ 1 h 617"/>
                    <a:gd name="T22" fmla="*/ 3 w 733"/>
                    <a:gd name="T23" fmla="*/ 2 h 617"/>
                    <a:gd name="T24" fmla="*/ 3 w 733"/>
                    <a:gd name="T25" fmla="*/ 2 h 617"/>
                    <a:gd name="T26" fmla="*/ 2 w 733"/>
                    <a:gd name="T27" fmla="*/ 2 h 617"/>
                    <a:gd name="T28" fmla="*/ 2 w 733"/>
                    <a:gd name="T29" fmla="*/ 2 h 617"/>
                    <a:gd name="T30" fmla="*/ 2 w 733"/>
                    <a:gd name="T31" fmla="*/ 2 h 617"/>
                    <a:gd name="T32" fmla="*/ 2 w 733"/>
                    <a:gd name="T33" fmla="*/ 2 h 617"/>
                    <a:gd name="T34" fmla="*/ 1 w 733"/>
                    <a:gd name="T35" fmla="*/ 2 h 617"/>
                    <a:gd name="T36" fmla="*/ 1 w 733"/>
                    <a:gd name="T37" fmla="*/ 2 h 617"/>
                    <a:gd name="T38" fmla="*/ 1 w 733"/>
                    <a:gd name="T39" fmla="*/ 2 h 617"/>
                    <a:gd name="T40" fmla="*/ 1 w 733"/>
                    <a:gd name="T41" fmla="*/ 2 h 617"/>
                    <a:gd name="T42" fmla="*/ 0 w 733"/>
                    <a:gd name="T43" fmla="*/ 2 h 617"/>
                    <a:gd name="T44" fmla="*/ 0 w 733"/>
                    <a:gd name="T45" fmla="*/ 1 h 617"/>
                    <a:gd name="T46" fmla="*/ 0 w 733"/>
                    <a:gd name="T47" fmla="*/ 1 h 617"/>
                    <a:gd name="T48" fmla="*/ 0 w 733"/>
                    <a:gd name="T49" fmla="*/ 1 h 617"/>
                    <a:gd name="T50" fmla="*/ 0 w 733"/>
                    <a:gd name="T51" fmla="*/ 1 h 617"/>
                    <a:gd name="T52" fmla="*/ 0 w 733"/>
                    <a:gd name="T53" fmla="*/ 1 h 617"/>
                    <a:gd name="T54" fmla="*/ 0 w 733"/>
                    <a:gd name="T55" fmla="*/ 0 h 617"/>
                    <a:gd name="T56" fmla="*/ 1 w 733"/>
                    <a:gd name="T57" fmla="*/ 0 h 617"/>
                    <a:gd name="T58" fmla="*/ 1 w 733"/>
                    <a:gd name="T59" fmla="*/ 0 h 617"/>
                    <a:gd name="T60" fmla="*/ 1 w 733"/>
                    <a:gd name="T61" fmla="*/ 0 h 617"/>
                    <a:gd name="T62" fmla="*/ 1 w 733"/>
                    <a:gd name="T63" fmla="*/ 0 h 617"/>
                    <a:gd name="T64" fmla="*/ 2 w 733"/>
                    <a:gd name="T65" fmla="*/ 0 h 617"/>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733"/>
                    <a:gd name="T100" fmla="*/ 0 h 617"/>
                    <a:gd name="T101" fmla="*/ 733 w 733"/>
                    <a:gd name="T102" fmla="*/ 617 h 617"/>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733" h="617">
                      <a:moveTo>
                        <a:pt x="366" y="0"/>
                      </a:moveTo>
                      <a:lnTo>
                        <a:pt x="442" y="6"/>
                      </a:lnTo>
                      <a:lnTo>
                        <a:pt x="511" y="24"/>
                      </a:lnTo>
                      <a:lnTo>
                        <a:pt x="573" y="52"/>
                      </a:lnTo>
                      <a:lnTo>
                        <a:pt x="627" y="89"/>
                      </a:lnTo>
                      <a:lnTo>
                        <a:pt x="671" y="136"/>
                      </a:lnTo>
                      <a:lnTo>
                        <a:pt x="707" y="188"/>
                      </a:lnTo>
                      <a:lnTo>
                        <a:pt x="725" y="244"/>
                      </a:lnTo>
                      <a:lnTo>
                        <a:pt x="733" y="308"/>
                      </a:lnTo>
                      <a:lnTo>
                        <a:pt x="725" y="370"/>
                      </a:lnTo>
                      <a:lnTo>
                        <a:pt x="707" y="426"/>
                      </a:lnTo>
                      <a:lnTo>
                        <a:pt x="671" y="481"/>
                      </a:lnTo>
                      <a:lnTo>
                        <a:pt x="627" y="527"/>
                      </a:lnTo>
                      <a:lnTo>
                        <a:pt x="573" y="565"/>
                      </a:lnTo>
                      <a:lnTo>
                        <a:pt x="511" y="592"/>
                      </a:lnTo>
                      <a:lnTo>
                        <a:pt x="442" y="611"/>
                      </a:lnTo>
                      <a:lnTo>
                        <a:pt x="366" y="617"/>
                      </a:lnTo>
                      <a:lnTo>
                        <a:pt x="294" y="611"/>
                      </a:lnTo>
                      <a:lnTo>
                        <a:pt x="225" y="592"/>
                      </a:lnTo>
                      <a:lnTo>
                        <a:pt x="163" y="565"/>
                      </a:lnTo>
                      <a:lnTo>
                        <a:pt x="109" y="527"/>
                      </a:lnTo>
                      <a:lnTo>
                        <a:pt x="63" y="481"/>
                      </a:lnTo>
                      <a:lnTo>
                        <a:pt x="30" y="426"/>
                      </a:lnTo>
                      <a:lnTo>
                        <a:pt x="8" y="370"/>
                      </a:lnTo>
                      <a:lnTo>
                        <a:pt x="0" y="308"/>
                      </a:lnTo>
                      <a:lnTo>
                        <a:pt x="8" y="244"/>
                      </a:lnTo>
                      <a:lnTo>
                        <a:pt x="30" y="188"/>
                      </a:lnTo>
                      <a:lnTo>
                        <a:pt x="63" y="136"/>
                      </a:lnTo>
                      <a:lnTo>
                        <a:pt x="109" y="89"/>
                      </a:lnTo>
                      <a:lnTo>
                        <a:pt x="163" y="52"/>
                      </a:lnTo>
                      <a:lnTo>
                        <a:pt x="225" y="24"/>
                      </a:lnTo>
                      <a:lnTo>
                        <a:pt x="294" y="6"/>
                      </a:lnTo>
                      <a:lnTo>
                        <a:pt x="366" y="0"/>
                      </a:lnTo>
                      <a:close/>
                    </a:path>
                  </a:pathLst>
                </a:custGeom>
                <a:solidFill>
                  <a:srgbClr val="877A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1" name="Freeform 375"/>
                <p:cNvSpPr>
                  <a:spLocks/>
                </p:cNvSpPr>
                <p:nvPr/>
              </p:nvSpPr>
              <p:spPr bwMode="auto">
                <a:xfrm>
                  <a:off x="4951" y="1529"/>
                  <a:ext cx="131" cy="110"/>
                </a:xfrm>
                <a:custGeom>
                  <a:avLst/>
                  <a:gdLst>
                    <a:gd name="T0" fmla="*/ 1 w 526"/>
                    <a:gd name="T1" fmla="*/ 0 h 441"/>
                    <a:gd name="T2" fmla="*/ 1 w 526"/>
                    <a:gd name="T3" fmla="*/ 0 h 441"/>
                    <a:gd name="T4" fmla="*/ 1 w 526"/>
                    <a:gd name="T5" fmla="*/ 0 h 441"/>
                    <a:gd name="T6" fmla="*/ 1 w 526"/>
                    <a:gd name="T7" fmla="*/ 0 h 441"/>
                    <a:gd name="T8" fmla="*/ 2 w 526"/>
                    <a:gd name="T9" fmla="*/ 0 h 441"/>
                    <a:gd name="T10" fmla="*/ 2 w 526"/>
                    <a:gd name="T11" fmla="*/ 0 h 441"/>
                    <a:gd name="T12" fmla="*/ 2 w 526"/>
                    <a:gd name="T13" fmla="*/ 0 h 441"/>
                    <a:gd name="T14" fmla="*/ 2 w 526"/>
                    <a:gd name="T15" fmla="*/ 1 h 441"/>
                    <a:gd name="T16" fmla="*/ 2 w 526"/>
                    <a:gd name="T17" fmla="*/ 1 h 441"/>
                    <a:gd name="T18" fmla="*/ 2 w 526"/>
                    <a:gd name="T19" fmla="*/ 1 h 441"/>
                    <a:gd name="T20" fmla="*/ 2 w 526"/>
                    <a:gd name="T21" fmla="*/ 1 h 441"/>
                    <a:gd name="T22" fmla="*/ 2 w 526"/>
                    <a:gd name="T23" fmla="*/ 1 h 441"/>
                    <a:gd name="T24" fmla="*/ 2 w 526"/>
                    <a:gd name="T25" fmla="*/ 1 h 441"/>
                    <a:gd name="T26" fmla="*/ 1 w 526"/>
                    <a:gd name="T27" fmla="*/ 1 h 441"/>
                    <a:gd name="T28" fmla="*/ 1 w 526"/>
                    <a:gd name="T29" fmla="*/ 1 h 441"/>
                    <a:gd name="T30" fmla="*/ 1 w 526"/>
                    <a:gd name="T31" fmla="*/ 2 h 441"/>
                    <a:gd name="T32" fmla="*/ 1 w 526"/>
                    <a:gd name="T33" fmla="*/ 2 h 441"/>
                    <a:gd name="T34" fmla="*/ 1 w 526"/>
                    <a:gd name="T35" fmla="*/ 2 h 441"/>
                    <a:gd name="T36" fmla="*/ 0 w 526"/>
                    <a:gd name="T37" fmla="*/ 1 h 441"/>
                    <a:gd name="T38" fmla="*/ 0 w 526"/>
                    <a:gd name="T39" fmla="*/ 1 h 441"/>
                    <a:gd name="T40" fmla="*/ 0 w 526"/>
                    <a:gd name="T41" fmla="*/ 1 h 441"/>
                    <a:gd name="T42" fmla="*/ 0 w 526"/>
                    <a:gd name="T43" fmla="*/ 1 h 441"/>
                    <a:gd name="T44" fmla="*/ 0 w 526"/>
                    <a:gd name="T45" fmla="*/ 1 h 441"/>
                    <a:gd name="T46" fmla="*/ 0 w 526"/>
                    <a:gd name="T47" fmla="*/ 1 h 441"/>
                    <a:gd name="T48" fmla="*/ 0 w 526"/>
                    <a:gd name="T49" fmla="*/ 1 h 441"/>
                    <a:gd name="T50" fmla="*/ 0 w 526"/>
                    <a:gd name="T51" fmla="*/ 1 h 441"/>
                    <a:gd name="T52" fmla="*/ 0 w 526"/>
                    <a:gd name="T53" fmla="*/ 0 h 441"/>
                    <a:gd name="T54" fmla="*/ 0 w 526"/>
                    <a:gd name="T55" fmla="*/ 0 h 441"/>
                    <a:gd name="T56" fmla="*/ 0 w 526"/>
                    <a:gd name="T57" fmla="*/ 0 h 441"/>
                    <a:gd name="T58" fmla="*/ 0 w 526"/>
                    <a:gd name="T59" fmla="*/ 0 h 441"/>
                    <a:gd name="T60" fmla="*/ 0 w 526"/>
                    <a:gd name="T61" fmla="*/ 0 h 441"/>
                    <a:gd name="T62" fmla="*/ 1 w 526"/>
                    <a:gd name="T63" fmla="*/ 0 h 441"/>
                    <a:gd name="T64" fmla="*/ 1 w 526"/>
                    <a:gd name="T65" fmla="*/ 0 h 44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526"/>
                    <a:gd name="T100" fmla="*/ 0 h 441"/>
                    <a:gd name="T101" fmla="*/ 526 w 526"/>
                    <a:gd name="T102" fmla="*/ 441 h 441"/>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526" h="441">
                      <a:moveTo>
                        <a:pt x="261" y="0"/>
                      </a:moveTo>
                      <a:lnTo>
                        <a:pt x="313" y="6"/>
                      </a:lnTo>
                      <a:lnTo>
                        <a:pt x="365" y="17"/>
                      </a:lnTo>
                      <a:lnTo>
                        <a:pt x="408" y="39"/>
                      </a:lnTo>
                      <a:lnTo>
                        <a:pt x="446" y="66"/>
                      </a:lnTo>
                      <a:lnTo>
                        <a:pt x="479" y="99"/>
                      </a:lnTo>
                      <a:lnTo>
                        <a:pt x="503" y="134"/>
                      </a:lnTo>
                      <a:lnTo>
                        <a:pt x="519" y="175"/>
                      </a:lnTo>
                      <a:lnTo>
                        <a:pt x="526" y="219"/>
                      </a:lnTo>
                      <a:lnTo>
                        <a:pt x="519" y="265"/>
                      </a:lnTo>
                      <a:lnTo>
                        <a:pt x="503" y="305"/>
                      </a:lnTo>
                      <a:lnTo>
                        <a:pt x="479" y="343"/>
                      </a:lnTo>
                      <a:lnTo>
                        <a:pt x="446" y="376"/>
                      </a:lnTo>
                      <a:lnTo>
                        <a:pt x="408" y="403"/>
                      </a:lnTo>
                      <a:lnTo>
                        <a:pt x="365" y="425"/>
                      </a:lnTo>
                      <a:lnTo>
                        <a:pt x="313" y="436"/>
                      </a:lnTo>
                      <a:lnTo>
                        <a:pt x="261" y="441"/>
                      </a:lnTo>
                      <a:lnTo>
                        <a:pt x="210" y="436"/>
                      </a:lnTo>
                      <a:lnTo>
                        <a:pt x="161" y="425"/>
                      </a:lnTo>
                      <a:lnTo>
                        <a:pt x="118" y="403"/>
                      </a:lnTo>
                      <a:lnTo>
                        <a:pt x="80" y="376"/>
                      </a:lnTo>
                      <a:lnTo>
                        <a:pt x="48" y="343"/>
                      </a:lnTo>
                      <a:lnTo>
                        <a:pt x="23" y="305"/>
                      </a:lnTo>
                      <a:lnTo>
                        <a:pt x="6" y="265"/>
                      </a:lnTo>
                      <a:lnTo>
                        <a:pt x="0" y="219"/>
                      </a:lnTo>
                      <a:lnTo>
                        <a:pt x="6" y="175"/>
                      </a:lnTo>
                      <a:lnTo>
                        <a:pt x="23" y="134"/>
                      </a:lnTo>
                      <a:lnTo>
                        <a:pt x="48" y="99"/>
                      </a:lnTo>
                      <a:lnTo>
                        <a:pt x="80" y="66"/>
                      </a:lnTo>
                      <a:lnTo>
                        <a:pt x="118" y="39"/>
                      </a:lnTo>
                      <a:lnTo>
                        <a:pt x="161" y="17"/>
                      </a:lnTo>
                      <a:lnTo>
                        <a:pt x="210" y="6"/>
                      </a:lnTo>
                      <a:lnTo>
                        <a:pt x="261" y="0"/>
                      </a:lnTo>
                      <a:close/>
                    </a:path>
                  </a:pathLst>
                </a:custGeom>
                <a:solidFill>
                  <a:srgbClr val="565451"/>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2" name="Freeform 376"/>
                <p:cNvSpPr>
                  <a:spLocks/>
                </p:cNvSpPr>
                <p:nvPr/>
              </p:nvSpPr>
              <p:spPr bwMode="auto">
                <a:xfrm>
                  <a:off x="4983" y="1556"/>
                  <a:ext cx="66" cy="56"/>
                </a:xfrm>
                <a:custGeom>
                  <a:avLst/>
                  <a:gdLst>
                    <a:gd name="T0" fmla="*/ 1 w 264"/>
                    <a:gd name="T1" fmla="*/ 0 h 223"/>
                    <a:gd name="T2" fmla="*/ 1 w 264"/>
                    <a:gd name="T3" fmla="*/ 0 h 223"/>
                    <a:gd name="T4" fmla="*/ 1 w 264"/>
                    <a:gd name="T5" fmla="*/ 0 h 223"/>
                    <a:gd name="T6" fmla="*/ 1 w 264"/>
                    <a:gd name="T7" fmla="*/ 0 h 223"/>
                    <a:gd name="T8" fmla="*/ 1 w 264"/>
                    <a:gd name="T9" fmla="*/ 0 h 223"/>
                    <a:gd name="T10" fmla="*/ 1 w 264"/>
                    <a:gd name="T11" fmla="*/ 0 h 223"/>
                    <a:gd name="T12" fmla="*/ 1 w 264"/>
                    <a:gd name="T13" fmla="*/ 0 h 223"/>
                    <a:gd name="T14" fmla="*/ 1 w 264"/>
                    <a:gd name="T15" fmla="*/ 1 h 223"/>
                    <a:gd name="T16" fmla="*/ 1 w 264"/>
                    <a:gd name="T17" fmla="*/ 1 h 223"/>
                    <a:gd name="T18" fmla="*/ 1 w 264"/>
                    <a:gd name="T19" fmla="*/ 1 h 223"/>
                    <a:gd name="T20" fmla="*/ 1 w 264"/>
                    <a:gd name="T21" fmla="*/ 1 h 223"/>
                    <a:gd name="T22" fmla="*/ 1 w 264"/>
                    <a:gd name="T23" fmla="*/ 1 h 223"/>
                    <a:gd name="T24" fmla="*/ 1 w 264"/>
                    <a:gd name="T25" fmla="*/ 1 h 223"/>
                    <a:gd name="T26" fmla="*/ 1 w 264"/>
                    <a:gd name="T27" fmla="*/ 1 h 223"/>
                    <a:gd name="T28" fmla="*/ 1 w 264"/>
                    <a:gd name="T29" fmla="*/ 1 h 223"/>
                    <a:gd name="T30" fmla="*/ 1 w 264"/>
                    <a:gd name="T31" fmla="*/ 1 h 223"/>
                    <a:gd name="T32" fmla="*/ 1 w 264"/>
                    <a:gd name="T33" fmla="*/ 1 h 223"/>
                    <a:gd name="T34" fmla="*/ 1 w 264"/>
                    <a:gd name="T35" fmla="*/ 1 h 223"/>
                    <a:gd name="T36" fmla="*/ 0 w 264"/>
                    <a:gd name="T37" fmla="*/ 1 h 223"/>
                    <a:gd name="T38" fmla="*/ 0 w 264"/>
                    <a:gd name="T39" fmla="*/ 1 h 223"/>
                    <a:gd name="T40" fmla="*/ 0 w 264"/>
                    <a:gd name="T41" fmla="*/ 1 h 223"/>
                    <a:gd name="T42" fmla="*/ 0 w 264"/>
                    <a:gd name="T43" fmla="*/ 1 h 223"/>
                    <a:gd name="T44" fmla="*/ 0 w 264"/>
                    <a:gd name="T45" fmla="*/ 1 h 223"/>
                    <a:gd name="T46" fmla="*/ 0 w 264"/>
                    <a:gd name="T47" fmla="*/ 1 h 223"/>
                    <a:gd name="T48" fmla="*/ 0 w 264"/>
                    <a:gd name="T49" fmla="*/ 1 h 223"/>
                    <a:gd name="T50" fmla="*/ 0 w 264"/>
                    <a:gd name="T51" fmla="*/ 1 h 223"/>
                    <a:gd name="T52" fmla="*/ 0 w 264"/>
                    <a:gd name="T53" fmla="*/ 0 h 223"/>
                    <a:gd name="T54" fmla="*/ 0 w 264"/>
                    <a:gd name="T55" fmla="*/ 0 h 223"/>
                    <a:gd name="T56" fmla="*/ 0 w 264"/>
                    <a:gd name="T57" fmla="*/ 0 h 223"/>
                    <a:gd name="T58" fmla="*/ 0 w 264"/>
                    <a:gd name="T59" fmla="*/ 0 h 223"/>
                    <a:gd name="T60" fmla="*/ 0 w 264"/>
                    <a:gd name="T61" fmla="*/ 0 h 223"/>
                    <a:gd name="T62" fmla="*/ 1 w 264"/>
                    <a:gd name="T63" fmla="*/ 0 h 223"/>
                    <a:gd name="T64" fmla="*/ 1 w 264"/>
                    <a:gd name="T65" fmla="*/ 0 h 223"/>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w 264"/>
                    <a:gd name="T100" fmla="*/ 0 h 223"/>
                    <a:gd name="T101" fmla="*/ 264 w 264"/>
                    <a:gd name="T102" fmla="*/ 223 h 223"/>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T99" t="T100" r="T101" b="T102"/>
                  <a:pathLst>
                    <a:path w="264" h="223">
                      <a:moveTo>
                        <a:pt x="130" y="0"/>
                      </a:moveTo>
                      <a:lnTo>
                        <a:pt x="158" y="3"/>
                      </a:lnTo>
                      <a:lnTo>
                        <a:pt x="182" y="9"/>
                      </a:lnTo>
                      <a:lnTo>
                        <a:pt x="204" y="20"/>
                      </a:lnTo>
                      <a:lnTo>
                        <a:pt x="226" y="33"/>
                      </a:lnTo>
                      <a:lnTo>
                        <a:pt x="242" y="50"/>
                      </a:lnTo>
                      <a:lnTo>
                        <a:pt x="252" y="66"/>
                      </a:lnTo>
                      <a:lnTo>
                        <a:pt x="261" y="87"/>
                      </a:lnTo>
                      <a:lnTo>
                        <a:pt x="264" y="110"/>
                      </a:lnTo>
                      <a:lnTo>
                        <a:pt x="261" y="131"/>
                      </a:lnTo>
                      <a:lnTo>
                        <a:pt x="252" y="152"/>
                      </a:lnTo>
                      <a:lnTo>
                        <a:pt x="242" y="172"/>
                      </a:lnTo>
                      <a:lnTo>
                        <a:pt x="226" y="191"/>
                      </a:lnTo>
                      <a:lnTo>
                        <a:pt x="204" y="204"/>
                      </a:lnTo>
                      <a:lnTo>
                        <a:pt x="182" y="215"/>
                      </a:lnTo>
                      <a:lnTo>
                        <a:pt x="158" y="221"/>
                      </a:lnTo>
                      <a:lnTo>
                        <a:pt x="130" y="223"/>
                      </a:lnTo>
                      <a:lnTo>
                        <a:pt x="106" y="221"/>
                      </a:lnTo>
                      <a:lnTo>
                        <a:pt x="81" y="215"/>
                      </a:lnTo>
                      <a:lnTo>
                        <a:pt x="60" y="204"/>
                      </a:lnTo>
                      <a:lnTo>
                        <a:pt x="41" y="191"/>
                      </a:lnTo>
                      <a:lnTo>
                        <a:pt x="25" y="172"/>
                      </a:lnTo>
                      <a:lnTo>
                        <a:pt x="11" y="152"/>
                      </a:lnTo>
                      <a:lnTo>
                        <a:pt x="3" y="131"/>
                      </a:lnTo>
                      <a:lnTo>
                        <a:pt x="0" y="110"/>
                      </a:lnTo>
                      <a:lnTo>
                        <a:pt x="3" y="87"/>
                      </a:lnTo>
                      <a:lnTo>
                        <a:pt x="11" y="66"/>
                      </a:lnTo>
                      <a:lnTo>
                        <a:pt x="25" y="50"/>
                      </a:lnTo>
                      <a:lnTo>
                        <a:pt x="41" y="33"/>
                      </a:lnTo>
                      <a:lnTo>
                        <a:pt x="60" y="20"/>
                      </a:lnTo>
                      <a:lnTo>
                        <a:pt x="81" y="9"/>
                      </a:lnTo>
                      <a:lnTo>
                        <a:pt x="106" y="3"/>
                      </a:lnTo>
                      <a:lnTo>
                        <a:pt x="130" y="0"/>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3" name="Freeform 377"/>
                <p:cNvSpPr>
                  <a:spLocks/>
                </p:cNvSpPr>
                <p:nvPr/>
              </p:nvSpPr>
              <p:spPr bwMode="auto">
                <a:xfrm>
                  <a:off x="5000" y="1570"/>
                  <a:ext cx="34" cy="28"/>
                </a:xfrm>
                <a:custGeom>
                  <a:avLst/>
                  <a:gdLst>
                    <a:gd name="T0" fmla="*/ 0 w 136"/>
                    <a:gd name="T1" fmla="*/ 0 h 111"/>
                    <a:gd name="T2" fmla="*/ 1 w 136"/>
                    <a:gd name="T3" fmla="*/ 0 h 111"/>
                    <a:gd name="T4" fmla="*/ 1 w 136"/>
                    <a:gd name="T5" fmla="*/ 0 h 111"/>
                    <a:gd name="T6" fmla="*/ 1 w 136"/>
                    <a:gd name="T7" fmla="*/ 0 h 111"/>
                    <a:gd name="T8" fmla="*/ 1 w 136"/>
                    <a:gd name="T9" fmla="*/ 0 h 111"/>
                    <a:gd name="T10" fmla="*/ 1 w 136"/>
                    <a:gd name="T11" fmla="*/ 0 h 111"/>
                    <a:gd name="T12" fmla="*/ 1 w 136"/>
                    <a:gd name="T13" fmla="*/ 1 h 111"/>
                    <a:gd name="T14" fmla="*/ 1 w 136"/>
                    <a:gd name="T15" fmla="*/ 1 h 111"/>
                    <a:gd name="T16" fmla="*/ 0 w 136"/>
                    <a:gd name="T17" fmla="*/ 1 h 111"/>
                    <a:gd name="T18" fmla="*/ 0 w 136"/>
                    <a:gd name="T19" fmla="*/ 1 h 111"/>
                    <a:gd name="T20" fmla="*/ 0 w 136"/>
                    <a:gd name="T21" fmla="*/ 1 h 111"/>
                    <a:gd name="T22" fmla="*/ 0 w 136"/>
                    <a:gd name="T23" fmla="*/ 0 h 111"/>
                    <a:gd name="T24" fmla="*/ 0 w 136"/>
                    <a:gd name="T25" fmla="*/ 0 h 111"/>
                    <a:gd name="T26" fmla="*/ 0 w 136"/>
                    <a:gd name="T27" fmla="*/ 0 h 111"/>
                    <a:gd name="T28" fmla="*/ 0 w 136"/>
                    <a:gd name="T29" fmla="*/ 0 h 111"/>
                    <a:gd name="T30" fmla="*/ 0 w 136"/>
                    <a:gd name="T31" fmla="*/ 0 h 111"/>
                    <a:gd name="T32" fmla="*/ 0 w 136"/>
                    <a:gd name="T33" fmla="*/ 0 h 11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136"/>
                    <a:gd name="T52" fmla="*/ 0 h 111"/>
                    <a:gd name="T53" fmla="*/ 136 w 136"/>
                    <a:gd name="T54" fmla="*/ 111 h 11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136" h="111">
                      <a:moveTo>
                        <a:pt x="65" y="0"/>
                      </a:moveTo>
                      <a:lnTo>
                        <a:pt x="93" y="5"/>
                      </a:lnTo>
                      <a:lnTo>
                        <a:pt x="115" y="16"/>
                      </a:lnTo>
                      <a:lnTo>
                        <a:pt x="131" y="32"/>
                      </a:lnTo>
                      <a:lnTo>
                        <a:pt x="136" y="55"/>
                      </a:lnTo>
                      <a:lnTo>
                        <a:pt x="131" y="76"/>
                      </a:lnTo>
                      <a:lnTo>
                        <a:pt x="115" y="95"/>
                      </a:lnTo>
                      <a:lnTo>
                        <a:pt x="93" y="106"/>
                      </a:lnTo>
                      <a:lnTo>
                        <a:pt x="65" y="111"/>
                      </a:lnTo>
                      <a:lnTo>
                        <a:pt x="39" y="106"/>
                      </a:lnTo>
                      <a:lnTo>
                        <a:pt x="19" y="95"/>
                      </a:lnTo>
                      <a:lnTo>
                        <a:pt x="6" y="76"/>
                      </a:lnTo>
                      <a:lnTo>
                        <a:pt x="0" y="55"/>
                      </a:lnTo>
                      <a:lnTo>
                        <a:pt x="6" y="32"/>
                      </a:lnTo>
                      <a:lnTo>
                        <a:pt x="19" y="16"/>
                      </a:lnTo>
                      <a:lnTo>
                        <a:pt x="39" y="5"/>
                      </a:lnTo>
                      <a:lnTo>
                        <a:pt x="65" y="0"/>
                      </a:lnTo>
                      <a:close/>
                    </a:path>
                  </a:pathLst>
                </a:custGeom>
                <a:solidFill>
                  <a:srgbClr val="C4C4C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4" name="Freeform 378"/>
                <p:cNvSpPr>
                  <a:spLocks/>
                </p:cNvSpPr>
                <p:nvPr/>
              </p:nvSpPr>
              <p:spPr bwMode="auto">
                <a:xfrm>
                  <a:off x="4705" y="1334"/>
                  <a:ext cx="54" cy="71"/>
                </a:xfrm>
                <a:custGeom>
                  <a:avLst/>
                  <a:gdLst>
                    <a:gd name="T0" fmla="*/ 1 w 213"/>
                    <a:gd name="T1" fmla="*/ 0 h 288"/>
                    <a:gd name="T2" fmla="*/ 1 w 213"/>
                    <a:gd name="T3" fmla="*/ 1 h 288"/>
                    <a:gd name="T4" fmla="*/ 1 w 213"/>
                    <a:gd name="T5" fmla="*/ 1 h 288"/>
                    <a:gd name="T6" fmla="*/ 1 w 213"/>
                    <a:gd name="T7" fmla="*/ 1 h 288"/>
                    <a:gd name="T8" fmla="*/ 0 w 213"/>
                    <a:gd name="T9" fmla="*/ 0 h 288"/>
                    <a:gd name="T10" fmla="*/ 0 w 213"/>
                    <a:gd name="T11" fmla="*/ 0 h 288"/>
                    <a:gd name="T12" fmla="*/ 0 w 213"/>
                    <a:gd name="T13" fmla="*/ 0 h 288"/>
                    <a:gd name="T14" fmla="*/ 0 w 213"/>
                    <a:gd name="T15" fmla="*/ 0 h 288"/>
                    <a:gd name="T16" fmla="*/ 0 w 213"/>
                    <a:gd name="T17" fmla="*/ 0 h 288"/>
                    <a:gd name="T18" fmla="*/ 0 w 213"/>
                    <a:gd name="T19" fmla="*/ 0 h 288"/>
                    <a:gd name="T20" fmla="*/ 0 w 213"/>
                    <a:gd name="T21" fmla="*/ 0 h 288"/>
                    <a:gd name="T22" fmla="*/ 0 w 213"/>
                    <a:gd name="T23" fmla="*/ 0 h 288"/>
                    <a:gd name="T24" fmla="*/ 1 w 213"/>
                    <a:gd name="T25" fmla="*/ 0 h 28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13"/>
                    <a:gd name="T40" fmla="*/ 0 h 288"/>
                    <a:gd name="T41" fmla="*/ 213 w 213"/>
                    <a:gd name="T42" fmla="*/ 288 h 28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13" h="288">
                      <a:moveTo>
                        <a:pt x="90" y="27"/>
                      </a:moveTo>
                      <a:lnTo>
                        <a:pt x="213" y="288"/>
                      </a:lnTo>
                      <a:lnTo>
                        <a:pt x="119" y="283"/>
                      </a:lnTo>
                      <a:lnTo>
                        <a:pt x="103" y="283"/>
                      </a:lnTo>
                      <a:lnTo>
                        <a:pt x="3" y="65"/>
                      </a:lnTo>
                      <a:lnTo>
                        <a:pt x="0" y="46"/>
                      </a:lnTo>
                      <a:lnTo>
                        <a:pt x="3" y="30"/>
                      </a:lnTo>
                      <a:lnTo>
                        <a:pt x="8" y="14"/>
                      </a:lnTo>
                      <a:lnTo>
                        <a:pt x="19" y="5"/>
                      </a:lnTo>
                      <a:lnTo>
                        <a:pt x="30" y="0"/>
                      </a:lnTo>
                      <a:lnTo>
                        <a:pt x="47" y="0"/>
                      </a:lnTo>
                      <a:lnTo>
                        <a:pt x="65" y="11"/>
                      </a:lnTo>
                      <a:lnTo>
                        <a:pt x="90" y="27"/>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5" name="Freeform 379"/>
                <p:cNvSpPr>
                  <a:spLocks/>
                </p:cNvSpPr>
                <p:nvPr/>
              </p:nvSpPr>
              <p:spPr bwMode="auto">
                <a:xfrm>
                  <a:off x="5026" y="1272"/>
                  <a:ext cx="118" cy="144"/>
                </a:xfrm>
                <a:custGeom>
                  <a:avLst/>
                  <a:gdLst>
                    <a:gd name="T0" fmla="*/ 2 w 471"/>
                    <a:gd name="T1" fmla="*/ 2 h 574"/>
                    <a:gd name="T2" fmla="*/ 2 w 471"/>
                    <a:gd name="T3" fmla="*/ 2 h 574"/>
                    <a:gd name="T4" fmla="*/ 0 w 471"/>
                    <a:gd name="T5" fmla="*/ 1 h 574"/>
                    <a:gd name="T6" fmla="*/ 0 w 471"/>
                    <a:gd name="T7" fmla="*/ 1 h 574"/>
                    <a:gd name="T8" fmla="*/ 0 w 471"/>
                    <a:gd name="T9" fmla="*/ 0 h 574"/>
                    <a:gd name="T10" fmla="*/ 0 w 471"/>
                    <a:gd name="T11" fmla="*/ 0 h 574"/>
                    <a:gd name="T12" fmla="*/ 0 w 471"/>
                    <a:gd name="T13" fmla="*/ 0 h 574"/>
                    <a:gd name="T14" fmla="*/ 0 w 471"/>
                    <a:gd name="T15" fmla="*/ 0 h 574"/>
                    <a:gd name="T16" fmla="*/ 0 w 471"/>
                    <a:gd name="T17" fmla="*/ 0 h 574"/>
                    <a:gd name="T18" fmla="*/ 0 w 471"/>
                    <a:gd name="T19" fmla="*/ 0 h 574"/>
                    <a:gd name="T20" fmla="*/ 0 w 471"/>
                    <a:gd name="T21" fmla="*/ 0 h 574"/>
                    <a:gd name="T22" fmla="*/ 0 w 471"/>
                    <a:gd name="T23" fmla="*/ 0 h 574"/>
                    <a:gd name="T24" fmla="*/ 0 w 471"/>
                    <a:gd name="T25" fmla="*/ 0 h 574"/>
                    <a:gd name="T26" fmla="*/ 1 w 471"/>
                    <a:gd name="T27" fmla="*/ 0 h 574"/>
                    <a:gd name="T28" fmla="*/ 1 w 471"/>
                    <a:gd name="T29" fmla="*/ 1 h 574"/>
                    <a:gd name="T30" fmla="*/ 1 w 471"/>
                    <a:gd name="T31" fmla="*/ 1 h 574"/>
                    <a:gd name="T32" fmla="*/ 1 w 471"/>
                    <a:gd name="T33" fmla="*/ 1 h 574"/>
                    <a:gd name="T34" fmla="*/ 1 w 471"/>
                    <a:gd name="T35" fmla="*/ 1 h 574"/>
                    <a:gd name="T36" fmla="*/ 1 w 471"/>
                    <a:gd name="T37" fmla="*/ 1 h 574"/>
                    <a:gd name="T38" fmla="*/ 1 w 471"/>
                    <a:gd name="T39" fmla="*/ 2 h 574"/>
                    <a:gd name="T40" fmla="*/ 2 w 471"/>
                    <a:gd name="T41" fmla="*/ 2 h 574"/>
                    <a:gd name="T42" fmla="*/ 2 w 471"/>
                    <a:gd name="T43" fmla="*/ 2 h 574"/>
                    <a:gd name="T44" fmla="*/ 2 w 471"/>
                    <a:gd name="T45" fmla="*/ 2 h 574"/>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471"/>
                    <a:gd name="T70" fmla="*/ 0 h 574"/>
                    <a:gd name="T71" fmla="*/ 471 w 471"/>
                    <a:gd name="T72" fmla="*/ 574 h 574"/>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471" h="574">
                      <a:moveTo>
                        <a:pt x="471" y="574"/>
                      </a:moveTo>
                      <a:lnTo>
                        <a:pt x="351" y="560"/>
                      </a:lnTo>
                      <a:lnTo>
                        <a:pt x="41" y="158"/>
                      </a:lnTo>
                      <a:lnTo>
                        <a:pt x="11" y="104"/>
                      </a:lnTo>
                      <a:lnTo>
                        <a:pt x="0" y="63"/>
                      </a:lnTo>
                      <a:lnTo>
                        <a:pt x="11" y="28"/>
                      </a:lnTo>
                      <a:lnTo>
                        <a:pt x="33" y="0"/>
                      </a:lnTo>
                      <a:lnTo>
                        <a:pt x="35" y="0"/>
                      </a:lnTo>
                      <a:lnTo>
                        <a:pt x="39" y="3"/>
                      </a:lnTo>
                      <a:lnTo>
                        <a:pt x="46" y="11"/>
                      </a:lnTo>
                      <a:lnTo>
                        <a:pt x="55" y="23"/>
                      </a:lnTo>
                      <a:lnTo>
                        <a:pt x="65" y="35"/>
                      </a:lnTo>
                      <a:lnTo>
                        <a:pt x="81" y="55"/>
                      </a:lnTo>
                      <a:lnTo>
                        <a:pt x="98" y="79"/>
                      </a:lnTo>
                      <a:lnTo>
                        <a:pt x="123" y="109"/>
                      </a:lnTo>
                      <a:lnTo>
                        <a:pt x="147" y="145"/>
                      </a:lnTo>
                      <a:lnTo>
                        <a:pt x="177" y="185"/>
                      </a:lnTo>
                      <a:lnTo>
                        <a:pt x="212" y="231"/>
                      </a:lnTo>
                      <a:lnTo>
                        <a:pt x="253" y="286"/>
                      </a:lnTo>
                      <a:lnTo>
                        <a:pt x="300" y="346"/>
                      </a:lnTo>
                      <a:lnTo>
                        <a:pt x="351" y="413"/>
                      </a:lnTo>
                      <a:lnTo>
                        <a:pt x="408" y="489"/>
                      </a:lnTo>
                      <a:lnTo>
                        <a:pt x="471" y="574"/>
                      </a:lnTo>
                      <a:close/>
                    </a:path>
                  </a:pathLst>
                </a:custGeom>
                <a:solidFill>
                  <a:srgbClr val="D6D6D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6" name="Freeform 380"/>
                <p:cNvSpPr>
                  <a:spLocks/>
                </p:cNvSpPr>
                <p:nvPr/>
              </p:nvSpPr>
              <p:spPr bwMode="auto">
                <a:xfrm>
                  <a:off x="5040" y="1281"/>
                  <a:ext cx="104" cy="135"/>
                </a:xfrm>
                <a:custGeom>
                  <a:avLst/>
                  <a:gdLst>
                    <a:gd name="T0" fmla="*/ 2 w 413"/>
                    <a:gd name="T1" fmla="*/ 2 h 539"/>
                    <a:gd name="T2" fmla="*/ 0 w 413"/>
                    <a:gd name="T3" fmla="*/ 1 h 539"/>
                    <a:gd name="T4" fmla="*/ 0 w 413"/>
                    <a:gd name="T5" fmla="*/ 1 h 539"/>
                    <a:gd name="T6" fmla="*/ 0 w 413"/>
                    <a:gd name="T7" fmla="*/ 0 h 539"/>
                    <a:gd name="T8" fmla="*/ 0 w 413"/>
                    <a:gd name="T9" fmla="*/ 0 h 539"/>
                    <a:gd name="T10" fmla="*/ 0 w 413"/>
                    <a:gd name="T11" fmla="*/ 0 h 539"/>
                    <a:gd name="T12" fmla="*/ 0 w 413"/>
                    <a:gd name="T13" fmla="*/ 0 h 539"/>
                    <a:gd name="T14" fmla="*/ 0 w 413"/>
                    <a:gd name="T15" fmla="*/ 0 h 539"/>
                    <a:gd name="T16" fmla="*/ 1 w 413"/>
                    <a:gd name="T17" fmla="*/ 1 h 539"/>
                    <a:gd name="T18" fmla="*/ 1 w 413"/>
                    <a:gd name="T19" fmla="*/ 1 h 539"/>
                    <a:gd name="T20" fmla="*/ 1 w 413"/>
                    <a:gd name="T21" fmla="*/ 1 h 539"/>
                    <a:gd name="T22" fmla="*/ 1 w 413"/>
                    <a:gd name="T23" fmla="*/ 1 h 539"/>
                    <a:gd name="T24" fmla="*/ 1 w 413"/>
                    <a:gd name="T25" fmla="*/ 2 h 539"/>
                    <a:gd name="T26" fmla="*/ 2 w 413"/>
                    <a:gd name="T27" fmla="*/ 2 h 539"/>
                    <a:gd name="T28" fmla="*/ 2 w 413"/>
                    <a:gd name="T29" fmla="*/ 2 h 5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413"/>
                    <a:gd name="T46" fmla="*/ 0 h 539"/>
                    <a:gd name="T47" fmla="*/ 413 w 413"/>
                    <a:gd name="T48" fmla="*/ 539 h 5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413" h="539">
                      <a:moveTo>
                        <a:pt x="342" y="531"/>
                      </a:moveTo>
                      <a:lnTo>
                        <a:pt x="37" y="136"/>
                      </a:lnTo>
                      <a:lnTo>
                        <a:pt x="13" y="94"/>
                      </a:lnTo>
                      <a:lnTo>
                        <a:pt x="0" y="55"/>
                      </a:lnTo>
                      <a:lnTo>
                        <a:pt x="0" y="25"/>
                      </a:lnTo>
                      <a:lnTo>
                        <a:pt x="11" y="0"/>
                      </a:lnTo>
                      <a:lnTo>
                        <a:pt x="32" y="30"/>
                      </a:lnTo>
                      <a:lnTo>
                        <a:pt x="59" y="66"/>
                      </a:lnTo>
                      <a:lnTo>
                        <a:pt x="95" y="115"/>
                      </a:lnTo>
                      <a:lnTo>
                        <a:pt x="138" y="172"/>
                      </a:lnTo>
                      <a:lnTo>
                        <a:pt x="189" y="242"/>
                      </a:lnTo>
                      <a:lnTo>
                        <a:pt x="252" y="327"/>
                      </a:lnTo>
                      <a:lnTo>
                        <a:pt x="325" y="425"/>
                      </a:lnTo>
                      <a:lnTo>
                        <a:pt x="413" y="539"/>
                      </a:lnTo>
                      <a:lnTo>
                        <a:pt x="342" y="531"/>
                      </a:lnTo>
                      <a:close/>
                    </a:path>
                  </a:pathLst>
                </a:custGeom>
                <a:solidFill>
                  <a:srgbClr val="A8B2B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7" name="Freeform 381"/>
                <p:cNvSpPr>
                  <a:spLocks/>
                </p:cNvSpPr>
                <p:nvPr/>
              </p:nvSpPr>
              <p:spPr bwMode="auto">
                <a:xfrm>
                  <a:off x="4722" y="1177"/>
                  <a:ext cx="291" cy="288"/>
                </a:xfrm>
                <a:custGeom>
                  <a:avLst/>
                  <a:gdLst>
                    <a:gd name="T0" fmla="*/ 4 w 1166"/>
                    <a:gd name="T1" fmla="*/ 2 h 1153"/>
                    <a:gd name="T2" fmla="*/ 4 w 1166"/>
                    <a:gd name="T3" fmla="*/ 2 h 1153"/>
                    <a:gd name="T4" fmla="*/ 4 w 1166"/>
                    <a:gd name="T5" fmla="*/ 3 h 1153"/>
                    <a:gd name="T6" fmla="*/ 4 w 1166"/>
                    <a:gd name="T7" fmla="*/ 3 h 1153"/>
                    <a:gd name="T8" fmla="*/ 3 w 1166"/>
                    <a:gd name="T9" fmla="*/ 3 h 1153"/>
                    <a:gd name="T10" fmla="*/ 3 w 1166"/>
                    <a:gd name="T11" fmla="*/ 3 h 1153"/>
                    <a:gd name="T12" fmla="*/ 3 w 1166"/>
                    <a:gd name="T13" fmla="*/ 3 h 1153"/>
                    <a:gd name="T14" fmla="*/ 3 w 1166"/>
                    <a:gd name="T15" fmla="*/ 2 h 1153"/>
                    <a:gd name="T16" fmla="*/ 3 w 1166"/>
                    <a:gd name="T17" fmla="*/ 2 h 1153"/>
                    <a:gd name="T18" fmla="*/ 2 w 1166"/>
                    <a:gd name="T19" fmla="*/ 1 h 1153"/>
                    <a:gd name="T20" fmla="*/ 2 w 1166"/>
                    <a:gd name="T21" fmla="*/ 1 h 1153"/>
                    <a:gd name="T22" fmla="*/ 2 w 1166"/>
                    <a:gd name="T23" fmla="*/ 0 h 1153"/>
                    <a:gd name="T24" fmla="*/ 1 w 1166"/>
                    <a:gd name="T25" fmla="*/ 0 h 1153"/>
                    <a:gd name="T26" fmla="*/ 1 w 1166"/>
                    <a:gd name="T27" fmla="*/ 0 h 1153"/>
                    <a:gd name="T28" fmla="*/ 1 w 1166"/>
                    <a:gd name="T29" fmla="*/ 0 h 1153"/>
                    <a:gd name="T30" fmla="*/ 0 w 1166"/>
                    <a:gd name="T31" fmla="*/ 0 h 1153"/>
                    <a:gd name="T32" fmla="*/ 0 w 1166"/>
                    <a:gd name="T33" fmla="*/ 0 h 1153"/>
                    <a:gd name="T34" fmla="*/ 0 w 1166"/>
                    <a:gd name="T35" fmla="*/ 1 h 1153"/>
                    <a:gd name="T36" fmla="*/ 0 w 1166"/>
                    <a:gd name="T37" fmla="*/ 1 h 1153"/>
                    <a:gd name="T38" fmla="*/ 0 w 1166"/>
                    <a:gd name="T39" fmla="*/ 2 h 1153"/>
                    <a:gd name="T40" fmla="*/ 0 w 1166"/>
                    <a:gd name="T41" fmla="*/ 3 h 1153"/>
                    <a:gd name="T42" fmla="*/ 1 w 1166"/>
                    <a:gd name="T43" fmla="*/ 3 h 1153"/>
                    <a:gd name="T44" fmla="*/ 1 w 1166"/>
                    <a:gd name="T45" fmla="*/ 4 h 1153"/>
                    <a:gd name="T46" fmla="*/ 2 w 1166"/>
                    <a:gd name="T47" fmla="*/ 4 h 1153"/>
                    <a:gd name="T48" fmla="*/ 2 w 1166"/>
                    <a:gd name="T49" fmla="*/ 4 h 1153"/>
                    <a:gd name="T50" fmla="*/ 3 w 1166"/>
                    <a:gd name="T51" fmla="*/ 4 h 1153"/>
                    <a:gd name="T52" fmla="*/ 3 w 1166"/>
                    <a:gd name="T53" fmla="*/ 4 h 1153"/>
                    <a:gd name="T54" fmla="*/ 3 w 1166"/>
                    <a:gd name="T55" fmla="*/ 3 h 1153"/>
                    <a:gd name="T56" fmla="*/ 3 w 1166"/>
                    <a:gd name="T57" fmla="*/ 3 h 1153"/>
                    <a:gd name="T58" fmla="*/ 4 w 1166"/>
                    <a:gd name="T59" fmla="*/ 3 h 1153"/>
                    <a:gd name="T60" fmla="*/ 4 w 1166"/>
                    <a:gd name="T61" fmla="*/ 3 h 1153"/>
                    <a:gd name="T62" fmla="*/ 4 w 1166"/>
                    <a:gd name="T63" fmla="*/ 2 h 115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66"/>
                    <a:gd name="T97" fmla="*/ 0 h 1153"/>
                    <a:gd name="T98" fmla="*/ 1166 w 1166"/>
                    <a:gd name="T99" fmla="*/ 1153 h 115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66" h="1153">
                      <a:moveTo>
                        <a:pt x="1166" y="627"/>
                      </a:moveTo>
                      <a:lnTo>
                        <a:pt x="1130" y="647"/>
                      </a:lnTo>
                      <a:lnTo>
                        <a:pt x="1101" y="663"/>
                      </a:lnTo>
                      <a:lnTo>
                        <a:pt x="1071" y="676"/>
                      </a:lnTo>
                      <a:lnTo>
                        <a:pt x="1044" y="687"/>
                      </a:lnTo>
                      <a:lnTo>
                        <a:pt x="1016" y="698"/>
                      </a:lnTo>
                      <a:lnTo>
                        <a:pt x="991" y="704"/>
                      </a:lnTo>
                      <a:lnTo>
                        <a:pt x="968" y="706"/>
                      </a:lnTo>
                      <a:lnTo>
                        <a:pt x="943" y="710"/>
                      </a:lnTo>
                      <a:lnTo>
                        <a:pt x="919" y="710"/>
                      </a:lnTo>
                      <a:lnTo>
                        <a:pt x="894" y="706"/>
                      </a:lnTo>
                      <a:lnTo>
                        <a:pt x="869" y="701"/>
                      </a:lnTo>
                      <a:lnTo>
                        <a:pt x="843" y="693"/>
                      </a:lnTo>
                      <a:lnTo>
                        <a:pt x="815" y="685"/>
                      </a:lnTo>
                      <a:lnTo>
                        <a:pt x="783" y="674"/>
                      </a:lnTo>
                      <a:lnTo>
                        <a:pt x="750" y="660"/>
                      </a:lnTo>
                      <a:lnTo>
                        <a:pt x="714" y="644"/>
                      </a:lnTo>
                      <a:lnTo>
                        <a:pt x="734" y="527"/>
                      </a:lnTo>
                      <a:lnTo>
                        <a:pt x="563" y="470"/>
                      </a:lnTo>
                      <a:lnTo>
                        <a:pt x="563" y="383"/>
                      </a:lnTo>
                      <a:lnTo>
                        <a:pt x="560" y="299"/>
                      </a:lnTo>
                      <a:lnTo>
                        <a:pt x="552" y="214"/>
                      </a:lnTo>
                      <a:lnTo>
                        <a:pt x="533" y="128"/>
                      </a:lnTo>
                      <a:lnTo>
                        <a:pt x="497" y="87"/>
                      </a:lnTo>
                      <a:lnTo>
                        <a:pt x="457" y="52"/>
                      </a:lnTo>
                      <a:lnTo>
                        <a:pt x="416" y="30"/>
                      </a:lnTo>
                      <a:lnTo>
                        <a:pt x="375" y="13"/>
                      </a:lnTo>
                      <a:lnTo>
                        <a:pt x="329" y="2"/>
                      </a:lnTo>
                      <a:lnTo>
                        <a:pt x="280" y="0"/>
                      </a:lnTo>
                      <a:lnTo>
                        <a:pt x="231" y="6"/>
                      </a:lnTo>
                      <a:lnTo>
                        <a:pt x="176" y="13"/>
                      </a:lnTo>
                      <a:lnTo>
                        <a:pt x="123" y="55"/>
                      </a:lnTo>
                      <a:lnTo>
                        <a:pt x="79" y="98"/>
                      </a:lnTo>
                      <a:lnTo>
                        <a:pt x="47" y="144"/>
                      </a:lnTo>
                      <a:lnTo>
                        <a:pt x="22" y="196"/>
                      </a:lnTo>
                      <a:lnTo>
                        <a:pt x="8" y="247"/>
                      </a:lnTo>
                      <a:lnTo>
                        <a:pt x="0" y="307"/>
                      </a:lnTo>
                      <a:lnTo>
                        <a:pt x="0" y="373"/>
                      </a:lnTo>
                      <a:lnTo>
                        <a:pt x="8" y="443"/>
                      </a:lnTo>
                      <a:lnTo>
                        <a:pt x="148" y="546"/>
                      </a:lnTo>
                      <a:lnTo>
                        <a:pt x="125" y="622"/>
                      </a:lnTo>
                      <a:lnTo>
                        <a:pt x="130" y="701"/>
                      </a:lnTo>
                      <a:lnTo>
                        <a:pt x="158" y="777"/>
                      </a:lnTo>
                      <a:lnTo>
                        <a:pt x="204" y="853"/>
                      </a:lnTo>
                      <a:lnTo>
                        <a:pt x="264" y="924"/>
                      </a:lnTo>
                      <a:lnTo>
                        <a:pt x="326" y="989"/>
                      </a:lnTo>
                      <a:lnTo>
                        <a:pt x="389" y="1047"/>
                      </a:lnTo>
                      <a:lnTo>
                        <a:pt x="448" y="1093"/>
                      </a:lnTo>
                      <a:lnTo>
                        <a:pt x="522" y="1125"/>
                      </a:lnTo>
                      <a:lnTo>
                        <a:pt x="587" y="1147"/>
                      </a:lnTo>
                      <a:lnTo>
                        <a:pt x="642" y="1153"/>
                      </a:lnTo>
                      <a:lnTo>
                        <a:pt x="684" y="1144"/>
                      </a:lnTo>
                      <a:lnTo>
                        <a:pt x="720" y="1119"/>
                      </a:lnTo>
                      <a:lnTo>
                        <a:pt x="748" y="1076"/>
                      </a:lnTo>
                      <a:lnTo>
                        <a:pt x="767" y="1011"/>
                      </a:lnTo>
                      <a:lnTo>
                        <a:pt x="778" y="924"/>
                      </a:lnTo>
                      <a:lnTo>
                        <a:pt x="848" y="904"/>
                      </a:lnTo>
                      <a:lnTo>
                        <a:pt x="910" y="883"/>
                      </a:lnTo>
                      <a:lnTo>
                        <a:pt x="968" y="858"/>
                      </a:lnTo>
                      <a:lnTo>
                        <a:pt x="1021" y="828"/>
                      </a:lnTo>
                      <a:lnTo>
                        <a:pt x="1065" y="793"/>
                      </a:lnTo>
                      <a:lnTo>
                        <a:pt x="1106" y="750"/>
                      </a:lnTo>
                      <a:lnTo>
                        <a:pt x="1139" y="696"/>
                      </a:lnTo>
                      <a:lnTo>
                        <a:pt x="1166" y="627"/>
                      </a:lnTo>
                      <a:close/>
                    </a:path>
                  </a:pathLst>
                </a:custGeom>
                <a:solidFill>
                  <a:srgbClr val="1E191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8" name="Freeform 382"/>
                <p:cNvSpPr>
                  <a:spLocks/>
                </p:cNvSpPr>
                <p:nvPr/>
              </p:nvSpPr>
              <p:spPr bwMode="auto">
                <a:xfrm>
                  <a:off x="4731" y="1187"/>
                  <a:ext cx="115" cy="124"/>
                </a:xfrm>
                <a:custGeom>
                  <a:avLst/>
                  <a:gdLst>
                    <a:gd name="T0" fmla="*/ 0 w 460"/>
                    <a:gd name="T1" fmla="*/ 2 h 492"/>
                    <a:gd name="T2" fmla="*/ 0 w 460"/>
                    <a:gd name="T3" fmla="*/ 2 h 492"/>
                    <a:gd name="T4" fmla="*/ 0 w 460"/>
                    <a:gd name="T5" fmla="*/ 2 h 492"/>
                    <a:gd name="T6" fmla="*/ 1 w 460"/>
                    <a:gd name="T7" fmla="*/ 2 h 492"/>
                    <a:gd name="T8" fmla="*/ 1 w 460"/>
                    <a:gd name="T9" fmla="*/ 2 h 492"/>
                    <a:gd name="T10" fmla="*/ 1 w 460"/>
                    <a:gd name="T11" fmla="*/ 2 h 492"/>
                    <a:gd name="T12" fmla="*/ 1 w 460"/>
                    <a:gd name="T13" fmla="*/ 2 h 492"/>
                    <a:gd name="T14" fmla="*/ 1 w 460"/>
                    <a:gd name="T15" fmla="*/ 2 h 492"/>
                    <a:gd name="T16" fmla="*/ 1 w 460"/>
                    <a:gd name="T17" fmla="*/ 2 h 492"/>
                    <a:gd name="T18" fmla="*/ 1 w 460"/>
                    <a:gd name="T19" fmla="*/ 2 h 492"/>
                    <a:gd name="T20" fmla="*/ 1 w 460"/>
                    <a:gd name="T21" fmla="*/ 2 h 492"/>
                    <a:gd name="T22" fmla="*/ 1 w 460"/>
                    <a:gd name="T23" fmla="*/ 2 h 492"/>
                    <a:gd name="T24" fmla="*/ 1 w 460"/>
                    <a:gd name="T25" fmla="*/ 2 h 492"/>
                    <a:gd name="T26" fmla="*/ 1 w 460"/>
                    <a:gd name="T27" fmla="*/ 2 h 492"/>
                    <a:gd name="T28" fmla="*/ 1 w 460"/>
                    <a:gd name="T29" fmla="*/ 1 h 492"/>
                    <a:gd name="T30" fmla="*/ 0 w 460"/>
                    <a:gd name="T31" fmla="*/ 1 h 492"/>
                    <a:gd name="T32" fmla="*/ 0 w 460"/>
                    <a:gd name="T33" fmla="*/ 1 h 492"/>
                    <a:gd name="T34" fmla="*/ 0 w 460"/>
                    <a:gd name="T35" fmla="*/ 1 h 492"/>
                    <a:gd name="T36" fmla="*/ 0 w 460"/>
                    <a:gd name="T37" fmla="*/ 1 h 492"/>
                    <a:gd name="T38" fmla="*/ 0 w 460"/>
                    <a:gd name="T39" fmla="*/ 1 h 492"/>
                    <a:gd name="T40" fmla="*/ 1 w 460"/>
                    <a:gd name="T41" fmla="*/ 1 h 492"/>
                    <a:gd name="T42" fmla="*/ 1 w 460"/>
                    <a:gd name="T43" fmla="*/ 2 h 492"/>
                    <a:gd name="T44" fmla="*/ 1 w 460"/>
                    <a:gd name="T45" fmla="*/ 2 h 492"/>
                    <a:gd name="T46" fmla="*/ 1 w 460"/>
                    <a:gd name="T47" fmla="*/ 2 h 492"/>
                    <a:gd name="T48" fmla="*/ 1 w 460"/>
                    <a:gd name="T49" fmla="*/ 2 h 492"/>
                    <a:gd name="T50" fmla="*/ 1 w 460"/>
                    <a:gd name="T51" fmla="*/ 2 h 492"/>
                    <a:gd name="T52" fmla="*/ 1 w 460"/>
                    <a:gd name="T53" fmla="*/ 1 h 492"/>
                    <a:gd name="T54" fmla="*/ 1 w 460"/>
                    <a:gd name="T55" fmla="*/ 1 h 492"/>
                    <a:gd name="T56" fmla="*/ 1 w 460"/>
                    <a:gd name="T57" fmla="*/ 1 h 492"/>
                    <a:gd name="T58" fmla="*/ 2 w 460"/>
                    <a:gd name="T59" fmla="*/ 1 h 492"/>
                    <a:gd name="T60" fmla="*/ 2 w 460"/>
                    <a:gd name="T61" fmla="*/ 1 h 492"/>
                    <a:gd name="T62" fmla="*/ 2 w 460"/>
                    <a:gd name="T63" fmla="*/ 1 h 492"/>
                    <a:gd name="T64" fmla="*/ 2 w 460"/>
                    <a:gd name="T65" fmla="*/ 1 h 492"/>
                    <a:gd name="T66" fmla="*/ 2 w 460"/>
                    <a:gd name="T67" fmla="*/ 1 h 492"/>
                    <a:gd name="T68" fmla="*/ 2 w 460"/>
                    <a:gd name="T69" fmla="*/ 1 h 492"/>
                    <a:gd name="T70" fmla="*/ 2 w 460"/>
                    <a:gd name="T71" fmla="*/ 0 h 492"/>
                    <a:gd name="T72" fmla="*/ 2 w 460"/>
                    <a:gd name="T73" fmla="*/ 0 h 492"/>
                    <a:gd name="T74" fmla="*/ 2 w 460"/>
                    <a:gd name="T75" fmla="*/ 0 h 492"/>
                    <a:gd name="T76" fmla="*/ 2 w 460"/>
                    <a:gd name="T77" fmla="*/ 0 h 492"/>
                    <a:gd name="T78" fmla="*/ 1 w 460"/>
                    <a:gd name="T79" fmla="*/ 0 h 492"/>
                    <a:gd name="T80" fmla="*/ 1 w 460"/>
                    <a:gd name="T81" fmla="*/ 0 h 492"/>
                    <a:gd name="T82" fmla="*/ 1 w 460"/>
                    <a:gd name="T83" fmla="*/ 0 h 492"/>
                    <a:gd name="T84" fmla="*/ 1 w 460"/>
                    <a:gd name="T85" fmla="*/ 0 h 492"/>
                    <a:gd name="T86" fmla="*/ 1 w 460"/>
                    <a:gd name="T87" fmla="*/ 0 h 492"/>
                    <a:gd name="T88" fmla="*/ 1 w 460"/>
                    <a:gd name="T89" fmla="*/ 0 h 492"/>
                    <a:gd name="T90" fmla="*/ 1 w 460"/>
                    <a:gd name="T91" fmla="*/ 0 h 492"/>
                    <a:gd name="T92" fmla="*/ 0 w 460"/>
                    <a:gd name="T93" fmla="*/ 1 h 492"/>
                    <a:gd name="T94" fmla="*/ 0 w 460"/>
                    <a:gd name="T95" fmla="*/ 1 h 492"/>
                    <a:gd name="T96" fmla="*/ 0 w 460"/>
                    <a:gd name="T97" fmla="*/ 1 h 492"/>
                    <a:gd name="T98" fmla="*/ 0 w 460"/>
                    <a:gd name="T99" fmla="*/ 1 h 492"/>
                    <a:gd name="T100" fmla="*/ 0 w 460"/>
                    <a:gd name="T101" fmla="*/ 1 h 492"/>
                    <a:gd name="T102" fmla="*/ 0 w 460"/>
                    <a:gd name="T103" fmla="*/ 1 h 492"/>
                    <a:gd name="T104" fmla="*/ 0 w 460"/>
                    <a:gd name="T105" fmla="*/ 1 h 492"/>
                    <a:gd name="T106" fmla="*/ 0 w 460"/>
                    <a:gd name="T107" fmla="*/ 2 h 49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460"/>
                    <a:gd name="T163" fmla="*/ 0 h 492"/>
                    <a:gd name="T164" fmla="*/ 460 w 460"/>
                    <a:gd name="T165" fmla="*/ 492 h 49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460" h="492">
                      <a:moveTo>
                        <a:pt x="12" y="356"/>
                      </a:moveTo>
                      <a:lnTo>
                        <a:pt x="30" y="385"/>
                      </a:lnTo>
                      <a:lnTo>
                        <a:pt x="60" y="418"/>
                      </a:lnTo>
                      <a:lnTo>
                        <a:pt x="101" y="445"/>
                      </a:lnTo>
                      <a:lnTo>
                        <a:pt x="145" y="470"/>
                      </a:lnTo>
                      <a:lnTo>
                        <a:pt x="185" y="486"/>
                      </a:lnTo>
                      <a:lnTo>
                        <a:pt x="221" y="492"/>
                      </a:lnTo>
                      <a:lnTo>
                        <a:pt x="242" y="486"/>
                      </a:lnTo>
                      <a:lnTo>
                        <a:pt x="251" y="468"/>
                      </a:lnTo>
                      <a:lnTo>
                        <a:pt x="234" y="454"/>
                      </a:lnTo>
                      <a:lnTo>
                        <a:pt x="207" y="432"/>
                      </a:lnTo>
                      <a:lnTo>
                        <a:pt x="177" y="410"/>
                      </a:lnTo>
                      <a:lnTo>
                        <a:pt x="145" y="385"/>
                      </a:lnTo>
                      <a:lnTo>
                        <a:pt x="113" y="362"/>
                      </a:lnTo>
                      <a:lnTo>
                        <a:pt x="88" y="337"/>
                      </a:lnTo>
                      <a:lnTo>
                        <a:pt x="71" y="315"/>
                      </a:lnTo>
                      <a:lnTo>
                        <a:pt x="65" y="296"/>
                      </a:lnTo>
                      <a:lnTo>
                        <a:pt x="69" y="291"/>
                      </a:lnTo>
                      <a:lnTo>
                        <a:pt x="74" y="288"/>
                      </a:lnTo>
                      <a:lnTo>
                        <a:pt x="83" y="288"/>
                      </a:lnTo>
                      <a:lnTo>
                        <a:pt x="88" y="288"/>
                      </a:lnTo>
                      <a:lnTo>
                        <a:pt x="259" y="418"/>
                      </a:lnTo>
                      <a:lnTo>
                        <a:pt x="267" y="397"/>
                      </a:lnTo>
                      <a:lnTo>
                        <a:pt x="277" y="378"/>
                      </a:lnTo>
                      <a:lnTo>
                        <a:pt x="294" y="358"/>
                      </a:lnTo>
                      <a:lnTo>
                        <a:pt x="313" y="342"/>
                      </a:lnTo>
                      <a:lnTo>
                        <a:pt x="316" y="304"/>
                      </a:lnTo>
                      <a:lnTo>
                        <a:pt x="321" y="268"/>
                      </a:lnTo>
                      <a:lnTo>
                        <a:pt x="332" y="236"/>
                      </a:lnTo>
                      <a:lnTo>
                        <a:pt x="348" y="203"/>
                      </a:lnTo>
                      <a:lnTo>
                        <a:pt x="370" y="176"/>
                      </a:lnTo>
                      <a:lnTo>
                        <a:pt x="395" y="152"/>
                      </a:lnTo>
                      <a:lnTo>
                        <a:pt x="425" y="130"/>
                      </a:lnTo>
                      <a:lnTo>
                        <a:pt x="460" y="117"/>
                      </a:lnTo>
                      <a:lnTo>
                        <a:pt x="455" y="95"/>
                      </a:lnTo>
                      <a:lnTo>
                        <a:pt x="441" y="78"/>
                      </a:lnTo>
                      <a:lnTo>
                        <a:pt x="422" y="62"/>
                      </a:lnTo>
                      <a:lnTo>
                        <a:pt x="402" y="49"/>
                      </a:lnTo>
                      <a:lnTo>
                        <a:pt x="362" y="25"/>
                      </a:lnTo>
                      <a:lnTo>
                        <a:pt x="321" y="7"/>
                      </a:lnTo>
                      <a:lnTo>
                        <a:pt x="280" y="0"/>
                      </a:lnTo>
                      <a:lnTo>
                        <a:pt x="240" y="0"/>
                      </a:lnTo>
                      <a:lnTo>
                        <a:pt x="201" y="5"/>
                      </a:lnTo>
                      <a:lnTo>
                        <a:pt x="166" y="19"/>
                      </a:lnTo>
                      <a:lnTo>
                        <a:pt x="131" y="35"/>
                      </a:lnTo>
                      <a:lnTo>
                        <a:pt x="101" y="60"/>
                      </a:lnTo>
                      <a:lnTo>
                        <a:pt x="74" y="87"/>
                      </a:lnTo>
                      <a:lnTo>
                        <a:pt x="49" y="117"/>
                      </a:lnTo>
                      <a:lnTo>
                        <a:pt x="30" y="152"/>
                      </a:lnTo>
                      <a:lnTo>
                        <a:pt x="14" y="190"/>
                      </a:lnTo>
                      <a:lnTo>
                        <a:pt x="6" y="228"/>
                      </a:lnTo>
                      <a:lnTo>
                        <a:pt x="0" y="272"/>
                      </a:lnTo>
                      <a:lnTo>
                        <a:pt x="3" y="312"/>
                      </a:lnTo>
                      <a:lnTo>
                        <a:pt x="12" y="356"/>
                      </a:lnTo>
                      <a:close/>
                    </a:path>
                  </a:pathLst>
                </a:custGeom>
                <a:solidFill>
                  <a:srgbClr val="996B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29" name="Freeform 383"/>
                <p:cNvSpPr>
                  <a:spLocks/>
                </p:cNvSpPr>
                <p:nvPr/>
              </p:nvSpPr>
              <p:spPr bwMode="auto">
                <a:xfrm>
                  <a:off x="4777" y="1297"/>
                  <a:ext cx="16" cy="9"/>
                </a:xfrm>
                <a:custGeom>
                  <a:avLst/>
                  <a:gdLst>
                    <a:gd name="T0" fmla="*/ 0 w 66"/>
                    <a:gd name="T1" fmla="*/ 0 h 33"/>
                    <a:gd name="T2" fmla="*/ 0 w 66"/>
                    <a:gd name="T3" fmla="*/ 0 h 33"/>
                    <a:gd name="T4" fmla="*/ 0 w 66"/>
                    <a:gd name="T5" fmla="*/ 0 h 33"/>
                    <a:gd name="T6" fmla="*/ 0 w 66"/>
                    <a:gd name="T7" fmla="*/ 0 h 33"/>
                    <a:gd name="T8" fmla="*/ 0 w 66"/>
                    <a:gd name="T9" fmla="*/ 0 h 33"/>
                    <a:gd name="T10" fmla="*/ 0 w 66"/>
                    <a:gd name="T11" fmla="*/ 0 h 33"/>
                    <a:gd name="T12" fmla="*/ 0 w 66"/>
                    <a:gd name="T13" fmla="*/ 0 h 33"/>
                    <a:gd name="T14" fmla="*/ 0 w 66"/>
                    <a:gd name="T15" fmla="*/ 0 h 33"/>
                    <a:gd name="T16" fmla="*/ 0 w 66"/>
                    <a:gd name="T17" fmla="*/ 0 h 33"/>
                    <a:gd name="T18" fmla="*/ 0 w 66"/>
                    <a:gd name="T19" fmla="*/ 0 h 33"/>
                    <a:gd name="T20" fmla="*/ 0 w 66"/>
                    <a:gd name="T21" fmla="*/ 0 h 33"/>
                    <a:gd name="T22" fmla="*/ 0 w 66"/>
                    <a:gd name="T23" fmla="*/ 0 h 3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6"/>
                    <a:gd name="T37" fmla="*/ 0 h 33"/>
                    <a:gd name="T38" fmla="*/ 66 w 66"/>
                    <a:gd name="T39" fmla="*/ 33 h 3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6" h="33">
                      <a:moveTo>
                        <a:pt x="0" y="3"/>
                      </a:moveTo>
                      <a:lnTo>
                        <a:pt x="27" y="0"/>
                      </a:lnTo>
                      <a:lnTo>
                        <a:pt x="39" y="8"/>
                      </a:lnTo>
                      <a:lnTo>
                        <a:pt x="49" y="14"/>
                      </a:lnTo>
                      <a:lnTo>
                        <a:pt x="57" y="22"/>
                      </a:lnTo>
                      <a:lnTo>
                        <a:pt x="66" y="28"/>
                      </a:lnTo>
                      <a:lnTo>
                        <a:pt x="66" y="30"/>
                      </a:lnTo>
                      <a:lnTo>
                        <a:pt x="66" y="33"/>
                      </a:lnTo>
                      <a:lnTo>
                        <a:pt x="52" y="28"/>
                      </a:lnTo>
                      <a:lnTo>
                        <a:pt x="36" y="22"/>
                      </a:lnTo>
                      <a:lnTo>
                        <a:pt x="20" y="14"/>
                      </a:lnTo>
                      <a:lnTo>
                        <a:pt x="0" y="3"/>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0" name="Freeform 384"/>
                <p:cNvSpPr>
                  <a:spLocks/>
                </p:cNvSpPr>
                <p:nvPr/>
              </p:nvSpPr>
              <p:spPr bwMode="auto">
                <a:xfrm>
                  <a:off x="4772" y="1293"/>
                  <a:ext cx="16" cy="9"/>
                </a:xfrm>
                <a:custGeom>
                  <a:avLst/>
                  <a:gdLst>
                    <a:gd name="T0" fmla="*/ 0 w 65"/>
                    <a:gd name="T1" fmla="*/ 0 h 37"/>
                    <a:gd name="T2" fmla="*/ 0 w 65"/>
                    <a:gd name="T3" fmla="*/ 0 h 37"/>
                    <a:gd name="T4" fmla="*/ 0 w 65"/>
                    <a:gd name="T5" fmla="*/ 0 h 37"/>
                    <a:gd name="T6" fmla="*/ 0 w 65"/>
                    <a:gd name="T7" fmla="*/ 0 h 37"/>
                    <a:gd name="T8" fmla="*/ 0 w 65"/>
                    <a:gd name="T9" fmla="*/ 0 h 37"/>
                    <a:gd name="T10" fmla="*/ 0 w 65"/>
                    <a:gd name="T11" fmla="*/ 0 h 37"/>
                    <a:gd name="T12" fmla="*/ 0 w 65"/>
                    <a:gd name="T13" fmla="*/ 0 h 37"/>
                    <a:gd name="T14" fmla="*/ 0 w 65"/>
                    <a:gd name="T15" fmla="*/ 0 h 37"/>
                    <a:gd name="T16" fmla="*/ 0 w 65"/>
                    <a:gd name="T17" fmla="*/ 0 h 37"/>
                    <a:gd name="T18" fmla="*/ 0 w 65"/>
                    <a:gd name="T19" fmla="*/ 0 h 37"/>
                    <a:gd name="T20" fmla="*/ 0 w 65"/>
                    <a:gd name="T21" fmla="*/ 0 h 3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5"/>
                    <a:gd name="T34" fmla="*/ 0 h 37"/>
                    <a:gd name="T35" fmla="*/ 65 w 65"/>
                    <a:gd name="T36" fmla="*/ 37 h 3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5" h="37">
                      <a:moveTo>
                        <a:pt x="65" y="30"/>
                      </a:moveTo>
                      <a:lnTo>
                        <a:pt x="44" y="37"/>
                      </a:lnTo>
                      <a:lnTo>
                        <a:pt x="33" y="30"/>
                      </a:lnTo>
                      <a:lnTo>
                        <a:pt x="19" y="25"/>
                      </a:lnTo>
                      <a:lnTo>
                        <a:pt x="9" y="18"/>
                      </a:lnTo>
                      <a:lnTo>
                        <a:pt x="0" y="9"/>
                      </a:lnTo>
                      <a:lnTo>
                        <a:pt x="28" y="0"/>
                      </a:lnTo>
                      <a:lnTo>
                        <a:pt x="35" y="9"/>
                      </a:lnTo>
                      <a:lnTo>
                        <a:pt x="46" y="18"/>
                      </a:lnTo>
                      <a:lnTo>
                        <a:pt x="58" y="25"/>
                      </a:lnTo>
                      <a:lnTo>
                        <a:pt x="65" y="30"/>
                      </a:lnTo>
                      <a:close/>
                    </a:path>
                  </a:pathLst>
                </a:custGeom>
                <a:solidFill>
                  <a:srgbClr val="CCAD7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1" name="Freeform 385"/>
                <p:cNvSpPr>
                  <a:spLocks noEditPoints="1"/>
                </p:cNvSpPr>
                <p:nvPr/>
              </p:nvSpPr>
              <p:spPr bwMode="auto">
                <a:xfrm>
                  <a:off x="4767" y="1282"/>
                  <a:ext cx="33" cy="16"/>
                </a:xfrm>
                <a:custGeom>
                  <a:avLst/>
                  <a:gdLst>
                    <a:gd name="T0" fmla="*/ 0 w 129"/>
                    <a:gd name="T1" fmla="*/ 0 h 63"/>
                    <a:gd name="T2" fmla="*/ 0 w 129"/>
                    <a:gd name="T3" fmla="*/ 0 h 63"/>
                    <a:gd name="T4" fmla="*/ 0 w 129"/>
                    <a:gd name="T5" fmla="*/ 0 h 63"/>
                    <a:gd name="T6" fmla="*/ 0 w 129"/>
                    <a:gd name="T7" fmla="*/ 0 h 63"/>
                    <a:gd name="T8" fmla="*/ 0 w 129"/>
                    <a:gd name="T9" fmla="*/ 0 h 63"/>
                    <a:gd name="T10" fmla="*/ 0 w 129"/>
                    <a:gd name="T11" fmla="*/ 0 h 63"/>
                    <a:gd name="T12" fmla="*/ 0 w 129"/>
                    <a:gd name="T13" fmla="*/ 0 h 63"/>
                    <a:gd name="T14" fmla="*/ 0 w 129"/>
                    <a:gd name="T15" fmla="*/ 0 h 63"/>
                    <a:gd name="T16" fmla="*/ 0 w 129"/>
                    <a:gd name="T17" fmla="*/ 0 h 63"/>
                    <a:gd name="T18" fmla="*/ 0 w 129"/>
                    <a:gd name="T19" fmla="*/ 0 h 63"/>
                    <a:gd name="T20" fmla="*/ 0 w 129"/>
                    <a:gd name="T21" fmla="*/ 0 h 63"/>
                    <a:gd name="T22" fmla="*/ 1 w 129"/>
                    <a:gd name="T23" fmla="*/ 0 h 63"/>
                    <a:gd name="T24" fmla="*/ 1 w 129"/>
                    <a:gd name="T25" fmla="*/ 0 h 63"/>
                    <a:gd name="T26" fmla="*/ 1 w 129"/>
                    <a:gd name="T27" fmla="*/ 0 h 63"/>
                    <a:gd name="T28" fmla="*/ 1 w 129"/>
                    <a:gd name="T29" fmla="*/ 0 h 63"/>
                    <a:gd name="T30" fmla="*/ 1 w 129"/>
                    <a:gd name="T31" fmla="*/ 0 h 63"/>
                    <a:gd name="T32" fmla="*/ 1 w 129"/>
                    <a:gd name="T33" fmla="*/ 0 h 63"/>
                    <a:gd name="T34" fmla="*/ 1 w 129"/>
                    <a:gd name="T35" fmla="*/ 0 h 63"/>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29"/>
                    <a:gd name="T55" fmla="*/ 0 h 63"/>
                    <a:gd name="T56" fmla="*/ 129 w 129"/>
                    <a:gd name="T57" fmla="*/ 63 h 63"/>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29" h="63">
                      <a:moveTo>
                        <a:pt x="64" y="60"/>
                      </a:moveTo>
                      <a:lnTo>
                        <a:pt x="37" y="63"/>
                      </a:lnTo>
                      <a:lnTo>
                        <a:pt x="27" y="58"/>
                      </a:lnTo>
                      <a:lnTo>
                        <a:pt x="16" y="49"/>
                      </a:lnTo>
                      <a:lnTo>
                        <a:pt x="7" y="44"/>
                      </a:lnTo>
                      <a:lnTo>
                        <a:pt x="0" y="38"/>
                      </a:lnTo>
                      <a:lnTo>
                        <a:pt x="27" y="30"/>
                      </a:lnTo>
                      <a:lnTo>
                        <a:pt x="35" y="35"/>
                      </a:lnTo>
                      <a:lnTo>
                        <a:pt x="43" y="44"/>
                      </a:lnTo>
                      <a:lnTo>
                        <a:pt x="53" y="52"/>
                      </a:lnTo>
                      <a:lnTo>
                        <a:pt x="64" y="60"/>
                      </a:lnTo>
                      <a:close/>
                      <a:moveTo>
                        <a:pt x="111" y="5"/>
                      </a:moveTo>
                      <a:lnTo>
                        <a:pt x="129" y="0"/>
                      </a:lnTo>
                      <a:lnTo>
                        <a:pt x="127" y="3"/>
                      </a:lnTo>
                      <a:lnTo>
                        <a:pt x="124" y="5"/>
                      </a:lnTo>
                      <a:lnTo>
                        <a:pt x="122" y="12"/>
                      </a:lnTo>
                      <a:lnTo>
                        <a:pt x="119" y="14"/>
                      </a:lnTo>
                      <a:lnTo>
                        <a:pt x="111" y="5"/>
                      </a:lnTo>
                      <a:close/>
                    </a:path>
                  </a:pathLst>
                </a:custGeom>
                <a:solidFill>
                  <a:srgbClr val="C6A87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2" name="Freeform 386"/>
                <p:cNvSpPr>
                  <a:spLocks noEditPoints="1"/>
                </p:cNvSpPr>
                <p:nvPr/>
              </p:nvSpPr>
              <p:spPr bwMode="auto">
                <a:xfrm>
                  <a:off x="4763" y="1275"/>
                  <a:ext cx="43" cy="20"/>
                </a:xfrm>
                <a:custGeom>
                  <a:avLst/>
                  <a:gdLst>
                    <a:gd name="T0" fmla="*/ 0 w 173"/>
                    <a:gd name="T1" fmla="*/ 0 h 79"/>
                    <a:gd name="T2" fmla="*/ 0 w 173"/>
                    <a:gd name="T3" fmla="*/ 0 h 79"/>
                    <a:gd name="T4" fmla="*/ 0 w 173"/>
                    <a:gd name="T5" fmla="*/ 0 h 79"/>
                    <a:gd name="T6" fmla="*/ 0 w 173"/>
                    <a:gd name="T7" fmla="*/ 0 h 79"/>
                    <a:gd name="T8" fmla="*/ 0 w 173"/>
                    <a:gd name="T9" fmla="*/ 0 h 79"/>
                    <a:gd name="T10" fmla="*/ 0 w 173"/>
                    <a:gd name="T11" fmla="*/ 0 h 79"/>
                    <a:gd name="T12" fmla="*/ 0 w 173"/>
                    <a:gd name="T13" fmla="*/ 0 h 79"/>
                    <a:gd name="T14" fmla="*/ 0 w 173"/>
                    <a:gd name="T15" fmla="*/ 0 h 79"/>
                    <a:gd name="T16" fmla="*/ 0 w 173"/>
                    <a:gd name="T17" fmla="*/ 0 h 79"/>
                    <a:gd name="T18" fmla="*/ 0 w 173"/>
                    <a:gd name="T19" fmla="*/ 0 h 79"/>
                    <a:gd name="T20" fmla="*/ 0 w 173"/>
                    <a:gd name="T21" fmla="*/ 0 h 79"/>
                    <a:gd name="T22" fmla="*/ 0 w 173"/>
                    <a:gd name="T23" fmla="*/ 0 h 79"/>
                    <a:gd name="T24" fmla="*/ 1 w 173"/>
                    <a:gd name="T25" fmla="*/ 0 h 79"/>
                    <a:gd name="T26" fmla="*/ 0 w 173"/>
                    <a:gd name="T27" fmla="*/ 0 h 79"/>
                    <a:gd name="T28" fmla="*/ 0 w 173"/>
                    <a:gd name="T29" fmla="*/ 0 h 79"/>
                    <a:gd name="T30" fmla="*/ 0 w 173"/>
                    <a:gd name="T31" fmla="*/ 0 h 79"/>
                    <a:gd name="T32" fmla="*/ 0 w 173"/>
                    <a:gd name="T33" fmla="*/ 0 h 79"/>
                    <a:gd name="T34" fmla="*/ 0 w 173"/>
                    <a:gd name="T35" fmla="*/ 0 h 7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173"/>
                    <a:gd name="T55" fmla="*/ 0 h 79"/>
                    <a:gd name="T56" fmla="*/ 173 w 173"/>
                    <a:gd name="T57" fmla="*/ 79 h 7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173" h="79">
                      <a:moveTo>
                        <a:pt x="65" y="70"/>
                      </a:moveTo>
                      <a:lnTo>
                        <a:pt x="37" y="79"/>
                      </a:lnTo>
                      <a:lnTo>
                        <a:pt x="26" y="74"/>
                      </a:lnTo>
                      <a:lnTo>
                        <a:pt x="16" y="65"/>
                      </a:lnTo>
                      <a:lnTo>
                        <a:pt x="7" y="60"/>
                      </a:lnTo>
                      <a:lnTo>
                        <a:pt x="0" y="54"/>
                      </a:lnTo>
                      <a:lnTo>
                        <a:pt x="26" y="47"/>
                      </a:lnTo>
                      <a:lnTo>
                        <a:pt x="35" y="52"/>
                      </a:lnTo>
                      <a:lnTo>
                        <a:pt x="42" y="58"/>
                      </a:lnTo>
                      <a:lnTo>
                        <a:pt x="54" y="65"/>
                      </a:lnTo>
                      <a:lnTo>
                        <a:pt x="65" y="70"/>
                      </a:lnTo>
                      <a:close/>
                      <a:moveTo>
                        <a:pt x="111" y="22"/>
                      </a:moveTo>
                      <a:lnTo>
                        <a:pt x="173" y="0"/>
                      </a:lnTo>
                      <a:lnTo>
                        <a:pt x="162" y="12"/>
                      </a:lnTo>
                      <a:lnTo>
                        <a:pt x="155" y="22"/>
                      </a:lnTo>
                      <a:lnTo>
                        <a:pt x="146" y="33"/>
                      </a:lnTo>
                      <a:lnTo>
                        <a:pt x="138" y="44"/>
                      </a:lnTo>
                      <a:lnTo>
                        <a:pt x="111" y="22"/>
                      </a:lnTo>
                      <a:close/>
                    </a:path>
                  </a:pathLst>
                </a:custGeom>
                <a:solidFill>
                  <a:srgbClr val="C1A07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3" name="Freeform 387"/>
                <p:cNvSpPr>
                  <a:spLocks noEditPoints="1"/>
                </p:cNvSpPr>
                <p:nvPr/>
              </p:nvSpPr>
              <p:spPr bwMode="auto">
                <a:xfrm>
                  <a:off x="4759" y="1270"/>
                  <a:ext cx="50" cy="22"/>
                </a:xfrm>
                <a:custGeom>
                  <a:avLst/>
                  <a:gdLst>
                    <a:gd name="T0" fmla="*/ 1 w 200"/>
                    <a:gd name="T1" fmla="*/ 0 h 90"/>
                    <a:gd name="T2" fmla="*/ 1 w 200"/>
                    <a:gd name="T3" fmla="*/ 0 h 90"/>
                    <a:gd name="T4" fmla="*/ 1 w 200"/>
                    <a:gd name="T5" fmla="*/ 0 h 90"/>
                    <a:gd name="T6" fmla="*/ 1 w 200"/>
                    <a:gd name="T7" fmla="*/ 0 h 90"/>
                    <a:gd name="T8" fmla="*/ 1 w 200"/>
                    <a:gd name="T9" fmla="*/ 0 h 90"/>
                    <a:gd name="T10" fmla="*/ 1 w 200"/>
                    <a:gd name="T11" fmla="*/ 0 h 90"/>
                    <a:gd name="T12" fmla="*/ 1 w 200"/>
                    <a:gd name="T13" fmla="*/ 0 h 90"/>
                    <a:gd name="T14" fmla="*/ 1 w 200"/>
                    <a:gd name="T15" fmla="*/ 0 h 90"/>
                    <a:gd name="T16" fmla="*/ 1 w 200"/>
                    <a:gd name="T17" fmla="*/ 0 h 90"/>
                    <a:gd name="T18" fmla="*/ 1 w 200"/>
                    <a:gd name="T19" fmla="*/ 0 h 90"/>
                    <a:gd name="T20" fmla="*/ 1 w 200"/>
                    <a:gd name="T21" fmla="*/ 0 h 90"/>
                    <a:gd name="T22" fmla="*/ 1 w 200"/>
                    <a:gd name="T23" fmla="*/ 0 h 90"/>
                    <a:gd name="T24" fmla="*/ 0 w 200"/>
                    <a:gd name="T25" fmla="*/ 0 h 90"/>
                    <a:gd name="T26" fmla="*/ 0 w 200"/>
                    <a:gd name="T27" fmla="*/ 0 h 90"/>
                    <a:gd name="T28" fmla="*/ 0 w 200"/>
                    <a:gd name="T29" fmla="*/ 0 h 90"/>
                    <a:gd name="T30" fmla="*/ 0 w 200"/>
                    <a:gd name="T31" fmla="*/ 0 h 90"/>
                    <a:gd name="T32" fmla="*/ 0 w 200"/>
                    <a:gd name="T33" fmla="*/ 0 h 90"/>
                    <a:gd name="T34" fmla="*/ 0 w 200"/>
                    <a:gd name="T35" fmla="*/ 0 h 90"/>
                    <a:gd name="T36" fmla="*/ 0 w 200"/>
                    <a:gd name="T37" fmla="*/ 0 h 90"/>
                    <a:gd name="T38" fmla="*/ 0 w 200"/>
                    <a:gd name="T39" fmla="*/ 0 h 90"/>
                    <a:gd name="T40" fmla="*/ 0 w 200"/>
                    <a:gd name="T41" fmla="*/ 0 h 90"/>
                    <a:gd name="T42" fmla="*/ 0 w 200"/>
                    <a:gd name="T43" fmla="*/ 0 h 90"/>
                    <a:gd name="T44" fmla="*/ 0 w 200"/>
                    <a:gd name="T45" fmla="*/ 0 h 9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0"/>
                    <a:gd name="T70" fmla="*/ 0 h 90"/>
                    <a:gd name="T71" fmla="*/ 200 w 200"/>
                    <a:gd name="T72" fmla="*/ 90 h 9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0" h="90">
                      <a:moveTo>
                        <a:pt x="164" y="52"/>
                      </a:moveTo>
                      <a:lnTo>
                        <a:pt x="146" y="57"/>
                      </a:lnTo>
                      <a:lnTo>
                        <a:pt x="108" y="30"/>
                      </a:lnTo>
                      <a:lnTo>
                        <a:pt x="200" y="0"/>
                      </a:lnTo>
                      <a:lnTo>
                        <a:pt x="200" y="4"/>
                      </a:lnTo>
                      <a:lnTo>
                        <a:pt x="200" y="9"/>
                      </a:lnTo>
                      <a:lnTo>
                        <a:pt x="200" y="11"/>
                      </a:lnTo>
                      <a:lnTo>
                        <a:pt x="200" y="14"/>
                      </a:lnTo>
                      <a:lnTo>
                        <a:pt x="189" y="22"/>
                      </a:lnTo>
                      <a:lnTo>
                        <a:pt x="178" y="34"/>
                      </a:lnTo>
                      <a:lnTo>
                        <a:pt x="171" y="41"/>
                      </a:lnTo>
                      <a:lnTo>
                        <a:pt x="164" y="52"/>
                      </a:lnTo>
                      <a:close/>
                      <a:moveTo>
                        <a:pt x="62" y="82"/>
                      </a:moveTo>
                      <a:lnTo>
                        <a:pt x="35" y="90"/>
                      </a:lnTo>
                      <a:lnTo>
                        <a:pt x="23" y="82"/>
                      </a:lnTo>
                      <a:lnTo>
                        <a:pt x="12" y="74"/>
                      </a:lnTo>
                      <a:lnTo>
                        <a:pt x="5" y="66"/>
                      </a:lnTo>
                      <a:lnTo>
                        <a:pt x="0" y="60"/>
                      </a:lnTo>
                      <a:lnTo>
                        <a:pt x="23" y="52"/>
                      </a:lnTo>
                      <a:lnTo>
                        <a:pt x="32" y="60"/>
                      </a:lnTo>
                      <a:lnTo>
                        <a:pt x="40" y="66"/>
                      </a:lnTo>
                      <a:lnTo>
                        <a:pt x="51" y="74"/>
                      </a:lnTo>
                      <a:lnTo>
                        <a:pt x="62" y="82"/>
                      </a:lnTo>
                      <a:close/>
                    </a:path>
                  </a:pathLst>
                </a:custGeom>
                <a:solidFill>
                  <a:srgbClr val="BF9B7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4" name="Freeform 388"/>
                <p:cNvSpPr>
                  <a:spLocks noEditPoints="1"/>
                </p:cNvSpPr>
                <p:nvPr/>
              </p:nvSpPr>
              <p:spPr bwMode="auto">
                <a:xfrm>
                  <a:off x="4756" y="1265"/>
                  <a:ext cx="53" cy="24"/>
                </a:xfrm>
                <a:custGeom>
                  <a:avLst/>
                  <a:gdLst>
                    <a:gd name="T0" fmla="*/ 1 w 209"/>
                    <a:gd name="T1" fmla="*/ 0 h 95"/>
                    <a:gd name="T2" fmla="*/ 1 w 209"/>
                    <a:gd name="T3" fmla="*/ 0 h 95"/>
                    <a:gd name="T4" fmla="*/ 1 w 209"/>
                    <a:gd name="T5" fmla="*/ 0 h 95"/>
                    <a:gd name="T6" fmla="*/ 1 w 209"/>
                    <a:gd name="T7" fmla="*/ 0 h 95"/>
                    <a:gd name="T8" fmla="*/ 1 w 209"/>
                    <a:gd name="T9" fmla="*/ 0 h 95"/>
                    <a:gd name="T10" fmla="*/ 1 w 209"/>
                    <a:gd name="T11" fmla="*/ 0 h 95"/>
                    <a:gd name="T12" fmla="*/ 1 w 209"/>
                    <a:gd name="T13" fmla="*/ 0 h 95"/>
                    <a:gd name="T14" fmla="*/ 1 w 209"/>
                    <a:gd name="T15" fmla="*/ 0 h 95"/>
                    <a:gd name="T16" fmla="*/ 1 w 209"/>
                    <a:gd name="T17" fmla="*/ 0 h 95"/>
                    <a:gd name="T18" fmla="*/ 1 w 209"/>
                    <a:gd name="T19" fmla="*/ 0 h 95"/>
                    <a:gd name="T20" fmla="*/ 1 w 209"/>
                    <a:gd name="T21" fmla="*/ 0 h 95"/>
                    <a:gd name="T22" fmla="*/ 1 w 209"/>
                    <a:gd name="T23" fmla="*/ 0 h 95"/>
                    <a:gd name="T24" fmla="*/ 0 w 209"/>
                    <a:gd name="T25" fmla="*/ 1 h 95"/>
                    <a:gd name="T26" fmla="*/ 0 w 209"/>
                    <a:gd name="T27" fmla="*/ 1 h 95"/>
                    <a:gd name="T28" fmla="*/ 0 w 209"/>
                    <a:gd name="T29" fmla="*/ 1 h 95"/>
                    <a:gd name="T30" fmla="*/ 0 w 209"/>
                    <a:gd name="T31" fmla="*/ 0 h 95"/>
                    <a:gd name="T32" fmla="*/ 0 w 209"/>
                    <a:gd name="T33" fmla="*/ 0 h 95"/>
                    <a:gd name="T34" fmla="*/ 0 w 209"/>
                    <a:gd name="T35" fmla="*/ 0 h 95"/>
                    <a:gd name="T36" fmla="*/ 0 w 209"/>
                    <a:gd name="T37" fmla="*/ 0 h 95"/>
                    <a:gd name="T38" fmla="*/ 0 w 209"/>
                    <a:gd name="T39" fmla="*/ 0 h 95"/>
                    <a:gd name="T40" fmla="*/ 0 w 209"/>
                    <a:gd name="T41" fmla="*/ 0 h 95"/>
                    <a:gd name="T42" fmla="*/ 0 w 209"/>
                    <a:gd name="T43" fmla="*/ 0 h 95"/>
                    <a:gd name="T44" fmla="*/ 0 w 209"/>
                    <a:gd name="T45" fmla="*/ 1 h 95"/>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09"/>
                    <a:gd name="T70" fmla="*/ 0 h 95"/>
                    <a:gd name="T71" fmla="*/ 209 w 209"/>
                    <a:gd name="T72" fmla="*/ 95 h 95"/>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09" h="95">
                      <a:moveTo>
                        <a:pt x="198" y="41"/>
                      </a:moveTo>
                      <a:lnTo>
                        <a:pt x="136" y="63"/>
                      </a:lnTo>
                      <a:lnTo>
                        <a:pt x="97" y="33"/>
                      </a:lnTo>
                      <a:lnTo>
                        <a:pt x="209" y="0"/>
                      </a:lnTo>
                      <a:lnTo>
                        <a:pt x="209" y="9"/>
                      </a:lnTo>
                      <a:lnTo>
                        <a:pt x="209" y="17"/>
                      </a:lnTo>
                      <a:lnTo>
                        <a:pt x="209" y="25"/>
                      </a:lnTo>
                      <a:lnTo>
                        <a:pt x="209" y="33"/>
                      </a:lnTo>
                      <a:lnTo>
                        <a:pt x="203" y="35"/>
                      </a:lnTo>
                      <a:lnTo>
                        <a:pt x="201" y="39"/>
                      </a:lnTo>
                      <a:lnTo>
                        <a:pt x="201" y="41"/>
                      </a:lnTo>
                      <a:lnTo>
                        <a:pt x="198" y="41"/>
                      </a:lnTo>
                      <a:close/>
                      <a:moveTo>
                        <a:pt x="51" y="88"/>
                      </a:moveTo>
                      <a:lnTo>
                        <a:pt x="25" y="95"/>
                      </a:lnTo>
                      <a:lnTo>
                        <a:pt x="16" y="88"/>
                      </a:lnTo>
                      <a:lnTo>
                        <a:pt x="9" y="79"/>
                      </a:lnTo>
                      <a:lnTo>
                        <a:pt x="5" y="71"/>
                      </a:lnTo>
                      <a:lnTo>
                        <a:pt x="0" y="63"/>
                      </a:lnTo>
                      <a:lnTo>
                        <a:pt x="11" y="55"/>
                      </a:lnTo>
                      <a:lnTo>
                        <a:pt x="21" y="63"/>
                      </a:lnTo>
                      <a:lnTo>
                        <a:pt x="30" y="71"/>
                      </a:lnTo>
                      <a:lnTo>
                        <a:pt x="41" y="79"/>
                      </a:lnTo>
                      <a:lnTo>
                        <a:pt x="51" y="88"/>
                      </a:lnTo>
                      <a:close/>
                    </a:path>
                  </a:pathLst>
                </a:custGeom>
                <a:solidFill>
                  <a:srgbClr val="BA96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5" name="Freeform 389"/>
                <p:cNvSpPr>
                  <a:spLocks noEditPoints="1"/>
                </p:cNvSpPr>
                <p:nvPr/>
              </p:nvSpPr>
              <p:spPr bwMode="auto">
                <a:xfrm>
                  <a:off x="4754" y="1259"/>
                  <a:ext cx="55" cy="26"/>
                </a:xfrm>
                <a:custGeom>
                  <a:avLst/>
                  <a:gdLst>
                    <a:gd name="T0" fmla="*/ 1 w 223"/>
                    <a:gd name="T1" fmla="*/ 0 h 100"/>
                    <a:gd name="T2" fmla="*/ 0 w 223"/>
                    <a:gd name="T3" fmla="*/ 0 h 100"/>
                    <a:gd name="T4" fmla="*/ 0 w 223"/>
                    <a:gd name="T5" fmla="*/ 0 h 100"/>
                    <a:gd name="T6" fmla="*/ 1 w 223"/>
                    <a:gd name="T7" fmla="*/ 0 h 100"/>
                    <a:gd name="T8" fmla="*/ 1 w 223"/>
                    <a:gd name="T9" fmla="*/ 0 h 100"/>
                    <a:gd name="T10" fmla="*/ 1 w 223"/>
                    <a:gd name="T11" fmla="*/ 0 h 100"/>
                    <a:gd name="T12" fmla="*/ 1 w 223"/>
                    <a:gd name="T13" fmla="*/ 0 h 100"/>
                    <a:gd name="T14" fmla="*/ 1 w 223"/>
                    <a:gd name="T15" fmla="*/ 0 h 100"/>
                    <a:gd name="T16" fmla="*/ 0 w 223"/>
                    <a:gd name="T17" fmla="*/ 1 h 100"/>
                    <a:gd name="T18" fmla="*/ 0 w 223"/>
                    <a:gd name="T19" fmla="*/ 1 h 100"/>
                    <a:gd name="T20" fmla="*/ 0 w 223"/>
                    <a:gd name="T21" fmla="*/ 1 h 100"/>
                    <a:gd name="T22" fmla="*/ 0 w 223"/>
                    <a:gd name="T23" fmla="*/ 1 h 100"/>
                    <a:gd name="T24" fmla="*/ 0 w 223"/>
                    <a:gd name="T25" fmla="*/ 0 h 100"/>
                    <a:gd name="T26" fmla="*/ 0 w 223"/>
                    <a:gd name="T27" fmla="*/ 0 h 100"/>
                    <a:gd name="T28" fmla="*/ 0 w 223"/>
                    <a:gd name="T29" fmla="*/ 0 h 100"/>
                    <a:gd name="T30" fmla="*/ 0 w 223"/>
                    <a:gd name="T31" fmla="*/ 0 h 100"/>
                    <a:gd name="T32" fmla="*/ 0 w 223"/>
                    <a:gd name="T33" fmla="*/ 0 h 100"/>
                    <a:gd name="T34" fmla="*/ 0 w 223"/>
                    <a:gd name="T35" fmla="*/ 0 h 100"/>
                    <a:gd name="T36" fmla="*/ 0 w 223"/>
                    <a:gd name="T37" fmla="*/ 0 h 100"/>
                    <a:gd name="T38" fmla="*/ 0 w 223"/>
                    <a:gd name="T39" fmla="*/ 0 h 100"/>
                    <a:gd name="T40" fmla="*/ 0 w 223"/>
                    <a:gd name="T41" fmla="*/ 0 h 100"/>
                    <a:gd name="T42" fmla="*/ 0 w 223"/>
                    <a:gd name="T43" fmla="*/ 1 h 100"/>
                    <a:gd name="T44" fmla="*/ 0 w 223"/>
                    <a:gd name="T45" fmla="*/ 1 h 100"/>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223"/>
                    <a:gd name="T70" fmla="*/ 0 h 100"/>
                    <a:gd name="T71" fmla="*/ 223 w 223"/>
                    <a:gd name="T72" fmla="*/ 100 h 100"/>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223" h="100">
                      <a:moveTo>
                        <a:pt x="220" y="40"/>
                      </a:moveTo>
                      <a:lnTo>
                        <a:pt x="128" y="70"/>
                      </a:lnTo>
                      <a:lnTo>
                        <a:pt x="90" y="38"/>
                      </a:lnTo>
                      <a:lnTo>
                        <a:pt x="223" y="0"/>
                      </a:lnTo>
                      <a:lnTo>
                        <a:pt x="220" y="10"/>
                      </a:lnTo>
                      <a:lnTo>
                        <a:pt x="220" y="21"/>
                      </a:lnTo>
                      <a:lnTo>
                        <a:pt x="220" y="33"/>
                      </a:lnTo>
                      <a:lnTo>
                        <a:pt x="220" y="40"/>
                      </a:lnTo>
                      <a:close/>
                      <a:moveTo>
                        <a:pt x="43" y="92"/>
                      </a:moveTo>
                      <a:lnTo>
                        <a:pt x="20" y="100"/>
                      </a:lnTo>
                      <a:lnTo>
                        <a:pt x="13" y="95"/>
                      </a:lnTo>
                      <a:lnTo>
                        <a:pt x="11" y="86"/>
                      </a:lnTo>
                      <a:lnTo>
                        <a:pt x="6" y="81"/>
                      </a:lnTo>
                      <a:lnTo>
                        <a:pt x="2" y="76"/>
                      </a:lnTo>
                      <a:lnTo>
                        <a:pt x="2" y="74"/>
                      </a:lnTo>
                      <a:lnTo>
                        <a:pt x="2" y="70"/>
                      </a:lnTo>
                      <a:lnTo>
                        <a:pt x="0" y="68"/>
                      </a:lnTo>
                      <a:lnTo>
                        <a:pt x="0" y="62"/>
                      </a:lnTo>
                      <a:lnTo>
                        <a:pt x="8" y="62"/>
                      </a:lnTo>
                      <a:lnTo>
                        <a:pt x="16" y="70"/>
                      </a:lnTo>
                      <a:lnTo>
                        <a:pt x="25" y="76"/>
                      </a:lnTo>
                      <a:lnTo>
                        <a:pt x="32" y="84"/>
                      </a:lnTo>
                      <a:lnTo>
                        <a:pt x="43" y="92"/>
                      </a:lnTo>
                      <a:close/>
                    </a:path>
                  </a:pathLst>
                </a:custGeom>
                <a:solidFill>
                  <a:srgbClr val="B58E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6" name="Freeform 390"/>
                <p:cNvSpPr>
                  <a:spLocks noEditPoints="1"/>
                </p:cNvSpPr>
                <p:nvPr/>
              </p:nvSpPr>
              <p:spPr bwMode="auto">
                <a:xfrm>
                  <a:off x="4754" y="1254"/>
                  <a:ext cx="58" cy="27"/>
                </a:xfrm>
                <a:custGeom>
                  <a:avLst/>
                  <a:gdLst>
                    <a:gd name="T0" fmla="*/ 1 w 231"/>
                    <a:gd name="T1" fmla="*/ 0 h 106"/>
                    <a:gd name="T2" fmla="*/ 1 w 231"/>
                    <a:gd name="T3" fmla="*/ 0 h 106"/>
                    <a:gd name="T4" fmla="*/ 0 w 231"/>
                    <a:gd name="T5" fmla="*/ 0 h 106"/>
                    <a:gd name="T6" fmla="*/ 1 w 231"/>
                    <a:gd name="T7" fmla="*/ 0 h 106"/>
                    <a:gd name="T8" fmla="*/ 1 w 231"/>
                    <a:gd name="T9" fmla="*/ 0 h 106"/>
                    <a:gd name="T10" fmla="*/ 1 w 231"/>
                    <a:gd name="T11" fmla="*/ 0 h 106"/>
                    <a:gd name="T12" fmla="*/ 1 w 231"/>
                    <a:gd name="T13" fmla="*/ 0 h 106"/>
                    <a:gd name="T14" fmla="*/ 1 w 231"/>
                    <a:gd name="T15" fmla="*/ 0 h 106"/>
                    <a:gd name="T16" fmla="*/ 0 w 231"/>
                    <a:gd name="T17" fmla="*/ 1 h 106"/>
                    <a:gd name="T18" fmla="*/ 0 w 231"/>
                    <a:gd name="T19" fmla="*/ 1 h 106"/>
                    <a:gd name="T20" fmla="*/ 0 w 231"/>
                    <a:gd name="T21" fmla="*/ 1 h 106"/>
                    <a:gd name="T22" fmla="*/ 0 w 231"/>
                    <a:gd name="T23" fmla="*/ 1 h 106"/>
                    <a:gd name="T24" fmla="*/ 0 w 231"/>
                    <a:gd name="T25" fmla="*/ 1 h 106"/>
                    <a:gd name="T26" fmla="*/ 0 w 231"/>
                    <a:gd name="T27" fmla="*/ 1 h 106"/>
                    <a:gd name="T28" fmla="*/ 0 w 231"/>
                    <a:gd name="T29" fmla="*/ 1 h 106"/>
                    <a:gd name="T30" fmla="*/ 0 w 231"/>
                    <a:gd name="T31" fmla="*/ 1 h 106"/>
                    <a:gd name="T32" fmla="*/ 0 w 231"/>
                    <a:gd name="T33" fmla="*/ 0 h 106"/>
                    <a:gd name="T34" fmla="*/ 0 w 231"/>
                    <a:gd name="T35" fmla="*/ 0 h 106"/>
                    <a:gd name="T36" fmla="*/ 0 w 231"/>
                    <a:gd name="T37" fmla="*/ 0 h 106"/>
                    <a:gd name="T38" fmla="*/ 0 w 231"/>
                    <a:gd name="T39" fmla="*/ 1 h 106"/>
                    <a:gd name="T40" fmla="*/ 0 w 231"/>
                    <a:gd name="T41" fmla="*/ 1 h 106"/>
                    <a:gd name="T42" fmla="*/ 0 w 231"/>
                    <a:gd name="T43" fmla="*/ 1 h 106"/>
                    <a:gd name="T44" fmla="*/ 0 w 231"/>
                    <a:gd name="T45" fmla="*/ 0 h 106"/>
                    <a:gd name="T46" fmla="*/ 0 w 231"/>
                    <a:gd name="T47" fmla="*/ 0 h 106"/>
                    <a:gd name="T48" fmla="*/ 0 w 231"/>
                    <a:gd name="T49" fmla="*/ 0 h 106"/>
                    <a:gd name="T50" fmla="*/ 0 w 231"/>
                    <a:gd name="T51" fmla="*/ 0 h 106"/>
                    <a:gd name="T52" fmla="*/ 0 w 231"/>
                    <a:gd name="T53" fmla="*/ 0 h 106"/>
                    <a:gd name="T54" fmla="*/ 0 w 231"/>
                    <a:gd name="T55" fmla="*/ 0 h 106"/>
                    <a:gd name="T56" fmla="*/ 0 w 231"/>
                    <a:gd name="T57" fmla="*/ 0 h 10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231"/>
                    <a:gd name="T88" fmla="*/ 0 h 106"/>
                    <a:gd name="T89" fmla="*/ 231 w 231"/>
                    <a:gd name="T90" fmla="*/ 106 h 106"/>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231" h="106">
                      <a:moveTo>
                        <a:pt x="220" y="43"/>
                      </a:moveTo>
                      <a:lnTo>
                        <a:pt x="108" y="76"/>
                      </a:lnTo>
                      <a:lnTo>
                        <a:pt x="68" y="46"/>
                      </a:lnTo>
                      <a:lnTo>
                        <a:pt x="231" y="0"/>
                      </a:lnTo>
                      <a:lnTo>
                        <a:pt x="226" y="11"/>
                      </a:lnTo>
                      <a:lnTo>
                        <a:pt x="223" y="22"/>
                      </a:lnTo>
                      <a:lnTo>
                        <a:pt x="220" y="32"/>
                      </a:lnTo>
                      <a:lnTo>
                        <a:pt x="220" y="43"/>
                      </a:lnTo>
                      <a:close/>
                      <a:moveTo>
                        <a:pt x="22" y="98"/>
                      </a:moveTo>
                      <a:lnTo>
                        <a:pt x="11" y="106"/>
                      </a:lnTo>
                      <a:lnTo>
                        <a:pt x="8" y="103"/>
                      </a:lnTo>
                      <a:lnTo>
                        <a:pt x="8" y="101"/>
                      </a:lnTo>
                      <a:lnTo>
                        <a:pt x="6" y="98"/>
                      </a:lnTo>
                      <a:lnTo>
                        <a:pt x="2" y="98"/>
                      </a:lnTo>
                      <a:lnTo>
                        <a:pt x="0" y="92"/>
                      </a:lnTo>
                      <a:lnTo>
                        <a:pt x="0" y="87"/>
                      </a:lnTo>
                      <a:lnTo>
                        <a:pt x="0" y="82"/>
                      </a:lnTo>
                      <a:lnTo>
                        <a:pt x="0" y="76"/>
                      </a:lnTo>
                      <a:lnTo>
                        <a:pt x="2" y="82"/>
                      </a:lnTo>
                      <a:lnTo>
                        <a:pt x="11" y="87"/>
                      </a:lnTo>
                      <a:lnTo>
                        <a:pt x="16" y="92"/>
                      </a:lnTo>
                      <a:lnTo>
                        <a:pt x="22" y="98"/>
                      </a:lnTo>
                      <a:close/>
                      <a:moveTo>
                        <a:pt x="38" y="55"/>
                      </a:moveTo>
                      <a:lnTo>
                        <a:pt x="46" y="52"/>
                      </a:lnTo>
                      <a:lnTo>
                        <a:pt x="46" y="55"/>
                      </a:lnTo>
                      <a:lnTo>
                        <a:pt x="46" y="57"/>
                      </a:lnTo>
                      <a:lnTo>
                        <a:pt x="46" y="60"/>
                      </a:lnTo>
                      <a:lnTo>
                        <a:pt x="46" y="62"/>
                      </a:lnTo>
                      <a:lnTo>
                        <a:pt x="38" y="55"/>
                      </a:lnTo>
                      <a:close/>
                    </a:path>
                  </a:pathLst>
                </a:custGeom>
                <a:solidFill>
                  <a:srgbClr val="AF89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7" name="Freeform 391"/>
                <p:cNvSpPr>
                  <a:spLocks noEditPoints="1"/>
                </p:cNvSpPr>
                <p:nvPr/>
              </p:nvSpPr>
              <p:spPr bwMode="auto">
                <a:xfrm>
                  <a:off x="4754" y="1249"/>
                  <a:ext cx="59" cy="26"/>
                </a:xfrm>
                <a:custGeom>
                  <a:avLst/>
                  <a:gdLst>
                    <a:gd name="T0" fmla="*/ 1 w 237"/>
                    <a:gd name="T1" fmla="*/ 0 h 103"/>
                    <a:gd name="T2" fmla="*/ 0 w 237"/>
                    <a:gd name="T3" fmla="*/ 0 h 103"/>
                    <a:gd name="T4" fmla="*/ 0 w 237"/>
                    <a:gd name="T5" fmla="*/ 0 h 103"/>
                    <a:gd name="T6" fmla="*/ 0 w 237"/>
                    <a:gd name="T7" fmla="*/ 0 h 103"/>
                    <a:gd name="T8" fmla="*/ 0 w 237"/>
                    <a:gd name="T9" fmla="*/ 0 h 103"/>
                    <a:gd name="T10" fmla="*/ 0 w 237"/>
                    <a:gd name="T11" fmla="*/ 0 h 103"/>
                    <a:gd name="T12" fmla="*/ 0 w 237"/>
                    <a:gd name="T13" fmla="*/ 0 h 103"/>
                    <a:gd name="T14" fmla="*/ 0 w 237"/>
                    <a:gd name="T15" fmla="*/ 0 h 103"/>
                    <a:gd name="T16" fmla="*/ 0 w 237"/>
                    <a:gd name="T17" fmla="*/ 0 h 103"/>
                    <a:gd name="T18" fmla="*/ 0 w 237"/>
                    <a:gd name="T19" fmla="*/ 0 h 103"/>
                    <a:gd name="T20" fmla="*/ 0 w 237"/>
                    <a:gd name="T21" fmla="*/ 0 h 103"/>
                    <a:gd name="T22" fmla="*/ 0 w 237"/>
                    <a:gd name="T23" fmla="*/ 0 h 103"/>
                    <a:gd name="T24" fmla="*/ 1 w 237"/>
                    <a:gd name="T25" fmla="*/ 0 h 103"/>
                    <a:gd name="T26" fmla="*/ 1 w 237"/>
                    <a:gd name="T27" fmla="*/ 0 h 103"/>
                    <a:gd name="T28" fmla="*/ 1 w 237"/>
                    <a:gd name="T29" fmla="*/ 0 h 103"/>
                    <a:gd name="T30" fmla="*/ 1 w 237"/>
                    <a:gd name="T31" fmla="*/ 0 h 103"/>
                    <a:gd name="T32" fmla="*/ 1 w 237"/>
                    <a:gd name="T33" fmla="*/ 0 h 103"/>
                    <a:gd name="T34" fmla="*/ 0 w 237"/>
                    <a:gd name="T35" fmla="*/ 1 h 103"/>
                    <a:gd name="T36" fmla="*/ 0 w 237"/>
                    <a:gd name="T37" fmla="*/ 1 h 103"/>
                    <a:gd name="T38" fmla="*/ 0 w 237"/>
                    <a:gd name="T39" fmla="*/ 1 h 103"/>
                    <a:gd name="T40" fmla="*/ 0 w 237"/>
                    <a:gd name="T41" fmla="*/ 1 h 103"/>
                    <a:gd name="T42" fmla="*/ 0 w 237"/>
                    <a:gd name="T43" fmla="*/ 1 h 103"/>
                    <a:gd name="T44" fmla="*/ 0 w 237"/>
                    <a:gd name="T45" fmla="*/ 1 h 103"/>
                    <a:gd name="T46" fmla="*/ 0 w 237"/>
                    <a:gd name="T47" fmla="*/ 1 h 103"/>
                    <a:gd name="T48" fmla="*/ 0 w 237"/>
                    <a:gd name="T49" fmla="*/ 1 h 103"/>
                    <a:gd name="T50" fmla="*/ 0 w 237"/>
                    <a:gd name="T51" fmla="*/ 1 h 103"/>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237"/>
                    <a:gd name="T79" fmla="*/ 0 h 103"/>
                    <a:gd name="T80" fmla="*/ 237 w 237"/>
                    <a:gd name="T81" fmla="*/ 103 h 103"/>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237" h="103">
                      <a:moveTo>
                        <a:pt x="223" y="41"/>
                      </a:moveTo>
                      <a:lnTo>
                        <a:pt x="90" y="79"/>
                      </a:lnTo>
                      <a:lnTo>
                        <a:pt x="66" y="62"/>
                      </a:lnTo>
                      <a:lnTo>
                        <a:pt x="60" y="62"/>
                      </a:lnTo>
                      <a:lnTo>
                        <a:pt x="55" y="62"/>
                      </a:lnTo>
                      <a:lnTo>
                        <a:pt x="48" y="65"/>
                      </a:lnTo>
                      <a:lnTo>
                        <a:pt x="46" y="71"/>
                      </a:lnTo>
                      <a:lnTo>
                        <a:pt x="46" y="74"/>
                      </a:lnTo>
                      <a:lnTo>
                        <a:pt x="46" y="76"/>
                      </a:lnTo>
                      <a:lnTo>
                        <a:pt x="46" y="79"/>
                      </a:lnTo>
                      <a:lnTo>
                        <a:pt x="46" y="81"/>
                      </a:lnTo>
                      <a:lnTo>
                        <a:pt x="20" y="62"/>
                      </a:lnTo>
                      <a:lnTo>
                        <a:pt x="237" y="0"/>
                      </a:lnTo>
                      <a:lnTo>
                        <a:pt x="233" y="9"/>
                      </a:lnTo>
                      <a:lnTo>
                        <a:pt x="231" y="19"/>
                      </a:lnTo>
                      <a:lnTo>
                        <a:pt x="226" y="30"/>
                      </a:lnTo>
                      <a:lnTo>
                        <a:pt x="223" y="41"/>
                      </a:lnTo>
                      <a:close/>
                      <a:moveTo>
                        <a:pt x="8" y="103"/>
                      </a:moveTo>
                      <a:lnTo>
                        <a:pt x="0" y="103"/>
                      </a:lnTo>
                      <a:lnTo>
                        <a:pt x="0" y="101"/>
                      </a:lnTo>
                      <a:lnTo>
                        <a:pt x="0" y="97"/>
                      </a:lnTo>
                      <a:lnTo>
                        <a:pt x="0" y="95"/>
                      </a:lnTo>
                      <a:lnTo>
                        <a:pt x="0" y="97"/>
                      </a:lnTo>
                      <a:lnTo>
                        <a:pt x="2" y="101"/>
                      </a:lnTo>
                      <a:lnTo>
                        <a:pt x="6" y="103"/>
                      </a:lnTo>
                      <a:lnTo>
                        <a:pt x="8" y="103"/>
                      </a:lnTo>
                      <a:close/>
                    </a:path>
                  </a:pathLst>
                </a:custGeom>
                <a:solidFill>
                  <a:srgbClr val="AA84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8" name="Freeform 392"/>
                <p:cNvSpPr>
                  <a:spLocks/>
                </p:cNvSpPr>
                <p:nvPr/>
              </p:nvSpPr>
              <p:spPr bwMode="auto">
                <a:xfrm>
                  <a:off x="4754" y="1244"/>
                  <a:ext cx="62" cy="24"/>
                </a:xfrm>
                <a:custGeom>
                  <a:avLst/>
                  <a:gdLst>
                    <a:gd name="T0" fmla="*/ 1 w 247"/>
                    <a:gd name="T1" fmla="*/ 0 h 95"/>
                    <a:gd name="T2" fmla="*/ 0 w 247"/>
                    <a:gd name="T3" fmla="*/ 1 h 95"/>
                    <a:gd name="T4" fmla="*/ 0 w 247"/>
                    <a:gd name="T5" fmla="*/ 0 h 95"/>
                    <a:gd name="T6" fmla="*/ 0 w 247"/>
                    <a:gd name="T7" fmla="*/ 0 h 95"/>
                    <a:gd name="T8" fmla="*/ 0 w 247"/>
                    <a:gd name="T9" fmla="*/ 0 h 95"/>
                    <a:gd name="T10" fmla="*/ 0 w 247"/>
                    <a:gd name="T11" fmla="*/ 1 h 95"/>
                    <a:gd name="T12" fmla="*/ 0 w 247"/>
                    <a:gd name="T13" fmla="*/ 1 h 95"/>
                    <a:gd name="T14" fmla="*/ 0 w 247"/>
                    <a:gd name="T15" fmla="*/ 1 h 95"/>
                    <a:gd name="T16" fmla="*/ 0 w 247"/>
                    <a:gd name="T17" fmla="*/ 0 h 95"/>
                    <a:gd name="T18" fmla="*/ 1 w 247"/>
                    <a:gd name="T19" fmla="*/ 0 h 95"/>
                    <a:gd name="T20" fmla="*/ 1 w 247"/>
                    <a:gd name="T21" fmla="*/ 0 h 95"/>
                    <a:gd name="T22" fmla="*/ 1 w 247"/>
                    <a:gd name="T23" fmla="*/ 0 h 95"/>
                    <a:gd name="T24" fmla="*/ 1 w 247"/>
                    <a:gd name="T25" fmla="*/ 0 h 95"/>
                    <a:gd name="T26" fmla="*/ 1 w 247"/>
                    <a:gd name="T27" fmla="*/ 0 h 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47"/>
                    <a:gd name="T43" fmla="*/ 0 h 95"/>
                    <a:gd name="T44" fmla="*/ 247 w 247"/>
                    <a:gd name="T45" fmla="*/ 95 h 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47" h="95">
                      <a:moveTo>
                        <a:pt x="231" y="40"/>
                      </a:moveTo>
                      <a:lnTo>
                        <a:pt x="68" y="86"/>
                      </a:lnTo>
                      <a:lnTo>
                        <a:pt x="66" y="83"/>
                      </a:lnTo>
                      <a:lnTo>
                        <a:pt x="60" y="83"/>
                      </a:lnTo>
                      <a:lnTo>
                        <a:pt x="55" y="83"/>
                      </a:lnTo>
                      <a:lnTo>
                        <a:pt x="48" y="86"/>
                      </a:lnTo>
                      <a:lnTo>
                        <a:pt x="46" y="92"/>
                      </a:lnTo>
                      <a:lnTo>
                        <a:pt x="38" y="95"/>
                      </a:lnTo>
                      <a:lnTo>
                        <a:pt x="0" y="70"/>
                      </a:lnTo>
                      <a:lnTo>
                        <a:pt x="247" y="0"/>
                      </a:lnTo>
                      <a:lnTo>
                        <a:pt x="242" y="7"/>
                      </a:lnTo>
                      <a:lnTo>
                        <a:pt x="237" y="18"/>
                      </a:lnTo>
                      <a:lnTo>
                        <a:pt x="233" y="30"/>
                      </a:lnTo>
                      <a:lnTo>
                        <a:pt x="231" y="40"/>
                      </a:lnTo>
                      <a:close/>
                    </a:path>
                  </a:pathLst>
                </a:custGeom>
                <a:solidFill>
                  <a:srgbClr val="A57C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39" name="Freeform 393"/>
                <p:cNvSpPr>
                  <a:spLocks/>
                </p:cNvSpPr>
                <p:nvPr/>
              </p:nvSpPr>
              <p:spPr bwMode="auto">
                <a:xfrm>
                  <a:off x="4751" y="1238"/>
                  <a:ext cx="67" cy="27"/>
                </a:xfrm>
                <a:custGeom>
                  <a:avLst/>
                  <a:gdLst>
                    <a:gd name="T0" fmla="*/ 1 w 268"/>
                    <a:gd name="T1" fmla="*/ 0 h 108"/>
                    <a:gd name="T2" fmla="*/ 0 w 268"/>
                    <a:gd name="T3" fmla="*/ 1 h 108"/>
                    <a:gd name="T4" fmla="*/ 0 w 268"/>
                    <a:gd name="T5" fmla="*/ 1 h 108"/>
                    <a:gd name="T6" fmla="*/ 0 w 268"/>
                    <a:gd name="T7" fmla="*/ 1 h 108"/>
                    <a:gd name="T8" fmla="*/ 0 w 268"/>
                    <a:gd name="T9" fmla="*/ 1 h 108"/>
                    <a:gd name="T10" fmla="*/ 0 w 268"/>
                    <a:gd name="T11" fmla="*/ 0 h 108"/>
                    <a:gd name="T12" fmla="*/ 0 w 268"/>
                    <a:gd name="T13" fmla="*/ 0 h 108"/>
                    <a:gd name="T14" fmla="*/ 0 w 268"/>
                    <a:gd name="T15" fmla="*/ 0 h 108"/>
                    <a:gd name="T16" fmla="*/ 1 w 268"/>
                    <a:gd name="T17" fmla="*/ 0 h 108"/>
                    <a:gd name="T18" fmla="*/ 1 w 268"/>
                    <a:gd name="T19" fmla="*/ 0 h 108"/>
                    <a:gd name="T20" fmla="*/ 1 w 268"/>
                    <a:gd name="T21" fmla="*/ 0 h 108"/>
                    <a:gd name="T22" fmla="*/ 1 w 268"/>
                    <a:gd name="T23" fmla="*/ 0 h 108"/>
                    <a:gd name="T24" fmla="*/ 1 w 268"/>
                    <a:gd name="T25" fmla="*/ 0 h 10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68"/>
                    <a:gd name="T40" fmla="*/ 0 h 108"/>
                    <a:gd name="T41" fmla="*/ 268 w 268"/>
                    <a:gd name="T42" fmla="*/ 108 h 108"/>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68" h="108">
                      <a:moveTo>
                        <a:pt x="247" y="46"/>
                      </a:moveTo>
                      <a:lnTo>
                        <a:pt x="30" y="108"/>
                      </a:lnTo>
                      <a:lnTo>
                        <a:pt x="5" y="87"/>
                      </a:lnTo>
                      <a:lnTo>
                        <a:pt x="2" y="87"/>
                      </a:lnTo>
                      <a:lnTo>
                        <a:pt x="0" y="87"/>
                      </a:lnTo>
                      <a:lnTo>
                        <a:pt x="0" y="84"/>
                      </a:lnTo>
                      <a:lnTo>
                        <a:pt x="0" y="81"/>
                      </a:lnTo>
                      <a:lnTo>
                        <a:pt x="0" y="78"/>
                      </a:lnTo>
                      <a:lnTo>
                        <a:pt x="268" y="0"/>
                      </a:lnTo>
                      <a:lnTo>
                        <a:pt x="259" y="8"/>
                      </a:lnTo>
                      <a:lnTo>
                        <a:pt x="254" y="19"/>
                      </a:lnTo>
                      <a:lnTo>
                        <a:pt x="249" y="32"/>
                      </a:lnTo>
                      <a:lnTo>
                        <a:pt x="247" y="46"/>
                      </a:lnTo>
                      <a:close/>
                    </a:path>
                  </a:pathLst>
                </a:custGeom>
                <a:solidFill>
                  <a:srgbClr val="A37A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0" name="Freeform 394"/>
                <p:cNvSpPr>
                  <a:spLocks/>
                </p:cNvSpPr>
                <p:nvPr/>
              </p:nvSpPr>
              <p:spPr bwMode="auto">
                <a:xfrm>
                  <a:off x="4751" y="1231"/>
                  <a:ext cx="72" cy="31"/>
                </a:xfrm>
                <a:custGeom>
                  <a:avLst/>
                  <a:gdLst>
                    <a:gd name="T0" fmla="*/ 1 w 287"/>
                    <a:gd name="T1" fmla="*/ 0 h 123"/>
                    <a:gd name="T2" fmla="*/ 0 w 287"/>
                    <a:gd name="T3" fmla="*/ 1 h 123"/>
                    <a:gd name="T4" fmla="*/ 0 w 287"/>
                    <a:gd name="T5" fmla="*/ 1 h 123"/>
                    <a:gd name="T6" fmla="*/ 0 w 287"/>
                    <a:gd name="T7" fmla="*/ 1 h 123"/>
                    <a:gd name="T8" fmla="*/ 0 w 287"/>
                    <a:gd name="T9" fmla="*/ 1 h 123"/>
                    <a:gd name="T10" fmla="*/ 0 w 287"/>
                    <a:gd name="T11" fmla="*/ 1 h 123"/>
                    <a:gd name="T12" fmla="*/ 0 w 287"/>
                    <a:gd name="T13" fmla="*/ 1 h 123"/>
                    <a:gd name="T14" fmla="*/ 0 w 287"/>
                    <a:gd name="T15" fmla="*/ 1 h 123"/>
                    <a:gd name="T16" fmla="*/ 0 w 287"/>
                    <a:gd name="T17" fmla="*/ 0 h 123"/>
                    <a:gd name="T18" fmla="*/ 1 w 287"/>
                    <a:gd name="T19" fmla="*/ 0 h 123"/>
                    <a:gd name="T20" fmla="*/ 1 w 287"/>
                    <a:gd name="T21" fmla="*/ 0 h 123"/>
                    <a:gd name="T22" fmla="*/ 1 w 287"/>
                    <a:gd name="T23" fmla="*/ 0 h 123"/>
                    <a:gd name="T24" fmla="*/ 1 w 287"/>
                    <a:gd name="T25" fmla="*/ 0 h 123"/>
                    <a:gd name="T26" fmla="*/ 1 w 287"/>
                    <a:gd name="T27" fmla="*/ 0 h 123"/>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287"/>
                    <a:gd name="T43" fmla="*/ 0 h 123"/>
                    <a:gd name="T44" fmla="*/ 287 w 287"/>
                    <a:gd name="T45" fmla="*/ 123 h 123"/>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287" h="123">
                      <a:moveTo>
                        <a:pt x="257" y="53"/>
                      </a:moveTo>
                      <a:lnTo>
                        <a:pt x="10" y="123"/>
                      </a:lnTo>
                      <a:lnTo>
                        <a:pt x="5" y="115"/>
                      </a:lnTo>
                      <a:lnTo>
                        <a:pt x="2" y="115"/>
                      </a:lnTo>
                      <a:lnTo>
                        <a:pt x="0" y="115"/>
                      </a:lnTo>
                      <a:lnTo>
                        <a:pt x="0" y="106"/>
                      </a:lnTo>
                      <a:lnTo>
                        <a:pt x="0" y="99"/>
                      </a:lnTo>
                      <a:lnTo>
                        <a:pt x="0" y="93"/>
                      </a:lnTo>
                      <a:lnTo>
                        <a:pt x="0" y="85"/>
                      </a:lnTo>
                      <a:lnTo>
                        <a:pt x="287" y="0"/>
                      </a:lnTo>
                      <a:lnTo>
                        <a:pt x="279" y="12"/>
                      </a:lnTo>
                      <a:lnTo>
                        <a:pt x="271" y="23"/>
                      </a:lnTo>
                      <a:lnTo>
                        <a:pt x="263" y="36"/>
                      </a:lnTo>
                      <a:lnTo>
                        <a:pt x="257" y="53"/>
                      </a:lnTo>
                      <a:close/>
                    </a:path>
                  </a:pathLst>
                </a:custGeom>
                <a:solidFill>
                  <a:srgbClr val="9E75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1" name="Freeform 395"/>
                <p:cNvSpPr>
                  <a:spLocks/>
                </p:cNvSpPr>
                <p:nvPr/>
              </p:nvSpPr>
              <p:spPr bwMode="auto">
                <a:xfrm>
                  <a:off x="4751" y="1224"/>
                  <a:ext cx="81" cy="33"/>
                </a:xfrm>
                <a:custGeom>
                  <a:avLst/>
                  <a:gdLst>
                    <a:gd name="T0" fmla="*/ 1 w 323"/>
                    <a:gd name="T1" fmla="*/ 0 h 132"/>
                    <a:gd name="T2" fmla="*/ 0 w 323"/>
                    <a:gd name="T3" fmla="*/ 1 h 132"/>
                    <a:gd name="T4" fmla="*/ 0 w 323"/>
                    <a:gd name="T5" fmla="*/ 1 h 132"/>
                    <a:gd name="T6" fmla="*/ 0 w 323"/>
                    <a:gd name="T7" fmla="*/ 1 h 132"/>
                    <a:gd name="T8" fmla="*/ 0 w 323"/>
                    <a:gd name="T9" fmla="*/ 1 h 132"/>
                    <a:gd name="T10" fmla="*/ 0 w 323"/>
                    <a:gd name="T11" fmla="*/ 1 h 132"/>
                    <a:gd name="T12" fmla="*/ 1 w 323"/>
                    <a:gd name="T13" fmla="*/ 0 h 132"/>
                    <a:gd name="T14" fmla="*/ 1 w 323"/>
                    <a:gd name="T15" fmla="*/ 0 h 132"/>
                    <a:gd name="T16" fmla="*/ 1 w 323"/>
                    <a:gd name="T17" fmla="*/ 0 h 132"/>
                    <a:gd name="T18" fmla="*/ 1 w 323"/>
                    <a:gd name="T19" fmla="*/ 0 h 132"/>
                    <a:gd name="T20" fmla="*/ 1 w 323"/>
                    <a:gd name="T21" fmla="*/ 0 h 13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3"/>
                    <a:gd name="T34" fmla="*/ 0 h 132"/>
                    <a:gd name="T35" fmla="*/ 323 w 323"/>
                    <a:gd name="T36" fmla="*/ 132 h 13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3" h="132">
                      <a:moveTo>
                        <a:pt x="268" y="54"/>
                      </a:moveTo>
                      <a:lnTo>
                        <a:pt x="0" y="132"/>
                      </a:lnTo>
                      <a:lnTo>
                        <a:pt x="0" y="121"/>
                      </a:lnTo>
                      <a:lnTo>
                        <a:pt x="2" y="111"/>
                      </a:lnTo>
                      <a:lnTo>
                        <a:pt x="2" y="100"/>
                      </a:lnTo>
                      <a:lnTo>
                        <a:pt x="2" y="89"/>
                      </a:lnTo>
                      <a:lnTo>
                        <a:pt x="323" y="0"/>
                      </a:lnTo>
                      <a:lnTo>
                        <a:pt x="307" y="13"/>
                      </a:lnTo>
                      <a:lnTo>
                        <a:pt x="293" y="24"/>
                      </a:lnTo>
                      <a:lnTo>
                        <a:pt x="279" y="38"/>
                      </a:lnTo>
                      <a:lnTo>
                        <a:pt x="268" y="54"/>
                      </a:lnTo>
                      <a:close/>
                    </a:path>
                  </a:pathLst>
                </a:custGeom>
                <a:solidFill>
                  <a:srgbClr val="9970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2" name="Freeform 396"/>
                <p:cNvSpPr>
                  <a:spLocks/>
                </p:cNvSpPr>
                <p:nvPr/>
              </p:nvSpPr>
              <p:spPr bwMode="auto">
                <a:xfrm>
                  <a:off x="4751" y="1217"/>
                  <a:ext cx="88" cy="35"/>
                </a:xfrm>
                <a:custGeom>
                  <a:avLst/>
                  <a:gdLst>
                    <a:gd name="T0" fmla="*/ 1 w 349"/>
                    <a:gd name="T1" fmla="*/ 0 h 138"/>
                    <a:gd name="T2" fmla="*/ 0 w 349"/>
                    <a:gd name="T3" fmla="*/ 1 h 138"/>
                    <a:gd name="T4" fmla="*/ 0 w 349"/>
                    <a:gd name="T5" fmla="*/ 1 h 138"/>
                    <a:gd name="T6" fmla="*/ 0 w 349"/>
                    <a:gd name="T7" fmla="*/ 1 h 138"/>
                    <a:gd name="T8" fmla="*/ 0 w 349"/>
                    <a:gd name="T9" fmla="*/ 1 h 138"/>
                    <a:gd name="T10" fmla="*/ 0 w 349"/>
                    <a:gd name="T11" fmla="*/ 1 h 138"/>
                    <a:gd name="T12" fmla="*/ 1 w 349"/>
                    <a:gd name="T13" fmla="*/ 0 h 138"/>
                    <a:gd name="T14" fmla="*/ 2 w 349"/>
                    <a:gd name="T15" fmla="*/ 0 h 138"/>
                    <a:gd name="T16" fmla="*/ 2 w 349"/>
                    <a:gd name="T17" fmla="*/ 0 h 138"/>
                    <a:gd name="T18" fmla="*/ 2 w 349"/>
                    <a:gd name="T19" fmla="*/ 0 h 138"/>
                    <a:gd name="T20" fmla="*/ 2 w 349"/>
                    <a:gd name="T21" fmla="*/ 0 h 138"/>
                    <a:gd name="T22" fmla="*/ 1 w 349"/>
                    <a:gd name="T23" fmla="*/ 0 h 138"/>
                    <a:gd name="T24" fmla="*/ 1 w 349"/>
                    <a:gd name="T25" fmla="*/ 0 h 138"/>
                    <a:gd name="T26" fmla="*/ 1 w 349"/>
                    <a:gd name="T27" fmla="*/ 0 h 138"/>
                    <a:gd name="T28" fmla="*/ 1 w 349"/>
                    <a:gd name="T29" fmla="*/ 0 h 138"/>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349"/>
                    <a:gd name="T46" fmla="*/ 0 h 138"/>
                    <a:gd name="T47" fmla="*/ 349 w 349"/>
                    <a:gd name="T48" fmla="*/ 138 h 138"/>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349" h="138">
                      <a:moveTo>
                        <a:pt x="287" y="53"/>
                      </a:moveTo>
                      <a:lnTo>
                        <a:pt x="0" y="138"/>
                      </a:lnTo>
                      <a:lnTo>
                        <a:pt x="2" y="127"/>
                      </a:lnTo>
                      <a:lnTo>
                        <a:pt x="2" y="116"/>
                      </a:lnTo>
                      <a:lnTo>
                        <a:pt x="2" y="106"/>
                      </a:lnTo>
                      <a:lnTo>
                        <a:pt x="5" y="97"/>
                      </a:lnTo>
                      <a:lnTo>
                        <a:pt x="339" y="0"/>
                      </a:lnTo>
                      <a:lnTo>
                        <a:pt x="342" y="2"/>
                      </a:lnTo>
                      <a:lnTo>
                        <a:pt x="344" y="5"/>
                      </a:lnTo>
                      <a:lnTo>
                        <a:pt x="347" y="5"/>
                      </a:lnTo>
                      <a:lnTo>
                        <a:pt x="349" y="7"/>
                      </a:lnTo>
                      <a:lnTo>
                        <a:pt x="330" y="18"/>
                      </a:lnTo>
                      <a:lnTo>
                        <a:pt x="314" y="30"/>
                      </a:lnTo>
                      <a:lnTo>
                        <a:pt x="301" y="43"/>
                      </a:lnTo>
                      <a:lnTo>
                        <a:pt x="287" y="53"/>
                      </a:lnTo>
                      <a:close/>
                    </a:path>
                  </a:pathLst>
                </a:custGeom>
                <a:solidFill>
                  <a:srgbClr val="9368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3" name="Freeform 397"/>
                <p:cNvSpPr>
                  <a:spLocks/>
                </p:cNvSpPr>
                <p:nvPr/>
              </p:nvSpPr>
              <p:spPr bwMode="auto">
                <a:xfrm>
                  <a:off x="4752" y="1215"/>
                  <a:ext cx="87" cy="32"/>
                </a:xfrm>
                <a:custGeom>
                  <a:avLst/>
                  <a:gdLst>
                    <a:gd name="T0" fmla="*/ 1 w 347"/>
                    <a:gd name="T1" fmla="*/ 0 h 128"/>
                    <a:gd name="T2" fmla="*/ 0 w 347"/>
                    <a:gd name="T3" fmla="*/ 1 h 128"/>
                    <a:gd name="T4" fmla="*/ 0 w 347"/>
                    <a:gd name="T5" fmla="*/ 1 h 128"/>
                    <a:gd name="T6" fmla="*/ 0 w 347"/>
                    <a:gd name="T7" fmla="*/ 1 h 128"/>
                    <a:gd name="T8" fmla="*/ 0 w 347"/>
                    <a:gd name="T9" fmla="*/ 1 h 128"/>
                    <a:gd name="T10" fmla="*/ 0 w 347"/>
                    <a:gd name="T11" fmla="*/ 1 h 128"/>
                    <a:gd name="T12" fmla="*/ 1 w 347"/>
                    <a:gd name="T13" fmla="*/ 0 h 128"/>
                    <a:gd name="T14" fmla="*/ 1 w 347"/>
                    <a:gd name="T15" fmla="*/ 0 h 128"/>
                    <a:gd name="T16" fmla="*/ 1 w 347"/>
                    <a:gd name="T17" fmla="*/ 0 h 128"/>
                    <a:gd name="T18" fmla="*/ 1 w 347"/>
                    <a:gd name="T19" fmla="*/ 0 h 128"/>
                    <a:gd name="T20" fmla="*/ 1 w 347"/>
                    <a:gd name="T21" fmla="*/ 0 h 128"/>
                    <a:gd name="T22" fmla="*/ 1 w 347"/>
                    <a:gd name="T23" fmla="*/ 0 h 128"/>
                    <a:gd name="T24" fmla="*/ 1 w 347"/>
                    <a:gd name="T25" fmla="*/ 0 h 128"/>
                    <a:gd name="T26" fmla="*/ 2 w 347"/>
                    <a:gd name="T27" fmla="*/ 0 h 128"/>
                    <a:gd name="T28" fmla="*/ 2 w 347"/>
                    <a:gd name="T29" fmla="*/ 0 h 128"/>
                    <a:gd name="T30" fmla="*/ 2 w 347"/>
                    <a:gd name="T31" fmla="*/ 0 h 128"/>
                    <a:gd name="T32" fmla="*/ 1 w 347"/>
                    <a:gd name="T33" fmla="*/ 0 h 128"/>
                    <a:gd name="T34" fmla="*/ 1 w 347"/>
                    <a:gd name="T35" fmla="*/ 0 h 128"/>
                    <a:gd name="T36" fmla="*/ 1 w 34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47"/>
                    <a:gd name="T58" fmla="*/ 0 h 128"/>
                    <a:gd name="T59" fmla="*/ 347 w 34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47" h="128">
                      <a:moveTo>
                        <a:pt x="321" y="39"/>
                      </a:moveTo>
                      <a:lnTo>
                        <a:pt x="0" y="128"/>
                      </a:lnTo>
                      <a:lnTo>
                        <a:pt x="3" y="118"/>
                      </a:lnTo>
                      <a:lnTo>
                        <a:pt x="5" y="106"/>
                      </a:lnTo>
                      <a:lnTo>
                        <a:pt x="8" y="98"/>
                      </a:lnTo>
                      <a:lnTo>
                        <a:pt x="10" y="88"/>
                      </a:lnTo>
                      <a:lnTo>
                        <a:pt x="317" y="0"/>
                      </a:lnTo>
                      <a:lnTo>
                        <a:pt x="321" y="3"/>
                      </a:lnTo>
                      <a:lnTo>
                        <a:pt x="323" y="3"/>
                      </a:lnTo>
                      <a:lnTo>
                        <a:pt x="326" y="5"/>
                      </a:lnTo>
                      <a:lnTo>
                        <a:pt x="328" y="9"/>
                      </a:lnTo>
                      <a:lnTo>
                        <a:pt x="334" y="12"/>
                      </a:lnTo>
                      <a:lnTo>
                        <a:pt x="340" y="14"/>
                      </a:lnTo>
                      <a:lnTo>
                        <a:pt x="342" y="17"/>
                      </a:lnTo>
                      <a:lnTo>
                        <a:pt x="347" y="19"/>
                      </a:lnTo>
                      <a:lnTo>
                        <a:pt x="342" y="25"/>
                      </a:lnTo>
                      <a:lnTo>
                        <a:pt x="334" y="28"/>
                      </a:lnTo>
                      <a:lnTo>
                        <a:pt x="326" y="33"/>
                      </a:lnTo>
                      <a:lnTo>
                        <a:pt x="321" y="39"/>
                      </a:lnTo>
                      <a:close/>
                    </a:path>
                  </a:pathLst>
                </a:custGeom>
                <a:solidFill>
                  <a:srgbClr val="9166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4" name="Freeform 398"/>
                <p:cNvSpPr>
                  <a:spLocks/>
                </p:cNvSpPr>
                <p:nvPr/>
              </p:nvSpPr>
              <p:spPr bwMode="auto">
                <a:xfrm>
                  <a:off x="4752" y="1211"/>
                  <a:ext cx="84" cy="31"/>
                </a:xfrm>
                <a:custGeom>
                  <a:avLst/>
                  <a:gdLst>
                    <a:gd name="T0" fmla="*/ 1 w 334"/>
                    <a:gd name="T1" fmla="*/ 0 h 122"/>
                    <a:gd name="T2" fmla="*/ 0 w 334"/>
                    <a:gd name="T3" fmla="*/ 1 h 122"/>
                    <a:gd name="T4" fmla="*/ 0 w 334"/>
                    <a:gd name="T5" fmla="*/ 1 h 122"/>
                    <a:gd name="T6" fmla="*/ 0 w 334"/>
                    <a:gd name="T7" fmla="*/ 1 h 122"/>
                    <a:gd name="T8" fmla="*/ 0 w 334"/>
                    <a:gd name="T9" fmla="*/ 1 h 122"/>
                    <a:gd name="T10" fmla="*/ 0 w 334"/>
                    <a:gd name="T11" fmla="*/ 0 h 122"/>
                    <a:gd name="T12" fmla="*/ 1 w 334"/>
                    <a:gd name="T13" fmla="*/ 0 h 122"/>
                    <a:gd name="T14" fmla="*/ 1 w 334"/>
                    <a:gd name="T15" fmla="*/ 0 h 122"/>
                    <a:gd name="T16" fmla="*/ 1 w 334"/>
                    <a:gd name="T17" fmla="*/ 0 h 122"/>
                    <a:gd name="T18" fmla="*/ 1 w 334"/>
                    <a:gd name="T19" fmla="*/ 0 h 122"/>
                    <a:gd name="T20" fmla="*/ 1 w 334"/>
                    <a:gd name="T21" fmla="*/ 0 h 122"/>
                    <a:gd name="T22" fmla="*/ 1 w 334"/>
                    <a:gd name="T23" fmla="*/ 0 h 122"/>
                    <a:gd name="T24" fmla="*/ 1 w 334"/>
                    <a:gd name="T25" fmla="*/ 0 h 122"/>
                    <a:gd name="T26" fmla="*/ 1 w 334"/>
                    <a:gd name="T27" fmla="*/ 0 h 122"/>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334"/>
                    <a:gd name="T43" fmla="*/ 0 h 122"/>
                    <a:gd name="T44" fmla="*/ 334 w 334"/>
                    <a:gd name="T45" fmla="*/ 122 h 122"/>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334" h="122">
                      <a:moveTo>
                        <a:pt x="334" y="25"/>
                      </a:moveTo>
                      <a:lnTo>
                        <a:pt x="0" y="122"/>
                      </a:lnTo>
                      <a:lnTo>
                        <a:pt x="5" y="111"/>
                      </a:lnTo>
                      <a:lnTo>
                        <a:pt x="11" y="98"/>
                      </a:lnTo>
                      <a:lnTo>
                        <a:pt x="18" y="87"/>
                      </a:lnTo>
                      <a:lnTo>
                        <a:pt x="25" y="76"/>
                      </a:lnTo>
                      <a:lnTo>
                        <a:pt x="290" y="0"/>
                      </a:lnTo>
                      <a:lnTo>
                        <a:pt x="298" y="6"/>
                      </a:lnTo>
                      <a:lnTo>
                        <a:pt x="309" y="11"/>
                      </a:lnTo>
                      <a:lnTo>
                        <a:pt x="318" y="16"/>
                      </a:lnTo>
                      <a:lnTo>
                        <a:pt x="325" y="22"/>
                      </a:lnTo>
                      <a:lnTo>
                        <a:pt x="328" y="22"/>
                      </a:lnTo>
                      <a:lnTo>
                        <a:pt x="331" y="22"/>
                      </a:lnTo>
                      <a:lnTo>
                        <a:pt x="334" y="25"/>
                      </a:lnTo>
                      <a:close/>
                    </a:path>
                  </a:pathLst>
                </a:custGeom>
                <a:solidFill>
                  <a:srgbClr val="8C604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5" name="Freeform 399"/>
                <p:cNvSpPr>
                  <a:spLocks/>
                </p:cNvSpPr>
                <p:nvPr/>
              </p:nvSpPr>
              <p:spPr bwMode="auto">
                <a:xfrm>
                  <a:off x="4754" y="1208"/>
                  <a:ext cx="77" cy="28"/>
                </a:xfrm>
                <a:custGeom>
                  <a:avLst/>
                  <a:gdLst>
                    <a:gd name="T0" fmla="*/ 1 w 307"/>
                    <a:gd name="T1" fmla="*/ 0 h 115"/>
                    <a:gd name="T2" fmla="*/ 0 w 307"/>
                    <a:gd name="T3" fmla="*/ 0 h 115"/>
                    <a:gd name="T4" fmla="*/ 0 w 307"/>
                    <a:gd name="T5" fmla="*/ 0 h 115"/>
                    <a:gd name="T6" fmla="*/ 0 w 307"/>
                    <a:gd name="T7" fmla="*/ 0 h 115"/>
                    <a:gd name="T8" fmla="*/ 0 w 307"/>
                    <a:gd name="T9" fmla="*/ 0 h 115"/>
                    <a:gd name="T10" fmla="*/ 0 w 307"/>
                    <a:gd name="T11" fmla="*/ 0 h 115"/>
                    <a:gd name="T12" fmla="*/ 1 w 307"/>
                    <a:gd name="T13" fmla="*/ 0 h 115"/>
                    <a:gd name="T14" fmla="*/ 1 w 307"/>
                    <a:gd name="T15" fmla="*/ 0 h 115"/>
                    <a:gd name="T16" fmla="*/ 1 w 307"/>
                    <a:gd name="T17" fmla="*/ 0 h 115"/>
                    <a:gd name="T18" fmla="*/ 1 w 307"/>
                    <a:gd name="T19" fmla="*/ 0 h 115"/>
                    <a:gd name="T20" fmla="*/ 1 w 307"/>
                    <a:gd name="T21" fmla="*/ 0 h 11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07"/>
                    <a:gd name="T34" fmla="*/ 0 h 115"/>
                    <a:gd name="T35" fmla="*/ 307 w 307"/>
                    <a:gd name="T36" fmla="*/ 115 h 11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07" h="115">
                      <a:moveTo>
                        <a:pt x="307" y="27"/>
                      </a:moveTo>
                      <a:lnTo>
                        <a:pt x="0" y="115"/>
                      </a:lnTo>
                      <a:lnTo>
                        <a:pt x="6" y="104"/>
                      </a:lnTo>
                      <a:lnTo>
                        <a:pt x="14" y="90"/>
                      </a:lnTo>
                      <a:lnTo>
                        <a:pt x="23" y="79"/>
                      </a:lnTo>
                      <a:lnTo>
                        <a:pt x="34" y="69"/>
                      </a:lnTo>
                      <a:lnTo>
                        <a:pt x="256" y="0"/>
                      </a:lnTo>
                      <a:lnTo>
                        <a:pt x="270" y="6"/>
                      </a:lnTo>
                      <a:lnTo>
                        <a:pt x="283" y="11"/>
                      </a:lnTo>
                      <a:lnTo>
                        <a:pt x="295" y="20"/>
                      </a:lnTo>
                      <a:lnTo>
                        <a:pt x="307" y="27"/>
                      </a:lnTo>
                      <a:close/>
                    </a:path>
                  </a:pathLst>
                </a:custGeom>
                <a:solidFill>
                  <a:srgbClr val="895B3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6" name="Freeform 400"/>
                <p:cNvSpPr>
                  <a:spLocks/>
                </p:cNvSpPr>
                <p:nvPr/>
              </p:nvSpPr>
              <p:spPr bwMode="auto">
                <a:xfrm>
                  <a:off x="4759" y="1206"/>
                  <a:ext cx="66" cy="24"/>
                </a:xfrm>
                <a:custGeom>
                  <a:avLst/>
                  <a:gdLst>
                    <a:gd name="T0" fmla="*/ 1 w 265"/>
                    <a:gd name="T1" fmla="*/ 0 h 98"/>
                    <a:gd name="T2" fmla="*/ 0 w 265"/>
                    <a:gd name="T3" fmla="*/ 0 h 98"/>
                    <a:gd name="T4" fmla="*/ 0 w 265"/>
                    <a:gd name="T5" fmla="*/ 0 h 98"/>
                    <a:gd name="T6" fmla="*/ 0 w 265"/>
                    <a:gd name="T7" fmla="*/ 0 h 98"/>
                    <a:gd name="T8" fmla="*/ 0 w 265"/>
                    <a:gd name="T9" fmla="*/ 0 h 98"/>
                    <a:gd name="T10" fmla="*/ 0 w 265"/>
                    <a:gd name="T11" fmla="*/ 0 h 98"/>
                    <a:gd name="T12" fmla="*/ 1 w 265"/>
                    <a:gd name="T13" fmla="*/ 0 h 98"/>
                    <a:gd name="T14" fmla="*/ 1 w 265"/>
                    <a:gd name="T15" fmla="*/ 0 h 98"/>
                    <a:gd name="T16" fmla="*/ 1 w 265"/>
                    <a:gd name="T17" fmla="*/ 0 h 98"/>
                    <a:gd name="T18" fmla="*/ 1 w 265"/>
                    <a:gd name="T19" fmla="*/ 0 h 98"/>
                    <a:gd name="T20" fmla="*/ 1 w 265"/>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65"/>
                    <a:gd name="T34" fmla="*/ 0 h 98"/>
                    <a:gd name="T35" fmla="*/ 265 w 265"/>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65" h="98">
                      <a:moveTo>
                        <a:pt x="265" y="22"/>
                      </a:moveTo>
                      <a:lnTo>
                        <a:pt x="0" y="98"/>
                      </a:lnTo>
                      <a:lnTo>
                        <a:pt x="7" y="82"/>
                      </a:lnTo>
                      <a:lnTo>
                        <a:pt x="16" y="68"/>
                      </a:lnTo>
                      <a:lnTo>
                        <a:pt x="26" y="57"/>
                      </a:lnTo>
                      <a:lnTo>
                        <a:pt x="37" y="47"/>
                      </a:lnTo>
                      <a:lnTo>
                        <a:pt x="200" y="0"/>
                      </a:lnTo>
                      <a:lnTo>
                        <a:pt x="217" y="3"/>
                      </a:lnTo>
                      <a:lnTo>
                        <a:pt x="233" y="8"/>
                      </a:lnTo>
                      <a:lnTo>
                        <a:pt x="249" y="14"/>
                      </a:lnTo>
                      <a:lnTo>
                        <a:pt x="265" y="22"/>
                      </a:lnTo>
                      <a:close/>
                    </a:path>
                  </a:pathLst>
                </a:custGeom>
                <a:solidFill>
                  <a:srgbClr val="8456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7" name="Freeform 401"/>
                <p:cNvSpPr>
                  <a:spLocks/>
                </p:cNvSpPr>
                <p:nvPr/>
              </p:nvSpPr>
              <p:spPr bwMode="auto">
                <a:xfrm>
                  <a:off x="4763" y="1205"/>
                  <a:ext cx="55" cy="20"/>
                </a:xfrm>
                <a:custGeom>
                  <a:avLst/>
                  <a:gdLst>
                    <a:gd name="T0" fmla="*/ 1 w 222"/>
                    <a:gd name="T1" fmla="*/ 0 h 79"/>
                    <a:gd name="T2" fmla="*/ 0 w 222"/>
                    <a:gd name="T3" fmla="*/ 0 h 79"/>
                    <a:gd name="T4" fmla="*/ 0 w 222"/>
                    <a:gd name="T5" fmla="*/ 0 h 79"/>
                    <a:gd name="T6" fmla="*/ 0 w 222"/>
                    <a:gd name="T7" fmla="*/ 0 h 79"/>
                    <a:gd name="T8" fmla="*/ 0 w 222"/>
                    <a:gd name="T9" fmla="*/ 0 h 79"/>
                    <a:gd name="T10" fmla="*/ 0 w 222"/>
                    <a:gd name="T11" fmla="*/ 0 h 79"/>
                    <a:gd name="T12" fmla="*/ 0 w 222"/>
                    <a:gd name="T13" fmla="*/ 0 h 79"/>
                    <a:gd name="T14" fmla="*/ 0 w 222"/>
                    <a:gd name="T15" fmla="*/ 0 h 79"/>
                    <a:gd name="T16" fmla="*/ 0 w 222"/>
                    <a:gd name="T17" fmla="*/ 0 h 79"/>
                    <a:gd name="T18" fmla="*/ 0 w 222"/>
                    <a:gd name="T19" fmla="*/ 0 h 79"/>
                    <a:gd name="T20" fmla="*/ 0 w 222"/>
                    <a:gd name="T21" fmla="*/ 0 h 79"/>
                    <a:gd name="T22" fmla="*/ 0 w 222"/>
                    <a:gd name="T23" fmla="*/ 0 h 79"/>
                    <a:gd name="T24" fmla="*/ 0 w 222"/>
                    <a:gd name="T25" fmla="*/ 0 h 79"/>
                    <a:gd name="T26" fmla="*/ 0 w 222"/>
                    <a:gd name="T27" fmla="*/ 0 h 79"/>
                    <a:gd name="T28" fmla="*/ 0 w 222"/>
                    <a:gd name="T29" fmla="*/ 0 h 79"/>
                    <a:gd name="T30" fmla="*/ 1 w 222"/>
                    <a:gd name="T31" fmla="*/ 0 h 79"/>
                    <a:gd name="T32" fmla="*/ 1 w 222"/>
                    <a:gd name="T33" fmla="*/ 0 h 79"/>
                    <a:gd name="T34" fmla="*/ 1 w 222"/>
                    <a:gd name="T35" fmla="*/ 0 h 79"/>
                    <a:gd name="T36" fmla="*/ 1 w 222"/>
                    <a:gd name="T37" fmla="*/ 0 h 79"/>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222"/>
                    <a:gd name="T58" fmla="*/ 0 h 79"/>
                    <a:gd name="T59" fmla="*/ 222 w 222"/>
                    <a:gd name="T60" fmla="*/ 79 h 79"/>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222" h="79">
                      <a:moveTo>
                        <a:pt x="222" y="10"/>
                      </a:moveTo>
                      <a:lnTo>
                        <a:pt x="0" y="79"/>
                      </a:lnTo>
                      <a:lnTo>
                        <a:pt x="7" y="67"/>
                      </a:lnTo>
                      <a:lnTo>
                        <a:pt x="19" y="54"/>
                      </a:lnTo>
                      <a:lnTo>
                        <a:pt x="30" y="46"/>
                      </a:lnTo>
                      <a:lnTo>
                        <a:pt x="40" y="35"/>
                      </a:lnTo>
                      <a:lnTo>
                        <a:pt x="54" y="26"/>
                      </a:lnTo>
                      <a:lnTo>
                        <a:pt x="67" y="19"/>
                      </a:lnTo>
                      <a:lnTo>
                        <a:pt x="81" y="13"/>
                      </a:lnTo>
                      <a:lnTo>
                        <a:pt x="95" y="7"/>
                      </a:lnTo>
                      <a:lnTo>
                        <a:pt x="102" y="7"/>
                      </a:lnTo>
                      <a:lnTo>
                        <a:pt x="116" y="2"/>
                      </a:lnTo>
                      <a:lnTo>
                        <a:pt x="130" y="0"/>
                      </a:lnTo>
                      <a:lnTo>
                        <a:pt x="143" y="0"/>
                      </a:lnTo>
                      <a:lnTo>
                        <a:pt x="160" y="0"/>
                      </a:lnTo>
                      <a:lnTo>
                        <a:pt x="173" y="2"/>
                      </a:lnTo>
                      <a:lnTo>
                        <a:pt x="190" y="2"/>
                      </a:lnTo>
                      <a:lnTo>
                        <a:pt x="206" y="7"/>
                      </a:lnTo>
                      <a:lnTo>
                        <a:pt x="222" y="10"/>
                      </a:lnTo>
                      <a:close/>
                    </a:path>
                  </a:pathLst>
                </a:custGeom>
                <a:solidFill>
                  <a:srgbClr val="82543A"/>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8" name="Freeform 402"/>
                <p:cNvSpPr>
                  <a:spLocks/>
                </p:cNvSpPr>
                <p:nvPr/>
              </p:nvSpPr>
              <p:spPr bwMode="auto">
                <a:xfrm>
                  <a:off x="4768" y="1205"/>
                  <a:ext cx="41" cy="12"/>
                </a:xfrm>
                <a:custGeom>
                  <a:avLst/>
                  <a:gdLst>
                    <a:gd name="T0" fmla="*/ 1 w 163"/>
                    <a:gd name="T1" fmla="*/ 0 h 49"/>
                    <a:gd name="T2" fmla="*/ 0 w 163"/>
                    <a:gd name="T3" fmla="*/ 0 h 49"/>
                    <a:gd name="T4" fmla="*/ 0 w 163"/>
                    <a:gd name="T5" fmla="*/ 0 h 49"/>
                    <a:gd name="T6" fmla="*/ 0 w 163"/>
                    <a:gd name="T7" fmla="*/ 0 h 49"/>
                    <a:gd name="T8" fmla="*/ 0 w 163"/>
                    <a:gd name="T9" fmla="*/ 0 h 49"/>
                    <a:gd name="T10" fmla="*/ 0 w 163"/>
                    <a:gd name="T11" fmla="*/ 0 h 49"/>
                    <a:gd name="T12" fmla="*/ 1 w 163"/>
                    <a:gd name="T13" fmla="*/ 0 h 49"/>
                    <a:gd name="T14" fmla="*/ 1 w 163"/>
                    <a:gd name="T15" fmla="*/ 0 h 49"/>
                    <a:gd name="T16" fmla="*/ 1 w 163"/>
                    <a:gd name="T17" fmla="*/ 0 h 49"/>
                    <a:gd name="T18" fmla="*/ 1 w 163"/>
                    <a:gd name="T19" fmla="*/ 0 h 4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63"/>
                    <a:gd name="T31" fmla="*/ 0 h 49"/>
                    <a:gd name="T32" fmla="*/ 163 w 163"/>
                    <a:gd name="T33" fmla="*/ 49 h 4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63" h="49">
                      <a:moveTo>
                        <a:pt x="163" y="2"/>
                      </a:moveTo>
                      <a:lnTo>
                        <a:pt x="0" y="49"/>
                      </a:lnTo>
                      <a:lnTo>
                        <a:pt x="16" y="35"/>
                      </a:lnTo>
                      <a:lnTo>
                        <a:pt x="35" y="24"/>
                      </a:lnTo>
                      <a:lnTo>
                        <a:pt x="55" y="16"/>
                      </a:lnTo>
                      <a:lnTo>
                        <a:pt x="74" y="7"/>
                      </a:lnTo>
                      <a:lnTo>
                        <a:pt x="95" y="2"/>
                      </a:lnTo>
                      <a:lnTo>
                        <a:pt x="117" y="0"/>
                      </a:lnTo>
                      <a:lnTo>
                        <a:pt x="139" y="0"/>
                      </a:lnTo>
                      <a:lnTo>
                        <a:pt x="163" y="2"/>
                      </a:lnTo>
                      <a:close/>
                    </a:path>
                  </a:pathLst>
                </a:custGeom>
                <a:solidFill>
                  <a:srgbClr val="7C4F35"/>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49" name="Freeform 403"/>
                <p:cNvSpPr>
                  <a:spLocks/>
                </p:cNvSpPr>
                <p:nvPr/>
              </p:nvSpPr>
              <p:spPr bwMode="auto">
                <a:xfrm>
                  <a:off x="4786" y="1207"/>
                  <a:ext cx="2"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7" y="0"/>
                      </a:moveTo>
                      <a:lnTo>
                        <a:pt x="0" y="0"/>
                      </a:lnTo>
                      <a:lnTo>
                        <a:pt x="2" y="0"/>
                      </a:lnTo>
                      <a:lnTo>
                        <a:pt x="5" y="0"/>
                      </a:lnTo>
                      <a:lnTo>
                        <a:pt x="7" y="0"/>
                      </a:lnTo>
                      <a:close/>
                    </a:path>
                  </a:pathLst>
                </a:custGeom>
                <a:solidFill>
                  <a:srgbClr val="7749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0" name="Freeform 404"/>
                <p:cNvSpPr>
                  <a:spLocks/>
                </p:cNvSpPr>
                <p:nvPr/>
              </p:nvSpPr>
              <p:spPr bwMode="auto">
                <a:xfrm>
                  <a:off x="4821" y="1229"/>
                  <a:ext cx="30" cy="61"/>
                </a:xfrm>
                <a:custGeom>
                  <a:avLst/>
                  <a:gdLst>
                    <a:gd name="T0" fmla="*/ 0 w 122"/>
                    <a:gd name="T1" fmla="*/ 1 h 244"/>
                    <a:gd name="T2" fmla="*/ 0 w 122"/>
                    <a:gd name="T3" fmla="*/ 1 h 244"/>
                    <a:gd name="T4" fmla="*/ 0 w 122"/>
                    <a:gd name="T5" fmla="*/ 1 h 244"/>
                    <a:gd name="T6" fmla="*/ 0 w 122"/>
                    <a:gd name="T7" fmla="*/ 1 h 244"/>
                    <a:gd name="T8" fmla="*/ 0 w 122"/>
                    <a:gd name="T9" fmla="*/ 1 h 244"/>
                    <a:gd name="T10" fmla="*/ 0 w 122"/>
                    <a:gd name="T11" fmla="*/ 1 h 244"/>
                    <a:gd name="T12" fmla="*/ 0 w 122"/>
                    <a:gd name="T13" fmla="*/ 1 h 244"/>
                    <a:gd name="T14" fmla="*/ 0 w 122"/>
                    <a:gd name="T15" fmla="*/ 1 h 244"/>
                    <a:gd name="T16" fmla="*/ 0 w 122"/>
                    <a:gd name="T17" fmla="*/ 1 h 244"/>
                    <a:gd name="T18" fmla="*/ 0 w 122"/>
                    <a:gd name="T19" fmla="*/ 1 h 244"/>
                    <a:gd name="T20" fmla="*/ 0 w 122"/>
                    <a:gd name="T21" fmla="*/ 1 h 244"/>
                    <a:gd name="T22" fmla="*/ 0 w 122"/>
                    <a:gd name="T23" fmla="*/ 0 h 244"/>
                    <a:gd name="T24" fmla="*/ 0 w 122"/>
                    <a:gd name="T25" fmla="*/ 0 h 244"/>
                    <a:gd name="T26" fmla="*/ 0 w 122"/>
                    <a:gd name="T27" fmla="*/ 0 h 244"/>
                    <a:gd name="T28" fmla="*/ 0 w 122"/>
                    <a:gd name="T29" fmla="*/ 0 h 244"/>
                    <a:gd name="T30" fmla="*/ 0 w 122"/>
                    <a:gd name="T31" fmla="*/ 0 h 244"/>
                    <a:gd name="T32" fmla="*/ 0 w 122"/>
                    <a:gd name="T33" fmla="*/ 0 h 244"/>
                    <a:gd name="T34" fmla="*/ 0 w 122"/>
                    <a:gd name="T35" fmla="*/ 1 h 244"/>
                    <a:gd name="T36" fmla="*/ 0 w 122"/>
                    <a:gd name="T37" fmla="*/ 1 h 244"/>
                    <a:gd name="T38" fmla="*/ 0 w 122"/>
                    <a:gd name="T39" fmla="*/ 1 h 244"/>
                    <a:gd name="T40" fmla="*/ 0 w 122"/>
                    <a:gd name="T41" fmla="*/ 1 h 244"/>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22"/>
                    <a:gd name="T64" fmla="*/ 0 h 244"/>
                    <a:gd name="T65" fmla="*/ 122 w 122"/>
                    <a:gd name="T66" fmla="*/ 244 h 244"/>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22" h="244">
                      <a:moveTo>
                        <a:pt x="16" y="184"/>
                      </a:moveTo>
                      <a:lnTo>
                        <a:pt x="28" y="196"/>
                      </a:lnTo>
                      <a:lnTo>
                        <a:pt x="38" y="206"/>
                      </a:lnTo>
                      <a:lnTo>
                        <a:pt x="49" y="214"/>
                      </a:lnTo>
                      <a:lnTo>
                        <a:pt x="60" y="222"/>
                      </a:lnTo>
                      <a:lnTo>
                        <a:pt x="74" y="228"/>
                      </a:lnTo>
                      <a:lnTo>
                        <a:pt x="86" y="233"/>
                      </a:lnTo>
                      <a:lnTo>
                        <a:pt x="100" y="238"/>
                      </a:lnTo>
                      <a:lnTo>
                        <a:pt x="116" y="244"/>
                      </a:lnTo>
                      <a:lnTo>
                        <a:pt x="122" y="184"/>
                      </a:lnTo>
                      <a:lnTo>
                        <a:pt x="122" y="125"/>
                      </a:lnTo>
                      <a:lnTo>
                        <a:pt x="120" y="65"/>
                      </a:lnTo>
                      <a:lnTo>
                        <a:pt x="109" y="5"/>
                      </a:lnTo>
                      <a:lnTo>
                        <a:pt x="86" y="0"/>
                      </a:lnTo>
                      <a:lnTo>
                        <a:pt x="63" y="10"/>
                      </a:lnTo>
                      <a:lnTo>
                        <a:pt x="38" y="30"/>
                      </a:lnTo>
                      <a:lnTo>
                        <a:pt x="19" y="56"/>
                      </a:lnTo>
                      <a:lnTo>
                        <a:pt x="5" y="92"/>
                      </a:lnTo>
                      <a:lnTo>
                        <a:pt x="0" y="125"/>
                      </a:lnTo>
                      <a:lnTo>
                        <a:pt x="3" y="157"/>
                      </a:lnTo>
                      <a:lnTo>
                        <a:pt x="16" y="184"/>
                      </a:lnTo>
                      <a:close/>
                    </a:path>
                  </a:pathLst>
                </a:custGeom>
                <a:solidFill>
                  <a:srgbClr val="C99E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1" name="Freeform 405"/>
                <p:cNvSpPr>
                  <a:spLocks/>
                </p:cNvSpPr>
                <p:nvPr/>
              </p:nvSpPr>
              <p:spPr bwMode="auto">
                <a:xfrm>
                  <a:off x="4828" y="1238"/>
                  <a:ext cx="23" cy="52"/>
                </a:xfrm>
                <a:custGeom>
                  <a:avLst/>
                  <a:gdLst>
                    <a:gd name="T0" fmla="*/ 0 w 92"/>
                    <a:gd name="T1" fmla="*/ 0 h 207"/>
                    <a:gd name="T2" fmla="*/ 0 w 92"/>
                    <a:gd name="T3" fmla="*/ 0 h 207"/>
                    <a:gd name="T4" fmla="*/ 0 w 92"/>
                    <a:gd name="T5" fmla="*/ 0 h 207"/>
                    <a:gd name="T6" fmla="*/ 0 w 92"/>
                    <a:gd name="T7" fmla="*/ 0 h 207"/>
                    <a:gd name="T8" fmla="*/ 0 w 92"/>
                    <a:gd name="T9" fmla="*/ 0 h 207"/>
                    <a:gd name="T10" fmla="*/ 0 w 92"/>
                    <a:gd name="T11" fmla="*/ 1 h 207"/>
                    <a:gd name="T12" fmla="*/ 0 w 92"/>
                    <a:gd name="T13" fmla="*/ 1 h 207"/>
                    <a:gd name="T14" fmla="*/ 0 w 92"/>
                    <a:gd name="T15" fmla="*/ 1 h 207"/>
                    <a:gd name="T16" fmla="*/ 0 w 92"/>
                    <a:gd name="T17" fmla="*/ 1 h 207"/>
                    <a:gd name="T18" fmla="*/ 0 w 92"/>
                    <a:gd name="T19" fmla="*/ 1 h 207"/>
                    <a:gd name="T20" fmla="*/ 0 w 92"/>
                    <a:gd name="T21" fmla="*/ 1 h 207"/>
                    <a:gd name="T22" fmla="*/ 0 w 92"/>
                    <a:gd name="T23" fmla="*/ 1 h 207"/>
                    <a:gd name="T24" fmla="*/ 0 w 92"/>
                    <a:gd name="T25" fmla="*/ 1 h 207"/>
                    <a:gd name="T26" fmla="*/ 0 w 92"/>
                    <a:gd name="T27" fmla="*/ 1 h 207"/>
                    <a:gd name="T28" fmla="*/ 0 w 92"/>
                    <a:gd name="T29" fmla="*/ 1 h 207"/>
                    <a:gd name="T30" fmla="*/ 0 w 92"/>
                    <a:gd name="T31" fmla="*/ 1 h 207"/>
                    <a:gd name="T32" fmla="*/ 1 w 92"/>
                    <a:gd name="T33" fmla="*/ 1 h 207"/>
                    <a:gd name="T34" fmla="*/ 1 w 92"/>
                    <a:gd name="T35" fmla="*/ 1 h 207"/>
                    <a:gd name="T36" fmla="*/ 1 w 92"/>
                    <a:gd name="T37" fmla="*/ 1 h 207"/>
                    <a:gd name="T38" fmla="*/ 1 w 92"/>
                    <a:gd name="T39" fmla="*/ 0 h 207"/>
                    <a:gd name="T40" fmla="*/ 0 w 92"/>
                    <a:gd name="T41" fmla="*/ 0 h 207"/>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92"/>
                    <a:gd name="T64" fmla="*/ 0 h 207"/>
                    <a:gd name="T65" fmla="*/ 92 w 92"/>
                    <a:gd name="T66" fmla="*/ 207 h 207"/>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92" h="207">
                      <a:moveTo>
                        <a:pt x="84" y="0"/>
                      </a:moveTo>
                      <a:lnTo>
                        <a:pt x="65" y="11"/>
                      </a:lnTo>
                      <a:lnTo>
                        <a:pt x="46" y="30"/>
                      </a:lnTo>
                      <a:lnTo>
                        <a:pt x="33" y="49"/>
                      </a:lnTo>
                      <a:lnTo>
                        <a:pt x="19" y="74"/>
                      </a:lnTo>
                      <a:lnTo>
                        <a:pt x="8" y="99"/>
                      </a:lnTo>
                      <a:lnTo>
                        <a:pt x="3" y="123"/>
                      </a:lnTo>
                      <a:lnTo>
                        <a:pt x="0" y="147"/>
                      </a:lnTo>
                      <a:lnTo>
                        <a:pt x="5" y="169"/>
                      </a:lnTo>
                      <a:lnTo>
                        <a:pt x="16" y="175"/>
                      </a:lnTo>
                      <a:lnTo>
                        <a:pt x="24" y="180"/>
                      </a:lnTo>
                      <a:lnTo>
                        <a:pt x="35" y="185"/>
                      </a:lnTo>
                      <a:lnTo>
                        <a:pt x="46" y="191"/>
                      </a:lnTo>
                      <a:lnTo>
                        <a:pt x="54" y="196"/>
                      </a:lnTo>
                      <a:lnTo>
                        <a:pt x="65" y="199"/>
                      </a:lnTo>
                      <a:lnTo>
                        <a:pt x="76" y="205"/>
                      </a:lnTo>
                      <a:lnTo>
                        <a:pt x="86" y="207"/>
                      </a:lnTo>
                      <a:lnTo>
                        <a:pt x="92" y="155"/>
                      </a:lnTo>
                      <a:lnTo>
                        <a:pt x="92" y="104"/>
                      </a:lnTo>
                      <a:lnTo>
                        <a:pt x="90" y="53"/>
                      </a:lnTo>
                      <a:lnTo>
                        <a:pt x="84" y="0"/>
                      </a:lnTo>
                      <a:close/>
                    </a:path>
                  </a:pathLst>
                </a:custGeom>
                <a:solidFill>
                  <a:srgbClr val="EDD1B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2" name="Freeform 406"/>
                <p:cNvSpPr>
                  <a:spLocks/>
                </p:cNvSpPr>
                <p:nvPr/>
              </p:nvSpPr>
              <p:spPr bwMode="auto">
                <a:xfrm>
                  <a:off x="4808" y="1287"/>
                  <a:ext cx="57" cy="44"/>
                </a:xfrm>
                <a:custGeom>
                  <a:avLst/>
                  <a:gdLst>
                    <a:gd name="T0" fmla="*/ 0 w 226"/>
                    <a:gd name="T1" fmla="*/ 1 h 176"/>
                    <a:gd name="T2" fmla="*/ 0 w 226"/>
                    <a:gd name="T3" fmla="*/ 1 h 176"/>
                    <a:gd name="T4" fmla="*/ 0 w 226"/>
                    <a:gd name="T5" fmla="*/ 1 h 176"/>
                    <a:gd name="T6" fmla="*/ 1 w 226"/>
                    <a:gd name="T7" fmla="*/ 1 h 176"/>
                    <a:gd name="T8" fmla="*/ 1 w 226"/>
                    <a:gd name="T9" fmla="*/ 1 h 176"/>
                    <a:gd name="T10" fmla="*/ 1 w 226"/>
                    <a:gd name="T11" fmla="*/ 1 h 176"/>
                    <a:gd name="T12" fmla="*/ 1 w 226"/>
                    <a:gd name="T13" fmla="*/ 1 h 176"/>
                    <a:gd name="T14" fmla="*/ 1 w 226"/>
                    <a:gd name="T15" fmla="*/ 1 h 176"/>
                    <a:gd name="T16" fmla="*/ 1 w 226"/>
                    <a:gd name="T17" fmla="*/ 1 h 176"/>
                    <a:gd name="T18" fmla="*/ 1 w 226"/>
                    <a:gd name="T19" fmla="*/ 1 h 176"/>
                    <a:gd name="T20" fmla="*/ 1 w 226"/>
                    <a:gd name="T21" fmla="*/ 1 h 176"/>
                    <a:gd name="T22" fmla="*/ 1 w 226"/>
                    <a:gd name="T23" fmla="*/ 0 h 176"/>
                    <a:gd name="T24" fmla="*/ 1 w 226"/>
                    <a:gd name="T25" fmla="*/ 0 h 176"/>
                    <a:gd name="T26" fmla="*/ 1 w 226"/>
                    <a:gd name="T27" fmla="*/ 0 h 176"/>
                    <a:gd name="T28" fmla="*/ 1 w 226"/>
                    <a:gd name="T29" fmla="*/ 0 h 176"/>
                    <a:gd name="T30" fmla="*/ 0 w 226"/>
                    <a:gd name="T31" fmla="*/ 0 h 176"/>
                    <a:gd name="T32" fmla="*/ 0 w 226"/>
                    <a:gd name="T33" fmla="*/ 0 h 176"/>
                    <a:gd name="T34" fmla="*/ 0 w 226"/>
                    <a:gd name="T35" fmla="*/ 0 h 176"/>
                    <a:gd name="T36" fmla="*/ 0 w 226"/>
                    <a:gd name="T37" fmla="*/ 0 h 176"/>
                    <a:gd name="T38" fmla="*/ 0 w 226"/>
                    <a:gd name="T39" fmla="*/ 0 h 176"/>
                    <a:gd name="T40" fmla="*/ 0 w 226"/>
                    <a:gd name="T41" fmla="*/ 1 h 17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226"/>
                    <a:gd name="T64" fmla="*/ 0 h 176"/>
                    <a:gd name="T65" fmla="*/ 226 w 226"/>
                    <a:gd name="T66" fmla="*/ 176 h 17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226" h="176">
                      <a:moveTo>
                        <a:pt x="25" y="92"/>
                      </a:moveTo>
                      <a:lnTo>
                        <a:pt x="50" y="103"/>
                      </a:lnTo>
                      <a:lnTo>
                        <a:pt x="76" y="117"/>
                      </a:lnTo>
                      <a:lnTo>
                        <a:pt x="101" y="127"/>
                      </a:lnTo>
                      <a:lnTo>
                        <a:pt x="126" y="138"/>
                      </a:lnTo>
                      <a:lnTo>
                        <a:pt x="150" y="149"/>
                      </a:lnTo>
                      <a:lnTo>
                        <a:pt x="174" y="159"/>
                      </a:lnTo>
                      <a:lnTo>
                        <a:pt x="201" y="168"/>
                      </a:lnTo>
                      <a:lnTo>
                        <a:pt x="226" y="176"/>
                      </a:lnTo>
                      <a:lnTo>
                        <a:pt x="218" y="138"/>
                      </a:lnTo>
                      <a:lnTo>
                        <a:pt x="201" y="108"/>
                      </a:lnTo>
                      <a:lnTo>
                        <a:pt x="185" y="83"/>
                      </a:lnTo>
                      <a:lnTo>
                        <a:pt x="161" y="65"/>
                      </a:lnTo>
                      <a:lnTo>
                        <a:pt x="131" y="48"/>
                      </a:lnTo>
                      <a:lnTo>
                        <a:pt x="98" y="35"/>
                      </a:lnTo>
                      <a:lnTo>
                        <a:pt x="60" y="18"/>
                      </a:lnTo>
                      <a:lnTo>
                        <a:pt x="14" y="0"/>
                      </a:lnTo>
                      <a:lnTo>
                        <a:pt x="0" y="23"/>
                      </a:lnTo>
                      <a:lnTo>
                        <a:pt x="0" y="48"/>
                      </a:lnTo>
                      <a:lnTo>
                        <a:pt x="9" y="71"/>
                      </a:lnTo>
                      <a:lnTo>
                        <a:pt x="25" y="92"/>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3" name="Freeform 407"/>
                <p:cNvSpPr>
                  <a:spLocks/>
                </p:cNvSpPr>
                <p:nvPr/>
              </p:nvSpPr>
              <p:spPr bwMode="auto">
                <a:xfrm>
                  <a:off x="4865" y="1308"/>
                  <a:ext cx="25" cy="23"/>
                </a:xfrm>
                <a:custGeom>
                  <a:avLst/>
                  <a:gdLst>
                    <a:gd name="T0" fmla="*/ 0 w 103"/>
                    <a:gd name="T1" fmla="*/ 0 h 93"/>
                    <a:gd name="T2" fmla="*/ 0 w 103"/>
                    <a:gd name="T3" fmla="*/ 0 h 93"/>
                    <a:gd name="T4" fmla="*/ 0 w 103"/>
                    <a:gd name="T5" fmla="*/ 0 h 93"/>
                    <a:gd name="T6" fmla="*/ 0 w 103"/>
                    <a:gd name="T7" fmla="*/ 0 h 93"/>
                    <a:gd name="T8" fmla="*/ 0 w 103"/>
                    <a:gd name="T9" fmla="*/ 0 h 93"/>
                    <a:gd name="T10" fmla="*/ 0 w 103"/>
                    <a:gd name="T11" fmla="*/ 0 h 93"/>
                    <a:gd name="T12" fmla="*/ 0 w 103"/>
                    <a:gd name="T13" fmla="*/ 0 h 93"/>
                    <a:gd name="T14" fmla="*/ 0 w 103"/>
                    <a:gd name="T15" fmla="*/ 0 h 93"/>
                    <a:gd name="T16" fmla="*/ 0 w 103"/>
                    <a:gd name="T17" fmla="*/ 0 h 93"/>
                    <a:gd name="T18" fmla="*/ 0 w 103"/>
                    <a:gd name="T19" fmla="*/ 0 h 93"/>
                    <a:gd name="T20" fmla="*/ 0 w 103"/>
                    <a:gd name="T21" fmla="*/ 0 h 93"/>
                    <a:gd name="T22" fmla="*/ 0 w 103"/>
                    <a:gd name="T23" fmla="*/ 0 h 93"/>
                    <a:gd name="T24" fmla="*/ 0 w 103"/>
                    <a:gd name="T25" fmla="*/ 0 h 93"/>
                    <a:gd name="T26" fmla="*/ 0 w 103"/>
                    <a:gd name="T27" fmla="*/ 0 h 93"/>
                    <a:gd name="T28" fmla="*/ 0 w 103"/>
                    <a:gd name="T29" fmla="*/ 0 h 93"/>
                    <a:gd name="T30" fmla="*/ 0 w 103"/>
                    <a:gd name="T31" fmla="*/ 0 h 93"/>
                    <a:gd name="T32" fmla="*/ 0 w 103"/>
                    <a:gd name="T33" fmla="*/ 0 h 93"/>
                    <a:gd name="T34" fmla="*/ 0 w 103"/>
                    <a:gd name="T35" fmla="*/ 0 h 93"/>
                    <a:gd name="T36" fmla="*/ 0 w 103"/>
                    <a:gd name="T37" fmla="*/ 0 h 93"/>
                    <a:gd name="T38" fmla="*/ 0 w 103"/>
                    <a:gd name="T39" fmla="*/ 0 h 93"/>
                    <a:gd name="T40" fmla="*/ 0 w 103"/>
                    <a:gd name="T41" fmla="*/ 0 h 93"/>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103"/>
                    <a:gd name="T64" fmla="*/ 0 h 93"/>
                    <a:gd name="T65" fmla="*/ 103 w 103"/>
                    <a:gd name="T66" fmla="*/ 93 h 93"/>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103" h="93">
                      <a:moveTo>
                        <a:pt x="0" y="0"/>
                      </a:moveTo>
                      <a:lnTo>
                        <a:pt x="11" y="12"/>
                      </a:lnTo>
                      <a:lnTo>
                        <a:pt x="21" y="23"/>
                      </a:lnTo>
                      <a:lnTo>
                        <a:pt x="35" y="34"/>
                      </a:lnTo>
                      <a:lnTo>
                        <a:pt x="48" y="47"/>
                      </a:lnTo>
                      <a:lnTo>
                        <a:pt x="60" y="58"/>
                      </a:lnTo>
                      <a:lnTo>
                        <a:pt x="71" y="69"/>
                      </a:lnTo>
                      <a:lnTo>
                        <a:pt x="81" y="83"/>
                      </a:lnTo>
                      <a:lnTo>
                        <a:pt x="90" y="93"/>
                      </a:lnTo>
                      <a:lnTo>
                        <a:pt x="97" y="80"/>
                      </a:lnTo>
                      <a:lnTo>
                        <a:pt x="103" y="66"/>
                      </a:lnTo>
                      <a:lnTo>
                        <a:pt x="103" y="50"/>
                      </a:lnTo>
                      <a:lnTo>
                        <a:pt x="101" y="30"/>
                      </a:lnTo>
                      <a:lnTo>
                        <a:pt x="90" y="30"/>
                      </a:lnTo>
                      <a:lnTo>
                        <a:pt x="76" y="28"/>
                      </a:lnTo>
                      <a:lnTo>
                        <a:pt x="65" y="23"/>
                      </a:lnTo>
                      <a:lnTo>
                        <a:pt x="51" y="20"/>
                      </a:lnTo>
                      <a:lnTo>
                        <a:pt x="41" y="14"/>
                      </a:lnTo>
                      <a:lnTo>
                        <a:pt x="27" y="9"/>
                      </a:lnTo>
                      <a:lnTo>
                        <a:pt x="13" y="4"/>
                      </a:lnTo>
                      <a:lnTo>
                        <a:pt x="0" y="0"/>
                      </a:lnTo>
                      <a:close/>
                    </a:path>
                  </a:pathLst>
                </a:custGeom>
                <a:solidFill>
                  <a:srgbClr val="848282"/>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4" name="Freeform 408"/>
                <p:cNvSpPr>
                  <a:spLocks/>
                </p:cNvSpPr>
                <p:nvPr/>
              </p:nvSpPr>
              <p:spPr bwMode="auto">
                <a:xfrm>
                  <a:off x="4759" y="1318"/>
                  <a:ext cx="146" cy="136"/>
                </a:xfrm>
                <a:custGeom>
                  <a:avLst/>
                  <a:gdLst>
                    <a:gd name="T0" fmla="*/ 2 w 582"/>
                    <a:gd name="T1" fmla="*/ 2 h 547"/>
                    <a:gd name="T2" fmla="*/ 2 w 582"/>
                    <a:gd name="T3" fmla="*/ 1 h 547"/>
                    <a:gd name="T4" fmla="*/ 2 w 582"/>
                    <a:gd name="T5" fmla="*/ 1 h 547"/>
                    <a:gd name="T6" fmla="*/ 2 w 582"/>
                    <a:gd name="T7" fmla="*/ 0 h 547"/>
                    <a:gd name="T8" fmla="*/ 2 w 582"/>
                    <a:gd name="T9" fmla="*/ 1 h 547"/>
                    <a:gd name="T10" fmla="*/ 2 w 582"/>
                    <a:gd name="T11" fmla="*/ 1 h 547"/>
                    <a:gd name="T12" fmla="*/ 2 w 582"/>
                    <a:gd name="T13" fmla="*/ 1 h 547"/>
                    <a:gd name="T14" fmla="*/ 2 w 582"/>
                    <a:gd name="T15" fmla="*/ 1 h 547"/>
                    <a:gd name="T16" fmla="*/ 1 w 582"/>
                    <a:gd name="T17" fmla="*/ 1 h 547"/>
                    <a:gd name="T18" fmla="*/ 1 w 582"/>
                    <a:gd name="T19" fmla="*/ 0 h 547"/>
                    <a:gd name="T20" fmla="*/ 1 w 582"/>
                    <a:gd name="T21" fmla="*/ 0 h 547"/>
                    <a:gd name="T22" fmla="*/ 1 w 582"/>
                    <a:gd name="T23" fmla="*/ 0 h 547"/>
                    <a:gd name="T24" fmla="*/ 2 w 582"/>
                    <a:gd name="T25" fmla="*/ 1 h 547"/>
                    <a:gd name="T26" fmla="*/ 2 w 582"/>
                    <a:gd name="T27" fmla="*/ 1 h 547"/>
                    <a:gd name="T28" fmla="*/ 2 w 582"/>
                    <a:gd name="T29" fmla="*/ 1 h 547"/>
                    <a:gd name="T30" fmla="*/ 2 w 582"/>
                    <a:gd name="T31" fmla="*/ 1 h 547"/>
                    <a:gd name="T32" fmla="*/ 2 w 582"/>
                    <a:gd name="T33" fmla="*/ 1 h 547"/>
                    <a:gd name="T34" fmla="*/ 2 w 582"/>
                    <a:gd name="T35" fmla="*/ 0 h 547"/>
                    <a:gd name="T36" fmla="*/ 1 w 582"/>
                    <a:gd name="T37" fmla="*/ 0 h 547"/>
                    <a:gd name="T38" fmla="*/ 1 w 582"/>
                    <a:gd name="T39" fmla="*/ 0 h 547"/>
                    <a:gd name="T40" fmla="*/ 1 w 582"/>
                    <a:gd name="T41" fmla="*/ 0 h 547"/>
                    <a:gd name="T42" fmla="*/ 1 w 582"/>
                    <a:gd name="T43" fmla="*/ 0 h 547"/>
                    <a:gd name="T44" fmla="*/ 1 w 582"/>
                    <a:gd name="T45" fmla="*/ 0 h 547"/>
                    <a:gd name="T46" fmla="*/ 0 w 582"/>
                    <a:gd name="T47" fmla="*/ 0 h 547"/>
                    <a:gd name="T48" fmla="*/ 0 w 582"/>
                    <a:gd name="T49" fmla="*/ 0 h 547"/>
                    <a:gd name="T50" fmla="*/ 0 w 582"/>
                    <a:gd name="T51" fmla="*/ 0 h 547"/>
                    <a:gd name="T52" fmla="*/ 0 w 582"/>
                    <a:gd name="T53" fmla="*/ 1 h 547"/>
                    <a:gd name="T54" fmla="*/ 1 w 582"/>
                    <a:gd name="T55" fmla="*/ 1 h 547"/>
                    <a:gd name="T56" fmla="*/ 1 w 582"/>
                    <a:gd name="T57" fmla="*/ 1 h 547"/>
                    <a:gd name="T58" fmla="*/ 2 w 582"/>
                    <a:gd name="T59" fmla="*/ 2 h 547"/>
                    <a:gd name="T60" fmla="*/ 2 w 582"/>
                    <a:gd name="T61" fmla="*/ 2 h 547"/>
                    <a:gd name="T62" fmla="*/ 2 w 582"/>
                    <a:gd name="T63" fmla="*/ 2 h 547"/>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582"/>
                    <a:gd name="T97" fmla="*/ 0 h 547"/>
                    <a:gd name="T98" fmla="*/ 582 w 582"/>
                    <a:gd name="T99" fmla="*/ 547 h 547"/>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582" h="547">
                      <a:moveTo>
                        <a:pt x="546" y="522"/>
                      </a:moveTo>
                      <a:lnTo>
                        <a:pt x="568" y="478"/>
                      </a:lnTo>
                      <a:lnTo>
                        <a:pt x="582" y="425"/>
                      </a:lnTo>
                      <a:lnTo>
                        <a:pt x="582" y="370"/>
                      </a:lnTo>
                      <a:lnTo>
                        <a:pt x="576" y="310"/>
                      </a:lnTo>
                      <a:lnTo>
                        <a:pt x="562" y="254"/>
                      </a:lnTo>
                      <a:lnTo>
                        <a:pt x="546" y="199"/>
                      </a:lnTo>
                      <a:lnTo>
                        <a:pt x="524" y="153"/>
                      </a:lnTo>
                      <a:lnTo>
                        <a:pt x="499" y="114"/>
                      </a:lnTo>
                      <a:lnTo>
                        <a:pt x="505" y="180"/>
                      </a:lnTo>
                      <a:lnTo>
                        <a:pt x="505" y="245"/>
                      </a:lnTo>
                      <a:lnTo>
                        <a:pt x="497" y="307"/>
                      </a:lnTo>
                      <a:lnTo>
                        <a:pt x="481" y="370"/>
                      </a:lnTo>
                      <a:lnTo>
                        <a:pt x="453" y="378"/>
                      </a:lnTo>
                      <a:lnTo>
                        <a:pt x="405" y="354"/>
                      </a:lnTo>
                      <a:lnTo>
                        <a:pt x="342" y="305"/>
                      </a:lnTo>
                      <a:lnTo>
                        <a:pt x="277" y="245"/>
                      </a:lnTo>
                      <a:lnTo>
                        <a:pt x="211" y="183"/>
                      </a:lnTo>
                      <a:lnTo>
                        <a:pt x="162" y="123"/>
                      </a:lnTo>
                      <a:lnTo>
                        <a:pt x="133" y="77"/>
                      </a:lnTo>
                      <a:lnTo>
                        <a:pt x="136" y="55"/>
                      </a:lnTo>
                      <a:lnTo>
                        <a:pt x="157" y="65"/>
                      </a:lnTo>
                      <a:lnTo>
                        <a:pt x="195" y="98"/>
                      </a:lnTo>
                      <a:lnTo>
                        <a:pt x="241" y="144"/>
                      </a:lnTo>
                      <a:lnTo>
                        <a:pt x="293" y="199"/>
                      </a:lnTo>
                      <a:lnTo>
                        <a:pt x="345" y="250"/>
                      </a:lnTo>
                      <a:lnTo>
                        <a:pt x="391" y="294"/>
                      </a:lnTo>
                      <a:lnTo>
                        <a:pt x="426" y="319"/>
                      </a:lnTo>
                      <a:lnTo>
                        <a:pt x="448" y="316"/>
                      </a:lnTo>
                      <a:lnTo>
                        <a:pt x="453" y="286"/>
                      </a:lnTo>
                      <a:lnTo>
                        <a:pt x="453" y="256"/>
                      </a:lnTo>
                      <a:lnTo>
                        <a:pt x="453" y="226"/>
                      </a:lnTo>
                      <a:lnTo>
                        <a:pt x="453" y="194"/>
                      </a:lnTo>
                      <a:lnTo>
                        <a:pt x="432" y="171"/>
                      </a:lnTo>
                      <a:lnTo>
                        <a:pt x="410" y="150"/>
                      </a:lnTo>
                      <a:lnTo>
                        <a:pt x="386" y="125"/>
                      </a:lnTo>
                      <a:lnTo>
                        <a:pt x="361" y="104"/>
                      </a:lnTo>
                      <a:lnTo>
                        <a:pt x="333" y="85"/>
                      </a:lnTo>
                      <a:lnTo>
                        <a:pt x="310" y="63"/>
                      </a:lnTo>
                      <a:lnTo>
                        <a:pt x="280" y="47"/>
                      </a:lnTo>
                      <a:lnTo>
                        <a:pt x="252" y="30"/>
                      </a:lnTo>
                      <a:lnTo>
                        <a:pt x="225" y="22"/>
                      </a:lnTo>
                      <a:lnTo>
                        <a:pt x="198" y="17"/>
                      </a:lnTo>
                      <a:lnTo>
                        <a:pt x="171" y="17"/>
                      </a:lnTo>
                      <a:lnTo>
                        <a:pt x="141" y="17"/>
                      </a:lnTo>
                      <a:lnTo>
                        <a:pt x="114" y="17"/>
                      </a:lnTo>
                      <a:lnTo>
                        <a:pt x="86" y="17"/>
                      </a:lnTo>
                      <a:lnTo>
                        <a:pt x="60" y="12"/>
                      </a:lnTo>
                      <a:lnTo>
                        <a:pt x="33" y="0"/>
                      </a:lnTo>
                      <a:lnTo>
                        <a:pt x="8" y="33"/>
                      </a:lnTo>
                      <a:lnTo>
                        <a:pt x="0" y="71"/>
                      </a:lnTo>
                      <a:lnTo>
                        <a:pt x="8" y="118"/>
                      </a:lnTo>
                      <a:lnTo>
                        <a:pt x="24" y="166"/>
                      </a:lnTo>
                      <a:lnTo>
                        <a:pt x="54" y="218"/>
                      </a:lnTo>
                      <a:lnTo>
                        <a:pt x="92" y="270"/>
                      </a:lnTo>
                      <a:lnTo>
                        <a:pt x="136" y="321"/>
                      </a:lnTo>
                      <a:lnTo>
                        <a:pt x="185" y="370"/>
                      </a:lnTo>
                      <a:lnTo>
                        <a:pt x="236" y="419"/>
                      </a:lnTo>
                      <a:lnTo>
                        <a:pt x="291" y="460"/>
                      </a:lnTo>
                      <a:lnTo>
                        <a:pt x="345" y="495"/>
                      </a:lnTo>
                      <a:lnTo>
                        <a:pt x="396" y="522"/>
                      </a:lnTo>
                      <a:lnTo>
                        <a:pt x="442" y="538"/>
                      </a:lnTo>
                      <a:lnTo>
                        <a:pt x="486" y="547"/>
                      </a:lnTo>
                      <a:lnTo>
                        <a:pt x="522" y="541"/>
                      </a:lnTo>
                      <a:lnTo>
                        <a:pt x="546" y="522"/>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5" name="Freeform 409"/>
                <p:cNvSpPr>
                  <a:spLocks/>
                </p:cNvSpPr>
                <p:nvPr/>
              </p:nvSpPr>
              <p:spPr bwMode="auto">
                <a:xfrm>
                  <a:off x="4772" y="1346"/>
                  <a:ext cx="32" cy="45"/>
                </a:xfrm>
                <a:custGeom>
                  <a:avLst/>
                  <a:gdLst>
                    <a:gd name="T0" fmla="*/ 0 w 128"/>
                    <a:gd name="T1" fmla="*/ 0 h 179"/>
                    <a:gd name="T2" fmla="*/ 1 w 128"/>
                    <a:gd name="T3" fmla="*/ 1 h 179"/>
                    <a:gd name="T4" fmla="*/ 1 w 128"/>
                    <a:gd name="T5" fmla="*/ 1 h 179"/>
                    <a:gd name="T6" fmla="*/ 0 w 128"/>
                    <a:gd name="T7" fmla="*/ 1 h 179"/>
                    <a:gd name="T8" fmla="*/ 0 w 128"/>
                    <a:gd name="T9" fmla="*/ 1 h 179"/>
                    <a:gd name="T10" fmla="*/ 0 w 128"/>
                    <a:gd name="T11" fmla="*/ 1 h 179"/>
                    <a:gd name="T12" fmla="*/ 0 w 128"/>
                    <a:gd name="T13" fmla="*/ 0 h 179"/>
                    <a:gd name="T14" fmla="*/ 0 w 128"/>
                    <a:gd name="T15" fmla="*/ 0 h 179"/>
                    <a:gd name="T16" fmla="*/ 0 w 128"/>
                    <a:gd name="T17" fmla="*/ 0 h 179"/>
                    <a:gd name="T18" fmla="*/ 0 w 128"/>
                    <a:gd name="T19" fmla="*/ 0 h 17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28"/>
                    <a:gd name="T31" fmla="*/ 0 h 179"/>
                    <a:gd name="T32" fmla="*/ 128 w 128"/>
                    <a:gd name="T33" fmla="*/ 179 h 17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28" h="179">
                      <a:moveTo>
                        <a:pt x="0" y="0"/>
                      </a:moveTo>
                      <a:lnTo>
                        <a:pt x="128" y="179"/>
                      </a:lnTo>
                      <a:lnTo>
                        <a:pt x="106" y="158"/>
                      </a:lnTo>
                      <a:lnTo>
                        <a:pt x="85" y="136"/>
                      </a:lnTo>
                      <a:lnTo>
                        <a:pt x="65" y="114"/>
                      </a:lnTo>
                      <a:lnTo>
                        <a:pt x="49" y="89"/>
                      </a:lnTo>
                      <a:lnTo>
                        <a:pt x="33" y="68"/>
                      </a:lnTo>
                      <a:lnTo>
                        <a:pt x="19" y="43"/>
                      </a:lnTo>
                      <a:lnTo>
                        <a:pt x="9" y="22"/>
                      </a:lnTo>
                      <a:lnTo>
                        <a:pt x="0" y="0"/>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6" name="Freeform 410"/>
                <p:cNvSpPr>
                  <a:spLocks/>
                </p:cNvSpPr>
                <p:nvPr/>
              </p:nvSpPr>
              <p:spPr bwMode="auto">
                <a:xfrm>
                  <a:off x="4769" y="1331"/>
                  <a:ext cx="52" cy="75"/>
                </a:xfrm>
                <a:custGeom>
                  <a:avLst/>
                  <a:gdLst>
                    <a:gd name="T0" fmla="*/ 0 w 207"/>
                    <a:gd name="T1" fmla="*/ 0 h 299"/>
                    <a:gd name="T2" fmla="*/ 1 w 207"/>
                    <a:gd name="T3" fmla="*/ 1 h 299"/>
                    <a:gd name="T4" fmla="*/ 1 w 207"/>
                    <a:gd name="T5" fmla="*/ 1 h 299"/>
                    <a:gd name="T6" fmla="*/ 1 w 207"/>
                    <a:gd name="T7" fmla="*/ 1 h 299"/>
                    <a:gd name="T8" fmla="*/ 1 w 207"/>
                    <a:gd name="T9" fmla="*/ 1 h 299"/>
                    <a:gd name="T10" fmla="*/ 0 w 207"/>
                    <a:gd name="T11" fmla="*/ 1 h 299"/>
                    <a:gd name="T12" fmla="*/ 0 w 207"/>
                    <a:gd name="T13" fmla="*/ 1 h 299"/>
                    <a:gd name="T14" fmla="*/ 0 w 207"/>
                    <a:gd name="T15" fmla="*/ 0 h 299"/>
                    <a:gd name="T16" fmla="*/ 0 w 207"/>
                    <a:gd name="T17" fmla="*/ 0 h 299"/>
                    <a:gd name="T18" fmla="*/ 0 w 207"/>
                    <a:gd name="T19" fmla="*/ 0 h 29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07"/>
                    <a:gd name="T31" fmla="*/ 0 h 299"/>
                    <a:gd name="T32" fmla="*/ 207 w 207"/>
                    <a:gd name="T33" fmla="*/ 299 h 299"/>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07" h="299">
                      <a:moveTo>
                        <a:pt x="0" y="0"/>
                      </a:moveTo>
                      <a:lnTo>
                        <a:pt x="207" y="299"/>
                      </a:lnTo>
                      <a:lnTo>
                        <a:pt x="166" y="266"/>
                      </a:lnTo>
                      <a:lnTo>
                        <a:pt x="129" y="231"/>
                      </a:lnTo>
                      <a:lnTo>
                        <a:pt x="93" y="193"/>
                      </a:lnTo>
                      <a:lnTo>
                        <a:pt x="63" y="152"/>
                      </a:lnTo>
                      <a:lnTo>
                        <a:pt x="36" y="114"/>
                      </a:lnTo>
                      <a:lnTo>
                        <a:pt x="16" y="73"/>
                      </a:lnTo>
                      <a:lnTo>
                        <a:pt x="6" y="35"/>
                      </a:lnTo>
                      <a:lnTo>
                        <a:pt x="0" y="0"/>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7" name="Freeform 411"/>
                <p:cNvSpPr>
                  <a:spLocks/>
                </p:cNvSpPr>
                <p:nvPr/>
              </p:nvSpPr>
              <p:spPr bwMode="auto">
                <a:xfrm>
                  <a:off x="4769" y="1325"/>
                  <a:ext cx="66" cy="91"/>
                </a:xfrm>
                <a:custGeom>
                  <a:avLst/>
                  <a:gdLst>
                    <a:gd name="T0" fmla="*/ 1 w 261"/>
                    <a:gd name="T1" fmla="*/ 1 h 364"/>
                    <a:gd name="T2" fmla="*/ 0 w 261"/>
                    <a:gd name="T3" fmla="*/ 0 h 364"/>
                    <a:gd name="T4" fmla="*/ 0 w 261"/>
                    <a:gd name="T5" fmla="*/ 0 h 364"/>
                    <a:gd name="T6" fmla="*/ 0 w 261"/>
                    <a:gd name="T7" fmla="*/ 0 h 364"/>
                    <a:gd name="T8" fmla="*/ 0 w 261"/>
                    <a:gd name="T9" fmla="*/ 0 h 364"/>
                    <a:gd name="T10" fmla="*/ 0 w 261"/>
                    <a:gd name="T11" fmla="*/ 0 h 364"/>
                    <a:gd name="T12" fmla="*/ 1 w 261"/>
                    <a:gd name="T13" fmla="*/ 2 h 364"/>
                    <a:gd name="T14" fmla="*/ 1 w 261"/>
                    <a:gd name="T15" fmla="*/ 2 h 364"/>
                    <a:gd name="T16" fmla="*/ 1 w 261"/>
                    <a:gd name="T17" fmla="*/ 2 h 364"/>
                    <a:gd name="T18" fmla="*/ 1 w 261"/>
                    <a:gd name="T19" fmla="*/ 1 h 364"/>
                    <a:gd name="T20" fmla="*/ 1 w 261"/>
                    <a:gd name="T21" fmla="*/ 1 h 364"/>
                    <a:gd name="T22" fmla="*/ 1 w 261"/>
                    <a:gd name="T23" fmla="*/ 1 h 364"/>
                    <a:gd name="T24" fmla="*/ 1 w 261"/>
                    <a:gd name="T25" fmla="*/ 1 h 364"/>
                    <a:gd name="T26" fmla="*/ 1 w 261"/>
                    <a:gd name="T27" fmla="*/ 1 h 364"/>
                    <a:gd name="T28" fmla="*/ 1 w 261"/>
                    <a:gd name="T29" fmla="*/ 1 h 36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61"/>
                    <a:gd name="T46" fmla="*/ 0 h 364"/>
                    <a:gd name="T47" fmla="*/ 261 w 261"/>
                    <a:gd name="T48" fmla="*/ 364 h 36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61" h="364">
                      <a:moveTo>
                        <a:pt x="139" y="263"/>
                      </a:moveTo>
                      <a:lnTo>
                        <a:pt x="11" y="84"/>
                      </a:lnTo>
                      <a:lnTo>
                        <a:pt x="4" y="60"/>
                      </a:lnTo>
                      <a:lnTo>
                        <a:pt x="0" y="37"/>
                      </a:lnTo>
                      <a:lnTo>
                        <a:pt x="0" y="19"/>
                      </a:lnTo>
                      <a:lnTo>
                        <a:pt x="4" y="0"/>
                      </a:lnTo>
                      <a:lnTo>
                        <a:pt x="261" y="364"/>
                      </a:lnTo>
                      <a:lnTo>
                        <a:pt x="247" y="353"/>
                      </a:lnTo>
                      <a:lnTo>
                        <a:pt x="231" y="342"/>
                      </a:lnTo>
                      <a:lnTo>
                        <a:pt x="215" y="332"/>
                      </a:lnTo>
                      <a:lnTo>
                        <a:pt x="201" y="318"/>
                      </a:lnTo>
                      <a:lnTo>
                        <a:pt x="185" y="304"/>
                      </a:lnTo>
                      <a:lnTo>
                        <a:pt x="169" y="291"/>
                      </a:lnTo>
                      <a:lnTo>
                        <a:pt x="152" y="277"/>
                      </a:lnTo>
                      <a:lnTo>
                        <a:pt x="139" y="263"/>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8" name="Freeform 412"/>
                <p:cNvSpPr>
                  <a:spLocks/>
                </p:cNvSpPr>
                <p:nvPr/>
              </p:nvSpPr>
              <p:spPr bwMode="auto">
                <a:xfrm>
                  <a:off x="4769" y="1321"/>
                  <a:ext cx="78" cy="102"/>
                </a:xfrm>
                <a:custGeom>
                  <a:avLst/>
                  <a:gdLst>
                    <a:gd name="T0" fmla="*/ 1 w 313"/>
                    <a:gd name="T1" fmla="*/ 1 h 410"/>
                    <a:gd name="T2" fmla="*/ 0 w 313"/>
                    <a:gd name="T3" fmla="*/ 0 h 410"/>
                    <a:gd name="T4" fmla="*/ 0 w 313"/>
                    <a:gd name="T5" fmla="*/ 0 h 410"/>
                    <a:gd name="T6" fmla="*/ 0 w 313"/>
                    <a:gd name="T7" fmla="*/ 0 h 410"/>
                    <a:gd name="T8" fmla="*/ 0 w 313"/>
                    <a:gd name="T9" fmla="*/ 0 h 410"/>
                    <a:gd name="T10" fmla="*/ 0 w 313"/>
                    <a:gd name="T11" fmla="*/ 0 h 410"/>
                    <a:gd name="T12" fmla="*/ 0 w 313"/>
                    <a:gd name="T13" fmla="*/ 0 h 410"/>
                    <a:gd name="T14" fmla="*/ 0 w 313"/>
                    <a:gd name="T15" fmla="*/ 0 h 410"/>
                    <a:gd name="T16" fmla="*/ 0 w 313"/>
                    <a:gd name="T17" fmla="*/ 0 h 410"/>
                    <a:gd name="T18" fmla="*/ 1 w 313"/>
                    <a:gd name="T19" fmla="*/ 1 h 410"/>
                    <a:gd name="T20" fmla="*/ 1 w 313"/>
                    <a:gd name="T21" fmla="*/ 1 h 410"/>
                    <a:gd name="T22" fmla="*/ 1 w 313"/>
                    <a:gd name="T23" fmla="*/ 1 h 410"/>
                    <a:gd name="T24" fmla="*/ 1 w 313"/>
                    <a:gd name="T25" fmla="*/ 1 h 410"/>
                    <a:gd name="T26" fmla="*/ 1 w 313"/>
                    <a:gd name="T27" fmla="*/ 1 h 410"/>
                    <a:gd name="T28" fmla="*/ 1 w 313"/>
                    <a:gd name="T29" fmla="*/ 1 h 410"/>
                    <a:gd name="T30" fmla="*/ 1 w 313"/>
                    <a:gd name="T31" fmla="*/ 1 h 410"/>
                    <a:gd name="T32" fmla="*/ 1 w 313"/>
                    <a:gd name="T33" fmla="*/ 1 h 410"/>
                    <a:gd name="T34" fmla="*/ 1 w 313"/>
                    <a:gd name="T35" fmla="*/ 1 h 41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313"/>
                    <a:gd name="T55" fmla="*/ 0 h 410"/>
                    <a:gd name="T56" fmla="*/ 313 w 313"/>
                    <a:gd name="T57" fmla="*/ 410 h 410"/>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313" h="410">
                      <a:moveTo>
                        <a:pt x="207" y="342"/>
                      </a:moveTo>
                      <a:lnTo>
                        <a:pt x="0" y="43"/>
                      </a:lnTo>
                      <a:lnTo>
                        <a:pt x="0" y="32"/>
                      </a:lnTo>
                      <a:lnTo>
                        <a:pt x="4" y="18"/>
                      </a:lnTo>
                      <a:lnTo>
                        <a:pt x="6" y="7"/>
                      </a:lnTo>
                      <a:lnTo>
                        <a:pt x="11" y="0"/>
                      </a:lnTo>
                      <a:lnTo>
                        <a:pt x="16" y="0"/>
                      </a:lnTo>
                      <a:lnTo>
                        <a:pt x="20" y="0"/>
                      </a:lnTo>
                      <a:lnTo>
                        <a:pt x="22" y="2"/>
                      </a:lnTo>
                      <a:lnTo>
                        <a:pt x="313" y="410"/>
                      </a:lnTo>
                      <a:lnTo>
                        <a:pt x="300" y="404"/>
                      </a:lnTo>
                      <a:lnTo>
                        <a:pt x="286" y="396"/>
                      </a:lnTo>
                      <a:lnTo>
                        <a:pt x="272" y="388"/>
                      </a:lnTo>
                      <a:lnTo>
                        <a:pt x="261" y="380"/>
                      </a:lnTo>
                      <a:lnTo>
                        <a:pt x="247" y="372"/>
                      </a:lnTo>
                      <a:lnTo>
                        <a:pt x="235" y="364"/>
                      </a:lnTo>
                      <a:lnTo>
                        <a:pt x="221" y="353"/>
                      </a:lnTo>
                      <a:lnTo>
                        <a:pt x="207" y="342"/>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59" name="Freeform 413"/>
                <p:cNvSpPr>
                  <a:spLocks/>
                </p:cNvSpPr>
                <p:nvPr/>
              </p:nvSpPr>
              <p:spPr bwMode="auto">
                <a:xfrm>
                  <a:off x="4770" y="1321"/>
                  <a:ext cx="87" cy="107"/>
                </a:xfrm>
                <a:custGeom>
                  <a:avLst/>
                  <a:gdLst>
                    <a:gd name="T0" fmla="*/ 1 w 347"/>
                    <a:gd name="T1" fmla="*/ 1 h 429"/>
                    <a:gd name="T2" fmla="*/ 0 w 347"/>
                    <a:gd name="T3" fmla="*/ 0 h 429"/>
                    <a:gd name="T4" fmla="*/ 0 w 347"/>
                    <a:gd name="T5" fmla="*/ 0 h 429"/>
                    <a:gd name="T6" fmla="*/ 0 w 347"/>
                    <a:gd name="T7" fmla="*/ 0 h 429"/>
                    <a:gd name="T8" fmla="*/ 0 w 347"/>
                    <a:gd name="T9" fmla="*/ 0 h 429"/>
                    <a:gd name="T10" fmla="*/ 0 w 347"/>
                    <a:gd name="T11" fmla="*/ 0 h 429"/>
                    <a:gd name="T12" fmla="*/ 0 w 347"/>
                    <a:gd name="T13" fmla="*/ 0 h 429"/>
                    <a:gd name="T14" fmla="*/ 0 w 347"/>
                    <a:gd name="T15" fmla="*/ 0 h 429"/>
                    <a:gd name="T16" fmla="*/ 0 w 347"/>
                    <a:gd name="T17" fmla="*/ 0 h 429"/>
                    <a:gd name="T18" fmla="*/ 0 w 347"/>
                    <a:gd name="T19" fmla="*/ 0 h 429"/>
                    <a:gd name="T20" fmla="*/ 1 w 347"/>
                    <a:gd name="T21" fmla="*/ 0 h 429"/>
                    <a:gd name="T22" fmla="*/ 1 w 347"/>
                    <a:gd name="T23" fmla="*/ 0 h 429"/>
                    <a:gd name="T24" fmla="*/ 1 w 347"/>
                    <a:gd name="T25" fmla="*/ 0 h 429"/>
                    <a:gd name="T26" fmla="*/ 1 w 347"/>
                    <a:gd name="T27" fmla="*/ 0 h 429"/>
                    <a:gd name="T28" fmla="*/ 1 w 347"/>
                    <a:gd name="T29" fmla="*/ 0 h 429"/>
                    <a:gd name="T30" fmla="*/ 2 w 347"/>
                    <a:gd name="T31" fmla="*/ 2 h 429"/>
                    <a:gd name="T32" fmla="*/ 1 w 347"/>
                    <a:gd name="T33" fmla="*/ 1 h 429"/>
                    <a:gd name="T34" fmla="*/ 1 w 347"/>
                    <a:gd name="T35" fmla="*/ 1 h 429"/>
                    <a:gd name="T36" fmla="*/ 1 w 347"/>
                    <a:gd name="T37" fmla="*/ 1 h 429"/>
                    <a:gd name="T38" fmla="*/ 1 w 347"/>
                    <a:gd name="T39" fmla="*/ 1 h 429"/>
                    <a:gd name="T40" fmla="*/ 1 w 347"/>
                    <a:gd name="T41" fmla="*/ 1 h 429"/>
                    <a:gd name="T42" fmla="*/ 1 w 347"/>
                    <a:gd name="T43" fmla="*/ 1 h 429"/>
                    <a:gd name="T44" fmla="*/ 1 w 347"/>
                    <a:gd name="T45" fmla="*/ 1 h 429"/>
                    <a:gd name="T46" fmla="*/ 1 w 347"/>
                    <a:gd name="T47" fmla="*/ 1 h 429"/>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47"/>
                    <a:gd name="T73" fmla="*/ 0 h 429"/>
                    <a:gd name="T74" fmla="*/ 347 w 347"/>
                    <a:gd name="T75" fmla="*/ 429 h 429"/>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47" h="429">
                      <a:moveTo>
                        <a:pt x="257" y="380"/>
                      </a:moveTo>
                      <a:lnTo>
                        <a:pt x="0" y="16"/>
                      </a:lnTo>
                      <a:lnTo>
                        <a:pt x="0" y="10"/>
                      </a:lnTo>
                      <a:lnTo>
                        <a:pt x="2" y="7"/>
                      </a:lnTo>
                      <a:lnTo>
                        <a:pt x="5" y="2"/>
                      </a:lnTo>
                      <a:lnTo>
                        <a:pt x="7" y="0"/>
                      </a:lnTo>
                      <a:lnTo>
                        <a:pt x="16" y="2"/>
                      </a:lnTo>
                      <a:lnTo>
                        <a:pt x="26" y="2"/>
                      </a:lnTo>
                      <a:lnTo>
                        <a:pt x="37" y="2"/>
                      </a:lnTo>
                      <a:lnTo>
                        <a:pt x="46" y="2"/>
                      </a:lnTo>
                      <a:lnTo>
                        <a:pt x="92" y="70"/>
                      </a:lnTo>
                      <a:lnTo>
                        <a:pt x="100" y="83"/>
                      </a:lnTo>
                      <a:lnTo>
                        <a:pt x="111" y="100"/>
                      </a:lnTo>
                      <a:lnTo>
                        <a:pt x="127" y="119"/>
                      </a:lnTo>
                      <a:lnTo>
                        <a:pt x="146" y="141"/>
                      </a:lnTo>
                      <a:lnTo>
                        <a:pt x="347" y="429"/>
                      </a:lnTo>
                      <a:lnTo>
                        <a:pt x="336" y="423"/>
                      </a:lnTo>
                      <a:lnTo>
                        <a:pt x="325" y="420"/>
                      </a:lnTo>
                      <a:lnTo>
                        <a:pt x="314" y="415"/>
                      </a:lnTo>
                      <a:lnTo>
                        <a:pt x="303" y="410"/>
                      </a:lnTo>
                      <a:lnTo>
                        <a:pt x="293" y="404"/>
                      </a:lnTo>
                      <a:lnTo>
                        <a:pt x="282" y="396"/>
                      </a:lnTo>
                      <a:lnTo>
                        <a:pt x="268" y="388"/>
                      </a:lnTo>
                      <a:lnTo>
                        <a:pt x="257" y="380"/>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0" name="Freeform 414"/>
                <p:cNvSpPr>
                  <a:spLocks/>
                </p:cNvSpPr>
                <p:nvPr/>
              </p:nvSpPr>
              <p:spPr bwMode="auto">
                <a:xfrm>
                  <a:off x="4775" y="1321"/>
                  <a:ext cx="91" cy="110"/>
                </a:xfrm>
                <a:custGeom>
                  <a:avLst/>
                  <a:gdLst>
                    <a:gd name="T0" fmla="*/ 1 w 367"/>
                    <a:gd name="T1" fmla="*/ 1 h 441"/>
                    <a:gd name="T2" fmla="*/ 0 w 367"/>
                    <a:gd name="T3" fmla="*/ 0 h 441"/>
                    <a:gd name="T4" fmla="*/ 0 w 367"/>
                    <a:gd name="T5" fmla="*/ 0 h 441"/>
                    <a:gd name="T6" fmla="*/ 0 w 367"/>
                    <a:gd name="T7" fmla="*/ 0 h 441"/>
                    <a:gd name="T8" fmla="*/ 0 w 367"/>
                    <a:gd name="T9" fmla="*/ 0 h 441"/>
                    <a:gd name="T10" fmla="*/ 0 w 367"/>
                    <a:gd name="T11" fmla="*/ 0 h 441"/>
                    <a:gd name="T12" fmla="*/ 0 w 367"/>
                    <a:gd name="T13" fmla="*/ 0 h 441"/>
                    <a:gd name="T14" fmla="*/ 0 w 367"/>
                    <a:gd name="T15" fmla="*/ 0 h 441"/>
                    <a:gd name="T16" fmla="*/ 0 w 367"/>
                    <a:gd name="T17" fmla="*/ 0 h 441"/>
                    <a:gd name="T18" fmla="*/ 0 w 367"/>
                    <a:gd name="T19" fmla="*/ 0 h 441"/>
                    <a:gd name="T20" fmla="*/ 0 w 367"/>
                    <a:gd name="T21" fmla="*/ 0 h 441"/>
                    <a:gd name="T22" fmla="*/ 0 w 367"/>
                    <a:gd name="T23" fmla="*/ 0 h 441"/>
                    <a:gd name="T24" fmla="*/ 0 w 367"/>
                    <a:gd name="T25" fmla="*/ 0 h 441"/>
                    <a:gd name="T26" fmla="*/ 0 w 367"/>
                    <a:gd name="T27" fmla="*/ 0 h 441"/>
                    <a:gd name="T28" fmla="*/ 0 w 367"/>
                    <a:gd name="T29" fmla="*/ 0 h 441"/>
                    <a:gd name="T30" fmla="*/ 0 w 367"/>
                    <a:gd name="T31" fmla="*/ 0 h 441"/>
                    <a:gd name="T32" fmla="*/ 0 w 367"/>
                    <a:gd name="T33" fmla="*/ 1 h 441"/>
                    <a:gd name="T34" fmla="*/ 1 w 367"/>
                    <a:gd name="T35" fmla="*/ 1 h 441"/>
                    <a:gd name="T36" fmla="*/ 1 w 367"/>
                    <a:gd name="T37" fmla="*/ 1 h 441"/>
                    <a:gd name="T38" fmla="*/ 1 w 367"/>
                    <a:gd name="T39" fmla="*/ 2 h 441"/>
                    <a:gd name="T40" fmla="*/ 1 w 367"/>
                    <a:gd name="T41" fmla="*/ 2 h 441"/>
                    <a:gd name="T42" fmla="*/ 1 w 367"/>
                    <a:gd name="T43" fmla="*/ 2 h 441"/>
                    <a:gd name="T44" fmla="*/ 1 w 367"/>
                    <a:gd name="T45" fmla="*/ 1 h 441"/>
                    <a:gd name="T46" fmla="*/ 1 w 367"/>
                    <a:gd name="T47" fmla="*/ 1 h 441"/>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367"/>
                    <a:gd name="T73" fmla="*/ 0 h 441"/>
                    <a:gd name="T74" fmla="*/ 367 w 367"/>
                    <a:gd name="T75" fmla="*/ 441 h 441"/>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367" h="441">
                      <a:moveTo>
                        <a:pt x="291" y="408"/>
                      </a:moveTo>
                      <a:lnTo>
                        <a:pt x="0" y="0"/>
                      </a:lnTo>
                      <a:lnTo>
                        <a:pt x="14" y="0"/>
                      </a:lnTo>
                      <a:lnTo>
                        <a:pt x="28" y="3"/>
                      </a:lnTo>
                      <a:lnTo>
                        <a:pt x="41" y="5"/>
                      </a:lnTo>
                      <a:lnTo>
                        <a:pt x="54" y="5"/>
                      </a:lnTo>
                      <a:lnTo>
                        <a:pt x="82" y="38"/>
                      </a:lnTo>
                      <a:lnTo>
                        <a:pt x="82" y="41"/>
                      </a:lnTo>
                      <a:lnTo>
                        <a:pt x="79" y="38"/>
                      </a:lnTo>
                      <a:lnTo>
                        <a:pt x="77" y="38"/>
                      </a:lnTo>
                      <a:lnTo>
                        <a:pt x="74" y="41"/>
                      </a:lnTo>
                      <a:lnTo>
                        <a:pt x="68" y="49"/>
                      </a:lnTo>
                      <a:lnTo>
                        <a:pt x="74" y="65"/>
                      </a:lnTo>
                      <a:lnTo>
                        <a:pt x="84" y="87"/>
                      </a:lnTo>
                      <a:lnTo>
                        <a:pt x="103" y="114"/>
                      </a:lnTo>
                      <a:lnTo>
                        <a:pt x="130" y="144"/>
                      </a:lnTo>
                      <a:lnTo>
                        <a:pt x="160" y="176"/>
                      </a:lnTo>
                      <a:lnTo>
                        <a:pt x="193" y="212"/>
                      </a:lnTo>
                      <a:lnTo>
                        <a:pt x="229" y="245"/>
                      </a:lnTo>
                      <a:lnTo>
                        <a:pt x="367" y="441"/>
                      </a:lnTo>
                      <a:lnTo>
                        <a:pt x="348" y="438"/>
                      </a:lnTo>
                      <a:lnTo>
                        <a:pt x="329" y="429"/>
                      </a:lnTo>
                      <a:lnTo>
                        <a:pt x="310" y="418"/>
                      </a:lnTo>
                      <a:lnTo>
                        <a:pt x="291" y="40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1" name="Freeform 415"/>
                <p:cNvSpPr>
                  <a:spLocks noEditPoints="1"/>
                </p:cNvSpPr>
                <p:nvPr/>
              </p:nvSpPr>
              <p:spPr bwMode="auto">
                <a:xfrm>
                  <a:off x="4782" y="1321"/>
                  <a:ext cx="92" cy="112"/>
                </a:xfrm>
                <a:custGeom>
                  <a:avLst/>
                  <a:gdLst>
                    <a:gd name="T0" fmla="*/ 1 w 369"/>
                    <a:gd name="T1" fmla="*/ 2 h 448"/>
                    <a:gd name="T2" fmla="*/ 0 w 369"/>
                    <a:gd name="T3" fmla="*/ 1 h 448"/>
                    <a:gd name="T4" fmla="*/ 0 w 369"/>
                    <a:gd name="T5" fmla="*/ 1 h 448"/>
                    <a:gd name="T6" fmla="*/ 0 w 369"/>
                    <a:gd name="T7" fmla="*/ 1 h 448"/>
                    <a:gd name="T8" fmla="*/ 0 w 369"/>
                    <a:gd name="T9" fmla="*/ 1 h 448"/>
                    <a:gd name="T10" fmla="*/ 1 w 369"/>
                    <a:gd name="T11" fmla="*/ 1 h 448"/>
                    <a:gd name="T12" fmla="*/ 1 w 369"/>
                    <a:gd name="T13" fmla="*/ 1 h 448"/>
                    <a:gd name="T14" fmla="*/ 1 w 369"/>
                    <a:gd name="T15" fmla="*/ 1 h 448"/>
                    <a:gd name="T16" fmla="*/ 1 w 369"/>
                    <a:gd name="T17" fmla="*/ 1 h 448"/>
                    <a:gd name="T18" fmla="*/ 1 w 369"/>
                    <a:gd name="T19" fmla="*/ 1 h 448"/>
                    <a:gd name="T20" fmla="*/ 1 w 369"/>
                    <a:gd name="T21" fmla="*/ 2 h 448"/>
                    <a:gd name="T22" fmla="*/ 1 w 369"/>
                    <a:gd name="T23" fmla="*/ 2 h 448"/>
                    <a:gd name="T24" fmla="*/ 1 w 369"/>
                    <a:gd name="T25" fmla="*/ 2 h 448"/>
                    <a:gd name="T26" fmla="*/ 1 w 369"/>
                    <a:gd name="T27" fmla="*/ 2 h 448"/>
                    <a:gd name="T28" fmla="*/ 1 w 369"/>
                    <a:gd name="T29" fmla="*/ 2 h 448"/>
                    <a:gd name="T30" fmla="*/ 0 w 369"/>
                    <a:gd name="T31" fmla="*/ 0 h 448"/>
                    <a:gd name="T32" fmla="*/ 0 w 369"/>
                    <a:gd name="T33" fmla="*/ 0 h 448"/>
                    <a:gd name="T34" fmla="*/ 0 w 369"/>
                    <a:gd name="T35" fmla="*/ 0 h 448"/>
                    <a:gd name="T36" fmla="*/ 0 w 369"/>
                    <a:gd name="T37" fmla="*/ 0 h 448"/>
                    <a:gd name="T38" fmla="*/ 0 w 369"/>
                    <a:gd name="T39" fmla="*/ 0 h 448"/>
                    <a:gd name="T40" fmla="*/ 0 w 369"/>
                    <a:gd name="T41" fmla="*/ 0 h 448"/>
                    <a:gd name="T42" fmla="*/ 0 w 369"/>
                    <a:gd name="T43" fmla="*/ 0 h 448"/>
                    <a:gd name="T44" fmla="*/ 0 w 369"/>
                    <a:gd name="T45" fmla="*/ 0 h 448"/>
                    <a:gd name="T46" fmla="*/ 0 w 369"/>
                    <a:gd name="T47" fmla="*/ 0 h 448"/>
                    <a:gd name="T48" fmla="*/ 0 w 369"/>
                    <a:gd name="T49" fmla="*/ 0 h 448"/>
                    <a:gd name="T50" fmla="*/ 0 w 369"/>
                    <a:gd name="T51" fmla="*/ 0 h 448"/>
                    <a:gd name="T52" fmla="*/ 0 w 369"/>
                    <a:gd name="T53" fmla="*/ 0 h 448"/>
                    <a:gd name="T54" fmla="*/ 0 w 369"/>
                    <a:gd name="T55" fmla="*/ 0 h 448"/>
                    <a:gd name="T56" fmla="*/ 0 w 369"/>
                    <a:gd name="T57" fmla="*/ 0 h 448"/>
                    <a:gd name="T58" fmla="*/ 0 w 369"/>
                    <a:gd name="T59" fmla="*/ 0 h 448"/>
                    <a:gd name="T60" fmla="*/ 0 w 369"/>
                    <a:gd name="T61" fmla="*/ 0 h 448"/>
                    <a:gd name="T62" fmla="*/ 0 w 369"/>
                    <a:gd name="T63" fmla="*/ 0 h 448"/>
                    <a:gd name="T64" fmla="*/ 0 w 369"/>
                    <a:gd name="T65" fmla="*/ 0 h 448"/>
                    <a:gd name="T66" fmla="*/ 0 w 369"/>
                    <a:gd name="T67" fmla="*/ 0 h 448"/>
                    <a:gd name="T68" fmla="*/ 0 w 369"/>
                    <a:gd name="T69" fmla="*/ 0 h 448"/>
                    <a:gd name="T70" fmla="*/ 0 w 369"/>
                    <a:gd name="T71" fmla="*/ 0 h 448"/>
                    <a:gd name="T72" fmla="*/ 0 w 369"/>
                    <a:gd name="T73" fmla="*/ 0 h 448"/>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69"/>
                    <a:gd name="T112" fmla="*/ 0 h 448"/>
                    <a:gd name="T113" fmla="*/ 369 w 369"/>
                    <a:gd name="T114" fmla="*/ 448 h 448"/>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69" h="448">
                      <a:moveTo>
                        <a:pt x="301" y="427"/>
                      </a:moveTo>
                      <a:lnTo>
                        <a:pt x="100" y="139"/>
                      </a:lnTo>
                      <a:lnTo>
                        <a:pt x="119" y="160"/>
                      </a:lnTo>
                      <a:lnTo>
                        <a:pt x="137" y="180"/>
                      </a:lnTo>
                      <a:lnTo>
                        <a:pt x="157" y="201"/>
                      </a:lnTo>
                      <a:lnTo>
                        <a:pt x="179" y="222"/>
                      </a:lnTo>
                      <a:lnTo>
                        <a:pt x="201" y="245"/>
                      </a:lnTo>
                      <a:lnTo>
                        <a:pt x="222" y="264"/>
                      </a:lnTo>
                      <a:lnTo>
                        <a:pt x="243" y="282"/>
                      </a:lnTo>
                      <a:lnTo>
                        <a:pt x="266" y="302"/>
                      </a:lnTo>
                      <a:lnTo>
                        <a:pt x="369" y="448"/>
                      </a:lnTo>
                      <a:lnTo>
                        <a:pt x="356" y="446"/>
                      </a:lnTo>
                      <a:lnTo>
                        <a:pt x="339" y="443"/>
                      </a:lnTo>
                      <a:lnTo>
                        <a:pt x="320" y="435"/>
                      </a:lnTo>
                      <a:lnTo>
                        <a:pt x="301" y="427"/>
                      </a:lnTo>
                      <a:close/>
                      <a:moveTo>
                        <a:pt x="46" y="68"/>
                      </a:moveTo>
                      <a:lnTo>
                        <a:pt x="0" y="0"/>
                      </a:lnTo>
                      <a:lnTo>
                        <a:pt x="13" y="3"/>
                      </a:lnTo>
                      <a:lnTo>
                        <a:pt x="26" y="3"/>
                      </a:lnTo>
                      <a:lnTo>
                        <a:pt x="40" y="3"/>
                      </a:lnTo>
                      <a:lnTo>
                        <a:pt x="54" y="0"/>
                      </a:lnTo>
                      <a:lnTo>
                        <a:pt x="81" y="38"/>
                      </a:lnTo>
                      <a:lnTo>
                        <a:pt x="75" y="35"/>
                      </a:lnTo>
                      <a:lnTo>
                        <a:pt x="67" y="33"/>
                      </a:lnTo>
                      <a:lnTo>
                        <a:pt x="62" y="30"/>
                      </a:lnTo>
                      <a:lnTo>
                        <a:pt x="56" y="30"/>
                      </a:lnTo>
                      <a:lnTo>
                        <a:pt x="54" y="33"/>
                      </a:lnTo>
                      <a:lnTo>
                        <a:pt x="54" y="35"/>
                      </a:lnTo>
                      <a:lnTo>
                        <a:pt x="54" y="38"/>
                      </a:lnTo>
                      <a:lnTo>
                        <a:pt x="54" y="41"/>
                      </a:lnTo>
                      <a:lnTo>
                        <a:pt x="51" y="38"/>
                      </a:lnTo>
                      <a:lnTo>
                        <a:pt x="49" y="38"/>
                      </a:lnTo>
                      <a:lnTo>
                        <a:pt x="46" y="41"/>
                      </a:lnTo>
                      <a:lnTo>
                        <a:pt x="43" y="46"/>
                      </a:lnTo>
                      <a:lnTo>
                        <a:pt x="43" y="51"/>
                      </a:lnTo>
                      <a:lnTo>
                        <a:pt x="43" y="60"/>
                      </a:lnTo>
                      <a:lnTo>
                        <a:pt x="46" y="68"/>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2" name="Freeform 416"/>
                <p:cNvSpPr>
                  <a:spLocks noEditPoints="1"/>
                </p:cNvSpPr>
                <p:nvPr/>
              </p:nvSpPr>
              <p:spPr bwMode="auto">
                <a:xfrm>
                  <a:off x="4788" y="1321"/>
                  <a:ext cx="94" cy="114"/>
                </a:xfrm>
                <a:custGeom>
                  <a:avLst/>
                  <a:gdLst>
                    <a:gd name="T0" fmla="*/ 1 w 376"/>
                    <a:gd name="T1" fmla="*/ 2 h 454"/>
                    <a:gd name="T2" fmla="*/ 1 w 376"/>
                    <a:gd name="T3" fmla="*/ 1 h 454"/>
                    <a:gd name="T4" fmla="*/ 1 w 376"/>
                    <a:gd name="T5" fmla="*/ 1 h 454"/>
                    <a:gd name="T6" fmla="*/ 1 w 376"/>
                    <a:gd name="T7" fmla="*/ 1 h 454"/>
                    <a:gd name="T8" fmla="*/ 1 w 376"/>
                    <a:gd name="T9" fmla="*/ 1 h 454"/>
                    <a:gd name="T10" fmla="*/ 1 w 376"/>
                    <a:gd name="T11" fmla="*/ 1 h 454"/>
                    <a:gd name="T12" fmla="*/ 1 w 376"/>
                    <a:gd name="T13" fmla="*/ 1 h 454"/>
                    <a:gd name="T14" fmla="*/ 1 w 376"/>
                    <a:gd name="T15" fmla="*/ 1 h 454"/>
                    <a:gd name="T16" fmla="*/ 1 w 376"/>
                    <a:gd name="T17" fmla="*/ 1 h 454"/>
                    <a:gd name="T18" fmla="*/ 1 w 376"/>
                    <a:gd name="T19" fmla="*/ 2 h 454"/>
                    <a:gd name="T20" fmla="*/ 2 w 376"/>
                    <a:gd name="T21" fmla="*/ 2 h 454"/>
                    <a:gd name="T22" fmla="*/ 2 w 376"/>
                    <a:gd name="T23" fmla="*/ 2 h 454"/>
                    <a:gd name="T24" fmla="*/ 2 w 376"/>
                    <a:gd name="T25" fmla="*/ 2 h 454"/>
                    <a:gd name="T26" fmla="*/ 1 w 376"/>
                    <a:gd name="T27" fmla="*/ 2 h 454"/>
                    <a:gd name="T28" fmla="*/ 1 w 376"/>
                    <a:gd name="T29" fmla="*/ 2 h 454"/>
                    <a:gd name="T30" fmla="*/ 0 w 376"/>
                    <a:gd name="T31" fmla="*/ 0 h 454"/>
                    <a:gd name="T32" fmla="*/ 0 w 376"/>
                    <a:gd name="T33" fmla="*/ 0 h 454"/>
                    <a:gd name="T34" fmla="*/ 0 w 376"/>
                    <a:gd name="T35" fmla="*/ 0 h 454"/>
                    <a:gd name="T36" fmla="*/ 0 w 376"/>
                    <a:gd name="T37" fmla="*/ 0 h 454"/>
                    <a:gd name="T38" fmla="*/ 0 w 376"/>
                    <a:gd name="T39" fmla="*/ 0 h 454"/>
                    <a:gd name="T40" fmla="*/ 0 w 376"/>
                    <a:gd name="T41" fmla="*/ 0 h 454"/>
                    <a:gd name="T42" fmla="*/ 1 w 376"/>
                    <a:gd name="T43" fmla="*/ 0 h 454"/>
                    <a:gd name="T44" fmla="*/ 0 w 376"/>
                    <a:gd name="T45" fmla="*/ 0 h 454"/>
                    <a:gd name="T46" fmla="*/ 0 w 376"/>
                    <a:gd name="T47" fmla="*/ 0 h 454"/>
                    <a:gd name="T48" fmla="*/ 0 w 376"/>
                    <a:gd name="T49" fmla="*/ 0 h 454"/>
                    <a:gd name="T50" fmla="*/ 0 w 376"/>
                    <a:gd name="T51" fmla="*/ 0 h 454"/>
                    <a:gd name="T52" fmla="*/ 0 w 376"/>
                    <a:gd name="T53" fmla="*/ 0 h 454"/>
                    <a:gd name="T54" fmla="*/ 0 w 376"/>
                    <a:gd name="T55" fmla="*/ 0 h 454"/>
                    <a:gd name="T56" fmla="*/ 0 w 376"/>
                    <a:gd name="T57" fmla="*/ 0 h 454"/>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w 376"/>
                    <a:gd name="T88" fmla="*/ 0 h 454"/>
                    <a:gd name="T89" fmla="*/ 376 w 376"/>
                    <a:gd name="T90" fmla="*/ 454 h 454"/>
                  </a:gdLst>
                  <a:ahLst/>
                  <a:cxnLst>
                    <a:cxn ang="T58">
                      <a:pos x="T0" y="T1"/>
                    </a:cxn>
                    <a:cxn ang="T59">
                      <a:pos x="T2" y="T3"/>
                    </a:cxn>
                    <a:cxn ang="T60">
                      <a:pos x="T4" y="T5"/>
                    </a:cxn>
                    <a:cxn ang="T61">
                      <a:pos x="T6" y="T7"/>
                    </a:cxn>
                    <a:cxn ang="T62">
                      <a:pos x="T8" y="T9"/>
                    </a:cxn>
                    <a:cxn ang="T63">
                      <a:pos x="T10" y="T11"/>
                    </a:cxn>
                    <a:cxn ang="T64">
                      <a:pos x="T12" y="T13"/>
                    </a:cxn>
                    <a:cxn ang="T65">
                      <a:pos x="T14" y="T15"/>
                    </a:cxn>
                    <a:cxn ang="T66">
                      <a:pos x="T16" y="T17"/>
                    </a:cxn>
                    <a:cxn ang="T67">
                      <a:pos x="T18" y="T19"/>
                    </a:cxn>
                    <a:cxn ang="T68">
                      <a:pos x="T20" y="T21"/>
                    </a:cxn>
                    <a:cxn ang="T69">
                      <a:pos x="T22" y="T23"/>
                    </a:cxn>
                    <a:cxn ang="T70">
                      <a:pos x="T24" y="T25"/>
                    </a:cxn>
                    <a:cxn ang="T71">
                      <a:pos x="T26" y="T27"/>
                    </a:cxn>
                    <a:cxn ang="T72">
                      <a:pos x="T28" y="T29"/>
                    </a:cxn>
                    <a:cxn ang="T73">
                      <a:pos x="T30" y="T31"/>
                    </a:cxn>
                    <a:cxn ang="T74">
                      <a:pos x="T32" y="T33"/>
                    </a:cxn>
                    <a:cxn ang="T75">
                      <a:pos x="T34" y="T35"/>
                    </a:cxn>
                    <a:cxn ang="T76">
                      <a:pos x="T36" y="T37"/>
                    </a:cxn>
                    <a:cxn ang="T77">
                      <a:pos x="T38" y="T39"/>
                    </a:cxn>
                    <a:cxn ang="T78">
                      <a:pos x="T40" y="T41"/>
                    </a:cxn>
                    <a:cxn ang="T79">
                      <a:pos x="T42" y="T43"/>
                    </a:cxn>
                    <a:cxn ang="T80">
                      <a:pos x="T44" y="T45"/>
                    </a:cxn>
                    <a:cxn ang="T81">
                      <a:pos x="T46" y="T47"/>
                    </a:cxn>
                    <a:cxn ang="T82">
                      <a:pos x="T48" y="T49"/>
                    </a:cxn>
                    <a:cxn ang="T83">
                      <a:pos x="T50" y="T51"/>
                    </a:cxn>
                    <a:cxn ang="T84">
                      <a:pos x="T52" y="T53"/>
                    </a:cxn>
                    <a:cxn ang="T85">
                      <a:pos x="T54" y="T55"/>
                    </a:cxn>
                    <a:cxn ang="T86">
                      <a:pos x="T56" y="T57"/>
                    </a:cxn>
                  </a:cxnLst>
                  <a:rect l="T87" t="T88" r="T89" b="T90"/>
                  <a:pathLst>
                    <a:path w="376" h="454">
                      <a:moveTo>
                        <a:pt x="313" y="441"/>
                      </a:moveTo>
                      <a:lnTo>
                        <a:pt x="175" y="245"/>
                      </a:lnTo>
                      <a:lnTo>
                        <a:pt x="191" y="261"/>
                      </a:lnTo>
                      <a:lnTo>
                        <a:pt x="207" y="275"/>
                      </a:lnTo>
                      <a:lnTo>
                        <a:pt x="224" y="288"/>
                      </a:lnTo>
                      <a:lnTo>
                        <a:pt x="237" y="302"/>
                      </a:lnTo>
                      <a:lnTo>
                        <a:pt x="253" y="316"/>
                      </a:lnTo>
                      <a:lnTo>
                        <a:pt x="267" y="326"/>
                      </a:lnTo>
                      <a:lnTo>
                        <a:pt x="280" y="337"/>
                      </a:lnTo>
                      <a:lnTo>
                        <a:pt x="294" y="346"/>
                      </a:lnTo>
                      <a:lnTo>
                        <a:pt x="376" y="454"/>
                      </a:lnTo>
                      <a:lnTo>
                        <a:pt x="362" y="454"/>
                      </a:lnTo>
                      <a:lnTo>
                        <a:pt x="346" y="451"/>
                      </a:lnTo>
                      <a:lnTo>
                        <a:pt x="330" y="446"/>
                      </a:lnTo>
                      <a:lnTo>
                        <a:pt x="313" y="441"/>
                      </a:lnTo>
                      <a:close/>
                      <a:moveTo>
                        <a:pt x="28" y="38"/>
                      </a:moveTo>
                      <a:lnTo>
                        <a:pt x="0" y="5"/>
                      </a:lnTo>
                      <a:lnTo>
                        <a:pt x="14" y="5"/>
                      </a:lnTo>
                      <a:lnTo>
                        <a:pt x="28" y="3"/>
                      </a:lnTo>
                      <a:lnTo>
                        <a:pt x="41" y="0"/>
                      </a:lnTo>
                      <a:lnTo>
                        <a:pt x="55" y="0"/>
                      </a:lnTo>
                      <a:lnTo>
                        <a:pt x="109" y="79"/>
                      </a:lnTo>
                      <a:lnTo>
                        <a:pt x="85" y="60"/>
                      </a:lnTo>
                      <a:lnTo>
                        <a:pt x="63" y="44"/>
                      </a:lnTo>
                      <a:lnTo>
                        <a:pt x="44" y="33"/>
                      </a:lnTo>
                      <a:lnTo>
                        <a:pt x="30" y="30"/>
                      </a:lnTo>
                      <a:lnTo>
                        <a:pt x="28" y="33"/>
                      </a:lnTo>
                      <a:lnTo>
                        <a:pt x="28" y="35"/>
                      </a:lnTo>
                      <a:lnTo>
                        <a:pt x="28"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3" name="Freeform 417"/>
                <p:cNvSpPr>
                  <a:spLocks noEditPoints="1"/>
                </p:cNvSpPr>
                <p:nvPr/>
              </p:nvSpPr>
              <p:spPr bwMode="auto">
                <a:xfrm>
                  <a:off x="4795" y="1321"/>
                  <a:ext cx="93" cy="113"/>
                </a:xfrm>
                <a:custGeom>
                  <a:avLst/>
                  <a:gdLst>
                    <a:gd name="T0" fmla="*/ 1 w 369"/>
                    <a:gd name="T1" fmla="*/ 2 h 451"/>
                    <a:gd name="T2" fmla="*/ 1 w 369"/>
                    <a:gd name="T3" fmla="*/ 1 h 451"/>
                    <a:gd name="T4" fmla="*/ 1 w 369"/>
                    <a:gd name="T5" fmla="*/ 1 h 451"/>
                    <a:gd name="T6" fmla="*/ 1 w 369"/>
                    <a:gd name="T7" fmla="*/ 1 h 451"/>
                    <a:gd name="T8" fmla="*/ 1 w 369"/>
                    <a:gd name="T9" fmla="*/ 1 h 451"/>
                    <a:gd name="T10" fmla="*/ 1 w 369"/>
                    <a:gd name="T11" fmla="*/ 1 h 451"/>
                    <a:gd name="T12" fmla="*/ 1 w 369"/>
                    <a:gd name="T13" fmla="*/ 2 h 451"/>
                    <a:gd name="T14" fmla="*/ 1 w 369"/>
                    <a:gd name="T15" fmla="*/ 2 h 451"/>
                    <a:gd name="T16" fmla="*/ 1 w 369"/>
                    <a:gd name="T17" fmla="*/ 2 h 451"/>
                    <a:gd name="T18" fmla="*/ 1 w 369"/>
                    <a:gd name="T19" fmla="*/ 2 h 451"/>
                    <a:gd name="T20" fmla="*/ 2 w 369"/>
                    <a:gd name="T21" fmla="*/ 2 h 451"/>
                    <a:gd name="T22" fmla="*/ 2 w 369"/>
                    <a:gd name="T23" fmla="*/ 2 h 451"/>
                    <a:gd name="T24" fmla="*/ 2 w 369"/>
                    <a:gd name="T25" fmla="*/ 2 h 451"/>
                    <a:gd name="T26" fmla="*/ 1 w 369"/>
                    <a:gd name="T27" fmla="*/ 2 h 451"/>
                    <a:gd name="T28" fmla="*/ 1 w 369"/>
                    <a:gd name="T29" fmla="*/ 2 h 451"/>
                    <a:gd name="T30" fmla="*/ 0 w 369"/>
                    <a:gd name="T31" fmla="*/ 0 h 451"/>
                    <a:gd name="T32" fmla="*/ 0 w 369"/>
                    <a:gd name="T33" fmla="*/ 0 h 451"/>
                    <a:gd name="T34" fmla="*/ 0 w 369"/>
                    <a:gd name="T35" fmla="*/ 0 h 451"/>
                    <a:gd name="T36" fmla="*/ 0 w 369"/>
                    <a:gd name="T37" fmla="*/ 0 h 451"/>
                    <a:gd name="T38" fmla="*/ 0 w 369"/>
                    <a:gd name="T39" fmla="*/ 0 h 451"/>
                    <a:gd name="T40" fmla="*/ 0 w 369"/>
                    <a:gd name="T41" fmla="*/ 0 h 451"/>
                    <a:gd name="T42" fmla="*/ 1 w 369"/>
                    <a:gd name="T43" fmla="*/ 1 h 451"/>
                    <a:gd name="T44" fmla="*/ 1 w 369"/>
                    <a:gd name="T45" fmla="*/ 1 h 451"/>
                    <a:gd name="T46" fmla="*/ 1 w 369"/>
                    <a:gd name="T47" fmla="*/ 1 h 451"/>
                    <a:gd name="T48" fmla="*/ 1 w 369"/>
                    <a:gd name="T49" fmla="*/ 1 h 451"/>
                    <a:gd name="T50" fmla="*/ 0 w 369"/>
                    <a:gd name="T51" fmla="*/ 0 h 451"/>
                    <a:gd name="T52" fmla="*/ 0 w 369"/>
                    <a:gd name="T53" fmla="*/ 0 h 451"/>
                    <a:gd name="T54" fmla="*/ 0 w 369"/>
                    <a:gd name="T55" fmla="*/ 0 h 451"/>
                    <a:gd name="T56" fmla="*/ 0 w 369"/>
                    <a:gd name="T57" fmla="*/ 0 h 451"/>
                    <a:gd name="T58" fmla="*/ 0 w 369"/>
                    <a:gd name="T59" fmla="*/ 0 h 451"/>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69"/>
                    <a:gd name="T91" fmla="*/ 0 h 451"/>
                    <a:gd name="T92" fmla="*/ 369 w 369"/>
                    <a:gd name="T93" fmla="*/ 451 h 451"/>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69" h="451">
                      <a:moveTo>
                        <a:pt x="315" y="448"/>
                      </a:moveTo>
                      <a:lnTo>
                        <a:pt x="212" y="302"/>
                      </a:lnTo>
                      <a:lnTo>
                        <a:pt x="225" y="312"/>
                      </a:lnTo>
                      <a:lnTo>
                        <a:pt x="239" y="323"/>
                      </a:lnTo>
                      <a:lnTo>
                        <a:pt x="252" y="332"/>
                      </a:lnTo>
                      <a:lnTo>
                        <a:pt x="266" y="340"/>
                      </a:lnTo>
                      <a:lnTo>
                        <a:pt x="277" y="348"/>
                      </a:lnTo>
                      <a:lnTo>
                        <a:pt x="290" y="353"/>
                      </a:lnTo>
                      <a:lnTo>
                        <a:pt x="298" y="358"/>
                      </a:lnTo>
                      <a:lnTo>
                        <a:pt x="309" y="362"/>
                      </a:lnTo>
                      <a:lnTo>
                        <a:pt x="369" y="448"/>
                      </a:lnTo>
                      <a:lnTo>
                        <a:pt x="358" y="451"/>
                      </a:lnTo>
                      <a:lnTo>
                        <a:pt x="348" y="451"/>
                      </a:lnTo>
                      <a:lnTo>
                        <a:pt x="332" y="451"/>
                      </a:lnTo>
                      <a:lnTo>
                        <a:pt x="315" y="448"/>
                      </a:lnTo>
                      <a:close/>
                      <a:moveTo>
                        <a:pt x="27" y="38"/>
                      </a:moveTo>
                      <a:lnTo>
                        <a:pt x="0" y="0"/>
                      </a:lnTo>
                      <a:lnTo>
                        <a:pt x="13" y="0"/>
                      </a:lnTo>
                      <a:lnTo>
                        <a:pt x="27" y="0"/>
                      </a:lnTo>
                      <a:lnTo>
                        <a:pt x="41" y="3"/>
                      </a:lnTo>
                      <a:lnTo>
                        <a:pt x="54" y="5"/>
                      </a:lnTo>
                      <a:lnTo>
                        <a:pt x="147" y="130"/>
                      </a:lnTo>
                      <a:lnTo>
                        <a:pt x="131" y="117"/>
                      </a:lnTo>
                      <a:lnTo>
                        <a:pt x="111" y="104"/>
                      </a:lnTo>
                      <a:lnTo>
                        <a:pt x="95" y="90"/>
                      </a:lnTo>
                      <a:lnTo>
                        <a:pt x="78" y="76"/>
                      </a:lnTo>
                      <a:lnTo>
                        <a:pt x="65" y="65"/>
                      </a:lnTo>
                      <a:lnTo>
                        <a:pt x="51" y="54"/>
                      </a:lnTo>
                      <a:lnTo>
                        <a:pt x="37" y="46"/>
                      </a:lnTo>
                      <a:lnTo>
                        <a:pt x="27" y="38"/>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4" name="Freeform 418"/>
                <p:cNvSpPr>
                  <a:spLocks noEditPoints="1"/>
                </p:cNvSpPr>
                <p:nvPr/>
              </p:nvSpPr>
              <p:spPr bwMode="auto">
                <a:xfrm>
                  <a:off x="4802" y="1321"/>
                  <a:ext cx="90" cy="114"/>
                </a:xfrm>
                <a:custGeom>
                  <a:avLst/>
                  <a:gdLst>
                    <a:gd name="T0" fmla="*/ 1 w 361"/>
                    <a:gd name="T1" fmla="*/ 2 h 454"/>
                    <a:gd name="T2" fmla="*/ 1 w 361"/>
                    <a:gd name="T3" fmla="*/ 2 h 454"/>
                    <a:gd name="T4" fmla="*/ 1 w 361"/>
                    <a:gd name="T5" fmla="*/ 2 h 454"/>
                    <a:gd name="T6" fmla="*/ 1 w 361"/>
                    <a:gd name="T7" fmla="*/ 2 h 454"/>
                    <a:gd name="T8" fmla="*/ 1 w 361"/>
                    <a:gd name="T9" fmla="*/ 2 h 454"/>
                    <a:gd name="T10" fmla="*/ 1 w 361"/>
                    <a:gd name="T11" fmla="*/ 2 h 454"/>
                    <a:gd name="T12" fmla="*/ 1 w 361"/>
                    <a:gd name="T13" fmla="*/ 2 h 454"/>
                    <a:gd name="T14" fmla="*/ 1 w 361"/>
                    <a:gd name="T15" fmla="*/ 2 h 454"/>
                    <a:gd name="T16" fmla="*/ 1 w 361"/>
                    <a:gd name="T17" fmla="*/ 2 h 454"/>
                    <a:gd name="T18" fmla="*/ 1 w 361"/>
                    <a:gd name="T19" fmla="*/ 2 h 454"/>
                    <a:gd name="T20" fmla="*/ 1 w 361"/>
                    <a:gd name="T21" fmla="*/ 2 h 454"/>
                    <a:gd name="T22" fmla="*/ 0 w 361"/>
                    <a:gd name="T23" fmla="*/ 0 h 454"/>
                    <a:gd name="T24" fmla="*/ 0 w 361"/>
                    <a:gd name="T25" fmla="*/ 0 h 454"/>
                    <a:gd name="T26" fmla="*/ 0 w 361"/>
                    <a:gd name="T27" fmla="*/ 0 h 454"/>
                    <a:gd name="T28" fmla="*/ 0 w 361"/>
                    <a:gd name="T29" fmla="*/ 0 h 454"/>
                    <a:gd name="T30" fmla="*/ 0 w 361"/>
                    <a:gd name="T31" fmla="*/ 0 h 454"/>
                    <a:gd name="T32" fmla="*/ 0 w 361"/>
                    <a:gd name="T33" fmla="*/ 0 h 454"/>
                    <a:gd name="T34" fmla="*/ 1 w 361"/>
                    <a:gd name="T35" fmla="*/ 1 h 454"/>
                    <a:gd name="T36" fmla="*/ 0 w 361"/>
                    <a:gd name="T37" fmla="*/ 1 h 454"/>
                    <a:gd name="T38" fmla="*/ 0 w 361"/>
                    <a:gd name="T39" fmla="*/ 1 h 454"/>
                    <a:gd name="T40" fmla="*/ 0 w 361"/>
                    <a:gd name="T41" fmla="*/ 1 h 454"/>
                    <a:gd name="T42" fmla="*/ 0 w 361"/>
                    <a:gd name="T43" fmla="*/ 1 h 454"/>
                    <a:gd name="T44" fmla="*/ 0 w 361"/>
                    <a:gd name="T45" fmla="*/ 1 h 454"/>
                    <a:gd name="T46" fmla="*/ 0 w 361"/>
                    <a:gd name="T47" fmla="*/ 1 h 454"/>
                    <a:gd name="T48" fmla="*/ 0 w 361"/>
                    <a:gd name="T49" fmla="*/ 1 h 454"/>
                    <a:gd name="T50" fmla="*/ 0 w 361"/>
                    <a:gd name="T51" fmla="*/ 0 h 454"/>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w 361"/>
                    <a:gd name="T79" fmla="*/ 0 h 454"/>
                    <a:gd name="T80" fmla="*/ 361 w 361"/>
                    <a:gd name="T81" fmla="*/ 454 h 454"/>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T78" t="T79" r="T80" b="T81"/>
                  <a:pathLst>
                    <a:path w="361" h="454">
                      <a:moveTo>
                        <a:pt x="321" y="454"/>
                      </a:moveTo>
                      <a:lnTo>
                        <a:pt x="239" y="346"/>
                      </a:lnTo>
                      <a:lnTo>
                        <a:pt x="263" y="356"/>
                      </a:lnTo>
                      <a:lnTo>
                        <a:pt x="282" y="362"/>
                      </a:lnTo>
                      <a:lnTo>
                        <a:pt x="296" y="362"/>
                      </a:lnTo>
                      <a:lnTo>
                        <a:pt x="305" y="356"/>
                      </a:lnTo>
                      <a:lnTo>
                        <a:pt x="361" y="441"/>
                      </a:lnTo>
                      <a:lnTo>
                        <a:pt x="353" y="446"/>
                      </a:lnTo>
                      <a:lnTo>
                        <a:pt x="342" y="451"/>
                      </a:lnTo>
                      <a:lnTo>
                        <a:pt x="331" y="454"/>
                      </a:lnTo>
                      <a:lnTo>
                        <a:pt x="321" y="454"/>
                      </a:lnTo>
                      <a:close/>
                      <a:moveTo>
                        <a:pt x="54" y="79"/>
                      </a:moveTo>
                      <a:lnTo>
                        <a:pt x="0" y="0"/>
                      </a:lnTo>
                      <a:lnTo>
                        <a:pt x="16" y="0"/>
                      </a:lnTo>
                      <a:lnTo>
                        <a:pt x="33" y="3"/>
                      </a:lnTo>
                      <a:lnTo>
                        <a:pt x="46" y="5"/>
                      </a:lnTo>
                      <a:lnTo>
                        <a:pt x="62" y="8"/>
                      </a:lnTo>
                      <a:lnTo>
                        <a:pt x="182" y="180"/>
                      </a:lnTo>
                      <a:lnTo>
                        <a:pt x="166" y="169"/>
                      </a:lnTo>
                      <a:lnTo>
                        <a:pt x="150" y="157"/>
                      </a:lnTo>
                      <a:lnTo>
                        <a:pt x="133" y="144"/>
                      </a:lnTo>
                      <a:lnTo>
                        <a:pt x="116" y="130"/>
                      </a:lnTo>
                      <a:lnTo>
                        <a:pt x="100" y="117"/>
                      </a:lnTo>
                      <a:lnTo>
                        <a:pt x="84" y="104"/>
                      </a:lnTo>
                      <a:lnTo>
                        <a:pt x="68" y="90"/>
                      </a:lnTo>
                      <a:lnTo>
                        <a:pt x="54" y="79"/>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5" name="Freeform 419"/>
                <p:cNvSpPr>
                  <a:spLocks noEditPoints="1"/>
                </p:cNvSpPr>
                <p:nvPr/>
              </p:nvSpPr>
              <p:spPr bwMode="auto">
                <a:xfrm>
                  <a:off x="4809" y="1323"/>
                  <a:ext cx="87" cy="110"/>
                </a:xfrm>
                <a:custGeom>
                  <a:avLst/>
                  <a:gdLst>
                    <a:gd name="T0" fmla="*/ 1 w 350"/>
                    <a:gd name="T1" fmla="*/ 2 h 443"/>
                    <a:gd name="T2" fmla="*/ 1 w 350"/>
                    <a:gd name="T3" fmla="*/ 1 h 443"/>
                    <a:gd name="T4" fmla="*/ 1 w 350"/>
                    <a:gd name="T5" fmla="*/ 1 h 443"/>
                    <a:gd name="T6" fmla="*/ 1 w 350"/>
                    <a:gd name="T7" fmla="*/ 1 h 443"/>
                    <a:gd name="T8" fmla="*/ 1 w 350"/>
                    <a:gd name="T9" fmla="*/ 1 h 443"/>
                    <a:gd name="T10" fmla="*/ 1 w 350"/>
                    <a:gd name="T11" fmla="*/ 1 h 443"/>
                    <a:gd name="T12" fmla="*/ 1 w 350"/>
                    <a:gd name="T13" fmla="*/ 1 h 443"/>
                    <a:gd name="T14" fmla="*/ 1 w 350"/>
                    <a:gd name="T15" fmla="*/ 1 h 443"/>
                    <a:gd name="T16" fmla="*/ 1 w 350"/>
                    <a:gd name="T17" fmla="*/ 1 h 443"/>
                    <a:gd name="T18" fmla="*/ 1 w 350"/>
                    <a:gd name="T19" fmla="*/ 1 h 443"/>
                    <a:gd name="T20" fmla="*/ 1 w 350"/>
                    <a:gd name="T21" fmla="*/ 1 h 443"/>
                    <a:gd name="T22" fmla="*/ 1 w 350"/>
                    <a:gd name="T23" fmla="*/ 1 h 443"/>
                    <a:gd name="T24" fmla="*/ 1 w 350"/>
                    <a:gd name="T25" fmla="*/ 2 h 443"/>
                    <a:gd name="T26" fmla="*/ 1 w 350"/>
                    <a:gd name="T27" fmla="*/ 2 h 443"/>
                    <a:gd name="T28" fmla="*/ 1 w 350"/>
                    <a:gd name="T29" fmla="*/ 2 h 443"/>
                    <a:gd name="T30" fmla="*/ 0 w 350"/>
                    <a:gd name="T31" fmla="*/ 0 h 443"/>
                    <a:gd name="T32" fmla="*/ 0 w 350"/>
                    <a:gd name="T33" fmla="*/ 0 h 443"/>
                    <a:gd name="T34" fmla="*/ 0 w 350"/>
                    <a:gd name="T35" fmla="*/ 0 h 443"/>
                    <a:gd name="T36" fmla="*/ 0 w 350"/>
                    <a:gd name="T37" fmla="*/ 0 h 443"/>
                    <a:gd name="T38" fmla="*/ 0 w 350"/>
                    <a:gd name="T39" fmla="*/ 0 h 443"/>
                    <a:gd name="T40" fmla="*/ 0 w 350"/>
                    <a:gd name="T41" fmla="*/ 0 h 443"/>
                    <a:gd name="T42" fmla="*/ 0 w 350"/>
                    <a:gd name="T43" fmla="*/ 0 h 443"/>
                    <a:gd name="T44" fmla="*/ 0 w 350"/>
                    <a:gd name="T45" fmla="*/ 0 h 443"/>
                    <a:gd name="T46" fmla="*/ 0 w 350"/>
                    <a:gd name="T47" fmla="*/ 0 h 443"/>
                    <a:gd name="T48" fmla="*/ 0 w 350"/>
                    <a:gd name="T49" fmla="*/ 0 h 443"/>
                    <a:gd name="T50" fmla="*/ 1 w 350"/>
                    <a:gd name="T51" fmla="*/ 1 h 443"/>
                    <a:gd name="T52" fmla="*/ 1 w 350"/>
                    <a:gd name="T53" fmla="*/ 1 h 443"/>
                    <a:gd name="T54" fmla="*/ 1 w 350"/>
                    <a:gd name="T55" fmla="*/ 1 h 443"/>
                    <a:gd name="T56" fmla="*/ 0 w 350"/>
                    <a:gd name="T57" fmla="*/ 1 h 443"/>
                    <a:gd name="T58" fmla="*/ 0 w 350"/>
                    <a:gd name="T59" fmla="*/ 1 h 443"/>
                    <a:gd name="T60" fmla="*/ 0 w 350"/>
                    <a:gd name="T61" fmla="*/ 0 h 443"/>
                    <a:gd name="T62" fmla="*/ 0 w 350"/>
                    <a:gd name="T63" fmla="*/ 0 h 443"/>
                    <a:gd name="T64" fmla="*/ 0 w 350"/>
                    <a:gd name="T65" fmla="*/ 0 h 443"/>
                    <a:gd name="T66" fmla="*/ 0 w 350"/>
                    <a:gd name="T67" fmla="*/ 0 h 443"/>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350"/>
                    <a:gd name="T103" fmla="*/ 0 h 443"/>
                    <a:gd name="T104" fmla="*/ 350 w 350"/>
                    <a:gd name="T105" fmla="*/ 443 h 443"/>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350" h="443">
                      <a:moveTo>
                        <a:pt x="315" y="443"/>
                      </a:moveTo>
                      <a:lnTo>
                        <a:pt x="255" y="357"/>
                      </a:lnTo>
                      <a:lnTo>
                        <a:pt x="264" y="357"/>
                      </a:lnTo>
                      <a:lnTo>
                        <a:pt x="271" y="357"/>
                      </a:lnTo>
                      <a:lnTo>
                        <a:pt x="278" y="353"/>
                      </a:lnTo>
                      <a:lnTo>
                        <a:pt x="283" y="351"/>
                      </a:lnTo>
                      <a:lnTo>
                        <a:pt x="285" y="346"/>
                      </a:lnTo>
                      <a:lnTo>
                        <a:pt x="285" y="337"/>
                      </a:lnTo>
                      <a:lnTo>
                        <a:pt x="285" y="332"/>
                      </a:lnTo>
                      <a:lnTo>
                        <a:pt x="288" y="327"/>
                      </a:lnTo>
                      <a:lnTo>
                        <a:pt x="350" y="419"/>
                      </a:lnTo>
                      <a:lnTo>
                        <a:pt x="345" y="427"/>
                      </a:lnTo>
                      <a:lnTo>
                        <a:pt x="336" y="436"/>
                      </a:lnTo>
                      <a:lnTo>
                        <a:pt x="326" y="441"/>
                      </a:lnTo>
                      <a:lnTo>
                        <a:pt x="315" y="443"/>
                      </a:lnTo>
                      <a:close/>
                      <a:moveTo>
                        <a:pt x="93" y="125"/>
                      </a:moveTo>
                      <a:lnTo>
                        <a:pt x="0" y="0"/>
                      </a:lnTo>
                      <a:lnTo>
                        <a:pt x="13" y="3"/>
                      </a:lnTo>
                      <a:lnTo>
                        <a:pt x="27" y="3"/>
                      </a:lnTo>
                      <a:lnTo>
                        <a:pt x="41" y="6"/>
                      </a:lnTo>
                      <a:lnTo>
                        <a:pt x="54" y="11"/>
                      </a:lnTo>
                      <a:lnTo>
                        <a:pt x="57" y="14"/>
                      </a:lnTo>
                      <a:lnTo>
                        <a:pt x="63" y="16"/>
                      </a:lnTo>
                      <a:lnTo>
                        <a:pt x="68" y="20"/>
                      </a:lnTo>
                      <a:lnTo>
                        <a:pt x="73" y="25"/>
                      </a:lnTo>
                      <a:lnTo>
                        <a:pt x="212" y="217"/>
                      </a:lnTo>
                      <a:lnTo>
                        <a:pt x="198" y="210"/>
                      </a:lnTo>
                      <a:lnTo>
                        <a:pt x="182" y="199"/>
                      </a:lnTo>
                      <a:lnTo>
                        <a:pt x="169" y="188"/>
                      </a:lnTo>
                      <a:lnTo>
                        <a:pt x="155" y="175"/>
                      </a:lnTo>
                      <a:lnTo>
                        <a:pt x="139" y="164"/>
                      </a:lnTo>
                      <a:lnTo>
                        <a:pt x="125" y="150"/>
                      </a:lnTo>
                      <a:lnTo>
                        <a:pt x="109" y="139"/>
                      </a:lnTo>
                      <a:lnTo>
                        <a:pt x="93" y="125"/>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6" name="Freeform 420"/>
                <p:cNvSpPr>
                  <a:spLocks noEditPoints="1"/>
                </p:cNvSpPr>
                <p:nvPr/>
              </p:nvSpPr>
              <p:spPr bwMode="auto">
                <a:xfrm>
                  <a:off x="4817" y="1323"/>
                  <a:ext cx="83" cy="108"/>
                </a:xfrm>
                <a:custGeom>
                  <a:avLst/>
                  <a:gdLst>
                    <a:gd name="T0" fmla="*/ 1 w 331"/>
                    <a:gd name="T1" fmla="*/ 2 h 433"/>
                    <a:gd name="T2" fmla="*/ 1 w 331"/>
                    <a:gd name="T3" fmla="*/ 1 h 433"/>
                    <a:gd name="T4" fmla="*/ 1 w 331"/>
                    <a:gd name="T5" fmla="*/ 1 h 433"/>
                    <a:gd name="T6" fmla="*/ 1 w 331"/>
                    <a:gd name="T7" fmla="*/ 1 h 433"/>
                    <a:gd name="T8" fmla="*/ 1 w 331"/>
                    <a:gd name="T9" fmla="*/ 1 h 433"/>
                    <a:gd name="T10" fmla="*/ 1 w 331"/>
                    <a:gd name="T11" fmla="*/ 1 h 433"/>
                    <a:gd name="T12" fmla="*/ 1 w 331"/>
                    <a:gd name="T13" fmla="*/ 1 h 433"/>
                    <a:gd name="T14" fmla="*/ 1 w 331"/>
                    <a:gd name="T15" fmla="*/ 1 h 433"/>
                    <a:gd name="T16" fmla="*/ 1 w 331"/>
                    <a:gd name="T17" fmla="*/ 1 h 433"/>
                    <a:gd name="T18" fmla="*/ 1 w 331"/>
                    <a:gd name="T19" fmla="*/ 1 h 433"/>
                    <a:gd name="T20" fmla="*/ 1 w 331"/>
                    <a:gd name="T21" fmla="*/ 1 h 433"/>
                    <a:gd name="T22" fmla="*/ 1 w 331"/>
                    <a:gd name="T23" fmla="*/ 1 h 433"/>
                    <a:gd name="T24" fmla="*/ 1 w 331"/>
                    <a:gd name="T25" fmla="*/ 1 h 433"/>
                    <a:gd name="T26" fmla="*/ 1 w 331"/>
                    <a:gd name="T27" fmla="*/ 1 h 433"/>
                    <a:gd name="T28" fmla="*/ 1 w 331"/>
                    <a:gd name="T29" fmla="*/ 2 h 433"/>
                    <a:gd name="T30" fmla="*/ 1 w 331"/>
                    <a:gd name="T31" fmla="*/ 2 h 433"/>
                    <a:gd name="T32" fmla="*/ 1 w 331"/>
                    <a:gd name="T33" fmla="*/ 2 h 433"/>
                    <a:gd name="T34" fmla="*/ 1 w 331"/>
                    <a:gd name="T35" fmla="*/ 1 h 433"/>
                    <a:gd name="T36" fmla="*/ 0 w 331"/>
                    <a:gd name="T37" fmla="*/ 0 h 433"/>
                    <a:gd name="T38" fmla="*/ 0 w 331"/>
                    <a:gd name="T39" fmla="*/ 0 h 433"/>
                    <a:gd name="T40" fmla="*/ 0 w 331"/>
                    <a:gd name="T41" fmla="*/ 0 h 433"/>
                    <a:gd name="T42" fmla="*/ 0 w 331"/>
                    <a:gd name="T43" fmla="*/ 0 h 433"/>
                    <a:gd name="T44" fmla="*/ 0 w 331"/>
                    <a:gd name="T45" fmla="*/ 0 h 433"/>
                    <a:gd name="T46" fmla="*/ 0 w 331"/>
                    <a:gd name="T47" fmla="*/ 0 h 433"/>
                    <a:gd name="T48" fmla="*/ 0 w 331"/>
                    <a:gd name="T49" fmla="*/ 0 h 433"/>
                    <a:gd name="T50" fmla="*/ 0 w 331"/>
                    <a:gd name="T51" fmla="*/ 0 h 433"/>
                    <a:gd name="T52" fmla="*/ 0 w 331"/>
                    <a:gd name="T53" fmla="*/ 0 h 433"/>
                    <a:gd name="T54" fmla="*/ 1 w 331"/>
                    <a:gd name="T55" fmla="*/ 1 h 433"/>
                    <a:gd name="T56" fmla="*/ 1 w 331"/>
                    <a:gd name="T57" fmla="*/ 1 h 433"/>
                    <a:gd name="T58" fmla="*/ 1 w 331"/>
                    <a:gd name="T59" fmla="*/ 1 h 433"/>
                    <a:gd name="T60" fmla="*/ 1 w 331"/>
                    <a:gd name="T61" fmla="*/ 1 h 433"/>
                    <a:gd name="T62" fmla="*/ 1 w 331"/>
                    <a:gd name="T63" fmla="*/ 1 h 433"/>
                    <a:gd name="T64" fmla="*/ 1 w 331"/>
                    <a:gd name="T65" fmla="*/ 1 h 433"/>
                    <a:gd name="T66" fmla="*/ 1 w 331"/>
                    <a:gd name="T67" fmla="*/ 1 h 433"/>
                    <a:gd name="T68" fmla="*/ 1 w 331"/>
                    <a:gd name="T69" fmla="*/ 1 h 433"/>
                    <a:gd name="T70" fmla="*/ 1 w 331"/>
                    <a:gd name="T71" fmla="*/ 1 h 43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331"/>
                    <a:gd name="T109" fmla="*/ 0 h 433"/>
                    <a:gd name="T110" fmla="*/ 331 w 331"/>
                    <a:gd name="T111" fmla="*/ 433 h 43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331" h="433">
                      <a:moveTo>
                        <a:pt x="299" y="433"/>
                      </a:moveTo>
                      <a:lnTo>
                        <a:pt x="243" y="348"/>
                      </a:lnTo>
                      <a:lnTo>
                        <a:pt x="245" y="348"/>
                      </a:lnTo>
                      <a:lnTo>
                        <a:pt x="248" y="348"/>
                      </a:lnTo>
                      <a:lnTo>
                        <a:pt x="250" y="334"/>
                      </a:lnTo>
                      <a:lnTo>
                        <a:pt x="255" y="324"/>
                      </a:lnTo>
                      <a:lnTo>
                        <a:pt x="259" y="310"/>
                      </a:lnTo>
                      <a:lnTo>
                        <a:pt x="261" y="299"/>
                      </a:lnTo>
                      <a:lnTo>
                        <a:pt x="331" y="394"/>
                      </a:lnTo>
                      <a:lnTo>
                        <a:pt x="326" y="400"/>
                      </a:lnTo>
                      <a:lnTo>
                        <a:pt x="324" y="405"/>
                      </a:lnTo>
                      <a:lnTo>
                        <a:pt x="321" y="410"/>
                      </a:lnTo>
                      <a:lnTo>
                        <a:pt x="315" y="416"/>
                      </a:lnTo>
                      <a:lnTo>
                        <a:pt x="313" y="421"/>
                      </a:lnTo>
                      <a:lnTo>
                        <a:pt x="308" y="427"/>
                      </a:lnTo>
                      <a:lnTo>
                        <a:pt x="305" y="430"/>
                      </a:lnTo>
                      <a:lnTo>
                        <a:pt x="299" y="433"/>
                      </a:lnTo>
                      <a:close/>
                      <a:moveTo>
                        <a:pt x="120" y="172"/>
                      </a:moveTo>
                      <a:lnTo>
                        <a:pt x="0" y="0"/>
                      </a:lnTo>
                      <a:lnTo>
                        <a:pt x="3" y="3"/>
                      </a:lnTo>
                      <a:lnTo>
                        <a:pt x="8" y="6"/>
                      </a:lnTo>
                      <a:lnTo>
                        <a:pt x="14" y="8"/>
                      </a:lnTo>
                      <a:lnTo>
                        <a:pt x="19" y="8"/>
                      </a:lnTo>
                      <a:lnTo>
                        <a:pt x="36" y="20"/>
                      </a:lnTo>
                      <a:lnTo>
                        <a:pt x="52" y="27"/>
                      </a:lnTo>
                      <a:lnTo>
                        <a:pt x="68" y="38"/>
                      </a:lnTo>
                      <a:lnTo>
                        <a:pt x="84" y="52"/>
                      </a:lnTo>
                      <a:lnTo>
                        <a:pt x="215" y="232"/>
                      </a:lnTo>
                      <a:lnTo>
                        <a:pt x="207" y="228"/>
                      </a:lnTo>
                      <a:lnTo>
                        <a:pt x="199" y="223"/>
                      </a:lnTo>
                      <a:lnTo>
                        <a:pt x="188" y="218"/>
                      </a:lnTo>
                      <a:lnTo>
                        <a:pt x="174" y="209"/>
                      </a:lnTo>
                      <a:lnTo>
                        <a:pt x="160" y="202"/>
                      </a:lnTo>
                      <a:lnTo>
                        <a:pt x="147" y="193"/>
                      </a:lnTo>
                      <a:lnTo>
                        <a:pt x="134" y="182"/>
                      </a:lnTo>
                      <a:lnTo>
                        <a:pt x="120" y="172"/>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7" name="Freeform 421"/>
                <p:cNvSpPr>
                  <a:spLocks noEditPoints="1"/>
                </p:cNvSpPr>
                <p:nvPr/>
              </p:nvSpPr>
              <p:spPr bwMode="auto">
                <a:xfrm>
                  <a:off x="4827" y="1329"/>
                  <a:ext cx="76" cy="98"/>
                </a:xfrm>
                <a:custGeom>
                  <a:avLst/>
                  <a:gdLst>
                    <a:gd name="T0" fmla="*/ 1 w 305"/>
                    <a:gd name="T1" fmla="*/ 1 h 394"/>
                    <a:gd name="T2" fmla="*/ 1 w 305"/>
                    <a:gd name="T3" fmla="*/ 1 h 394"/>
                    <a:gd name="T4" fmla="*/ 1 w 305"/>
                    <a:gd name="T5" fmla="*/ 1 h 394"/>
                    <a:gd name="T6" fmla="*/ 1 w 305"/>
                    <a:gd name="T7" fmla="*/ 1 h 394"/>
                    <a:gd name="T8" fmla="*/ 1 w 305"/>
                    <a:gd name="T9" fmla="*/ 1 h 394"/>
                    <a:gd name="T10" fmla="*/ 1 w 305"/>
                    <a:gd name="T11" fmla="*/ 1 h 394"/>
                    <a:gd name="T12" fmla="*/ 1 w 305"/>
                    <a:gd name="T13" fmla="*/ 1 h 394"/>
                    <a:gd name="T14" fmla="*/ 1 w 305"/>
                    <a:gd name="T15" fmla="*/ 1 h 394"/>
                    <a:gd name="T16" fmla="*/ 1 w 305"/>
                    <a:gd name="T17" fmla="*/ 1 h 394"/>
                    <a:gd name="T18" fmla="*/ 1 w 305"/>
                    <a:gd name="T19" fmla="*/ 1 h 394"/>
                    <a:gd name="T20" fmla="*/ 1 w 305"/>
                    <a:gd name="T21" fmla="*/ 1 h 394"/>
                    <a:gd name="T22" fmla="*/ 0 w 305"/>
                    <a:gd name="T23" fmla="*/ 1 h 394"/>
                    <a:gd name="T24" fmla="*/ 0 w 305"/>
                    <a:gd name="T25" fmla="*/ 0 h 394"/>
                    <a:gd name="T26" fmla="*/ 0 w 305"/>
                    <a:gd name="T27" fmla="*/ 0 h 394"/>
                    <a:gd name="T28" fmla="*/ 0 w 305"/>
                    <a:gd name="T29" fmla="*/ 0 h 394"/>
                    <a:gd name="T30" fmla="*/ 0 w 305"/>
                    <a:gd name="T31" fmla="*/ 0 h 394"/>
                    <a:gd name="T32" fmla="*/ 0 w 305"/>
                    <a:gd name="T33" fmla="*/ 0 h 394"/>
                    <a:gd name="T34" fmla="*/ 0 w 305"/>
                    <a:gd name="T35" fmla="*/ 0 h 394"/>
                    <a:gd name="T36" fmla="*/ 0 w 305"/>
                    <a:gd name="T37" fmla="*/ 0 h 394"/>
                    <a:gd name="T38" fmla="*/ 0 w 305"/>
                    <a:gd name="T39" fmla="*/ 0 h 394"/>
                    <a:gd name="T40" fmla="*/ 0 w 305"/>
                    <a:gd name="T41" fmla="*/ 0 h 394"/>
                    <a:gd name="T42" fmla="*/ 1 w 305"/>
                    <a:gd name="T43" fmla="*/ 1 h 394"/>
                    <a:gd name="T44" fmla="*/ 1 w 305"/>
                    <a:gd name="T45" fmla="*/ 1 h 394"/>
                    <a:gd name="T46" fmla="*/ 1 w 305"/>
                    <a:gd name="T47" fmla="*/ 1 h 394"/>
                    <a:gd name="T48" fmla="*/ 1 w 305"/>
                    <a:gd name="T49" fmla="*/ 1 h 394"/>
                    <a:gd name="T50" fmla="*/ 1 w 305"/>
                    <a:gd name="T51" fmla="*/ 1 h 394"/>
                    <a:gd name="T52" fmla="*/ 1 w 305"/>
                    <a:gd name="T53" fmla="*/ 1 h 394"/>
                    <a:gd name="T54" fmla="*/ 0 w 305"/>
                    <a:gd name="T55" fmla="*/ 1 h 394"/>
                    <a:gd name="T56" fmla="*/ 0 w 305"/>
                    <a:gd name="T57" fmla="*/ 1 h 394"/>
                    <a:gd name="T58" fmla="*/ 0 w 305"/>
                    <a:gd name="T59" fmla="*/ 1 h 394"/>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05"/>
                    <a:gd name="T91" fmla="*/ 0 h 394"/>
                    <a:gd name="T92" fmla="*/ 305 w 305"/>
                    <a:gd name="T93" fmla="*/ 394 h 394"/>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05" h="394">
                      <a:moveTo>
                        <a:pt x="277" y="394"/>
                      </a:moveTo>
                      <a:lnTo>
                        <a:pt x="215" y="302"/>
                      </a:lnTo>
                      <a:lnTo>
                        <a:pt x="221" y="288"/>
                      </a:lnTo>
                      <a:lnTo>
                        <a:pt x="223" y="275"/>
                      </a:lnTo>
                      <a:lnTo>
                        <a:pt x="228" y="261"/>
                      </a:lnTo>
                      <a:lnTo>
                        <a:pt x="231" y="247"/>
                      </a:lnTo>
                      <a:lnTo>
                        <a:pt x="305" y="348"/>
                      </a:lnTo>
                      <a:lnTo>
                        <a:pt x="299" y="358"/>
                      </a:lnTo>
                      <a:lnTo>
                        <a:pt x="291" y="370"/>
                      </a:lnTo>
                      <a:lnTo>
                        <a:pt x="286" y="383"/>
                      </a:lnTo>
                      <a:lnTo>
                        <a:pt x="277" y="394"/>
                      </a:lnTo>
                      <a:close/>
                      <a:moveTo>
                        <a:pt x="139" y="192"/>
                      </a:moveTo>
                      <a:lnTo>
                        <a:pt x="0" y="0"/>
                      </a:lnTo>
                      <a:lnTo>
                        <a:pt x="14" y="5"/>
                      </a:lnTo>
                      <a:lnTo>
                        <a:pt x="27" y="14"/>
                      </a:lnTo>
                      <a:lnTo>
                        <a:pt x="44" y="24"/>
                      </a:lnTo>
                      <a:lnTo>
                        <a:pt x="57" y="33"/>
                      </a:lnTo>
                      <a:lnTo>
                        <a:pt x="71" y="44"/>
                      </a:lnTo>
                      <a:lnTo>
                        <a:pt x="85" y="54"/>
                      </a:lnTo>
                      <a:lnTo>
                        <a:pt x="98" y="68"/>
                      </a:lnTo>
                      <a:lnTo>
                        <a:pt x="112" y="79"/>
                      </a:lnTo>
                      <a:lnTo>
                        <a:pt x="182" y="180"/>
                      </a:lnTo>
                      <a:lnTo>
                        <a:pt x="182" y="187"/>
                      </a:lnTo>
                      <a:lnTo>
                        <a:pt x="182" y="196"/>
                      </a:lnTo>
                      <a:lnTo>
                        <a:pt x="182" y="204"/>
                      </a:lnTo>
                      <a:lnTo>
                        <a:pt x="182" y="215"/>
                      </a:lnTo>
                      <a:lnTo>
                        <a:pt x="171" y="210"/>
                      </a:lnTo>
                      <a:lnTo>
                        <a:pt x="161" y="204"/>
                      </a:lnTo>
                      <a:lnTo>
                        <a:pt x="150" y="199"/>
                      </a:lnTo>
                      <a:lnTo>
                        <a:pt x="139" y="192"/>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8" name="Freeform 422"/>
                <p:cNvSpPr>
                  <a:spLocks noEditPoints="1"/>
                </p:cNvSpPr>
                <p:nvPr/>
              </p:nvSpPr>
              <p:spPr bwMode="auto">
                <a:xfrm>
                  <a:off x="4839" y="1336"/>
                  <a:ext cx="66" cy="86"/>
                </a:xfrm>
                <a:custGeom>
                  <a:avLst/>
                  <a:gdLst>
                    <a:gd name="T0" fmla="*/ 1 w 265"/>
                    <a:gd name="T1" fmla="*/ 2 h 342"/>
                    <a:gd name="T2" fmla="*/ 1 w 265"/>
                    <a:gd name="T3" fmla="*/ 1 h 342"/>
                    <a:gd name="T4" fmla="*/ 1 w 265"/>
                    <a:gd name="T5" fmla="*/ 1 h 342"/>
                    <a:gd name="T6" fmla="*/ 1 w 265"/>
                    <a:gd name="T7" fmla="*/ 1 h 342"/>
                    <a:gd name="T8" fmla="*/ 1 w 265"/>
                    <a:gd name="T9" fmla="*/ 1 h 342"/>
                    <a:gd name="T10" fmla="*/ 1 w 265"/>
                    <a:gd name="T11" fmla="*/ 1 h 342"/>
                    <a:gd name="T12" fmla="*/ 1 w 265"/>
                    <a:gd name="T13" fmla="*/ 1 h 342"/>
                    <a:gd name="T14" fmla="*/ 1 w 265"/>
                    <a:gd name="T15" fmla="*/ 1 h 342"/>
                    <a:gd name="T16" fmla="*/ 1 w 265"/>
                    <a:gd name="T17" fmla="*/ 1 h 342"/>
                    <a:gd name="T18" fmla="*/ 1 w 265"/>
                    <a:gd name="T19" fmla="*/ 1 h 342"/>
                    <a:gd name="T20" fmla="*/ 1 w 265"/>
                    <a:gd name="T21" fmla="*/ 2 h 342"/>
                    <a:gd name="T22" fmla="*/ 0 w 265"/>
                    <a:gd name="T23" fmla="*/ 1 h 342"/>
                    <a:gd name="T24" fmla="*/ 0 w 265"/>
                    <a:gd name="T25" fmla="*/ 0 h 342"/>
                    <a:gd name="T26" fmla="*/ 0 w 265"/>
                    <a:gd name="T27" fmla="*/ 0 h 342"/>
                    <a:gd name="T28" fmla="*/ 0 w 265"/>
                    <a:gd name="T29" fmla="*/ 0 h 342"/>
                    <a:gd name="T30" fmla="*/ 0 w 265"/>
                    <a:gd name="T31" fmla="*/ 0 h 342"/>
                    <a:gd name="T32" fmla="*/ 0 w 265"/>
                    <a:gd name="T33" fmla="*/ 0 h 342"/>
                    <a:gd name="T34" fmla="*/ 0 w 265"/>
                    <a:gd name="T35" fmla="*/ 0 h 342"/>
                    <a:gd name="T36" fmla="*/ 0 w 265"/>
                    <a:gd name="T37" fmla="*/ 1 h 342"/>
                    <a:gd name="T38" fmla="*/ 0 w 265"/>
                    <a:gd name="T39" fmla="*/ 1 h 342"/>
                    <a:gd name="T40" fmla="*/ 0 w 265"/>
                    <a:gd name="T41" fmla="*/ 1 h 342"/>
                    <a:gd name="T42" fmla="*/ 0 w 265"/>
                    <a:gd name="T43" fmla="*/ 1 h 342"/>
                    <a:gd name="T44" fmla="*/ 0 w 265"/>
                    <a:gd name="T45" fmla="*/ 1 h 342"/>
                    <a:gd name="T46" fmla="*/ 0 w 265"/>
                    <a:gd name="T47" fmla="*/ 1 h 342"/>
                    <a:gd name="T48" fmla="*/ 0 w 265"/>
                    <a:gd name="T49" fmla="*/ 1 h 342"/>
                    <a:gd name="T50" fmla="*/ 0 w 265"/>
                    <a:gd name="T51" fmla="*/ 1 h 342"/>
                    <a:gd name="T52" fmla="*/ 0 w 265"/>
                    <a:gd name="T53" fmla="*/ 1 h 342"/>
                    <a:gd name="T54" fmla="*/ 0 w 265"/>
                    <a:gd name="T55" fmla="*/ 1 h 342"/>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265"/>
                    <a:gd name="T85" fmla="*/ 0 h 342"/>
                    <a:gd name="T86" fmla="*/ 265 w 265"/>
                    <a:gd name="T87" fmla="*/ 342 h 342"/>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265" h="342">
                      <a:moveTo>
                        <a:pt x="247" y="342"/>
                      </a:moveTo>
                      <a:lnTo>
                        <a:pt x="177" y="247"/>
                      </a:lnTo>
                      <a:lnTo>
                        <a:pt x="180" y="231"/>
                      </a:lnTo>
                      <a:lnTo>
                        <a:pt x="182" y="215"/>
                      </a:lnTo>
                      <a:lnTo>
                        <a:pt x="185" y="198"/>
                      </a:lnTo>
                      <a:lnTo>
                        <a:pt x="185" y="185"/>
                      </a:lnTo>
                      <a:lnTo>
                        <a:pt x="265" y="293"/>
                      </a:lnTo>
                      <a:lnTo>
                        <a:pt x="261" y="304"/>
                      </a:lnTo>
                      <a:lnTo>
                        <a:pt x="256" y="318"/>
                      </a:lnTo>
                      <a:lnTo>
                        <a:pt x="253" y="328"/>
                      </a:lnTo>
                      <a:lnTo>
                        <a:pt x="247" y="342"/>
                      </a:lnTo>
                      <a:close/>
                      <a:moveTo>
                        <a:pt x="131" y="180"/>
                      </a:moveTo>
                      <a:lnTo>
                        <a:pt x="0" y="0"/>
                      </a:lnTo>
                      <a:lnTo>
                        <a:pt x="20" y="14"/>
                      </a:lnTo>
                      <a:lnTo>
                        <a:pt x="39" y="27"/>
                      </a:lnTo>
                      <a:lnTo>
                        <a:pt x="58" y="40"/>
                      </a:lnTo>
                      <a:lnTo>
                        <a:pt x="74" y="57"/>
                      </a:lnTo>
                      <a:lnTo>
                        <a:pt x="90" y="74"/>
                      </a:lnTo>
                      <a:lnTo>
                        <a:pt x="106" y="87"/>
                      </a:lnTo>
                      <a:lnTo>
                        <a:pt x="120" y="104"/>
                      </a:lnTo>
                      <a:lnTo>
                        <a:pt x="136" y="120"/>
                      </a:lnTo>
                      <a:lnTo>
                        <a:pt x="136" y="136"/>
                      </a:lnTo>
                      <a:lnTo>
                        <a:pt x="136" y="152"/>
                      </a:lnTo>
                      <a:lnTo>
                        <a:pt x="136" y="169"/>
                      </a:lnTo>
                      <a:lnTo>
                        <a:pt x="136" y="185"/>
                      </a:lnTo>
                      <a:lnTo>
                        <a:pt x="136" y="182"/>
                      </a:lnTo>
                      <a:lnTo>
                        <a:pt x="134" y="180"/>
                      </a:lnTo>
                      <a:lnTo>
                        <a:pt x="131" y="180"/>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69" name="Freeform 423"/>
                <p:cNvSpPr>
                  <a:spLocks noEditPoints="1"/>
                </p:cNvSpPr>
                <p:nvPr/>
              </p:nvSpPr>
              <p:spPr bwMode="auto">
                <a:xfrm>
                  <a:off x="4855" y="1349"/>
                  <a:ext cx="50" cy="67"/>
                </a:xfrm>
                <a:custGeom>
                  <a:avLst/>
                  <a:gdLst>
                    <a:gd name="T0" fmla="*/ 1 w 199"/>
                    <a:gd name="T1" fmla="*/ 1 h 269"/>
                    <a:gd name="T2" fmla="*/ 1 w 199"/>
                    <a:gd name="T3" fmla="*/ 0 h 269"/>
                    <a:gd name="T4" fmla="*/ 1 w 199"/>
                    <a:gd name="T5" fmla="*/ 0 h 269"/>
                    <a:gd name="T6" fmla="*/ 1 w 199"/>
                    <a:gd name="T7" fmla="*/ 0 h 269"/>
                    <a:gd name="T8" fmla="*/ 1 w 199"/>
                    <a:gd name="T9" fmla="*/ 0 h 269"/>
                    <a:gd name="T10" fmla="*/ 1 w 199"/>
                    <a:gd name="T11" fmla="*/ 0 h 269"/>
                    <a:gd name="T12" fmla="*/ 1 w 199"/>
                    <a:gd name="T13" fmla="*/ 1 h 269"/>
                    <a:gd name="T14" fmla="*/ 1 w 199"/>
                    <a:gd name="T15" fmla="*/ 1 h 269"/>
                    <a:gd name="T16" fmla="*/ 1 w 199"/>
                    <a:gd name="T17" fmla="*/ 1 h 269"/>
                    <a:gd name="T18" fmla="*/ 1 w 199"/>
                    <a:gd name="T19" fmla="*/ 1 h 269"/>
                    <a:gd name="T20" fmla="*/ 1 w 199"/>
                    <a:gd name="T21" fmla="*/ 1 h 269"/>
                    <a:gd name="T22" fmla="*/ 1 w 199"/>
                    <a:gd name="T23" fmla="*/ 1 h 269"/>
                    <a:gd name="T24" fmla="*/ 1 w 199"/>
                    <a:gd name="T25" fmla="*/ 1 h 269"/>
                    <a:gd name="T26" fmla="*/ 1 w 199"/>
                    <a:gd name="T27" fmla="*/ 1 h 269"/>
                    <a:gd name="T28" fmla="*/ 1 w 199"/>
                    <a:gd name="T29" fmla="*/ 1 h 269"/>
                    <a:gd name="T30" fmla="*/ 0 w 199"/>
                    <a:gd name="T31" fmla="*/ 0 h 269"/>
                    <a:gd name="T32" fmla="*/ 0 w 199"/>
                    <a:gd name="T33" fmla="*/ 0 h 269"/>
                    <a:gd name="T34" fmla="*/ 0 w 199"/>
                    <a:gd name="T35" fmla="*/ 0 h 269"/>
                    <a:gd name="T36" fmla="*/ 0 w 199"/>
                    <a:gd name="T37" fmla="*/ 0 h 269"/>
                    <a:gd name="T38" fmla="*/ 0 w 199"/>
                    <a:gd name="T39" fmla="*/ 0 h 269"/>
                    <a:gd name="T40" fmla="*/ 0 w 199"/>
                    <a:gd name="T41" fmla="*/ 0 h 269"/>
                    <a:gd name="T42" fmla="*/ 0 w 199"/>
                    <a:gd name="T43" fmla="*/ 0 h 269"/>
                    <a:gd name="T44" fmla="*/ 0 w 199"/>
                    <a:gd name="T45" fmla="*/ 0 h 269"/>
                    <a:gd name="T46" fmla="*/ 0 w 199"/>
                    <a:gd name="T47" fmla="*/ 0 h 269"/>
                    <a:gd name="T48" fmla="*/ 0 w 199"/>
                    <a:gd name="T49" fmla="*/ 0 h 269"/>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w 199"/>
                    <a:gd name="T76" fmla="*/ 0 h 269"/>
                    <a:gd name="T77" fmla="*/ 199 w 199"/>
                    <a:gd name="T78" fmla="*/ 269 h 269"/>
                  </a:gdLst>
                  <a:ahLst/>
                  <a:cxnLst>
                    <a:cxn ang="T50">
                      <a:pos x="T0" y="T1"/>
                    </a:cxn>
                    <a:cxn ang="T51">
                      <a:pos x="T2" y="T3"/>
                    </a:cxn>
                    <a:cxn ang="T52">
                      <a:pos x="T4" y="T5"/>
                    </a:cxn>
                    <a:cxn ang="T53">
                      <a:pos x="T6" y="T7"/>
                    </a:cxn>
                    <a:cxn ang="T54">
                      <a:pos x="T8" y="T9"/>
                    </a:cxn>
                    <a:cxn ang="T55">
                      <a:pos x="T10" y="T11"/>
                    </a:cxn>
                    <a:cxn ang="T56">
                      <a:pos x="T12" y="T13"/>
                    </a:cxn>
                    <a:cxn ang="T57">
                      <a:pos x="T14" y="T15"/>
                    </a:cxn>
                    <a:cxn ang="T58">
                      <a:pos x="T16" y="T17"/>
                    </a:cxn>
                    <a:cxn ang="T59">
                      <a:pos x="T18" y="T19"/>
                    </a:cxn>
                    <a:cxn ang="T60">
                      <a:pos x="T20" y="T21"/>
                    </a:cxn>
                    <a:cxn ang="T61">
                      <a:pos x="T22" y="T23"/>
                    </a:cxn>
                    <a:cxn ang="T62">
                      <a:pos x="T24" y="T25"/>
                    </a:cxn>
                    <a:cxn ang="T63">
                      <a:pos x="T26" y="T27"/>
                    </a:cxn>
                    <a:cxn ang="T64">
                      <a:pos x="T28" y="T29"/>
                    </a:cxn>
                    <a:cxn ang="T65">
                      <a:pos x="T30" y="T31"/>
                    </a:cxn>
                    <a:cxn ang="T66">
                      <a:pos x="T32" y="T33"/>
                    </a:cxn>
                    <a:cxn ang="T67">
                      <a:pos x="T34" y="T35"/>
                    </a:cxn>
                    <a:cxn ang="T68">
                      <a:pos x="T36" y="T37"/>
                    </a:cxn>
                    <a:cxn ang="T69">
                      <a:pos x="T38" y="T39"/>
                    </a:cxn>
                    <a:cxn ang="T70">
                      <a:pos x="T40" y="T41"/>
                    </a:cxn>
                    <a:cxn ang="T71">
                      <a:pos x="T42" y="T43"/>
                    </a:cxn>
                    <a:cxn ang="T72">
                      <a:pos x="T44" y="T45"/>
                    </a:cxn>
                    <a:cxn ang="T73">
                      <a:pos x="T46" y="T47"/>
                    </a:cxn>
                    <a:cxn ang="T74">
                      <a:pos x="T48" y="T49"/>
                    </a:cxn>
                  </a:cxnLst>
                  <a:rect l="T75" t="T76" r="T77" b="T78"/>
                  <a:pathLst>
                    <a:path w="199" h="269">
                      <a:moveTo>
                        <a:pt x="193" y="269"/>
                      </a:moveTo>
                      <a:lnTo>
                        <a:pt x="119" y="168"/>
                      </a:lnTo>
                      <a:lnTo>
                        <a:pt x="119" y="152"/>
                      </a:lnTo>
                      <a:lnTo>
                        <a:pt x="119" y="133"/>
                      </a:lnTo>
                      <a:lnTo>
                        <a:pt x="119" y="117"/>
                      </a:lnTo>
                      <a:lnTo>
                        <a:pt x="119" y="97"/>
                      </a:lnTo>
                      <a:lnTo>
                        <a:pt x="193" y="201"/>
                      </a:lnTo>
                      <a:lnTo>
                        <a:pt x="195" y="212"/>
                      </a:lnTo>
                      <a:lnTo>
                        <a:pt x="199" y="219"/>
                      </a:lnTo>
                      <a:lnTo>
                        <a:pt x="199" y="231"/>
                      </a:lnTo>
                      <a:lnTo>
                        <a:pt x="199" y="239"/>
                      </a:lnTo>
                      <a:lnTo>
                        <a:pt x="199" y="247"/>
                      </a:lnTo>
                      <a:lnTo>
                        <a:pt x="195" y="255"/>
                      </a:lnTo>
                      <a:lnTo>
                        <a:pt x="193" y="263"/>
                      </a:lnTo>
                      <a:lnTo>
                        <a:pt x="193" y="269"/>
                      </a:lnTo>
                      <a:close/>
                      <a:moveTo>
                        <a:pt x="70" y="101"/>
                      </a:moveTo>
                      <a:lnTo>
                        <a:pt x="0" y="0"/>
                      </a:lnTo>
                      <a:lnTo>
                        <a:pt x="19" y="16"/>
                      </a:lnTo>
                      <a:lnTo>
                        <a:pt x="35" y="35"/>
                      </a:lnTo>
                      <a:lnTo>
                        <a:pt x="54" y="51"/>
                      </a:lnTo>
                      <a:lnTo>
                        <a:pt x="70" y="71"/>
                      </a:lnTo>
                      <a:lnTo>
                        <a:pt x="70" y="78"/>
                      </a:lnTo>
                      <a:lnTo>
                        <a:pt x="70" y="87"/>
                      </a:lnTo>
                      <a:lnTo>
                        <a:pt x="70" y="95"/>
                      </a:lnTo>
                      <a:lnTo>
                        <a:pt x="70" y="101"/>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0" name="Freeform 424"/>
                <p:cNvSpPr>
                  <a:spLocks/>
                </p:cNvSpPr>
                <p:nvPr/>
              </p:nvSpPr>
              <p:spPr bwMode="auto">
                <a:xfrm>
                  <a:off x="4885" y="1362"/>
                  <a:ext cx="20" cy="48"/>
                </a:xfrm>
                <a:custGeom>
                  <a:avLst/>
                  <a:gdLst>
                    <a:gd name="T0" fmla="*/ 0 w 80"/>
                    <a:gd name="T1" fmla="*/ 1 h 189"/>
                    <a:gd name="T2" fmla="*/ 0 w 80"/>
                    <a:gd name="T3" fmla="*/ 0 h 189"/>
                    <a:gd name="T4" fmla="*/ 0 w 80"/>
                    <a:gd name="T5" fmla="*/ 0 h 189"/>
                    <a:gd name="T6" fmla="*/ 0 w 80"/>
                    <a:gd name="T7" fmla="*/ 0 h 189"/>
                    <a:gd name="T8" fmla="*/ 0 w 80"/>
                    <a:gd name="T9" fmla="*/ 0 h 189"/>
                    <a:gd name="T10" fmla="*/ 0 w 80"/>
                    <a:gd name="T11" fmla="*/ 0 h 189"/>
                    <a:gd name="T12" fmla="*/ 0 w 80"/>
                    <a:gd name="T13" fmla="*/ 1 h 189"/>
                    <a:gd name="T14" fmla="*/ 0 w 80"/>
                    <a:gd name="T15" fmla="*/ 1 h 189"/>
                    <a:gd name="T16" fmla="*/ 0 w 80"/>
                    <a:gd name="T17" fmla="*/ 1 h 189"/>
                    <a:gd name="T18" fmla="*/ 0 w 80"/>
                    <a:gd name="T19" fmla="*/ 1 h 189"/>
                    <a:gd name="T20" fmla="*/ 0 w 80"/>
                    <a:gd name="T21" fmla="*/ 1 h 189"/>
                    <a:gd name="T22" fmla="*/ 0 w 80"/>
                    <a:gd name="T23" fmla="*/ 1 h 189"/>
                    <a:gd name="T24" fmla="*/ 0 w 80"/>
                    <a:gd name="T25" fmla="*/ 1 h 18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80"/>
                    <a:gd name="T40" fmla="*/ 0 h 189"/>
                    <a:gd name="T41" fmla="*/ 80 w 80"/>
                    <a:gd name="T42" fmla="*/ 189 h 18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80" h="189">
                      <a:moveTo>
                        <a:pt x="80" y="189"/>
                      </a:moveTo>
                      <a:lnTo>
                        <a:pt x="0" y="81"/>
                      </a:lnTo>
                      <a:lnTo>
                        <a:pt x="0" y="58"/>
                      </a:lnTo>
                      <a:lnTo>
                        <a:pt x="0" y="40"/>
                      </a:lnTo>
                      <a:lnTo>
                        <a:pt x="0" y="21"/>
                      </a:lnTo>
                      <a:lnTo>
                        <a:pt x="0" y="0"/>
                      </a:lnTo>
                      <a:lnTo>
                        <a:pt x="62" y="92"/>
                      </a:lnTo>
                      <a:lnTo>
                        <a:pt x="71" y="113"/>
                      </a:lnTo>
                      <a:lnTo>
                        <a:pt x="76" y="138"/>
                      </a:lnTo>
                      <a:lnTo>
                        <a:pt x="80" y="162"/>
                      </a:lnTo>
                      <a:lnTo>
                        <a:pt x="80" y="184"/>
                      </a:lnTo>
                      <a:lnTo>
                        <a:pt x="80" y="187"/>
                      </a:lnTo>
                      <a:lnTo>
                        <a:pt x="80" y="189"/>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1" name="Freeform 425"/>
                <p:cNvSpPr>
                  <a:spLocks/>
                </p:cNvSpPr>
                <p:nvPr/>
              </p:nvSpPr>
              <p:spPr bwMode="auto">
                <a:xfrm>
                  <a:off x="4884" y="1352"/>
                  <a:ext cx="19" cy="47"/>
                </a:xfrm>
                <a:custGeom>
                  <a:avLst/>
                  <a:gdLst>
                    <a:gd name="T0" fmla="*/ 0 w 77"/>
                    <a:gd name="T1" fmla="*/ 1 h 188"/>
                    <a:gd name="T2" fmla="*/ 0 w 77"/>
                    <a:gd name="T3" fmla="*/ 0 h 188"/>
                    <a:gd name="T4" fmla="*/ 0 w 77"/>
                    <a:gd name="T5" fmla="*/ 0 h 188"/>
                    <a:gd name="T6" fmla="*/ 0 w 77"/>
                    <a:gd name="T7" fmla="*/ 0 h 188"/>
                    <a:gd name="T8" fmla="*/ 0 w 77"/>
                    <a:gd name="T9" fmla="*/ 0 h 188"/>
                    <a:gd name="T10" fmla="*/ 0 w 77"/>
                    <a:gd name="T11" fmla="*/ 0 h 188"/>
                    <a:gd name="T12" fmla="*/ 0 w 77"/>
                    <a:gd name="T13" fmla="*/ 0 h 188"/>
                    <a:gd name="T14" fmla="*/ 0 w 77"/>
                    <a:gd name="T15" fmla="*/ 1 h 188"/>
                    <a:gd name="T16" fmla="*/ 0 w 77"/>
                    <a:gd name="T17" fmla="*/ 1 h 188"/>
                    <a:gd name="T18" fmla="*/ 0 w 77"/>
                    <a:gd name="T19" fmla="*/ 1 h 188"/>
                    <a:gd name="T20" fmla="*/ 0 w 77"/>
                    <a:gd name="T21" fmla="*/ 1 h 18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7"/>
                    <a:gd name="T34" fmla="*/ 0 h 188"/>
                    <a:gd name="T35" fmla="*/ 77 w 77"/>
                    <a:gd name="T36" fmla="*/ 188 h 18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7" h="188">
                      <a:moveTo>
                        <a:pt x="77" y="188"/>
                      </a:moveTo>
                      <a:lnTo>
                        <a:pt x="3" y="84"/>
                      </a:lnTo>
                      <a:lnTo>
                        <a:pt x="3" y="63"/>
                      </a:lnTo>
                      <a:lnTo>
                        <a:pt x="3" y="42"/>
                      </a:lnTo>
                      <a:lnTo>
                        <a:pt x="3" y="19"/>
                      </a:lnTo>
                      <a:lnTo>
                        <a:pt x="0" y="0"/>
                      </a:lnTo>
                      <a:lnTo>
                        <a:pt x="47" y="63"/>
                      </a:lnTo>
                      <a:lnTo>
                        <a:pt x="58" y="93"/>
                      </a:lnTo>
                      <a:lnTo>
                        <a:pt x="65" y="123"/>
                      </a:lnTo>
                      <a:lnTo>
                        <a:pt x="74" y="155"/>
                      </a:lnTo>
                      <a:lnTo>
                        <a:pt x="77" y="188"/>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2" name="Freeform 426"/>
                <p:cNvSpPr>
                  <a:spLocks/>
                </p:cNvSpPr>
                <p:nvPr/>
              </p:nvSpPr>
              <p:spPr bwMode="auto">
                <a:xfrm>
                  <a:off x="4884" y="1346"/>
                  <a:ext cx="16" cy="39"/>
                </a:xfrm>
                <a:custGeom>
                  <a:avLst/>
                  <a:gdLst>
                    <a:gd name="T0" fmla="*/ 0 w 65"/>
                    <a:gd name="T1" fmla="*/ 1 h 156"/>
                    <a:gd name="T2" fmla="*/ 0 w 65"/>
                    <a:gd name="T3" fmla="*/ 0 h 156"/>
                    <a:gd name="T4" fmla="*/ 0 w 65"/>
                    <a:gd name="T5" fmla="*/ 0 h 156"/>
                    <a:gd name="T6" fmla="*/ 0 w 65"/>
                    <a:gd name="T7" fmla="*/ 0 h 156"/>
                    <a:gd name="T8" fmla="*/ 0 w 65"/>
                    <a:gd name="T9" fmla="*/ 0 h 156"/>
                    <a:gd name="T10" fmla="*/ 0 w 65"/>
                    <a:gd name="T11" fmla="*/ 0 h 156"/>
                    <a:gd name="T12" fmla="*/ 0 w 65"/>
                    <a:gd name="T13" fmla="*/ 0 h 156"/>
                    <a:gd name="T14" fmla="*/ 0 w 65"/>
                    <a:gd name="T15" fmla="*/ 0 h 156"/>
                    <a:gd name="T16" fmla="*/ 0 w 65"/>
                    <a:gd name="T17" fmla="*/ 0 h 156"/>
                    <a:gd name="T18" fmla="*/ 0 w 65"/>
                    <a:gd name="T19" fmla="*/ 0 h 156"/>
                    <a:gd name="T20" fmla="*/ 0 w 65"/>
                    <a:gd name="T21" fmla="*/ 1 h 156"/>
                    <a:gd name="T22" fmla="*/ 0 w 65"/>
                    <a:gd name="T23" fmla="*/ 1 h 15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65"/>
                    <a:gd name="T37" fmla="*/ 0 h 156"/>
                    <a:gd name="T38" fmla="*/ 65 w 65"/>
                    <a:gd name="T39" fmla="*/ 156 h 15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65" h="156">
                      <a:moveTo>
                        <a:pt x="65" y="156"/>
                      </a:moveTo>
                      <a:lnTo>
                        <a:pt x="3" y="64"/>
                      </a:lnTo>
                      <a:lnTo>
                        <a:pt x="3" y="50"/>
                      </a:lnTo>
                      <a:lnTo>
                        <a:pt x="3" y="34"/>
                      </a:lnTo>
                      <a:lnTo>
                        <a:pt x="0" y="20"/>
                      </a:lnTo>
                      <a:lnTo>
                        <a:pt x="0" y="6"/>
                      </a:lnTo>
                      <a:lnTo>
                        <a:pt x="0" y="4"/>
                      </a:lnTo>
                      <a:lnTo>
                        <a:pt x="0" y="0"/>
                      </a:lnTo>
                      <a:lnTo>
                        <a:pt x="19" y="30"/>
                      </a:lnTo>
                      <a:lnTo>
                        <a:pt x="39" y="66"/>
                      </a:lnTo>
                      <a:lnTo>
                        <a:pt x="55" y="110"/>
                      </a:lnTo>
                      <a:lnTo>
                        <a:pt x="65" y="156"/>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3" name="Freeform 427"/>
                <p:cNvSpPr>
                  <a:spLocks/>
                </p:cNvSpPr>
                <p:nvPr/>
              </p:nvSpPr>
              <p:spPr bwMode="auto">
                <a:xfrm>
                  <a:off x="4884" y="1346"/>
                  <a:ext cx="12" cy="22"/>
                </a:xfrm>
                <a:custGeom>
                  <a:avLst/>
                  <a:gdLst>
                    <a:gd name="T0" fmla="*/ 0 w 47"/>
                    <a:gd name="T1" fmla="*/ 1 h 85"/>
                    <a:gd name="T2" fmla="*/ 0 w 47"/>
                    <a:gd name="T3" fmla="*/ 0 h 85"/>
                    <a:gd name="T4" fmla="*/ 0 w 47"/>
                    <a:gd name="T5" fmla="*/ 0 h 85"/>
                    <a:gd name="T6" fmla="*/ 0 w 47"/>
                    <a:gd name="T7" fmla="*/ 0 h 85"/>
                    <a:gd name="T8" fmla="*/ 0 w 47"/>
                    <a:gd name="T9" fmla="*/ 0 h 85"/>
                    <a:gd name="T10" fmla="*/ 0 w 47"/>
                    <a:gd name="T11" fmla="*/ 0 h 85"/>
                    <a:gd name="T12" fmla="*/ 0 w 47"/>
                    <a:gd name="T13" fmla="*/ 0 h 85"/>
                    <a:gd name="T14" fmla="*/ 0 w 47"/>
                    <a:gd name="T15" fmla="*/ 0 h 85"/>
                    <a:gd name="T16" fmla="*/ 0 w 47"/>
                    <a:gd name="T17" fmla="*/ 0 h 85"/>
                    <a:gd name="T18" fmla="*/ 0 w 47"/>
                    <a:gd name="T19" fmla="*/ 0 h 85"/>
                    <a:gd name="T20" fmla="*/ 0 w 47"/>
                    <a:gd name="T21" fmla="*/ 0 h 85"/>
                    <a:gd name="T22" fmla="*/ 0 w 47"/>
                    <a:gd name="T23" fmla="*/ 1 h 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47"/>
                    <a:gd name="T37" fmla="*/ 0 h 85"/>
                    <a:gd name="T38" fmla="*/ 47 w 47"/>
                    <a:gd name="T39" fmla="*/ 85 h 85"/>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47" h="85">
                      <a:moveTo>
                        <a:pt x="47" y="85"/>
                      </a:moveTo>
                      <a:lnTo>
                        <a:pt x="0" y="22"/>
                      </a:lnTo>
                      <a:lnTo>
                        <a:pt x="0" y="17"/>
                      </a:lnTo>
                      <a:lnTo>
                        <a:pt x="0" y="11"/>
                      </a:lnTo>
                      <a:lnTo>
                        <a:pt x="0" y="9"/>
                      </a:lnTo>
                      <a:lnTo>
                        <a:pt x="0" y="6"/>
                      </a:lnTo>
                      <a:lnTo>
                        <a:pt x="0" y="4"/>
                      </a:lnTo>
                      <a:lnTo>
                        <a:pt x="0" y="0"/>
                      </a:lnTo>
                      <a:lnTo>
                        <a:pt x="12" y="20"/>
                      </a:lnTo>
                      <a:lnTo>
                        <a:pt x="23" y="39"/>
                      </a:lnTo>
                      <a:lnTo>
                        <a:pt x="35" y="60"/>
                      </a:lnTo>
                      <a:lnTo>
                        <a:pt x="47" y="85"/>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4" name="Freeform 428"/>
                <p:cNvSpPr>
                  <a:spLocks/>
                </p:cNvSpPr>
                <p:nvPr/>
              </p:nvSpPr>
              <p:spPr bwMode="auto">
                <a:xfrm>
                  <a:off x="4860" y="1340"/>
                  <a:ext cx="9" cy="10"/>
                </a:xfrm>
                <a:custGeom>
                  <a:avLst/>
                  <a:gdLst>
                    <a:gd name="T0" fmla="*/ 0 w 38"/>
                    <a:gd name="T1" fmla="*/ 0 h 38"/>
                    <a:gd name="T2" fmla="*/ 0 w 38"/>
                    <a:gd name="T3" fmla="*/ 0 h 38"/>
                    <a:gd name="T4" fmla="*/ 0 w 38"/>
                    <a:gd name="T5" fmla="*/ 0 h 38"/>
                    <a:gd name="T6" fmla="*/ 0 w 38"/>
                    <a:gd name="T7" fmla="*/ 0 h 38"/>
                    <a:gd name="T8" fmla="*/ 0 60000 65536"/>
                    <a:gd name="T9" fmla="*/ 0 60000 65536"/>
                    <a:gd name="T10" fmla="*/ 0 60000 65536"/>
                    <a:gd name="T11" fmla="*/ 0 60000 65536"/>
                    <a:gd name="T12" fmla="*/ 0 w 38"/>
                    <a:gd name="T13" fmla="*/ 0 h 38"/>
                    <a:gd name="T14" fmla="*/ 38 w 38"/>
                    <a:gd name="T15" fmla="*/ 38 h 38"/>
                  </a:gdLst>
                  <a:ahLst/>
                  <a:cxnLst>
                    <a:cxn ang="T8">
                      <a:pos x="T0" y="T1"/>
                    </a:cxn>
                    <a:cxn ang="T9">
                      <a:pos x="T2" y="T3"/>
                    </a:cxn>
                    <a:cxn ang="T10">
                      <a:pos x="T4" y="T5"/>
                    </a:cxn>
                    <a:cxn ang="T11">
                      <a:pos x="T6" y="T7"/>
                    </a:cxn>
                  </a:cxnLst>
                  <a:rect l="T12" t="T13" r="T14" b="T15"/>
                  <a:pathLst>
                    <a:path w="38" h="38">
                      <a:moveTo>
                        <a:pt x="35" y="8"/>
                      </a:moveTo>
                      <a:lnTo>
                        <a:pt x="0" y="0"/>
                      </a:lnTo>
                      <a:lnTo>
                        <a:pt x="38" y="38"/>
                      </a:lnTo>
                      <a:lnTo>
                        <a:pt x="35" y="8"/>
                      </a:lnTo>
                      <a:close/>
                    </a:path>
                  </a:pathLst>
                </a:custGeom>
                <a:solidFill>
                  <a:srgbClr val="00562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5" name="Freeform 430"/>
                <p:cNvSpPr>
                  <a:spLocks/>
                </p:cNvSpPr>
                <p:nvPr/>
              </p:nvSpPr>
              <p:spPr bwMode="auto">
                <a:xfrm>
                  <a:off x="4899" y="1446"/>
                  <a:ext cx="96" cy="45"/>
                </a:xfrm>
                <a:custGeom>
                  <a:avLst/>
                  <a:gdLst>
                    <a:gd name="T0" fmla="*/ 2 w 383"/>
                    <a:gd name="T1" fmla="*/ 0 h 179"/>
                    <a:gd name="T2" fmla="*/ 1 w 383"/>
                    <a:gd name="T3" fmla="*/ 0 h 179"/>
                    <a:gd name="T4" fmla="*/ 1 w 383"/>
                    <a:gd name="T5" fmla="*/ 0 h 179"/>
                    <a:gd name="T6" fmla="*/ 1 w 383"/>
                    <a:gd name="T7" fmla="*/ 0 h 179"/>
                    <a:gd name="T8" fmla="*/ 1 w 383"/>
                    <a:gd name="T9" fmla="*/ 0 h 179"/>
                    <a:gd name="T10" fmla="*/ 1 w 383"/>
                    <a:gd name="T11" fmla="*/ 0 h 179"/>
                    <a:gd name="T12" fmla="*/ 1 w 383"/>
                    <a:gd name="T13" fmla="*/ 0 h 179"/>
                    <a:gd name="T14" fmla="*/ 0 w 383"/>
                    <a:gd name="T15" fmla="*/ 0 h 179"/>
                    <a:gd name="T16" fmla="*/ 0 w 383"/>
                    <a:gd name="T17" fmla="*/ 0 h 179"/>
                    <a:gd name="T18" fmla="*/ 0 w 383"/>
                    <a:gd name="T19" fmla="*/ 0 h 179"/>
                    <a:gd name="T20" fmla="*/ 0 w 383"/>
                    <a:gd name="T21" fmla="*/ 0 h 179"/>
                    <a:gd name="T22" fmla="*/ 0 w 383"/>
                    <a:gd name="T23" fmla="*/ 1 h 179"/>
                    <a:gd name="T24" fmla="*/ 0 w 383"/>
                    <a:gd name="T25" fmla="*/ 1 h 179"/>
                    <a:gd name="T26" fmla="*/ 1 w 383"/>
                    <a:gd name="T27" fmla="*/ 1 h 179"/>
                    <a:gd name="T28" fmla="*/ 1 w 383"/>
                    <a:gd name="T29" fmla="*/ 1 h 179"/>
                    <a:gd name="T30" fmla="*/ 1 w 383"/>
                    <a:gd name="T31" fmla="*/ 1 h 179"/>
                    <a:gd name="T32" fmla="*/ 1 w 383"/>
                    <a:gd name="T33" fmla="*/ 1 h 179"/>
                    <a:gd name="T34" fmla="*/ 1 w 383"/>
                    <a:gd name="T35" fmla="*/ 1 h 179"/>
                    <a:gd name="T36" fmla="*/ 1 w 383"/>
                    <a:gd name="T37" fmla="*/ 0 h 179"/>
                    <a:gd name="T38" fmla="*/ 2 w 383"/>
                    <a:gd name="T39" fmla="*/ 0 h 179"/>
                    <a:gd name="T40" fmla="*/ 2 w 383"/>
                    <a:gd name="T41" fmla="*/ 0 h 179"/>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w 383"/>
                    <a:gd name="T64" fmla="*/ 0 h 179"/>
                    <a:gd name="T65" fmla="*/ 383 w 383"/>
                    <a:gd name="T66" fmla="*/ 179 h 179"/>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T63" t="T64" r="T65" b="T66"/>
                  <a:pathLst>
                    <a:path w="383" h="179">
                      <a:moveTo>
                        <a:pt x="383" y="13"/>
                      </a:moveTo>
                      <a:lnTo>
                        <a:pt x="329" y="35"/>
                      </a:lnTo>
                      <a:lnTo>
                        <a:pt x="280" y="49"/>
                      </a:lnTo>
                      <a:lnTo>
                        <a:pt x="234" y="54"/>
                      </a:lnTo>
                      <a:lnTo>
                        <a:pt x="188" y="54"/>
                      </a:lnTo>
                      <a:lnTo>
                        <a:pt x="141" y="47"/>
                      </a:lnTo>
                      <a:lnTo>
                        <a:pt x="98" y="35"/>
                      </a:lnTo>
                      <a:lnTo>
                        <a:pt x="49" y="19"/>
                      </a:lnTo>
                      <a:lnTo>
                        <a:pt x="0" y="0"/>
                      </a:lnTo>
                      <a:lnTo>
                        <a:pt x="25" y="40"/>
                      </a:lnTo>
                      <a:lnTo>
                        <a:pt x="41" y="84"/>
                      </a:lnTo>
                      <a:lnTo>
                        <a:pt x="55" y="130"/>
                      </a:lnTo>
                      <a:lnTo>
                        <a:pt x="63" y="176"/>
                      </a:lnTo>
                      <a:lnTo>
                        <a:pt x="101" y="179"/>
                      </a:lnTo>
                      <a:lnTo>
                        <a:pt x="144" y="174"/>
                      </a:lnTo>
                      <a:lnTo>
                        <a:pt x="194" y="158"/>
                      </a:lnTo>
                      <a:lnTo>
                        <a:pt x="240" y="135"/>
                      </a:lnTo>
                      <a:lnTo>
                        <a:pt x="286" y="109"/>
                      </a:lnTo>
                      <a:lnTo>
                        <a:pt x="326" y="79"/>
                      </a:lnTo>
                      <a:lnTo>
                        <a:pt x="359" y="47"/>
                      </a:lnTo>
                      <a:lnTo>
                        <a:pt x="383" y="13"/>
                      </a:lnTo>
                      <a:close/>
                    </a:path>
                  </a:pathLst>
                </a:custGeom>
                <a:solidFill>
                  <a:srgbClr val="005E30"/>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6" name="Freeform 431"/>
                <p:cNvSpPr>
                  <a:spLocks/>
                </p:cNvSpPr>
                <p:nvPr/>
              </p:nvSpPr>
              <p:spPr bwMode="auto">
                <a:xfrm>
                  <a:off x="4912" y="1475"/>
                  <a:ext cx="4" cy="6"/>
                </a:xfrm>
                <a:custGeom>
                  <a:avLst/>
                  <a:gdLst>
                    <a:gd name="T0" fmla="*/ 0 w 17"/>
                    <a:gd name="T1" fmla="*/ 0 h 25"/>
                    <a:gd name="T2" fmla="*/ 0 w 17"/>
                    <a:gd name="T3" fmla="*/ 0 h 25"/>
                    <a:gd name="T4" fmla="*/ 0 w 17"/>
                    <a:gd name="T5" fmla="*/ 0 h 25"/>
                    <a:gd name="T6" fmla="*/ 0 w 17"/>
                    <a:gd name="T7" fmla="*/ 0 h 25"/>
                    <a:gd name="T8" fmla="*/ 0 w 17"/>
                    <a:gd name="T9" fmla="*/ 0 h 25"/>
                    <a:gd name="T10" fmla="*/ 0 w 17"/>
                    <a:gd name="T11" fmla="*/ 0 h 25"/>
                    <a:gd name="T12" fmla="*/ 0 w 17"/>
                    <a:gd name="T13" fmla="*/ 0 h 25"/>
                    <a:gd name="T14" fmla="*/ 0 w 17"/>
                    <a:gd name="T15" fmla="*/ 0 h 25"/>
                    <a:gd name="T16" fmla="*/ 0 w 17"/>
                    <a:gd name="T17" fmla="*/ 0 h 25"/>
                    <a:gd name="T18" fmla="*/ 0 w 17"/>
                    <a:gd name="T19" fmla="*/ 0 h 2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7"/>
                    <a:gd name="T31" fmla="*/ 0 h 25"/>
                    <a:gd name="T32" fmla="*/ 17 w 17"/>
                    <a:gd name="T33" fmla="*/ 25 h 2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7" h="25">
                      <a:moveTo>
                        <a:pt x="0" y="0"/>
                      </a:moveTo>
                      <a:lnTo>
                        <a:pt x="17" y="25"/>
                      </a:lnTo>
                      <a:lnTo>
                        <a:pt x="13" y="25"/>
                      </a:lnTo>
                      <a:lnTo>
                        <a:pt x="11" y="25"/>
                      </a:lnTo>
                      <a:lnTo>
                        <a:pt x="6" y="25"/>
                      </a:lnTo>
                      <a:lnTo>
                        <a:pt x="3" y="25"/>
                      </a:lnTo>
                      <a:lnTo>
                        <a:pt x="0" y="19"/>
                      </a:lnTo>
                      <a:lnTo>
                        <a:pt x="0" y="11"/>
                      </a:lnTo>
                      <a:lnTo>
                        <a:pt x="0" y="5"/>
                      </a:lnTo>
                      <a:lnTo>
                        <a:pt x="0" y="0"/>
                      </a:lnTo>
                      <a:close/>
                    </a:path>
                  </a:pathLst>
                </a:custGeom>
                <a:solidFill>
                  <a:srgbClr val="4F8947"/>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7" name="Freeform 432"/>
                <p:cNvSpPr>
                  <a:spLocks/>
                </p:cNvSpPr>
                <p:nvPr/>
              </p:nvSpPr>
              <p:spPr bwMode="auto">
                <a:xfrm>
                  <a:off x="4909" y="1465"/>
                  <a:ext cx="10" cy="16"/>
                </a:xfrm>
                <a:custGeom>
                  <a:avLst/>
                  <a:gdLst>
                    <a:gd name="T0" fmla="*/ 0 w 40"/>
                    <a:gd name="T1" fmla="*/ 0 h 63"/>
                    <a:gd name="T2" fmla="*/ 0 w 40"/>
                    <a:gd name="T3" fmla="*/ 0 h 63"/>
                    <a:gd name="T4" fmla="*/ 0 w 40"/>
                    <a:gd name="T5" fmla="*/ 0 h 63"/>
                    <a:gd name="T6" fmla="*/ 0 w 40"/>
                    <a:gd name="T7" fmla="*/ 0 h 63"/>
                    <a:gd name="T8" fmla="*/ 0 w 40"/>
                    <a:gd name="T9" fmla="*/ 0 h 63"/>
                    <a:gd name="T10" fmla="*/ 0 w 40"/>
                    <a:gd name="T11" fmla="*/ 0 h 63"/>
                    <a:gd name="T12" fmla="*/ 0 w 40"/>
                    <a:gd name="T13" fmla="*/ 0 h 63"/>
                    <a:gd name="T14" fmla="*/ 0 w 40"/>
                    <a:gd name="T15" fmla="*/ 0 h 63"/>
                    <a:gd name="T16" fmla="*/ 0 w 40"/>
                    <a:gd name="T17" fmla="*/ 0 h 63"/>
                    <a:gd name="T18" fmla="*/ 0 w 40"/>
                    <a:gd name="T19" fmla="*/ 0 h 63"/>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0"/>
                    <a:gd name="T31" fmla="*/ 0 h 63"/>
                    <a:gd name="T32" fmla="*/ 40 w 40"/>
                    <a:gd name="T33" fmla="*/ 63 h 63"/>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0" h="63">
                      <a:moveTo>
                        <a:pt x="0" y="0"/>
                      </a:moveTo>
                      <a:lnTo>
                        <a:pt x="40" y="63"/>
                      </a:lnTo>
                      <a:lnTo>
                        <a:pt x="33" y="63"/>
                      </a:lnTo>
                      <a:lnTo>
                        <a:pt x="28" y="63"/>
                      </a:lnTo>
                      <a:lnTo>
                        <a:pt x="19" y="63"/>
                      </a:lnTo>
                      <a:lnTo>
                        <a:pt x="14" y="63"/>
                      </a:lnTo>
                      <a:lnTo>
                        <a:pt x="11" y="47"/>
                      </a:lnTo>
                      <a:lnTo>
                        <a:pt x="8" y="29"/>
                      </a:lnTo>
                      <a:lnTo>
                        <a:pt x="3" y="17"/>
                      </a:lnTo>
                      <a:lnTo>
                        <a:pt x="0" y="0"/>
                      </a:lnTo>
                      <a:close/>
                    </a:path>
                  </a:pathLst>
                </a:custGeom>
                <a:solidFill>
                  <a:srgbClr val="4F894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8" name="Freeform 433"/>
                <p:cNvSpPr>
                  <a:spLocks/>
                </p:cNvSpPr>
                <p:nvPr/>
              </p:nvSpPr>
              <p:spPr bwMode="auto">
                <a:xfrm>
                  <a:off x="4903" y="1452"/>
                  <a:ext cx="21" cy="29"/>
                </a:xfrm>
                <a:custGeom>
                  <a:avLst/>
                  <a:gdLst>
                    <a:gd name="T0" fmla="*/ 0 w 81"/>
                    <a:gd name="T1" fmla="*/ 0 h 117"/>
                    <a:gd name="T2" fmla="*/ 0 w 81"/>
                    <a:gd name="T3" fmla="*/ 0 h 117"/>
                    <a:gd name="T4" fmla="*/ 0 w 81"/>
                    <a:gd name="T5" fmla="*/ 0 h 117"/>
                    <a:gd name="T6" fmla="*/ 0 w 81"/>
                    <a:gd name="T7" fmla="*/ 0 h 117"/>
                    <a:gd name="T8" fmla="*/ 0 w 81"/>
                    <a:gd name="T9" fmla="*/ 0 h 117"/>
                    <a:gd name="T10" fmla="*/ 0 w 81"/>
                    <a:gd name="T11" fmla="*/ 0 h 117"/>
                    <a:gd name="T12" fmla="*/ 0 w 81"/>
                    <a:gd name="T13" fmla="*/ 0 h 117"/>
                    <a:gd name="T14" fmla="*/ 0 w 81"/>
                    <a:gd name="T15" fmla="*/ 0 h 117"/>
                    <a:gd name="T16" fmla="*/ 0 w 81"/>
                    <a:gd name="T17" fmla="*/ 0 h 117"/>
                    <a:gd name="T18" fmla="*/ 0 w 81"/>
                    <a:gd name="T19" fmla="*/ 0 h 117"/>
                    <a:gd name="T20" fmla="*/ 0 w 81"/>
                    <a:gd name="T21" fmla="*/ 0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1"/>
                    <a:gd name="T34" fmla="*/ 0 h 117"/>
                    <a:gd name="T35" fmla="*/ 81 w 81"/>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1" h="117">
                      <a:moveTo>
                        <a:pt x="52" y="117"/>
                      </a:moveTo>
                      <a:lnTo>
                        <a:pt x="35" y="92"/>
                      </a:lnTo>
                      <a:lnTo>
                        <a:pt x="29" y="71"/>
                      </a:lnTo>
                      <a:lnTo>
                        <a:pt x="22" y="46"/>
                      </a:lnTo>
                      <a:lnTo>
                        <a:pt x="11" y="21"/>
                      </a:lnTo>
                      <a:lnTo>
                        <a:pt x="0" y="0"/>
                      </a:lnTo>
                      <a:lnTo>
                        <a:pt x="81" y="117"/>
                      </a:lnTo>
                      <a:lnTo>
                        <a:pt x="73" y="117"/>
                      </a:lnTo>
                      <a:lnTo>
                        <a:pt x="68" y="117"/>
                      </a:lnTo>
                      <a:lnTo>
                        <a:pt x="59" y="117"/>
                      </a:lnTo>
                      <a:lnTo>
                        <a:pt x="52" y="117"/>
                      </a:lnTo>
                      <a:close/>
                    </a:path>
                  </a:pathLst>
                </a:custGeom>
                <a:solidFill>
                  <a:srgbClr val="548C4C"/>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79" name="Freeform 434"/>
                <p:cNvSpPr>
                  <a:spLocks/>
                </p:cNvSpPr>
                <p:nvPr/>
              </p:nvSpPr>
              <p:spPr bwMode="auto">
                <a:xfrm>
                  <a:off x="4899" y="1446"/>
                  <a:ext cx="27" cy="35"/>
                </a:xfrm>
                <a:custGeom>
                  <a:avLst/>
                  <a:gdLst>
                    <a:gd name="T0" fmla="*/ 0 w 109"/>
                    <a:gd name="T1" fmla="*/ 1 h 139"/>
                    <a:gd name="T2" fmla="*/ 0 w 109"/>
                    <a:gd name="T3" fmla="*/ 0 h 139"/>
                    <a:gd name="T4" fmla="*/ 0 w 109"/>
                    <a:gd name="T5" fmla="*/ 0 h 139"/>
                    <a:gd name="T6" fmla="*/ 0 w 109"/>
                    <a:gd name="T7" fmla="*/ 0 h 139"/>
                    <a:gd name="T8" fmla="*/ 0 w 109"/>
                    <a:gd name="T9" fmla="*/ 0 h 139"/>
                    <a:gd name="T10" fmla="*/ 0 w 109"/>
                    <a:gd name="T11" fmla="*/ 0 h 139"/>
                    <a:gd name="T12" fmla="*/ 0 w 109"/>
                    <a:gd name="T13" fmla="*/ 0 h 139"/>
                    <a:gd name="T14" fmla="*/ 0 w 109"/>
                    <a:gd name="T15" fmla="*/ 0 h 139"/>
                    <a:gd name="T16" fmla="*/ 0 w 109"/>
                    <a:gd name="T17" fmla="*/ 0 h 139"/>
                    <a:gd name="T18" fmla="*/ 0 w 109"/>
                    <a:gd name="T19" fmla="*/ 0 h 139"/>
                    <a:gd name="T20" fmla="*/ 0 w 109"/>
                    <a:gd name="T21" fmla="*/ 1 h 139"/>
                    <a:gd name="T22" fmla="*/ 0 w 109"/>
                    <a:gd name="T23" fmla="*/ 1 h 139"/>
                    <a:gd name="T24" fmla="*/ 0 w 109"/>
                    <a:gd name="T25" fmla="*/ 1 h 139"/>
                    <a:gd name="T26" fmla="*/ 0 w 109"/>
                    <a:gd name="T27" fmla="*/ 1 h 139"/>
                    <a:gd name="T28" fmla="*/ 0 w 109"/>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09"/>
                    <a:gd name="T46" fmla="*/ 0 h 139"/>
                    <a:gd name="T47" fmla="*/ 109 w 109"/>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09" h="139">
                      <a:moveTo>
                        <a:pt x="81" y="139"/>
                      </a:moveTo>
                      <a:lnTo>
                        <a:pt x="41" y="76"/>
                      </a:lnTo>
                      <a:lnTo>
                        <a:pt x="30" y="57"/>
                      </a:lnTo>
                      <a:lnTo>
                        <a:pt x="23" y="38"/>
                      </a:lnTo>
                      <a:lnTo>
                        <a:pt x="11" y="17"/>
                      </a:lnTo>
                      <a:lnTo>
                        <a:pt x="0" y="0"/>
                      </a:lnTo>
                      <a:lnTo>
                        <a:pt x="5" y="3"/>
                      </a:lnTo>
                      <a:lnTo>
                        <a:pt x="11" y="5"/>
                      </a:lnTo>
                      <a:lnTo>
                        <a:pt x="17" y="5"/>
                      </a:lnTo>
                      <a:lnTo>
                        <a:pt x="23" y="8"/>
                      </a:lnTo>
                      <a:lnTo>
                        <a:pt x="109" y="139"/>
                      </a:lnTo>
                      <a:lnTo>
                        <a:pt x="104" y="139"/>
                      </a:lnTo>
                      <a:lnTo>
                        <a:pt x="95" y="139"/>
                      </a:lnTo>
                      <a:lnTo>
                        <a:pt x="88" y="139"/>
                      </a:lnTo>
                      <a:lnTo>
                        <a:pt x="81" y="139"/>
                      </a:lnTo>
                      <a:close/>
                    </a:path>
                  </a:pathLst>
                </a:custGeom>
                <a:solidFill>
                  <a:srgbClr val="56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0" name="Freeform 435"/>
                <p:cNvSpPr>
                  <a:spLocks/>
                </p:cNvSpPr>
                <p:nvPr/>
              </p:nvSpPr>
              <p:spPr bwMode="auto">
                <a:xfrm>
                  <a:off x="4899" y="1446"/>
                  <a:ext cx="31" cy="35"/>
                </a:xfrm>
                <a:custGeom>
                  <a:avLst/>
                  <a:gdLst>
                    <a:gd name="T0" fmla="*/ 0 w 125"/>
                    <a:gd name="T1" fmla="*/ 1 h 139"/>
                    <a:gd name="T2" fmla="*/ 0 w 125"/>
                    <a:gd name="T3" fmla="*/ 0 h 139"/>
                    <a:gd name="T4" fmla="*/ 0 w 125"/>
                    <a:gd name="T5" fmla="*/ 0 h 139"/>
                    <a:gd name="T6" fmla="*/ 0 w 125"/>
                    <a:gd name="T7" fmla="*/ 0 h 139"/>
                    <a:gd name="T8" fmla="*/ 0 w 125"/>
                    <a:gd name="T9" fmla="*/ 0 h 139"/>
                    <a:gd name="T10" fmla="*/ 0 w 125"/>
                    <a:gd name="T11" fmla="*/ 0 h 139"/>
                    <a:gd name="T12" fmla="*/ 0 w 125"/>
                    <a:gd name="T13" fmla="*/ 0 h 139"/>
                    <a:gd name="T14" fmla="*/ 0 w 125"/>
                    <a:gd name="T15" fmla="*/ 0 h 139"/>
                    <a:gd name="T16" fmla="*/ 0 w 125"/>
                    <a:gd name="T17" fmla="*/ 0 h 139"/>
                    <a:gd name="T18" fmla="*/ 0 w 125"/>
                    <a:gd name="T19" fmla="*/ 0 h 139"/>
                    <a:gd name="T20" fmla="*/ 0 w 125"/>
                    <a:gd name="T21" fmla="*/ 1 h 139"/>
                    <a:gd name="T22" fmla="*/ 0 w 125"/>
                    <a:gd name="T23" fmla="*/ 1 h 139"/>
                    <a:gd name="T24" fmla="*/ 0 w 125"/>
                    <a:gd name="T25" fmla="*/ 1 h 139"/>
                    <a:gd name="T26" fmla="*/ 0 w 125"/>
                    <a:gd name="T27" fmla="*/ 1 h 139"/>
                    <a:gd name="T28" fmla="*/ 0 w 125"/>
                    <a:gd name="T29" fmla="*/ 1 h 13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125"/>
                    <a:gd name="T46" fmla="*/ 0 h 139"/>
                    <a:gd name="T47" fmla="*/ 125 w 125"/>
                    <a:gd name="T48" fmla="*/ 139 h 13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125" h="139">
                      <a:moveTo>
                        <a:pt x="98" y="139"/>
                      </a:moveTo>
                      <a:lnTo>
                        <a:pt x="17" y="22"/>
                      </a:lnTo>
                      <a:lnTo>
                        <a:pt x="11" y="17"/>
                      </a:lnTo>
                      <a:lnTo>
                        <a:pt x="9" y="11"/>
                      </a:lnTo>
                      <a:lnTo>
                        <a:pt x="3" y="5"/>
                      </a:lnTo>
                      <a:lnTo>
                        <a:pt x="0" y="0"/>
                      </a:lnTo>
                      <a:lnTo>
                        <a:pt x="11" y="5"/>
                      </a:lnTo>
                      <a:lnTo>
                        <a:pt x="23" y="8"/>
                      </a:lnTo>
                      <a:lnTo>
                        <a:pt x="33" y="13"/>
                      </a:lnTo>
                      <a:lnTo>
                        <a:pt x="44" y="17"/>
                      </a:lnTo>
                      <a:lnTo>
                        <a:pt x="125" y="130"/>
                      </a:lnTo>
                      <a:lnTo>
                        <a:pt x="120" y="133"/>
                      </a:lnTo>
                      <a:lnTo>
                        <a:pt x="111" y="135"/>
                      </a:lnTo>
                      <a:lnTo>
                        <a:pt x="104" y="139"/>
                      </a:lnTo>
                      <a:lnTo>
                        <a:pt x="98" y="139"/>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1" name="Freeform 436"/>
                <p:cNvSpPr>
                  <a:spLocks/>
                </p:cNvSpPr>
                <p:nvPr/>
              </p:nvSpPr>
              <p:spPr bwMode="auto">
                <a:xfrm>
                  <a:off x="4905" y="1449"/>
                  <a:ext cx="28" cy="32"/>
                </a:xfrm>
                <a:custGeom>
                  <a:avLst/>
                  <a:gdLst>
                    <a:gd name="T0" fmla="*/ 0 w 113"/>
                    <a:gd name="T1" fmla="*/ 0 h 131"/>
                    <a:gd name="T2" fmla="*/ 0 w 113"/>
                    <a:gd name="T3" fmla="*/ 0 h 131"/>
                    <a:gd name="T4" fmla="*/ 0 w 113"/>
                    <a:gd name="T5" fmla="*/ 0 h 131"/>
                    <a:gd name="T6" fmla="*/ 0 w 113"/>
                    <a:gd name="T7" fmla="*/ 0 h 131"/>
                    <a:gd name="T8" fmla="*/ 0 w 113"/>
                    <a:gd name="T9" fmla="*/ 0 h 131"/>
                    <a:gd name="T10" fmla="*/ 0 w 113"/>
                    <a:gd name="T11" fmla="*/ 0 h 131"/>
                    <a:gd name="T12" fmla="*/ 0 w 113"/>
                    <a:gd name="T13" fmla="*/ 0 h 131"/>
                    <a:gd name="T14" fmla="*/ 0 w 113"/>
                    <a:gd name="T15" fmla="*/ 0 h 131"/>
                    <a:gd name="T16" fmla="*/ 0 w 113"/>
                    <a:gd name="T17" fmla="*/ 0 h 131"/>
                    <a:gd name="T18" fmla="*/ 0 w 113"/>
                    <a:gd name="T19" fmla="*/ 0 h 131"/>
                    <a:gd name="T20" fmla="*/ 0 w 113"/>
                    <a:gd name="T21" fmla="*/ 0 h 13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13"/>
                    <a:gd name="T34" fmla="*/ 0 h 131"/>
                    <a:gd name="T35" fmla="*/ 113 w 113"/>
                    <a:gd name="T36" fmla="*/ 131 h 13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13" h="131">
                      <a:moveTo>
                        <a:pt x="86" y="131"/>
                      </a:moveTo>
                      <a:lnTo>
                        <a:pt x="0" y="0"/>
                      </a:lnTo>
                      <a:lnTo>
                        <a:pt x="10" y="5"/>
                      </a:lnTo>
                      <a:lnTo>
                        <a:pt x="18" y="9"/>
                      </a:lnTo>
                      <a:lnTo>
                        <a:pt x="29" y="14"/>
                      </a:lnTo>
                      <a:lnTo>
                        <a:pt x="40" y="19"/>
                      </a:lnTo>
                      <a:lnTo>
                        <a:pt x="113" y="122"/>
                      </a:lnTo>
                      <a:lnTo>
                        <a:pt x="105" y="122"/>
                      </a:lnTo>
                      <a:lnTo>
                        <a:pt x="100" y="125"/>
                      </a:lnTo>
                      <a:lnTo>
                        <a:pt x="91" y="127"/>
                      </a:lnTo>
                      <a:lnTo>
                        <a:pt x="86" y="131"/>
                      </a:lnTo>
                      <a:close/>
                    </a:path>
                  </a:pathLst>
                </a:custGeom>
                <a:solidFill>
                  <a:srgbClr val="598E4F"/>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2" name="Freeform 437"/>
                <p:cNvSpPr>
                  <a:spLocks/>
                </p:cNvSpPr>
                <p:nvPr/>
              </p:nvSpPr>
              <p:spPr bwMode="auto">
                <a:xfrm>
                  <a:off x="4910" y="1451"/>
                  <a:ext cx="26" cy="28"/>
                </a:xfrm>
                <a:custGeom>
                  <a:avLst/>
                  <a:gdLst>
                    <a:gd name="T0" fmla="*/ 0 w 103"/>
                    <a:gd name="T1" fmla="*/ 0 h 113"/>
                    <a:gd name="T2" fmla="*/ 0 w 103"/>
                    <a:gd name="T3" fmla="*/ 0 h 113"/>
                    <a:gd name="T4" fmla="*/ 0 w 103"/>
                    <a:gd name="T5" fmla="*/ 0 h 113"/>
                    <a:gd name="T6" fmla="*/ 0 w 103"/>
                    <a:gd name="T7" fmla="*/ 0 h 113"/>
                    <a:gd name="T8" fmla="*/ 0 w 103"/>
                    <a:gd name="T9" fmla="*/ 0 h 113"/>
                    <a:gd name="T10" fmla="*/ 0 w 103"/>
                    <a:gd name="T11" fmla="*/ 0 h 113"/>
                    <a:gd name="T12" fmla="*/ 1 w 103"/>
                    <a:gd name="T13" fmla="*/ 0 h 113"/>
                    <a:gd name="T14" fmla="*/ 1 w 103"/>
                    <a:gd name="T15" fmla="*/ 0 h 113"/>
                    <a:gd name="T16" fmla="*/ 1 w 103"/>
                    <a:gd name="T17" fmla="*/ 0 h 113"/>
                    <a:gd name="T18" fmla="*/ 1 w 103"/>
                    <a:gd name="T19" fmla="*/ 0 h 113"/>
                    <a:gd name="T20" fmla="*/ 0 w 103"/>
                    <a:gd name="T21" fmla="*/ 0 h 11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3"/>
                    <a:gd name="T34" fmla="*/ 0 h 113"/>
                    <a:gd name="T35" fmla="*/ 103 w 103"/>
                    <a:gd name="T36" fmla="*/ 113 h 11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3" h="113">
                      <a:moveTo>
                        <a:pt x="81" y="113"/>
                      </a:moveTo>
                      <a:lnTo>
                        <a:pt x="0" y="0"/>
                      </a:lnTo>
                      <a:lnTo>
                        <a:pt x="8" y="2"/>
                      </a:lnTo>
                      <a:lnTo>
                        <a:pt x="19" y="7"/>
                      </a:lnTo>
                      <a:lnTo>
                        <a:pt x="30" y="10"/>
                      </a:lnTo>
                      <a:lnTo>
                        <a:pt x="37" y="13"/>
                      </a:lnTo>
                      <a:lnTo>
                        <a:pt x="103" y="111"/>
                      </a:lnTo>
                      <a:lnTo>
                        <a:pt x="97" y="113"/>
                      </a:lnTo>
                      <a:lnTo>
                        <a:pt x="92" y="113"/>
                      </a:lnTo>
                      <a:lnTo>
                        <a:pt x="87" y="113"/>
                      </a:lnTo>
                      <a:lnTo>
                        <a:pt x="81" y="113"/>
                      </a:lnTo>
                      <a:close/>
                    </a:path>
                  </a:pathLst>
                </a:custGeom>
                <a:solidFill>
                  <a:srgbClr val="5E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3" name="Freeform 438"/>
                <p:cNvSpPr>
                  <a:spLocks/>
                </p:cNvSpPr>
                <p:nvPr/>
              </p:nvSpPr>
              <p:spPr bwMode="auto">
                <a:xfrm>
                  <a:off x="4915" y="1453"/>
                  <a:ext cx="25" cy="26"/>
                </a:xfrm>
                <a:custGeom>
                  <a:avLst/>
                  <a:gdLst>
                    <a:gd name="T0" fmla="*/ 0 w 101"/>
                    <a:gd name="T1" fmla="*/ 1 h 103"/>
                    <a:gd name="T2" fmla="*/ 0 w 101"/>
                    <a:gd name="T3" fmla="*/ 0 h 103"/>
                    <a:gd name="T4" fmla="*/ 0 w 101"/>
                    <a:gd name="T5" fmla="*/ 0 h 103"/>
                    <a:gd name="T6" fmla="*/ 0 w 101"/>
                    <a:gd name="T7" fmla="*/ 0 h 103"/>
                    <a:gd name="T8" fmla="*/ 0 w 101"/>
                    <a:gd name="T9" fmla="*/ 0 h 103"/>
                    <a:gd name="T10" fmla="*/ 0 w 101"/>
                    <a:gd name="T11" fmla="*/ 0 h 103"/>
                    <a:gd name="T12" fmla="*/ 0 w 101"/>
                    <a:gd name="T13" fmla="*/ 1 h 103"/>
                    <a:gd name="T14" fmla="*/ 0 w 101"/>
                    <a:gd name="T15" fmla="*/ 1 h 103"/>
                    <a:gd name="T16" fmla="*/ 0 w 101"/>
                    <a:gd name="T17" fmla="*/ 1 h 103"/>
                    <a:gd name="T18" fmla="*/ 0 w 101"/>
                    <a:gd name="T19" fmla="*/ 1 h 103"/>
                    <a:gd name="T20" fmla="*/ 0 w 101"/>
                    <a:gd name="T21" fmla="*/ 1 h 10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01"/>
                    <a:gd name="T34" fmla="*/ 0 h 103"/>
                    <a:gd name="T35" fmla="*/ 101 w 101"/>
                    <a:gd name="T36" fmla="*/ 103 h 10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01" h="103">
                      <a:moveTo>
                        <a:pt x="73" y="103"/>
                      </a:moveTo>
                      <a:lnTo>
                        <a:pt x="0" y="0"/>
                      </a:lnTo>
                      <a:lnTo>
                        <a:pt x="11" y="3"/>
                      </a:lnTo>
                      <a:lnTo>
                        <a:pt x="22" y="6"/>
                      </a:lnTo>
                      <a:lnTo>
                        <a:pt x="30" y="8"/>
                      </a:lnTo>
                      <a:lnTo>
                        <a:pt x="38" y="11"/>
                      </a:lnTo>
                      <a:lnTo>
                        <a:pt x="101" y="96"/>
                      </a:lnTo>
                      <a:lnTo>
                        <a:pt x="92" y="96"/>
                      </a:lnTo>
                      <a:lnTo>
                        <a:pt x="87" y="98"/>
                      </a:lnTo>
                      <a:lnTo>
                        <a:pt x="78" y="101"/>
                      </a:lnTo>
                      <a:lnTo>
                        <a:pt x="73" y="103"/>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4" name="Freeform 439"/>
                <p:cNvSpPr>
                  <a:spLocks/>
                </p:cNvSpPr>
                <p:nvPr/>
              </p:nvSpPr>
              <p:spPr bwMode="auto">
                <a:xfrm>
                  <a:off x="4919" y="1454"/>
                  <a:ext cx="23" cy="24"/>
                </a:xfrm>
                <a:custGeom>
                  <a:avLst/>
                  <a:gdLst>
                    <a:gd name="T0" fmla="*/ 0 w 90"/>
                    <a:gd name="T1" fmla="*/ 0 h 98"/>
                    <a:gd name="T2" fmla="*/ 0 w 90"/>
                    <a:gd name="T3" fmla="*/ 0 h 98"/>
                    <a:gd name="T4" fmla="*/ 0 w 90"/>
                    <a:gd name="T5" fmla="*/ 0 h 98"/>
                    <a:gd name="T6" fmla="*/ 0 w 90"/>
                    <a:gd name="T7" fmla="*/ 0 h 98"/>
                    <a:gd name="T8" fmla="*/ 0 w 90"/>
                    <a:gd name="T9" fmla="*/ 0 h 98"/>
                    <a:gd name="T10" fmla="*/ 0 w 90"/>
                    <a:gd name="T11" fmla="*/ 0 h 98"/>
                    <a:gd name="T12" fmla="*/ 1 w 90"/>
                    <a:gd name="T13" fmla="*/ 0 h 98"/>
                    <a:gd name="T14" fmla="*/ 1 w 90"/>
                    <a:gd name="T15" fmla="*/ 0 h 98"/>
                    <a:gd name="T16" fmla="*/ 0 w 90"/>
                    <a:gd name="T17" fmla="*/ 0 h 98"/>
                    <a:gd name="T18" fmla="*/ 0 w 90"/>
                    <a:gd name="T19" fmla="*/ 0 h 98"/>
                    <a:gd name="T20" fmla="*/ 0 w 90"/>
                    <a:gd name="T21" fmla="*/ 0 h 9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90"/>
                    <a:gd name="T34" fmla="*/ 0 h 98"/>
                    <a:gd name="T35" fmla="*/ 90 w 90"/>
                    <a:gd name="T36" fmla="*/ 98 h 9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90" h="98">
                      <a:moveTo>
                        <a:pt x="66" y="98"/>
                      </a:moveTo>
                      <a:lnTo>
                        <a:pt x="0" y="0"/>
                      </a:lnTo>
                      <a:lnTo>
                        <a:pt x="12" y="5"/>
                      </a:lnTo>
                      <a:lnTo>
                        <a:pt x="23" y="8"/>
                      </a:lnTo>
                      <a:lnTo>
                        <a:pt x="30" y="10"/>
                      </a:lnTo>
                      <a:lnTo>
                        <a:pt x="39" y="13"/>
                      </a:lnTo>
                      <a:lnTo>
                        <a:pt x="90" y="84"/>
                      </a:lnTo>
                      <a:lnTo>
                        <a:pt x="85" y="87"/>
                      </a:lnTo>
                      <a:lnTo>
                        <a:pt x="79" y="89"/>
                      </a:lnTo>
                      <a:lnTo>
                        <a:pt x="72" y="95"/>
                      </a:lnTo>
                      <a:lnTo>
                        <a:pt x="66" y="98"/>
                      </a:lnTo>
                      <a:close/>
                    </a:path>
                  </a:pathLst>
                </a:custGeom>
                <a:solidFill>
                  <a:srgbClr val="609354"/>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5" name="Freeform 440"/>
                <p:cNvSpPr>
                  <a:spLocks/>
                </p:cNvSpPr>
                <p:nvPr/>
              </p:nvSpPr>
              <p:spPr bwMode="auto">
                <a:xfrm>
                  <a:off x="4924" y="1456"/>
                  <a:ext cx="22" cy="21"/>
                </a:xfrm>
                <a:custGeom>
                  <a:avLst/>
                  <a:gdLst>
                    <a:gd name="T0" fmla="*/ 0 w 87"/>
                    <a:gd name="T1" fmla="*/ 0 h 85"/>
                    <a:gd name="T2" fmla="*/ 0 w 87"/>
                    <a:gd name="T3" fmla="*/ 0 h 85"/>
                    <a:gd name="T4" fmla="*/ 0 w 87"/>
                    <a:gd name="T5" fmla="*/ 0 h 85"/>
                    <a:gd name="T6" fmla="*/ 0 w 87"/>
                    <a:gd name="T7" fmla="*/ 0 h 85"/>
                    <a:gd name="T8" fmla="*/ 0 w 87"/>
                    <a:gd name="T9" fmla="*/ 0 h 85"/>
                    <a:gd name="T10" fmla="*/ 0 w 87"/>
                    <a:gd name="T11" fmla="*/ 0 h 85"/>
                    <a:gd name="T12" fmla="*/ 1 w 87"/>
                    <a:gd name="T13" fmla="*/ 0 h 85"/>
                    <a:gd name="T14" fmla="*/ 0 w 87"/>
                    <a:gd name="T15" fmla="*/ 0 h 85"/>
                    <a:gd name="T16" fmla="*/ 0 w 87"/>
                    <a:gd name="T17" fmla="*/ 0 h 85"/>
                    <a:gd name="T18" fmla="*/ 0 w 87"/>
                    <a:gd name="T19" fmla="*/ 0 h 85"/>
                    <a:gd name="T20" fmla="*/ 0 w 87"/>
                    <a:gd name="T21" fmla="*/ 0 h 8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7"/>
                    <a:gd name="T34" fmla="*/ 0 h 85"/>
                    <a:gd name="T35" fmla="*/ 87 w 87"/>
                    <a:gd name="T36" fmla="*/ 85 h 8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7" h="85">
                      <a:moveTo>
                        <a:pt x="63" y="85"/>
                      </a:moveTo>
                      <a:lnTo>
                        <a:pt x="0" y="0"/>
                      </a:lnTo>
                      <a:lnTo>
                        <a:pt x="10" y="2"/>
                      </a:lnTo>
                      <a:lnTo>
                        <a:pt x="22" y="5"/>
                      </a:lnTo>
                      <a:lnTo>
                        <a:pt x="30" y="9"/>
                      </a:lnTo>
                      <a:lnTo>
                        <a:pt x="40" y="9"/>
                      </a:lnTo>
                      <a:lnTo>
                        <a:pt x="87" y="71"/>
                      </a:lnTo>
                      <a:lnTo>
                        <a:pt x="81" y="74"/>
                      </a:lnTo>
                      <a:lnTo>
                        <a:pt x="76" y="76"/>
                      </a:lnTo>
                      <a:lnTo>
                        <a:pt x="68" y="81"/>
                      </a:lnTo>
                      <a:lnTo>
                        <a:pt x="63" y="85"/>
                      </a:lnTo>
                      <a:close/>
                    </a:path>
                  </a:pathLst>
                </a:custGeom>
                <a:solidFill>
                  <a:srgbClr val="66965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6" name="Freeform 441"/>
                <p:cNvSpPr>
                  <a:spLocks/>
                </p:cNvSpPr>
                <p:nvPr/>
              </p:nvSpPr>
              <p:spPr bwMode="auto">
                <a:xfrm>
                  <a:off x="4929" y="1457"/>
                  <a:ext cx="20" cy="18"/>
                </a:xfrm>
                <a:custGeom>
                  <a:avLst/>
                  <a:gdLst>
                    <a:gd name="T0" fmla="*/ 0 w 79"/>
                    <a:gd name="T1" fmla="*/ 0 h 71"/>
                    <a:gd name="T2" fmla="*/ 0 w 79"/>
                    <a:gd name="T3" fmla="*/ 0 h 71"/>
                    <a:gd name="T4" fmla="*/ 0 w 79"/>
                    <a:gd name="T5" fmla="*/ 0 h 71"/>
                    <a:gd name="T6" fmla="*/ 0 w 79"/>
                    <a:gd name="T7" fmla="*/ 0 h 71"/>
                    <a:gd name="T8" fmla="*/ 0 w 79"/>
                    <a:gd name="T9" fmla="*/ 0 h 71"/>
                    <a:gd name="T10" fmla="*/ 0 w 79"/>
                    <a:gd name="T11" fmla="*/ 0 h 71"/>
                    <a:gd name="T12" fmla="*/ 0 w 79"/>
                    <a:gd name="T13" fmla="*/ 0 h 71"/>
                    <a:gd name="T14" fmla="*/ 0 w 79"/>
                    <a:gd name="T15" fmla="*/ 0 h 71"/>
                    <a:gd name="T16" fmla="*/ 0 w 79"/>
                    <a:gd name="T17" fmla="*/ 0 h 71"/>
                    <a:gd name="T18" fmla="*/ 0 w 79"/>
                    <a:gd name="T19" fmla="*/ 0 h 71"/>
                    <a:gd name="T20" fmla="*/ 0 w 79"/>
                    <a:gd name="T21" fmla="*/ 0 h 7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79"/>
                    <a:gd name="T34" fmla="*/ 0 h 71"/>
                    <a:gd name="T35" fmla="*/ 79 w 79"/>
                    <a:gd name="T36" fmla="*/ 71 h 71"/>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79" h="71">
                      <a:moveTo>
                        <a:pt x="51" y="71"/>
                      </a:moveTo>
                      <a:lnTo>
                        <a:pt x="0" y="0"/>
                      </a:lnTo>
                      <a:lnTo>
                        <a:pt x="11" y="4"/>
                      </a:lnTo>
                      <a:lnTo>
                        <a:pt x="21" y="6"/>
                      </a:lnTo>
                      <a:lnTo>
                        <a:pt x="30" y="9"/>
                      </a:lnTo>
                      <a:lnTo>
                        <a:pt x="40" y="9"/>
                      </a:lnTo>
                      <a:lnTo>
                        <a:pt x="79" y="62"/>
                      </a:lnTo>
                      <a:lnTo>
                        <a:pt x="74" y="66"/>
                      </a:lnTo>
                      <a:lnTo>
                        <a:pt x="65" y="69"/>
                      </a:lnTo>
                      <a:lnTo>
                        <a:pt x="60" y="71"/>
                      </a:lnTo>
                      <a:lnTo>
                        <a:pt x="51" y="71"/>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7" name="Freeform 442"/>
                <p:cNvSpPr>
                  <a:spLocks/>
                </p:cNvSpPr>
                <p:nvPr/>
              </p:nvSpPr>
              <p:spPr bwMode="auto">
                <a:xfrm>
                  <a:off x="4934" y="1458"/>
                  <a:ext cx="17" cy="16"/>
                </a:xfrm>
                <a:custGeom>
                  <a:avLst/>
                  <a:gdLst>
                    <a:gd name="T0" fmla="*/ 0 w 69"/>
                    <a:gd name="T1" fmla="*/ 0 h 62"/>
                    <a:gd name="T2" fmla="*/ 0 w 69"/>
                    <a:gd name="T3" fmla="*/ 0 h 62"/>
                    <a:gd name="T4" fmla="*/ 0 w 69"/>
                    <a:gd name="T5" fmla="*/ 0 h 62"/>
                    <a:gd name="T6" fmla="*/ 0 w 69"/>
                    <a:gd name="T7" fmla="*/ 0 h 62"/>
                    <a:gd name="T8" fmla="*/ 0 w 69"/>
                    <a:gd name="T9" fmla="*/ 0 h 62"/>
                    <a:gd name="T10" fmla="*/ 0 w 69"/>
                    <a:gd name="T11" fmla="*/ 0 h 62"/>
                    <a:gd name="T12" fmla="*/ 0 w 69"/>
                    <a:gd name="T13" fmla="*/ 0 h 62"/>
                    <a:gd name="T14" fmla="*/ 0 w 69"/>
                    <a:gd name="T15" fmla="*/ 0 h 62"/>
                    <a:gd name="T16" fmla="*/ 0 w 69"/>
                    <a:gd name="T17" fmla="*/ 0 h 62"/>
                    <a:gd name="T18" fmla="*/ 0 w 69"/>
                    <a:gd name="T19" fmla="*/ 0 h 62"/>
                    <a:gd name="T20" fmla="*/ 0 w 69"/>
                    <a:gd name="T21" fmla="*/ 0 h 62"/>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69"/>
                    <a:gd name="T34" fmla="*/ 0 h 62"/>
                    <a:gd name="T35" fmla="*/ 69 w 69"/>
                    <a:gd name="T36" fmla="*/ 62 h 62"/>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69" h="62">
                      <a:moveTo>
                        <a:pt x="47" y="62"/>
                      </a:moveTo>
                      <a:lnTo>
                        <a:pt x="0" y="0"/>
                      </a:lnTo>
                      <a:lnTo>
                        <a:pt x="9" y="2"/>
                      </a:lnTo>
                      <a:lnTo>
                        <a:pt x="17" y="5"/>
                      </a:lnTo>
                      <a:lnTo>
                        <a:pt x="25" y="5"/>
                      </a:lnTo>
                      <a:lnTo>
                        <a:pt x="33" y="5"/>
                      </a:lnTo>
                      <a:lnTo>
                        <a:pt x="69" y="51"/>
                      </a:lnTo>
                      <a:lnTo>
                        <a:pt x="60" y="56"/>
                      </a:lnTo>
                      <a:lnTo>
                        <a:pt x="55" y="58"/>
                      </a:lnTo>
                      <a:lnTo>
                        <a:pt x="49" y="58"/>
                      </a:lnTo>
                      <a:lnTo>
                        <a:pt x="47" y="62"/>
                      </a:lnTo>
                      <a:close/>
                    </a:path>
                  </a:pathLst>
                </a:custGeom>
                <a:solidFill>
                  <a:srgbClr val="689959"/>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8" name="Freeform 443"/>
                <p:cNvSpPr>
                  <a:spLocks/>
                </p:cNvSpPr>
                <p:nvPr/>
              </p:nvSpPr>
              <p:spPr bwMode="auto">
                <a:xfrm>
                  <a:off x="4939" y="1459"/>
                  <a:ext cx="14" cy="14"/>
                </a:xfrm>
                <a:custGeom>
                  <a:avLst/>
                  <a:gdLst>
                    <a:gd name="T0" fmla="*/ 0 w 57"/>
                    <a:gd name="T1" fmla="*/ 0 h 53"/>
                    <a:gd name="T2" fmla="*/ 0 w 57"/>
                    <a:gd name="T3" fmla="*/ 0 h 53"/>
                    <a:gd name="T4" fmla="*/ 0 w 57"/>
                    <a:gd name="T5" fmla="*/ 0 h 53"/>
                    <a:gd name="T6" fmla="*/ 0 w 57"/>
                    <a:gd name="T7" fmla="*/ 0 h 53"/>
                    <a:gd name="T8" fmla="*/ 0 w 57"/>
                    <a:gd name="T9" fmla="*/ 0 h 53"/>
                    <a:gd name="T10" fmla="*/ 0 w 57"/>
                    <a:gd name="T11" fmla="*/ 0 h 53"/>
                    <a:gd name="T12" fmla="*/ 0 w 57"/>
                    <a:gd name="T13" fmla="*/ 0 h 53"/>
                    <a:gd name="T14" fmla="*/ 0 w 57"/>
                    <a:gd name="T15" fmla="*/ 0 h 53"/>
                    <a:gd name="T16" fmla="*/ 0 w 57"/>
                    <a:gd name="T17" fmla="*/ 0 h 53"/>
                    <a:gd name="T18" fmla="*/ 0 w 57"/>
                    <a:gd name="T19" fmla="*/ 0 h 53"/>
                    <a:gd name="T20" fmla="*/ 0 w 57"/>
                    <a:gd name="T21" fmla="*/ 0 h 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7"/>
                    <a:gd name="T34" fmla="*/ 0 h 53"/>
                    <a:gd name="T35" fmla="*/ 57 w 57"/>
                    <a:gd name="T36" fmla="*/ 53 h 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7" h="53">
                      <a:moveTo>
                        <a:pt x="39" y="53"/>
                      </a:moveTo>
                      <a:lnTo>
                        <a:pt x="0" y="0"/>
                      </a:lnTo>
                      <a:lnTo>
                        <a:pt x="9" y="0"/>
                      </a:lnTo>
                      <a:lnTo>
                        <a:pt x="17" y="0"/>
                      </a:lnTo>
                      <a:lnTo>
                        <a:pt x="25" y="2"/>
                      </a:lnTo>
                      <a:lnTo>
                        <a:pt x="30" y="2"/>
                      </a:lnTo>
                      <a:lnTo>
                        <a:pt x="57" y="41"/>
                      </a:lnTo>
                      <a:lnTo>
                        <a:pt x="52" y="43"/>
                      </a:lnTo>
                      <a:lnTo>
                        <a:pt x="50" y="46"/>
                      </a:lnTo>
                      <a:lnTo>
                        <a:pt x="44" y="51"/>
                      </a:lnTo>
                      <a:lnTo>
                        <a:pt x="39" y="53"/>
                      </a:lnTo>
                      <a:close/>
                    </a:path>
                  </a:pathLst>
                </a:custGeom>
                <a:solidFill>
                  <a:srgbClr val="6D9B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89" name="Freeform 444"/>
                <p:cNvSpPr>
                  <a:spLocks/>
                </p:cNvSpPr>
                <p:nvPr/>
              </p:nvSpPr>
              <p:spPr bwMode="auto">
                <a:xfrm>
                  <a:off x="4943" y="1459"/>
                  <a:ext cx="13" cy="12"/>
                </a:xfrm>
                <a:custGeom>
                  <a:avLst/>
                  <a:gdLst>
                    <a:gd name="T0" fmla="*/ 0 w 55"/>
                    <a:gd name="T1" fmla="*/ 0 h 46"/>
                    <a:gd name="T2" fmla="*/ 0 w 55"/>
                    <a:gd name="T3" fmla="*/ 0 h 46"/>
                    <a:gd name="T4" fmla="*/ 0 w 55"/>
                    <a:gd name="T5" fmla="*/ 0 h 46"/>
                    <a:gd name="T6" fmla="*/ 0 w 55"/>
                    <a:gd name="T7" fmla="*/ 0 h 46"/>
                    <a:gd name="T8" fmla="*/ 0 w 55"/>
                    <a:gd name="T9" fmla="*/ 0 h 46"/>
                    <a:gd name="T10" fmla="*/ 0 w 55"/>
                    <a:gd name="T11" fmla="*/ 0 h 46"/>
                    <a:gd name="T12" fmla="*/ 0 w 55"/>
                    <a:gd name="T13" fmla="*/ 0 h 46"/>
                    <a:gd name="T14" fmla="*/ 0 w 55"/>
                    <a:gd name="T15" fmla="*/ 0 h 46"/>
                    <a:gd name="T16" fmla="*/ 0 w 55"/>
                    <a:gd name="T17" fmla="*/ 0 h 46"/>
                    <a:gd name="T18" fmla="*/ 0 w 55"/>
                    <a:gd name="T19" fmla="*/ 0 h 46"/>
                    <a:gd name="T20" fmla="*/ 0 w 55"/>
                    <a:gd name="T21" fmla="*/ 0 h 4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5"/>
                    <a:gd name="T34" fmla="*/ 0 h 46"/>
                    <a:gd name="T35" fmla="*/ 55 w 55"/>
                    <a:gd name="T36" fmla="*/ 46 h 4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5" h="46">
                      <a:moveTo>
                        <a:pt x="36" y="46"/>
                      </a:moveTo>
                      <a:lnTo>
                        <a:pt x="0" y="0"/>
                      </a:lnTo>
                      <a:lnTo>
                        <a:pt x="11" y="2"/>
                      </a:lnTo>
                      <a:lnTo>
                        <a:pt x="20" y="2"/>
                      </a:lnTo>
                      <a:lnTo>
                        <a:pt x="27" y="2"/>
                      </a:lnTo>
                      <a:lnTo>
                        <a:pt x="36" y="2"/>
                      </a:lnTo>
                      <a:lnTo>
                        <a:pt x="55" y="37"/>
                      </a:lnTo>
                      <a:lnTo>
                        <a:pt x="52" y="41"/>
                      </a:lnTo>
                      <a:lnTo>
                        <a:pt x="46" y="43"/>
                      </a:lnTo>
                      <a:lnTo>
                        <a:pt x="41" y="46"/>
                      </a:lnTo>
                      <a:lnTo>
                        <a:pt x="36" y="46"/>
                      </a:lnTo>
                      <a:close/>
                    </a:path>
                  </a:pathLst>
                </a:custGeom>
                <a:solidFill>
                  <a:srgbClr val="709E5E"/>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0" name="Freeform 445"/>
                <p:cNvSpPr>
                  <a:spLocks/>
                </p:cNvSpPr>
                <p:nvPr/>
              </p:nvSpPr>
              <p:spPr bwMode="auto">
                <a:xfrm>
                  <a:off x="4947" y="1460"/>
                  <a:ext cx="12" cy="10"/>
                </a:xfrm>
                <a:custGeom>
                  <a:avLst/>
                  <a:gdLst>
                    <a:gd name="T0" fmla="*/ 0 w 50"/>
                    <a:gd name="T1" fmla="*/ 0 h 39"/>
                    <a:gd name="T2" fmla="*/ 0 w 50"/>
                    <a:gd name="T3" fmla="*/ 0 h 39"/>
                    <a:gd name="T4" fmla="*/ 0 w 50"/>
                    <a:gd name="T5" fmla="*/ 0 h 39"/>
                    <a:gd name="T6" fmla="*/ 0 w 50"/>
                    <a:gd name="T7" fmla="*/ 0 h 39"/>
                    <a:gd name="T8" fmla="*/ 0 w 50"/>
                    <a:gd name="T9" fmla="*/ 0 h 39"/>
                    <a:gd name="T10" fmla="*/ 0 w 50"/>
                    <a:gd name="T11" fmla="*/ 0 h 39"/>
                    <a:gd name="T12" fmla="*/ 0 w 50"/>
                    <a:gd name="T13" fmla="*/ 0 h 39"/>
                    <a:gd name="T14" fmla="*/ 0 w 50"/>
                    <a:gd name="T15" fmla="*/ 0 h 39"/>
                    <a:gd name="T16" fmla="*/ 0 w 50"/>
                    <a:gd name="T17" fmla="*/ 0 h 39"/>
                    <a:gd name="T18" fmla="*/ 0 w 50"/>
                    <a:gd name="T19" fmla="*/ 0 h 39"/>
                    <a:gd name="T20" fmla="*/ 0 w 50"/>
                    <a:gd name="T21" fmla="*/ 0 h 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0"/>
                    <a:gd name="T34" fmla="*/ 0 h 39"/>
                    <a:gd name="T35" fmla="*/ 50 w 50"/>
                    <a:gd name="T36" fmla="*/ 39 h 3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0" h="39">
                      <a:moveTo>
                        <a:pt x="27" y="39"/>
                      </a:moveTo>
                      <a:lnTo>
                        <a:pt x="0" y="0"/>
                      </a:lnTo>
                      <a:lnTo>
                        <a:pt x="9" y="0"/>
                      </a:lnTo>
                      <a:lnTo>
                        <a:pt x="20" y="0"/>
                      </a:lnTo>
                      <a:lnTo>
                        <a:pt x="27" y="0"/>
                      </a:lnTo>
                      <a:lnTo>
                        <a:pt x="36" y="0"/>
                      </a:lnTo>
                      <a:lnTo>
                        <a:pt x="50" y="28"/>
                      </a:lnTo>
                      <a:lnTo>
                        <a:pt x="46" y="30"/>
                      </a:lnTo>
                      <a:lnTo>
                        <a:pt x="41" y="33"/>
                      </a:lnTo>
                      <a:lnTo>
                        <a:pt x="36" y="35"/>
                      </a:lnTo>
                      <a:lnTo>
                        <a:pt x="27" y="39"/>
                      </a:lnTo>
                      <a:close/>
                    </a:path>
                  </a:pathLst>
                </a:custGeom>
                <a:solidFill>
                  <a:srgbClr val="72A0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1" name="Freeform 446"/>
                <p:cNvSpPr>
                  <a:spLocks/>
                </p:cNvSpPr>
                <p:nvPr/>
              </p:nvSpPr>
              <p:spPr bwMode="auto">
                <a:xfrm>
                  <a:off x="4951" y="1460"/>
                  <a:ext cx="11" cy="9"/>
                </a:xfrm>
                <a:custGeom>
                  <a:avLst/>
                  <a:gdLst>
                    <a:gd name="T0" fmla="*/ 0 w 44"/>
                    <a:gd name="T1" fmla="*/ 0 h 35"/>
                    <a:gd name="T2" fmla="*/ 0 w 44"/>
                    <a:gd name="T3" fmla="*/ 0 h 35"/>
                    <a:gd name="T4" fmla="*/ 0 w 44"/>
                    <a:gd name="T5" fmla="*/ 0 h 35"/>
                    <a:gd name="T6" fmla="*/ 0 w 44"/>
                    <a:gd name="T7" fmla="*/ 0 h 35"/>
                    <a:gd name="T8" fmla="*/ 0 w 44"/>
                    <a:gd name="T9" fmla="*/ 0 h 35"/>
                    <a:gd name="T10" fmla="*/ 0 w 44"/>
                    <a:gd name="T11" fmla="*/ 0 h 35"/>
                    <a:gd name="T12" fmla="*/ 0 w 44"/>
                    <a:gd name="T13" fmla="*/ 0 h 35"/>
                    <a:gd name="T14" fmla="*/ 0 w 44"/>
                    <a:gd name="T15" fmla="*/ 0 h 35"/>
                    <a:gd name="T16" fmla="*/ 0 w 44"/>
                    <a:gd name="T17" fmla="*/ 0 h 35"/>
                    <a:gd name="T18" fmla="*/ 0 w 44"/>
                    <a:gd name="T19" fmla="*/ 0 h 35"/>
                    <a:gd name="T20" fmla="*/ 0 w 44"/>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4"/>
                    <a:gd name="T34" fmla="*/ 0 h 35"/>
                    <a:gd name="T35" fmla="*/ 44 w 44"/>
                    <a:gd name="T36" fmla="*/ 35 h 3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4" h="35">
                      <a:moveTo>
                        <a:pt x="19" y="35"/>
                      </a:moveTo>
                      <a:lnTo>
                        <a:pt x="0" y="0"/>
                      </a:lnTo>
                      <a:lnTo>
                        <a:pt x="5" y="0"/>
                      </a:lnTo>
                      <a:lnTo>
                        <a:pt x="14" y="0"/>
                      </a:lnTo>
                      <a:lnTo>
                        <a:pt x="21" y="0"/>
                      </a:lnTo>
                      <a:lnTo>
                        <a:pt x="26" y="0"/>
                      </a:lnTo>
                      <a:lnTo>
                        <a:pt x="44" y="22"/>
                      </a:lnTo>
                      <a:lnTo>
                        <a:pt x="37" y="25"/>
                      </a:lnTo>
                      <a:lnTo>
                        <a:pt x="32" y="28"/>
                      </a:lnTo>
                      <a:lnTo>
                        <a:pt x="24" y="33"/>
                      </a:lnTo>
                      <a:lnTo>
                        <a:pt x="19" y="35"/>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2" name="Freeform 447"/>
                <p:cNvSpPr>
                  <a:spLocks/>
                </p:cNvSpPr>
                <p:nvPr/>
              </p:nvSpPr>
              <p:spPr bwMode="auto">
                <a:xfrm>
                  <a:off x="4955" y="1460"/>
                  <a:ext cx="10" cy="7"/>
                </a:xfrm>
                <a:custGeom>
                  <a:avLst/>
                  <a:gdLst>
                    <a:gd name="T0" fmla="*/ 0 w 38"/>
                    <a:gd name="T1" fmla="*/ 0 h 28"/>
                    <a:gd name="T2" fmla="*/ 0 w 38"/>
                    <a:gd name="T3" fmla="*/ 0 h 28"/>
                    <a:gd name="T4" fmla="*/ 0 w 38"/>
                    <a:gd name="T5" fmla="*/ 0 h 28"/>
                    <a:gd name="T6" fmla="*/ 0 w 38"/>
                    <a:gd name="T7" fmla="*/ 0 h 28"/>
                    <a:gd name="T8" fmla="*/ 0 w 38"/>
                    <a:gd name="T9" fmla="*/ 0 h 28"/>
                    <a:gd name="T10" fmla="*/ 0 w 38"/>
                    <a:gd name="T11" fmla="*/ 0 h 28"/>
                    <a:gd name="T12" fmla="*/ 0 w 38"/>
                    <a:gd name="T13" fmla="*/ 0 h 28"/>
                    <a:gd name="T14" fmla="*/ 0 w 38"/>
                    <a:gd name="T15" fmla="*/ 0 h 28"/>
                    <a:gd name="T16" fmla="*/ 0 w 38"/>
                    <a:gd name="T17" fmla="*/ 0 h 28"/>
                    <a:gd name="T18" fmla="*/ 0 w 38"/>
                    <a:gd name="T19" fmla="*/ 0 h 28"/>
                    <a:gd name="T20" fmla="*/ 0 w 38"/>
                    <a:gd name="T21" fmla="*/ 0 h 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8"/>
                    <a:gd name="T34" fmla="*/ 0 h 28"/>
                    <a:gd name="T35" fmla="*/ 38 w 38"/>
                    <a:gd name="T36" fmla="*/ 28 h 28"/>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8" h="28">
                      <a:moveTo>
                        <a:pt x="14" y="28"/>
                      </a:moveTo>
                      <a:lnTo>
                        <a:pt x="0" y="0"/>
                      </a:lnTo>
                      <a:lnTo>
                        <a:pt x="5" y="0"/>
                      </a:lnTo>
                      <a:lnTo>
                        <a:pt x="14" y="0"/>
                      </a:lnTo>
                      <a:lnTo>
                        <a:pt x="21" y="0"/>
                      </a:lnTo>
                      <a:lnTo>
                        <a:pt x="30" y="0"/>
                      </a:lnTo>
                      <a:lnTo>
                        <a:pt x="38" y="14"/>
                      </a:lnTo>
                      <a:lnTo>
                        <a:pt x="33" y="16"/>
                      </a:lnTo>
                      <a:lnTo>
                        <a:pt x="28" y="19"/>
                      </a:lnTo>
                      <a:lnTo>
                        <a:pt x="19" y="25"/>
                      </a:lnTo>
                      <a:lnTo>
                        <a:pt x="14" y="28"/>
                      </a:lnTo>
                      <a:close/>
                    </a:path>
                  </a:pathLst>
                </a:custGeom>
                <a:solidFill>
                  <a:srgbClr val="75A363"/>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3" name="Freeform 448"/>
                <p:cNvSpPr>
                  <a:spLocks/>
                </p:cNvSpPr>
                <p:nvPr/>
              </p:nvSpPr>
              <p:spPr bwMode="auto">
                <a:xfrm>
                  <a:off x="4958" y="1459"/>
                  <a:ext cx="9" cy="6"/>
                </a:xfrm>
                <a:custGeom>
                  <a:avLst/>
                  <a:gdLst>
                    <a:gd name="T0" fmla="*/ 0 w 36"/>
                    <a:gd name="T1" fmla="*/ 0 h 24"/>
                    <a:gd name="T2" fmla="*/ 0 w 36"/>
                    <a:gd name="T3" fmla="*/ 0 h 24"/>
                    <a:gd name="T4" fmla="*/ 0 w 36"/>
                    <a:gd name="T5" fmla="*/ 0 h 24"/>
                    <a:gd name="T6" fmla="*/ 0 w 36"/>
                    <a:gd name="T7" fmla="*/ 0 h 24"/>
                    <a:gd name="T8" fmla="*/ 0 w 36"/>
                    <a:gd name="T9" fmla="*/ 0 h 24"/>
                    <a:gd name="T10" fmla="*/ 0 w 36"/>
                    <a:gd name="T11" fmla="*/ 0 h 24"/>
                    <a:gd name="T12" fmla="*/ 0 w 36"/>
                    <a:gd name="T13" fmla="*/ 0 h 24"/>
                    <a:gd name="T14" fmla="*/ 0 w 36"/>
                    <a:gd name="T15" fmla="*/ 0 h 24"/>
                    <a:gd name="T16" fmla="*/ 0 w 36"/>
                    <a:gd name="T17" fmla="*/ 0 h 24"/>
                    <a:gd name="T18" fmla="*/ 0 w 36"/>
                    <a:gd name="T19" fmla="*/ 0 h 24"/>
                    <a:gd name="T20" fmla="*/ 0 w 36"/>
                    <a:gd name="T21" fmla="*/ 0 h 2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6"/>
                    <a:gd name="T34" fmla="*/ 0 h 24"/>
                    <a:gd name="T35" fmla="*/ 36 w 36"/>
                    <a:gd name="T36" fmla="*/ 24 h 2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6" h="24">
                      <a:moveTo>
                        <a:pt x="18" y="24"/>
                      </a:moveTo>
                      <a:lnTo>
                        <a:pt x="0" y="2"/>
                      </a:lnTo>
                      <a:lnTo>
                        <a:pt x="9" y="2"/>
                      </a:lnTo>
                      <a:lnTo>
                        <a:pt x="18" y="2"/>
                      </a:lnTo>
                      <a:lnTo>
                        <a:pt x="23" y="2"/>
                      </a:lnTo>
                      <a:lnTo>
                        <a:pt x="30" y="0"/>
                      </a:lnTo>
                      <a:lnTo>
                        <a:pt x="36" y="7"/>
                      </a:lnTo>
                      <a:lnTo>
                        <a:pt x="30" y="11"/>
                      </a:lnTo>
                      <a:lnTo>
                        <a:pt x="28" y="13"/>
                      </a:lnTo>
                      <a:lnTo>
                        <a:pt x="23" y="18"/>
                      </a:lnTo>
                      <a:lnTo>
                        <a:pt x="18" y="24"/>
                      </a:lnTo>
                      <a:close/>
                    </a:path>
                  </a:pathLst>
                </a:custGeom>
                <a:solidFill>
                  <a:srgbClr val="7AA566"/>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4" name="Freeform 449"/>
                <p:cNvSpPr>
                  <a:spLocks/>
                </p:cNvSpPr>
                <p:nvPr/>
              </p:nvSpPr>
              <p:spPr bwMode="auto">
                <a:xfrm>
                  <a:off x="4963" y="1459"/>
                  <a:ext cx="7" cy="5"/>
                </a:xfrm>
                <a:custGeom>
                  <a:avLst/>
                  <a:gdLst>
                    <a:gd name="T0" fmla="*/ 0 w 26"/>
                    <a:gd name="T1" fmla="*/ 0 h 16"/>
                    <a:gd name="T2" fmla="*/ 0 w 26"/>
                    <a:gd name="T3" fmla="*/ 0 h 16"/>
                    <a:gd name="T4" fmla="*/ 0 w 26"/>
                    <a:gd name="T5" fmla="*/ 0 h 16"/>
                    <a:gd name="T6" fmla="*/ 0 w 26"/>
                    <a:gd name="T7" fmla="*/ 0 h 16"/>
                    <a:gd name="T8" fmla="*/ 0 w 26"/>
                    <a:gd name="T9" fmla="*/ 0 h 16"/>
                    <a:gd name="T10" fmla="*/ 0 w 26"/>
                    <a:gd name="T11" fmla="*/ 0 h 16"/>
                    <a:gd name="T12" fmla="*/ 0 w 26"/>
                    <a:gd name="T13" fmla="*/ 0 h 16"/>
                    <a:gd name="T14" fmla="*/ 0 w 26"/>
                    <a:gd name="T15" fmla="*/ 0 h 16"/>
                    <a:gd name="T16" fmla="*/ 0 w 26"/>
                    <a:gd name="T17" fmla="*/ 0 h 16"/>
                    <a:gd name="T18" fmla="*/ 0 w 26"/>
                    <a:gd name="T19" fmla="*/ 0 h 1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6"/>
                    <a:gd name="T31" fmla="*/ 0 h 16"/>
                    <a:gd name="T32" fmla="*/ 26 w 26"/>
                    <a:gd name="T33" fmla="*/ 16 h 1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6" h="16">
                      <a:moveTo>
                        <a:pt x="8" y="16"/>
                      </a:moveTo>
                      <a:lnTo>
                        <a:pt x="0" y="2"/>
                      </a:lnTo>
                      <a:lnTo>
                        <a:pt x="5" y="0"/>
                      </a:lnTo>
                      <a:lnTo>
                        <a:pt x="14" y="0"/>
                      </a:lnTo>
                      <a:lnTo>
                        <a:pt x="19" y="0"/>
                      </a:lnTo>
                      <a:lnTo>
                        <a:pt x="26" y="0"/>
                      </a:lnTo>
                      <a:lnTo>
                        <a:pt x="21" y="5"/>
                      </a:lnTo>
                      <a:lnTo>
                        <a:pt x="19" y="7"/>
                      </a:lnTo>
                      <a:lnTo>
                        <a:pt x="14" y="13"/>
                      </a:lnTo>
                      <a:lnTo>
                        <a:pt x="8" y="16"/>
                      </a:lnTo>
                      <a:close/>
                    </a:path>
                  </a:pathLst>
                </a:custGeom>
                <a:solidFill>
                  <a:srgbClr val="7AA568"/>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5" name="Freeform 450"/>
                <p:cNvSpPr>
                  <a:spLocks/>
                </p:cNvSpPr>
                <p:nvPr/>
              </p:nvSpPr>
              <p:spPr bwMode="auto">
                <a:xfrm>
                  <a:off x="4966" y="1459"/>
                  <a:ext cx="5" cy="2"/>
                </a:xfrm>
                <a:custGeom>
                  <a:avLst/>
                  <a:gdLst>
                    <a:gd name="T0" fmla="*/ 0 w 23"/>
                    <a:gd name="T1" fmla="*/ 0 h 7"/>
                    <a:gd name="T2" fmla="*/ 0 w 23"/>
                    <a:gd name="T3" fmla="*/ 0 h 7"/>
                    <a:gd name="T4" fmla="*/ 0 w 23"/>
                    <a:gd name="T5" fmla="*/ 0 h 7"/>
                    <a:gd name="T6" fmla="*/ 0 w 23"/>
                    <a:gd name="T7" fmla="*/ 0 h 7"/>
                    <a:gd name="T8" fmla="*/ 0 w 23"/>
                    <a:gd name="T9" fmla="*/ 0 h 7"/>
                    <a:gd name="T10" fmla="*/ 0 w 23"/>
                    <a:gd name="T11" fmla="*/ 0 h 7"/>
                    <a:gd name="T12" fmla="*/ 0 w 23"/>
                    <a:gd name="T13" fmla="*/ 0 h 7"/>
                    <a:gd name="T14" fmla="*/ 0 w 23"/>
                    <a:gd name="T15" fmla="*/ 0 h 7"/>
                    <a:gd name="T16" fmla="*/ 0 w 23"/>
                    <a:gd name="T17" fmla="*/ 0 h 7"/>
                    <a:gd name="T18" fmla="*/ 0 w 23"/>
                    <a:gd name="T19" fmla="*/ 0 h 7"/>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3"/>
                    <a:gd name="T31" fmla="*/ 0 h 7"/>
                    <a:gd name="T32" fmla="*/ 23 w 23"/>
                    <a:gd name="T33" fmla="*/ 7 h 7"/>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3" h="7">
                      <a:moveTo>
                        <a:pt x="6" y="7"/>
                      </a:moveTo>
                      <a:lnTo>
                        <a:pt x="0" y="0"/>
                      </a:lnTo>
                      <a:lnTo>
                        <a:pt x="6" y="0"/>
                      </a:lnTo>
                      <a:lnTo>
                        <a:pt x="11" y="0"/>
                      </a:lnTo>
                      <a:lnTo>
                        <a:pt x="16" y="0"/>
                      </a:lnTo>
                      <a:lnTo>
                        <a:pt x="23" y="0"/>
                      </a:lnTo>
                      <a:lnTo>
                        <a:pt x="20" y="0"/>
                      </a:lnTo>
                      <a:lnTo>
                        <a:pt x="14" y="2"/>
                      </a:lnTo>
                      <a:lnTo>
                        <a:pt x="11" y="5"/>
                      </a:lnTo>
                      <a:lnTo>
                        <a:pt x="6" y="7"/>
                      </a:lnTo>
                      <a:close/>
                    </a:path>
                  </a:pathLst>
                </a:custGeom>
                <a:solidFill>
                  <a:srgbClr val="82AA6B"/>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sp>
              <p:nvSpPr>
                <p:cNvPr id="80096" name="Freeform 451"/>
                <p:cNvSpPr>
                  <a:spLocks/>
                </p:cNvSpPr>
                <p:nvPr/>
              </p:nvSpPr>
              <p:spPr bwMode="auto">
                <a:xfrm>
                  <a:off x="4970" y="1459"/>
                  <a:ext cx="1" cy="1"/>
                </a:xfrm>
                <a:custGeom>
                  <a:avLst/>
                  <a:gdLst>
                    <a:gd name="T0" fmla="*/ 0 w 7"/>
                    <a:gd name="T1" fmla="*/ 0 h 1"/>
                    <a:gd name="T2" fmla="*/ 0 w 7"/>
                    <a:gd name="T3" fmla="*/ 0 h 1"/>
                    <a:gd name="T4" fmla="*/ 0 w 7"/>
                    <a:gd name="T5" fmla="*/ 0 h 1"/>
                    <a:gd name="T6" fmla="*/ 0 w 7"/>
                    <a:gd name="T7" fmla="*/ 0 h 1"/>
                    <a:gd name="T8" fmla="*/ 0 w 7"/>
                    <a:gd name="T9" fmla="*/ 0 h 1"/>
                    <a:gd name="T10" fmla="*/ 0 60000 65536"/>
                    <a:gd name="T11" fmla="*/ 0 60000 65536"/>
                    <a:gd name="T12" fmla="*/ 0 60000 65536"/>
                    <a:gd name="T13" fmla="*/ 0 60000 65536"/>
                    <a:gd name="T14" fmla="*/ 0 60000 65536"/>
                    <a:gd name="T15" fmla="*/ 0 w 7"/>
                    <a:gd name="T16" fmla="*/ 0 h 1"/>
                    <a:gd name="T17" fmla="*/ 7 w 7"/>
                    <a:gd name="T18" fmla="*/ 1 h 1"/>
                  </a:gdLst>
                  <a:ahLst/>
                  <a:cxnLst>
                    <a:cxn ang="T10">
                      <a:pos x="T0" y="T1"/>
                    </a:cxn>
                    <a:cxn ang="T11">
                      <a:pos x="T2" y="T3"/>
                    </a:cxn>
                    <a:cxn ang="T12">
                      <a:pos x="T4" y="T5"/>
                    </a:cxn>
                    <a:cxn ang="T13">
                      <a:pos x="T6" y="T7"/>
                    </a:cxn>
                    <a:cxn ang="T14">
                      <a:pos x="T8" y="T9"/>
                    </a:cxn>
                  </a:cxnLst>
                  <a:rect l="T15" t="T16" r="T17" b="T18"/>
                  <a:pathLst>
                    <a:path w="7" h="1">
                      <a:moveTo>
                        <a:pt x="0" y="0"/>
                      </a:moveTo>
                      <a:lnTo>
                        <a:pt x="4" y="0"/>
                      </a:lnTo>
                      <a:lnTo>
                        <a:pt x="7" y="0"/>
                      </a:lnTo>
                      <a:lnTo>
                        <a:pt x="4" y="0"/>
                      </a:lnTo>
                      <a:lnTo>
                        <a:pt x="0" y="0"/>
                      </a:lnTo>
                      <a:close/>
                    </a:path>
                  </a:pathLst>
                </a:custGeom>
                <a:solidFill>
                  <a:srgbClr val="84AD6D"/>
                </a:solidFill>
                <a:ln w="9525">
                  <a:noFill/>
                  <a:round/>
                  <a:headEnd/>
                  <a:tailEnd/>
                </a:ln>
              </p:spPr>
              <p:txBody>
                <a:bodyPr/>
                <a:lstStyle/>
                <a:p>
                  <a:pPr algn="ctr"/>
                  <a:endParaRPr lang="en-US" b="0">
                    <a:solidFill>
                      <a:srgbClr val="000000"/>
                    </a:solidFill>
                    <a:latin typeface="Comic Sans MS" pitchFamily="66" charset="0"/>
                    <a:ea typeface="ＭＳ Ｐゴシック" charset="-128"/>
                    <a:cs typeface="+mn-cs"/>
                  </a:endParaRPr>
                </a:p>
              </p:txBody>
            </p:sp>
          </p:grpSp>
          <p:pic>
            <p:nvPicPr>
              <p:cNvPr id="79891" name="Picture 453"/>
              <p:cNvPicPr>
                <a:picLocks noChangeAspect="1" noChangeArrowheads="1"/>
              </p:cNvPicPr>
              <p:nvPr/>
            </p:nvPicPr>
            <p:blipFill>
              <a:blip r:embed="rId5" cstate="print"/>
              <a:srcRect/>
              <a:stretch>
                <a:fillRect/>
              </a:stretch>
            </p:blipFill>
            <p:spPr bwMode="auto">
              <a:xfrm>
                <a:off x="4032" y="480"/>
                <a:ext cx="624" cy="316"/>
              </a:xfrm>
              <a:prstGeom prst="rect">
                <a:avLst/>
              </a:prstGeom>
              <a:noFill/>
              <a:ln w="38100">
                <a:noFill/>
                <a:miter lim="800000"/>
                <a:headEnd/>
                <a:tailEnd/>
              </a:ln>
            </p:spPr>
          </p:pic>
        </p:grpSp>
        <p:grpSp>
          <p:nvGrpSpPr>
            <p:cNvPr id="8" name="Group 460"/>
            <p:cNvGrpSpPr>
              <a:grpSpLocks/>
            </p:cNvGrpSpPr>
            <p:nvPr/>
          </p:nvGrpSpPr>
          <p:grpSpPr bwMode="auto">
            <a:xfrm rot="-846927">
              <a:off x="2536" y="400"/>
              <a:ext cx="528" cy="480"/>
              <a:chOff x="5088" y="624"/>
              <a:chExt cx="528" cy="480"/>
            </a:xfrm>
          </p:grpSpPr>
          <p:sp>
            <p:nvSpPr>
              <p:cNvPr id="79879" name="Line 457"/>
              <p:cNvSpPr>
                <a:spLocks noChangeShapeType="1"/>
              </p:cNvSpPr>
              <p:nvPr/>
            </p:nvSpPr>
            <p:spPr bwMode="auto">
              <a:xfrm flipV="1">
                <a:off x="5184" y="624"/>
                <a:ext cx="144" cy="38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0" name="Line 458"/>
              <p:cNvSpPr>
                <a:spLocks noChangeShapeType="1"/>
              </p:cNvSpPr>
              <p:nvPr/>
            </p:nvSpPr>
            <p:spPr bwMode="auto">
              <a:xfrm flipV="1">
                <a:off x="5232" y="960"/>
                <a:ext cx="384" cy="144"/>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1" name="Line 459"/>
              <p:cNvSpPr>
                <a:spLocks noChangeShapeType="1"/>
              </p:cNvSpPr>
              <p:nvPr/>
            </p:nvSpPr>
            <p:spPr bwMode="auto">
              <a:xfrm flipV="1">
                <a:off x="5184" y="720"/>
                <a:ext cx="336" cy="336"/>
              </a:xfrm>
              <a:prstGeom prst="line">
                <a:avLst/>
              </a:prstGeom>
              <a:noFill/>
              <a:ln w="38100">
                <a:solidFill>
                  <a:schemeClr val="tx1"/>
                </a:solidFill>
                <a:round/>
                <a:headEnd/>
                <a:tailEnd/>
              </a:ln>
            </p:spPr>
            <p:txBody>
              <a:bodyPr vert="eaVert" wrap="none" anchor="ctr"/>
              <a:lstStyle/>
              <a:p>
                <a:pPr algn="ctr"/>
                <a:endParaRPr lang="en-US" b="0">
                  <a:solidFill>
                    <a:srgbClr val="000000"/>
                  </a:solidFill>
                  <a:latin typeface="Comic Sans MS" pitchFamily="66" charset="0"/>
                  <a:ea typeface="ＭＳ Ｐゴシック" charset="-128"/>
                  <a:cs typeface="+mn-cs"/>
                </a:endParaRPr>
              </a:p>
            </p:txBody>
          </p:sp>
          <p:sp>
            <p:nvSpPr>
              <p:cNvPr id="79882" name="WordArt 455"/>
              <p:cNvSpPr>
                <a:spLocks noChangeArrowheads="1" noChangeShapeType="1" noTextEdit="1"/>
              </p:cNvSpPr>
              <p:nvPr/>
            </p:nvSpPr>
            <p:spPr bwMode="auto">
              <a:xfrm rot="-2297688">
                <a:off x="5088" y="672"/>
                <a:ext cx="404" cy="397"/>
              </a:xfrm>
              <a:prstGeom prst="rect">
                <a:avLst/>
              </a:prstGeom>
            </p:spPr>
            <p:txBody>
              <a:bodyPr wrap="none" fromWordArt="1">
                <a:prstTxWarp prst="textCurveUp">
                  <a:avLst>
                    <a:gd name="adj" fmla="val 56338"/>
                  </a:avLst>
                </a:prstTxWarp>
              </a:bodyPr>
              <a:lstStyle/>
              <a:p>
                <a:pPr algn="ctr"/>
                <a:r>
                  <a:rPr lang="en-US" sz="3600" b="0" kern="10">
                    <a:ln w="12700">
                      <a:solidFill>
                        <a:srgbClr val="000000"/>
                      </a:solidFill>
                      <a:round/>
                      <a:headEnd/>
                      <a:tailEnd/>
                    </a:ln>
                    <a:solidFill>
                      <a:srgbClr val="FC0128"/>
                    </a:solidFill>
                    <a:effectLst>
                      <a:outerShdw dist="45791" dir="2021404" algn="ctr" rotWithShape="0">
                        <a:srgbClr val="808080">
                          <a:alpha val="79999"/>
                        </a:srgbClr>
                      </a:outerShdw>
                    </a:effectLst>
                    <a:latin typeface="Arial Black"/>
                    <a:ea typeface="ＭＳ Ｐゴシック" charset="-128"/>
                    <a:cs typeface="+mn-cs"/>
                  </a:rPr>
                  <a:t>Honk!</a:t>
                </a:r>
              </a:p>
            </p:txBody>
          </p:sp>
        </p:grpSp>
      </p:grpSp>
      <p:sp>
        <p:nvSpPr>
          <p:cNvPr id="269" name="Slide Number Placeholder 4"/>
          <p:cNvSpPr>
            <a:spLocks noGrp="1"/>
          </p:cNvSpPr>
          <p:nvPr>
            <p:ph type="sldNum" sz="quarter" idx="11"/>
          </p:nvPr>
        </p:nvSpPr>
        <p:spPr>
          <a:xfrm>
            <a:off x="8305800" y="6364288"/>
            <a:ext cx="1905000" cy="457200"/>
          </a:xfrm>
          <a:noFill/>
        </p:spPr>
        <p:txBody>
          <a:bodyPr/>
          <a:lstStyle/>
          <a:p>
            <a:fld id="{48CA802D-E36B-45E7-AFE9-6B97653694B4}" type="slidenum">
              <a:rPr lang="en-US" altLang="zh-CN" b="0">
                <a:solidFill>
                  <a:srgbClr val="000000"/>
                </a:solidFill>
                <a:cs typeface="+mn-cs"/>
              </a:rPr>
              <a:pPr/>
              <a:t>4</a:t>
            </a:fld>
            <a:endParaRPr lang="en-US" altLang="zh-CN" b="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9875">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9875">
                                            <p:txEl>
                                              <p:pRg st="7" end="7"/>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9875">
                                            <p:txEl>
                                              <p:pRg st="8" end="8"/>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987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5"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2570705" y="257405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58981" y="294416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5129" name="Rectangle 9"/>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row L=1 again</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6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8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2, 1]      (R-C)</a:t>
            </a:r>
            <a:r>
              <a:rPr lang="en-US" altLang="zh-CN" sz="2000" b="0" baseline="-25000" dirty="0">
                <a:solidFill>
                  <a:srgbClr val="000000"/>
                </a:solidFill>
                <a:latin typeface="Helvetica" pitchFamily="2" charset="0"/>
                <a:ea typeface="宋体" charset="-122"/>
                <a:cs typeface="+mn-cs"/>
              </a:rPr>
              <a:t> 1</a:t>
            </a:r>
            <a:r>
              <a:rPr lang="en-US" altLang="zh-CN" sz="2000" b="0" dirty="0">
                <a:solidFill>
                  <a:srgbClr val="000000"/>
                </a:solidFill>
                <a:latin typeface="Helvetica" pitchFamily="2" charset="0"/>
                <a:ea typeface="宋体" charset="-122"/>
                <a:cs typeface="+mn-cs"/>
              </a:rPr>
              <a:t> &lt;= A</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Allocate resources and run process 1 to completion; </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Reallocate resources from process 1 to available (A): </a:t>
            </a:r>
          </a:p>
          <a:p>
            <a:pPr marL="927100" lvl="1"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 = [7 4 3 5] + [1 0 0 0]=[8 4 3 5]</a:t>
            </a:r>
          </a:p>
          <a:p>
            <a:pPr marL="469900" indent="-469900" eaLnBrk="1" hangingPunct="1">
              <a:spcBef>
                <a:spcPct val="25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5130" name="Rectangle 2"/>
          <p:cNvSpPr>
            <a:spLocks noGrp="1" noChangeArrowheads="1"/>
          </p:cNvSpPr>
          <p:nvPr>
            <p:ph type="title" sz="quarter"/>
          </p:nvPr>
        </p:nvSpPr>
        <p:spPr/>
        <p:txBody>
          <a:bodyPr/>
          <a:lstStyle/>
          <a:p>
            <a:pPr eaLnBrk="1" hangingPunct="1"/>
            <a:r>
              <a:rPr lang="en-US" altLang="zh-CN">
                <a:ea typeface="宋体" charset="-122"/>
              </a:rPr>
              <a:t>An example: is new state safe</a:t>
            </a:r>
          </a:p>
        </p:txBody>
      </p:sp>
      <p:graphicFrame>
        <p:nvGraphicFramePr>
          <p:cNvPr id="5122" name="Object 4"/>
          <p:cNvGraphicFramePr>
            <a:graphicFrameLocks noGrp="1" noChangeAspect="1"/>
          </p:cNvGraphicFramePr>
          <p:nvPr>
            <p:ph sz="quarter" idx="1"/>
            <p:extLst>
              <p:ext uri="{D42A27DB-BD31-4B8C-83A1-F6EECF244321}">
                <p14:modId xmlns:p14="http://schemas.microsoft.com/office/powerpoint/2010/main" val="3445361201"/>
              </p:ext>
            </p:extLst>
          </p:nvPr>
        </p:nvGraphicFramePr>
        <p:xfrm>
          <a:off x="2012950" y="2508250"/>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5122"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2508250"/>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5"/>
          <p:cNvGraphicFramePr>
            <a:graphicFrameLocks noGrp="1" noChangeAspect="1"/>
          </p:cNvGraphicFramePr>
          <p:nvPr>
            <p:ph sz="quarter" idx="2"/>
            <p:extLst>
              <p:ext uri="{D42A27DB-BD31-4B8C-83A1-F6EECF244321}">
                <p14:modId xmlns:p14="http://schemas.microsoft.com/office/powerpoint/2010/main" val="121878450"/>
              </p:ext>
            </p:extLst>
          </p:nvPr>
        </p:nvGraphicFramePr>
        <p:xfrm>
          <a:off x="4578351" y="249713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5123"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1" y="249713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6"/>
          <p:cNvGraphicFramePr>
            <a:graphicFrameLocks noGrp="1" noChangeAspect="1"/>
          </p:cNvGraphicFramePr>
          <p:nvPr>
            <p:ph sz="quarter" idx="3"/>
            <p:extLst>
              <p:ext uri="{D42A27DB-BD31-4B8C-83A1-F6EECF244321}">
                <p14:modId xmlns:p14="http://schemas.microsoft.com/office/powerpoint/2010/main" val="817634742"/>
              </p:ext>
            </p:extLst>
          </p:nvPr>
        </p:nvGraphicFramePr>
        <p:xfrm>
          <a:off x="3473450" y="4364038"/>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512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364038"/>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Content Placeholder 5124"/>
          <p:cNvGraphicFramePr>
            <a:graphicFrameLocks noGrp="1" noChangeAspect="1"/>
          </p:cNvGraphicFramePr>
          <p:nvPr>
            <p:ph sz="quarter" idx="4"/>
            <p:extLst>
              <p:ext uri="{D42A27DB-BD31-4B8C-83A1-F6EECF244321}">
                <p14:modId xmlns:p14="http://schemas.microsoft.com/office/powerpoint/2010/main" val="3720408717"/>
              </p:ext>
            </p:extLst>
          </p:nvPr>
        </p:nvGraphicFramePr>
        <p:xfrm>
          <a:off x="7639050" y="4368801"/>
          <a:ext cx="1849438" cy="36512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5125" name="Object 512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050" y="4368801"/>
                        <a:ext cx="18494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8"/>
          <p:cNvGraphicFramePr>
            <a:graphicFrameLocks noChangeAspect="1"/>
          </p:cNvGraphicFramePr>
          <p:nvPr>
            <p:extLst>
              <p:ext uri="{D42A27DB-BD31-4B8C-83A1-F6EECF244321}">
                <p14:modId xmlns:p14="http://schemas.microsoft.com/office/powerpoint/2010/main" val="2876303836"/>
              </p:ext>
            </p:extLst>
          </p:nvPr>
        </p:nvGraphicFramePr>
        <p:xfrm>
          <a:off x="7151688" y="251460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5126"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51460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31" name="Line 10"/>
          <p:cNvSpPr>
            <a:spLocks noChangeShapeType="1"/>
          </p:cNvSpPr>
          <p:nvPr/>
        </p:nvSpPr>
        <p:spPr bwMode="auto">
          <a:xfrm>
            <a:off x="7639050" y="2279650"/>
            <a:ext cx="749300" cy="7874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5132" name="Text Box 11"/>
          <p:cNvSpPr txBox="1">
            <a:spLocks noChangeArrowheads="1"/>
          </p:cNvSpPr>
          <p:nvPr/>
        </p:nvSpPr>
        <p:spPr bwMode="auto">
          <a:xfrm>
            <a:off x="5575300" y="1917700"/>
            <a:ext cx="3913188" cy="369332"/>
          </a:xfrm>
          <a:prstGeom prst="rect">
            <a:avLst/>
          </a:prstGeom>
          <a:noFill/>
          <a:ln w="38100" algn="ctr">
            <a:noFill/>
            <a:miter lim="800000"/>
            <a:headEnd/>
            <a:tailEnd/>
          </a:ln>
        </p:spPr>
        <p:txBody>
          <a:bodyPr>
            <a:spAutoFit/>
          </a:bodyPr>
          <a:lstStyle/>
          <a:p>
            <a:pPr algn="ctr">
              <a:spcBef>
                <a:spcPct val="50000"/>
              </a:spcBef>
            </a:pPr>
            <a:r>
              <a:rPr lang="en-US" altLang="zh-CN" b="0">
                <a:solidFill>
                  <a:srgbClr val="000000"/>
                </a:solidFill>
                <a:latin typeface="Times New Roman" pitchFamily="18" charset="0"/>
                <a:ea typeface="宋体" charset="-122"/>
                <a:cs typeface="+mn-cs"/>
              </a:rPr>
              <a:t>Row (process marked as completed)</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p:cNvSpPr/>
          <p:nvPr/>
        </p:nvSpPr>
        <p:spPr bwMode="auto">
          <a:xfrm>
            <a:off x="2552283" y="333940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1" name="Rectangle 10"/>
          <p:cNvSpPr/>
          <p:nvPr/>
        </p:nvSpPr>
        <p:spPr bwMode="auto">
          <a:xfrm>
            <a:off x="2570705" y="257405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58981" y="294416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6153" name="Rectangle 2"/>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row L=3</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(R-C)</a:t>
            </a:r>
            <a:r>
              <a:rPr lang="en-US" altLang="zh-CN" sz="2000" b="0" baseline="-25000" dirty="0">
                <a:solidFill>
                  <a:srgbClr val="000000"/>
                </a:solidFill>
                <a:latin typeface="Helvetica" pitchFamily="2" charset="0"/>
                <a:ea typeface="宋体" charset="-122"/>
                <a:cs typeface="+mn-cs"/>
              </a:rPr>
              <a:t> 3</a:t>
            </a:r>
            <a:r>
              <a:rPr lang="en-US" altLang="zh-CN" sz="2000" b="0" dirty="0">
                <a:solidFill>
                  <a:srgbClr val="000000"/>
                </a:solidFill>
                <a:latin typeface="Helvetica" pitchFamily="2" charset="0"/>
                <a:ea typeface="宋体" charset="-122"/>
                <a:cs typeface="+mn-cs"/>
              </a:rPr>
              <a:t> &lt;= A</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Allocate resources and run process 3 to completion; </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Reallocate resources from process 3 to available (A)</a:t>
            </a:r>
          </a:p>
          <a:p>
            <a:pPr marL="927100" lvl="1" indent="-469900" eaLnBrk="1" hangingPunct="1">
              <a:spcBef>
                <a:spcPct val="20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 = [8 4 3 5] + [2 1 1 0] = [10 5 4 5]</a:t>
            </a:r>
          </a:p>
        </p:txBody>
      </p:sp>
      <p:sp>
        <p:nvSpPr>
          <p:cNvPr id="6154" name="Rectangle 3"/>
          <p:cNvSpPr>
            <a:spLocks noGrp="1" noChangeArrowheads="1"/>
          </p:cNvSpPr>
          <p:nvPr>
            <p:ph type="title" sz="quarter"/>
          </p:nvPr>
        </p:nvSpPr>
        <p:spPr/>
        <p:txBody>
          <a:bodyPr/>
          <a:lstStyle/>
          <a:p>
            <a:pPr eaLnBrk="1" hangingPunct="1"/>
            <a:r>
              <a:rPr lang="en-US" altLang="zh-CN" dirty="0">
                <a:ea typeface="宋体" charset="-122"/>
              </a:rPr>
              <a:t>An example: is new state safe</a:t>
            </a:r>
          </a:p>
        </p:txBody>
      </p:sp>
      <p:graphicFrame>
        <p:nvGraphicFramePr>
          <p:cNvPr id="6146" name="Object 4"/>
          <p:cNvGraphicFramePr>
            <a:graphicFrameLocks noGrp="1" noChangeAspect="1"/>
          </p:cNvGraphicFramePr>
          <p:nvPr>
            <p:ph sz="quarter" idx="1"/>
            <p:extLst>
              <p:ext uri="{D42A27DB-BD31-4B8C-83A1-F6EECF244321}">
                <p14:modId xmlns:p14="http://schemas.microsoft.com/office/powerpoint/2010/main" val="685310480"/>
              </p:ext>
            </p:extLst>
          </p:nvPr>
        </p:nvGraphicFramePr>
        <p:xfrm>
          <a:off x="2012950" y="2486025"/>
          <a:ext cx="2444750" cy="15938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614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2486025"/>
                        <a:ext cx="2444750" cy="159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5"/>
          <p:cNvGraphicFramePr>
            <a:graphicFrameLocks noGrp="1" noChangeAspect="1"/>
          </p:cNvGraphicFramePr>
          <p:nvPr>
            <p:ph sz="quarter" idx="2"/>
            <p:extLst>
              <p:ext uri="{D42A27DB-BD31-4B8C-83A1-F6EECF244321}">
                <p14:modId xmlns:p14="http://schemas.microsoft.com/office/powerpoint/2010/main" val="3326667967"/>
              </p:ext>
            </p:extLst>
          </p:nvPr>
        </p:nvGraphicFramePr>
        <p:xfrm>
          <a:off x="4578351" y="2497138"/>
          <a:ext cx="2797175" cy="161290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614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1" y="2497138"/>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6"/>
          <p:cNvGraphicFramePr>
            <a:graphicFrameLocks noGrp="1" noChangeAspect="1"/>
          </p:cNvGraphicFramePr>
          <p:nvPr>
            <p:ph sz="quarter" idx="3"/>
            <p:extLst>
              <p:ext uri="{D42A27DB-BD31-4B8C-83A1-F6EECF244321}">
                <p14:modId xmlns:p14="http://schemas.microsoft.com/office/powerpoint/2010/main" val="3061691460"/>
              </p:ext>
            </p:extLst>
          </p:nvPr>
        </p:nvGraphicFramePr>
        <p:xfrm>
          <a:off x="3473450" y="421957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6148"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21957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Content Placeholder 6148"/>
          <p:cNvGraphicFramePr>
            <a:graphicFrameLocks noGrp="1" noChangeAspect="1"/>
          </p:cNvGraphicFramePr>
          <p:nvPr>
            <p:ph sz="quarter" idx="4"/>
            <p:extLst>
              <p:ext uri="{D42A27DB-BD31-4B8C-83A1-F6EECF244321}">
                <p14:modId xmlns:p14="http://schemas.microsoft.com/office/powerpoint/2010/main" val="3929783109"/>
              </p:ext>
            </p:extLst>
          </p:nvPr>
        </p:nvGraphicFramePr>
        <p:xfrm>
          <a:off x="7639050" y="4222750"/>
          <a:ext cx="1849438" cy="369888"/>
        </p:xfrm>
        <a:graphic>
          <a:graphicData uri="http://schemas.openxmlformats.org/presentationml/2006/ole">
            <mc:AlternateContent xmlns:mc="http://schemas.openxmlformats.org/markup-compatibility/2006">
              <mc:Choice xmlns:v="urn:schemas-microsoft-com:vml" Requires="v">
                <p:oleObj name="Equation" r:id="rId8" imgW="1079280" imgH="215640" progId="Equation.3">
                  <p:embed/>
                </p:oleObj>
              </mc:Choice>
              <mc:Fallback>
                <p:oleObj name="Equation" r:id="rId8" imgW="1079280" imgH="215640" progId="Equation.3">
                  <p:embed/>
                  <p:pic>
                    <p:nvPicPr>
                      <p:cNvPr id="6149" name="Object 61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050" y="4222750"/>
                        <a:ext cx="1849438"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8"/>
          <p:cNvGraphicFramePr>
            <a:graphicFrameLocks noChangeAspect="1"/>
          </p:cNvGraphicFramePr>
          <p:nvPr>
            <p:extLst>
              <p:ext uri="{D42A27DB-BD31-4B8C-83A1-F6EECF244321}">
                <p14:modId xmlns:p14="http://schemas.microsoft.com/office/powerpoint/2010/main" val="2154963334"/>
              </p:ext>
            </p:extLst>
          </p:nvPr>
        </p:nvGraphicFramePr>
        <p:xfrm>
          <a:off x="7151688" y="2514600"/>
          <a:ext cx="3308350" cy="161290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615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51460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bwMode="auto">
          <a:xfrm>
            <a:off x="2557307" y="333940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57307" y="257405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57307" y="294416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57307" y="369276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7177" name="Rectangle 2"/>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row L=4</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0, 1]      (R-C)</a:t>
            </a:r>
            <a:r>
              <a:rPr lang="en-US" altLang="zh-CN" sz="2000" b="0" baseline="-25000" dirty="0">
                <a:solidFill>
                  <a:srgbClr val="000000"/>
                </a:solidFill>
                <a:latin typeface="Helvetica" pitchFamily="2" charset="0"/>
                <a:ea typeface="宋体" charset="-122"/>
                <a:cs typeface="+mn-cs"/>
              </a:rPr>
              <a:t> 4</a:t>
            </a:r>
            <a:r>
              <a:rPr lang="en-US" altLang="zh-CN" sz="2000" b="0" dirty="0">
                <a:solidFill>
                  <a:srgbClr val="000000"/>
                </a:solidFill>
                <a:latin typeface="Helvetica" pitchFamily="2" charset="0"/>
                <a:ea typeface="宋体" charset="-122"/>
                <a:cs typeface="+mn-cs"/>
              </a:rPr>
              <a:t> &lt;= A</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Allocate resources and run process 4 to completion</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Reallocate resources from process 4 to available (A)</a:t>
            </a:r>
          </a:p>
          <a:p>
            <a:pPr marL="927100" lvl="1"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 = [10 5 4 5] + [0 0 2 0] = [10 5 6 5]</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7178" name="Rectangle 3"/>
          <p:cNvSpPr>
            <a:spLocks noGrp="1" noChangeArrowheads="1"/>
          </p:cNvSpPr>
          <p:nvPr>
            <p:ph type="title" sz="quarter"/>
          </p:nvPr>
        </p:nvSpPr>
        <p:spPr/>
        <p:txBody>
          <a:bodyPr/>
          <a:lstStyle/>
          <a:p>
            <a:pPr eaLnBrk="1" hangingPunct="1"/>
            <a:r>
              <a:rPr lang="en-US" altLang="zh-CN">
                <a:ea typeface="宋体" charset="-122"/>
              </a:rPr>
              <a:t>An example: is new state safe</a:t>
            </a:r>
          </a:p>
        </p:txBody>
      </p:sp>
      <p:graphicFrame>
        <p:nvGraphicFramePr>
          <p:cNvPr id="7170" name="Object 4"/>
          <p:cNvGraphicFramePr>
            <a:graphicFrameLocks noGrp="1" noChangeAspect="1"/>
          </p:cNvGraphicFramePr>
          <p:nvPr>
            <p:ph sz="quarter" idx="1"/>
            <p:extLst>
              <p:ext uri="{D42A27DB-BD31-4B8C-83A1-F6EECF244321}">
                <p14:modId xmlns:p14="http://schemas.microsoft.com/office/powerpoint/2010/main" val="1181147912"/>
              </p:ext>
            </p:extLst>
          </p:nvPr>
        </p:nvGraphicFramePr>
        <p:xfrm>
          <a:off x="2238376" y="2503489"/>
          <a:ext cx="1992313" cy="1558925"/>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717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38376" y="2503489"/>
                        <a:ext cx="1992313" cy="155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1" name="Object 5"/>
          <p:cNvGraphicFramePr>
            <a:graphicFrameLocks noGrp="1" noChangeAspect="1"/>
          </p:cNvGraphicFramePr>
          <p:nvPr>
            <p:ph sz="quarter" idx="2"/>
            <p:extLst>
              <p:ext uri="{D42A27DB-BD31-4B8C-83A1-F6EECF244321}">
                <p14:modId xmlns:p14="http://schemas.microsoft.com/office/powerpoint/2010/main" val="1105756442"/>
              </p:ext>
            </p:extLst>
          </p:nvPr>
        </p:nvGraphicFramePr>
        <p:xfrm>
          <a:off x="4578351" y="2525713"/>
          <a:ext cx="2797175" cy="16129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7171"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1" y="2525713"/>
                        <a:ext cx="2797175"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2" name="Object 6"/>
          <p:cNvGraphicFramePr>
            <a:graphicFrameLocks noGrp="1" noChangeAspect="1"/>
          </p:cNvGraphicFramePr>
          <p:nvPr>
            <p:ph sz="quarter" idx="3"/>
            <p:extLst>
              <p:ext uri="{D42A27DB-BD31-4B8C-83A1-F6EECF244321}">
                <p14:modId xmlns:p14="http://schemas.microsoft.com/office/powerpoint/2010/main" val="721150536"/>
              </p:ext>
            </p:extLst>
          </p:nvPr>
        </p:nvGraphicFramePr>
        <p:xfrm>
          <a:off x="3473450" y="4264025"/>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7172"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264025"/>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3" name="Content Placeholder 7172"/>
          <p:cNvGraphicFramePr>
            <a:graphicFrameLocks noGrp="1" noChangeAspect="1"/>
          </p:cNvGraphicFramePr>
          <p:nvPr>
            <p:ph sz="quarter" idx="4"/>
            <p:extLst>
              <p:ext uri="{D42A27DB-BD31-4B8C-83A1-F6EECF244321}">
                <p14:modId xmlns:p14="http://schemas.microsoft.com/office/powerpoint/2010/main" val="2671386939"/>
              </p:ext>
            </p:extLst>
          </p:nvPr>
        </p:nvGraphicFramePr>
        <p:xfrm>
          <a:off x="7639050" y="4278314"/>
          <a:ext cx="1849438" cy="346075"/>
        </p:xfrm>
        <a:graphic>
          <a:graphicData uri="http://schemas.openxmlformats.org/presentationml/2006/ole">
            <mc:AlternateContent xmlns:mc="http://schemas.openxmlformats.org/markup-compatibility/2006">
              <mc:Choice xmlns:v="urn:schemas-microsoft-com:vml" Requires="v">
                <p:oleObj name="Equation" r:id="rId8" imgW="1155600" imgH="215640" progId="Equation.3">
                  <p:embed/>
                </p:oleObj>
              </mc:Choice>
              <mc:Fallback>
                <p:oleObj name="Equation" r:id="rId8" imgW="1155600" imgH="215640" progId="Equation.3">
                  <p:embed/>
                  <p:pic>
                    <p:nvPicPr>
                      <p:cNvPr id="7173" name="Object 717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050" y="4278314"/>
                        <a:ext cx="184943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74" name="Object 8"/>
          <p:cNvGraphicFramePr>
            <a:graphicFrameLocks noChangeAspect="1"/>
          </p:cNvGraphicFramePr>
          <p:nvPr>
            <p:extLst>
              <p:ext uri="{D42A27DB-BD31-4B8C-83A1-F6EECF244321}">
                <p14:modId xmlns:p14="http://schemas.microsoft.com/office/powerpoint/2010/main" val="3953556569"/>
              </p:ext>
            </p:extLst>
          </p:nvPr>
        </p:nvGraphicFramePr>
        <p:xfrm>
          <a:off x="7151688" y="2514600"/>
          <a:ext cx="3308350"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7174"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514600"/>
                        <a:ext cx="3308350"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p:cNvSpPr/>
          <p:nvPr/>
        </p:nvSpPr>
        <p:spPr bwMode="auto">
          <a:xfrm>
            <a:off x="2557307" y="3339402"/>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2" name="Rectangle 11"/>
          <p:cNvSpPr/>
          <p:nvPr/>
        </p:nvSpPr>
        <p:spPr bwMode="auto">
          <a:xfrm>
            <a:off x="2557307" y="2574053"/>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3" name="Rectangle 12"/>
          <p:cNvSpPr/>
          <p:nvPr/>
        </p:nvSpPr>
        <p:spPr bwMode="auto">
          <a:xfrm>
            <a:off x="2557307" y="2944167"/>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14" name="Rectangle 13"/>
          <p:cNvSpPr/>
          <p:nvPr/>
        </p:nvSpPr>
        <p:spPr bwMode="auto">
          <a:xfrm>
            <a:off x="2557307" y="3692769"/>
            <a:ext cx="7556361" cy="291402"/>
          </a:xfrm>
          <a:prstGeom prst="rect">
            <a:avLst/>
          </a:prstGeom>
          <a:ln>
            <a:noFill/>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none" lIns="91440" tIns="45720" rIns="91440" bIns="45720" numCol="1" rtlCol="0" anchor="ctr" anchorCtr="0" compatLnSpc="1">
            <a:prstTxWarp prst="textNoShape">
              <a:avLst/>
            </a:prstTxWarp>
          </a:bodyPr>
          <a:lstStyle/>
          <a:p>
            <a:pPr algn="ctr"/>
            <a:endParaRPr lang="en-US" b="0">
              <a:solidFill>
                <a:srgbClr val="000000"/>
              </a:solidFill>
              <a:latin typeface="Times New Roman" pitchFamily="18" charset="0"/>
            </a:endParaRPr>
          </a:p>
        </p:txBody>
      </p:sp>
      <p:sp>
        <p:nvSpPr>
          <p:cNvPr id="8201" name="Rectangle 2"/>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Now:</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9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 process can complete successfully</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Therefore, this is a safe state</a:t>
            </a: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Allow the resources to be allocated and proceed with execution of all processes</a:t>
            </a:r>
          </a:p>
          <a:p>
            <a:pPr marL="469900" indent="-469900" eaLnBrk="1" hangingPunct="1">
              <a:spcBef>
                <a:spcPct val="20000"/>
              </a:spcBef>
              <a:buClr>
                <a:srgbClr val="660000"/>
              </a:buClr>
              <a:buSzPct val="90000"/>
              <a:buFont typeface="Wingdings" pitchFamily="2" charset="2"/>
              <a:buChar char="]"/>
            </a:pPr>
            <a:endParaRPr lang="en-US" altLang="zh-CN" sz="2000" b="0" dirty="0">
              <a:solidFill>
                <a:srgbClr val="000000"/>
              </a:solidFill>
              <a:latin typeface="Helvetica" pitchFamily="2" charset="0"/>
              <a:ea typeface="宋体" charset="-122"/>
              <a:cs typeface="+mn-cs"/>
            </a:endParaRPr>
          </a:p>
        </p:txBody>
      </p:sp>
      <p:sp>
        <p:nvSpPr>
          <p:cNvPr id="8202" name="Rectangle 3"/>
          <p:cNvSpPr>
            <a:spLocks noGrp="1" noChangeArrowheads="1"/>
          </p:cNvSpPr>
          <p:nvPr>
            <p:ph type="title" sz="quarter"/>
          </p:nvPr>
        </p:nvSpPr>
        <p:spPr/>
        <p:txBody>
          <a:bodyPr/>
          <a:lstStyle/>
          <a:p>
            <a:pPr eaLnBrk="1" hangingPunct="1"/>
            <a:r>
              <a:rPr lang="en-US" altLang="zh-CN">
                <a:ea typeface="宋体" charset="-122"/>
              </a:rPr>
              <a:t>An example: is new state safe</a:t>
            </a:r>
          </a:p>
        </p:txBody>
      </p:sp>
      <p:graphicFrame>
        <p:nvGraphicFramePr>
          <p:cNvPr id="8194" name="Object 4"/>
          <p:cNvGraphicFramePr>
            <a:graphicFrameLocks noGrp="1" noChangeAspect="1"/>
          </p:cNvGraphicFramePr>
          <p:nvPr>
            <p:ph sz="quarter" idx="1"/>
            <p:extLst>
              <p:ext uri="{D42A27DB-BD31-4B8C-83A1-F6EECF244321}">
                <p14:modId xmlns:p14="http://schemas.microsoft.com/office/powerpoint/2010/main" val="2381364589"/>
              </p:ext>
            </p:extLst>
          </p:nvPr>
        </p:nvGraphicFramePr>
        <p:xfrm>
          <a:off x="2316164" y="2563814"/>
          <a:ext cx="1836737" cy="1436687"/>
        </p:xfrm>
        <a:graphic>
          <a:graphicData uri="http://schemas.openxmlformats.org/presentationml/2006/ole">
            <mc:AlternateContent xmlns:mc="http://schemas.openxmlformats.org/markup-compatibility/2006">
              <mc:Choice xmlns:v="urn:schemas-microsoft-com:vml" Requires="v">
                <p:oleObj name="公式" r:id="rId2" imgW="1168200" imgH="914400" progId="Equation.3">
                  <p:embed/>
                </p:oleObj>
              </mc:Choice>
              <mc:Fallback>
                <p:oleObj name="公式" r:id="rId2" imgW="1168200" imgH="914400" progId="Equation.3">
                  <p:embed/>
                  <p:pic>
                    <p:nvPicPr>
                      <p:cNvPr id="819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6164" y="2563814"/>
                        <a:ext cx="1836737" cy="1436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5" name="Object 5"/>
          <p:cNvGraphicFramePr>
            <a:graphicFrameLocks noGrp="1" noChangeAspect="1"/>
          </p:cNvGraphicFramePr>
          <p:nvPr>
            <p:ph sz="quarter" idx="2"/>
            <p:extLst>
              <p:ext uri="{D42A27DB-BD31-4B8C-83A1-F6EECF244321}">
                <p14:modId xmlns:p14="http://schemas.microsoft.com/office/powerpoint/2010/main" val="1248022771"/>
              </p:ext>
            </p:extLst>
          </p:nvPr>
        </p:nvGraphicFramePr>
        <p:xfrm>
          <a:off x="4911725" y="2566988"/>
          <a:ext cx="2128838" cy="1473200"/>
        </p:xfrm>
        <a:graphic>
          <a:graphicData uri="http://schemas.openxmlformats.org/presentationml/2006/ole">
            <mc:AlternateContent xmlns:mc="http://schemas.openxmlformats.org/markup-compatibility/2006">
              <mc:Choice xmlns:v="urn:schemas-microsoft-com:vml" Requires="v">
                <p:oleObj name="公式" r:id="rId4" imgW="1320480" imgH="914400" progId="Equation.3">
                  <p:embed/>
                </p:oleObj>
              </mc:Choice>
              <mc:Fallback>
                <p:oleObj name="公式" r:id="rId4" imgW="1320480" imgH="914400" progId="Equation.3">
                  <p:embed/>
                  <p:pic>
                    <p:nvPicPr>
                      <p:cNvPr id="8195"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1725" y="2566988"/>
                        <a:ext cx="2128838" cy="1473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6" name="Object 6"/>
          <p:cNvGraphicFramePr>
            <a:graphicFrameLocks noGrp="1" noChangeAspect="1"/>
          </p:cNvGraphicFramePr>
          <p:nvPr>
            <p:ph sz="quarter" idx="3"/>
            <p:extLst>
              <p:ext uri="{D42A27DB-BD31-4B8C-83A1-F6EECF244321}">
                <p14:modId xmlns:p14="http://schemas.microsoft.com/office/powerpoint/2010/main" val="408608828"/>
              </p:ext>
            </p:extLst>
          </p:nvPr>
        </p:nvGraphicFramePr>
        <p:xfrm>
          <a:off x="3473450" y="4364038"/>
          <a:ext cx="2406650" cy="374650"/>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8196"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364038"/>
                        <a:ext cx="2406650" cy="3746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7" name="Content Placeholder 8196"/>
          <p:cNvGraphicFramePr>
            <a:graphicFrameLocks noGrp="1" noChangeAspect="1"/>
          </p:cNvGraphicFramePr>
          <p:nvPr>
            <p:ph sz="quarter" idx="4"/>
            <p:extLst>
              <p:ext uri="{D42A27DB-BD31-4B8C-83A1-F6EECF244321}">
                <p14:modId xmlns:p14="http://schemas.microsoft.com/office/powerpoint/2010/main" val="3150131743"/>
              </p:ext>
            </p:extLst>
          </p:nvPr>
        </p:nvGraphicFramePr>
        <p:xfrm>
          <a:off x="7639050" y="4376738"/>
          <a:ext cx="1849438" cy="349250"/>
        </p:xfrm>
        <a:graphic>
          <a:graphicData uri="http://schemas.openxmlformats.org/presentationml/2006/ole">
            <mc:AlternateContent xmlns:mc="http://schemas.openxmlformats.org/markup-compatibility/2006">
              <mc:Choice xmlns:v="urn:schemas-microsoft-com:vml" Requires="v">
                <p:oleObj name="Equation" r:id="rId8" imgW="1143000" imgH="215640" progId="Equation.3">
                  <p:embed/>
                </p:oleObj>
              </mc:Choice>
              <mc:Fallback>
                <p:oleObj name="Equation" r:id="rId8" imgW="1143000" imgH="215640" progId="Equation.3">
                  <p:embed/>
                  <p:pic>
                    <p:nvPicPr>
                      <p:cNvPr id="8197" name="Object 81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39050" y="4376738"/>
                        <a:ext cx="18494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198" name="Object 8"/>
          <p:cNvGraphicFramePr>
            <a:graphicFrameLocks noChangeAspect="1"/>
          </p:cNvGraphicFramePr>
          <p:nvPr>
            <p:extLst>
              <p:ext uri="{D42A27DB-BD31-4B8C-83A1-F6EECF244321}">
                <p14:modId xmlns:p14="http://schemas.microsoft.com/office/powerpoint/2010/main" val="780374854"/>
              </p:ext>
            </p:extLst>
          </p:nvPr>
        </p:nvGraphicFramePr>
        <p:xfrm>
          <a:off x="7150100" y="2514600"/>
          <a:ext cx="3309938" cy="1612900"/>
        </p:xfrm>
        <a:graphic>
          <a:graphicData uri="http://schemas.openxmlformats.org/presentationml/2006/ole">
            <mc:AlternateContent xmlns:mc="http://schemas.openxmlformats.org/markup-compatibility/2006">
              <mc:Choice xmlns:v="urn:schemas-microsoft-com:vml" Requires="v">
                <p:oleObj name="公式" r:id="rId10" imgW="1562040" imgH="914400" progId="Equation.3">
                  <p:embed/>
                </p:oleObj>
              </mc:Choice>
              <mc:Fallback>
                <p:oleObj name="公式" r:id="rId10" imgW="1562040" imgH="914400" progId="Equation.3">
                  <p:embed/>
                  <p:pic>
                    <p:nvPicPr>
                      <p:cNvPr id="8198"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0100" y="2514600"/>
                        <a:ext cx="3309938" cy="161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5" name="Rectangle 2"/>
          <p:cNvSpPr>
            <a:spLocks noGrp="1" noChangeArrowheads="1"/>
          </p:cNvSpPr>
          <p:nvPr>
            <p:ph type="title" sz="quarter"/>
          </p:nvPr>
        </p:nvSpPr>
        <p:spPr/>
        <p:txBody>
          <a:bodyPr/>
          <a:lstStyle/>
          <a:p>
            <a:pPr eaLnBrk="1" hangingPunct="1"/>
            <a:r>
              <a:rPr lang="en-US" altLang="zh-CN" sz="4000" dirty="0">
                <a:ea typeface="宋体" charset="-122"/>
              </a:rPr>
              <a:t>New starting state: next request</a:t>
            </a:r>
          </a:p>
        </p:txBody>
      </p:sp>
      <p:graphicFrame>
        <p:nvGraphicFramePr>
          <p:cNvPr id="9218" name="Object 3"/>
          <p:cNvGraphicFramePr>
            <a:graphicFrameLocks noGrp="1" noChangeAspect="1"/>
          </p:cNvGraphicFramePr>
          <p:nvPr>
            <p:ph sz="quarter" idx="1"/>
            <p:extLst>
              <p:ext uri="{D42A27DB-BD31-4B8C-83A1-F6EECF244321}">
                <p14:modId xmlns:p14="http://schemas.microsoft.com/office/powerpoint/2010/main" val="2470924006"/>
              </p:ext>
            </p:extLst>
          </p:nvPr>
        </p:nvGraphicFramePr>
        <p:xfrm>
          <a:off x="2012950" y="2497139"/>
          <a:ext cx="2444750" cy="1912937"/>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9218"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2497139"/>
                        <a:ext cx="2444750" cy="19129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4"/>
          <p:cNvGraphicFramePr>
            <a:graphicFrameLocks noGrp="1" noChangeAspect="1"/>
          </p:cNvGraphicFramePr>
          <p:nvPr>
            <p:ph sz="quarter" idx="2"/>
            <p:extLst>
              <p:ext uri="{D42A27DB-BD31-4B8C-83A1-F6EECF244321}">
                <p14:modId xmlns:p14="http://schemas.microsoft.com/office/powerpoint/2010/main" val="4080651126"/>
              </p:ext>
            </p:extLst>
          </p:nvPr>
        </p:nvGraphicFramePr>
        <p:xfrm>
          <a:off x="4578351" y="2497138"/>
          <a:ext cx="2797175" cy="1936750"/>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9219"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1" y="2497138"/>
                        <a:ext cx="2797175"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0" name="Content Placeholder 9219"/>
          <p:cNvGraphicFramePr>
            <a:graphicFrameLocks noGrp="1" noChangeAspect="1"/>
          </p:cNvGraphicFramePr>
          <p:nvPr>
            <p:ph sz="quarter" idx="3"/>
            <p:extLst>
              <p:ext uri="{D42A27DB-BD31-4B8C-83A1-F6EECF244321}">
                <p14:modId xmlns:p14="http://schemas.microsoft.com/office/powerpoint/2010/main" val="112226903"/>
              </p:ext>
            </p:extLst>
          </p:nvPr>
        </p:nvGraphicFramePr>
        <p:xfrm>
          <a:off x="3473450" y="4838701"/>
          <a:ext cx="2406650" cy="449263"/>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9220" name="Object 921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838701"/>
                        <a:ext cx="2406650" cy="44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1" name="Object 6"/>
          <p:cNvGraphicFramePr>
            <a:graphicFrameLocks noGrp="1" noChangeAspect="1"/>
          </p:cNvGraphicFramePr>
          <p:nvPr>
            <p:ph sz="quarter" idx="4"/>
            <p:extLst>
              <p:ext uri="{D42A27DB-BD31-4B8C-83A1-F6EECF244321}">
                <p14:modId xmlns:p14="http://schemas.microsoft.com/office/powerpoint/2010/main" val="3365527472"/>
              </p:ext>
            </p:extLst>
          </p:nvPr>
        </p:nvGraphicFramePr>
        <p:xfrm>
          <a:off x="6873875" y="4784726"/>
          <a:ext cx="2317750" cy="468313"/>
        </p:xfrm>
        <a:graphic>
          <a:graphicData uri="http://schemas.openxmlformats.org/presentationml/2006/ole">
            <mc:AlternateContent xmlns:mc="http://schemas.openxmlformats.org/markup-compatibility/2006">
              <mc:Choice xmlns:v="urn:schemas-microsoft-com:vml" Requires="v">
                <p:oleObj name="Equation" r:id="rId8" imgW="1066680" imgH="215640" progId="Equation.3">
                  <p:embed/>
                </p:oleObj>
              </mc:Choice>
              <mc:Fallback>
                <p:oleObj name="Equation" r:id="rId8" imgW="1066680" imgH="215640" progId="Equation.3">
                  <p:embed/>
                  <p:pic>
                    <p:nvPicPr>
                      <p:cNvPr id="9221"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73875" y="4784726"/>
                        <a:ext cx="2317750" cy="468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22" name="Object 7"/>
          <p:cNvGraphicFramePr>
            <a:graphicFrameLocks noChangeAspect="1"/>
          </p:cNvGraphicFramePr>
          <p:nvPr>
            <p:extLst>
              <p:ext uri="{D42A27DB-BD31-4B8C-83A1-F6EECF244321}">
                <p14:modId xmlns:p14="http://schemas.microsoft.com/office/powerpoint/2010/main" val="3774559743"/>
              </p:ext>
            </p:extLst>
          </p:nvPr>
        </p:nvGraphicFramePr>
        <p:xfrm>
          <a:off x="7151688" y="2517775"/>
          <a:ext cx="3308350" cy="1936750"/>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9222"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517775"/>
                        <a:ext cx="3308350" cy="193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26" name="Rectangle 8"/>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endParaRPr lang="en-US" altLang="zh-CN" sz="2400" b="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pPr>
            <a:endParaRPr lang="en-US" altLang="zh-CN" sz="2400" b="0">
              <a:solidFill>
                <a:srgbClr val="000000"/>
              </a:solidFill>
              <a:latin typeface="Helvetica" pitchFamily="2" charset="0"/>
              <a:ea typeface="宋体" charset="-122"/>
              <a:cs typeface="+mn-cs"/>
            </a:endParaRPr>
          </a:p>
        </p:txBody>
      </p:sp>
      <p:sp>
        <p:nvSpPr>
          <p:cNvPr id="11" name="Slide Number Placeholder 4"/>
          <p:cNvSpPr txBox="1">
            <a:spLocks/>
          </p:cNvSpPr>
          <p:nvPr/>
        </p:nvSpPr>
        <p:spPr>
          <a:xfrm>
            <a:off x="8305800" y="6364288"/>
            <a:ext cx="1905000" cy="457200"/>
          </a:xfrm>
          <a:prstGeom prst="rect">
            <a:avLst/>
          </a:prstGeom>
          <a:noFill/>
          <a:ln/>
        </p:spPr>
        <p:txBody>
          <a:bodyPr/>
          <a:lstStyle/>
          <a:p>
            <a:pPr algn="ctr">
              <a:defRPr/>
            </a:pPr>
            <a:fld id="{48CA802D-E36B-45E7-AFE9-6B97653694B4}" type="slidenum">
              <a:rPr lang="en-US" altLang="zh-CN" b="0">
                <a:solidFill>
                  <a:srgbClr val="000000"/>
                </a:solidFill>
                <a:latin typeface="Times New Roman" pitchFamily="18" charset="0"/>
                <a:ea typeface="+mn-ea"/>
                <a:cs typeface="+mn-cs"/>
              </a:rPr>
              <a:pPr algn="ctr">
                <a:defRPr/>
              </a:pPr>
              <a:t>44</a:t>
            </a:fld>
            <a:endParaRPr lang="en-US" altLang="zh-CN" b="0" dirty="0">
              <a:solidFill>
                <a:srgbClr val="000000"/>
              </a:solidFill>
              <a:latin typeface="Times New Roman" pitchFamily="18" charset="0"/>
              <a:ea typeface="+mn-ea"/>
              <a:cs typeface="+mn-cs"/>
            </a:endParaRPr>
          </a:p>
        </p:txBody>
      </p:sp>
      <p:sp>
        <p:nvSpPr>
          <p:cNvPr id="12" name="Rectangle 4"/>
          <p:cNvSpPr txBox="1">
            <a:spLocks noChangeArrowheads="1"/>
          </p:cNvSpPr>
          <p:nvPr/>
        </p:nvSpPr>
        <p:spPr>
          <a:xfrm>
            <a:off x="1981200" y="6364288"/>
            <a:ext cx="4389438" cy="457200"/>
          </a:xfrm>
          <a:prstGeom prst="rect">
            <a:avLst/>
          </a:prstGeom>
          <a:ln/>
        </p:spPr>
        <p:txBody>
          <a:bodyPr/>
          <a:lstStyle>
            <a:lvl1pPr>
              <a:defRPr/>
            </a:lvl1pPr>
          </a:lstStyle>
          <a:p>
            <a:pPr algn="ctr">
              <a:defRPr/>
            </a:pPr>
            <a:r>
              <a:rPr lang="en-US" b="0">
                <a:solidFill>
                  <a:srgbClr val="000000"/>
                </a:solidFill>
                <a:latin typeface="Times New Roman" pitchFamily="18" charset="0"/>
                <a:ea typeface="+mn-ea"/>
                <a:cs typeface="+mn-cs"/>
              </a:rPr>
              <a:t> © Zonghua Gu, CMPT 300, Fall 2011 </a:t>
            </a:r>
            <a:endParaRPr lang="en-US" b="0" dirty="0">
              <a:solidFill>
                <a:srgbClr val="000000"/>
              </a:solidFill>
              <a:latin typeface="Times New Roman" pitchFamily="18" charset="0"/>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4" name="Rectangle 2"/>
          <p:cNvSpPr>
            <a:spLocks noGrp="1" noChangeArrowheads="1"/>
          </p:cNvSpPr>
          <p:nvPr>
            <p:ph type="title"/>
          </p:nvPr>
        </p:nvSpPr>
        <p:spPr/>
        <p:txBody>
          <a:bodyPr/>
          <a:lstStyle/>
          <a:p>
            <a:pPr eaLnBrk="1" hangingPunct="1"/>
            <a:r>
              <a:rPr lang="en-US" altLang="zh-CN" sz="4000" dirty="0">
                <a:ea typeface="宋体" charset="-122"/>
              </a:rPr>
              <a:t>Next Request to Check for Safety</a:t>
            </a:r>
          </a:p>
        </p:txBody>
      </p:sp>
      <p:sp>
        <p:nvSpPr>
          <p:cNvPr id="20485"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Now start from this safe state and consider the next request for resources</a:t>
            </a:r>
          </a:p>
          <a:p>
            <a:pPr eaLnBrk="1" hangingPunct="1">
              <a:lnSpc>
                <a:spcPct val="90000"/>
              </a:lnSpc>
            </a:pPr>
            <a:r>
              <a:rPr lang="en-US" altLang="zh-CN" sz="2800" dirty="0">
                <a:ea typeface="宋体" charset="-122"/>
              </a:rPr>
              <a:t>Process 1 is now requesting 1 more of resource  of resource 3 </a:t>
            </a:r>
          </a:p>
          <a:p>
            <a:pPr eaLnBrk="1" hangingPunct="1">
              <a:lnSpc>
                <a:spcPct val="90000"/>
              </a:lnSpc>
            </a:pPr>
            <a:r>
              <a:rPr lang="en-US" altLang="zh-CN" sz="2800" dirty="0">
                <a:ea typeface="宋体" charset="-122"/>
              </a:rPr>
              <a:t>Do we grant this request? Might this request cause deadlock?</a:t>
            </a:r>
          </a:p>
          <a:p>
            <a:pPr lvl="1" eaLnBrk="1" hangingPunct="1">
              <a:lnSpc>
                <a:spcPct val="90000"/>
              </a:lnSpc>
            </a:pPr>
            <a:r>
              <a:rPr lang="en-US" altLang="zh-CN" sz="2400" dirty="0">
                <a:ea typeface="宋体" charset="-122"/>
              </a:rPr>
              <a:t>Step 1: Calculate the state of the system if this request is filled</a:t>
            </a:r>
          </a:p>
          <a:p>
            <a:pPr lvl="1" eaLnBrk="1" hangingPunct="1">
              <a:lnSpc>
                <a:spcPct val="90000"/>
              </a:lnSpc>
            </a:pPr>
            <a:r>
              <a:rPr lang="en-US" altLang="zh-CN" sz="2400" dirty="0">
                <a:ea typeface="宋体" charset="-122"/>
              </a:rPr>
              <a:t>Step 2: Determine if the new state is a safe state, use the bankers algorithm</a:t>
            </a:r>
          </a:p>
        </p:txBody>
      </p:sp>
      <p:sp>
        <p:nvSpPr>
          <p:cNvPr id="6" name="Slide Number Placeholder 4"/>
          <p:cNvSpPr>
            <a:spLocks noGrp="1"/>
          </p:cNvSpPr>
          <p:nvPr>
            <p:ph type="sldNum" sz="quarter" idx="11"/>
          </p:nvPr>
        </p:nvSpPr>
        <p:spPr>
          <a:xfrm>
            <a:off x="8305800" y="6364288"/>
            <a:ext cx="1905000" cy="457200"/>
          </a:xfrm>
          <a:noFill/>
        </p:spPr>
        <p:txBody>
          <a:bodyPr/>
          <a:lstStyle/>
          <a:p>
            <a:fld id="{48CA802D-E36B-45E7-AFE9-6B97653694B4}" type="slidenum">
              <a:rPr lang="en-US" altLang="zh-CN" b="0">
                <a:solidFill>
                  <a:srgbClr val="000000"/>
                </a:solidFill>
                <a:cs typeface="+mn-cs"/>
              </a:rPr>
              <a:pPr/>
              <a:t>45</a:t>
            </a:fld>
            <a:endParaRPr lang="en-US" altLang="zh-CN" b="0" dirty="0">
              <a:solidFill>
                <a:srgbClr val="000000"/>
              </a:solidFill>
              <a:cs typeface="+mn-cs"/>
            </a:endParaRPr>
          </a:p>
        </p:txBody>
      </p:sp>
      <p:sp>
        <p:nvSpPr>
          <p:cNvPr id="7" name="Rectangle 4"/>
          <p:cNvSpPr>
            <a:spLocks noGrp="1" noChangeArrowheads="1"/>
          </p:cNvSpPr>
          <p:nvPr>
            <p:ph type="dt" sz="half" idx="4294967295"/>
          </p:nvPr>
        </p:nvSpPr>
        <p:spPr>
          <a:xfrm>
            <a:off x="1981200" y="6364288"/>
            <a:ext cx="4389438" cy="457200"/>
          </a:xfrm>
          <a:prstGeom prst="rect">
            <a:avLst/>
          </a:prstGeom>
          <a:ln/>
        </p:spPr>
        <p:txBody>
          <a:bodyPr/>
          <a:lstStyle>
            <a:lvl1pPr>
              <a:defRPr/>
            </a:lvl1p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9" name="Rectangle 8"/>
          <p:cNvSpPr>
            <a:spLocks noChangeArrowheads="1"/>
          </p:cNvSpPr>
          <p:nvPr/>
        </p:nvSpPr>
        <p:spPr bwMode="auto">
          <a:xfrm>
            <a:off x="1836738" y="1917701"/>
            <a:ext cx="8450262" cy="4302125"/>
          </a:xfrm>
          <a:prstGeom prst="rect">
            <a:avLst/>
          </a:prstGeom>
          <a:noFill/>
          <a:ln w="9525">
            <a:noFill/>
            <a:miter lim="800000"/>
            <a:headEnd/>
            <a:tailEnd/>
          </a:ln>
        </p:spPr>
        <p:txBody>
          <a:bodyPr/>
          <a:lstStyle/>
          <a:p>
            <a:pPr marL="469900" indent="-469900" eaLnBrk="1" hangingPunct="1">
              <a:spcBef>
                <a:spcPct val="20000"/>
              </a:spcBef>
              <a:buClr>
                <a:srgbClr val="660000"/>
              </a:buClr>
              <a:buSzPct val="90000"/>
              <a:buFont typeface="Wingdings" pitchFamily="2" charset="2"/>
              <a:buChar char="]"/>
            </a:pPr>
            <a:r>
              <a:rPr lang="en-US" altLang="zh-CN" sz="2400" b="0" dirty="0">
                <a:solidFill>
                  <a:srgbClr val="000000"/>
                </a:solidFill>
                <a:latin typeface="Helvetica" pitchFamily="2" charset="0"/>
                <a:ea typeface="宋体" charset="-122"/>
                <a:cs typeface="+mn-cs"/>
              </a:rPr>
              <a:t>Check row L=1,  L=2, L=3</a:t>
            </a: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2400" b="0" dirty="0">
              <a:solidFill>
                <a:srgbClr val="000000"/>
              </a:solidFill>
              <a:latin typeface="Helvetica" pitchFamily="2" charset="0"/>
              <a:ea typeface="宋体" charset="-122"/>
              <a:cs typeface="+mn-cs"/>
            </a:endParaRPr>
          </a:p>
          <a:p>
            <a:pPr marL="469900" indent="-469900" eaLnBrk="1" hangingPunct="1">
              <a:spcBef>
                <a:spcPct val="20000"/>
              </a:spcBef>
              <a:buClr>
                <a:srgbClr val="660000"/>
              </a:buClr>
              <a:buSzPct val="90000"/>
              <a:buFont typeface="Wingdings" pitchFamily="2" charset="2"/>
              <a:buChar char="]"/>
            </a:pPr>
            <a:endParaRPr lang="en-US" altLang="zh-CN" sz="1400" b="0" dirty="0">
              <a:solidFill>
                <a:srgbClr val="000000"/>
              </a:solidFill>
              <a:latin typeface="Helvetica" pitchFamily="2" charset="0"/>
              <a:ea typeface="宋体" charset="-122"/>
              <a:cs typeface="+mn-cs"/>
            </a:endParaRPr>
          </a:p>
          <a:p>
            <a:pPr marL="469900" indent="-469900" eaLnBrk="1" hangingPunct="1">
              <a:spcBef>
                <a:spcPct val="25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 [2, 2, 1, 1]      (R-C)</a:t>
            </a:r>
            <a:r>
              <a:rPr lang="en-US" altLang="zh-CN" sz="2000" b="0" baseline="-25000" dirty="0">
                <a:solidFill>
                  <a:srgbClr val="000000"/>
                </a:solidFill>
                <a:latin typeface="Helvetica" pitchFamily="2" charset="0"/>
                <a:ea typeface="宋体" charset="-122"/>
                <a:cs typeface="+mn-cs"/>
              </a:rPr>
              <a:t>1</a:t>
            </a:r>
            <a:r>
              <a:rPr lang="en-US" altLang="zh-CN" sz="2000" b="0" dirty="0">
                <a:solidFill>
                  <a:srgbClr val="000000"/>
                </a:solidFill>
                <a:latin typeface="Helvetica" pitchFamily="2" charset="0"/>
                <a:ea typeface="宋体" charset="-122"/>
                <a:cs typeface="+mn-cs"/>
              </a:rPr>
              <a:t> &gt; A</a:t>
            </a:r>
          </a:p>
          <a:p>
            <a:pPr marL="469900" indent="-469900" eaLnBrk="1" hangingPunct="1">
              <a:spcBef>
                <a:spcPct val="20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2</a:t>
            </a:r>
            <a:r>
              <a:rPr lang="en-US" altLang="zh-CN" sz="2000" b="0" dirty="0">
                <a:solidFill>
                  <a:srgbClr val="000000"/>
                </a:solidFill>
                <a:latin typeface="Helvetica" pitchFamily="2" charset="0"/>
                <a:ea typeface="宋体" charset="-122"/>
                <a:cs typeface="+mn-cs"/>
              </a:rPr>
              <a:t> = [0, 0, 1, 0]       (R-C)</a:t>
            </a:r>
            <a:r>
              <a:rPr lang="en-US" altLang="zh-CN" sz="2000" b="0" baseline="-25000" dirty="0">
                <a:solidFill>
                  <a:srgbClr val="000000"/>
                </a:solidFill>
                <a:latin typeface="Helvetica" pitchFamily="2" charset="0"/>
                <a:ea typeface="宋体" charset="-122"/>
                <a:cs typeface="+mn-cs"/>
              </a:rPr>
              <a:t>2 </a:t>
            </a:r>
            <a:r>
              <a:rPr lang="en-US" altLang="zh-CN" sz="2000" b="0" dirty="0">
                <a:solidFill>
                  <a:srgbClr val="000000"/>
                </a:solidFill>
                <a:latin typeface="Helvetica" pitchFamily="2" charset="0"/>
                <a:ea typeface="宋体" charset="-122"/>
                <a:cs typeface="+mn-cs"/>
              </a:rPr>
              <a:t>&gt; A</a:t>
            </a:r>
          </a:p>
          <a:p>
            <a:pPr marL="469900" indent="-469900" eaLnBrk="1" hangingPunct="1">
              <a:spcBef>
                <a:spcPct val="20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 [1, 0, 3, 0]       (R-C)</a:t>
            </a:r>
            <a:r>
              <a:rPr lang="en-US" altLang="zh-CN" sz="2000" b="0" baseline="-25000" dirty="0">
                <a:solidFill>
                  <a:srgbClr val="000000"/>
                </a:solidFill>
                <a:latin typeface="Helvetica" pitchFamily="2" charset="0"/>
                <a:ea typeface="宋体" charset="-122"/>
                <a:cs typeface="+mn-cs"/>
              </a:rPr>
              <a:t>3</a:t>
            </a:r>
            <a:r>
              <a:rPr lang="en-US" altLang="zh-CN" sz="2000" b="0" dirty="0">
                <a:solidFill>
                  <a:srgbClr val="000000"/>
                </a:solidFill>
                <a:latin typeface="Helvetica" pitchFamily="2" charset="0"/>
                <a:ea typeface="宋体" charset="-122"/>
                <a:cs typeface="+mn-cs"/>
              </a:rPr>
              <a:t> &gt; A</a:t>
            </a:r>
          </a:p>
          <a:p>
            <a:pPr marL="469900" indent="-469900" eaLnBrk="1" hangingPunct="1">
              <a:spcBef>
                <a:spcPct val="20000"/>
              </a:spcBef>
              <a:buClr>
                <a:srgbClr val="660000"/>
              </a:buClr>
              <a:buSzPct val="90000"/>
              <a:buFont typeface="Wingdings" pitchFamily="2" charset="2"/>
              <a:buChar char="]"/>
            </a:pPr>
            <a:r>
              <a:rPr lang="en-US" altLang="zh-CN" sz="2000" b="0" dirty="0">
                <a:solidFill>
                  <a:srgbClr val="000000"/>
                </a:solidFill>
                <a:latin typeface="Helvetica" pitchFamily="2" charset="0"/>
                <a:ea typeface="宋体" charset="-122"/>
                <a:cs typeface="+mn-cs"/>
              </a:rPr>
              <a:t>(R-C)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 [4, 2, 1, 0]       (R-C)</a:t>
            </a:r>
            <a:r>
              <a:rPr lang="en-US" altLang="zh-CN" sz="2000" b="0" baseline="-25000" dirty="0">
                <a:solidFill>
                  <a:srgbClr val="000000"/>
                </a:solidFill>
                <a:latin typeface="Helvetica" pitchFamily="2" charset="0"/>
                <a:ea typeface="宋体" charset="-122"/>
                <a:cs typeface="+mn-cs"/>
              </a:rPr>
              <a:t>4</a:t>
            </a:r>
            <a:r>
              <a:rPr lang="en-US" altLang="zh-CN" sz="2000" b="0" dirty="0">
                <a:solidFill>
                  <a:srgbClr val="000000"/>
                </a:solidFill>
                <a:latin typeface="Helvetica" pitchFamily="2" charset="0"/>
                <a:ea typeface="宋体" charset="-122"/>
                <a:cs typeface="+mn-cs"/>
              </a:rPr>
              <a:t> &gt; A</a:t>
            </a:r>
          </a:p>
        </p:txBody>
      </p:sp>
      <p:sp>
        <p:nvSpPr>
          <p:cNvPr id="10250" name="Rectangle 2"/>
          <p:cNvSpPr>
            <a:spLocks noGrp="1" noChangeArrowheads="1"/>
          </p:cNvSpPr>
          <p:nvPr>
            <p:ph type="title" sz="quarter"/>
          </p:nvPr>
        </p:nvSpPr>
        <p:spPr/>
        <p:txBody>
          <a:bodyPr/>
          <a:lstStyle/>
          <a:p>
            <a:pPr eaLnBrk="1" hangingPunct="1"/>
            <a:r>
              <a:rPr lang="en-US" altLang="zh-CN" sz="4000" dirty="0">
                <a:ea typeface="宋体" charset="-122"/>
              </a:rPr>
              <a:t>New starting state: next request</a:t>
            </a:r>
            <a:br>
              <a:rPr lang="en-US" altLang="zh-CN" sz="4000" dirty="0">
                <a:ea typeface="宋体" charset="-122"/>
              </a:rPr>
            </a:br>
            <a:r>
              <a:rPr lang="en-US" altLang="zh-CN" sz="4000" dirty="0">
                <a:ea typeface="宋体" charset="-122"/>
              </a:rPr>
              <a:t>Is this state safe?</a:t>
            </a:r>
          </a:p>
        </p:txBody>
      </p:sp>
      <p:graphicFrame>
        <p:nvGraphicFramePr>
          <p:cNvPr id="10242" name="Object 3"/>
          <p:cNvGraphicFramePr>
            <a:graphicFrameLocks noGrp="1" noChangeAspect="1"/>
          </p:cNvGraphicFramePr>
          <p:nvPr>
            <p:ph sz="quarter" idx="1"/>
            <p:extLst>
              <p:ext uri="{D42A27DB-BD31-4B8C-83A1-F6EECF244321}">
                <p14:modId xmlns:p14="http://schemas.microsoft.com/office/powerpoint/2010/main" val="188063865"/>
              </p:ext>
            </p:extLst>
          </p:nvPr>
        </p:nvGraphicFramePr>
        <p:xfrm>
          <a:off x="2012950" y="2493963"/>
          <a:ext cx="2444750" cy="1606550"/>
        </p:xfrm>
        <a:graphic>
          <a:graphicData uri="http://schemas.openxmlformats.org/presentationml/2006/ole">
            <mc:AlternateContent xmlns:mc="http://schemas.openxmlformats.org/markup-compatibility/2006">
              <mc:Choice xmlns:v="urn:schemas-microsoft-com:vml" Requires="v">
                <p:oleObj name="Equation" r:id="rId2" imgW="1168200" imgH="914400" progId="Equation.3">
                  <p:embed/>
                </p:oleObj>
              </mc:Choice>
              <mc:Fallback>
                <p:oleObj name="Equation" r:id="rId2" imgW="1168200" imgH="914400" progId="Equation.3">
                  <p:embed/>
                  <p:pic>
                    <p:nvPicPr>
                      <p:cNvPr id="10242"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12950" y="2493963"/>
                        <a:ext cx="2444750" cy="1606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4"/>
          <p:cNvGraphicFramePr>
            <a:graphicFrameLocks noGrp="1" noChangeAspect="1"/>
          </p:cNvGraphicFramePr>
          <p:nvPr>
            <p:ph sz="quarter" idx="2"/>
            <p:extLst>
              <p:ext uri="{D42A27DB-BD31-4B8C-83A1-F6EECF244321}">
                <p14:modId xmlns:p14="http://schemas.microsoft.com/office/powerpoint/2010/main" val="2864571765"/>
              </p:ext>
            </p:extLst>
          </p:nvPr>
        </p:nvGraphicFramePr>
        <p:xfrm>
          <a:off x="4578351" y="2473325"/>
          <a:ext cx="2797175" cy="1627188"/>
        </p:xfrm>
        <a:graphic>
          <a:graphicData uri="http://schemas.openxmlformats.org/presentationml/2006/ole">
            <mc:AlternateContent xmlns:mc="http://schemas.openxmlformats.org/markup-compatibility/2006">
              <mc:Choice xmlns:v="urn:schemas-microsoft-com:vml" Requires="v">
                <p:oleObj name="Equation" r:id="rId4" imgW="1320480" imgH="914400" progId="Equation.3">
                  <p:embed/>
                </p:oleObj>
              </mc:Choice>
              <mc:Fallback>
                <p:oleObj name="Equation" r:id="rId4" imgW="1320480" imgH="914400" progId="Equation.3">
                  <p:embed/>
                  <p:pic>
                    <p:nvPicPr>
                      <p:cNvPr id="10243"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8351" y="2473325"/>
                        <a:ext cx="2797175"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Content Placeholder 10243"/>
          <p:cNvGraphicFramePr>
            <a:graphicFrameLocks noGrp="1" noChangeAspect="1"/>
          </p:cNvGraphicFramePr>
          <p:nvPr>
            <p:ph sz="quarter" idx="3"/>
            <p:extLst>
              <p:ext uri="{D42A27DB-BD31-4B8C-83A1-F6EECF244321}">
                <p14:modId xmlns:p14="http://schemas.microsoft.com/office/powerpoint/2010/main" val="2681928518"/>
              </p:ext>
            </p:extLst>
          </p:nvPr>
        </p:nvGraphicFramePr>
        <p:xfrm>
          <a:off x="3473450" y="4383089"/>
          <a:ext cx="2406650" cy="377825"/>
        </p:xfrm>
        <a:graphic>
          <a:graphicData uri="http://schemas.openxmlformats.org/presentationml/2006/ole">
            <mc:AlternateContent xmlns:mc="http://schemas.openxmlformats.org/markup-compatibility/2006">
              <mc:Choice xmlns:v="urn:schemas-microsoft-com:vml" Requires="v">
                <p:oleObj name="Equation" r:id="rId6" imgW="1155600" imgH="215640" progId="Equation.3">
                  <p:embed/>
                </p:oleObj>
              </mc:Choice>
              <mc:Fallback>
                <p:oleObj name="Equation" r:id="rId6" imgW="1155600" imgH="215640" progId="Equation.3">
                  <p:embed/>
                  <p:pic>
                    <p:nvPicPr>
                      <p:cNvPr id="10244" name="Object 102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3450" y="4383089"/>
                        <a:ext cx="24066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6"/>
          <p:cNvGraphicFramePr>
            <a:graphicFrameLocks noGrp="1" noChangeAspect="1"/>
          </p:cNvGraphicFramePr>
          <p:nvPr>
            <p:ph sz="quarter" idx="4"/>
            <p:extLst>
              <p:ext uri="{D42A27DB-BD31-4B8C-83A1-F6EECF244321}">
                <p14:modId xmlns:p14="http://schemas.microsoft.com/office/powerpoint/2010/main" val="3102051970"/>
              </p:ext>
            </p:extLst>
          </p:nvPr>
        </p:nvGraphicFramePr>
        <p:xfrm>
          <a:off x="7186614" y="4352926"/>
          <a:ext cx="1685925" cy="333375"/>
        </p:xfrm>
        <a:graphic>
          <a:graphicData uri="http://schemas.openxmlformats.org/presentationml/2006/ole">
            <mc:AlternateContent xmlns:mc="http://schemas.openxmlformats.org/markup-compatibility/2006">
              <mc:Choice xmlns:v="urn:schemas-microsoft-com:vml" Requires="v">
                <p:oleObj name="Equation" r:id="rId8" imgW="1091880" imgH="215640" progId="Equation.3">
                  <p:embed/>
                </p:oleObj>
              </mc:Choice>
              <mc:Fallback>
                <p:oleObj name="Equation" r:id="rId8" imgW="1091880" imgH="215640" progId="Equation.3">
                  <p:embed/>
                  <p:pic>
                    <p:nvPicPr>
                      <p:cNvPr id="10245"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186614" y="4352926"/>
                        <a:ext cx="1685925"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7"/>
          <p:cNvGraphicFramePr>
            <a:graphicFrameLocks noChangeAspect="1"/>
          </p:cNvGraphicFramePr>
          <p:nvPr>
            <p:extLst>
              <p:ext uri="{D42A27DB-BD31-4B8C-83A1-F6EECF244321}">
                <p14:modId xmlns:p14="http://schemas.microsoft.com/office/powerpoint/2010/main" val="1688607273"/>
              </p:ext>
            </p:extLst>
          </p:nvPr>
        </p:nvGraphicFramePr>
        <p:xfrm>
          <a:off x="7151688" y="2473325"/>
          <a:ext cx="3308350" cy="1627188"/>
        </p:xfrm>
        <a:graphic>
          <a:graphicData uri="http://schemas.openxmlformats.org/presentationml/2006/ole">
            <mc:AlternateContent xmlns:mc="http://schemas.openxmlformats.org/markup-compatibility/2006">
              <mc:Choice xmlns:v="urn:schemas-microsoft-com:vml" Requires="v">
                <p:oleObj name="Equation" r:id="rId10" imgW="1562040" imgH="914400" progId="Equation.3">
                  <p:embed/>
                </p:oleObj>
              </mc:Choice>
              <mc:Fallback>
                <p:oleObj name="Equation" r:id="rId10" imgW="1562040" imgH="914400" progId="Equation.3">
                  <p:embed/>
                  <p:pic>
                    <p:nvPicPr>
                      <p:cNvPr id="10246"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51688" y="2473325"/>
                        <a:ext cx="3308350" cy="1627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251" name="Text Box 11"/>
          <p:cNvSpPr txBox="1">
            <a:spLocks noChangeArrowheads="1"/>
          </p:cNvSpPr>
          <p:nvPr/>
        </p:nvSpPr>
        <p:spPr bwMode="auto">
          <a:xfrm>
            <a:off x="6735763" y="4775200"/>
            <a:ext cx="3155950" cy="1754326"/>
          </a:xfrm>
          <a:prstGeom prst="rect">
            <a:avLst/>
          </a:prstGeom>
          <a:noFill/>
          <a:ln w="38100" algn="ctr">
            <a:noFill/>
            <a:miter lim="800000"/>
            <a:headEnd/>
            <a:tailEnd/>
          </a:ln>
        </p:spPr>
        <p:txBody>
          <a:bodyPr>
            <a:spAutoFit/>
          </a:bodyPr>
          <a:lstStyle/>
          <a:p>
            <a:pPr algn="ctr">
              <a:spcBef>
                <a:spcPct val="50000"/>
              </a:spcBef>
            </a:pPr>
            <a:r>
              <a:rPr lang="en-US" altLang="zh-CN" sz="2400" b="0" dirty="0">
                <a:solidFill>
                  <a:srgbClr val="000000"/>
                </a:solidFill>
                <a:latin typeface="Times New Roman" pitchFamily="18" charset="0"/>
                <a:ea typeface="宋体" charset="-122"/>
                <a:cs typeface="+mn-cs"/>
              </a:rPr>
              <a:t>UNSAFE!!!, no row marked as complete!</a:t>
            </a:r>
          </a:p>
          <a:p>
            <a:pPr algn="ctr">
              <a:spcBef>
                <a:spcPct val="50000"/>
              </a:spcBef>
            </a:pPr>
            <a:r>
              <a:rPr lang="en-US" altLang="zh-CN" sz="2400" b="0" dirty="0">
                <a:solidFill>
                  <a:srgbClr val="000000"/>
                </a:solidFill>
                <a:latin typeface="Times New Roman" pitchFamily="18" charset="0"/>
                <a:ea typeface="宋体" charset="-122"/>
                <a:cs typeface="+mn-cs"/>
              </a:rPr>
              <a:t>Processes may be deadlocked</a:t>
            </a:r>
          </a:p>
        </p:txBody>
      </p:sp>
      <p:sp>
        <p:nvSpPr>
          <p:cNvPr id="13" name="Slide Number Placeholder 4"/>
          <p:cNvSpPr>
            <a:spLocks noGrp="1"/>
          </p:cNvSpPr>
          <p:nvPr>
            <p:ph type="sldNum" sz="quarter" idx="11"/>
          </p:nvPr>
        </p:nvSpPr>
        <p:spPr>
          <a:xfrm>
            <a:off x="8305800" y="6364288"/>
            <a:ext cx="1905000" cy="457200"/>
          </a:xfrm>
          <a:noFill/>
        </p:spPr>
        <p:txBody>
          <a:bodyPr/>
          <a:lstStyle/>
          <a:p>
            <a:pPr algn="ctr"/>
            <a:fld id="{48CA802D-E36B-45E7-AFE9-6B97653694B4}" type="slidenum">
              <a:rPr lang="en-US" altLang="zh-CN" b="0">
                <a:solidFill>
                  <a:srgbClr val="000000"/>
                </a:solidFill>
                <a:latin typeface="Times New Roman" pitchFamily="18" charset="0"/>
                <a:ea typeface="+mn-ea"/>
                <a:cs typeface="+mn-cs"/>
              </a:rPr>
              <a:pPr algn="ctr"/>
              <a:t>46</a:t>
            </a:fld>
            <a:endParaRPr lang="en-US" altLang="zh-CN" b="0" dirty="0">
              <a:solidFill>
                <a:srgbClr val="000000"/>
              </a:solidFill>
              <a:latin typeface="Times New Roman" pitchFamily="18" charset="0"/>
              <a:ea typeface="+mn-ea"/>
              <a:cs typeface="+mn-cs"/>
            </a:endParaRPr>
          </a:p>
        </p:txBody>
      </p:sp>
      <p:sp>
        <p:nvSpPr>
          <p:cNvPr id="14" name="Rectangle 4"/>
          <p:cNvSpPr txBox="1">
            <a:spLocks noChangeArrowheads="1"/>
          </p:cNvSpPr>
          <p:nvPr/>
        </p:nvSpPr>
        <p:spPr>
          <a:xfrm>
            <a:off x="1981200" y="6364288"/>
            <a:ext cx="4389438" cy="457200"/>
          </a:xfrm>
          <a:prstGeom prst="rect">
            <a:avLst/>
          </a:prstGeom>
          <a:ln/>
        </p:spPr>
        <p:txBody>
          <a:bodyPr/>
          <a:lstStyle>
            <a:lvl1pPr>
              <a:defRPr/>
            </a:lvl1pPr>
          </a:lstStyle>
          <a:p>
            <a:pPr algn="ctr">
              <a:defRPr/>
            </a:pPr>
            <a:r>
              <a:rPr lang="en-US" b="0">
                <a:solidFill>
                  <a:srgbClr val="000000"/>
                </a:solidFill>
                <a:latin typeface="Times New Roman" pitchFamily="18" charset="0"/>
                <a:ea typeface="+mn-ea"/>
                <a:cs typeface="+mn-cs"/>
              </a:rPr>
              <a:t> © Zonghua Gu, CMPT 300, Fall 2011 </a:t>
            </a:r>
            <a:endParaRPr lang="en-US" b="0" dirty="0">
              <a:solidFill>
                <a:srgbClr val="000000"/>
              </a:solidFill>
              <a:latin typeface="Times New Roman" pitchFamily="18" charset="0"/>
              <a:ea typeface="+mn-ea"/>
              <a:cs typeface="+mn-cs"/>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Slide Number Placeholder 4"/>
          <p:cNvSpPr>
            <a:spLocks noGrp="1"/>
          </p:cNvSpPr>
          <p:nvPr>
            <p:ph type="sldNum" sz="quarter" idx="11"/>
          </p:nvPr>
        </p:nvSpPr>
        <p:spPr>
          <a:noFill/>
        </p:spPr>
        <p:txBody>
          <a:bodyPr/>
          <a:lstStyle/>
          <a:p>
            <a:fld id="{991CFB09-717F-4A5F-BF3D-8B7F83B9A683}" type="slidenum">
              <a:rPr lang="en-US" altLang="zh-CN" b="0">
                <a:solidFill>
                  <a:srgbClr val="000000"/>
                </a:solidFill>
                <a:cs typeface="+mn-cs"/>
              </a:rPr>
              <a:pPr/>
              <a:t>47</a:t>
            </a:fld>
            <a:endParaRPr lang="en-US" altLang="zh-CN" b="0">
              <a:solidFill>
                <a:srgbClr val="000000"/>
              </a:solidFill>
              <a:cs typeface="+mn-cs"/>
            </a:endParaRPr>
          </a:p>
        </p:txBody>
      </p:sp>
      <p:sp>
        <p:nvSpPr>
          <p:cNvPr id="21508" name="Rectangle 2"/>
          <p:cNvSpPr>
            <a:spLocks noGrp="1" noChangeArrowheads="1"/>
          </p:cNvSpPr>
          <p:nvPr>
            <p:ph type="title"/>
          </p:nvPr>
        </p:nvSpPr>
        <p:spPr/>
        <p:txBody>
          <a:bodyPr/>
          <a:lstStyle/>
          <a:p>
            <a:pPr eaLnBrk="1" hangingPunct="1"/>
            <a:r>
              <a:rPr lang="en-US" altLang="zh-CN">
                <a:ea typeface="宋体" charset="-122"/>
              </a:rPr>
              <a:t>Unsafe state vs. deadlock</a:t>
            </a:r>
          </a:p>
        </p:txBody>
      </p:sp>
      <p:sp>
        <p:nvSpPr>
          <p:cNvPr id="21509" name="Rectangle 3"/>
          <p:cNvSpPr>
            <a:spLocks noGrp="1" noChangeArrowheads="1"/>
          </p:cNvSpPr>
          <p:nvPr>
            <p:ph type="body" idx="1"/>
          </p:nvPr>
        </p:nvSpPr>
        <p:spPr/>
        <p:txBody>
          <a:bodyPr/>
          <a:lstStyle/>
          <a:p>
            <a:pPr eaLnBrk="1" hangingPunct="1">
              <a:lnSpc>
                <a:spcPct val="90000"/>
              </a:lnSpc>
            </a:pPr>
            <a:r>
              <a:rPr lang="en-US" altLang="zh-CN" sz="2400" dirty="0">
                <a:ea typeface="宋体" charset="-122"/>
              </a:rPr>
              <a:t>The unsafe state indicates not that the system is deadlocked or will become deadlocked, but that there is potential for deadlock if the system operates in that state</a:t>
            </a:r>
          </a:p>
          <a:p>
            <a:pPr eaLnBrk="1" hangingPunct="1">
              <a:lnSpc>
                <a:spcPct val="90000"/>
              </a:lnSpc>
            </a:pPr>
            <a:r>
              <a:rPr lang="en-US" altLang="zh-CN" sz="2400" dirty="0">
                <a:ea typeface="宋体" charset="-122"/>
              </a:rPr>
              <a:t>Thus, to avoid deadlock we do not allow the system to allocate resources that would put it into an unsafe state. </a:t>
            </a:r>
          </a:p>
          <a:p>
            <a:pPr eaLnBrk="1" hangingPunct="1">
              <a:lnSpc>
                <a:spcPct val="90000"/>
              </a:lnSpc>
            </a:pPr>
            <a:r>
              <a:rPr lang="en-US" altLang="zh-CN" sz="2400" dirty="0">
                <a:ea typeface="宋体" charset="-122"/>
              </a:rPr>
              <a:t>This is a conservative strategy. It is possible that processes blocked because of a risk of deadlock would not in fact cause a deadlock during execution</a:t>
            </a:r>
          </a:p>
          <a:p>
            <a:pPr eaLnBrk="1" hangingPunct="1">
              <a:lnSpc>
                <a:spcPct val="90000"/>
              </a:lnSpc>
            </a:pPr>
            <a:r>
              <a:rPr lang="en-US" altLang="zh-CN" sz="2400" dirty="0">
                <a:ea typeface="宋体" charset="-122"/>
              </a:rPr>
              <a:t>We are basing our ‘detection’ of a deadlock on worst case assumptions</a:t>
            </a:r>
          </a:p>
          <a:p>
            <a:pPr lvl="1" eaLnBrk="1" hangingPunct="1">
              <a:lnSpc>
                <a:spcPct val="90000"/>
              </a:lnSpc>
            </a:pPr>
            <a:r>
              <a:rPr lang="en-US" altLang="zh-CN" sz="2000" dirty="0">
                <a:ea typeface="宋体" charset="-122"/>
              </a:rPr>
              <a:t>The process may use ALL the resources it needs at any time </a:t>
            </a:r>
          </a:p>
        </p:txBody>
      </p:sp>
      <p:sp>
        <p:nvSpPr>
          <p:cNvPr id="6" name="Date Placeholder 3"/>
          <p:cNvSpPr>
            <a:spLocks noGrp="1"/>
          </p:cNvSpPr>
          <p:nvPr>
            <p:ph type="dt" sz="half" idx="10"/>
          </p:nvPr>
        </p:nvSpPr>
        <p:spPr>
          <a:xfrm>
            <a:off x="1981200" y="6248400"/>
            <a:ext cx="4389438" cy="457200"/>
          </a:xfrm>
        </p:spPr>
        <p:txBody>
          <a:body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a:t>
            </a:r>
          </a:p>
        </p:txBody>
      </p:sp>
      <p:sp>
        <p:nvSpPr>
          <p:cNvPr id="3" name="Content Placeholder 2"/>
          <p:cNvSpPr>
            <a:spLocks noGrp="1"/>
          </p:cNvSpPr>
          <p:nvPr>
            <p:ph idx="1"/>
          </p:nvPr>
        </p:nvSpPr>
        <p:spPr>
          <a:xfrm>
            <a:off x="1981200" y="1917700"/>
            <a:ext cx="8305800" cy="4572000"/>
          </a:xfrm>
        </p:spPr>
        <p:txBody>
          <a:bodyPr>
            <a:normAutofit fontScale="70000" lnSpcReduction="20000"/>
          </a:bodyPr>
          <a:lstStyle/>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Exercise: use Banker’s algorithm to work out the detailed steps for each of the above scenarios. </a:t>
            </a:r>
          </a:p>
          <a:p>
            <a:pPr lvl="2"/>
            <a:endParaRPr lang="en-US" dirty="0"/>
          </a:p>
        </p:txBody>
      </p:sp>
      <p:sp>
        <p:nvSpPr>
          <p:cNvPr id="4" name="Date Placeholder 3"/>
          <p:cNvSpPr>
            <a:spLocks noGrp="1"/>
          </p:cNvSpPr>
          <p:nvPr>
            <p:ph type="dt" sz="half" idx="10"/>
          </p:nvPr>
        </p:nvSpPr>
        <p:spPr/>
        <p:txBody>
          <a:bodyPr/>
          <a:lstStyle/>
          <a:p>
            <a:pPr algn="ctr">
              <a:defRPr/>
            </a:pPr>
            <a:r>
              <a:rPr lang="en-US" b="0">
                <a:solidFill>
                  <a:srgbClr val="000000"/>
                </a:solidFill>
                <a:latin typeface="Times New Roman" pitchFamily="18" charset="0"/>
                <a:ea typeface="+mn-ea"/>
                <a:cs typeface="+mn-cs"/>
              </a:rPr>
              <a:t> © Zonghua Gu,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48</a:t>
            </a:fld>
            <a:endParaRPr lang="en-US" altLang="zh-CN" b="0">
              <a:solidFill>
                <a:srgbClr val="000000"/>
              </a:solidFill>
              <a:cs typeface="+mn-cs"/>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Banker’s </a:t>
            </a:r>
            <a:r>
              <a:rPr lang="en-US" dirty="0" err="1"/>
              <a:t>algo</a:t>
            </a:r>
            <a:r>
              <a:rPr lang="en-US" dirty="0"/>
              <a:t> applied to Dinning Philosophers cont’</a:t>
            </a:r>
          </a:p>
        </p:txBody>
      </p:sp>
      <p:sp>
        <p:nvSpPr>
          <p:cNvPr id="3" name="Content Placeholder 2"/>
          <p:cNvSpPr>
            <a:spLocks noGrp="1"/>
          </p:cNvSpPr>
          <p:nvPr>
            <p:ph idx="1"/>
          </p:nvPr>
        </p:nvSpPr>
        <p:spPr>
          <a:xfrm>
            <a:off x="1524000" y="1828800"/>
            <a:ext cx="4902200" cy="4406900"/>
          </a:xfrm>
        </p:spPr>
        <p:txBody>
          <a:bodyPr>
            <a:normAutofit fontScale="92500" lnSpcReduction="10000"/>
          </a:bodyPr>
          <a:lstStyle/>
          <a:p>
            <a:pPr marL="469900" lvl="1" indent="-469900">
              <a:buClr>
                <a:schemeClr val="bg2"/>
              </a:buClr>
              <a:buSzPct val="90000"/>
              <a:buFont typeface="Wingdings" pitchFamily="2" charset="2"/>
              <a:buChar char="]"/>
            </a:pPr>
            <a:r>
              <a:rPr lang="en-US" dirty="0"/>
              <a:t>Note: you need to model each fork as a separate resource, since each philosopher can only pick up his left and right forks.</a:t>
            </a:r>
          </a:p>
          <a:p>
            <a:pPr marL="469900" lvl="1" indent="-469900">
              <a:buClr>
                <a:schemeClr val="bg2"/>
              </a:buClr>
              <a:buSzPct val="90000"/>
              <a:buFont typeface="Wingdings" pitchFamily="2" charset="2"/>
              <a:buChar char="]"/>
            </a:pPr>
            <a:r>
              <a:rPr lang="en-US" dirty="0"/>
              <a:t>Suppose we have 5 philosophers numbered 1-5, and 5 forks numbered 1-5; philosopher </a:t>
            </a:r>
            <a:r>
              <a:rPr lang="en-US" dirty="0" err="1"/>
              <a:t>i</a:t>
            </a:r>
            <a:r>
              <a:rPr lang="en-US" dirty="0"/>
              <a:t> has left fork numbered  </a:t>
            </a:r>
            <a:r>
              <a:rPr lang="en-US" dirty="0" err="1"/>
              <a:t>i</a:t>
            </a:r>
            <a:r>
              <a:rPr lang="en-US" dirty="0"/>
              <a:t>, and right fork (i+1)%5.</a:t>
            </a:r>
          </a:p>
          <a:p>
            <a:endParaRPr lang="en-US" dirty="0"/>
          </a:p>
        </p:txBody>
      </p:sp>
      <p:sp>
        <p:nvSpPr>
          <p:cNvPr id="4" name="Date Placeholder 3"/>
          <p:cNvSpPr>
            <a:spLocks noGrp="1"/>
          </p:cNvSpPr>
          <p:nvPr>
            <p:ph type="dt" sz="half" idx="10"/>
          </p:nvPr>
        </p:nvSpPr>
        <p:spPr/>
        <p:txBody>
          <a:bodyPr/>
          <a:lstStyle/>
          <a:p>
            <a:pPr algn="ctr">
              <a:defRPr/>
            </a:pPr>
            <a:r>
              <a:rPr lang="en-US" b="0">
                <a:solidFill>
                  <a:srgbClr val="000000"/>
                </a:solidFill>
                <a:latin typeface="Times New Roman" pitchFamily="18" charset="0"/>
                <a:ea typeface="+mn-ea"/>
                <a:cs typeface="+mn-cs"/>
              </a:rPr>
              <a:t> © Zonghua Gu,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49</a:t>
            </a:fld>
            <a:endParaRPr lang="en-US" altLang="zh-CN" b="0">
              <a:solidFill>
                <a:srgbClr val="000000"/>
              </a:solidFill>
              <a:cs typeface="+mn-cs"/>
            </a:endParaRPr>
          </a:p>
        </p:txBody>
      </p:sp>
      <p:pic>
        <p:nvPicPr>
          <p:cNvPr id="6" name="Picture 2"/>
          <p:cNvPicPr>
            <a:picLocks noChangeAspect="1" noChangeArrowheads="1"/>
          </p:cNvPicPr>
          <p:nvPr/>
        </p:nvPicPr>
        <p:blipFill>
          <a:blip r:embed="rId2" cstate="print"/>
          <a:srcRect/>
          <a:stretch>
            <a:fillRect/>
          </a:stretch>
        </p:blipFill>
        <p:spPr bwMode="auto">
          <a:xfrm>
            <a:off x="6553200" y="1850327"/>
            <a:ext cx="4114800" cy="4248150"/>
          </a:xfrm>
          <a:prstGeom prst="rect">
            <a:avLst/>
          </a:prstGeom>
          <a:noFill/>
          <a:ln w="9525">
            <a:noFill/>
            <a:miter lim="800000"/>
            <a:headEnd/>
            <a:tailEnd/>
          </a:ln>
        </p:spPr>
      </p:pic>
      <p:sp>
        <p:nvSpPr>
          <p:cNvPr id="7" name="TextBox 6"/>
          <p:cNvSpPr txBox="1"/>
          <p:nvPr/>
        </p:nvSpPr>
        <p:spPr>
          <a:xfrm>
            <a:off x="6920789" y="39878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p:cNvSpPr txBox="1"/>
          <p:nvPr/>
        </p:nvSpPr>
        <p:spPr>
          <a:xfrm>
            <a:off x="8470189" y="50927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p:cNvSpPr txBox="1"/>
          <p:nvPr/>
        </p:nvSpPr>
        <p:spPr>
          <a:xfrm>
            <a:off x="9943389" y="4000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p:cNvSpPr txBox="1"/>
          <p:nvPr/>
        </p:nvSpPr>
        <p:spPr>
          <a:xfrm>
            <a:off x="9384589" y="21463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p:cNvSpPr txBox="1"/>
          <p:nvPr/>
        </p:nvSpPr>
        <p:spPr>
          <a:xfrm>
            <a:off x="7504989" y="21844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
        <p:nvSpPr>
          <p:cNvPr id="12" name="TextBox 11"/>
          <p:cNvSpPr txBox="1"/>
          <p:nvPr/>
        </p:nvSpPr>
        <p:spPr>
          <a:xfrm>
            <a:off x="7111289" y="51816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4" name="TextBox 13"/>
          <p:cNvSpPr txBox="1"/>
          <p:nvPr/>
        </p:nvSpPr>
        <p:spPr>
          <a:xfrm>
            <a:off x="9752889" y="51435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7" name="TextBox 16"/>
          <p:cNvSpPr txBox="1"/>
          <p:nvPr/>
        </p:nvSpPr>
        <p:spPr>
          <a:xfrm>
            <a:off x="10329446" y="27178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8" name="TextBox 17"/>
          <p:cNvSpPr txBox="1"/>
          <p:nvPr/>
        </p:nvSpPr>
        <p:spPr>
          <a:xfrm>
            <a:off x="8330489" y="14097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9" name="TextBox 18"/>
          <p:cNvSpPr txBox="1"/>
          <p:nvPr/>
        </p:nvSpPr>
        <p:spPr>
          <a:xfrm>
            <a:off x="6450889" y="2654300"/>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2" name="Group 191"/>
          <p:cNvGrpSpPr>
            <a:grpSpLocks/>
          </p:cNvGrpSpPr>
          <p:nvPr/>
        </p:nvGrpSpPr>
        <p:grpSpPr bwMode="auto">
          <a:xfrm>
            <a:off x="2209801" y="3429000"/>
            <a:ext cx="7635875" cy="3429000"/>
            <a:chOff x="432" y="2160"/>
            <a:chExt cx="4810" cy="2160"/>
          </a:xfrm>
        </p:grpSpPr>
        <p:grpSp>
          <p:nvGrpSpPr>
            <p:cNvPr id="3" name="Group 192"/>
            <p:cNvGrpSpPr>
              <a:grpSpLocks/>
            </p:cNvGrpSpPr>
            <p:nvPr/>
          </p:nvGrpSpPr>
          <p:grpSpPr bwMode="auto">
            <a:xfrm>
              <a:off x="2400" y="2496"/>
              <a:ext cx="902" cy="211"/>
              <a:chOff x="460" y="3583"/>
              <a:chExt cx="902" cy="211"/>
            </a:xfrm>
          </p:grpSpPr>
          <p:sp>
            <p:nvSpPr>
              <p:cNvPr id="555201" name="Arc 193"/>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2" name="Arc 194"/>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4" name="Group 195"/>
            <p:cNvGrpSpPr>
              <a:grpSpLocks/>
            </p:cNvGrpSpPr>
            <p:nvPr/>
          </p:nvGrpSpPr>
          <p:grpSpPr bwMode="auto">
            <a:xfrm>
              <a:off x="1411" y="2496"/>
              <a:ext cx="902" cy="211"/>
              <a:chOff x="460" y="3583"/>
              <a:chExt cx="902" cy="211"/>
            </a:xfrm>
          </p:grpSpPr>
          <p:sp>
            <p:nvSpPr>
              <p:cNvPr id="555204" name="Arc 196"/>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5" name="Arc 197"/>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5" name="Group 198"/>
            <p:cNvGrpSpPr>
              <a:grpSpLocks/>
            </p:cNvGrpSpPr>
            <p:nvPr/>
          </p:nvGrpSpPr>
          <p:grpSpPr bwMode="auto">
            <a:xfrm>
              <a:off x="1411" y="2784"/>
              <a:ext cx="902" cy="1010"/>
              <a:chOff x="4381" y="2784"/>
              <a:chExt cx="902" cy="1010"/>
            </a:xfrm>
          </p:grpSpPr>
          <p:sp>
            <p:nvSpPr>
              <p:cNvPr id="555207" name="Arc 199"/>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8" name="Arc 200"/>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09" name="Arc 201"/>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0" name="Arc 202"/>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6" name="Group 203"/>
            <p:cNvGrpSpPr>
              <a:grpSpLocks/>
            </p:cNvGrpSpPr>
            <p:nvPr/>
          </p:nvGrpSpPr>
          <p:grpSpPr bwMode="auto">
            <a:xfrm>
              <a:off x="3360" y="2784"/>
              <a:ext cx="902" cy="1010"/>
              <a:chOff x="4381" y="2784"/>
              <a:chExt cx="902" cy="1010"/>
            </a:xfrm>
          </p:grpSpPr>
          <p:sp>
            <p:nvSpPr>
              <p:cNvPr id="555212" name="Arc 204"/>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3" name="Arc 205"/>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4" name="Arc 206"/>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5" name="Arc 207"/>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7" name="Group 208"/>
            <p:cNvGrpSpPr>
              <a:grpSpLocks/>
            </p:cNvGrpSpPr>
            <p:nvPr/>
          </p:nvGrpSpPr>
          <p:grpSpPr bwMode="auto">
            <a:xfrm>
              <a:off x="432" y="2160"/>
              <a:ext cx="945" cy="2160"/>
              <a:chOff x="2374" y="2068"/>
              <a:chExt cx="945" cy="2252"/>
            </a:xfrm>
          </p:grpSpPr>
          <p:sp>
            <p:nvSpPr>
              <p:cNvPr id="555217" name="Line 209"/>
              <p:cNvSpPr>
                <a:spLocks noChangeShapeType="1"/>
              </p:cNvSpPr>
              <p:nvPr/>
            </p:nvSpPr>
            <p:spPr bwMode="auto">
              <a:xfrm>
                <a:off x="3319" y="2068"/>
                <a:ext cx="0" cy="2251"/>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18" name="Line 210"/>
              <p:cNvSpPr>
                <a:spLocks noChangeShapeType="1"/>
              </p:cNvSpPr>
              <p:nvPr/>
            </p:nvSpPr>
            <p:spPr bwMode="auto">
              <a:xfrm>
                <a:off x="2374" y="2068"/>
                <a:ext cx="0" cy="2252"/>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8" name="Group 211"/>
            <p:cNvGrpSpPr>
              <a:grpSpLocks/>
            </p:cNvGrpSpPr>
            <p:nvPr/>
          </p:nvGrpSpPr>
          <p:grpSpPr bwMode="auto">
            <a:xfrm>
              <a:off x="4297" y="2160"/>
              <a:ext cx="945" cy="2160"/>
              <a:chOff x="2374" y="2068"/>
              <a:chExt cx="945" cy="2252"/>
            </a:xfrm>
          </p:grpSpPr>
          <p:sp>
            <p:nvSpPr>
              <p:cNvPr id="555220" name="Line 212"/>
              <p:cNvSpPr>
                <a:spLocks noChangeShapeType="1"/>
              </p:cNvSpPr>
              <p:nvPr/>
            </p:nvSpPr>
            <p:spPr bwMode="auto">
              <a:xfrm>
                <a:off x="3319" y="2068"/>
                <a:ext cx="0" cy="2251"/>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1" name="Line 213"/>
              <p:cNvSpPr>
                <a:spLocks noChangeShapeType="1"/>
              </p:cNvSpPr>
              <p:nvPr/>
            </p:nvSpPr>
            <p:spPr bwMode="auto">
              <a:xfrm>
                <a:off x="2374" y="2068"/>
                <a:ext cx="0" cy="2252"/>
              </a:xfrm>
              <a:prstGeom prst="line">
                <a:avLst/>
              </a:prstGeom>
              <a:noFill/>
              <a:ln w="38100">
                <a:solidFill>
                  <a:schemeClr val="bg2"/>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9" name="Group 214"/>
            <p:cNvGrpSpPr>
              <a:grpSpLocks/>
            </p:cNvGrpSpPr>
            <p:nvPr/>
          </p:nvGrpSpPr>
          <p:grpSpPr bwMode="auto">
            <a:xfrm>
              <a:off x="4330" y="2784"/>
              <a:ext cx="902" cy="1010"/>
              <a:chOff x="4381" y="2784"/>
              <a:chExt cx="902" cy="1010"/>
            </a:xfrm>
          </p:grpSpPr>
          <p:sp>
            <p:nvSpPr>
              <p:cNvPr id="555223" name="Arc 215"/>
              <p:cNvSpPr>
                <a:spLocks/>
              </p:cNvSpPr>
              <p:nvPr/>
            </p:nvSpPr>
            <p:spPr bwMode="auto">
              <a:xfrm>
                <a:off x="5063"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4" name="Arc 216"/>
              <p:cNvSpPr>
                <a:spLocks/>
              </p:cNvSpPr>
              <p:nvPr/>
            </p:nvSpPr>
            <p:spPr bwMode="auto">
              <a:xfrm rot="-5400000">
                <a:off x="4386"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5" name="Arc 217"/>
              <p:cNvSpPr>
                <a:spLocks/>
              </p:cNvSpPr>
              <p:nvPr/>
            </p:nvSpPr>
            <p:spPr bwMode="auto">
              <a:xfrm rot="5400000">
                <a:off x="5067"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6" name="Arc 218"/>
              <p:cNvSpPr>
                <a:spLocks/>
              </p:cNvSpPr>
              <p:nvPr/>
            </p:nvSpPr>
            <p:spPr bwMode="auto">
              <a:xfrm rot="10800000">
                <a:off x="4381"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0" name="Group 219"/>
            <p:cNvGrpSpPr>
              <a:grpSpLocks/>
            </p:cNvGrpSpPr>
            <p:nvPr/>
          </p:nvGrpSpPr>
          <p:grpSpPr bwMode="auto">
            <a:xfrm>
              <a:off x="460" y="2784"/>
              <a:ext cx="902" cy="210"/>
              <a:chOff x="460" y="2784"/>
              <a:chExt cx="902" cy="210"/>
            </a:xfrm>
          </p:grpSpPr>
          <p:sp>
            <p:nvSpPr>
              <p:cNvPr id="555228" name="Arc 220"/>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29" name="Arc 221"/>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1" name="Group 222"/>
            <p:cNvGrpSpPr>
              <a:grpSpLocks/>
            </p:cNvGrpSpPr>
            <p:nvPr/>
          </p:nvGrpSpPr>
          <p:grpSpPr bwMode="auto">
            <a:xfrm>
              <a:off x="460" y="3583"/>
              <a:ext cx="902" cy="211"/>
              <a:chOff x="460" y="3583"/>
              <a:chExt cx="902" cy="211"/>
            </a:xfrm>
          </p:grpSpPr>
          <p:sp>
            <p:nvSpPr>
              <p:cNvPr id="555231" name="Arc 223"/>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2" name="Arc 224"/>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2" name="Group 225"/>
            <p:cNvGrpSpPr>
              <a:grpSpLocks/>
            </p:cNvGrpSpPr>
            <p:nvPr/>
          </p:nvGrpSpPr>
          <p:grpSpPr bwMode="auto">
            <a:xfrm>
              <a:off x="432" y="2496"/>
              <a:ext cx="902" cy="211"/>
              <a:chOff x="460" y="3583"/>
              <a:chExt cx="902" cy="211"/>
            </a:xfrm>
          </p:grpSpPr>
          <p:sp>
            <p:nvSpPr>
              <p:cNvPr id="555234" name="Arc 226"/>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5" name="Arc 227"/>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3" name="Group 228"/>
            <p:cNvGrpSpPr>
              <a:grpSpLocks/>
            </p:cNvGrpSpPr>
            <p:nvPr/>
          </p:nvGrpSpPr>
          <p:grpSpPr bwMode="auto">
            <a:xfrm>
              <a:off x="3360" y="2496"/>
              <a:ext cx="902" cy="211"/>
              <a:chOff x="460" y="3583"/>
              <a:chExt cx="902" cy="211"/>
            </a:xfrm>
          </p:grpSpPr>
          <p:sp>
            <p:nvSpPr>
              <p:cNvPr id="555237" name="Arc 229"/>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38" name="Arc 230"/>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4" name="Group 231"/>
            <p:cNvGrpSpPr>
              <a:grpSpLocks/>
            </p:cNvGrpSpPr>
            <p:nvPr/>
          </p:nvGrpSpPr>
          <p:grpSpPr bwMode="auto">
            <a:xfrm>
              <a:off x="4320" y="2496"/>
              <a:ext cx="902" cy="211"/>
              <a:chOff x="460" y="3583"/>
              <a:chExt cx="902" cy="211"/>
            </a:xfrm>
          </p:grpSpPr>
          <p:sp>
            <p:nvSpPr>
              <p:cNvPr id="555240" name="Arc 232"/>
              <p:cNvSpPr>
                <a:spLocks/>
              </p:cNvSpPr>
              <p:nvPr/>
            </p:nvSpPr>
            <p:spPr bwMode="auto">
              <a:xfrm rot="5400000">
                <a:off x="1146" y="3579"/>
                <a:ext cx="211"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1" name="Arc 233"/>
              <p:cNvSpPr>
                <a:spLocks/>
              </p:cNvSpPr>
              <p:nvPr/>
            </p:nvSpPr>
            <p:spPr bwMode="auto">
              <a:xfrm rot="10800000">
                <a:off x="460" y="3583"/>
                <a:ext cx="220" cy="211"/>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5" name="Group 234"/>
            <p:cNvGrpSpPr>
              <a:grpSpLocks/>
            </p:cNvGrpSpPr>
            <p:nvPr/>
          </p:nvGrpSpPr>
          <p:grpSpPr bwMode="auto">
            <a:xfrm>
              <a:off x="471" y="3840"/>
              <a:ext cx="902" cy="210"/>
              <a:chOff x="460" y="2784"/>
              <a:chExt cx="902" cy="210"/>
            </a:xfrm>
          </p:grpSpPr>
          <p:sp>
            <p:nvSpPr>
              <p:cNvPr id="555243" name="Arc 235"/>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4" name="Arc 236"/>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6" name="Group 237"/>
            <p:cNvGrpSpPr>
              <a:grpSpLocks/>
            </p:cNvGrpSpPr>
            <p:nvPr/>
          </p:nvGrpSpPr>
          <p:grpSpPr bwMode="auto">
            <a:xfrm>
              <a:off x="1392" y="3840"/>
              <a:ext cx="902" cy="210"/>
              <a:chOff x="460" y="2784"/>
              <a:chExt cx="902" cy="210"/>
            </a:xfrm>
          </p:grpSpPr>
          <p:sp>
            <p:nvSpPr>
              <p:cNvPr id="555246" name="Arc 238"/>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47" name="Arc 239"/>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7" name="Group 240"/>
            <p:cNvGrpSpPr>
              <a:grpSpLocks/>
            </p:cNvGrpSpPr>
            <p:nvPr/>
          </p:nvGrpSpPr>
          <p:grpSpPr bwMode="auto">
            <a:xfrm>
              <a:off x="2400" y="3840"/>
              <a:ext cx="902" cy="210"/>
              <a:chOff x="460" y="2784"/>
              <a:chExt cx="902" cy="210"/>
            </a:xfrm>
          </p:grpSpPr>
          <p:sp>
            <p:nvSpPr>
              <p:cNvPr id="555249" name="Arc 241"/>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0" name="Arc 242"/>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8" name="Group 243"/>
            <p:cNvGrpSpPr>
              <a:grpSpLocks/>
            </p:cNvGrpSpPr>
            <p:nvPr/>
          </p:nvGrpSpPr>
          <p:grpSpPr bwMode="auto">
            <a:xfrm>
              <a:off x="3360" y="3840"/>
              <a:ext cx="902" cy="210"/>
              <a:chOff x="460" y="2784"/>
              <a:chExt cx="902" cy="210"/>
            </a:xfrm>
          </p:grpSpPr>
          <p:sp>
            <p:nvSpPr>
              <p:cNvPr id="555252" name="Arc 244"/>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3" name="Arc 245"/>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19" name="Group 246"/>
            <p:cNvGrpSpPr>
              <a:grpSpLocks/>
            </p:cNvGrpSpPr>
            <p:nvPr/>
          </p:nvGrpSpPr>
          <p:grpSpPr bwMode="auto">
            <a:xfrm>
              <a:off x="4320" y="3840"/>
              <a:ext cx="902" cy="210"/>
              <a:chOff x="460" y="2784"/>
              <a:chExt cx="902" cy="210"/>
            </a:xfrm>
          </p:grpSpPr>
          <p:sp>
            <p:nvSpPr>
              <p:cNvPr id="555255" name="Arc 247"/>
              <p:cNvSpPr>
                <a:spLocks/>
              </p:cNvSpPr>
              <p:nvPr/>
            </p:nvSpPr>
            <p:spPr bwMode="auto">
              <a:xfrm>
                <a:off x="1142" y="2784"/>
                <a:ext cx="220" cy="21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256" name="Arc 248"/>
              <p:cNvSpPr>
                <a:spLocks/>
              </p:cNvSpPr>
              <p:nvPr/>
            </p:nvSpPr>
            <p:spPr bwMode="auto">
              <a:xfrm rot="-5400000">
                <a:off x="465" y="2779"/>
                <a:ext cx="210" cy="22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bg2"/>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sp>
        <p:nvSpPr>
          <p:cNvPr id="555010" name="Rectangle 2"/>
          <p:cNvSpPr>
            <a:spLocks noGrp="1" noChangeArrowheads="1"/>
          </p:cNvSpPr>
          <p:nvPr>
            <p:ph type="title"/>
          </p:nvPr>
        </p:nvSpPr>
        <p:spPr/>
        <p:txBody>
          <a:bodyPr/>
          <a:lstStyle/>
          <a:p>
            <a:r>
              <a:rPr lang="en-US" dirty="0"/>
              <a:t>Train Example (Wormhole-Routing for </a:t>
            </a:r>
            <a:r>
              <a:rPr lang="en-US" dirty="0" err="1"/>
              <a:t>NoC</a:t>
            </a:r>
            <a:r>
              <a:rPr lang="en-US" dirty="0"/>
              <a:t>)</a:t>
            </a:r>
          </a:p>
        </p:txBody>
      </p:sp>
      <p:sp>
        <p:nvSpPr>
          <p:cNvPr id="555150" name="Rectangle 142"/>
          <p:cNvSpPr>
            <a:spLocks noGrp="1" noChangeArrowheads="1"/>
          </p:cNvSpPr>
          <p:nvPr>
            <p:ph type="body" idx="1"/>
          </p:nvPr>
        </p:nvSpPr>
        <p:spPr>
          <a:xfrm>
            <a:off x="817944" y="1765669"/>
            <a:ext cx="10787605" cy="1800225"/>
          </a:xfrm>
        </p:spPr>
        <p:txBody>
          <a:bodyPr>
            <a:normAutofit fontScale="70000" lnSpcReduction="20000"/>
          </a:bodyPr>
          <a:lstStyle/>
          <a:p>
            <a:pPr>
              <a:lnSpc>
                <a:spcPct val="80000"/>
              </a:lnSpc>
              <a:spcBef>
                <a:spcPct val="20000"/>
              </a:spcBef>
            </a:pPr>
            <a:r>
              <a:rPr lang="en-US" dirty="0"/>
              <a:t>Circular dependency (Deadlock!)</a:t>
            </a:r>
          </a:p>
          <a:p>
            <a:pPr lvl="1">
              <a:lnSpc>
                <a:spcPct val="80000"/>
              </a:lnSpc>
              <a:spcBef>
                <a:spcPct val="20000"/>
              </a:spcBef>
            </a:pPr>
            <a:r>
              <a:rPr lang="en-US" dirty="0"/>
              <a:t>Each train wants to turn right, but blocked by other trains</a:t>
            </a:r>
          </a:p>
          <a:p>
            <a:pPr lvl="1">
              <a:lnSpc>
                <a:spcPct val="80000"/>
              </a:lnSpc>
              <a:spcBef>
                <a:spcPct val="20000"/>
              </a:spcBef>
            </a:pPr>
            <a:r>
              <a:rPr lang="en-US" dirty="0"/>
              <a:t>Similar problems occur for Network-on-Chip</a:t>
            </a:r>
          </a:p>
          <a:p>
            <a:pPr>
              <a:lnSpc>
                <a:spcPct val="80000"/>
              </a:lnSpc>
              <a:spcBef>
                <a:spcPct val="20000"/>
              </a:spcBef>
            </a:pPr>
            <a:r>
              <a:rPr lang="en-US" dirty="0"/>
              <a:t>One solution:</a:t>
            </a:r>
          </a:p>
          <a:p>
            <a:pPr lvl="1">
              <a:lnSpc>
                <a:spcPct val="80000"/>
              </a:lnSpc>
              <a:spcBef>
                <a:spcPct val="20000"/>
              </a:spcBef>
            </a:pPr>
            <a:r>
              <a:rPr lang="en-US" dirty="0">
                <a:solidFill>
                  <a:schemeClr val="hlink"/>
                </a:solidFill>
              </a:rPr>
              <a:t>Force ordering of channels</a:t>
            </a:r>
            <a:r>
              <a:rPr lang="en-US" dirty="0"/>
              <a:t> (fixed global order on resource requests)</a:t>
            </a:r>
          </a:p>
          <a:p>
            <a:pPr lvl="2">
              <a:lnSpc>
                <a:spcPct val="80000"/>
              </a:lnSpc>
              <a:spcBef>
                <a:spcPct val="20000"/>
              </a:spcBef>
            </a:pPr>
            <a:r>
              <a:rPr lang="en-US" dirty="0"/>
              <a:t>Protocol: Always go horizontal (east-west) first, then vertical (north-south) </a:t>
            </a:r>
          </a:p>
          <a:p>
            <a:pPr lvl="1">
              <a:lnSpc>
                <a:spcPct val="80000"/>
              </a:lnSpc>
              <a:spcBef>
                <a:spcPct val="20000"/>
              </a:spcBef>
            </a:pPr>
            <a:r>
              <a:rPr lang="en-US" dirty="0"/>
              <a:t>Called “dimension ordering” (X then Y)</a:t>
            </a:r>
          </a:p>
        </p:txBody>
      </p:sp>
      <p:grpSp>
        <p:nvGrpSpPr>
          <p:cNvPr id="20" name="Group 139"/>
          <p:cNvGrpSpPr>
            <a:grpSpLocks/>
          </p:cNvGrpSpPr>
          <p:nvPr/>
        </p:nvGrpSpPr>
        <p:grpSpPr bwMode="auto">
          <a:xfrm>
            <a:off x="1752600" y="4370388"/>
            <a:ext cx="8686800" cy="1670050"/>
            <a:chOff x="1104" y="1564"/>
            <a:chExt cx="3312" cy="1592"/>
          </a:xfrm>
        </p:grpSpPr>
        <p:sp>
          <p:nvSpPr>
            <p:cNvPr id="555137" name="Line 129"/>
            <p:cNvSpPr>
              <a:spLocks noChangeShapeType="1"/>
            </p:cNvSpPr>
            <p:nvPr/>
          </p:nvSpPr>
          <p:spPr bwMode="auto">
            <a:xfrm>
              <a:off x="1104" y="1564"/>
              <a:ext cx="3312" cy="0"/>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38" name="Line 130"/>
            <p:cNvSpPr>
              <a:spLocks noChangeShapeType="1"/>
            </p:cNvSpPr>
            <p:nvPr/>
          </p:nvSpPr>
          <p:spPr bwMode="auto">
            <a:xfrm>
              <a:off x="1104" y="3156"/>
              <a:ext cx="3312" cy="0"/>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grpSp>
        <p:nvGrpSpPr>
          <p:cNvPr id="21" name="Group 149"/>
          <p:cNvGrpSpPr>
            <a:grpSpLocks/>
          </p:cNvGrpSpPr>
          <p:nvPr/>
        </p:nvGrpSpPr>
        <p:grpSpPr bwMode="auto">
          <a:xfrm>
            <a:off x="5292725" y="3429000"/>
            <a:ext cx="1500188" cy="3429000"/>
            <a:chOff x="2374" y="2068"/>
            <a:chExt cx="945" cy="2252"/>
          </a:xfrm>
        </p:grpSpPr>
        <p:sp>
          <p:nvSpPr>
            <p:cNvPr id="555136" name="Line 128"/>
            <p:cNvSpPr>
              <a:spLocks noChangeShapeType="1"/>
            </p:cNvSpPr>
            <p:nvPr/>
          </p:nvSpPr>
          <p:spPr bwMode="auto">
            <a:xfrm>
              <a:off x="3319" y="2068"/>
              <a:ext cx="0" cy="2251"/>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1" name="Line 133"/>
            <p:cNvSpPr>
              <a:spLocks noChangeShapeType="1"/>
            </p:cNvSpPr>
            <p:nvPr/>
          </p:nvSpPr>
          <p:spPr bwMode="auto">
            <a:xfrm>
              <a:off x="2374" y="2068"/>
              <a:ext cx="0" cy="2252"/>
            </a:xfrm>
            <a:prstGeom prst="line">
              <a:avLst/>
            </a:prstGeom>
            <a:noFill/>
            <a:ln w="38100">
              <a:solidFill>
                <a:schemeClr val="tx1"/>
              </a:solidFill>
              <a:round/>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sp>
        <p:nvSpPr>
          <p:cNvPr id="555142" name="Arc 134"/>
          <p:cNvSpPr>
            <a:spLocks/>
          </p:cNvSpPr>
          <p:nvPr/>
        </p:nvSpPr>
        <p:spPr bwMode="auto">
          <a:xfrm>
            <a:off x="6408738" y="4403726"/>
            <a:ext cx="349250" cy="33337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3" name="Arc 135"/>
          <p:cNvSpPr>
            <a:spLocks/>
          </p:cNvSpPr>
          <p:nvPr/>
        </p:nvSpPr>
        <p:spPr bwMode="auto">
          <a:xfrm rot="-5400000">
            <a:off x="5334001" y="4395788"/>
            <a:ext cx="333375" cy="3492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4" name="Arc 136"/>
          <p:cNvSpPr>
            <a:spLocks/>
          </p:cNvSpPr>
          <p:nvPr/>
        </p:nvSpPr>
        <p:spPr bwMode="auto">
          <a:xfrm rot="5400000">
            <a:off x="6415882" y="5664994"/>
            <a:ext cx="334962" cy="34925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45" name="Arc 137"/>
          <p:cNvSpPr>
            <a:spLocks/>
          </p:cNvSpPr>
          <p:nvPr/>
        </p:nvSpPr>
        <p:spPr bwMode="auto">
          <a:xfrm rot="10800000">
            <a:off x="5326063" y="5672138"/>
            <a:ext cx="349250" cy="33496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38100">
            <a:solidFill>
              <a:schemeClr val="tx1"/>
            </a:solidFill>
            <a:round/>
            <a:headEnd type="stealth" w="med" len="med"/>
            <a:tailEnd type="stealth" w="med" len="me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nvGrpSpPr>
          <p:cNvPr id="22" name="Group 84"/>
          <p:cNvGrpSpPr>
            <a:grpSpLocks/>
          </p:cNvGrpSpPr>
          <p:nvPr/>
        </p:nvGrpSpPr>
        <p:grpSpPr bwMode="auto">
          <a:xfrm rot="5400000">
            <a:off x="5951539" y="4411664"/>
            <a:ext cx="2103437" cy="350837"/>
            <a:chOff x="624" y="960"/>
            <a:chExt cx="3325" cy="531"/>
          </a:xfrm>
        </p:grpSpPr>
        <p:grpSp>
          <p:nvGrpSpPr>
            <p:cNvPr id="23" name="Group 85"/>
            <p:cNvGrpSpPr>
              <a:grpSpLocks/>
            </p:cNvGrpSpPr>
            <p:nvPr/>
          </p:nvGrpSpPr>
          <p:grpSpPr bwMode="auto">
            <a:xfrm>
              <a:off x="624" y="1008"/>
              <a:ext cx="1073" cy="483"/>
              <a:chOff x="2375" y="2170"/>
              <a:chExt cx="1073" cy="483"/>
            </a:xfrm>
          </p:grpSpPr>
          <p:sp>
            <p:nvSpPr>
              <p:cNvPr id="555094" name="Freeform 86"/>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5" name="Freeform 87"/>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6" name="Freeform 88"/>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7" name="Freeform 89"/>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8" name="Freeform 90"/>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9" name="Freeform 91"/>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0" name="Freeform 92"/>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4" name="Group 93"/>
            <p:cNvGrpSpPr>
              <a:grpSpLocks/>
            </p:cNvGrpSpPr>
            <p:nvPr/>
          </p:nvGrpSpPr>
          <p:grpSpPr bwMode="auto">
            <a:xfrm>
              <a:off x="2832" y="960"/>
              <a:ext cx="1117" cy="518"/>
              <a:chOff x="3847" y="1511"/>
              <a:chExt cx="1117" cy="518"/>
            </a:xfrm>
          </p:grpSpPr>
          <p:sp>
            <p:nvSpPr>
              <p:cNvPr id="555102" name="Freeform 94"/>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3" name="Freeform 95"/>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4" name="Freeform 96"/>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5" name="Freeform 97"/>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5" name="Group 98"/>
            <p:cNvGrpSpPr>
              <a:grpSpLocks/>
            </p:cNvGrpSpPr>
            <p:nvPr/>
          </p:nvGrpSpPr>
          <p:grpSpPr bwMode="auto">
            <a:xfrm>
              <a:off x="1728" y="1008"/>
              <a:ext cx="1073" cy="483"/>
              <a:chOff x="2375" y="2170"/>
              <a:chExt cx="1073" cy="483"/>
            </a:xfrm>
          </p:grpSpPr>
          <p:sp>
            <p:nvSpPr>
              <p:cNvPr id="555107" name="Freeform 99"/>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8" name="Freeform 100"/>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09" name="Freeform 101"/>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0" name="Freeform 102"/>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1" name="Freeform 103"/>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2" name="Freeform 104"/>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3" name="Freeform 105"/>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26" name="Group 106"/>
          <p:cNvGrpSpPr>
            <a:grpSpLocks/>
          </p:cNvGrpSpPr>
          <p:nvPr/>
        </p:nvGrpSpPr>
        <p:grpSpPr bwMode="auto">
          <a:xfrm rot="16200000">
            <a:off x="4017964" y="5580064"/>
            <a:ext cx="2103437" cy="350837"/>
            <a:chOff x="624" y="960"/>
            <a:chExt cx="3325" cy="531"/>
          </a:xfrm>
        </p:grpSpPr>
        <p:grpSp>
          <p:nvGrpSpPr>
            <p:cNvPr id="27" name="Group 107"/>
            <p:cNvGrpSpPr>
              <a:grpSpLocks/>
            </p:cNvGrpSpPr>
            <p:nvPr/>
          </p:nvGrpSpPr>
          <p:grpSpPr bwMode="auto">
            <a:xfrm>
              <a:off x="624" y="1008"/>
              <a:ext cx="1073" cy="483"/>
              <a:chOff x="2375" y="2170"/>
              <a:chExt cx="1073" cy="483"/>
            </a:xfrm>
          </p:grpSpPr>
          <p:sp>
            <p:nvSpPr>
              <p:cNvPr id="555116" name="Freeform 108"/>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7" name="Freeform 109"/>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8" name="Freeform 110"/>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19" name="Freeform 111"/>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0" name="Freeform 112"/>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1" name="Freeform 113"/>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2" name="Freeform 114"/>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8" name="Group 115"/>
            <p:cNvGrpSpPr>
              <a:grpSpLocks/>
            </p:cNvGrpSpPr>
            <p:nvPr/>
          </p:nvGrpSpPr>
          <p:grpSpPr bwMode="auto">
            <a:xfrm>
              <a:off x="2832" y="960"/>
              <a:ext cx="1117" cy="518"/>
              <a:chOff x="3847" y="1511"/>
              <a:chExt cx="1117" cy="518"/>
            </a:xfrm>
          </p:grpSpPr>
          <p:sp>
            <p:nvSpPr>
              <p:cNvPr id="555124" name="Freeform 116"/>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5" name="Freeform 117"/>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6" name="Freeform 118"/>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27" name="Freeform 119"/>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29" name="Group 120"/>
            <p:cNvGrpSpPr>
              <a:grpSpLocks/>
            </p:cNvGrpSpPr>
            <p:nvPr/>
          </p:nvGrpSpPr>
          <p:grpSpPr bwMode="auto">
            <a:xfrm>
              <a:off x="1728" y="1008"/>
              <a:ext cx="1073" cy="483"/>
              <a:chOff x="2375" y="2170"/>
              <a:chExt cx="1073" cy="483"/>
            </a:xfrm>
          </p:grpSpPr>
          <p:sp>
            <p:nvSpPr>
              <p:cNvPr id="555129" name="Freeform 121"/>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0" name="Freeform 122"/>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1" name="Freeform 123"/>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2" name="Freeform 124"/>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3" name="Freeform 125"/>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4" name="Freeform 126"/>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135" name="Freeform 127"/>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30" name="Group 61"/>
          <p:cNvGrpSpPr>
            <a:grpSpLocks/>
          </p:cNvGrpSpPr>
          <p:nvPr/>
        </p:nvGrpSpPr>
        <p:grpSpPr bwMode="auto">
          <a:xfrm>
            <a:off x="4194175" y="3987800"/>
            <a:ext cx="2197100" cy="336550"/>
            <a:chOff x="624" y="960"/>
            <a:chExt cx="3325" cy="531"/>
          </a:xfrm>
        </p:grpSpPr>
        <p:grpSp>
          <p:nvGrpSpPr>
            <p:cNvPr id="31" name="Group 36"/>
            <p:cNvGrpSpPr>
              <a:grpSpLocks/>
            </p:cNvGrpSpPr>
            <p:nvPr/>
          </p:nvGrpSpPr>
          <p:grpSpPr bwMode="auto">
            <a:xfrm>
              <a:off x="624" y="1008"/>
              <a:ext cx="1073" cy="483"/>
              <a:chOff x="2375" y="2170"/>
              <a:chExt cx="1073" cy="483"/>
            </a:xfrm>
          </p:grpSpPr>
          <p:sp>
            <p:nvSpPr>
              <p:cNvPr id="555035" name="Freeform 27"/>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6" name="Freeform 28"/>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7" name="Freeform 29"/>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8" name="Freeform 30"/>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9" name="Freeform 31"/>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0" name="Freeform 32"/>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1" name="Freeform 33"/>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079" name="Group 35"/>
            <p:cNvGrpSpPr>
              <a:grpSpLocks/>
            </p:cNvGrpSpPr>
            <p:nvPr/>
          </p:nvGrpSpPr>
          <p:grpSpPr bwMode="auto">
            <a:xfrm>
              <a:off x="2832" y="960"/>
              <a:ext cx="1117" cy="518"/>
              <a:chOff x="3847" y="1511"/>
              <a:chExt cx="1117" cy="518"/>
            </a:xfrm>
          </p:grpSpPr>
          <p:sp>
            <p:nvSpPr>
              <p:cNvPr id="555030" name="Freeform 22"/>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1" name="Freeform 23"/>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32" name="Freeform 24"/>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2" name="Freeform 34"/>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084" name="Group 37"/>
            <p:cNvGrpSpPr>
              <a:grpSpLocks/>
            </p:cNvGrpSpPr>
            <p:nvPr/>
          </p:nvGrpSpPr>
          <p:grpSpPr bwMode="auto">
            <a:xfrm>
              <a:off x="1728" y="1008"/>
              <a:ext cx="1073" cy="483"/>
              <a:chOff x="2375" y="2170"/>
              <a:chExt cx="1073" cy="483"/>
            </a:xfrm>
          </p:grpSpPr>
          <p:sp>
            <p:nvSpPr>
              <p:cNvPr id="555046" name="Freeform 38"/>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7" name="Freeform 39"/>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8" name="Freeform 40"/>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49" name="Freeform 41"/>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0" name="Freeform 42"/>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1" name="Freeform 43"/>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52" name="Freeform 44"/>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grpSp>
        <p:nvGrpSpPr>
          <p:cNvPr id="555092" name="Group 62"/>
          <p:cNvGrpSpPr>
            <a:grpSpLocks/>
          </p:cNvGrpSpPr>
          <p:nvPr/>
        </p:nvGrpSpPr>
        <p:grpSpPr bwMode="auto">
          <a:xfrm flipH="1" flipV="1">
            <a:off x="5613400" y="6067425"/>
            <a:ext cx="2198688" cy="338138"/>
            <a:chOff x="624" y="960"/>
            <a:chExt cx="3325" cy="531"/>
          </a:xfrm>
        </p:grpSpPr>
        <p:grpSp>
          <p:nvGrpSpPr>
            <p:cNvPr id="555093" name="Group 63"/>
            <p:cNvGrpSpPr>
              <a:grpSpLocks/>
            </p:cNvGrpSpPr>
            <p:nvPr/>
          </p:nvGrpSpPr>
          <p:grpSpPr bwMode="auto">
            <a:xfrm>
              <a:off x="624" y="1008"/>
              <a:ext cx="1073" cy="483"/>
              <a:chOff x="2375" y="2170"/>
              <a:chExt cx="1073" cy="483"/>
            </a:xfrm>
          </p:grpSpPr>
          <p:sp>
            <p:nvSpPr>
              <p:cNvPr id="555072" name="Freeform 64"/>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3" name="Freeform 65"/>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4" name="Freeform 66"/>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5" name="Freeform 67"/>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6" name="Freeform 68"/>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7" name="Freeform 69"/>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78" name="Freeform 70"/>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101" name="Group 71"/>
            <p:cNvGrpSpPr>
              <a:grpSpLocks/>
            </p:cNvGrpSpPr>
            <p:nvPr/>
          </p:nvGrpSpPr>
          <p:grpSpPr bwMode="auto">
            <a:xfrm>
              <a:off x="2832" y="960"/>
              <a:ext cx="1117" cy="518"/>
              <a:chOff x="3847" y="1511"/>
              <a:chExt cx="1117" cy="518"/>
            </a:xfrm>
          </p:grpSpPr>
          <p:sp>
            <p:nvSpPr>
              <p:cNvPr id="555080" name="Freeform 72"/>
              <p:cNvSpPr>
                <a:spLocks/>
              </p:cNvSpPr>
              <p:nvPr/>
            </p:nvSpPr>
            <p:spPr bwMode="auto">
              <a:xfrm>
                <a:off x="3847" y="1511"/>
                <a:ext cx="1117" cy="518"/>
              </a:xfrm>
              <a:custGeom>
                <a:avLst/>
                <a:gdLst/>
                <a:ahLst/>
                <a:cxnLst>
                  <a:cxn ang="0">
                    <a:pos x="1117" y="161"/>
                  </a:cxn>
                  <a:cxn ang="0">
                    <a:pos x="1114" y="145"/>
                  </a:cxn>
                  <a:cxn ang="0">
                    <a:pos x="1105" y="132"/>
                  </a:cxn>
                  <a:cxn ang="0">
                    <a:pos x="1092" y="123"/>
                  </a:cxn>
                  <a:cxn ang="0">
                    <a:pos x="1078" y="121"/>
                  </a:cxn>
                  <a:cxn ang="0">
                    <a:pos x="974" y="71"/>
                  </a:cxn>
                  <a:cxn ang="0">
                    <a:pos x="970" y="57"/>
                  </a:cxn>
                  <a:cxn ang="0">
                    <a:pos x="962" y="46"/>
                  </a:cxn>
                  <a:cxn ang="0">
                    <a:pos x="950" y="39"/>
                  </a:cxn>
                  <a:cxn ang="0">
                    <a:pos x="936" y="35"/>
                  </a:cxn>
                  <a:cxn ang="0">
                    <a:pos x="760" y="0"/>
                  </a:cxn>
                  <a:cxn ang="0">
                    <a:pos x="588" y="35"/>
                  </a:cxn>
                  <a:cxn ang="0">
                    <a:pos x="0" y="344"/>
                  </a:cxn>
                  <a:cxn ang="0">
                    <a:pos x="171" y="465"/>
                  </a:cxn>
                  <a:cxn ang="0">
                    <a:pos x="176" y="485"/>
                  </a:cxn>
                  <a:cxn ang="0">
                    <a:pos x="188" y="503"/>
                  </a:cxn>
                  <a:cxn ang="0">
                    <a:pos x="204" y="514"/>
                  </a:cxn>
                  <a:cxn ang="0">
                    <a:pos x="223" y="518"/>
                  </a:cxn>
                  <a:cxn ang="0">
                    <a:pos x="239" y="516"/>
                  </a:cxn>
                  <a:cxn ang="0">
                    <a:pos x="253" y="508"/>
                  </a:cxn>
                  <a:cxn ang="0">
                    <a:pos x="264" y="497"/>
                  </a:cxn>
                  <a:cxn ang="0">
                    <a:pos x="271" y="482"/>
                  </a:cxn>
                  <a:cxn ang="0">
                    <a:pos x="280" y="497"/>
                  </a:cxn>
                  <a:cxn ang="0">
                    <a:pos x="291" y="508"/>
                  </a:cxn>
                  <a:cxn ang="0">
                    <a:pos x="305" y="516"/>
                  </a:cxn>
                  <a:cxn ang="0">
                    <a:pos x="320" y="518"/>
                  </a:cxn>
                  <a:cxn ang="0">
                    <a:pos x="339" y="514"/>
                  </a:cxn>
                  <a:cxn ang="0">
                    <a:pos x="356" y="503"/>
                  </a:cxn>
                  <a:cxn ang="0">
                    <a:pos x="368" y="485"/>
                  </a:cxn>
                  <a:cxn ang="0">
                    <a:pos x="372" y="465"/>
                  </a:cxn>
                  <a:cxn ang="0">
                    <a:pos x="718" y="476"/>
                  </a:cxn>
                  <a:cxn ang="0">
                    <a:pos x="727" y="494"/>
                  </a:cxn>
                  <a:cxn ang="0">
                    <a:pos x="741" y="509"/>
                  </a:cxn>
                  <a:cxn ang="0">
                    <a:pos x="759" y="517"/>
                  </a:cxn>
                  <a:cxn ang="0">
                    <a:pos x="776" y="517"/>
                  </a:cxn>
                  <a:cxn ang="0">
                    <a:pos x="792" y="512"/>
                  </a:cxn>
                  <a:cxn ang="0">
                    <a:pos x="805" y="503"/>
                  </a:cxn>
                  <a:cxn ang="0">
                    <a:pos x="814" y="490"/>
                  </a:cxn>
                  <a:cxn ang="0">
                    <a:pos x="821" y="490"/>
                  </a:cxn>
                  <a:cxn ang="0">
                    <a:pos x="831" y="503"/>
                  </a:cxn>
                  <a:cxn ang="0">
                    <a:pos x="843" y="512"/>
                  </a:cxn>
                  <a:cxn ang="0">
                    <a:pos x="858" y="517"/>
                  </a:cxn>
                  <a:cxn ang="0">
                    <a:pos x="875" y="517"/>
                  </a:cxn>
                  <a:cxn ang="0">
                    <a:pos x="894" y="509"/>
                  </a:cxn>
                  <a:cxn ang="0">
                    <a:pos x="908" y="494"/>
                  </a:cxn>
                  <a:cxn ang="0">
                    <a:pos x="916" y="476"/>
                  </a:cxn>
                  <a:cxn ang="0">
                    <a:pos x="1112" y="465"/>
                  </a:cxn>
                  <a:cxn ang="0">
                    <a:pos x="1112" y="351"/>
                  </a:cxn>
                </a:cxnLst>
                <a:rect l="0" t="0" r="r" b="b"/>
                <a:pathLst>
                  <a:path w="1117" h="518">
                    <a:moveTo>
                      <a:pt x="1112" y="351"/>
                    </a:moveTo>
                    <a:lnTo>
                      <a:pt x="1117" y="161"/>
                    </a:lnTo>
                    <a:lnTo>
                      <a:pt x="1116" y="152"/>
                    </a:lnTo>
                    <a:lnTo>
                      <a:pt x="1114" y="145"/>
                    </a:lnTo>
                    <a:lnTo>
                      <a:pt x="1110" y="138"/>
                    </a:lnTo>
                    <a:lnTo>
                      <a:pt x="1105" y="132"/>
                    </a:lnTo>
                    <a:lnTo>
                      <a:pt x="1099" y="126"/>
                    </a:lnTo>
                    <a:lnTo>
                      <a:pt x="1092" y="123"/>
                    </a:lnTo>
                    <a:lnTo>
                      <a:pt x="1086" y="122"/>
                    </a:lnTo>
                    <a:lnTo>
                      <a:pt x="1078" y="121"/>
                    </a:lnTo>
                    <a:lnTo>
                      <a:pt x="990" y="121"/>
                    </a:lnTo>
                    <a:lnTo>
                      <a:pt x="974" y="71"/>
                    </a:lnTo>
                    <a:lnTo>
                      <a:pt x="973" y="64"/>
                    </a:lnTo>
                    <a:lnTo>
                      <a:pt x="970" y="57"/>
                    </a:lnTo>
                    <a:lnTo>
                      <a:pt x="966" y="52"/>
                    </a:lnTo>
                    <a:lnTo>
                      <a:pt x="962" y="46"/>
                    </a:lnTo>
                    <a:lnTo>
                      <a:pt x="956" y="42"/>
                    </a:lnTo>
                    <a:lnTo>
                      <a:pt x="950" y="39"/>
                    </a:lnTo>
                    <a:lnTo>
                      <a:pt x="943" y="36"/>
                    </a:lnTo>
                    <a:lnTo>
                      <a:pt x="936" y="35"/>
                    </a:lnTo>
                    <a:lnTo>
                      <a:pt x="792" y="35"/>
                    </a:lnTo>
                    <a:lnTo>
                      <a:pt x="760" y="0"/>
                    </a:lnTo>
                    <a:lnTo>
                      <a:pt x="618" y="0"/>
                    </a:lnTo>
                    <a:lnTo>
                      <a:pt x="588" y="35"/>
                    </a:lnTo>
                    <a:lnTo>
                      <a:pt x="44" y="35"/>
                    </a:lnTo>
                    <a:lnTo>
                      <a:pt x="0" y="344"/>
                    </a:lnTo>
                    <a:lnTo>
                      <a:pt x="73" y="465"/>
                    </a:lnTo>
                    <a:lnTo>
                      <a:pt x="171" y="465"/>
                    </a:lnTo>
                    <a:lnTo>
                      <a:pt x="172" y="476"/>
                    </a:lnTo>
                    <a:lnTo>
                      <a:pt x="176" y="485"/>
                    </a:lnTo>
                    <a:lnTo>
                      <a:pt x="181" y="494"/>
                    </a:lnTo>
                    <a:lnTo>
                      <a:pt x="188" y="503"/>
                    </a:lnTo>
                    <a:lnTo>
                      <a:pt x="195" y="509"/>
                    </a:lnTo>
                    <a:lnTo>
                      <a:pt x="204" y="514"/>
                    </a:lnTo>
                    <a:lnTo>
                      <a:pt x="214" y="517"/>
                    </a:lnTo>
                    <a:lnTo>
                      <a:pt x="223" y="518"/>
                    </a:lnTo>
                    <a:lnTo>
                      <a:pt x="231" y="517"/>
                    </a:lnTo>
                    <a:lnTo>
                      <a:pt x="239" y="516"/>
                    </a:lnTo>
                    <a:lnTo>
                      <a:pt x="246" y="512"/>
                    </a:lnTo>
                    <a:lnTo>
                      <a:pt x="253" y="508"/>
                    </a:lnTo>
                    <a:lnTo>
                      <a:pt x="258" y="503"/>
                    </a:lnTo>
                    <a:lnTo>
                      <a:pt x="264" y="497"/>
                    </a:lnTo>
                    <a:lnTo>
                      <a:pt x="268" y="490"/>
                    </a:lnTo>
                    <a:lnTo>
                      <a:pt x="271" y="482"/>
                    </a:lnTo>
                    <a:lnTo>
                      <a:pt x="274" y="490"/>
                    </a:lnTo>
                    <a:lnTo>
                      <a:pt x="280" y="497"/>
                    </a:lnTo>
                    <a:lnTo>
                      <a:pt x="284" y="503"/>
                    </a:lnTo>
                    <a:lnTo>
                      <a:pt x="291" y="508"/>
                    </a:lnTo>
                    <a:lnTo>
                      <a:pt x="297" y="512"/>
                    </a:lnTo>
                    <a:lnTo>
                      <a:pt x="305" y="516"/>
                    </a:lnTo>
                    <a:lnTo>
                      <a:pt x="312" y="517"/>
                    </a:lnTo>
                    <a:lnTo>
                      <a:pt x="320" y="518"/>
                    </a:lnTo>
                    <a:lnTo>
                      <a:pt x="330" y="517"/>
                    </a:lnTo>
                    <a:lnTo>
                      <a:pt x="339" y="514"/>
                    </a:lnTo>
                    <a:lnTo>
                      <a:pt x="348" y="509"/>
                    </a:lnTo>
                    <a:lnTo>
                      <a:pt x="356" y="503"/>
                    </a:lnTo>
                    <a:lnTo>
                      <a:pt x="362" y="494"/>
                    </a:lnTo>
                    <a:lnTo>
                      <a:pt x="368" y="485"/>
                    </a:lnTo>
                    <a:lnTo>
                      <a:pt x="371" y="476"/>
                    </a:lnTo>
                    <a:lnTo>
                      <a:pt x="372" y="465"/>
                    </a:lnTo>
                    <a:lnTo>
                      <a:pt x="717" y="465"/>
                    </a:lnTo>
                    <a:lnTo>
                      <a:pt x="718" y="476"/>
                    </a:lnTo>
                    <a:lnTo>
                      <a:pt x="721" y="485"/>
                    </a:lnTo>
                    <a:lnTo>
                      <a:pt x="727" y="494"/>
                    </a:lnTo>
                    <a:lnTo>
                      <a:pt x="733" y="503"/>
                    </a:lnTo>
                    <a:lnTo>
                      <a:pt x="741" y="509"/>
                    </a:lnTo>
                    <a:lnTo>
                      <a:pt x="749" y="514"/>
                    </a:lnTo>
                    <a:lnTo>
                      <a:pt x="759" y="517"/>
                    </a:lnTo>
                    <a:lnTo>
                      <a:pt x="769" y="518"/>
                    </a:lnTo>
                    <a:lnTo>
                      <a:pt x="776" y="517"/>
                    </a:lnTo>
                    <a:lnTo>
                      <a:pt x="784" y="516"/>
                    </a:lnTo>
                    <a:lnTo>
                      <a:pt x="792" y="512"/>
                    </a:lnTo>
                    <a:lnTo>
                      <a:pt x="798" y="508"/>
                    </a:lnTo>
                    <a:lnTo>
                      <a:pt x="805" y="503"/>
                    </a:lnTo>
                    <a:lnTo>
                      <a:pt x="810" y="497"/>
                    </a:lnTo>
                    <a:lnTo>
                      <a:pt x="814" y="490"/>
                    </a:lnTo>
                    <a:lnTo>
                      <a:pt x="818" y="482"/>
                    </a:lnTo>
                    <a:lnTo>
                      <a:pt x="821" y="490"/>
                    </a:lnTo>
                    <a:lnTo>
                      <a:pt x="825" y="497"/>
                    </a:lnTo>
                    <a:lnTo>
                      <a:pt x="831" y="503"/>
                    </a:lnTo>
                    <a:lnTo>
                      <a:pt x="836" y="508"/>
                    </a:lnTo>
                    <a:lnTo>
                      <a:pt x="843" y="512"/>
                    </a:lnTo>
                    <a:lnTo>
                      <a:pt x="850" y="516"/>
                    </a:lnTo>
                    <a:lnTo>
                      <a:pt x="858" y="517"/>
                    </a:lnTo>
                    <a:lnTo>
                      <a:pt x="865" y="518"/>
                    </a:lnTo>
                    <a:lnTo>
                      <a:pt x="875" y="517"/>
                    </a:lnTo>
                    <a:lnTo>
                      <a:pt x="885" y="514"/>
                    </a:lnTo>
                    <a:lnTo>
                      <a:pt x="894" y="509"/>
                    </a:lnTo>
                    <a:lnTo>
                      <a:pt x="901" y="503"/>
                    </a:lnTo>
                    <a:lnTo>
                      <a:pt x="908" y="494"/>
                    </a:lnTo>
                    <a:lnTo>
                      <a:pt x="913" y="485"/>
                    </a:lnTo>
                    <a:lnTo>
                      <a:pt x="916" y="476"/>
                    </a:lnTo>
                    <a:lnTo>
                      <a:pt x="917" y="465"/>
                    </a:lnTo>
                    <a:lnTo>
                      <a:pt x="1112" y="465"/>
                    </a:lnTo>
                    <a:lnTo>
                      <a:pt x="1066" y="401"/>
                    </a:lnTo>
                    <a:lnTo>
                      <a:pt x="1112" y="351"/>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1" name="Freeform 73"/>
              <p:cNvSpPr>
                <a:spLocks/>
              </p:cNvSpPr>
              <p:nvPr/>
            </p:nvSpPr>
            <p:spPr bwMode="auto">
              <a:xfrm>
                <a:off x="3888" y="1584"/>
                <a:ext cx="1038" cy="354"/>
              </a:xfrm>
              <a:custGeom>
                <a:avLst/>
                <a:gdLst/>
                <a:ahLst/>
                <a:cxnLst>
                  <a:cxn ang="0">
                    <a:pos x="1033" y="263"/>
                  </a:cxn>
                  <a:cxn ang="0">
                    <a:pos x="976" y="325"/>
                  </a:cxn>
                  <a:cxn ang="0">
                    <a:pos x="997" y="354"/>
                  </a:cxn>
                  <a:cxn ang="0">
                    <a:pos x="53" y="354"/>
                  </a:cxn>
                  <a:cxn ang="0">
                    <a:pos x="12" y="287"/>
                  </a:cxn>
                  <a:cxn ang="0">
                    <a:pos x="869" y="287"/>
                  </a:cxn>
                  <a:cxn ang="0">
                    <a:pos x="842" y="249"/>
                  </a:cxn>
                  <a:cxn ang="0">
                    <a:pos x="0" y="249"/>
                  </a:cxn>
                  <a:cxn ang="0">
                    <a:pos x="36" y="0"/>
                  </a:cxn>
                  <a:cxn ang="0">
                    <a:pos x="895" y="0"/>
                  </a:cxn>
                  <a:cxn ang="0">
                    <a:pos x="895" y="0"/>
                  </a:cxn>
                  <a:cxn ang="0">
                    <a:pos x="895" y="1"/>
                  </a:cxn>
                  <a:cxn ang="0">
                    <a:pos x="895" y="1"/>
                  </a:cxn>
                  <a:cxn ang="0">
                    <a:pos x="895" y="2"/>
                  </a:cxn>
                  <a:cxn ang="0">
                    <a:pos x="895" y="5"/>
                  </a:cxn>
                  <a:cxn ang="0">
                    <a:pos x="904" y="26"/>
                  </a:cxn>
                  <a:cxn ang="0">
                    <a:pos x="788" y="26"/>
                  </a:cxn>
                  <a:cxn ang="0">
                    <a:pos x="816" y="83"/>
                  </a:cxn>
                  <a:cxn ang="0">
                    <a:pos x="1037" y="85"/>
                  </a:cxn>
                  <a:cxn ang="0">
                    <a:pos x="1037" y="85"/>
                  </a:cxn>
                  <a:cxn ang="0">
                    <a:pos x="1038" y="86"/>
                  </a:cxn>
                  <a:cxn ang="0">
                    <a:pos x="1038" y="86"/>
                  </a:cxn>
                  <a:cxn ang="0">
                    <a:pos x="1038" y="87"/>
                  </a:cxn>
                  <a:cxn ang="0">
                    <a:pos x="1033" y="263"/>
                  </a:cxn>
                </a:cxnLst>
                <a:rect l="0" t="0" r="r" b="b"/>
                <a:pathLst>
                  <a:path w="1038" h="354">
                    <a:moveTo>
                      <a:pt x="1033" y="263"/>
                    </a:moveTo>
                    <a:lnTo>
                      <a:pt x="976" y="325"/>
                    </a:lnTo>
                    <a:lnTo>
                      <a:pt x="997" y="354"/>
                    </a:lnTo>
                    <a:lnTo>
                      <a:pt x="53" y="354"/>
                    </a:lnTo>
                    <a:lnTo>
                      <a:pt x="12" y="287"/>
                    </a:lnTo>
                    <a:lnTo>
                      <a:pt x="869" y="287"/>
                    </a:lnTo>
                    <a:lnTo>
                      <a:pt x="842" y="249"/>
                    </a:lnTo>
                    <a:lnTo>
                      <a:pt x="0" y="249"/>
                    </a:lnTo>
                    <a:lnTo>
                      <a:pt x="36" y="0"/>
                    </a:lnTo>
                    <a:lnTo>
                      <a:pt x="895" y="0"/>
                    </a:lnTo>
                    <a:lnTo>
                      <a:pt x="895" y="0"/>
                    </a:lnTo>
                    <a:lnTo>
                      <a:pt x="895" y="1"/>
                    </a:lnTo>
                    <a:lnTo>
                      <a:pt x="895" y="1"/>
                    </a:lnTo>
                    <a:lnTo>
                      <a:pt x="895" y="2"/>
                    </a:lnTo>
                    <a:lnTo>
                      <a:pt x="895" y="5"/>
                    </a:lnTo>
                    <a:lnTo>
                      <a:pt x="904" y="26"/>
                    </a:lnTo>
                    <a:lnTo>
                      <a:pt x="788" y="26"/>
                    </a:lnTo>
                    <a:lnTo>
                      <a:pt x="816" y="83"/>
                    </a:lnTo>
                    <a:lnTo>
                      <a:pt x="1037" y="85"/>
                    </a:lnTo>
                    <a:lnTo>
                      <a:pt x="1037" y="85"/>
                    </a:lnTo>
                    <a:lnTo>
                      <a:pt x="1038" y="86"/>
                    </a:lnTo>
                    <a:lnTo>
                      <a:pt x="1038" y="86"/>
                    </a:lnTo>
                    <a:lnTo>
                      <a:pt x="1038" y="87"/>
                    </a:lnTo>
                    <a:lnTo>
                      <a:pt x="1033" y="263"/>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2" name="Freeform 74"/>
              <p:cNvSpPr>
                <a:spLocks/>
              </p:cNvSpPr>
              <p:nvPr/>
            </p:nvSpPr>
            <p:spPr bwMode="auto">
              <a:xfrm>
                <a:off x="4873" y="1694"/>
                <a:ext cx="35" cy="75"/>
              </a:xfrm>
              <a:custGeom>
                <a:avLst/>
                <a:gdLst/>
                <a:ahLst/>
                <a:cxnLst>
                  <a:cxn ang="0">
                    <a:pos x="17" y="0"/>
                  </a:cxn>
                  <a:cxn ang="0">
                    <a:pos x="11" y="3"/>
                  </a:cxn>
                  <a:cxn ang="0">
                    <a:pos x="5" y="11"/>
                  </a:cxn>
                  <a:cxn ang="0">
                    <a:pos x="1" y="24"/>
                  </a:cxn>
                  <a:cxn ang="0">
                    <a:pos x="0" y="38"/>
                  </a:cxn>
                  <a:cxn ang="0">
                    <a:pos x="1" y="53"/>
                  </a:cxn>
                  <a:cxn ang="0">
                    <a:pos x="5" y="64"/>
                  </a:cxn>
                  <a:cxn ang="0">
                    <a:pos x="11" y="71"/>
                  </a:cxn>
                  <a:cxn ang="0">
                    <a:pos x="17" y="75"/>
                  </a:cxn>
                  <a:cxn ang="0">
                    <a:pos x="24" y="71"/>
                  </a:cxn>
                  <a:cxn ang="0">
                    <a:pos x="29" y="64"/>
                  </a:cxn>
                  <a:cxn ang="0">
                    <a:pos x="34" y="53"/>
                  </a:cxn>
                  <a:cxn ang="0">
                    <a:pos x="35" y="38"/>
                  </a:cxn>
                  <a:cxn ang="0">
                    <a:pos x="34" y="24"/>
                  </a:cxn>
                  <a:cxn ang="0">
                    <a:pos x="29" y="11"/>
                  </a:cxn>
                  <a:cxn ang="0">
                    <a:pos x="24" y="3"/>
                  </a:cxn>
                  <a:cxn ang="0">
                    <a:pos x="17" y="0"/>
                  </a:cxn>
                </a:cxnLst>
                <a:rect l="0" t="0" r="r" b="b"/>
                <a:pathLst>
                  <a:path w="35" h="75">
                    <a:moveTo>
                      <a:pt x="17" y="0"/>
                    </a:moveTo>
                    <a:lnTo>
                      <a:pt x="11" y="3"/>
                    </a:lnTo>
                    <a:lnTo>
                      <a:pt x="5" y="11"/>
                    </a:lnTo>
                    <a:lnTo>
                      <a:pt x="1" y="24"/>
                    </a:lnTo>
                    <a:lnTo>
                      <a:pt x="0" y="38"/>
                    </a:lnTo>
                    <a:lnTo>
                      <a:pt x="1" y="53"/>
                    </a:lnTo>
                    <a:lnTo>
                      <a:pt x="5" y="64"/>
                    </a:lnTo>
                    <a:lnTo>
                      <a:pt x="11" y="71"/>
                    </a:lnTo>
                    <a:lnTo>
                      <a:pt x="17" y="75"/>
                    </a:lnTo>
                    <a:lnTo>
                      <a:pt x="24" y="71"/>
                    </a:lnTo>
                    <a:lnTo>
                      <a:pt x="29" y="64"/>
                    </a:lnTo>
                    <a:lnTo>
                      <a:pt x="34" y="53"/>
                    </a:lnTo>
                    <a:lnTo>
                      <a:pt x="35" y="38"/>
                    </a:lnTo>
                    <a:lnTo>
                      <a:pt x="34" y="24"/>
                    </a:lnTo>
                    <a:lnTo>
                      <a:pt x="29" y="11"/>
                    </a:lnTo>
                    <a:lnTo>
                      <a:pt x="24" y="3"/>
                    </a:lnTo>
                    <a:lnTo>
                      <a:pt x="1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3" name="Freeform 75"/>
              <p:cNvSpPr>
                <a:spLocks/>
              </p:cNvSpPr>
              <p:nvPr/>
            </p:nvSpPr>
            <p:spPr bwMode="auto">
              <a:xfrm>
                <a:off x="4481" y="1614"/>
                <a:ext cx="189" cy="49"/>
              </a:xfrm>
              <a:custGeom>
                <a:avLst/>
                <a:gdLst/>
                <a:ahLst/>
                <a:cxnLst>
                  <a:cxn ang="0">
                    <a:pos x="23" y="49"/>
                  </a:cxn>
                  <a:cxn ang="0">
                    <a:pos x="0" y="0"/>
                  </a:cxn>
                  <a:cxn ang="0">
                    <a:pos x="162" y="0"/>
                  </a:cxn>
                  <a:cxn ang="0">
                    <a:pos x="189" y="49"/>
                  </a:cxn>
                  <a:cxn ang="0">
                    <a:pos x="23" y="49"/>
                  </a:cxn>
                </a:cxnLst>
                <a:rect l="0" t="0" r="r" b="b"/>
                <a:pathLst>
                  <a:path w="189" h="49">
                    <a:moveTo>
                      <a:pt x="23" y="49"/>
                    </a:moveTo>
                    <a:lnTo>
                      <a:pt x="0" y="0"/>
                    </a:lnTo>
                    <a:lnTo>
                      <a:pt x="162" y="0"/>
                    </a:lnTo>
                    <a:lnTo>
                      <a:pt x="189" y="49"/>
                    </a:lnTo>
                    <a:lnTo>
                      <a:pt x="23" y="49"/>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nvGrpSpPr>
            <p:cNvPr id="555106" name="Group 76"/>
            <p:cNvGrpSpPr>
              <a:grpSpLocks/>
            </p:cNvGrpSpPr>
            <p:nvPr/>
          </p:nvGrpSpPr>
          <p:grpSpPr bwMode="auto">
            <a:xfrm>
              <a:off x="1728" y="1008"/>
              <a:ext cx="1073" cy="483"/>
              <a:chOff x="2375" y="2170"/>
              <a:chExt cx="1073" cy="483"/>
            </a:xfrm>
          </p:grpSpPr>
          <p:sp>
            <p:nvSpPr>
              <p:cNvPr id="555085" name="Freeform 77"/>
              <p:cNvSpPr>
                <a:spLocks/>
              </p:cNvSpPr>
              <p:nvPr/>
            </p:nvSpPr>
            <p:spPr bwMode="auto">
              <a:xfrm>
                <a:off x="2375" y="2170"/>
                <a:ext cx="1073" cy="483"/>
              </a:xfrm>
              <a:custGeom>
                <a:avLst/>
                <a:gdLst/>
                <a:ahLst/>
                <a:cxnLst>
                  <a:cxn ang="0">
                    <a:pos x="245" y="482"/>
                  </a:cxn>
                  <a:cxn ang="0">
                    <a:pos x="260" y="477"/>
                  </a:cxn>
                  <a:cxn ang="0">
                    <a:pos x="272" y="468"/>
                  </a:cxn>
                  <a:cxn ang="0">
                    <a:pos x="282" y="455"/>
                  </a:cxn>
                  <a:cxn ang="0">
                    <a:pos x="288" y="455"/>
                  </a:cxn>
                  <a:cxn ang="0">
                    <a:pos x="298" y="468"/>
                  </a:cxn>
                  <a:cxn ang="0">
                    <a:pos x="311" y="477"/>
                  </a:cxn>
                  <a:cxn ang="0">
                    <a:pos x="326" y="482"/>
                  </a:cxn>
                  <a:cxn ang="0">
                    <a:pos x="344" y="482"/>
                  </a:cxn>
                  <a:cxn ang="0">
                    <a:pos x="362" y="474"/>
                  </a:cxn>
                  <a:cxn ang="0">
                    <a:pos x="376" y="459"/>
                  </a:cxn>
                  <a:cxn ang="0">
                    <a:pos x="385" y="441"/>
                  </a:cxn>
                  <a:cxn ang="0">
                    <a:pos x="734" y="430"/>
                  </a:cxn>
                  <a:cxn ang="0">
                    <a:pos x="739" y="450"/>
                  </a:cxn>
                  <a:cxn ang="0">
                    <a:pos x="750" y="468"/>
                  </a:cxn>
                  <a:cxn ang="0">
                    <a:pos x="767" y="479"/>
                  </a:cxn>
                  <a:cxn ang="0">
                    <a:pos x="786" y="483"/>
                  </a:cxn>
                  <a:cxn ang="0">
                    <a:pos x="801" y="481"/>
                  </a:cxn>
                  <a:cxn ang="0">
                    <a:pos x="816" y="473"/>
                  </a:cxn>
                  <a:cxn ang="0">
                    <a:pos x="827" y="462"/>
                  </a:cxn>
                  <a:cxn ang="0">
                    <a:pos x="835" y="447"/>
                  </a:cxn>
                  <a:cxn ang="0">
                    <a:pos x="843" y="462"/>
                  </a:cxn>
                  <a:cxn ang="0">
                    <a:pos x="853" y="473"/>
                  </a:cxn>
                  <a:cxn ang="0">
                    <a:pos x="868" y="481"/>
                  </a:cxn>
                  <a:cxn ang="0">
                    <a:pos x="883" y="483"/>
                  </a:cxn>
                  <a:cxn ang="0">
                    <a:pos x="902" y="479"/>
                  </a:cxn>
                  <a:cxn ang="0">
                    <a:pos x="919" y="468"/>
                  </a:cxn>
                  <a:cxn ang="0">
                    <a:pos x="930" y="450"/>
                  </a:cxn>
                  <a:cxn ang="0">
                    <a:pos x="935" y="430"/>
                  </a:cxn>
                  <a:cxn ang="0">
                    <a:pos x="994" y="302"/>
                  </a:cxn>
                  <a:cxn ang="0">
                    <a:pos x="59" y="0"/>
                  </a:cxn>
                  <a:cxn ang="0">
                    <a:pos x="74" y="430"/>
                  </a:cxn>
                  <a:cxn ang="0">
                    <a:pos x="187" y="441"/>
                  </a:cxn>
                  <a:cxn ang="0">
                    <a:pos x="195" y="459"/>
                  </a:cxn>
                  <a:cxn ang="0">
                    <a:pos x="209" y="474"/>
                  </a:cxn>
                  <a:cxn ang="0">
                    <a:pos x="228" y="482"/>
                  </a:cxn>
                </a:cxnLst>
                <a:rect l="0" t="0" r="r" b="b"/>
                <a:pathLst>
                  <a:path w="1073" h="483">
                    <a:moveTo>
                      <a:pt x="237" y="483"/>
                    </a:moveTo>
                    <a:lnTo>
                      <a:pt x="245" y="482"/>
                    </a:lnTo>
                    <a:lnTo>
                      <a:pt x="253" y="481"/>
                    </a:lnTo>
                    <a:lnTo>
                      <a:pt x="260" y="477"/>
                    </a:lnTo>
                    <a:lnTo>
                      <a:pt x="267" y="473"/>
                    </a:lnTo>
                    <a:lnTo>
                      <a:pt x="272" y="468"/>
                    </a:lnTo>
                    <a:lnTo>
                      <a:pt x="278" y="462"/>
                    </a:lnTo>
                    <a:lnTo>
                      <a:pt x="282" y="455"/>
                    </a:lnTo>
                    <a:lnTo>
                      <a:pt x="285" y="447"/>
                    </a:lnTo>
                    <a:lnTo>
                      <a:pt x="288" y="455"/>
                    </a:lnTo>
                    <a:lnTo>
                      <a:pt x="294" y="462"/>
                    </a:lnTo>
                    <a:lnTo>
                      <a:pt x="298" y="468"/>
                    </a:lnTo>
                    <a:lnTo>
                      <a:pt x="305" y="473"/>
                    </a:lnTo>
                    <a:lnTo>
                      <a:pt x="311" y="477"/>
                    </a:lnTo>
                    <a:lnTo>
                      <a:pt x="319" y="481"/>
                    </a:lnTo>
                    <a:lnTo>
                      <a:pt x="326" y="482"/>
                    </a:lnTo>
                    <a:lnTo>
                      <a:pt x="334" y="483"/>
                    </a:lnTo>
                    <a:lnTo>
                      <a:pt x="344" y="482"/>
                    </a:lnTo>
                    <a:lnTo>
                      <a:pt x="354" y="479"/>
                    </a:lnTo>
                    <a:lnTo>
                      <a:pt x="362" y="474"/>
                    </a:lnTo>
                    <a:lnTo>
                      <a:pt x="370" y="468"/>
                    </a:lnTo>
                    <a:lnTo>
                      <a:pt x="376" y="459"/>
                    </a:lnTo>
                    <a:lnTo>
                      <a:pt x="382" y="450"/>
                    </a:lnTo>
                    <a:lnTo>
                      <a:pt x="385" y="441"/>
                    </a:lnTo>
                    <a:lnTo>
                      <a:pt x="386" y="430"/>
                    </a:lnTo>
                    <a:lnTo>
                      <a:pt x="734" y="430"/>
                    </a:lnTo>
                    <a:lnTo>
                      <a:pt x="735" y="441"/>
                    </a:lnTo>
                    <a:lnTo>
                      <a:pt x="739" y="450"/>
                    </a:lnTo>
                    <a:lnTo>
                      <a:pt x="744" y="459"/>
                    </a:lnTo>
                    <a:lnTo>
                      <a:pt x="750" y="468"/>
                    </a:lnTo>
                    <a:lnTo>
                      <a:pt x="758" y="474"/>
                    </a:lnTo>
                    <a:lnTo>
                      <a:pt x="767" y="479"/>
                    </a:lnTo>
                    <a:lnTo>
                      <a:pt x="776" y="482"/>
                    </a:lnTo>
                    <a:lnTo>
                      <a:pt x="786" y="483"/>
                    </a:lnTo>
                    <a:lnTo>
                      <a:pt x="794" y="482"/>
                    </a:lnTo>
                    <a:lnTo>
                      <a:pt x="801" y="481"/>
                    </a:lnTo>
                    <a:lnTo>
                      <a:pt x="809" y="477"/>
                    </a:lnTo>
                    <a:lnTo>
                      <a:pt x="816" y="473"/>
                    </a:lnTo>
                    <a:lnTo>
                      <a:pt x="822" y="468"/>
                    </a:lnTo>
                    <a:lnTo>
                      <a:pt x="827" y="462"/>
                    </a:lnTo>
                    <a:lnTo>
                      <a:pt x="832" y="455"/>
                    </a:lnTo>
                    <a:lnTo>
                      <a:pt x="835" y="447"/>
                    </a:lnTo>
                    <a:lnTo>
                      <a:pt x="838" y="455"/>
                    </a:lnTo>
                    <a:lnTo>
                      <a:pt x="843" y="462"/>
                    </a:lnTo>
                    <a:lnTo>
                      <a:pt x="848" y="468"/>
                    </a:lnTo>
                    <a:lnTo>
                      <a:pt x="853" y="473"/>
                    </a:lnTo>
                    <a:lnTo>
                      <a:pt x="860" y="477"/>
                    </a:lnTo>
                    <a:lnTo>
                      <a:pt x="868" y="481"/>
                    </a:lnTo>
                    <a:lnTo>
                      <a:pt x="875" y="482"/>
                    </a:lnTo>
                    <a:lnTo>
                      <a:pt x="883" y="483"/>
                    </a:lnTo>
                    <a:lnTo>
                      <a:pt x="893" y="482"/>
                    </a:lnTo>
                    <a:lnTo>
                      <a:pt x="902" y="479"/>
                    </a:lnTo>
                    <a:lnTo>
                      <a:pt x="911" y="474"/>
                    </a:lnTo>
                    <a:lnTo>
                      <a:pt x="919" y="468"/>
                    </a:lnTo>
                    <a:lnTo>
                      <a:pt x="925" y="459"/>
                    </a:lnTo>
                    <a:lnTo>
                      <a:pt x="930" y="450"/>
                    </a:lnTo>
                    <a:lnTo>
                      <a:pt x="934" y="441"/>
                    </a:lnTo>
                    <a:lnTo>
                      <a:pt x="935" y="430"/>
                    </a:lnTo>
                    <a:lnTo>
                      <a:pt x="1073" y="430"/>
                    </a:lnTo>
                    <a:lnTo>
                      <a:pt x="994" y="302"/>
                    </a:lnTo>
                    <a:lnTo>
                      <a:pt x="1038" y="0"/>
                    </a:lnTo>
                    <a:lnTo>
                      <a:pt x="59" y="0"/>
                    </a:lnTo>
                    <a:lnTo>
                      <a:pt x="0" y="309"/>
                    </a:lnTo>
                    <a:lnTo>
                      <a:pt x="74" y="430"/>
                    </a:lnTo>
                    <a:lnTo>
                      <a:pt x="185" y="430"/>
                    </a:lnTo>
                    <a:lnTo>
                      <a:pt x="187" y="441"/>
                    </a:lnTo>
                    <a:lnTo>
                      <a:pt x="190" y="450"/>
                    </a:lnTo>
                    <a:lnTo>
                      <a:pt x="195" y="459"/>
                    </a:lnTo>
                    <a:lnTo>
                      <a:pt x="202" y="468"/>
                    </a:lnTo>
                    <a:lnTo>
                      <a:pt x="209" y="474"/>
                    </a:lnTo>
                    <a:lnTo>
                      <a:pt x="218" y="479"/>
                    </a:lnTo>
                    <a:lnTo>
                      <a:pt x="228" y="482"/>
                    </a:lnTo>
                    <a:lnTo>
                      <a:pt x="237" y="483"/>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6" name="Freeform 78"/>
              <p:cNvSpPr>
                <a:spLocks/>
              </p:cNvSpPr>
              <p:nvPr/>
            </p:nvSpPr>
            <p:spPr bwMode="auto">
              <a:xfrm>
                <a:off x="2415" y="2208"/>
                <a:ext cx="965" cy="354"/>
              </a:xfrm>
              <a:custGeom>
                <a:avLst/>
                <a:gdLst/>
                <a:ahLst/>
                <a:cxnLst>
                  <a:cxn ang="0">
                    <a:pos x="0" y="264"/>
                  </a:cxn>
                  <a:cxn ang="0">
                    <a:pos x="50" y="0"/>
                  </a:cxn>
                  <a:cxn ang="0">
                    <a:pos x="954" y="0"/>
                  </a:cxn>
                  <a:cxn ang="0">
                    <a:pos x="918" y="249"/>
                  </a:cxn>
                  <a:cxn ang="0">
                    <a:pos x="131" y="249"/>
                  </a:cxn>
                  <a:cxn ang="0">
                    <a:pos x="161" y="287"/>
                  </a:cxn>
                  <a:cxn ang="0">
                    <a:pos x="924" y="287"/>
                  </a:cxn>
                  <a:cxn ang="0">
                    <a:pos x="965" y="354"/>
                  </a:cxn>
                  <a:cxn ang="0">
                    <a:pos x="55" y="354"/>
                  </a:cxn>
                  <a:cxn ang="0">
                    <a:pos x="0" y="264"/>
                  </a:cxn>
                </a:cxnLst>
                <a:rect l="0" t="0" r="r" b="b"/>
                <a:pathLst>
                  <a:path w="965" h="354">
                    <a:moveTo>
                      <a:pt x="0" y="264"/>
                    </a:moveTo>
                    <a:lnTo>
                      <a:pt x="50" y="0"/>
                    </a:lnTo>
                    <a:lnTo>
                      <a:pt x="954" y="0"/>
                    </a:lnTo>
                    <a:lnTo>
                      <a:pt x="918" y="249"/>
                    </a:lnTo>
                    <a:lnTo>
                      <a:pt x="131" y="249"/>
                    </a:lnTo>
                    <a:lnTo>
                      <a:pt x="161" y="287"/>
                    </a:lnTo>
                    <a:lnTo>
                      <a:pt x="924" y="287"/>
                    </a:lnTo>
                    <a:lnTo>
                      <a:pt x="965" y="354"/>
                    </a:lnTo>
                    <a:lnTo>
                      <a:pt x="55" y="354"/>
                    </a:lnTo>
                    <a:lnTo>
                      <a:pt x="0" y="264"/>
                    </a:lnTo>
                    <a:close/>
                  </a:path>
                </a:pathLst>
              </a:custGeom>
              <a:solidFill>
                <a:srgbClr val="3FB2E2"/>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7" name="Freeform 79"/>
              <p:cNvSpPr>
                <a:spLocks/>
              </p:cNvSpPr>
              <p:nvPr/>
            </p:nvSpPr>
            <p:spPr bwMode="auto">
              <a:xfrm>
                <a:off x="2650" y="2262"/>
                <a:ext cx="138" cy="110"/>
              </a:xfrm>
              <a:custGeom>
                <a:avLst/>
                <a:gdLst/>
                <a:ahLst/>
                <a:cxnLst>
                  <a:cxn ang="0">
                    <a:pos x="138" y="0"/>
                  </a:cxn>
                  <a:cxn ang="0">
                    <a:pos x="17" y="0"/>
                  </a:cxn>
                  <a:cxn ang="0">
                    <a:pos x="0" y="110"/>
                  </a:cxn>
                  <a:cxn ang="0">
                    <a:pos x="122" y="110"/>
                  </a:cxn>
                  <a:cxn ang="0">
                    <a:pos x="138" y="0"/>
                  </a:cxn>
                </a:cxnLst>
                <a:rect l="0" t="0" r="r" b="b"/>
                <a:pathLst>
                  <a:path w="138" h="110">
                    <a:moveTo>
                      <a:pt x="138" y="0"/>
                    </a:moveTo>
                    <a:lnTo>
                      <a:pt x="17" y="0"/>
                    </a:lnTo>
                    <a:lnTo>
                      <a:pt x="0" y="110"/>
                    </a:lnTo>
                    <a:lnTo>
                      <a:pt x="122"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8" name="Freeform 80"/>
              <p:cNvSpPr>
                <a:spLocks/>
              </p:cNvSpPr>
              <p:nvPr/>
            </p:nvSpPr>
            <p:spPr bwMode="auto">
              <a:xfrm>
                <a:off x="2481" y="2262"/>
                <a:ext cx="138" cy="110"/>
              </a:xfrm>
              <a:custGeom>
                <a:avLst/>
                <a:gdLst/>
                <a:ahLst/>
                <a:cxnLst>
                  <a:cxn ang="0">
                    <a:pos x="122" y="110"/>
                  </a:cxn>
                  <a:cxn ang="0">
                    <a:pos x="138" y="0"/>
                  </a:cxn>
                  <a:cxn ang="0">
                    <a:pos x="15" y="0"/>
                  </a:cxn>
                  <a:cxn ang="0">
                    <a:pos x="0" y="110"/>
                  </a:cxn>
                  <a:cxn ang="0">
                    <a:pos x="122" y="110"/>
                  </a:cxn>
                </a:cxnLst>
                <a:rect l="0" t="0" r="r" b="b"/>
                <a:pathLst>
                  <a:path w="138" h="110">
                    <a:moveTo>
                      <a:pt x="122" y="110"/>
                    </a:moveTo>
                    <a:lnTo>
                      <a:pt x="138" y="0"/>
                    </a:lnTo>
                    <a:lnTo>
                      <a:pt x="15" y="0"/>
                    </a:lnTo>
                    <a:lnTo>
                      <a:pt x="0" y="110"/>
                    </a:lnTo>
                    <a:lnTo>
                      <a:pt x="122" y="11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89" name="Freeform 81"/>
              <p:cNvSpPr>
                <a:spLocks/>
              </p:cNvSpPr>
              <p:nvPr/>
            </p:nvSpPr>
            <p:spPr bwMode="auto">
              <a:xfrm>
                <a:off x="2820" y="2262"/>
                <a:ext cx="137" cy="110"/>
              </a:xfrm>
              <a:custGeom>
                <a:avLst/>
                <a:gdLst/>
                <a:ahLst/>
                <a:cxnLst>
                  <a:cxn ang="0">
                    <a:pos x="137" y="0"/>
                  </a:cxn>
                  <a:cxn ang="0">
                    <a:pos x="16" y="0"/>
                  </a:cxn>
                  <a:cxn ang="0">
                    <a:pos x="0" y="110"/>
                  </a:cxn>
                  <a:cxn ang="0">
                    <a:pos x="122" y="110"/>
                  </a:cxn>
                  <a:cxn ang="0">
                    <a:pos x="137" y="0"/>
                  </a:cxn>
                </a:cxnLst>
                <a:rect l="0" t="0" r="r" b="b"/>
                <a:pathLst>
                  <a:path w="137" h="110">
                    <a:moveTo>
                      <a:pt x="137" y="0"/>
                    </a:moveTo>
                    <a:lnTo>
                      <a:pt x="16" y="0"/>
                    </a:lnTo>
                    <a:lnTo>
                      <a:pt x="0" y="110"/>
                    </a:lnTo>
                    <a:lnTo>
                      <a:pt x="122" y="110"/>
                    </a:lnTo>
                    <a:lnTo>
                      <a:pt x="137"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0" name="Freeform 82"/>
              <p:cNvSpPr>
                <a:spLocks/>
              </p:cNvSpPr>
              <p:nvPr/>
            </p:nvSpPr>
            <p:spPr bwMode="auto">
              <a:xfrm>
                <a:off x="2989" y="2262"/>
                <a:ext cx="136" cy="110"/>
              </a:xfrm>
              <a:custGeom>
                <a:avLst/>
                <a:gdLst/>
                <a:ahLst/>
                <a:cxnLst>
                  <a:cxn ang="0">
                    <a:pos x="136" y="0"/>
                  </a:cxn>
                  <a:cxn ang="0">
                    <a:pos x="16" y="0"/>
                  </a:cxn>
                  <a:cxn ang="0">
                    <a:pos x="0" y="110"/>
                  </a:cxn>
                  <a:cxn ang="0">
                    <a:pos x="121" y="110"/>
                  </a:cxn>
                  <a:cxn ang="0">
                    <a:pos x="136" y="0"/>
                  </a:cxn>
                </a:cxnLst>
                <a:rect l="0" t="0" r="r" b="b"/>
                <a:pathLst>
                  <a:path w="136" h="110">
                    <a:moveTo>
                      <a:pt x="136" y="0"/>
                    </a:moveTo>
                    <a:lnTo>
                      <a:pt x="16" y="0"/>
                    </a:lnTo>
                    <a:lnTo>
                      <a:pt x="0" y="110"/>
                    </a:lnTo>
                    <a:lnTo>
                      <a:pt x="121" y="110"/>
                    </a:lnTo>
                    <a:lnTo>
                      <a:pt x="136"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sp>
            <p:nvSpPr>
              <p:cNvPr id="555091" name="Freeform 83"/>
              <p:cNvSpPr>
                <a:spLocks/>
              </p:cNvSpPr>
              <p:nvPr/>
            </p:nvSpPr>
            <p:spPr bwMode="auto">
              <a:xfrm>
                <a:off x="3162" y="2262"/>
                <a:ext cx="138" cy="110"/>
              </a:xfrm>
              <a:custGeom>
                <a:avLst/>
                <a:gdLst/>
                <a:ahLst/>
                <a:cxnLst>
                  <a:cxn ang="0">
                    <a:pos x="138" y="0"/>
                  </a:cxn>
                  <a:cxn ang="0">
                    <a:pos x="17" y="0"/>
                  </a:cxn>
                  <a:cxn ang="0">
                    <a:pos x="0" y="110"/>
                  </a:cxn>
                  <a:cxn ang="0">
                    <a:pos x="123" y="110"/>
                  </a:cxn>
                  <a:cxn ang="0">
                    <a:pos x="138" y="0"/>
                  </a:cxn>
                </a:cxnLst>
                <a:rect l="0" t="0" r="r" b="b"/>
                <a:pathLst>
                  <a:path w="138" h="110">
                    <a:moveTo>
                      <a:pt x="138" y="0"/>
                    </a:moveTo>
                    <a:lnTo>
                      <a:pt x="17" y="0"/>
                    </a:lnTo>
                    <a:lnTo>
                      <a:pt x="0" y="110"/>
                    </a:lnTo>
                    <a:lnTo>
                      <a:pt x="123" y="110"/>
                    </a:lnTo>
                    <a:lnTo>
                      <a:pt x="138" y="0"/>
                    </a:lnTo>
                    <a:close/>
                  </a:path>
                </a:pathLst>
              </a:custGeom>
              <a:solidFill>
                <a:srgbClr val="000000"/>
              </a:solidFill>
              <a:ln w="9525">
                <a:noFill/>
                <a:round/>
                <a:headEnd/>
                <a:tailEnd/>
              </a:ln>
            </p:spPr>
            <p:txBody>
              <a:bodyPr/>
              <a:lstStyle/>
              <a:p>
                <a:pPr algn="ctr"/>
                <a:endParaRPr lang="en-US" b="0">
                  <a:solidFill>
                    <a:srgbClr val="000000"/>
                  </a:solidFill>
                  <a:latin typeface="Times New Roman" pitchFamily="18" charset="0"/>
                  <a:ea typeface="+mn-ea"/>
                  <a:cs typeface="+mn-cs"/>
                </a:endParaRPr>
              </a:p>
            </p:txBody>
          </p:sp>
        </p:grpSp>
      </p:grpSp>
      <p:pic>
        <p:nvPicPr>
          <p:cNvPr id="555153" name="Picture 145"/>
          <p:cNvPicPr>
            <a:picLocks noChangeAspect="1" noChangeArrowheads="1"/>
          </p:cNvPicPr>
          <p:nvPr/>
        </p:nvPicPr>
        <p:blipFill>
          <a:blip r:embed="rId3" cstate="print"/>
          <a:srcRect/>
          <a:stretch>
            <a:fillRect/>
          </a:stretch>
        </p:blipFill>
        <p:spPr bwMode="auto">
          <a:xfrm>
            <a:off x="7162800" y="5334000"/>
            <a:ext cx="425450" cy="622300"/>
          </a:xfrm>
          <a:prstGeom prst="rect">
            <a:avLst/>
          </a:prstGeom>
          <a:noFill/>
          <a:ln w="38100" algn="ctr">
            <a:noFill/>
            <a:miter lim="800000"/>
            <a:headEnd/>
            <a:tailEnd/>
          </a:ln>
          <a:effectLst/>
        </p:spPr>
      </p:pic>
      <p:pic>
        <p:nvPicPr>
          <p:cNvPr id="555154" name="Picture 146"/>
          <p:cNvPicPr>
            <a:picLocks noChangeAspect="1" noChangeArrowheads="1"/>
          </p:cNvPicPr>
          <p:nvPr/>
        </p:nvPicPr>
        <p:blipFill>
          <a:blip r:embed="rId3" cstate="print"/>
          <a:srcRect/>
          <a:stretch>
            <a:fillRect/>
          </a:stretch>
        </p:blipFill>
        <p:spPr bwMode="auto">
          <a:xfrm>
            <a:off x="5410200" y="5257800"/>
            <a:ext cx="425450" cy="622300"/>
          </a:xfrm>
          <a:prstGeom prst="rect">
            <a:avLst/>
          </a:prstGeom>
          <a:noFill/>
          <a:ln w="38100" algn="ctr">
            <a:noFill/>
            <a:miter lim="800000"/>
            <a:headEnd/>
            <a:tailEnd/>
          </a:ln>
          <a:effectLst/>
        </p:spPr>
      </p:pic>
      <p:pic>
        <p:nvPicPr>
          <p:cNvPr id="555155" name="Picture 147"/>
          <p:cNvPicPr>
            <a:picLocks noChangeAspect="1" noChangeArrowheads="1"/>
          </p:cNvPicPr>
          <p:nvPr/>
        </p:nvPicPr>
        <p:blipFill>
          <a:blip r:embed="rId3" cstate="print"/>
          <a:srcRect/>
          <a:stretch>
            <a:fillRect/>
          </a:stretch>
        </p:blipFill>
        <p:spPr bwMode="auto">
          <a:xfrm>
            <a:off x="4419600" y="4495800"/>
            <a:ext cx="425450" cy="622300"/>
          </a:xfrm>
          <a:prstGeom prst="rect">
            <a:avLst/>
          </a:prstGeom>
          <a:noFill/>
          <a:ln w="38100" algn="ctr">
            <a:noFill/>
            <a:miter lim="800000"/>
            <a:headEnd/>
            <a:tailEnd/>
          </a:ln>
          <a:effectLst/>
        </p:spPr>
      </p:pic>
      <p:pic>
        <p:nvPicPr>
          <p:cNvPr id="555156" name="Picture 148"/>
          <p:cNvPicPr>
            <a:picLocks noChangeAspect="1" noChangeArrowheads="1"/>
          </p:cNvPicPr>
          <p:nvPr/>
        </p:nvPicPr>
        <p:blipFill>
          <a:blip r:embed="rId3" cstate="print"/>
          <a:srcRect/>
          <a:stretch>
            <a:fillRect/>
          </a:stretch>
        </p:blipFill>
        <p:spPr bwMode="auto">
          <a:xfrm>
            <a:off x="6324600" y="3581400"/>
            <a:ext cx="425450" cy="622300"/>
          </a:xfrm>
          <a:prstGeom prst="rect">
            <a:avLst/>
          </a:prstGeom>
          <a:noFill/>
          <a:ln w="38100" algn="ctr">
            <a:noFill/>
            <a:miter lim="800000"/>
            <a:headEnd/>
            <a:tailEnd/>
          </a:ln>
          <a:effectLst/>
        </p:spPr>
      </p:pic>
      <p:grpSp>
        <p:nvGrpSpPr>
          <p:cNvPr id="555114" name="Group 158"/>
          <p:cNvGrpSpPr>
            <a:grpSpLocks/>
          </p:cNvGrpSpPr>
          <p:nvPr/>
        </p:nvGrpSpPr>
        <p:grpSpPr bwMode="auto">
          <a:xfrm>
            <a:off x="5029201" y="4038600"/>
            <a:ext cx="2017713" cy="2260600"/>
            <a:chOff x="2208" y="2544"/>
            <a:chExt cx="1271" cy="1424"/>
          </a:xfrm>
        </p:grpSpPr>
        <p:sp>
          <p:nvSpPr>
            <p:cNvPr id="555162" name="AutoShape 154"/>
            <p:cNvSpPr>
              <a:spLocks noChangeArrowheads="1"/>
            </p:cNvSpPr>
            <p:nvPr/>
          </p:nvSpPr>
          <p:spPr bwMode="auto">
            <a:xfrm>
              <a:off x="2208" y="2688"/>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3" name="AutoShape 155"/>
            <p:cNvSpPr>
              <a:spLocks noChangeArrowheads="1"/>
            </p:cNvSpPr>
            <p:nvPr/>
          </p:nvSpPr>
          <p:spPr bwMode="auto">
            <a:xfrm rot="5400000">
              <a:off x="3120" y="2544"/>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4" name="AutoShape 156"/>
            <p:cNvSpPr>
              <a:spLocks noChangeArrowheads="1"/>
            </p:cNvSpPr>
            <p:nvPr/>
          </p:nvSpPr>
          <p:spPr bwMode="auto">
            <a:xfrm rot="-5400000">
              <a:off x="2308" y="3728"/>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65" name="AutoShape 157"/>
            <p:cNvSpPr>
              <a:spLocks noChangeArrowheads="1"/>
            </p:cNvSpPr>
            <p:nvPr/>
          </p:nvSpPr>
          <p:spPr bwMode="auto">
            <a:xfrm rot="10800000">
              <a:off x="3239" y="3584"/>
              <a:ext cx="240" cy="240"/>
            </a:xfrm>
            <a:custGeom>
              <a:avLst/>
              <a:gdLst>
                <a:gd name="G0" fmla="+- 15126 0 0"/>
                <a:gd name="G1" fmla="+- 2912 0 0"/>
                <a:gd name="G2" fmla="+- 12158 0 2912"/>
                <a:gd name="G3" fmla="+- G2 0 2912"/>
                <a:gd name="G4" fmla="*/ G3 32768 32059"/>
                <a:gd name="G5" fmla="*/ G4 1 2"/>
                <a:gd name="G6" fmla="+- 21600 0 15126"/>
                <a:gd name="G7" fmla="*/ G6 2912 6079"/>
                <a:gd name="G8" fmla="+- G7 15126 0"/>
                <a:gd name="T0" fmla="*/ 15126 w 21600"/>
                <a:gd name="T1" fmla="*/ 0 h 21600"/>
                <a:gd name="T2" fmla="*/ 15126 w 21600"/>
                <a:gd name="T3" fmla="*/ 12158 h 21600"/>
                <a:gd name="T4" fmla="*/ 3237 w 21600"/>
                <a:gd name="T5" fmla="*/ 21600 h 21600"/>
                <a:gd name="T6" fmla="*/ 21600 w 21600"/>
                <a:gd name="T7" fmla="*/ 6079 h 21600"/>
                <a:gd name="T8" fmla="*/ 17694720 60000 65536"/>
                <a:gd name="T9" fmla="*/ 5898240 60000 65536"/>
                <a:gd name="T10" fmla="*/ 5898240 60000 65536"/>
                <a:gd name="T11" fmla="*/ 0 60000 65536"/>
                <a:gd name="T12" fmla="*/ 12427 w 21600"/>
                <a:gd name="T13" fmla="*/ G1 h 21600"/>
                <a:gd name="T14" fmla="*/ G8 w 21600"/>
                <a:gd name="T15" fmla="*/ G2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close/>
                </a:path>
              </a:pathLst>
            </a:custGeom>
            <a:solidFill>
              <a:schemeClr val="hlink"/>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grpSp>
      <p:pic>
        <p:nvPicPr>
          <p:cNvPr id="555159" name="Picture 151" descr="MCj03073580000[1]"/>
          <p:cNvPicPr>
            <a:picLocks noChangeAspect="1" noChangeArrowheads="1"/>
          </p:cNvPicPr>
          <p:nvPr/>
        </p:nvPicPr>
        <p:blipFill>
          <a:blip r:embed="rId4" cstate="print"/>
          <a:srcRect/>
          <a:stretch>
            <a:fillRect/>
          </a:stretch>
        </p:blipFill>
        <p:spPr bwMode="auto">
          <a:xfrm>
            <a:off x="7620000" y="3886200"/>
            <a:ext cx="762000" cy="400050"/>
          </a:xfrm>
          <a:prstGeom prst="rect">
            <a:avLst/>
          </a:prstGeom>
          <a:noFill/>
        </p:spPr>
      </p:pic>
      <p:grpSp>
        <p:nvGrpSpPr>
          <p:cNvPr id="555115" name="Group 190"/>
          <p:cNvGrpSpPr>
            <a:grpSpLocks/>
          </p:cNvGrpSpPr>
          <p:nvPr/>
        </p:nvGrpSpPr>
        <p:grpSpPr bwMode="auto">
          <a:xfrm>
            <a:off x="5257800" y="4419600"/>
            <a:ext cx="1524000" cy="1511300"/>
            <a:chOff x="2352" y="2784"/>
            <a:chExt cx="960" cy="952"/>
          </a:xfrm>
        </p:grpSpPr>
        <p:sp>
          <p:nvSpPr>
            <p:cNvPr id="555195" name="AutoShape 187"/>
            <p:cNvSpPr>
              <a:spLocks noChangeArrowheads="1"/>
            </p:cNvSpPr>
            <p:nvPr/>
          </p:nvSpPr>
          <p:spPr bwMode="auto">
            <a:xfrm rot="2700000">
              <a:off x="3004" y="3428"/>
              <a:ext cx="328" cy="288"/>
            </a:xfrm>
            <a:prstGeom prst="rightArrow">
              <a:avLst>
                <a:gd name="adj1" fmla="val 32065"/>
                <a:gd name="adj2" fmla="val 31024"/>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97" name="AutoShape 189"/>
            <p:cNvSpPr>
              <a:spLocks noChangeArrowheads="1"/>
            </p:cNvSpPr>
            <p:nvPr/>
          </p:nvSpPr>
          <p:spPr bwMode="auto">
            <a:xfrm rot="-8100000">
              <a:off x="2332" y="2804"/>
              <a:ext cx="328" cy="288"/>
            </a:xfrm>
            <a:prstGeom prst="rightArrow">
              <a:avLst>
                <a:gd name="adj1" fmla="val 32065"/>
                <a:gd name="adj2" fmla="val 31024"/>
              </a:avLst>
            </a:prstGeom>
            <a:solidFill>
              <a:srgbClr val="FF66CC"/>
            </a:solidFill>
            <a:ln w="38100" algn="ctr">
              <a:solidFill>
                <a:schemeClr val="tx1"/>
              </a:solidFill>
              <a:miter lim="800000"/>
              <a:headEnd/>
              <a:tailEnd/>
            </a:ln>
            <a:effectLst/>
          </p:spPr>
          <p:txBody>
            <a:bodyPr vert="eaVert" wrap="none" anchor="ctr"/>
            <a:lstStyle/>
            <a:p>
              <a:pPr algn="ctr"/>
              <a:endParaRPr lang="en-US" b="0">
                <a:solidFill>
                  <a:srgbClr val="000000"/>
                </a:solidFill>
                <a:latin typeface="Times New Roman" pitchFamily="18" charset="0"/>
                <a:ea typeface="+mn-ea"/>
                <a:cs typeface="+mn-cs"/>
              </a:endParaRPr>
            </a:p>
          </p:txBody>
        </p:sp>
        <p:sp>
          <p:nvSpPr>
            <p:cNvPr id="555194" name="Text Box 186"/>
            <p:cNvSpPr txBox="1">
              <a:spLocks noChangeArrowheads="1"/>
            </p:cNvSpPr>
            <p:nvPr/>
          </p:nvSpPr>
          <p:spPr bwMode="auto">
            <a:xfrm rot="2700000">
              <a:off x="2444" y="3052"/>
              <a:ext cx="779" cy="407"/>
            </a:xfrm>
            <a:prstGeom prst="rect">
              <a:avLst/>
            </a:prstGeom>
            <a:solidFill>
              <a:srgbClr val="FF66CC"/>
            </a:solidFill>
            <a:ln w="38100" algn="ctr">
              <a:solidFill>
                <a:schemeClr val="tx1"/>
              </a:solidFill>
              <a:miter lim="800000"/>
              <a:headEnd/>
              <a:tailEnd/>
            </a:ln>
            <a:effectLst/>
          </p:spPr>
          <p:txBody>
            <a:bodyPr wrap="none">
              <a:spAutoFit/>
            </a:bodyPr>
            <a:lstStyle/>
            <a:p>
              <a:pPr algn="ctr"/>
              <a:r>
                <a:rPr lang="en-US" b="0">
                  <a:solidFill>
                    <a:srgbClr val="000000"/>
                  </a:solidFill>
                  <a:latin typeface="Times New Roman" pitchFamily="18" charset="0"/>
                  <a:ea typeface="+mn-ea"/>
                  <a:cs typeface="+mn-cs"/>
                </a:rPr>
                <a:t>Disallowed</a:t>
              </a:r>
            </a:p>
            <a:p>
              <a:pPr algn="ctr"/>
              <a:r>
                <a:rPr lang="en-US" b="0">
                  <a:solidFill>
                    <a:srgbClr val="000000"/>
                  </a:solidFill>
                  <a:latin typeface="Times New Roman" pitchFamily="18" charset="0"/>
                  <a:ea typeface="+mn-ea"/>
                  <a:cs typeface="+mn-cs"/>
                </a:rPr>
                <a:t>By Rule</a:t>
              </a:r>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55150">
                                            <p:txEl>
                                              <p:pRg st="0" end="0"/>
                                            </p:txEl>
                                          </p:spTgt>
                                        </p:tgtEl>
                                        <p:attrNameLst>
                                          <p:attrName>style.visibility</p:attrName>
                                        </p:attrNameLst>
                                      </p:cBhvr>
                                      <p:to>
                                        <p:strVal val="visible"/>
                                      </p:to>
                                    </p:set>
                                    <p:anim calcmode="lin" valueType="num">
                                      <p:cBhvr additive="base">
                                        <p:cTn id="7" dur="500" fill="hold"/>
                                        <p:tgtEl>
                                          <p:spTgt spid="555150">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55150">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555150">
                                            <p:txEl>
                                              <p:pRg st="1" end="1"/>
                                            </p:txEl>
                                          </p:spTgt>
                                        </p:tgtEl>
                                        <p:attrNameLst>
                                          <p:attrName>style.visibility</p:attrName>
                                        </p:attrNameLst>
                                      </p:cBhvr>
                                      <p:to>
                                        <p:strVal val="visible"/>
                                      </p:to>
                                    </p:set>
                                    <p:anim calcmode="lin" valueType="num">
                                      <p:cBhvr additive="base">
                                        <p:cTn id="13" dur="500" fill="hold"/>
                                        <p:tgtEl>
                                          <p:spTgt spid="555150">
                                            <p:txEl>
                                              <p:pRg st="1" end="1"/>
                                            </p:txEl>
                                          </p:spTgt>
                                        </p:tgtEl>
                                        <p:attrNameLst>
                                          <p:attrName>ppt_x</p:attrName>
                                        </p:attrNameLst>
                                      </p:cBhvr>
                                      <p:tavLst>
                                        <p:tav tm="0">
                                          <p:val>
                                            <p:strVal val="1+#ppt_w/2"/>
                                          </p:val>
                                        </p:tav>
                                        <p:tav tm="100000">
                                          <p:val>
                                            <p:strVal val="#ppt_x"/>
                                          </p:val>
                                        </p:tav>
                                      </p:tavLst>
                                    </p:anim>
                                    <p:anim calcmode="lin" valueType="num">
                                      <p:cBhvr additive="base">
                                        <p:cTn id="14" dur="500" fill="hold"/>
                                        <p:tgtEl>
                                          <p:spTgt spid="555150">
                                            <p:txEl>
                                              <p:pRg st="1" end="1"/>
                                            </p:txEl>
                                          </p:spTgt>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555150">
                                            <p:txEl>
                                              <p:pRg st="2" end="2"/>
                                            </p:txEl>
                                          </p:spTgt>
                                        </p:tgtEl>
                                        <p:attrNameLst>
                                          <p:attrName>style.visibility</p:attrName>
                                        </p:attrNameLst>
                                      </p:cBhvr>
                                      <p:to>
                                        <p:strVal val="visible"/>
                                      </p:to>
                                    </p:set>
                                    <p:anim calcmode="lin" valueType="num">
                                      <p:cBhvr additive="base">
                                        <p:cTn id="17" dur="500" fill="hold"/>
                                        <p:tgtEl>
                                          <p:spTgt spid="555150">
                                            <p:txEl>
                                              <p:pRg st="2" end="2"/>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555150">
                                            <p:txEl>
                                              <p:pRg st="2" end="2"/>
                                            </p:txEl>
                                          </p:spTgt>
                                        </p:tgtEl>
                                        <p:attrNameLst>
                                          <p:attrName>ppt_y</p:attrName>
                                        </p:attrNameLst>
                                      </p:cBhvr>
                                      <p:tavLst>
                                        <p:tav tm="0">
                                          <p:val>
                                            <p:strVal val="#ppt_y"/>
                                          </p:val>
                                        </p:tav>
                                        <p:tav tm="100000">
                                          <p:val>
                                            <p:strVal val="#ppt_y"/>
                                          </p:val>
                                        </p:tav>
                                      </p:tavLst>
                                    </p:anim>
                                  </p:childTnLst>
                                </p:cTn>
                              </p:par>
                              <p:par>
                                <p:cTn id="19" presetID="23" presetClass="entr" presetSubtype="16" fill="hold" nodeType="withEffect">
                                  <p:stCondLst>
                                    <p:cond delay="0"/>
                                  </p:stCondLst>
                                  <p:childTnLst>
                                    <p:set>
                                      <p:cBhvr>
                                        <p:cTn id="20" dur="1" fill="hold">
                                          <p:stCondLst>
                                            <p:cond delay="0"/>
                                          </p:stCondLst>
                                        </p:cTn>
                                        <p:tgtEl>
                                          <p:spTgt spid="555114"/>
                                        </p:tgtEl>
                                        <p:attrNameLst>
                                          <p:attrName>style.visibility</p:attrName>
                                        </p:attrNameLst>
                                      </p:cBhvr>
                                      <p:to>
                                        <p:strVal val="visible"/>
                                      </p:to>
                                    </p:set>
                                    <p:anim calcmode="lin" valueType="num">
                                      <p:cBhvr>
                                        <p:cTn id="21" dur="500" fill="hold"/>
                                        <p:tgtEl>
                                          <p:spTgt spid="555114"/>
                                        </p:tgtEl>
                                        <p:attrNameLst>
                                          <p:attrName>ppt_w</p:attrName>
                                        </p:attrNameLst>
                                      </p:cBhvr>
                                      <p:tavLst>
                                        <p:tav tm="0">
                                          <p:val>
                                            <p:fltVal val="0"/>
                                          </p:val>
                                        </p:tav>
                                        <p:tav tm="100000">
                                          <p:val>
                                            <p:strVal val="#ppt_w"/>
                                          </p:val>
                                        </p:tav>
                                      </p:tavLst>
                                    </p:anim>
                                    <p:anim calcmode="lin" valueType="num">
                                      <p:cBhvr>
                                        <p:cTn id="22" dur="500" fill="hold"/>
                                        <p:tgtEl>
                                          <p:spTgt spid="555114"/>
                                        </p:tgtEl>
                                        <p:attrNameLst>
                                          <p:attrName>ppt_h</p:attrName>
                                        </p:attrNameLst>
                                      </p:cBhvr>
                                      <p:tavLst>
                                        <p:tav tm="0">
                                          <p:val>
                                            <p:fltVal val="0"/>
                                          </p:val>
                                        </p:tav>
                                        <p:tav tm="100000">
                                          <p:val>
                                            <p:strVal val="#ppt_h"/>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2" fill="hold" grpId="0" nodeType="clickEffect">
                                  <p:stCondLst>
                                    <p:cond delay="0"/>
                                  </p:stCondLst>
                                  <p:childTnLst>
                                    <p:set>
                                      <p:cBhvr>
                                        <p:cTn id="26" dur="1" fill="hold">
                                          <p:stCondLst>
                                            <p:cond delay="0"/>
                                          </p:stCondLst>
                                        </p:cTn>
                                        <p:tgtEl>
                                          <p:spTgt spid="555150">
                                            <p:txEl>
                                              <p:pRg st="3" end="3"/>
                                            </p:txEl>
                                          </p:spTgt>
                                        </p:tgtEl>
                                        <p:attrNameLst>
                                          <p:attrName>style.visibility</p:attrName>
                                        </p:attrNameLst>
                                      </p:cBhvr>
                                      <p:to>
                                        <p:strVal val="visible"/>
                                      </p:to>
                                    </p:set>
                                    <p:anim calcmode="lin" valueType="num">
                                      <p:cBhvr additive="base">
                                        <p:cTn id="27" dur="500" fill="hold"/>
                                        <p:tgtEl>
                                          <p:spTgt spid="555150">
                                            <p:txEl>
                                              <p:pRg st="3" end="3"/>
                                            </p:txEl>
                                          </p:spTgt>
                                        </p:tgtEl>
                                        <p:attrNameLst>
                                          <p:attrName>ppt_x</p:attrName>
                                        </p:attrNameLst>
                                      </p:cBhvr>
                                      <p:tavLst>
                                        <p:tav tm="0">
                                          <p:val>
                                            <p:strVal val="1+#ppt_w/2"/>
                                          </p:val>
                                        </p:tav>
                                        <p:tav tm="100000">
                                          <p:val>
                                            <p:strVal val="#ppt_x"/>
                                          </p:val>
                                        </p:tav>
                                      </p:tavLst>
                                    </p:anim>
                                    <p:anim calcmode="lin" valueType="num">
                                      <p:cBhvr additive="base">
                                        <p:cTn id="28" dur="500" fill="hold"/>
                                        <p:tgtEl>
                                          <p:spTgt spid="555150">
                                            <p:txEl>
                                              <p:pRg st="3" end="3"/>
                                            </p:txEl>
                                          </p:spTgt>
                                        </p:tgtEl>
                                        <p:attrNameLst>
                                          <p:attrName>ppt_y</p:attrName>
                                        </p:attrNameLst>
                                      </p:cBhvr>
                                      <p:tavLst>
                                        <p:tav tm="0">
                                          <p:val>
                                            <p:strVal val="#ppt_y"/>
                                          </p:val>
                                        </p:tav>
                                        <p:tav tm="100000">
                                          <p:val>
                                            <p:strVal val="#ppt_y"/>
                                          </p:val>
                                        </p:tav>
                                      </p:tavLst>
                                    </p:anim>
                                  </p:childTnLst>
                                </p:cTn>
                              </p:par>
                              <p:par>
                                <p:cTn id="29" presetID="1" presetClass="entr" presetSubtype="0" fill="hold" nodeType="withEffect">
                                  <p:stCondLst>
                                    <p:cond delay="0"/>
                                  </p:stCondLst>
                                  <p:childTnLst>
                                    <p:set>
                                      <p:cBhvr>
                                        <p:cTn id="30" dur="1" fill="hold">
                                          <p:stCondLst>
                                            <p:cond delay="0"/>
                                          </p:stCondLst>
                                        </p:cTn>
                                        <p:tgtEl>
                                          <p:spTgt spid="2"/>
                                        </p:tgtEl>
                                        <p:attrNameLst>
                                          <p:attrName>style.visibility</p:attrName>
                                        </p:attrNameLst>
                                      </p:cBhvr>
                                      <p:to>
                                        <p:strVal val="visible"/>
                                      </p:to>
                                    </p:set>
                                  </p:childTnLst>
                                </p:cTn>
                              </p:par>
                            </p:childTnLst>
                          </p:cTn>
                        </p:par>
                        <p:par>
                          <p:cTn id="31" fill="hold">
                            <p:stCondLst>
                              <p:cond delay="500"/>
                            </p:stCondLst>
                            <p:childTnLst>
                              <p:par>
                                <p:cTn id="32" presetID="63" presetClass="path" presetSubtype="0" accel="50000" decel="50000" fill="hold" nodeType="afterEffect">
                                  <p:stCondLst>
                                    <p:cond delay="0"/>
                                  </p:stCondLst>
                                  <p:childTnLst>
                                    <p:animMotion origin="layout" path="M 0.05 0.0037 L 0.33334 0.0037 " pathEditMode="relative" rAng="0" ptsTypes="AA">
                                      <p:cBhvr>
                                        <p:cTn id="33" dur="500" fill="hold"/>
                                        <p:tgtEl>
                                          <p:spTgt spid="555159"/>
                                        </p:tgtEl>
                                        <p:attrNameLst>
                                          <p:attrName>ppt_x</p:attrName>
                                          <p:attrName>ppt_y</p:attrName>
                                        </p:attrNameLst>
                                      </p:cBhvr>
                                      <p:rCtr x="142" y="0"/>
                                    </p:animMotion>
                                  </p:childTnLst>
                                </p:cTn>
                              </p:par>
                            </p:childTnLst>
                          </p:cTn>
                        </p:par>
                      </p:childTnLst>
                    </p:cTn>
                  </p:par>
                  <p:par>
                    <p:cTn id="34" fill="hold">
                      <p:stCondLst>
                        <p:cond delay="indefinite"/>
                      </p:stCondLst>
                      <p:childTnLst>
                        <p:par>
                          <p:cTn id="35" fill="hold">
                            <p:stCondLst>
                              <p:cond delay="0"/>
                            </p:stCondLst>
                            <p:childTnLst>
                              <p:par>
                                <p:cTn id="36" presetID="2" presetClass="entr" presetSubtype="2" fill="hold" grpId="0" nodeType="clickEffect">
                                  <p:stCondLst>
                                    <p:cond delay="0"/>
                                  </p:stCondLst>
                                  <p:childTnLst>
                                    <p:set>
                                      <p:cBhvr>
                                        <p:cTn id="37" dur="1" fill="hold">
                                          <p:stCondLst>
                                            <p:cond delay="0"/>
                                          </p:stCondLst>
                                        </p:cTn>
                                        <p:tgtEl>
                                          <p:spTgt spid="555150">
                                            <p:txEl>
                                              <p:pRg st="4" end="4"/>
                                            </p:txEl>
                                          </p:spTgt>
                                        </p:tgtEl>
                                        <p:attrNameLst>
                                          <p:attrName>style.visibility</p:attrName>
                                        </p:attrNameLst>
                                      </p:cBhvr>
                                      <p:to>
                                        <p:strVal val="visible"/>
                                      </p:to>
                                    </p:set>
                                    <p:anim calcmode="lin" valueType="num">
                                      <p:cBhvr additive="base">
                                        <p:cTn id="38" dur="500" fill="hold"/>
                                        <p:tgtEl>
                                          <p:spTgt spid="555150">
                                            <p:txEl>
                                              <p:pRg st="4" end="4"/>
                                            </p:txEl>
                                          </p:spTgt>
                                        </p:tgtEl>
                                        <p:attrNameLst>
                                          <p:attrName>ppt_x</p:attrName>
                                        </p:attrNameLst>
                                      </p:cBhvr>
                                      <p:tavLst>
                                        <p:tav tm="0">
                                          <p:val>
                                            <p:strVal val="1+#ppt_w/2"/>
                                          </p:val>
                                        </p:tav>
                                        <p:tav tm="100000">
                                          <p:val>
                                            <p:strVal val="#ppt_x"/>
                                          </p:val>
                                        </p:tav>
                                      </p:tavLst>
                                    </p:anim>
                                    <p:anim calcmode="lin" valueType="num">
                                      <p:cBhvr additive="base">
                                        <p:cTn id="39" dur="500" fill="hold"/>
                                        <p:tgtEl>
                                          <p:spTgt spid="555150">
                                            <p:txEl>
                                              <p:pRg st="4" end="4"/>
                                            </p:txEl>
                                          </p:spTgt>
                                        </p:tgtEl>
                                        <p:attrNameLst>
                                          <p:attrName>ppt_y</p:attrName>
                                        </p:attrNameLst>
                                      </p:cBhvr>
                                      <p:tavLst>
                                        <p:tav tm="0">
                                          <p:val>
                                            <p:strVal val="#ppt_y"/>
                                          </p:val>
                                        </p:tav>
                                        <p:tav tm="100000">
                                          <p:val>
                                            <p:strVal val="#ppt_y"/>
                                          </p:val>
                                        </p:tav>
                                      </p:tavLst>
                                    </p:anim>
                                  </p:childTnLst>
                                </p:cTn>
                              </p:par>
                              <p:par>
                                <p:cTn id="40" presetID="2" presetClass="entr" presetSubtype="2" fill="hold" grpId="0" nodeType="withEffect">
                                  <p:stCondLst>
                                    <p:cond delay="0"/>
                                  </p:stCondLst>
                                  <p:childTnLst>
                                    <p:set>
                                      <p:cBhvr>
                                        <p:cTn id="41" dur="1" fill="hold">
                                          <p:stCondLst>
                                            <p:cond delay="0"/>
                                          </p:stCondLst>
                                        </p:cTn>
                                        <p:tgtEl>
                                          <p:spTgt spid="555150">
                                            <p:txEl>
                                              <p:pRg st="5" end="5"/>
                                            </p:txEl>
                                          </p:spTgt>
                                        </p:tgtEl>
                                        <p:attrNameLst>
                                          <p:attrName>style.visibility</p:attrName>
                                        </p:attrNameLst>
                                      </p:cBhvr>
                                      <p:to>
                                        <p:strVal val="visible"/>
                                      </p:to>
                                    </p:set>
                                    <p:anim calcmode="lin" valueType="num">
                                      <p:cBhvr additive="base">
                                        <p:cTn id="42" dur="500" fill="hold"/>
                                        <p:tgtEl>
                                          <p:spTgt spid="555150">
                                            <p:txEl>
                                              <p:pRg st="5" end="5"/>
                                            </p:txEl>
                                          </p:spTgt>
                                        </p:tgtEl>
                                        <p:attrNameLst>
                                          <p:attrName>ppt_x</p:attrName>
                                        </p:attrNameLst>
                                      </p:cBhvr>
                                      <p:tavLst>
                                        <p:tav tm="0">
                                          <p:val>
                                            <p:strVal val="1+#ppt_w/2"/>
                                          </p:val>
                                        </p:tav>
                                        <p:tav tm="100000">
                                          <p:val>
                                            <p:strVal val="#ppt_x"/>
                                          </p:val>
                                        </p:tav>
                                      </p:tavLst>
                                    </p:anim>
                                    <p:anim calcmode="lin" valueType="num">
                                      <p:cBhvr additive="base">
                                        <p:cTn id="43" dur="500" fill="hold"/>
                                        <p:tgtEl>
                                          <p:spTgt spid="555150">
                                            <p:txEl>
                                              <p:pRg st="5" end="5"/>
                                            </p:txEl>
                                          </p:spTgt>
                                        </p:tgtEl>
                                        <p:attrNameLst>
                                          <p:attrName>ppt_y</p:attrName>
                                        </p:attrNameLst>
                                      </p:cBhvr>
                                      <p:tavLst>
                                        <p:tav tm="0">
                                          <p:val>
                                            <p:strVal val="#ppt_y"/>
                                          </p:val>
                                        </p:tav>
                                        <p:tav tm="100000">
                                          <p:val>
                                            <p:strVal val="#ppt_y"/>
                                          </p:val>
                                        </p:tav>
                                      </p:tavLst>
                                    </p:anim>
                                  </p:childTnLst>
                                </p:cTn>
                              </p:par>
                              <p:par>
                                <p:cTn id="44" presetID="4" presetClass="entr" presetSubtype="32" fill="hold" nodeType="withEffect">
                                  <p:stCondLst>
                                    <p:cond delay="0"/>
                                  </p:stCondLst>
                                  <p:childTnLst>
                                    <p:set>
                                      <p:cBhvr>
                                        <p:cTn id="45" dur="1" fill="hold">
                                          <p:stCondLst>
                                            <p:cond delay="0"/>
                                          </p:stCondLst>
                                        </p:cTn>
                                        <p:tgtEl>
                                          <p:spTgt spid="555115"/>
                                        </p:tgtEl>
                                        <p:attrNameLst>
                                          <p:attrName>style.visibility</p:attrName>
                                        </p:attrNameLst>
                                      </p:cBhvr>
                                      <p:to>
                                        <p:strVal val="visible"/>
                                      </p:to>
                                    </p:set>
                                    <p:animEffect transition="in" filter="box(out)">
                                      <p:cBhvr>
                                        <p:cTn id="46" dur="500"/>
                                        <p:tgtEl>
                                          <p:spTgt spid="555115"/>
                                        </p:tgtEl>
                                      </p:cBhvr>
                                    </p:animEffect>
                                  </p:childTnLst>
                                </p:cTn>
                              </p:par>
                            </p:childTnLst>
                          </p:cTn>
                        </p:par>
                      </p:childTnLst>
                    </p:cTn>
                  </p:par>
                  <p:par>
                    <p:cTn id="47" fill="hold">
                      <p:stCondLst>
                        <p:cond delay="indefinite"/>
                      </p:stCondLst>
                      <p:childTnLst>
                        <p:par>
                          <p:cTn id="48" fill="hold">
                            <p:stCondLst>
                              <p:cond delay="0"/>
                            </p:stCondLst>
                            <p:childTnLst>
                              <p:par>
                                <p:cTn id="49" presetID="2" presetClass="entr" presetSubtype="2" fill="hold" grpId="0" nodeType="clickEffect">
                                  <p:stCondLst>
                                    <p:cond delay="0"/>
                                  </p:stCondLst>
                                  <p:childTnLst>
                                    <p:set>
                                      <p:cBhvr>
                                        <p:cTn id="50" dur="1" fill="hold">
                                          <p:stCondLst>
                                            <p:cond delay="0"/>
                                          </p:stCondLst>
                                        </p:cTn>
                                        <p:tgtEl>
                                          <p:spTgt spid="555150">
                                            <p:txEl>
                                              <p:pRg st="6" end="6"/>
                                            </p:txEl>
                                          </p:spTgt>
                                        </p:tgtEl>
                                        <p:attrNameLst>
                                          <p:attrName>style.visibility</p:attrName>
                                        </p:attrNameLst>
                                      </p:cBhvr>
                                      <p:to>
                                        <p:strVal val="visible"/>
                                      </p:to>
                                    </p:set>
                                    <p:anim calcmode="lin" valueType="num">
                                      <p:cBhvr additive="base">
                                        <p:cTn id="51" dur="500" fill="hold"/>
                                        <p:tgtEl>
                                          <p:spTgt spid="555150">
                                            <p:txEl>
                                              <p:pRg st="6" end="6"/>
                                            </p:txEl>
                                          </p:spTgt>
                                        </p:tgtEl>
                                        <p:attrNameLst>
                                          <p:attrName>ppt_x</p:attrName>
                                        </p:attrNameLst>
                                      </p:cBhvr>
                                      <p:tavLst>
                                        <p:tav tm="0">
                                          <p:val>
                                            <p:strVal val="1+#ppt_w/2"/>
                                          </p:val>
                                        </p:tav>
                                        <p:tav tm="100000">
                                          <p:val>
                                            <p:strVal val="#ppt_x"/>
                                          </p:val>
                                        </p:tav>
                                      </p:tavLst>
                                    </p:anim>
                                    <p:anim calcmode="lin" valueType="num">
                                      <p:cBhvr additive="base">
                                        <p:cTn id="52" dur="500" fill="hold"/>
                                        <p:tgtEl>
                                          <p:spTgt spid="555150">
                                            <p:txEl>
                                              <p:pRg st="6" end="6"/>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150"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576263"/>
            <a:ext cx="8229600" cy="1143000"/>
          </a:xfrm>
        </p:spPr>
        <p:txBody>
          <a:bodyPr/>
          <a:lstStyle/>
          <a:p>
            <a:pPr eaLnBrk="1" hangingPunct="1"/>
            <a:r>
              <a:rPr lang="en-US" altLang="zh-CN" sz="4000" dirty="0">
                <a:ea typeface="宋体" charset="-122"/>
              </a:rPr>
              <a:t>When 4 philosophers each holds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4279376831"/>
              </p:ext>
            </p:extLst>
          </p:nvPr>
        </p:nvGraphicFramePr>
        <p:xfrm>
          <a:off x="2466976" y="5097463"/>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6" y="5097463"/>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4"/>
          <p:cNvSpPr>
            <a:spLocks noGrp="1"/>
          </p:cNvSpPr>
          <p:nvPr>
            <p:ph type="sldNum" sz="quarter" idx="11"/>
          </p:nvPr>
        </p:nvSpPr>
        <p:spPr>
          <a:xfrm>
            <a:off x="8305800" y="6364288"/>
            <a:ext cx="1905000" cy="457200"/>
          </a:xfrm>
          <a:noFill/>
        </p:spPr>
        <p:txBody>
          <a:bodyPr/>
          <a:lstStyle/>
          <a:p>
            <a:pPr algn="ctr"/>
            <a:fld id="{48CA802D-E36B-45E7-AFE9-6B97653694B4}" type="slidenum">
              <a:rPr lang="en-US" altLang="zh-CN" b="0">
                <a:solidFill>
                  <a:srgbClr val="000000"/>
                </a:solidFill>
                <a:latin typeface="Times New Roman" pitchFamily="18" charset="0"/>
                <a:ea typeface="+mn-ea"/>
                <a:cs typeface="+mn-cs"/>
              </a:rPr>
              <a:pPr algn="ctr"/>
              <a:t>50</a:t>
            </a:fld>
            <a:endParaRPr lang="en-US" altLang="zh-CN" b="0" dirty="0">
              <a:solidFill>
                <a:srgbClr val="000000"/>
              </a:solidFill>
              <a:latin typeface="Times New Roman" pitchFamily="18" charset="0"/>
              <a:ea typeface="+mn-ea"/>
              <a:cs typeface="+mn-cs"/>
            </a:endParaRPr>
          </a:p>
        </p:txBody>
      </p:sp>
      <p:sp>
        <p:nvSpPr>
          <p:cNvPr id="10" name="Rectangle 4"/>
          <p:cNvSpPr txBox="1">
            <a:spLocks noChangeArrowheads="1"/>
          </p:cNvSpPr>
          <p:nvPr/>
        </p:nvSpPr>
        <p:spPr>
          <a:xfrm>
            <a:off x="1981200" y="6364288"/>
            <a:ext cx="4389438" cy="457200"/>
          </a:xfrm>
          <a:prstGeom prst="rect">
            <a:avLst/>
          </a:prstGeom>
          <a:ln/>
        </p:spPr>
        <p:txBody>
          <a:bodyPr/>
          <a:lstStyle>
            <a:lvl1pPr>
              <a:defRPr/>
            </a:lvl1pPr>
          </a:lstStyle>
          <a:p>
            <a:pPr algn="ctr">
              <a:defRPr/>
            </a:pPr>
            <a:r>
              <a:rPr lang="en-US" b="0">
                <a:solidFill>
                  <a:srgbClr val="000000"/>
                </a:solidFill>
                <a:latin typeface="Times New Roman" pitchFamily="18" charset="0"/>
                <a:ea typeface="+mn-ea"/>
                <a:cs typeface="+mn-cs"/>
              </a:rPr>
              <a:t> © Zonghua Gu, CMPT 300, Fall 2011 </a:t>
            </a:r>
            <a:endParaRPr lang="en-US" b="0" dirty="0">
              <a:solidFill>
                <a:srgbClr val="000000"/>
              </a:solidFill>
              <a:latin typeface="Times New Roman" pitchFamily="18" charset="0"/>
              <a:ea typeface="+mn-ea"/>
              <a:cs typeface="+mn-cs"/>
            </a:endParaRPr>
          </a:p>
        </p:txBody>
      </p:sp>
      <p:graphicFrame>
        <p:nvGraphicFramePr>
          <p:cNvPr id="128006" name="Object 128005"/>
          <p:cNvGraphicFramePr>
            <a:graphicFrameLocks noChangeAspect="1"/>
          </p:cNvGraphicFramePr>
          <p:nvPr>
            <p:extLst>
              <p:ext uri="{D42A27DB-BD31-4B8C-83A1-F6EECF244321}">
                <p14:modId xmlns:p14="http://schemas.microsoft.com/office/powerpoint/2010/main" val="1513573858"/>
              </p:ext>
            </p:extLst>
          </p:nvPr>
        </p:nvGraphicFramePr>
        <p:xfrm>
          <a:off x="2452688" y="2101850"/>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128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688" y="2101850"/>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3384891642"/>
              </p:ext>
            </p:extLst>
          </p:nvPr>
        </p:nvGraphicFramePr>
        <p:xfrm>
          <a:off x="5629276" y="2101851"/>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9276" y="2101851"/>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4202670621"/>
              </p:ext>
            </p:extLst>
          </p:nvPr>
        </p:nvGraphicFramePr>
        <p:xfrm>
          <a:off x="5930901" y="5097464"/>
          <a:ext cx="3192463" cy="503237"/>
        </p:xfrm>
        <a:graphic>
          <a:graphicData uri="http://schemas.openxmlformats.org/presentationml/2006/ole">
            <mc:AlternateContent xmlns:mc="http://schemas.openxmlformats.org/markup-compatibility/2006">
              <mc:Choice xmlns:v="urn:schemas-microsoft-com:vml" Requires="v">
                <p:oleObj name="Equation" r:id="rId8" imgW="1371600" imgH="215640" progId="Equation.3">
                  <p:embed/>
                </p:oleObj>
              </mc:Choice>
              <mc:Fallback>
                <p:oleObj name="Equation" r:id="rId8" imgW="13716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30901" y="5097464"/>
                        <a:ext cx="3192463" cy="503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032000" y="5562600"/>
            <a:ext cx="8636000" cy="711200"/>
          </a:xfrm>
        </p:spPr>
        <p:txBody>
          <a:bodyPr>
            <a:normAutofit fontScale="85000" lnSpcReduction="20000"/>
          </a:bodyPr>
          <a:lstStyle/>
          <a:p>
            <a:pPr marL="469900" lvl="1" indent="-469900">
              <a:buClr>
                <a:schemeClr val="bg2"/>
              </a:buClr>
              <a:buSzPct val="90000"/>
              <a:buFont typeface="Wingdings" pitchFamily="2" charset="2"/>
              <a:buChar char="]"/>
            </a:pPr>
            <a:r>
              <a:rPr lang="en-US" dirty="0"/>
              <a:t>If the 5</a:t>
            </a:r>
            <a:r>
              <a:rPr lang="en-US" baseline="30000" dirty="0"/>
              <a:t>th</a:t>
            </a:r>
            <a:r>
              <a:rPr lang="en-US" dirty="0"/>
              <a:t> philosopher makes a request for his left fork, should we grant it?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2" name="Rectangle 2"/>
          <p:cNvSpPr>
            <a:spLocks noGrp="1" noChangeArrowheads="1"/>
          </p:cNvSpPr>
          <p:nvPr>
            <p:ph type="title" sz="quarter"/>
          </p:nvPr>
        </p:nvSpPr>
        <p:spPr>
          <a:xfrm>
            <a:off x="1981200" y="576263"/>
            <a:ext cx="8229600" cy="1143000"/>
          </a:xfrm>
        </p:spPr>
        <p:txBody>
          <a:bodyPr/>
          <a:lstStyle/>
          <a:p>
            <a:pPr eaLnBrk="1" hangingPunct="1"/>
            <a:r>
              <a:rPr lang="en-US" altLang="zh-CN" sz="4000" dirty="0">
                <a:ea typeface="宋体" charset="-122"/>
              </a:rPr>
              <a:t>The deadlocked state when each holds his left fork</a:t>
            </a:r>
          </a:p>
        </p:txBody>
      </p:sp>
      <p:graphicFrame>
        <p:nvGraphicFramePr>
          <p:cNvPr id="1028" name="Object 8"/>
          <p:cNvGraphicFramePr>
            <a:graphicFrameLocks noGrp="1" noChangeAspect="1"/>
          </p:cNvGraphicFramePr>
          <p:nvPr>
            <p:ph sz="quarter" idx="3"/>
            <p:extLst>
              <p:ext uri="{D42A27DB-BD31-4B8C-83A1-F6EECF244321}">
                <p14:modId xmlns:p14="http://schemas.microsoft.com/office/powerpoint/2010/main" val="2798086865"/>
              </p:ext>
            </p:extLst>
          </p:nvPr>
        </p:nvGraphicFramePr>
        <p:xfrm>
          <a:off x="2466976" y="5097463"/>
          <a:ext cx="2955925" cy="503136"/>
        </p:xfrm>
        <a:graphic>
          <a:graphicData uri="http://schemas.openxmlformats.org/presentationml/2006/ole">
            <mc:AlternateContent xmlns:mc="http://schemas.openxmlformats.org/markup-compatibility/2006">
              <mc:Choice xmlns:v="urn:schemas-microsoft-com:vml" Requires="v">
                <p:oleObj name="Equation" r:id="rId2" imgW="1269720" imgH="215640" progId="Equation.3">
                  <p:embed/>
                </p:oleObj>
              </mc:Choice>
              <mc:Fallback>
                <p:oleObj name="Equation" r:id="rId2" imgW="1269720" imgH="215640" progId="Equation.3">
                  <p:embed/>
                  <p:pic>
                    <p:nvPicPr>
                      <p:cNvPr id="1028"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66976" y="5097463"/>
                        <a:ext cx="2955925" cy="50313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Slide Number Placeholder 4"/>
          <p:cNvSpPr>
            <a:spLocks noGrp="1"/>
          </p:cNvSpPr>
          <p:nvPr>
            <p:ph type="sldNum" sz="quarter" idx="11"/>
          </p:nvPr>
        </p:nvSpPr>
        <p:spPr>
          <a:xfrm>
            <a:off x="8305800" y="6364288"/>
            <a:ext cx="1905000" cy="457200"/>
          </a:xfrm>
          <a:noFill/>
        </p:spPr>
        <p:txBody>
          <a:bodyPr/>
          <a:lstStyle/>
          <a:p>
            <a:pPr algn="ctr"/>
            <a:fld id="{48CA802D-E36B-45E7-AFE9-6B97653694B4}" type="slidenum">
              <a:rPr lang="en-US" altLang="zh-CN" b="0">
                <a:solidFill>
                  <a:srgbClr val="000000"/>
                </a:solidFill>
                <a:latin typeface="Times New Roman" pitchFamily="18" charset="0"/>
                <a:ea typeface="+mn-ea"/>
                <a:cs typeface="+mn-cs"/>
              </a:rPr>
              <a:pPr algn="ctr"/>
              <a:t>51</a:t>
            </a:fld>
            <a:endParaRPr lang="en-US" altLang="zh-CN" b="0" dirty="0">
              <a:solidFill>
                <a:srgbClr val="000000"/>
              </a:solidFill>
              <a:latin typeface="Times New Roman" pitchFamily="18" charset="0"/>
              <a:ea typeface="+mn-ea"/>
              <a:cs typeface="+mn-cs"/>
            </a:endParaRPr>
          </a:p>
        </p:txBody>
      </p:sp>
      <p:sp>
        <p:nvSpPr>
          <p:cNvPr id="10" name="Rectangle 4"/>
          <p:cNvSpPr txBox="1">
            <a:spLocks noChangeArrowheads="1"/>
          </p:cNvSpPr>
          <p:nvPr/>
        </p:nvSpPr>
        <p:spPr>
          <a:xfrm>
            <a:off x="1981200" y="6364288"/>
            <a:ext cx="4389438" cy="457200"/>
          </a:xfrm>
          <a:prstGeom prst="rect">
            <a:avLst/>
          </a:prstGeom>
          <a:ln/>
        </p:spPr>
        <p:txBody>
          <a:bodyPr/>
          <a:lstStyle>
            <a:lvl1pPr>
              <a:defRPr/>
            </a:lvl1pPr>
          </a:lstStyle>
          <a:p>
            <a:pPr algn="ctr">
              <a:defRPr/>
            </a:pPr>
            <a:r>
              <a:rPr lang="en-US" b="0">
                <a:solidFill>
                  <a:srgbClr val="000000"/>
                </a:solidFill>
                <a:latin typeface="Times New Roman" pitchFamily="18" charset="0"/>
                <a:ea typeface="+mn-ea"/>
                <a:cs typeface="+mn-cs"/>
              </a:rPr>
              <a:t> © Zonghua Gu, CMPT 300, Fall 2011 </a:t>
            </a:r>
            <a:endParaRPr lang="en-US" b="0" dirty="0">
              <a:solidFill>
                <a:srgbClr val="000000"/>
              </a:solidFill>
              <a:latin typeface="Times New Roman" pitchFamily="18" charset="0"/>
              <a:ea typeface="+mn-ea"/>
              <a:cs typeface="+mn-cs"/>
            </a:endParaRPr>
          </a:p>
        </p:txBody>
      </p:sp>
      <p:graphicFrame>
        <p:nvGraphicFramePr>
          <p:cNvPr id="128006" name="Object 128005"/>
          <p:cNvGraphicFramePr>
            <a:graphicFrameLocks noChangeAspect="1"/>
          </p:cNvGraphicFramePr>
          <p:nvPr>
            <p:extLst>
              <p:ext uri="{D42A27DB-BD31-4B8C-83A1-F6EECF244321}">
                <p14:modId xmlns:p14="http://schemas.microsoft.com/office/powerpoint/2010/main" val="3485907178"/>
              </p:ext>
            </p:extLst>
          </p:nvPr>
        </p:nvGraphicFramePr>
        <p:xfrm>
          <a:off x="2452688" y="2101850"/>
          <a:ext cx="2982912" cy="2387600"/>
        </p:xfrm>
        <a:graphic>
          <a:graphicData uri="http://schemas.openxmlformats.org/presentationml/2006/ole">
            <mc:AlternateContent xmlns:mc="http://schemas.openxmlformats.org/markup-compatibility/2006">
              <mc:Choice xmlns:v="urn:schemas-microsoft-com:vml" Requires="v">
                <p:oleObj name="Equation" r:id="rId4" imgW="1396800" imgH="1117440" progId="Equation.3">
                  <p:embed/>
                </p:oleObj>
              </mc:Choice>
              <mc:Fallback>
                <p:oleObj name="Equation" r:id="rId4" imgW="1396800" imgH="1117440" progId="Equation.3">
                  <p:embed/>
                  <p:pic>
                    <p:nvPicPr>
                      <p:cNvPr id="128006" name="Object 12800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52688" y="2101850"/>
                        <a:ext cx="2982912" cy="238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7" name="Object 3"/>
          <p:cNvGraphicFramePr>
            <a:graphicFrameLocks noChangeAspect="1"/>
          </p:cNvGraphicFramePr>
          <p:nvPr>
            <p:extLst>
              <p:ext uri="{D42A27DB-BD31-4B8C-83A1-F6EECF244321}">
                <p14:modId xmlns:p14="http://schemas.microsoft.com/office/powerpoint/2010/main" val="3126362945"/>
              </p:ext>
            </p:extLst>
          </p:nvPr>
        </p:nvGraphicFramePr>
        <p:xfrm>
          <a:off x="5629276" y="2101851"/>
          <a:ext cx="2982913" cy="2874963"/>
        </p:xfrm>
        <a:graphic>
          <a:graphicData uri="http://schemas.openxmlformats.org/presentationml/2006/ole">
            <mc:AlternateContent xmlns:mc="http://schemas.openxmlformats.org/markup-compatibility/2006">
              <mc:Choice xmlns:v="urn:schemas-microsoft-com:vml" Requires="v">
                <p:oleObj name="Equation" r:id="rId6" imgW="1396800" imgH="1346040" progId="Equation.3">
                  <p:embed/>
                </p:oleObj>
              </mc:Choice>
              <mc:Fallback>
                <p:oleObj name="Equation" r:id="rId6" imgW="1396800" imgH="1346040" progId="Equation.3">
                  <p:embed/>
                  <p:pic>
                    <p:nvPicPr>
                      <p:cNvPr id="128007"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29276" y="2101851"/>
                        <a:ext cx="2982913" cy="287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8009" name="Object 8"/>
          <p:cNvGraphicFramePr>
            <a:graphicFrameLocks noChangeAspect="1"/>
          </p:cNvGraphicFramePr>
          <p:nvPr>
            <p:extLst>
              <p:ext uri="{D42A27DB-BD31-4B8C-83A1-F6EECF244321}">
                <p14:modId xmlns:p14="http://schemas.microsoft.com/office/powerpoint/2010/main" val="1424148482"/>
              </p:ext>
            </p:extLst>
          </p:nvPr>
        </p:nvGraphicFramePr>
        <p:xfrm>
          <a:off x="5902325" y="5097463"/>
          <a:ext cx="3251200" cy="503238"/>
        </p:xfrm>
        <a:graphic>
          <a:graphicData uri="http://schemas.openxmlformats.org/presentationml/2006/ole">
            <mc:AlternateContent xmlns:mc="http://schemas.openxmlformats.org/markup-compatibility/2006">
              <mc:Choice xmlns:v="urn:schemas-microsoft-com:vml" Requires="v">
                <p:oleObj name="Equation" r:id="rId8" imgW="1396800" imgH="215640" progId="Equation.3">
                  <p:embed/>
                </p:oleObj>
              </mc:Choice>
              <mc:Fallback>
                <p:oleObj name="Equation" r:id="rId8" imgW="1396800" imgH="215640" progId="Equation.3">
                  <p:embed/>
                  <p:pic>
                    <p:nvPicPr>
                      <p:cNvPr id="128009"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02325" y="5097463"/>
                        <a:ext cx="3251200"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2"/>
          <p:cNvSpPr>
            <a:spLocks noGrp="1"/>
          </p:cNvSpPr>
          <p:nvPr>
            <p:ph idx="1"/>
          </p:nvPr>
        </p:nvSpPr>
        <p:spPr>
          <a:xfrm>
            <a:off x="2032000" y="5562600"/>
            <a:ext cx="8636000" cy="711200"/>
          </a:xfrm>
        </p:spPr>
        <p:txBody>
          <a:bodyPr>
            <a:normAutofit fontScale="85000" lnSpcReduction="20000"/>
          </a:bodyPr>
          <a:lstStyle/>
          <a:p>
            <a:pPr marL="469900" lvl="1" indent="-469900">
              <a:buClr>
                <a:schemeClr val="bg2"/>
              </a:buClr>
              <a:buSzPct val="90000"/>
              <a:buFont typeface="Wingdings" pitchFamily="2" charset="2"/>
              <a:buChar char="]"/>
            </a:pPr>
            <a:r>
              <a:rPr lang="en-US" dirty="0"/>
              <a:t>No. Here is the deadlock state reached if request is granted.</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Multi-Armed Lawyers</a:t>
            </a:r>
          </a:p>
        </p:txBody>
      </p:sp>
      <p:sp>
        <p:nvSpPr>
          <p:cNvPr id="3" name="Content Placeholder 2"/>
          <p:cNvSpPr>
            <a:spLocks noGrp="1"/>
          </p:cNvSpPr>
          <p:nvPr>
            <p:ph idx="1"/>
          </p:nvPr>
        </p:nvSpPr>
        <p:spPr/>
        <p:txBody>
          <a:bodyPr>
            <a:normAutofit/>
          </a:bodyPr>
          <a:lstStyle/>
          <a:p>
            <a:r>
              <a:rPr lang="en-US" dirty="0"/>
              <a:t>Consider a large table with IDENTICAL multi-armed alien lawyers. In the center is a pile of chopsticks. In order to eat, a lawyer must have one chopstick in each hand. The lawyers are so busy talking that they can only grab one chopstick at a time. Design a deadlock-free algorithm</a:t>
            </a:r>
            <a:r>
              <a:rPr lang="en-US" i="1" dirty="0"/>
              <a:t> </a:t>
            </a:r>
            <a:r>
              <a:rPr lang="en-US" dirty="0"/>
              <a:t>using monitors and Bankers algorithm. Assume total number of chopsticks &gt;= number of hands of each lawyer, so at least one lawyer can eat.</a:t>
            </a:r>
          </a:p>
          <a:p>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pPr algn="ctr">
              <a:defRPr/>
            </a:pPr>
            <a:r>
              <a:rPr lang="en-US" b="0">
                <a:solidFill>
                  <a:srgbClr val="000000"/>
                </a:solidFill>
                <a:latin typeface="Times New Roman" pitchFamily="18" charset="0"/>
                <a:ea typeface="+mn-ea"/>
                <a:cs typeface="+mn-cs"/>
              </a:rPr>
              <a:t> © Zonghua Gu,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53</a:t>
            </a:fld>
            <a:endParaRPr lang="en-US" altLang="zh-CN" b="0">
              <a:solidFill>
                <a:srgbClr val="000000"/>
              </a:solidFill>
              <a:cs typeface="+mn-cs"/>
            </a:endParaRPr>
          </a:p>
        </p:txBody>
      </p:sp>
      <p:sp>
        <p:nvSpPr>
          <p:cNvPr id="6" name="Content Placeholder 5"/>
          <p:cNvSpPr>
            <a:spLocks noGrp="1"/>
          </p:cNvSpPr>
          <p:nvPr>
            <p:ph idx="1"/>
          </p:nvPr>
        </p:nvSpPr>
        <p:spPr>
          <a:xfrm>
            <a:off x="8042788" y="-1"/>
            <a:ext cx="2625213" cy="6685935"/>
          </a:xfrm>
        </p:spPr>
        <p:txBody>
          <a:bodyPr>
            <a:normAutofit fontScale="55000" lnSpcReduction="20000"/>
          </a:bodyPr>
          <a:lstStyle/>
          <a:p>
            <a:r>
              <a:rPr lang="en-US" dirty="0" err="1"/>
              <a:t>GrabOne</a:t>
            </a:r>
            <a:r>
              <a:rPr lang="en-US" dirty="0"/>
              <a:t>() allows a lawyer to grab one chopstick. It puts a lawyer to sleep if he cannot be granted a chopstick without potentially deadlocking the system. </a:t>
            </a:r>
          </a:p>
          <a:p>
            <a:r>
              <a:rPr lang="en-US" dirty="0" err="1"/>
              <a:t>ReleaseAll</a:t>
            </a:r>
            <a:r>
              <a:rPr lang="en-US" dirty="0"/>
              <a:t>() allows a lawyer to release all chopsticks that he is holding. It wakes up any other lawyers that can proceed.</a:t>
            </a:r>
          </a:p>
          <a:p>
            <a:r>
              <a:rPr lang="en-US" dirty="0" err="1"/>
              <a:t>BankerCheck</a:t>
            </a:r>
            <a:r>
              <a:rPr lang="en-US" dirty="0"/>
              <a:t>() method takes a Lawyer number, checks resources, and returns true if a given lawyer can be granted one new chopstick </a:t>
            </a:r>
          </a:p>
          <a:p>
            <a:r>
              <a:rPr lang="en-US" dirty="0"/>
              <a:t>Assume Mesa-style monitor, hence while loop is used in </a:t>
            </a:r>
            <a:r>
              <a:rPr lang="en-US" dirty="0" err="1"/>
              <a:t>GrabOne</a:t>
            </a:r>
            <a:r>
              <a:rPr lang="en-US" dirty="0"/>
              <a:t>().</a:t>
            </a:r>
          </a:p>
        </p:txBody>
      </p:sp>
      <p:pic>
        <p:nvPicPr>
          <p:cNvPr id="120835" name="Picture 3"/>
          <p:cNvPicPr>
            <a:picLocks noChangeAspect="1" noChangeArrowheads="1"/>
          </p:cNvPicPr>
          <p:nvPr/>
        </p:nvPicPr>
        <p:blipFill>
          <a:blip r:embed="rId2" cstate="print"/>
          <a:srcRect/>
          <a:stretch>
            <a:fillRect/>
          </a:stretch>
        </p:blipFill>
        <p:spPr bwMode="auto">
          <a:xfrm>
            <a:off x="1696219" y="1"/>
            <a:ext cx="6435058" cy="6881163"/>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BankerCheck</a:t>
            </a:r>
            <a:r>
              <a:rPr lang="en-US" dirty="0"/>
              <a:t>() Method</a:t>
            </a:r>
          </a:p>
        </p:txBody>
      </p:sp>
      <p:sp>
        <p:nvSpPr>
          <p:cNvPr id="3" name="Content Placeholder 2"/>
          <p:cNvSpPr>
            <a:spLocks noGrp="1"/>
          </p:cNvSpPr>
          <p:nvPr>
            <p:ph idx="1"/>
          </p:nvPr>
        </p:nvSpPr>
        <p:spPr>
          <a:xfrm>
            <a:off x="1524001" y="4013200"/>
            <a:ext cx="8967019" cy="2446594"/>
          </a:xfrm>
        </p:spPr>
        <p:txBody>
          <a:bodyPr>
            <a:normAutofit fontScale="70000" lnSpcReduction="20000"/>
          </a:bodyPr>
          <a:lstStyle/>
          <a:p>
            <a:r>
              <a:rPr lang="en-US" dirty="0"/>
              <a:t>State is safe if when a lawyer tries to take a chopstick, either</a:t>
            </a:r>
          </a:p>
          <a:p>
            <a:pPr lvl="1"/>
            <a:r>
              <a:rPr lang="en-US" dirty="0"/>
              <a:t>It is the last chopstick, but someone will have </a:t>
            </a:r>
            <a:r>
              <a:rPr lang="en-US" i="1" dirty="0" err="1"/>
              <a:t>NumArms</a:t>
            </a:r>
            <a:r>
              <a:rPr lang="en-US" dirty="0"/>
              <a:t> chopsticks afterwards</a:t>
            </a:r>
          </a:p>
          <a:p>
            <a:pPr lvl="1"/>
            <a:r>
              <a:rPr lang="en-US" dirty="0"/>
              <a:t>Or it is the 2</a:t>
            </a:r>
            <a:r>
              <a:rPr lang="en-US" baseline="30000" dirty="0"/>
              <a:t>nd</a:t>
            </a:r>
            <a:r>
              <a:rPr lang="en-US" dirty="0"/>
              <a:t> to last chopstick, but someone will have </a:t>
            </a:r>
            <a:r>
              <a:rPr lang="en-US" i="1" dirty="0"/>
              <a:t>NumArms-1</a:t>
            </a:r>
            <a:r>
              <a:rPr lang="en-US" dirty="0"/>
              <a:t> chopsticks afterwards</a:t>
            </a:r>
          </a:p>
          <a:p>
            <a:pPr lvl="1"/>
            <a:r>
              <a:rPr lang="en-US" dirty="0"/>
              <a:t>Or it is the 3</a:t>
            </a:r>
            <a:r>
              <a:rPr lang="en-US" baseline="30000" dirty="0"/>
              <a:t>rd</a:t>
            </a:r>
            <a:r>
              <a:rPr lang="en-US" dirty="0"/>
              <a:t>  to last chopstick, but someone will have </a:t>
            </a:r>
            <a:r>
              <a:rPr lang="en-US" i="1" dirty="0"/>
              <a:t>NumArms-2 </a:t>
            </a:r>
            <a:r>
              <a:rPr lang="en-US" dirty="0"/>
              <a:t>chopsticks afterwards …</a:t>
            </a:r>
          </a:p>
          <a:p>
            <a:pPr lvl="1"/>
            <a:r>
              <a:rPr lang="en-US" dirty="0"/>
              <a:t>Or…</a:t>
            </a:r>
          </a:p>
          <a:p>
            <a:pPr>
              <a:buNone/>
            </a:pPr>
            <a:endParaRPr lang="en-US" dirty="0"/>
          </a:p>
          <a:p>
            <a:endParaRPr lang="en-US" dirty="0"/>
          </a:p>
        </p:txBody>
      </p:sp>
      <p:sp>
        <p:nvSpPr>
          <p:cNvPr id="4" name="Date Placeholder 3"/>
          <p:cNvSpPr>
            <a:spLocks noGrp="1"/>
          </p:cNvSpPr>
          <p:nvPr>
            <p:ph type="dt" sz="half" idx="10"/>
          </p:nvPr>
        </p:nvSpPr>
        <p:spPr/>
        <p:txBody>
          <a:body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54</a:t>
            </a:fld>
            <a:endParaRPr lang="en-US" altLang="zh-CN" b="0">
              <a:solidFill>
                <a:srgbClr val="000000"/>
              </a:solidFill>
              <a:cs typeface="+mn-cs"/>
            </a:endParaRPr>
          </a:p>
        </p:txBody>
      </p:sp>
      <p:pic>
        <p:nvPicPr>
          <p:cNvPr id="121858" name="Picture 2"/>
          <p:cNvPicPr>
            <a:picLocks noChangeAspect="1" noChangeArrowheads="1"/>
          </p:cNvPicPr>
          <p:nvPr/>
        </p:nvPicPr>
        <p:blipFill>
          <a:blip r:embed="rId2" cstate="print"/>
          <a:srcRect/>
          <a:stretch>
            <a:fillRect/>
          </a:stretch>
        </p:blipFill>
        <p:spPr bwMode="auto">
          <a:xfrm>
            <a:off x="2005779" y="0"/>
            <a:ext cx="7718324" cy="39437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a:t>
            </a:r>
          </a:p>
        </p:txBody>
      </p:sp>
      <p:sp>
        <p:nvSpPr>
          <p:cNvPr id="3" name="Content Placeholder 2"/>
          <p:cNvSpPr>
            <a:spLocks noGrp="1"/>
          </p:cNvSpPr>
          <p:nvPr>
            <p:ph idx="1"/>
          </p:nvPr>
        </p:nvSpPr>
        <p:spPr/>
        <p:txBody>
          <a:bodyPr/>
          <a:lstStyle/>
          <a:p>
            <a:r>
              <a:rPr lang="en-US" dirty="0"/>
              <a:t>Q: Why didn’t we check for the case of </a:t>
            </a:r>
            <a:r>
              <a:rPr lang="en-US" i="1" dirty="0" err="1"/>
              <a:t>NumChopsticks</a:t>
            </a:r>
            <a:r>
              <a:rPr lang="en-US" i="1" dirty="0"/>
              <a:t> == 0</a:t>
            </a:r>
            <a:r>
              <a:rPr lang="en-US" dirty="0"/>
              <a:t>?</a:t>
            </a:r>
          </a:p>
          <a:p>
            <a:r>
              <a:rPr lang="en-US" dirty="0"/>
              <a:t>A: In this case, </a:t>
            </a:r>
            <a:r>
              <a:rPr lang="en-US" i="1" dirty="0"/>
              <a:t>(NumChopsticks-1) == -1</a:t>
            </a:r>
            <a:r>
              <a:rPr lang="en-US" dirty="0"/>
              <a:t>, hence the if statement would always fail – exactly what we would want to do when </a:t>
            </a:r>
            <a:r>
              <a:rPr lang="en-US" i="1" dirty="0" err="1"/>
              <a:t>NumChopsticks</a:t>
            </a:r>
            <a:r>
              <a:rPr lang="en-US" i="1" dirty="0"/>
              <a:t> == 0</a:t>
            </a:r>
          </a:p>
        </p:txBody>
      </p:sp>
      <p:sp>
        <p:nvSpPr>
          <p:cNvPr id="4" name="Date Placeholder 3"/>
          <p:cNvSpPr>
            <a:spLocks noGrp="1"/>
          </p:cNvSpPr>
          <p:nvPr>
            <p:ph type="dt" sz="half" idx="10"/>
          </p:nvPr>
        </p:nvSpPr>
        <p:spPr/>
        <p:txBody>
          <a:bodyPr/>
          <a:lstStyle/>
          <a:p>
            <a:pPr algn="ctr">
              <a:defRPr/>
            </a:pPr>
            <a:r>
              <a:rPr lang="en-US" b="0">
                <a:solidFill>
                  <a:srgbClr val="000000"/>
                </a:solidFill>
                <a:latin typeface="Times New Roman" pitchFamily="18" charset="0"/>
                <a:ea typeface="+mn-ea"/>
                <a:cs typeface="+mn-cs"/>
              </a:rPr>
              <a:t> © Zonghua Gu,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55</a:t>
            </a:fld>
            <a:endParaRPr lang="en-US" altLang="zh-CN" b="0">
              <a:solidFill>
                <a:srgbClr val="000000"/>
              </a:solidFill>
              <a:cs typeface="+mn-c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II</a:t>
            </a:r>
          </a:p>
        </p:txBody>
      </p:sp>
      <p:sp>
        <p:nvSpPr>
          <p:cNvPr id="3" name="Content Placeholder 2"/>
          <p:cNvSpPr>
            <a:spLocks noGrp="1"/>
          </p:cNvSpPr>
          <p:nvPr>
            <p:ph idx="1"/>
          </p:nvPr>
        </p:nvSpPr>
        <p:spPr/>
        <p:txBody>
          <a:bodyPr/>
          <a:lstStyle/>
          <a:p>
            <a:r>
              <a:rPr lang="en-US" dirty="0"/>
              <a:t>Q: Is it a generalization of the 2-armed Dining Philosophers problem?</a:t>
            </a:r>
          </a:p>
          <a:p>
            <a:r>
              <a:rPr lang="en-US" dirty="0"/>
              <a:t>A: Not exactly. Since the chopsticks are in a pile at center of the table, we should model them as a single resource with multiple instances, instead of multiple resources for the Dining Philosophers. Hence the </a:t>
            </a:r>
            <a:r>
              <a:rPr lang="en-US" i="1" dirty="0"/>
              <a:t>R</a:t>
            </a:r>
            <a:r>
              <a:rPr lang="en-US" dirty="0"/>
              <a:t> and </a:t>
            </a:r>
            <a:r>
              <a:rPr lang="en-US" i="1" dirty="0"/>
              <a:t>C</a:t>
            </a:r>
            <a:r>
              <a:rPr lang="en-US" dirty="0"/>
              <a:t> matrices have a single column.</a:t>
            </a:r>
          </a:p>
          <a:p>
            <a:endParaRPr lang="en-US" dirty="0"/>
          </a:p>
          <a:p>
            <a:endParaRPr lang="en-US" dirty="0"/>
          </a:p>
        </p:txBody>
      </p:sp>
      <p:sp>
        <p:nvSpPr>
          <p:cNvPr id="4" name="Date Placeholder 3"/>
          <p:cNvSpPr>
            <a:spLocks noGrp="1"/>
          </p:cNvSpPr>
          <p:nvPr>
            <p:ph type="dt" sz="half" idx="10"/>
          </p:nvPr>
        </p:nvSpPr>
        <p:spPr/>
        <p:txBody>
          <a:bodyPr/>
          <a:lstStyle/>
          <a:p>
            <a:pPr algn="ctr">
              <a:defRPr/>
            </a:pPr>
            <a:r>
              <a:rPr lang="en-US" b="0" i="1" dirty="0">
                <a:solidFill>
                  <a:srgbClr val="000000"/>
                </a:solidFill>
                <a:latin typeface="Times New Roman" pitchFamily="18" charset="0"/>
                <a:ea typeface="+mn-ea"/>
                <a:cs typeface="+mn-cs"/>
              </a:rPr>
              <a:t> © </a:t>
            </a:r>
            <a:r>
              <a:rPr lang="en-US" b="0" i="1" dirty="0" err="1">
                <a:solidFill>
                  <a:srgbClr val="000000"/>
                </a:solidFill>
                <a:latin typeface="Times New Roman" pitchFamily="18" charset="0"/>
                <a:ea typeface="+mn-ea"/>
                <a:cs typeface="+mn-cs"/>
              </a:rPr>
              <a:t>Zonghua</a:t>
            </a:r>
            <a:r>
              <a:rPr lang="en-US" b="0" i="1" dirty="0">
                <a:solidFill>
                  <a:srgbClr val="000000"/>
                </a:solidFill>
                <a:latin typeface="Times New Roman" pitchFamily="18" charset="0"/>
                <a:ea typeface="+mn-ea"/>
                <a:cs typeface="+mn-cs"/>
              </a:rPr>
              <a:t> </a:t>
            </a:r>
            <a:r>
              <a:rPr lang="en-US" b="0" i="1" dirty="0" err="1">
                <a:solidFill>
                  <a:srgbClr val="000000"/>
                </a:solidFill>
                <a:latin typeface="Times New Roman" pitchFamily="18" charset="0"/>
                <a:ea typeface="+mn-ea"/>
                <a:cs typeface="+mn-cs"/>
              </a:rPr>
              <a:t>Gu</a:t>
            </a:r>
            <a:r>
              <a:rPr lang="en-US" b="0" i="1" dirty="0">
                <a:solidFill>
                  <a:srgbClr val="000000"/>
                </a:solidFill>
                <a:latin typeface="Times New Roman" pitchFamily="18" charset="0"/>
                <a:ea typeface="+mn-ea"/>
                <a:cs typeface="+mn-cs"/>
              </a:rPr>
              <a:t>, CMPT </a:t>
            </a:r>
            <a:r>
              <a:rPr lang="en-US" b="0" dirty="0">
                <a:solidFill>
                  <a:srgbClr val="000000"/>
                </a:solidFill>
                <a:latin typeface="Times New Roman" pitchFamily="18" charset="0"/>
                <a:ea typeface="+mn-ea"/>
                <a:cs typeface="+mn-cs"/>
              </a:rPr>
              <a:t>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56</a:t>
            </a:fld>
            <a:endParaRPr lang="en-US" altLang="zh-CN" b="0">
              <a:solidFill>
                <a:srgbClr val="000000"/>
              </a:solidFill>
              <a:cs typeface="+mn-c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Questions III</a:t>
            </a:r>
          </a:p>
        </p:txBody>
      </p:sp>
      <p:sp>
        <p:nvSpPr>
          <p:cNvPr id="3" name="Content Placeholder 2"/>
          <p:cNvSpPr>
            <a:spLocks noGrp="1"/>
          </p:cNvSpPr>
          <p:nvPr>
            <p:ph idx="1"/>
          </p:nvPr>
        </p:nvSpPr>
        <p:spPr>
          <a:xfrm>
            <a:off x="1981200" y="1917700"/>
            <a:ext cx="8305800" cy="4737100"/>
          </a:xfrm>
        </p:spPr>
        <p:txBody>
          <a:bodyPr>
            <a:normAutofit fontScale="70000" lnSpcReduction="20000"/>
          </a:bodyPr>
          <a:lstStyle/>
          <a:p>
            <a:r>
              <a:rPr lang="en-US" dirty="0"/>
              <a:t>Q: In its general form, the Banker’s algorithm makes multiple passes through the set of resource takers, finishing one at a time until all resource takers have finished. Explain why this particular application allows the </a:t>
            </a:r>
            <a:r>
              <a:rPr lang="en-US" i="1" dirty="0" err="1"/>
              <a:t>BankerCheck</a:t>
            </a:r>
            <a:r>
              <a:rPr lang="en-US" dirty="0"/>
              <a:t> method to implement the Banker’s algorithm by taking a single pass (until any one lawyer can get </a:t>
            </a:r>
            <a:r>
              <a:rPr lang="en-US" dirty="0" err="1"/>
              <a:t>NumArms</a:t>
            </a:r>
            <a:r>
              <a:rPr lang="en-US" dirty="0"/>
              <a:t> chopsticks).</a:t>
            </a:r>
          </a:p>
          <a:p>
            <a:r>
              <a:rPr lang="en-US" dirty="0"/>
              <a:t>A: Since every Lawyer has the same maximum allocation, and all chopsticks are equivalent. As a result, if we can find a single Lawyer that can finish, given the remaining resources, we know that all Lawyers can finish. </a:t>
            </a:r>
          </a:p>
          <a:p>
            <a:r>
              <a:rPr lang="en-US" dirty="0"/>
              <a:t>Reason: once that Lawyer finishes and returns their resources we know that there will be at least </a:t>
            </a:r>
            <a:r>
              <a:rPr lang="en-US" i="1" dirty="0" err="1"/>
              <a:t>NumArms</a:t>
            </a:r>
            <a:r>
              <a:rPr lang="en-US" dirty="0"/>
              <a:t> chopsticks on the table – hence everyone else can potentially finish. Thus, we don’t have to go through the exercise of returning resources and reexamining the remaining Lawyers (as in the general specification of the Banker’s algorithm).</a:t>
            </a:r>
          </a:p>
          <a:p>
            <a:endParaRPr lang="en-US" dirty="0"/>
          </a:p>
          <a:p>
            <a:endParaRPr lang="en-US" dirty="0"/>
          </a:p>
        </p:txBody>
      </p:sp>
      <p:sp>
        <p:nvSpPr>
          <p:cNvPr id="4" name="Date Placeholder 3"/>
          <p:cNvSpPr>
            <a:spLocks noGrp="1"/>
          </p:cNvSpPr>
          <p:nvPr>
            <p:ph type="dt" sz="half" idx="10"/>
          </p:nvPr>
        </p:nvSpPr>
        <p:spPr/>
        <p:txBody>
          <a:bodyPr/>
          <a:lstStyle/>
          <a:p>
            <a:pPr algn="ctr">
              <a:defRPr/>
            </a:pPr>
            <a:r>
              <a:rPr lang="en-US" b="0">
                <a:solidFill>
                  <a:srgbClr val="000000"/>
                </a:solidFill>
                <a:latin typeface="Times New Roman" pitchFamily="18" charset="0"/>
                <a:ea typeface="+mn-ea"/>
                <a:cs typeface="+mn-cs"/>
              </a:rPr>
              <a:t> © Zonghua Gu,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57</a:t>
            </a:fld>
            <a:endParaRPr lang="en-US" altLang="zh-CN" b="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a:t>
            </a:r>
          </a:p>
        </p:txBody>
      </p:sp>
      <p:sp>
        <p:nvSpPr>
          <p:cNvPr id="3" name="Content Placeholder 2"/>
          <p:cNvSpPr>
            <a:spLocks noGrp="1"/>
          </p:cNvSpPr>
          <p:nvPr>
            <p:ph idx="1"/>
          </p:nvPr>
        </p:nvSpPr>
        <p:spPr/>
        <p:txBody>
          <a:bodyPr>
            <a:normAutofit fontScale="85000" lnSpcReduction="20000"/>
          </a:bodyPr>
          <a:lstStyle/>
          <a:p>
            <a:r>
              <a:rPr lang="en-US" dirty="0"/>
              <a:t>Q: If each lawyer has 2 arms, and there is a pile of knives and forks at center of the table. Assume there are at least 1 knife and 1 fork, so at least one lawyer can eat. (There is no other constraint on the numbers of knives, forks, or lawyers.) Each lawyer follows the following steps:</a:t>
            </a:r>
          </a:p>
          <a:p>
            <a:pPr lvl="1"/>
            <a:r>
              <a:rPr lang="en-US" dirty="0"/>
              <a:t>(1) Pick up a knife </a:t>
            </a:r>
          </a:p>
          <a:p>
            <a:pPr lvl="1"/>
            <a:r>
              <a:rPr lang="en-US" dirty="0"/>
              <a:t>(2) Pick up a fork </a:t>
            </a:r>
          </a:p>
          <a:p>
            <a:pPr lvl="1"/>
            <a:r>
              <a:rPr lang="en-US" dirty="0"/>
              <a:t>(3) Eat</a:t>
            </a:r>
          </a:p>
          <a:p>
            <a:pPr lvl="1"/>
            <a:r>
              <a:rPr lang="en-US" dirty="0"/>
              <a:t>(4) Return the knife and fork to the pile </a:t>
            </a:r>
          </a:p>
          <a:p>
            <a:r>
              <a:rPr lang="en-US" dirty="0"/>
              <a:t>Can the system be deadlocked?</a:t>
            </a:r>
          </a:p>
          <a:p>
            <a:r>
              <a:rPr lang="en-US" dirty="0"/>
              <a:t>A: No, since </a:t>
            </a:r>
            <a:r>
              <a:rPr lang="en-US" altLang="zh-CN" dirty="0">
                <a:ea typeface="宋体" charset="-122"/>
              </a:rPr>
              <a:t>it’s not possible to have circular waiting.</a:t>
            </a:r>
            <a:endParaRPr lang="en-US" dirty="0"/>
          </a:p>
          <a:p>
            <a:endParaRPr lang="en-US" dirty="0"/>
          </a:p>
          <a:p>
            <a:endParaRPr lang="en-US" dirty="0"/>
          </a:p>
          <a:p>
            <a:endParaRPr lang="en-US" dirty="0"/>
          </a:p>
          <a:p>
            <a:pPr lvl="1"/>
            <a:endParaRPr lang="en-US" dirty="0"/>
          </a:p>
        </p:txBody>
      </p:sp>
      <p:sp>
        <p:nvSpPr>
          <p:cNvPr id="4" name="Date Placeholder 3"/>
          <p:cNvSpPr>
            <a:spLocks noGrp="1"/>
          </p:cNvSpPr>
          <p:nvPr>
            <p:ph type="dt" sz="half" idx="10"/>
          </p:nvPr>
        </p:nvSpPr>
        <p:spPr/>
        <p:txBody>
          <a:bodyPr/>
          <a:lstStyle/>
          <a:p>
            <a:pPr algn="ctr">
              <a:defRPr/>
            </a:pPr>
            <a:r>
              <a:rPr lang="en-US" b="0">
                <a:solidFill>
                  <a:srgbClr val="000000"/>
                </a:solidFill>
                <a:latin typeface="Times New Roman" pitchFamily="18" charset="0"/>
                <a:ea typeface="+mn-ea"/>
                <a:cs typeface="+mn-cs"/>
              </a:rPr>
              <a:t> © Zonghua Gu,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58</a:t>
            </a:fld>
            <a:endParaRPr lang="en-US" altLang="zh-CN" b="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linds(horizontal)">
                                      <p:cBhvr>
                                        <p:cTn id="10" dur="500"/>
                                        <p:tgtEl>
                                          <p:spTgt spid="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linds(horizontal)">
                                      <p:cBhvr>
                                        <p:cTn id="13" dur="500"/>
                                        <p:tgtEl>
                                          <p:spTgt spid="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linds(horizontal)">
                                      <p:cBhvr>
                                        <p:cTn id="16" dur="500"/>
                                        <p:tgtEl>
                                          <p:spTgt spid="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linds(horizontal)">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blinds(horizontal)">
                                      <p:cBhvr>
                                        <p:cTn id="24" dur="500"/>
                                        <p:tgtEl>
                                          <p:spTgt spid="3">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grpId="0" nodeType="click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blinds(horizontal)">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a:t>
            </a:r>
          </a:p>
        </p:txBody>
      </p:sp>
      <p:sp>
        <p:nvSpPr>
          <p:cNvPr id="3" name="Content Placeholder 2"/>
          <p:cNvSpPr>
            <a:spLocks noGrp="1"/>
          </p:cNvSpPr>
          <p:nvPr>
            <p:ph idx="1"/>
          </p:nvPr>
        </p:nvSpPr>
        <p:spPr/>
        <p:txBody>
          <a:bodyPr>
            <a:normAutofit fontScale="92500" lnSpcReduction="20000"/>
          </a:bodyPr>
          <a:lstStyle/>
          <a:p>
            <a:r>
              <a:rPr lang="en-US" dirty="0"/>
              <a:t>Q: If each lawyer has 4 arms, and there is a pile of knives and forks at center of the table. Assume there are at least 2 knives and 2 forks, so at least one lawyer can eat. Each lawyer follows the following steps:</a:t>
            </a:r>
          </a:p>
          <a:p>
            <a:pPr lvl="1"/>
            <a:r>
              <a:rPr lang="en-US" dirty="0"/>
              <a:t>(1) Pick up 2 knives atomically</a:t>
            </a:r>
          </a:p>
          <a:p>
            <a:pPr lvl="1"/>
            <a:r>
              <a:rPr lang="en-US" dirty="0"/>
              <a:t>(2) Pick up 2 forks atomically</a:t>
            </a:r>
          </a:p>
          <a:p>
            <a:pPr lvl="1"/>
            <a:r>
              <a:rPr lang="en-US" dirty="0"/>
              <a:t>(3) Eat</a:t>
            </a:r>
          </a:p>
          <a:p>
            <a:pPr lvl="1"/>
            <a:r>
              <a:rPr lang="en-US" dirty="0"/>
              <a:t>(4) Return the knives and forks to the pile </a:t>
            </a:r>
          </a:p>
          <a:p>
            <a:r>
              <a:rPr lang="en-US" dirty="0"/>
              <a:t>Can the system be deadlocked?</a:t>
            </a:r>
          </a:p>
          <a:p>
            <a:r>
              <a:rPr lang="en-US" dirty="0"/>
              <a:t>A: No, since </a:t>
            </a:r>
            <a:r>
              <a:rPr lang="en-US" altLang="zh-CN" dirty="0">
                <a:ea typeface="宋体" charset="-122"/>
              </a:rPr>
              <a:t>it’s not possible to have circular waiting.</a:t>
            </a:r>
            <a:endParaRPr lang="en-US" dirty="0"/>
          </a:p>
          <a:p>
            <a:endParaRPr lang="en-US" dirty="0"/>
          </a:p>
          <a:p>
            <a:endParaRPr lang="en-US" dirty="0"/>
          </a:p>
          <a:p>
            <a:endParaRPr lang="en-US" dirty="0"/>
          </a:p>
          <a:p>
            <a:pPr lvl="1"/>
            <a:endParaRPr lang="en-US" dirty="0"/>
          </a:p>
        </p:txBody>
      </p:sp>
      <p:sp>
        <p:nvSpPr>
          <p:cNvPr id="4" name="Date Placeholder 3"/>
          <p:cNvSpPr>
            <a:spLocks noGrp="1"/>
          </p:cNvSpPr>
          <p:nvPr>
            <p:ph type="dt" sz="half" idx="10"/>
          </p:nvPr>
        </p:nvSpPr>
        <p:spPr/>
        <p:txBody>
          <a:body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59</a:t>
            </a:fld>
            <a:endParaRPr lang="en-US" altLang="zh-CN" b="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spect="1" noChangeArrowheads="1"/>
          </p:cNvPicPr>
          <p:nvPr/>
        </p:nvPicPr>
        <p:blipFill>
          <a:blip r:embed="rId3" cstate="print"/>
          <a:srcRect/>
          <a:stretch>
            <a:fillRect/>
          </a:stretch>
        </p:blipFill>
        <p:spPr bwMode="auto">
          <a:xfrm>
            <a:off x="8686800" y="2438400"/>
            <a:ext cx="3072831" cy="3072831"/>
          </a:xfrm>
          <a:prstGeom prst="rect">
            <a:avLst/>
          </a:prstGeom>
          <a:noFill/>
          <a:ln w="9525">
            <a:noFill/>
            <a:miter lim="800000"/>
            <a:headEnd/>
            <a:tailEnd/>
          </a:ln>
        </p:spPr>
      </p:pic>
      <p:sp>
        <p:nvSpPr>
          <p:cNvPr id="86018" name="Rectangle 2"/>
          <p:cNvSpPr>
            <a:spLocks noGrp="1" noChangeArrowheads="1"/>
          </p:cNvSpPr>
          <p:nvPr>
            <p:ph type="title"/>
          </p:nvPr>
        </p:nvSpPr>
        <p:spPr/>
        <p:txBody>
          <a:bodyPr/>
          <a:lstStyle/>
          <a:p>
            <a:r>
              <a:rPr lang="en-US" altLang="ko-KR" dirty="0">
                <a:ea typeface="宋体" charset="-122"/>
              </a:rPr>
              <a:t>Dining philosophers</a:t>
            </a:r>
          </a:p>
        </p:txBody>
      </p:sp>
      <p:sp>
        <p:nvSpPr>
          <p:cNvPr id="86019" name="Rectangle 3"/>
          <p:cNvSpPr>
            <a:spLocks noGrp="1" noChangeArrowheads="1"/>
          </p:cNvSpPr>
          <p:nvPr>
            <p:ph type="body" idx="1"/>
          </p:nvPr>
        </p:nvSpPr>
        <p:spPr>
          <a:xfrm>
            <a:off x="685800" y="1828801"/>
            <a:ext cx="10286999" cy="4943475"/>
          </a:xfrm>
        </p:spPr>
        <p:txBody>
          <a:bodyPr/>
          <a:lstStyle/>
          <a:p>
            <a:pPr>
              <a:lnSpc>
                <a:spcPct val="80000"/>
              </a:lnSpc>
              <a:spcBef>
                <a:spcPct val="20000"/>
              </a:spcBef>
            </a:pPr>
            <a:r>
              <a:rPr lang="en-US" altLang="ko-KR" dirty="0">
                <a:latin typeface="Helvetica" pitchFamily="34" charset="0"/>
                <a:ea typeface="굴림" charset="-127"/>
              </a:rPr>
              <a:t>5 forks/5 philosophers</a:t>
            </a:r>
          </a:p>
          <a:p>
            <a:pPr lvl="1">
              <a:lnSpc>
                <a:spcPct val="80000"/>
              </a:lnSpc>
              <a:spcBef>
                <a:spcPct val="20000"/>
              </a:spcBef>
            </a:pPr>
            <a:r>
              <a:rPr lang="en-US" altLang="ko-KR" dirty="0">
                <a:latin typeface="Helvetica" pitchFamily="34" charset="0"/>
                <a:ea typeface="굴림" charset="-127"/>
              </a:rPr>
              <a:t>Need two forks to eat</a:t>
            </a:r>
          </a:p>
          <a:p>
            <a:pPr>
              <a:lnSpc>
                <a:spcPct val="80000"/>
              </a:lnSpc>
              <a:spcBef>
                <a:spcPct val="20000"/>
              </a:spcBef>
            </a:pPr>
            <a:r>
              <a:rPr lang="en-US" altLang="ko-KR" dirty="0">
                <a:latin typeface="Helvetica" pitchFamily="34" charset="0"/>
                <a:ea typeface="굴림" charset="-127"/>
              </a:rPr>
              <a:t>What if all grab left fork at same time?</a:t>
            </a:r>
          </a:p>
          <a:p>
            <a:pPr lvl="1">
              <a:lnSpc>
                <a:spcPct val="80000"/>
              </a:lnSpc>
              <a:spcBef>
                <a:spcPct val="20000"/>
              </a:spcBef>
            </a:pPr>
            <a:r>
              <a:rPr lang="en-US" altLang="ko-KR" dirty="0">
                <a:latin typeface="Helvetica" pitchFamily="34" charset="0"/>
                <a:ea typeface="굴림" charset="-127"/>
              </a:rPr>
              <a:t>Deadlock!</a:t>
            </a:r>
          </a:p>
          <a:p>
            <a:pPr>
              <a:lnSpc>
                <a:spcPct val="80000"/>
              </a:lnSpc>
              <a:spcBef>
                <a:spcPct val="20000"/>
              </a:spcBef>
            </a:pPr>
            <a:r>
              <a:rPr lang="en-US" altLang="ko-KR" dirty="0">
                <a:latin typeface="Helvetica" pitchFamily="34" charset="0"/>
                <a:ea typeface="굴림" charset="-127"/>
              </a:rPr>
              <a:t>How to fix deadlock?</a:t>
            </a:r>
          </a:p>
          <a:p>
            <a:pPr lvl="1">
              <a:lnSpc>
                <a:spcPct val="80000"/>
              </a:lnSpc>
              <a:spcBef>
                <a:spcPct val="20000"/>
              </a:spcBef>
            </a:pPr>
            <a:r>
              <a:rPr lang="en-US" altLang="ko-KR" dirty="0">
                <a:latin typeface="Helvetica" pitchFamily="34" charset="0"/>
                <a:ea typeface="굴림" charset="-127"/>
              </a:rPr>
              <a:t>Make one of them give up a fork</a:t>
            </a:r>
          </a:p>
          <a:p>
            <a:pPr lvl="1">
              <a:lnSpc>
                <a:spcPct val="80000"/>
              </a:lnSpc>
              <a:spcBef>
                <a:spcPct val="20000"/>
              </a:spcBef>
            </a:pPr>
            <a:r>
              <a:rPr lang="en-US" altLang="ko-KR" dirty="0">
                <a:latin typeface="Helvetica" pitchFamily="34" charset="0"/>
                <a:ea typeface="굴림" charset="-127"/>
              </a:rPr>
              <a:t>Eventually everyone will get chance to eat</a:t>
            </a:r>
          </a:p>
          <a:p>
            <a:pPr>
              <a:lnSpc>
                <a:spcPct val="80000"/>
              </a:lnSpc>
              <a:spcBef>
                <a:spcPct val="20000"/>
              </a:spcBef>
            </a:pPr>
            <a:r>
              <a:rPr lang="en-US" altLang="ko-KR" dirty="0">
                <a:latin typeface="Helvetica" pitchFamily="34" charset="0"/>
                <a:ea typeface="굴림" charset="-127"/>
              </a:rPr>
              <a:t>How to prevent deadlock?</a:t>
            </a:r>
          </a:p>
          <a:p>
            <a:pPr lvl="1">
              <a:lnSpc>
                <a:spcPct val="80000"/>
              </a:lnSpc>
              <a:spcBef>
                <a:spcPct val="20000"/>
              </a:spcBef>
            </a:pPr>
            <a:r>
              <a:rPr lang="en-US" altLang="ko-KR" dirty="0">
                <a:latin typeface="Helvetica" pitchFamily="34" charset="0"/>
                <a:ea typeface="굴림" charset="-127"/>
              </a:rPr>
              <a:t>Never let philosopher take last fork if no hungry philosopher has two forks afterwards</a:t>
            </a:r>
          </a:p>
        </p:txBody>
      </p:sp>
      <p:sp>
        <p:nvSpPr>
          <p:cNvPr id="3" name="TextBox 2">
            <a:extLst>
              <a:ext uri="{FF2B5EF4-FFF2-40B4-BE49-F238E27FC236}">
                <a16:creationId xmlns:a16="http://schemas.microsoft.com/office/drawing/2014/main" id="{557F4998-3117-BDAD-5A1C-F025FF135190}"/>
              </a:ext>
            </a:extLst>
          </p:cNvPr>
          <p:cNvSpPr txBox="1"/>
          <p:nvPr/>
        </p:nvSpPr>
        <p:spPr>
          <a:xfrm>
            <a:off x="4343400" y="6324600"/>
            <a:ext cx="3886200" cy="46166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GB" sz="1200" b="0" dirty="0"/>
              <a:t>DINING-PHILOSOPHERS PROBLEM: SIMPLIFIED</a:t>
            </a:r>
          </a:p>
          <a:p>
            <a:r>
              <a:rPr lang="en-GB" sz="1200" b="0" dirty="0">
                <a:hlinkClick r:id="rId4"/>
              </a:rPr>
              <a:t>https://www.youtube.com/watch?v=VSkvwzqo-Pk</a:t>
            </a:r>
            <a:r>
              <a:rPr lang="en-GB" sz="1200" b="0" dirty="0"/>
              <a:t> </a:t>
            </a:r>
            <a:endParaRPr lang="en-SE" sz="1200" b="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III</a:t>
            </a:r>
          </a:p>
        </p:txBody>
      </p:sp>
      <p:sp>
        <p:nvSpPr>
          <p:cNvPr id="3" name="Content Placeholder 2"/>
          <p:cNvSpPr>
            <a:spLocks noGrp="1"/>
          </p:cNvSpPr>
          <p:nvPr>
            <p:ph idx="1"/>
          </p:nvPr>
        </p:nvSpPr>
        <p:spPr>
          <a:xfrm>
            <a:off x="1981200" y="1841500"/>
            <a:ext cx="8534400" cy="4559300"/>
          </a:xfrm>
        </p:spPr>
        <p:txBody>
          <a:bodyPr>
            <a:normAutofit fontScale="55000" lnSpcReduction="20000"/>
          </a:bodyPr>
          <a:lstStyle/>
          <a:p>
            <a:r>
              <a:rPr lang="en-US" dirty="0"/>
              <a:t>Q: If each lawyer has 4 arms, and there is a pile of knives and forks at center of the table. Assume there are at least 2 knives and 2 forks, so at least one lawyer can eat. Each lawyer follows the following steps:</a:t>
            </a:r>
          </a:p>
          <a:p>
            <a:pPr lvl="1"/>
            <a:r>
              <a:rPr lang="en-US" dirty="0"/>
              <a:t>(1) Pick up a knife </a:t>
            </a:r>
          </a:p>
          <a:p>
            <a:pPr lvl="1"/>
            <a:r>
              <a:rPr lang="en-US" dirty="0"/>
              <a:t>(2) Pick up another knife</a:t>
            </a:r>
          </a:p>
          <a:p>
            <a:pPr lvl="1"/>
            <a:r>
              <a:rPr lang="en-US" dirty="0"/>
              <a:t>(3) Pick up a fork </a:t>
            </a:r>
          </a:p>
          <a:p>
            <a:pPr lvl="1"/>
            <a:r>
              <a:rPr lang="en-US" dirty="0"/>
              <a:t>(4) Pick up another fork</a:t>
            </a:r>
          </a:p>
          <a:p>
            <a:pPr lvl="1"/>
            <a:r>
              <a:rPr lang="en-US" dirty="0"/>
              <a:t>(5) Eat</a:t>
            </a:r>
          </a:p>
          <a:p>
            <a:pPr lvl="1"/>
            <a:r>
              <a:rPr lang="en-US" dirty="0"/>
              <a:t>(6) Return the knife and fork to the pile </a:t>
            </a:r>
          </a:p>
          <a:p>
            <a:r>
              <a:rPr lang="en-US" dirty="0"/>
              <a:t>Can the system be deadlocked?</a:t>
            </a:r>
          </a:p>
          <a:p>
            <a:r>
              <a:rPr lang="en-US" dirty="0"/>
              <a:t>A: Yes</a:t>
            </a:r>
            <a:r>
              <a:rPr lang="en-US" dirty="0">
                <a:ea typeface="宋体" charset="-122"/>
              </a:rPr>
              <a:t>, since requests for each resource type (knife or fork) are not granted atomically. Need Banker’s algorithm to detect (potential) deadlocks.</a:t>
            </a:r>
          </a:p>
          <a:p>
            <a:r>
              <a:rPr lang="en-US" dirty="0">
                <a:ea typeface="宋体" charset="-122"/>
              </a:rPr>
              <a:t>Consider 2 lawyers, and a total of 2 knives and 2 forks available. If each lawyer picks up a knife, the system is deadlocked.</a:t>
            </a:r>
          </a:p>
          <a:p>
            <a:pPr marL="469900" lvl="1" indent="-469900">
              <a:buClr>
                <a:schemeClr val="bg2"/>
              </a:buClr>
              <a:buSzPct val="90000"/>
              <a:buFont typeface="Wingdings" pitchFamily="2" charset="2"/>
              <a:buChar char="]"/>
            </a:pPr>
            <a:r>
              <a:rPr lang="en-US" sz="3300" dirty="0">
                <a:ea typeface="宋体" charset="-122"/>
                <a:cs typeface="+mn-cs"/>
              </a:rPr>
              <a:t>Recall Slide 14 “Define a total order of resource types; If a process holds  certain resources, it can subsequently request only resources that follow the types of held resources in the total order.” This means you cannot request a knife while holding a knife.</a:t>
            </a:r>
          </a:p>
          <a:p>
            <a:pPr marL="469900" lvl="1" indent="-469900">
              <a:buClr>
                <a:schemeClr val="bg2"/>
              </a:buClr>
              <a:buSzPct val="90000"/>
              <a:buFont typeface="Wingdings" pitchFamily="2" charset="2"/>
              <a:buChar char="]"/>
            </a:pPr>
            <a:endParaRPr lang="en-US" dirty="0"/>
          </a:p>
          <a:p>
            <a:endParaRPr lang="en-US" dirty="0"/>
          </a:p>
          <a:p>
            <a:endParaRPr lang="en-US" dirty="0"/>
          </a:p>
          <a:p>
            <a:endParaRPr lang="en-US" dirty="0"/>
          </a:p>
          <a:p>
            <a:pPr lvl="1"/>
            <a:endParaRPr lang="en-US" dirty="0"/>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60</a:t>
            </a:fld>
            <a:endParaRPr lang="en-US" altLang="zh-CN" b="0" dirty="0">
              <a:solidFill>
                <a:srgbClr val="000000"/>
              </a:solidFill>
              <a:cs typeface="+mn-cs"/>
            </a:endParaRPr>
          </a:p>
        </p:txBody>
      </p:sp>
      <p:sp>
        <p:nvSpPr>
          <p:cNvPr id="6" name="Date Placeholder 3"/>
          <p:cNvSpPr>
            <a:spLocks noGrp="1"/>
          </p:cNvSpPr>
          <p:nvPr>
            <p:ph type="dt" sz="half" idx="10"/>
          </p:nvPr>
        </p:nvSpPr>
        <p:spPr>
          <a:xfrm>
            <a:off x="1981200" y="6248400"/>
            <a:ext cx="4389438" cy="457200"/>
          </a:xfrm>
        </p:spPr>
        <p:txBody>
          <a:body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Dining Lawyers Variation III</a:t>
            </a:r>
          </a:p>
        </p:txBody>
      </p:sp>
      <p:sp>
        <p:nvSpPr>
          <p:cNvPr id="3" name="Content Placeholder 2"/>
          <p:cNvSpPr>
            <a:spLocks noGrp="1"/>
          </p:cNvSpPr>
          <p:nvPr>
            <p:ph idx="1"/>
          </p:nvPr>
        </p:nvSpPr>
        <p:spPr>
          <a:xfrm>
            <a:off x="1981200" y="1917700"/>
            <a:ext cx="8432800" cy="4521200"/>
          </a:xfrm>
        </p:spPr>
        <p:txBody>
          <a:bodyPr>
            <a:normAutofit fontScale="92500"/>
          </a:bodyPr>
          <a:lstStyle/>
          <a:p>
            <a:r>
              <a:rPr lang="en-US" dirty="0"/>
              <a:t>Q: What if each lawyer sitting around the table may have a different number of arms, and may request a different ratio of knives vs. forks?</a:t>
            </a:r>
          </a:p>
          <a:p>
            <a:r>
              <a:rPr lang="en-US" dirty="0"/>
              <a:t>A: The solution is basically the same, except implementation of Banker’s algorithm needs to take into account this factor, e.g., have an array of variables</a:t>
            </a:r>
            <a:r>
              <a:rPr lang="en-US" i="1" dirty="0"/>
              <a:t> </a:t>
            </a:r>
            <a:r>
              <a:rPr lang="en-US" i="1" dirty="0" err="1"/>
              <a:t>NumArms</a:t>
            </a:r>
            <a:r>
              <a:rPr lang="en-US" i="1" dirty="0"/>
              <a:t>[] </a:t>
            </a:r>
            <a:r>
              <a:rPr lang="en-US" dirty="0"/>
              <a:t>instead of a single variable </a:t>
            </a:r>
            <a:r>
              <a:rPr lang="en-US" i="1" dirty="0" err="1"/>
              <a:t>NumArms</a:t>
            </a:r>
            <a:r>
              <a:rPr lang="en-US" dirty="0"/>
              <a:t>, and so on.</a:t>
            </a:r>
          </a:p>
        </p:txBody>
      </p:sp>
      <p:sp>
        <p:nvSpPr>
          <p:cNvPr id="4" name="Date Placeholder 3"/>
          <p:cNvSpPr>
            <a:spLocks noGrp="1"/>
          </p:cNvSpPr>
          <p:nvPr>
            <p:ph type="dt" sz="half" idx="10"/>
          </p:nvPr>
        </p:nvSpPr>
        <p:spPr/>
        <p:txBody>
          <a:bodyPr/>
          <a:lstStyle/>
          <a:p>
            <a:pPr algn="ctr">
              <a:defRPr/>
            </a:pPr>
            <a:r>
              <a:rPr lang="en-US" b="0">
                <a:solidFill>
                  <a:srgbClr val="000000"/>
                </a:solidFill>
                <a:latin typeface="Times New Roman" pitchFamily="18" charset="0"/>
                <a:ea typeface="+mn-ea"/>
                <a:cs typeface="+mn-cs"/>
              </a:rPr>
              <a:t> © Zonghua Gu,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61</a:t>
            </a:fld>
            <a:endParaRPr lang="en-US" altLang="zh-CN" b="0">
              <a:solidFill>
                <a:srgbClr val="000000"/>
              </a:solidFill>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Minimum Resource Constraint</a:t>
            </a:r>
          </a:p>
        </p:txBody>
      </p:sp>
      <p:sp>
        <p:nvSpPr>
          <p:cNvPr id="3" name="Content Placeholder 2"/>
          <p:cNvSpPr>
            <a:spLocks noGrp="1"/>
          </p:cNvSpPr>
          <p:nvPr>
            <p:ph idx="1"/>
          </p:nvPr>
        </p:nvSpPr>
        <p:spPr/>
        <p:txBody>
          <a:bodyPr/>
          <a:lstStyle/>
          <a:p>
            <a:r>
              <a:rPr lang="en-US" dirty="0"/>
              <a:t>In all our problem formulations, we have assumed there are a minimum number of resources to allow at least one process to finish. Without this constraint, the system cannot even start execution, hence the problem is ill-defined.</a:t>
            </a:r>
          </a:p>
          <a:p>
            <a:pPr lvl="1"/>
            <a:r>
              <a:rPr lang="en-US" dirty="0"/>
              <a:t>Consider the dining philosophers problem with a single fork, or no fork available. </a:t>
            </a:r>
          </a:p>
        </p:txBody>
      </p:sp>
      <p:sp>
        <p:nvSpPr>
          <p:cNvPr id="4" name="Date Placeholder 3"/>
          <p:cNvSpPr>
            <a:spLocks noGrp="1"/>
          </p:cNvSpPr>
          <p:nvPr>
            <p:ph type="dt" sz="half" idx="10"/>
          </p:nvPr>
        </p:nvSpPr>
        <p:spPr/>
        <p:txBody>
          <a:bodyPr/>
          <a:lstStyle/>
          <a:p>
            <a:pPr algn="ctr">
              <a:defRPr/>
            </a:pPr>
            <a:r>
              <a:rPr lang="en-US" b="0">
                <a:solidFill>
                  <a:srgbClr val="000000"/>
                </a:solidFill>
                <a:latin typeface="Times New Roman" pitchFamily="18" charset="0"/>
                <a:ea typeface="+mn-ea"/>
                <a:cs typeface="+mn-cs"/>
              </a:rPr>
              <a:t> © Zonghua Gu,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62</a:t>
            </a:fld>
            <a:endParaRPr lang="en-US" altLang="zh-CN" b="0">
              <a:solidFill>
                <a:srgbClr val="000000"/>
              </a:solidFill>
              <a:cs typeface="+mn-cs"/>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When to run Banker’s algorithm?</a:t>
            </a:r>
          </a:p>
        </p:txBody>
      </p:sp>
      <p:sp>
        <p:nvSpPr>
          <p:cNvPr id="3" name="Content Placeholder 2"/>
          <p:cNvSpPr>
            <a:spLocks noGrp="1"/>
          </p:cNvSpPr>
          <p:nvPr>
            <p:ph idx="1"/>
          </p:nvPr>
        </p:nvSpPr>
        <p:spPr/>
        <p:txBody>
          <a:bodyPr>
            <a:normAutofit/>
          </a:bodyPr>
          <a:lstStyle/>
          <a:p>
            <a:pPr>
              <a:lnSpc>
                <a:spcPct val="90000"/>
              </a:lnSpc>
            </a:pPr>
            <a:r>
              <a:rPr lang="en-US" altLang="zh-CN" sz="2800" dirty="0">
                <a:ea typeface="宋体" charset="-122"/>
              </a:rPr>
              <a:t>Run it each time a resource allocation request is made. This can be expensive.</a:t>
            </a:r>
          </a:p>
          <a:p>
            <a:pPr>
              <a:lnSpc>
                <a:spcPct val="90000"/>
              </a:lnSpc>
            </a:pPr>
            <a:r>
              <a:rPr lang="en-US" altLang="zh-CN" sz="2800" dirty="0">
                <a:ea typeface="宋体" charset="-122"/>
              </a:rPr>
              <a:t>Run it periodically driven by a timer interrupt. A longer period between checks gives</a:t>
            </a:r>
          </a:p>
          <a:p>
            <a:pPr lvl="1">
              <a:lnSpc>
                <a:spcPct val="90000"/>
              </a:lnSpc>
            </a:pPr>
            <a:r>
              <a:rPr lang="en-US" altLang="zh-CN" sz="2400" dirty="0">
                <a:ea typeface="宋体" charset="-122"/>
              </a:rPr>
              <a:t>Higher efficiency due to less calculation involved in the checking</a:t>
            </a:r>
          </a:p>
          <a:p>
            <a:pPr lvl="1">
              <a:lnSpc>
                <a:spcPct val="90000"/>
              </a:lnSpc>
            </a:pPr>
            <a:r>
              <a:rPr lang="en-US" altLang="zh-CN" sz="2400" dirty="0">
                <a:ea typeface="宋体" charset="-122"/>
              </a:rPr>
              <a:t>Undetected deadlocks can persist for longer times</a:t>
            </a:r>
          </a:p>
          <a:p>
            <a:pPr>
              <a:lnSpc>
                <a:spcPct val="90000"/>
              </a:lnSpc>
            </a:pPr>
            <a:r>
              <a:rPr lang="en-US" altLang="zh-CN" dirty="0">
                <a:ea typeface="宋体" charset="-122"/>
              </a:rPr>
              <a:t>What to do if an actual deadlock is detected?</a:t>
            </a:r>
          </a:p>
        </p:txBody>
      </p:sp>
      <p:sp>
        <p:nvSpPr>
          <p:cNvPr id="4" name="Date Placeholder 3"/>
          <p:cNvSpPr>
            <a:spLocks noGrp="1"/>
          </p:cNvSpPr>
          <p:nvPr>
            <p:ph type="dt" sz="half" idx="10"/>
          </p:nvPr>
        </p:nvSpPr>
        <p:spPr/>
        <p:txBody>
          <a:bodyPr/>
          <a:lstStyle/>
          <a:p>
            <a:pPr algn="ctr">
              <a:defRPr/>
            </a:pPr>
            <a:r>
              <a:rPr lang="en-US" b="0">
                <a:solidFill>
                  <a:srgbClr val="000000"/>
                </a:solidFill>
                <a:latin typeface="Times New Roman" pitchFamily="18" charset="0"/>
                <a:ea typeface="+mn-ea"/>
                <a:cs typeface="+mn-cs"/>
              </a:rPr>
              <a:t> © Zonghua Gu,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63</a:t>
            </a:fld>
            <a:endParaRPr lang="en-US" altLang="zh-CN" b="0">
              <a:solidFill>
                <a:srgbClr val="000000"/>
              </a:solidFill>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2"/>
          <p:cNvSpPr>
            <a:spLocks noGrp="1" noChangeArrowheads="1"/>
          </p:cNvSpPr>
          <p:nvPr>
            <p:ph type="title"/>
          </p:nvPr>
        </p:nvSpPr>
        <p:spPr/>
        <p:txBody>
          <a:bodyPr/>
          <a:lstStyle/>
          <a:p>
            <a:pPr eaLnBrk="1" hangingPunct="1"/>
            <a:r>
              <a:rPr lang="en-US" altLang="zh-CN" dirty="0">
                <a:ea typeface="宋体" charset="-122"/>
              </a:rPr>
              <a:t>Deadlock recovery</a:t>
            </a:r>
          </a:p>
        </p:txBody>
      </p:sp>
      <p:sp>
        <p:nvSpPr>
          <p:cNvPr id="26629" name="Rectangle 3"/>
          <p:cNvSpPr>
            <a:spLocks noGrp="1" noChangeArrowheads="1"/>
          </p:cNvSpPr>
          <p:nvPr>
            <p:ph type="body" idx="1"/>
          </p:nvPr>
        </p:nvSpPr>
        <p:spPr/>
        <p:txBody>
          <a:bodyPr/>
          <a:lstStyle/>
          <a:p>
            <a:pPr marL="533400" indent="-533400">
              <a:lnSpc>
                <a:spcPct val="90000"/>
              </a:lnSpc>
              <a:buFont typeface="Wingdings" pitchFamily="2" charset="2"/>
              <a:buAutoNum type="arabicPeriod"/>
            </a:pPr>
            <a:r>
              <a:rPr lang="en-US" altLang="zh-CN" sz="2800" dirty="0">
                <a:ea typeface="宋体" charset="-122"/>
              </a:rPr>
              <a:t>Abort all deadlocked processes: </a:t>
            </a:r>
          </a:p>
          <a:p>
            <a:pPr marL="928688" lvl="1" indent="-457200">
              <a:lnSpc>
                <a:spcPct val="90000"/>
              </a:lnSpc>
            </a:pPr>
            <a:r>
              <a:rPr lang="en-US" altLang="zh-CN" sz="2400" dirty="0">
                <a:ea typeface="宋体" charset="-122"/>
              </a:rPr>
              <a:t>most common solution implemented in OSs</a:t>
            </a:r>
          </a:p>
          <a:p>
            <a:pPr marL="533400" indent="-533400">
              <a:lnSpc>
                <a:spcPct val="90000"/>
              </a:lnSpc>
              <a:buFont typeface="Wingdings" pitchFamily="2" charset="2"/>
              <a:buAutoNum type="arabicPeriod"/>
            </a:pPr>
            <a:r>
              <a:rPr lang="en-US" altLang="zh-CN" sz="2800" dirty="0">
                <a:ea typeface="宋体" charset="-122"/>
              </a:rPr>
              <a:t>Rollback: </a:t>
            </a:r>
          </a:p>
          <a:p>
            <a:pPr marL="928688" lvl="1" indent="-457200">
              <a:lnSpc>
                <a:spcPct val="90000"/>
              </a:lnSpc>
            </a:pPr>
            <a:r>
              <a:rPr lang="en-US" altLang="zh-CN" sz="2400" dirty="0">
                <a:ea typeface="宋体" charset="-122"/>
              </a:rPr>
              <a:t>Back up each process periodically </a:t>
            </a:r>
          </a:p>
          <a:p>
            <a:pPr marL="928688" lvl="1" indent="-457200">
              <a:lnSpc>
                <a:spcPct val="90000"/>
              </a:lnSpc>
            </a:pPr>
            <a:r>
              <a:rPr lang="en-US" altLang="zh-CN" sz="2400" dirty="0">
                <a:ea typeface="宋体" charset="-122"/>
              </a:rPr>
              <a:t>in the case of deadlock roll back to the previous backup (checkpoint). </a:t>
            </a:r>
          </a:p>
          <a:p>
            <a:pPr marL="928688" lvl="1" indent="-457200">
              <a:lnSpc>
                <a:spcPct val="90000"/>
              </a:lnSpc>
            </a:pPr>
            <a:r>
              <a:rPr lang="en-US" altLang="zh-CN" sz="2400" dirty="0">
                <a:ea typeface="宋体" charset="-122"/>
              </a:rPr>
              <a:t>It is possible the deadlock may reoccur.</a:t>
            </a:r>
          </a:p>
          <a:p>
            <a:pPr marL="928688" lvl="1" indent="-457200">
              <a:lnSpc>
                <a:spcPct val="90000"/>
              </a:lnSpc>
            </a:pPr>
            <a:r>
              <a:rPr lang="en-US" altLang="zh-CN" sz="2400" dirty="0">
                <a:ea typeface="宋体" charset="-122"/>
              </a:rPr>
              <a:t>Usually the deadlock will not reoccur due to the nondeterministic nature of the execution of concurrent processes (there may be a different interleaving of instruction executions the next time).</a:t>
            </a:r>
          </a:p>
          <a:p>
            <a:pPr lvl="2" eaLnBrk="1" hangingPunct="1">
              <a:lnSpc>
                <a:spcPct val="90000"/>
              </a:lnSpc>
            </a:pPr>
            <a:endParaRPr lang="en-US" altLang="zh-CN" sz="2000" dirty="0">
              <a:ea typeface="宋体" charset="-122"/>
            </a:endParaRPr>
          </a:p>
        </p:txBody>
      </p:sp>
      <p:sp>
        <p:nvSpPr>
          <p:cNvPr id="6" name="Date Placeholder 3"/>
          <p:cNvSpPr>
            <a:spLocks noGrp="1"/>
          </p:cNvSpPr>
          <p:nvPr>
            <p:ph type="dt" sz="half" idx="10"/>
          </p:nvPr>
        </p:nvSpPr>
        <p:spPr>
          <a:xfrm>
            <a:off x="1981200" y="6248400"/>
            <a:ext cx="4389438" cy="457200"/>
          </a:xfrm>
        </p:spPr>
        <p:txBody>
          <a:body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
        <p:nvSpPr>
          <p:cNvPr id="7" name="Slide Number Placeholder 4"/>
          <p:cNvSpPr>
            <a:spLocks noGrp="1"/>
          </p:cNvSpPr>
          <p:nvPr>
            <p:ph type="sldNum" sz="quarter" idx="11"/>
          </p:nvPr>
        </p:nvSpPr>
        <p:spPr>
          <a:xfrm>
            <a:off x="8305800" y="6364288"/>
            <a:ext cx="1905000" cy="457200"/>
          </a:xfrm>
        </p:spPr>
        <p:txBody>
          <a:bodyPr/>
          <a:lstStyle/>
          <a:p>
            <a:pPr>
              <a:defRPr/>
            </a:pPr>
            <a:fld id="{198846B4-9419-4C68-9E06-408D83002EEA}" type="slidenum">
              <a:rPr lang="en-US" altLang="zh-CN" b="0">
                <a:solidFill>
                  <a:srgbClr val="000000"/>
                </a:solidFill>
                <a:cs typeface="+mn-cs"/>
              </a:rPr>
              <a:pPr>
                <a:defRPr/>
              </a:pPr>
              <a:t>64</a:t>
            </a:fld>
            <a:endParaRPr lang="en-US" altLang="zh-CN" b="0">
              <a:solidFill>
                <a:srgbClr val="000000"/>
              </a:solidFill>
              <a:cs typeface="+mn-cs"/>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2"/>
          <p:cNvSpPr>
            <a:spLocks noGrp="1" noChangeArrowheads="1"/>
          </p:cNvSpPr>
          <p:nvPr>
            <p:ph type="title"/>
          </p:nvPr>
        </p:nvSpPr>
        <p:spPr/>
        <p:txBody>
          <a:bodyPr/>
          <a:lstStyle/>
          <a:p>
            <a:r>
              <a:rPr lang="en-US" altLang="zh-CN" dirty="0">
                <a:ea typeface="宋体" charset="-122"/>
              </a:rPr>
              <a:t>Deadlock recovery: 2</a:t>
            </a:r>
          </a:p>
        </p:txBody>
      </p:sp>
      <p:sp>
        <p:nvSpPr>
          <p:cNvPr id="27653" name="Rectangle 3"/>
          <p:cNvSpPr>
            <a:spLocks noGrp="1" noChangeArrowheads="1"/>
          </p:cNvSpPr>
          <p:nvPr>
            <p:ph type="body" idx="1"/>
          </p:nvPr>
        </p:nvSpPr>
        <p:spPr>
          <a:xfrm>
            <a:off x="1981200" y="1798639"/>
            <a:ext cx="8305800" cy="4543425"/>
          </a:xfrm>
        </p:spPr>
        <p:txBody>
          <a:bodyPr/>
          <a:lstStyle/>
          <a:p>
            <a:pPr marL="609600" indent="-609600">
              <a:lnSpc>
                <a:spcPct val="90000"/>
              </a:lnSpc>
              <a:buFont typeface="Wingdings" pitchFamily="2" charset="2"/>
              <a:buAutoNum type="arabicPeriod" startAt="3"/>
            </a:pPr>
            <a:r>
              <a:rPr lang="en-US" altLang="zh-CN" sz="2400">
                <a:ea typeface="宋体" charset="-122"/>
              </a:rPr>
              <a:t>Successively abort deadlocked processes. </a:t>
            </a:r>
          </a:p>
          <a:p>
            <a:pPr marL="1004888" lvl="1" indent="-533400">
              <a:lnSpc>
                <a:spcPct val="90000"/>
              </a:lnSpc>
            </a:pPr>
            <a:r>
              <a:rPr lang="en-US" altLang="zh-CN" sz="2000">
                <a:ea typeface="宋体" charset="-122"/>
              </a:rPr>
              <a:t>Abort 1 deadlocked process at at time</a:t>
            </a:r>
          </a:p>
          <a:p>
            <a:pPr marL="1004888" lvl="1" indent="-533400">
              <a:lnSpc>
                <a:spcPct val="90000"/>
              </a:lnSpc>
            </a:pPr>
            <a:r>
              <a:rPr lang="en-US" altLang="zh-CN" sz="2000">
                <a:ea typeface="宋体" charset="-122"/>
              </a:rPr>
              <a:t>Then check if the deadlock still occurs</a:t>
            </a:r>
          </a:p>
          <a:p>
            <a:pPr lvl="2" eaLnBrk="1" hangingPunct="1">
              <a:lnSpc>
                <a:spcPct val="90000"/>
              </a:lnSpc>
            </a:pPr>
            <a:r>
              <a:rPr lang="en-US" altLang="zh-CN" sz="1800">
                <a:ea typeface="宋体" charset="-122"/>
              </a:rPr>
              <a:t>If it does abort the next process</a:t>
            </a:r>
          </a:p>
          <a:p>
            <a:pPr lvl="2" eaLnBrk="1" hangingPunct="1">
              <a:lnSpc>
                <a:spcPct val="90000"/>
              </a:lnSpc>
            </a:pPr>
            <a:r>
              <a:rPr lang="en-US" altLang="zh-CN" sz="1800">
                <a:ea typeface="宋体" charset="-122"/>
              </a:rPr>
              <a:t>If it does not, continue execution of the remaining processes without aborting any more processes</a:t>
            </a:r>
          </a:p>
          <a:p>
            <a:pPr marL="609600" indent="-609600">
              <a:lnSpc>
                <a:spcPct val="90000"/>
              </a:lnSpc>
              <a:buFont typeface="Wingdings" pitchFamily="2" charset="2"/>
              <a:buAutoNum type="arabicPeriod" startAt="4"/>
            </a:pPr>
            <a:r>
              <a:rPr lang="en-US" altLang="zh-CN" sz="2400">
                <a:ea typeface="宋体" charset="-122"/>
              </a:rPr>
              <a:t>Successively preempt resources from blocked jobs</a:t>
            </a:r>
          </a:p>
          <a:p>
            <a:pPr marL="1004888" lvl="1" indent="-533400">
              <a:lnSpc>
                <a:spcPct val="90000"/>
              </a:lnSpc>
            </a:pPr>
            <a:r>
              <a:rPr lang="en-US" altLang="zh-CN" sz="2000">
                <a:ea typeface="宋体" charset="-122"/>
              </a:rPr>
              <a:t>Preempt 1 deadlocked resource in 1 process</a:t>
            </a:r>
          </a:p>
          <a:p>
            <a:pPr marL="1004888" lvl="1" indent="-533400">
              <a:lnSpc>
                <a:spcPct val="90000"/>
              </a:lnSpc>
            </a:pPr>
            <a:r>
              <a:rPr lang="en-US" altLang="zh-CN" sz="2000">
                <a:ea typeface="宋体" charset="-122"/>
              </a:rPr>
              <a:t>Roll back that process to the point where the preempted resource was allocated</a:t>
            </a:r>
          </a:p>
          <a:p>
            <a:pPr marL="1004888" lvl="1" indent="-533400">
              <a:lnSpc>
                <a:spcPct val="90000"/>
              </a:lnSpc>
            </a:pPr>
            <a:r>
              <a:rPr lang="en-US" altLang="zh-CN" sz="2000">
                <a:ea typeface="宋体" charset="-122"/>
              </a:rPr>
              <a:t>Check if deadlock still occurs</a:t>
            </a:r>
          </a:p>
          <a:p>
            <a:pPr lvl="2" eaLnBrk="1" hangingPunct="1">
              <a:lnSpc>
                <a:spcPct val="90000"/>
              </a:lnSpc>
            </a:pPr>
            <a:r>
              <a:rPr lang="en-US" altLang="zh-CN" sz="1800">
                <a:ea typeface="宋体" charset="-122"/>
              </a:rPr>
              <a:t>If it does preempt resource from the next process</a:t>
            </a:r>
          </a:p>
          <a:p>
            <a:pPr lvl="2" eaLnBrk="1" hangingPunct="1">
              <a:lnSpc>
                <a:spcPct val="90000"/>
              </a:lnSpc>
            </a:pPr>
            <a:r>
              <a:rPr lang="en-US" altLang="zh-CN" sz="1800">
                <a:ea typeface="宋体" charset="-122"/>
              </a:rPr>
              <a:t>If it does not, continue execution of the remaining processes without preempting any more resources</a:t>
            </a:r>
          </a:p>
          <a:p>
            <a:pPr lvl="2" eaLnBrk="1" hangingPunct="1">
              <a:lnSpc>
                <a:spcPct val="90000"/>
              </a:lnSpc>
            </a:pPr>
            <a:endParaRPr lang="en-US" altLang="zh-CN" sz="1800">
              <a:ea typeface="宋体" charset="-122"/>
            </a:endParaRPr>
          </a:p>
        </p:txBody>
      </p:sp>
      <p:sp>
        <p:nvSpPr>
          <p:cNvPr id="6" name="Date Placeholder 3"/>
          <p:cNvSpPr>
            <a:spLocks noGrp="1"/>
          </p:cNvSpPr>
          <p:nvPr>
            <p:ph type="dt" sz="half" idx="10"/>
          </p:nvPr>
        </p:nvSpPr>
        <p:spPr>
          <a:xfrm>
            <a:off x="1981200" y="6248400"/>
            <a:ext cx="4389438" cy="457200"/>
          </a:xfrm>
        </p:spPr>
        <p:txBody>
          <a:body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
        <p:nvSpPr>
          <p:cNvPr id="7" name="Slide Number Placeholder 4"/>
          <p:cNvSpPr>
            <a:spLocks noGrp="1"/>
          </p:cNvSpPr>
          <p:nvPr>
            <p:ph type="sldNum" sz="quarter" idx="11"/>
          </p:nvPr>
        </p:nvSpPr>
        <p:spPr>
          <a:xfrm>
            <a:off x="8305800" y="6364288"/>
            <a:ext cx="1905000" cy="457200"/>
          </a:xfrm>
        </p:spPr>
        <p:txBody>
          <a:bodyPr/>
          <a:lstStyle/>
          <a:p>
            <a:pPr>
              <a:defRPr/>
            </a:pPr>
            <a:fld id="{198846B4-9419-4C68-9E06-408D83002EEA}" type="slidenum">
              <a:rPr lang="en-US" altLang="zh-CN" b="0">
                <a:solidFill>
                  <a:srgbClr val="000000"/>
                </a:solidFill>
                <a:cs typeface="+mn-cs"/>
              </a:rPr>
              <a:pPr>
                <a:defRPr/>
              </a:pPr>
              <a:t>65</a:t>
            </a:fld>
            <a:endParaRPr lang="en-US" altLang="zh-CN" b="0">
              <a:solidFill>
                <a:srgbClr val="000000"/>
              </a:solidFill>
              <a:cs typeface="+mn-c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6" name="Rectangle 2"/>
          <p:cNvSpPr>
            <a:spLocks noGrp="1" noChangeArrowheads="1"/>
          </p:cNvSpPr>
          <p:nvPr>
            <p:ph type="title"/>
          </p:nvPr>
        </p:nvSpPr>
        <p:spPr/>
        <p:txBody>
          <a:bodyPr/>
          <a:lstStyle/>
          <a:p>
            <a:pPr eaLnBrk="1" hangingPunct="1"/>
            <a:r>
              <a:rPr lang="en-US" altLang="zh-CN" sz="4000">
                <a:ea typeface="宋体" charset="-122"/>
              </a:rPr>
              <a:t>Choosing processes/resources</a:t>
            </a:r>
          </a:p>
        </p:txBody>
      </p:sp>
      <p:sp>
        <p:nvSpPr>
          <p:cNvPr id="28677" name="Rectangle 3"/>
          <p:cNvSpPr>
            <a:spLocks noGrp="1" noChangeArrowheads="1"/>
          </p:cNvSpPr>
          <p:nvPr>
            <p:ph type="body" idx="1"/>
          </p:nvPr>
        </p:nvSpPr>
        <p:spPr/>
        <p:txBody>
          <a:bodyPr/>
          <a:lstStyle/>
          <a:p>
            <a:pPr eaLnBrk="1" hangingPunct="1">
              <a:lnSpc>
                <a:spcPct val="90000"/>
              </a:lnSpc>
            </a:pPr>
            <a:r>
              <a:rPr lang="en-US" altLang="zh-CN" sz="2800">
                <a:ea typeface="宋体" charset="-122"/>
              </a:rPr>
              <a:t>For options 3 and 4 it is necessary to choose which of the possibly deadlocked processes to abort or which resource to preempt (and the possibly deadlocked process to preempt it from)</a:t>
            </a:r>
          </a:p>
          <a:p>
            <a:pPr eaLnBrk="1" hangingPunct="1">
              <a:lnSpc>
                <a:spcPct val="90000"/>
              </a:lnSpc>
            </a:pPr>
            <a:r>
              <a:rPr lang="en-US" altLang="zh-CN" sz="2800">
                <a:ea typeface="宋体" charset="-122"/>
              </a:rPr>
              <a:t>Can base this decision on a number of different criteria</a:t>
            </a:r>
          </a:p>
          <a:p>
            <a:pPr lvl="1" eaLnBrk="1" hangingPunct="1">
              <a:lnSpc>
                <a:spcPct val="90000"/>
              </a:lnSpc>
            </a:pPr>
            <a:r>
              <a:rPr lang="en-US" altLang="zh-CN" sz="2400">
                <a:ea typeface="宋体" charset="-122"/>
              </a:rPr>
              <a:t>Lowest priority</a:t>
            </a:r>
          </a:p>
          <a:p>
            <a:pPr lvl="1" eaLnBrk="1" hangingPunct="1">
              <a:lnSpc>
                <a:spcPct val="90000"/>
              </a:lnSpc>
            </a:pPr>
            <a:r>
              <a:rPr lang="en-US" altLang="zh-CN" sz="2400">
                <a:ea typeface="宋体" charset="-122"/>
              </a:rPr>
              <a:t>Most estimated run time remaining</a:t>
            </a:r>
          </a:p>
          <a:p>
            <a:pPr lvl="1" eaLnBrk="1" hangingPunct="1">
              <a:lnSpc>
                <a:spcPct val="90000"/>
              </a:lnSpc>
            </a:pPr>
            <a:r>
              <a:rPr lang="en-US" altLang="zh-CN" sz="2400">
                <a:ea typeface="宋体" charset="-122"/>
              </a:rPr>
              <a:t>Least number of total resources allocated</a:t>
            </a:r>
          </a:p>
          <a:p>
            <a:pPr lvl="1" eaLnBrk="1" hangingPunct="1">
              <a:lnSpc>
                <a:spcPct val="90000"/>
              </a:lnSpc>
            </a:pPr>
            <a:r>
              <a:rPr lang="en-US" altLang="zh-CN" sz="2400">
                <a:ea typeface="宋体" charset="-122"/>
              </a:rPr>
              <a:t>Smallest amount of  CPU consumed so for</a:t>
            </a:r>
          </a:p>
          <a:p>
            <a:pPr lvl="1" eaLnBrk="1" hangingPunct="1">
              <a:lnSpc>
                <a:spcPct val="90000"/>
              </a:lnSpc>
            </a:pPr>
            <a:endParaRPr lang="en-US" altLang="zh-CN" sz="2400">
              <a:ea typeface="宋体" charset="-122"/>
            </a:endParaRPr>
          </a:p>
        </p:txBody>
      </p:sp>
      <p:sp>
        <p:nvSpPr>
          <p:cNvPr id="6" name="Date Placeholder 3"/>
          <p:cNvSpPr>
            <a:spLocks noGrp="1"/>
          </p:cNvSpPr>
          <p:nvPr>
            <p:ph type="dt" sz="half" idx="10"/>
          </p:nvPr>
        </p:nvSpPr>
        <p:spPr>
          <a:xfrm>
            <a:off x="1981200" y="6248400"/>
            <a:ext cx="4389438" cy="457200"/>
          </a:xfrm>
        </p:spPr>
        <p:txBody>
          <a:body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
        <p:nvSpPr>
          <p:cNvPr id="7" name="Slide Number Placeholder 4"/>
          <p:cNvSpPr>
            <a:spLocks noGrp="1"/>
          </p:cNvSpPr>
          <p:nvPr>
            <p:ph type="sldNum" sz="quarter" idx="11"/>
          </p:nvPr>
        </p:nvSpPr>
        <p:spPr>
          <a:xfrm>
            <a:off x="8305800" y="6364288"/>
            <a:ext cx="1905000" cy="457200"/>
          </a:xfrm>
        </p:spPr>
        <p:txBody>
          <a:bodyPr/>
          <a:lstStyle/>
          <a:p>
            <a:pPr>
              <a:defRPr/>
            </a:pPr>
            <a:fld id="{198846B4-9419-4C68-9E06-408D83002EEA}" type="slidenum">
              <a:rPr lang="en-US" altLang="zh-CN" b="0">
                <a:solidFill>
                  <a:srgbClr val="000000"/>
                </a:solidFill>
                <a:cs typeface="+mn-cs"/>
              </a:rPr>
              <a:pPr>
                <a:defRPr/>
              </a:pPr>
              <a:t>66</a:t>
            </a:fld>
            <a:endParaRPr lang="en-US" altLang="zh-CN" b="0">
              <a:solidFill>
                <a:srgbClr val="000000"/>
              </a:solidFill>
              <a:cs typeface="+mn-cs"/>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2"/>
          <p:cNvSpPr>
            <a:spLocks noGrp="1" noChangeArrowheads="1"/>
          </p:cNvSpPr>
          <p:nvPr>
            <p:ph type="title"/>
          </p:nvPr>
        </p:nvSpPr>
        <p:spPr/>
        <p:txBody>
          <a:bodyPr/>
          <a:lstStyle/>
          <a:p>
            <a:pPr eaLnBrk="1" hangingPunct="1"/>
            <a:r>
              <a:rPr lang="en-US" altLang="zh-CN">
                <a:ea typeface="宋体" charset="-122"/>
              </a:rPr>
              <a:t>Issues</a:t>
            </a:r>
          </a:p>
        </p:txBody>
      </p:sp>
      <p:sp>
        <p:nvSpPr>
          <p:cNvPr id="29701"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None of these approaches is appropriate for all types of resources</a:t>
            </a:r>
          </a:p>
          <a:p>
            <a:pPr lvl="1" eaLnBrk="1" hangingPunct="1">
              <a:lnSpc>
                <a:spcPct val="80000"/>
              </a:lnSpc>
            </a:pPr>
            <a:r>
              <a:rPr lang="en-US" altLang="zh-CN" sz="2400" dirty="0">
                <a:ea typeface="宋体" charset="-122"/>
              </a:rPr>
              <a:t>Some processes (like updating a database) cannot be killed and rerun safely</a:t>
            </a:r>
          </a:p>
          <a:p>
            <a:pPr lvl="1" eaLnBrk="1" hangingPunct="1">
              <a:lnSpc>
                <a:spcPct val="80000"/>
              </a:lnSpc>
            </a:pPr>
            <a:r>
              <a:rPr lang="en-US" altLang="zh-CN" sz="2400" dirty="0">
                <a:ea typeface="宋体" charset="-122"/>
              </a:rPr>
              <a:t>Some resources cannot be safely preempted (some of these like printers can be preempted if spooling is used)</a:t>
            </a:r>
          </a:p>
          <a:p>
            <a:pPr lvl="1" eaLnBrk="1" hangingPunct="1">
              <a:lnSpc>
                <a:spcPct val="80000"/>
              </a:lnSpc>
            </a:pPr>
            <a:r>
              <a:rPr lang="en-US" altLang="zh-CN" sz="2400" dirty="0">
                <a:ea typeface="宋体" charset="-122"/>
              </a:rPr>
              <a:t>Some processes cannot be rolled back </a:t>
            </a:r>
          </a:p>
          <a:p>
            <a:pPr lvl="2" eaLnBrk="1" hangingPunct="1">
              <a:lnSpc>
                <a:spcPct val="80000"/>
              </a:lnSpc>
            </a:pPr>
            <a:r>
              <a:rPr lang="en-US" altLang="zh-CN" sz="2000" dirty="0">
                <a:ea typeface="宋体" charset="-122"/>
              </a:rPr>
              <a:t>How do you roll back shared variables that have been successively updated by multiple processes</a:t>
            </a:r>
          </a:p>
          <a:p>
            <a:pPr lvl="1" eaLnBrk="1" hangingPunct="1">
              <a:lnSpc>
                <a:spcPct val="80000"/>
              </a:lnSpc>
            </a:pPr>
            <a:r>
              <a:rPr lang="en-US" altLang="zh-CN" sz="2400" dirty="0">
                <a:ea typeface="宋体" charset="-122"/>
              </a:rPr>
              <a:t>Process rollback is expensive</a:t>
            </a:r>
          </a:p>
          <a:p>
            <a:pPr lvl="2" eaLnBrk="1" hangingPunct="1">
              <a:lnSpc>
                <a:spcPct val="80000"/>
              </a:lnSpc>
            </a:pPr>
            <a:r>
              <a:rPr lang="en-US" altLang="zh-CN" sz="2000" dirty="0">
                <a:ea typeface="宋体" charset="-122"/>
              </a:rPr>
              <a:t>Successive checkpoints must save both image and state</a:t>
            </a:r>
          </a:p>
          <a:p>
            <a:pPr lvl="2" eaLnBrk="1" hangingPunct="1">
              <a:lnSpc>
                <a:spcPct val="80000"/>
              </a:lnSpc>
            </a:pPr>
            <a:r>
              <a:rPr lang="en-US" altLang="zh-CN" sz="2000" dirty="0">
                <a:ea typeface="宋体" charset="-122"/>
              </a:rPr>
              <a:t>Multiple checkpoints need to be saved for a process</a:t>
            </a:r>
          </a:p>
        </p:txBody>
      </p:sp>
      <p:sp>
        <p:nvSpPr>
          <p:cNvPr id="6" name="Date Placeholder 3"/>
          <p:cNvSpPr>
            <a:spLocks noGrp="1"/>
          </p:cNvSpPr>
          <p:nvPr>
            <p:ph type="dt" sz="half" idx="10"/>
          </p:nvPr>
        </p:nvSpPr>
        <p:spPr>
          <a:xfrm>
            <a:off x="1981200" y="6248400"/>
            <a:ext cx="4389438" cy="457200"/>
          </a:xfrm>
        </p:spPr>
        <p:txBody>
          <a:body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
        <p:nvSpPr>
          <p:cNvPr id="7" name="Slide Number Placeholder 4"/>
          <p:cNvSpPr>
            <a:spLocks noGrp="1"/>
          </p:cNvSpPr>
          <p:nvPr>
            <p:ph type="sldNum" sz="quarter" idx="11"/>
          </p:nvPr>
        </p:nvSpPr>
        <p:spPr>
          <a:xfrm>
            <a:off x="8305800" y="6364288"/>
            <a:ext cx="1905000" cy="457200"/>
          </a:xfrm>
        </p:spPr>
        <p:txBody>
          <a:bodyPr/>
          <a:lstStyle/>
          <a:p>
            <a:pPr>
              <a:defRPr/>
            </a:pPr>
            <a:fld id="{198846B4-9419-4C68-9E06-408D83002EEA}" type="slidenum">
              <a:rPr lang="en-US" altLang="zh-CN" b="0">
                <a:solidFill>
                  <a:srgbClr val="000000"/>
                </a:solidFill>
                <a:cs typeface="+mn-cs"/>
              </a:rPr>
              <a:pPr>
                <a:defRPr/>
              </a:pPr>
              <a:t>67</a:t>
            </a:fld>
            <a:endParaRPr lang="en-US" altLang="zh-CN" b="0">
              <a:solidFill>
                <a:srgbClr val="000000"/>
              </a:solidFill>
              <a:cs typeface="+mn-cs"/>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Communication Deadlocks</a:t>
            </a:r>
          </a:p>
        </p:txBody>
      </p:sp>
      <p:sp>
        <p:nvSpPr>
          <p:cNvPr id="3" name="Content Placeholder 2"/>
          <p:cNvSpPr>
            <a:spLocks noGrp="1"/>
          </p:cNvSpPr>
          <p:nvPr>
            <p:ph idx="1"/>
          </p:nvPr>
        </p:nvSpPr>
        <p:spPr/>
        <p:txBody>
          <a:bodyPr/>
          <a:lstStyle/>
          <a:p>
            <a:r>
              <a:rPr lang="en-US" dirty="0"/>
              <a:t>Process A sends a request message to process B, and then blocks until B sends back a reply message. </a:t>
            </a:r>
          </a:p>
          <a:p>
            <a:r>
              <a:rPr lang="en-US" dirty="0"/>
              <a:t>Suppose that the request message gets lost. A is blocked waiting for the reply. B is blocked waiting for a request asking it to do something. Deadlocked.</a:t>
            </a:r>
          </a:p>
          <a:p>
            <a:r>
              <a:rPr lang="en-US" dirty="0"/>
              <a:t>Deadlock not due to shared resources </a:t>
            </a:r>
          </a:p>
          <a:p>
            <a:endParaRPr lang="en-US" dirty="0"/>
          </a:p>
          <a:p>
            <a:endParaRPr lang="en-US" dirty="0"/>
          </a:p>
        </p:txBody>
      </p:sp>
      <p:sp>
        <p:nvSpPr>
          <p:cNvPr id="4" name="Date Placeholder 3"/>
          <p:cNvSpPr>
            <a:spLocks noGrp="1"/>
          </p:cNvSpPr>
          <p:nvPr>
            <p:ph type="dt" sz="half" idx="10"/>
          </p:nvPr>
        </p:nvSpPr>
        <p:spPr/>
        <p:txBody>
          <a:bodyPr/>
          <a:lstStyle/>
          <a:p>
            <a:pPr algn="ctr">
              <a:defRPr/>
            </a:pPr>
            <a:r>
              <a:rPr lang="en-US" b="0">
                <a:solidFill>
                  <a:srgbClr val="000000"/>
                </a:solidFill>
                <a:latin typeface="Times New Roman" pitchFamily="18" charset="0"/>
                <a:ea typeface="+mn-ea"/>
                <a:cs typeface="+mn-cs"/>
              </a:rPr>
              <a:t> © Zonghua Gu,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68</a:t>
            </a:fld>
            <a:endParaRPr lang="en-US" altLang="zh-CN" b="0">
              <a:solidFill>
                <a:srgbClr val="000000"/>
              </a:solidFill>
              <a:cs typeface="+mn-cs"/>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Livelock</a:t>
            </a:r>
            <a:endParaRPr lang="en-US" dirty="0"/>
          </a:p>
        </p:txBody>
      </p:sp>
      <p:sp>
        <p:nvSpPr>
          <p:cNvPr id="3" name="Content Placeholder 2"/>
          <p:cNvSpPr>
            <a:spLocks noGrp="1"/>
          </p:cNvSpPr>
          <p:nvPr>
            <p:ph idx="1"/>
          </p:nvPr>
        </p:nvSpPr>
        <p:spPr>
          <a:xfrm>
            <a:off x="1818968" y="4031227"/>
            <a:ext cx="8603226" cy="2271251"/>
          </a:xfrm>
        </p:spPr>
        <p:txBody>
          <a:bodyPr>
            <a:normAutofit fontScale="85000" lnSpcReduction="10000"/>
          </a:bodyPr>
          <a:lstStyle/>
          <a:p>
            <a:r>
              <a:rPr lang="en-US" dirty="0"/>
              <a:t>Both processes use the polling primitive </a:t>
            </a:r>
            <a:r>
              <a:rPr lang="en-US" dirty="0" err="1"/>
              <a:t>enter_region</a:t>
            </a:r>
            <a:r>
              <a:rPr lang="en-US" dirty="0"/>
              <a:t>() to try to acquire locks via busy-waiting; </a:t>
            </a:r>
            <a:r>
              <a:rPr lang="en-US" dirty="0" err="1"/>
              <a:t>process_A</a:t>
            </a:r>
            <a:r>
              <a:rPr lang="en-US" dirty="0"/>
              <a:t> gets resource_1 and </a:t>
            </a:r>
            <a:r>
              <a:rPr lang="en-US" dirty="0" err="1"/>
              <a:t>process_B</a:t>
            </a:r>
            <a:r>
              <a:rPr lang="en-US" dirty="0"/>
              <a:t> gets resource_2.</a:t>
            </a:r>
          </a:p>
          <a:p>
            <a:r>
              <a:rPr lang="en-US" dirty="0" err="1"/>
              <a:t>Livelock</a:t>
            </a:r>
            <a:r>
              <a:rPr lang="en-US" dirty="0"/>
              <a:t>, not deadlock, since no process is blocked.</a:t>
            </a:r>
          </a:p>
        </p:txBody>
      </p:sp>
      <p:sp>
        <p:nvSpPr>
          <p:cNvPr id="4" name="Date Placeholder 3"/>
          <p:cNvSpPr>
            <a:spLocks noGrp="1"/>
          </p:cNvSpPr>
          <p:nvPr>
            <p:ph type="dt" sz="half" idx="10"/>
          </p:nvPr>
        </p:nvSpPr>
        <p:spPr/>
        <p:txBody>
          <a:body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69</a:t>
            </a:fld>
            <a:endParaRPr lang="en-US" altLang="zh-CN" b="0">
              <a:solidFill>
                <a:srgbClr val="000000"/>
              </a:solidFill>
              <a:cs typeface="+mn-cs"/>
            </a:endParaRPr>
          </a:p>
        </p:txBody>
      </p:sp>
      <p:pic>
        <p:nvPicPr>
          <p:cNvPr id="6" name="Picture 2"/>
          <p:cNvPicPr>
            <a:picLocks noChangeAspect="1" noChangeArrowheads="1"/>
          </p:cNvPicPr>
          <p:nvPr/>
        </p:nvPicPr>
        <p:blipFill>
          <a:blip r:embed="rId2" cstate="print"/>
          <a:srcRect/>
          <a:stretch>
            <a:fillRect/>
          </a:stretch>
        </p:blipFill>
        <p:spPr bwMode="auto">
          <a:xfrm>
            <a:off x="1800226" y="1855789"/>
            <a:ext cx="4124325" cy="2238375"/>
          </a:xfrm>
          <a:prstGeom prst="rect">
            <a:avLst/>
          </a:prstGeom>
          <a:noFill/>
          <a:ln w="9525">
            <a:noFill/>
            <a:miter lim="800000"/>
            <a:headEnd/>
            <a:tailEnd/>
          </a:ln>
        </p:spPr>
      </p:pic>
      <p:pic>
        <p:nvPicPr>
          <p:cNvPr id="7" name="Picture 3"/>
          <p:cNvPicPr>
            <a:picLocks noChangeAspect="1" noChangeArrowheads="1"/>
          </p:cNvPicPr>
          <p:nvPr/>
        </p:nvPicPr>
        <p:blipFill>
          <a:blip r:embed="rId3" cstate="print"/>
          <a:srcRect/>
          <a:stretch>
            <a:fillRect/>
          </a:stretch>
        </p:blipFill>
        <p:spPr bwMode="auto">
          <a:xfrm>
            <a:off x="6172201" y="1831975"/>
            <a:ext cx="3902075" cy="215265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Slide Number Placeholder 4"/>
          <p:cNvSpPr>
            <a:spLocks noGrp="1"/>
          </p:cNvSpPr>
          <p:nvPr>
            <p:ph type="sldNum" sz="quarter" idx="11"/>
          </p:nvPr>
        </p:nvSpPr>
        <p:spPr>
          <a:noFill/>
        </p:spPr>
        <p:txBody>
          <a:bodyPr/>
          <a:lstStyle/>
          <a:p>
            <a:fld id="{5273258D-DB81-4B3E-B62B-3A1E446D3B63}" type="slidenum">
              <a:rPr lang="en-US" altLang="zh-CN" b="0">
                <a:solidFill>
                  <a:srgbClr val="000000"/>
                </a:solidFill>
                <a:cs typeface="+mn-cs"/>
              </a:rPr>
              <a:pPr/>
              <a:t>7</a:t>
            </a:fld>
            <a:endParaRPr lang="en-US" altLang="zh-CN" b="0">
              <a:solidFill>
                <a:srgbClr val="000000"/>
              </a:solidFill>
              <a:cs typeface="+mn-cs"/>
            </a:endParaRPr>
          </a:p>
        </p:txBody>
      </p:sp>
      <p:sp>
        <p:nvSpPr>
          <p:cNvPr id="7172" name="Rectangle 2"/>
          <p:cNvSpPr>
            <a:spLocks noGrp="1" noChangeArrowheads="1"/>
          </p:cNvSpPr>
          <p:nvPr>
            <p:ph type="title"/>
          </p:nvPr>
        </p:nvSpPr>
        <p:spPr>
          <a:xfrm>
            <a:off x="1981200" y="561975"/>
            <a:ext cx="8229600" cy="1143000"/>
          </a:xfrm>
        </p:spPr>
        <p:txBody>
          <a:bodyPr/>
          <a:lstStyle/>
          <a:p>
            <a:pPr eaLnBrk="1" hangingPunct="1"/>
            <a:r>
              <a:rPr lang="en-US" altLang="zh-CN" dirty="0">
                <a:ea typeface="宋体" charset="-122"/>
              </a:rPr>
              <a:t>Necessary conditions for deadlock</a:t>
            </a:r>
          </a:p>
        </p:txBody>
      </p:sp>
      <p:sp>
        <p:nvSpPr>
          <p:cNvPr id="7173" name="Rectangle 3"/>
          <p:cNvSpPr>
            <a:spLocks noGrp="1" noChangeArrowheads="1"/>
          </p:cNvSpPr>
          <p:nvPr>
            <p:ph type="body" idx="1"/>
          </p:nvPr>
        </p:nvSpPr>
        <p:spPr/>
        <p:txBody>
          <a:bodyPr/>
          <a:lstStyle/>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US" altLang="zh-CN" sz="2400" dirty="0">
                <a:ea typeface="宋体" charset="-122"/>
              </a:rPr>
              <a:t>A process may hold resources while waiting for other resources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p:txBody>
          <a:bodyPr/>
          <a:lstStyle/>
          <a:p>
            <a:r>
              <a:rPr lang="en-US"/>
              <a:t>Summary</a:t>
            </a:r>
          </a:p>
        </p:txBody>
      </p:sp>
      <p:sp>
        <p:nvSpPr>
          <p:cNvPr id="542723" name="Rectangle 3"/>
          <p:cNvSpPr>
            <a:spLocks noGrp="1" noChangeArrowheads="1"/>
          </p:cNvSpPr>
          <p:nvPr>
            <p:ph type="body" idx="1"/>
          </p:nvPr>
        </p:nvSpPr>
        <p:spPr>
          <a:xfrm>
            <a:off x="1524000" y="1890445"/>
            <a:ext cx="8915400" cy="4586554"/>
          </a:xfrm>
        </p:spPr>
        <p:txBody>
          <a:bodyPr>
            <a:normAutofit/>
          </a:bodyPr>
          <a:lstStyle/>
          <a:p>
            <a:pPr>
              <a:lnSpc>
                <a:spcPct val="80000"/>
              </a:lnSpc>
              <a:spcBef>
                <a:spcPct val="20000"/>
              </a:spcBef>
            </a:pPr>
            <a:r>
              <a:rPr lang="en-US" dirty="0"/>
              <a:t>Four conditions for deadlocks</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p:txBody>
      </p:sp>
      <p:sp>
        <p:nvSpPr>
          <p:cNvPr id="4" name="Date Placeholder 3"/>
          <p:cNvSpPr>
            <a:spLocks noGrp="1"/>
          </p:cNvSpPr>
          <p:nvPr>
            <p:ph type="dt" sz="half" idx="10"/>
          </p:nvPr>
        </p:nvSpPr>
        <p:spPr>
          <a:xfrm>
            <a:off x="1981200" y="6248400"/>
            <a:ext cx="4389438" cy="457200"/>
          </a:xfrm>
        </p:spPr>
        <p:txBody>
          <a:body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198846B4-9419-4C68-9E06-408D83002EEA}" type="slidenum">
              <a:rPr lang="en-US" altLang="zh-CN" b="0">
                <a:solidFill>
                  <a:srgbClr val="000000"/>
                </a:solidFill>
                <a:cs typeface="+mn-cs"/>
              </a:rPr>
              <a:pPr>
                <a:defRPr/>
              </a:pPr>
              <a:t>70</a:t>
            </a:fld>
            <a:endParaRPr lang="en-US" altLang="zh-CN" b="0">
              <a:solidFill>
                <a:srgbClr val="000000"/>
              </a:solidFill>
              <a:cs typeface="+mn-cs"/>
            </a:endParaRP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0675" name="Rectangle 3"/>
          <p:cNvSpPr>
            <a:spLocks noGrp="1" noChangeArrowheads="1"/>
          </p:cNvSpPr>
          <p:nvPr>
            <p:ph type="body" idx="1"/>
          </p:nvPr>
        </p:nvSpPr>
        <p:spPr>
          <a:xfrm>
            <a:off x="1600200" y="1765300"/>
            <a:ext cx="8991600" cy="4927600"/>
          </a:xfrm>
        </p:spPr>
        <p:txBody>
          <a:bodyPr>
            <a:normAutofit fontScale="77500" lnSpcReduction="20000"/>
          </a:bodyPr>
          <a:lstStyle/>
          <a:p>
            <a:pPr>
              <a:lnSpc>
                <a:spcPct val="85000"/>
              </a:lnSpc>
            </a:pPr>
            <a:r>
              <a:rPr lang="en-US" dirty="0"/>
              <a:t>Banker’s algorithm: </a:t>
            </a:r>
          </a:p>
          <a:p>
            <a:pPr lvl="1">
              <a:lnSpc>
                <a:spcPct val="85000"/>
              </a:lnSpc>
            </a:pPr>
            <a:r>
              <a:rPr lang="en-US" dirty="0"/>
              <a:t>Look one step ahead: upon receiving a request from a process, assume the request is granted hypothetically, run deadlock detection algorithm to evaluate if the system is in a “SAFE” state. </a:t>
            </a:r>
          </a:p>
          <a:p>
            <a:pPr lvl="2">
              <a:lnSpc>
                <a:spcPct val="85000"/>
              </a:lnSpc>
            </a:pPr>
            <a:r>
              <a:rPr lang="en-US" dirty="0"/>
              <a:t>A state is safe if from this state, there exists a sequence of process executions {P</a:t>
            </a:r>
            <a:r>
              <a:rPr lang="en-US" baseline="-25000" dirty="0"/>
              <a:t>1</a:t>
            </a:r>
            <a:r>
              <a:rPr lang="en-US" dirty="0"/>
              <a:t>, P</a:t>
            </a:r>
            <a:r>
              <a:rPr lang="en-US" baseline="-25000" dirty="0"/>
              <a:t>2</a:t>
            </a:r>
            <a:r>
              <a:rPr lang="en-US" dirty="0"/>
              <a:t>, … </a:t>
            </a:r>
            <a:r>
              <a:rPr lang="en-US" dirty="0" err="1"/>
              <a:t>P</a:t>
            </a:r>
            <a:r>
              <a:rPr lang="en-US" baseline="-25000" dirty="0" err="1"/>
              <a:t>n</a:t>
            </a:r>
            <a:r>
              <a:rPr lang="en-US" dirty="0"/>
              <a:t>} with P</a:t>
            </a:r>
            <a:r>
              <a:rPr lang="en-US" baseline="-25000" dirty="0"/>
              <a:t>1</a:t>
            </a:r>
            <a:r>
              <a:rPr lang="en-US" dirty="0"/>
              <a:t> requesting all remaining resources, finishing, then T</a:t>
            </a:r>
            <a:r>
              <a:rPr lang="en-US" baseline="-25000" dirty="0"/>
              <a:t>2</a:t>
            </a:r>
            <a:r>
              <a:rPr lang="en-US" dirty="0"/>
              <a:t> requesting all remaining resources, etc..that can finish successfully.</a:t>
            </a:r>
          </a:p>
          <a:p>
            <a:pPr lvl="1">
              <a:lnSpc>
                <a:spcPct val="85000"/>
              </a:lnSpc>
            </a:pPr>
            <a:r>
              <a:rPr lang="en-US" dirty="0"/>
              <a:t>Grant the request if next state is safe.</a:t>
            </a:r>
          </a:p>
          <a:p>
            <a:r>
              <a:rPr lang="en-US" dirty="0"/>
              <a:t>Algorithm allocates resources dynamically, and allows the sum of maximum resource needs of all current processes to be greater than total resources</a:t>
            </a:r>
          </a:p>
          <a:p>
            <a:r>
              <a:rPr lang="en-US" dirty="0"/>
              <a:t>It is still a conservative algorithm, since each process must declare the maximum resource requests, which may be a pessimistic estimate of the actual resource requests at runtime.</a:t>
            </a:r>
          </a:p>
          <a:p>
            <a:pPr>
              <a:lnSpc>
                <a:spcPct val="85000"/>
              </a:lnSpc>
            </a:pPr>
            <a:endParaRPr lang="en-US" dirty="0"/>
          </a:p>
        </p:txBody>
      </p:sp>
      <p:sp>
        <p:nvSpPr>
          <p:cNvPr id="540674" name="Rectangle 2"/>
          <p:cNvSpPr>
            <a:spLocks noGrp="1" noChangeArrowheads="1"/>
          </p:cNvSpPr>
          <p:nvPr>
            <p:ph type="title"/>
          </p:nvPr>
        </p:nvSpPr>
        <p:spPr/>
        <p:txBody>
          <a:bodyPr/>
          <a:lstStyle/>
          <a:p>
            <a:r>
              <a:rPr lang="en-US" dirty="0"/>
              <a:t>Summary (2)</a:t>
            </a:r>
          </a:p>
        </p:txBody>
      </p:sp>
      <p:sp>
        <p:nvSpPr>
          <p:cNvPr id="4" name="Date Placeholder 3"/>
          <p:cNvSpPr>
            <a:spLocks noGrp="1"/>
          </p:cNvSpPr>
          <p:nvPr>
            <p:ph type="dt" sz="half" idx="10"/>
          </p:nvPr>
        </p:nvSpPr>
        <p:spPr>
          <a:xfrm>
            <a:off x="1981200" y="6248400"/>
            <a:ext cx="4389438" cy="457200"/>
          </a:xfrm>
        </p:spPr>
        <p:txBody>
          <a:bodyPr/>
          <a:lstStyle/>
          <a:p>
            <a:pPr algn="ctr">
              <a:defRPr/>
            </a:pPr>
            <a:r>
              <a:rPr lang="en-US" b="0" dirty="0">
                <a:solidFill>
                  <a:srgbClr val="000000"/>
                </a:solidFill>
                <a:latin typeface="Times New Roman" pitchFamily="18" charset="0"/>
                <a:ea typeface="+mn-ea"/>
                <a:cs typeface="+mn-cs"/>
              </a:rPr>
              <a:t> © </a:t>
            </a:r>
            <a:r>
              <a:rPr lang="en-US" b="0" dirty="0" err="1">
                <a:solidFill>
                  <a:srgbClr val="000000"/>
                </a:solidFill>
                <a:latin typeface="Times New Roman" pitchFamily="18" charset="0"/>
                <a:ea typeface="+mn-ea"/>
                <a:cs typeface="+mn-cs"/>
              </a:rPr>
              <a:t>Zonghua</a:t>
            </a:r>
            <a:r>
              <a:rPr lang="en-US" b="0" dirty="0">
                <a:solidFill>
                  <a:srgbClr val="000000"/>
                </a:solidFill>
                <a:latin typeface="Times New Roman" pitchFamily="18" charset="0"/>
                <a:ea typeface="+mn-ea"/>
                <a:cs typeface="+mn-cs"/>
              </a:rPr>
              <a:t> </a:t>
            </a:r>
            <a:r>
              <a:rPr lang="en-US" b="0" dirty="0" err="1">
                <a:solidFill>
                  <a:srgbClr val="000000"/>
                </a:solidFill>
                <a:latin typeface="Times New Roman" pitchFamily="18" charset="0"/>
                <a:ea typeface="+mn-ea"/>
                <a:cs typeface="+mn-cs"/>
              </a:rPr>
              <a:t>Gu</a:t>
            </a:r>
            <a:r>
              <a:rPr lang="en-US" b="0" dirty="0">
                <a:solidFill>
                  <a:srgbClr val="000000"/>
                </a:solidFill>
                <a:latin typeface="Times New Roman" pitchFamily="18" charset="0"/>
                <a:ea typeface="+mn-ea"/>
                <a:cs typeface="+mn-cs"/>
              </a:rPr>
              <a:t>, CMPT 300, Fall 2011 </a:t>
            </a:r>
          </a:p>
        </p:txBody>
      </p:sp>
      <p:sp>
        <p:nvSpPr>
          <p:cNvPr id="5" name="Slide Number Placeholder 4"/>
          <p:cNvSpPr>
            <a:spLocks noGrp="1"/>
          </p:cNvSpPr>
          <p:nvPr>
            <p:ph type="sldNum" sz="quarter" idx="11"/>
          </p:nvPr>
        </p:nvSpPr>
        <p:spPr>
          <a:xfrm>
            <a:off x="8305800" y="6364288"/>
            <a:ext cx="1905000" cy="457200"/>
          </a:xfrm>
        </p:spPr>
        <p:txBody>
          <a:bodyPr/>
          <a:lstStyle/>
          <a:p>
            <a:pPr>
              <a:defRPr/>
            </a:pPr>
            <a:fld id="{198846B4-9419-4C68-9E06-408D83002EEA}" type="slidenum">
              <a:rPr lang="en-US" altLang="zh-CN" b="0">
                <a:solidFill>
                  <a:srgbClr val="000000"/>
                </a:solidFill>
                <a:cs typeface="+mn-cs"/>
              </a:rPr>
              <a:pPr>
                <a:defRPr/>
              </a:pPr>
              <a:t>71</a:t>
            </a:fld>
            <a:endParaRPr lang="en-US" altLang="zh-CN" b="0" dirty="0">
              <a:solidFill>
                <a:srgbClr val="000000"/>
              </a:solidFill>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540675">
                                            <p:txEl>
                                              <p:pRg st="0" end="0"/>
                                            </p:txEl>
                                          </p:spTgt>
                                        </p:tgtEl>
                                        <p:attrNameLst>
                                          <p:attrName>style.visibility</p:attrName>
                                        </p:attrNameLst>
                                      </p:cBhvr>
                                      <p:to>
                                        <p:strVal val="visible"/>
                                      </p:to>
                                    </p:set>
                                    <p:anim calcmode="lin" valueType="num">
                                      <p:cBhvr additive="base">
                                        <p:cTn id="7" dur="500" fill="hold"/>
                                        <p:tgtEl>
                                          <p:spTgt spid="540675">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540675">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540675">
                                            <p:txEl>
                                              <p:pRg st="1" end="1"/>
                                            </p:txEl>
                                          </p:spTgt>
                                        </p:tgtEl>
                                        <p:attrNameLst>
                                          <p:attrName>style.visibility</p:attrName>
                                        </p:attrNameLst>
                                      </p:cBhvr>
                                      <p:to>
                                        <p:strVal val="visible"/>
                                      </p:to>
                                    </p:set>
                                    <p:anim calcmode="lin" valueType="num">
                                      <p:cBhvr additive="base">
                                        <p:cTn id="11" dur="500" fill="hold"/>
                                        <p:tgtEl>
                                          <p:spTgt spid="540675">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540675">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540675">
                                            <p:txEl>
                                              <p:pRg st="2" end="2"/>
                                            </p:txEl>
                                          </p:spTgt>
                                        </p:tgtEl>
                                        <p:attrNameLst>
                                          <p:attrName>style.visibility</p:attrName>
                                        </p:attrNameLst>
                                      </p:cBhvr>
                                      <p:to>
                                        <p:strVal val="visible"/>
                                      </p:to>
                                    </p:set>
                                    <p:anim calcmode="lin" valueType="num">
                                      <p:cBhvr additive="base">
                                        <p:cTn id="15" dur="500" fill="hold"/>
                                        <p:tgtEl>
                                          <p:spTgt spid="540675">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540675">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540675">
                                            <p:txEl>
                                              <p:pRg st="3" end="3"/>
                                            </p:txEl>
                                          </p:spTgt>
                                        </p:tgtEl>
                                        <p:attrNameLst>
                                          <p:attrName>style.visibility</p:attrName>
                                        </p:attrNameLst>
                                      </p:cBhvr>
                                      <p:to>
                                        <p:strVal val="visible"/>
                                      </p:to>
                                    </p:set>
                                    <p:anim calcmode="lin" valueType="num">
                                      <p:cBhvr additive="base">
                                        <p:cTn id="19" dur="500" fill="hold"/>
                                        <p:tgtEl>
                                          <p:spTgt spid="540675">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540675">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540675">
                                            <p:txEl>
                                              <p:pRg st="4" end="4"/>
                                            </p:txEl>
                                          </p:spTgt>
                                        </p:tgtEl>
                                        <p:attrNameLst>
                                          <p:attrName>style.visibility</p:attrName>
                                        </p:attrNameLst>
                                      </p:cBhvr>
                                      <p:to>
                                        <p:strVal val="visible"/>
                                      </p:to>
                                    </p:set>
                                    <p:anim calcmode="lin" valueType="num">
                                      <p:cBhvr additive="base">
                                        <p:cTn id="25" dur="500" fill="hold"/>
                                        <p:tgtEl>
                                          <p:spTgt spid="540675">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540675">
                                            <p:txEl>
                                              <p:pRg st="4" end="4"/>
                                            </p:txEl>
                                          </p:spTgt>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2" fill="hold" grpId="0" nodeType="clickEffect">
                                  <p:stCondLst>
                                    <p:cond delay="0"/>
                                  </p:stCondLst>
                                  <p:childTnLst>
                                    <p:set>
                                      <p:cBhvr>
                                        <p:cTn id="30" dur="1" fill="hold">
                                          <p:stCondLst>
                                            <p:cond delay="0"/>
                                          </p:stCondLst>
                                        </p:cTn>
                                        <p:tgtEl>
                                          <p:spTgt spid="540675">
                                            <p:txEl>
                                              <p:pRg st="5" end="5"/>
                                            </p:txEl>
                                          </p:spTgt>
                                        </p:tgtEl>
                                        <p:attrNameLst>
                                          <p:attrName>style.visibility</p:attrName>
                                        </p:attrNameLst>
                                      </p:cBhvr>
                                      <p:to>
                                        <p:strVal val="visible"/>
                                      </p:to>
                                    </p:set>
                                    <p:anim calcmode="lin" valueType="num">
                                      <p:cBhvr additive="base">
                                        <p:cTn id="31" dur="500" fill="hold"/>
                                        <p:tgtEl>
                                          <p:spTgt spid="540675">
                                            <p:txEl>
                                              <p:pRg st="5" end="5"/>
                                            </p:txEl>
                                          </p:spTgt>
                                        </p:tgtEl>
                                        <p:attrNameLst>
                                          <p:attrName>ppt_x</p:attrName>
                                        </p:attrNameLst>
                                      </p:cBhvr>
                                      <p:tavLst>
                                        <p:tav tm="0">
                                          <p:val>
                                            <p:strVal val="1+#ppt_w/2"/>
                                          </p:val>
                                        </p:tav>
                                        <p:tav tm="100000">
                                          <p:val>
                                            <p:strVal val="#ppt_x"/>
                                          </p:val>
                                        </p:tav>
                                      </p:tavLst>
                                    </p:anim>
                                    <p:anim calcmode="lin" valueType="num">
                                      <p:cBhvr additive="base">
                                        <p:cTn id="32" dur="500" fill="hold"/>
                                        <p:tgtEl>
                                          <p:spTgt spid="540675">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067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Slide Number Placeholder 4"/>
          <p:cNvSpPr>
            <a:spLocks noGrp="1"/>
          </p:cNvSpPr>
          <p:nvPr>
            <p:ph type="sldNum" sz="quarter" idx="11"/>
          </p:nvPr>
        </p:nvSpPr>
        <p:spPr>
          <a:noFill/>
        </p:spPr>
        <p:txBody>
          <a:bodyPr/>
          <a:lstStyle/>
          <a:p>
            <a:fld id="{3B6A63E5-5B88-41C7-860B-47E4A1501E6C}" type="slidenum">
              <a:rPr lang="en-US" altLang="zh-CN" b="0">
                <a:solidFill>
                  <a:srgbClr val="000000"/>
                </a:solidFill>
                <a:cs typeface="+mn-cs"/>
              </a:rPr>
              <a:pPr/>
              <a:t>8</a:t>
            </a:fld>
            <a:endParaRPr lang="en-US" altLang="zh-CN" b="0">
              <a:solidFill>
                <a:srgbClr val="000000"/>
              </a:solidFill>
              <a:cs typeface="+mn-cs"/>
            </a:endParaRPr>
          </a:p>
        </p:txBody>
      </p:sp>
      <p:sp>
        <p:nvSpPr>
          <p:cNvPr id="22532" name="Rectangle 2"/>
          <p:cNvSpPr>
            <a:spLocks noGrp="1" noChangeArrowheads="1"/>
          </p:cNvSpPr>
          <p:nvPr>
            <p:ph type="title"/>
          </p:nvPr>
        </p:nvSpPr>
        <p:spPr>
          <a:xfrm>
            <a:off x="1766888" y="533400"/>
            <a:ext cx="8686800" cy="1143000"/>
          </a:xfrm>
        </p:spPr>
        <p:txBody>
          <a:bodyPr/>
          <a:lstStyle/>
          <a:p>
            <a:pPr eaLnBrk="1" hangingPunct="1"/>
            <a:r>
              <a:rPr lang="en-US" altLang="zh-CN" dirty="0">
                <a:ea typeface="宋体" charset="-122"/>
              </a:rPr>
              <a:t>Deadlock handing </a:t>
            </a:r>
          </a:p>
        </p:txBody>
      </p:sp>
      <p:sp>
        <p:nvSpPr>
          <p:cNvPr id="22533" name="Rectangle 3"/>
          <p:cNvSpPr>
            <a:spLocks noGrp="1" noChangeArrowheads="1"/>
          </p:cNvSpPr>
          <p:nvPr>
            <p:ph type="body" idx="1"/>
          </p:nvPr>
        </p:nvSpPr>
        <p:spPr/>
        <p:txBody>
          <a:bodyPr/>
          <a:lstStyle/>
          <a:p>
            <a:pPr eaLnBrk="1" hangingPunct="1">
              <a:lnSpc>
                <a:spcPct val="80000"/>
              </a:lnSpc>
            </a:pPr>
            <a:r>
              <a:rPr lang="en-US" altLang="zh-CN" sz="2800" dirty="0">
                <a:ea typeface="宋体" charset="-122"/>
              </a:rPr>
              <a:t>Deadlock prevention</a:t>
            </a:r>
          </a:p>
          <a:p>
            <a:pPr lvl="1" eaLnBrk="1" hangingPunct="1">
              <a:lnSpc>
                <a:spcPct val="80000"/>
              </a:lnSpc>
            </a:pPr>
            <a:r>
              <a:rPr lang="en-US" altLang="zh-CN" sz="2400" dirty="0">
                <a:ea typeface="宋体" charset="-122"/>
              </a:rPr>
              <a:t>Make sure one of the conditions necessary to create a deadlock cannot be present in the system</a:t>
            </a:r>
          </a:p>
          <a:p>
            <a:pPr eaLnBrk="1" hangingPunct="1">
              <a:lnSpc>
                <a:spcPct val="80000"/>
              </a:lnSpc>
            </a:pPr>
            <a:r>
              <a:rPr lang="en-US" altLang="zh-CN" sz="2800" dirty="0">
                <a:ea typeface="宋体" charset="-122"/>
              </a:rPr>
              <a:t>Deadlock detection </a:t>
            </a:r>
          </a:p>
          <a:p>
            <a:pPr lvl="1">
              <a:lnSpc>
                <a:spcPct val="80000"/>
              </a:lnSpc>
            </a:pPr>
            <a:r>
              <a:rPr lang="en-US" altLang="zh-CN" sz="2400" dirty="0">
                <a:ea typeface="宋体" charset="-122"/>
              </a:rPr>
              <a:t>Resource Allocation Graph (cannot handle multi-instance resources well)</a:t>
            </a:r>
          </a:p>
          <a:p>
            <a:pPr lvl="1">
              <a:lnSpc>
                <a:spcPct val="80000"/>
              </a:lnSpc>
            </a:pPr>
            <a:r>
              <a:rPr lang="en-US" altLang="zh-CN" sz="2400" dirty="0">
                <a:ea typeface="宋体" charset="-122"/>
              </a:rPr>
              <a:t>Banker’s algorithm for detecting (potential) deadlocks</a:t>
            </a:r>
          </a:p>
          <a:p>
            <a:pPr eaLnBrk="1" hangingPunct="1">
              <a:lnSpc>
                <a:spcPct val="80000"/>
              </a:lnSpc>
            </a:pPr>
            <a:r>
              <a:rPr lang="en-US" altLang="zh-CN" sz="2800" dirty="0">
                <a:ea typeface="宋体" charset="-122"/>
              </a:rPr>
              <a:t>Deadlock recovery</a:t>
            </a:r>
          </a:p>
          <a:p>
            <a:pPr lvl="1" eaLnBrk="1" hangingPunct="1">
              <a:lnSpc>
                <a:spcPct val="80000"/>
              </a:lnSpc>
            </a:pPr>
            <a:r>
              <a:rPr lang="en-US" altLang="zh-CN" sz="2400" dirty="0">
                <a:ea typeface="宋体" charset="-122"/>
              </a:rPr>
              <a:t>Let deadlock happen</a:t>
            </a:r>
          </a:p>
          <a:p>
            <a:pPr lvl="1" eaLnBrk="1" hangingPunct="1">
              <a:lnSpc>
                <a:spcPct val="80000"/>
              </a:lnSpc>
            </a:pPr>
            <a:r>
              <a:rPr lang="en-US" altLang="zh-CN" sz="2400" dirty="0">
                <a:ea typeface="宋体" charset="-122"/>
              </a:rPr>
              <a:t>Monitor the system state periodically to detect when deadlock occurs</a:t>
            </a:r>
          </a:p>
          <a:p>
            <a:pPr lvl="1" eaLnBrk="1" hangingPunct="1">
              <a:lnSpc>
                <a:spcPct val="80000"/>
              </a:lnSpc>
            </a:pPr>
            <a:r>
              <a:rPr lang="en-US" altLang="zh-CN" sz="2400" dirty="0">
                <a:ea typeface="宋体" charset="-122"/>
              </a:rPr>
              <a:t>Take action to break the deadlock</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Deadlock Prevention Techniques</a:t>
            </a:r>
          </a:p>
        </p:txBody>
      </p:sp>
      <p:sp>
        <p:nvSpPr>
          <p:cNvPr id="3" name="Content Placeholder 2"/>
          <p:cNvSpPr>
            <a:spLocks noGrp="1"/>
          </p:cNvSpPr>
          <p:nvPr>
            <p:ph idx="1"/>
          </p:nvPr>
        </p:nvSpPr>
        <p:spPr>
          <a:xfrm>
            <a:off x="609600" y="1752600"/>
            <a:ext cx="11074400" cy="3115741"/>
          </a:xfrm>
        </p:spPr>
        <p:txBody>
          <a:bodyPr>
            <a:normAutofit fontScale="55000" lnSpcReduction="20000"/>
          </a:bodyPr>
          <a:lstStyle/>
          <a:p>
            <a:r>
              <a:rPr lang="en-US" altLang="zh-CN" dirty="0">
                <a:ea typeface="宋体" charset="-122"/>
              </a:rPr>
              <a:t>Break “mutual exclusion” by spooling resources</a:t>
            </a:r>
            <a:endParaRPr lang="en-US" dirty="0"/>
          </a:p>
          <a:p>
            <a:r>
              <a:rPr lang="en-US" dirty="0"/>
              <a:t>Break “</a:t>
            </a:r>
            <a:r>
              <a:rPr lang="en-US" altLang="zh-CN" dirty="0">
                <a:ea typeface="宋体" charset="-122"/>
              </a:rPr>
              <a:t>hold and wait” condition: </a:t>
            </a:r>
            <a:r>
              <a:rPr lang="en-US" dirty="0"/>
              <a:t>Make all processes request everything they’ll need at the beginning. </a:t>
            </a:r>
          </a:p>
          <a:p>
            <a:pPr lvl="1"/>
            <a:r>
              <a:rPr lang="en-US" dirty="0"/>
              <a:t>Problem: Predicting future is hard, tend to over-estimate resources</a:t>
            </a:r>
          </a:p>
          <a:p>
            <a:pPr lvl="1"/>
            <a:r>
              <a:rPr lang="en-US" dirty="0"/>
              <a:t>Example:</a:t>
            </a:r>
          </a:p>
          <a:p>
            <a:pPr lvl="2"/>
            <a:r>
              <a:rPr lang="en-US" dirty="0"/>
              <a:t>If need 2 forks, request both at same time (our solution to dining philosopher problem)</a:t>
            </a:r>
          </a:p>
          <a:p>
            <a:r>
              <a:rPr lang="en-US" dirty="0"/>
              <a:t>Break “circular wait” condition: </a:t>
            </a:r>
          </a:p>
          <a:p>
            <a:pPr lvl="1"/>
            <a:r>
              <a:rPr lang="en-US" dirty="0"/>
              <a:t>Force all processes to request resources in a particular order to prevent cyclic use of resources. Example:</a:t>
            </a:r>
          </a:p>
          <a:p>
            <a:pPr lvl="2"/>
            <a:r>
              <a:rPr lang="en-US" dirty="0"/>
              <a:t>Request disk, then memory, then…</a:t>
            </a:r>
          </a:p>
          <a:p>
            <a:pPr lvl="2"/>
            <a:r>
              <a:rPr lang="en-US" dirty="0"/>
              <a:t>Recall: simple solution to dining philosopher problem</a:t>
            </a:r>
          </a:p>
          <a:p>
            <a:pPr lvl="2"/>
            <a:r>
              <a:rPr lang="en-US" dirty="0"/>
              <a:t>May not be practical, since runtime resource usage pattern is generally unknown</a:t>
            </a:r>
          </a:p>
          <a:p>
            <a:pPr lvl="1"/>
            <a:r>
              <a:rPr lang="en-US" dirty="0"/>
              <a:t>Banker’s algorithm can prevent future “circular wait” conditions by detecting </a:t>
            </a:r>
            <a:r>
              <a:rPr lang="en-US" i="1" dirty="0"/>
              <a:t>potential</a:t>
            </a:r>
            <a:r>
              <a:rPr lang="en-US" dirty="0"/>
              <a:t> deadlocks</a:t>
            </a:r>
          </a:p>
          <a:p>
            <a:r>
              <a:rPr lang="en-US" dirty="0"/>
              <a:t>Break “no preemption” condition:</a:t>
            </a:r>
          </a:p>
          <a:p>
            <a:pPr lvl="1"/>
            <a:r>
              <a:rPr lang="en-US" dirty="0"/>
              <a:t> Deadlock recovery techniques discussed later</a:t>
            </a:r>
          </a:p>
        </p:txBody>
      </p:sp>
      <p:sp>
        <p:nvSpPr>
          <p:cNvPr id="5" name="Slide Number Placeholder 4"/>
          <p:cNvSpPr>
            <a:spLocks noGrp="1"/>
          </p:cNvSpPr>
          <p:nvPr>
            <p:ph type="sldNum" sz="quarter" idx="11"/>
          </p:nvPr>
        </p:nvSpPr>
        <p:spPr/>
        <p:txBody>
          <a:bodyPr/>
          <a:lstStyle/>
          <a:p>
            <a:pPr>
              <a:defRPr/>
            </a:pPr>
            <a:fld id="{198846B4-9419-4C68-9E06-408D83002EEA}" type="slidenum">
              <a:rPr lang="en-US" altLang="zh-CN" b="0">
                <a:solidFill>
                  <a:srgbClr val="000000"/>
                </a:solidFill>
                <a:cs typeface="+mn-cs"/>
              </a:rPr>
              <a:pPr>
                <a:defRPr/>
              </a:pPr>
              <a:t>9</a:t>
            </a:fld>
            <a:endParaRPr lang="en-US" altLang="zh-CN" b="0">
              <a:solidFill>
                <a:srgbClr val="000000"/>
              </a:solidFill>
              <a:cs typeface="+mn-cs"/>
            </a:endParaRPr>
          </a:p>
        </p:txBody>
      </p:sp>
      <p:graphicFrame>
        <p:nvGraphicFramePr>
          <p:cNvPr id="10" name="Table 9">
            <a:extLst>
              <a:ext uri="{FF2B5EF4-FFF2-40B4-BE49-F238E27FC236}">
                <a16:creationId xmlns:a16="http://schemas.microsoft.com/office/drawing/2014/main" id="{2BA867B1-3F98-A421-17C5-9A31729B404D}"/>
              </a:ext>
            </a:extLst>
          </p:cNvPr>
          <p:cNvGraphicFramePr>
            <a:graphicFrameLocks noGrp="1"/>
          </p:cNvGraphicFramePr>
          <p:nvPr>
            <p:extLst>
              <p:ext uri="{D42A27DB-BD31-4B8C-83A1-F6EECF244321}">
                <p14:modId xmlns:p14="http://schemas.microsoft.com/office/powerpoint/2010/main" val="3913798624"/>
              </p:ext>
            </p:extLst>
          </p:nvPr>
        </p:nvGraphicFramePr>
        <p:xfrm>
          <a:off x="5791200" y="4554595"/>
          <a:ext cx="5384800" cy="2123440"/>
        </p:xfrm>
        <a:graphic>
          <a:graphicData uri="http://schemas.openxmlformats.org/drawingml/2006/table">
            <a:tbl>
              <a:tblPr firstRow="1" bandRow="1">
                <a:tableStyleId>{5C22544A-7EE6-4342-B048-85BDC9FD1C3A}</a:tableStyleId>
              </a:tblPr>
              <a:tblGrid>
                <a:gridCol w="2197877">
                  <a:extLst>
                    <a:ext uri="{9D8B030D-6E8A-4147-A177-3AD203B41FA5}">
                      <a16:colId xmlns:a16="http://schemas.microsoft.com/office/drawing/2014/main" val="2481278599"/>
                    </a:ext>
                  </a:extLst>
                </a:gridCol>
                <a:gridCol w="3186923">
                  <a:extLst>
                    <a:ext uri="{9D8B030D-6E8A-4147-A177-3AD203B41FA5}">
                      <a16:colId xmlns:a16="http://schemas.microsoft.com/office/drawing/2014/main" val="216940428"/>
                    </a:ext>
                  </a:extLst>
                </a:gridCol>
              </a:tblGrid>
              <a:tr h="370840">
                <a:tc>
                  <a:txBody>
                    <a:bodyPr/>
                    <a:lstStyle/>
                    <a:p>
                      <a:r>
                        <a:rPr lang="en-GB" dirty="0"/>
                        <a:t>Condition</a:t>
                      </a:r>
                      <a:endParaRPr lang="en-SE" dirty="0"/>
                    </a:p>
                  </a:txBody>
                  <a:tcPr/>
                </a:tc>
                <a:tc>
                  <a:txBody>
                    <a:bodyPr/>
                    <a:lstStyle/>
                    <a:p>
                      <a:r>
                        <a:rPr lang="en-GB" dirty="0"/>
                        <a:t>Approach</a:t>
                      </a:r>
                      <a:endParaRPr lang="en-SE" dirty="0"/>
                    </a:p>
                  </a:txBody>
                  <a:tcPr/>
                </a:tc>
                <a:extLst>
                  <a:ext uri="{0D108BD9-81ED-4DB2-BD59-A6C34878D82A}">
                    <a16:rowId xmlns:a16="http://schemas.microsoft.com/office/drawing/2014/main" val="1023768533"/>
                  </a:ext>
                </a:extLst>
              </a:tr>
              <a:tr h="370840">
                <a:tc>
                  <a:txBody>
                    <a:bodyPr/>
                    <a:lstStyle/>
                    <a:p>
                      <a:r>
                        <a:rPr lang="en-US" altLang="zh-CN" dirty="0">
                          <a:ea typeface="宋体" charset="-122"/>
                        </a:rPr>
                        <a:t>Mutual exclusion</a:t>
                      </a:r>
                      <a:endParaRPr lang="en-SE" dirty="0"/>
                    </a:p>
                  </a:txBody>
                  <a:tcPr/>
                </a:tc>
                <a:tc>
                  <a:txBody>
                    <a:bodyPr/>
                    <a:lstStyle/>
                    <a:p>
                      <a:r>
                        <a:rPr lang="en-US" altLang="zh-CN" dirty="0">
                          <a:ea typeface="宋体" charset="-122"/>
                        </a:rPr>
                        <a:t>Spooling</a:t>
                      </a:r>
                      <a:endParaRPr lang="en-SE" dirty="0"/>
                    </a:p>
                  </a:txBody>
                  <a:tcPr/>
                </a:tc>
                <a:extLst>
                  <a:ext uri="{0D108BD9-81ED-4DB2-BD59-A6C34878D82A}">
                    <a16:rowId xmlns:a16="http://schemas.microsoft.com/office/drawing/2014/main" val="1417115252"/>
                  </a:ext>
                </a:extLst>
              </a:tr>
              <a:tr h="370840">
                <a:tc>
                  <a:txBody>
                    <a:bodyPr/>
                    <a:lstStyle/>
                    <a:p>
                      <a:r>
                        <a:rPr lang="en-US" altLang="zh-CN" dirty="0">
                          <a:ea typeface="宋体" charset="-122"/>
                        </a:rPr>
                        <a:t>Hold and wait</a:t>
                      </a:r>
                      <a:endParaRPr lang="en-SE" dirty="0"/>
                    </a:p>
                  </a:txBody>
                  <a:tcPr/>
                </a:tc>
                <a:tc>
                  <a:txBody>
                    <a:bodyPr/>
                    <a:lstStyle/>
                    <a:p>
                      <a:r>
                        <a:rPr lang="en-US" dirty="0"/>
                        <a:t>request all resources initially </a:t>
                      </a:r>
                      <a:endParaRPr lang="en-SE" dirty="0"/>
                    </a:p>
                  </a:txBody>
                  <a:tcPr/>
                </a:tc>
                <a:extLst>
                  <a:ext uri="{0D108BD9-81ED-4DB2-BD59-A6C34878D82A}">
                    <a16:rowId xmlns:a16="http://schemas.microsoft.com/office/drawing/2014/main" val="735702344"/>
                  </a:ext>
                </a:extLst>
              </a:tr>
              <a:tr h="370840">
                <a:tc>
                  <a:txBody>
                    <a:bodyPr/>
                    <a:lstStyle/>
                    <a:p>
                      <a:r>
                        <a:rPr lang="en-US" dirty="0"/>
                        <a:t>Circular wait</a:t>
                      </a:r>
                      <a:endParaRPr lang="en-SE" dirty="0"/>
                    </a:p>
                  </a:txBody>
                  <a:tcPr/>
                </a:tc>
                <a:tc>
                  <a:txBody>
                    <a:bodyPr/>
                    <a:lstStyle/>
                    <a:p>
                      <a:r>
                        <a:rPr lang="en-US" dirty="0"/>
                        <a:t>Request resources in a particular order </a:t>
                      </a:r>
                      <a:endParaRPr lang="en-SE" dirty="0"/>
                    </a:p>
                  </a:txBody>
                  <a:tcPr/>
                </a:tc>
                <a:extLst>
                  <a:ext uri="{0D108BD9-81ED-4DB2-BD59-A6C34878D82A}">
                    <a16:rowId xmlns:a16="http://schemas.microsoft.com/office/drawing/2014/main" val="889953231"/>
                  </a:ext>
                </a:extLst>
              </a:tr>
              <a:tr h="370840">
                <a:tc>
                  <a:txBody>
                    <a:bodyPr/>
                    <a:lstStyle/>
                    <a:p>
                      <a:r>
                        <a:rPr lang="en-US" dirty="0"/>
                        <a:t>No preemption</a:t>
                      </a:r>
                      <a:endParaRPr lang="en-SE" dirty="0"/>
                    </a:p>
                  </a:txBody>
                  <a:tcPr/>
                </a:tc>
                <a:tc>
                  <a:txBody>
                    <a:bodyPr/>
                    <a:lstStyle/>
                    <a:p>
                      <a:r>
                        <a:rPr lang="en-GB" dirty="0"/>
                        <a:t>Take resources away</a:t>
                      </a:r>
                      <a:endParaRPr lang="en-SE" dirty="0"/>
                    </a:p>
                  </a:txBody>
                  <a:tcPr/>
                </a:tc>
                <a:extLst>
                  <a:ext uri="{0D108BD9-81ED-4DB2-BD59-A6C34878D82A}">
                    <a16:rowId xmlns:a16="http://schemas.microsoft.com/office/drawing/2014/main" val="3423692099"/>
                  </a:ext>
                </a:extLst>
              </a:tr>
            </a:tbl>
          </a:graphicData>
        </a:graphic>
      </p:graphicFrame>
    </p:spTree>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lecture">
  <a:themeElements>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fontScheme name="Quadrant">
      <a:majorFont>
        <a:latin typeface="Arial Rounded MT Bold"/>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bg1"/>
        </a:solidFill>
        <a:ln w="381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Quadrant 1">
        <a:dk1>
          <a:srgbClr val="5C5674"/>
        </a:dk1>
        <a:lt1>
          <a:srgbClr val="FFFFFF"/>
        </a:lt1>
        <a:dk2>
          <a:srgbClr val="85986A"/>
        </a:dk2>
        <a:lt2>
          <a:srgbClr val="FFFFFF"/>
        </a:lt2>
        <a:accent1>
          <a:srgbClr val="666633"/>
        </a:accent1>
        <a:accent2>
          <a:srgbClr val="ADC5B8"/>
        </a:accent2>
        <a:accent3>
          <a:srgbClr val="C2CAB9"/>
        </a:accent3>
        <a:accent4>
          <a:srgbClr val="DADADA"/>
        </a:accent4>
        <a:accent5>
          <a:srgbClr val="B8B8AD"/>
        </a:accent5>
        <a:accent6>
          <a:srgbClr val="9CB2A6"/>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2">
        <a:dk1>
          <a:srgbClr val="000000"/>
        </a:dk1>
        <a:lt1>
          <a:srgbClr val="FFFFFF"/>
        </a:lt1>
        <a:dk2>
          <a:srgbClr val="420000"/>
        </a:dk2>
        <a:lt2>
          <a:srgbClr val="660000"/>
        </a:lt2>
        <a:accent1>
          <a:srgbClr val="CCCC00"/>
        </a:accent1>
        <a:accent2>
          <a:srgbClr val="999966"/>
        </a:accent2>
        <a:accent3>
          <a:srgbClr val="FFFFFF"/>
        </a:accent3>
        <a:accent4>
          <a:srgbClr val="000000"/>
        </a:accent4>
        <a:accent5>
          <a:srgbClr val="E2E2AA"/>
        </a:accent5>
        <a:accent6>
          <a:srgbClr val="8A8A5C"/>
        </a:accent6>
        <a:hlink>
          <a:srgbClr val="996633"/>
        </a:hlink>
        <a:folHlink>
          <a:srgbClr val="993300"/>
        </a:folHlink>
      </a:clrScheme>
      <a:clrMap bg1="lt1" tx1="dk1" bg2="lt2" tx2="dk2" accent1="accent1" accent2="accent2" accent3="accent3" accent4="accent4" accent5="accent5" accent6="accent6" hlink="hlink" folHlink="folHlink"/>
    </a:extraClrScheme>
    <a:extraClrScheme>
      <a:clrScheme name="Quadrant 3">
        <a:dk1>
          <a:srgbClr val="618052"/>
        </a:dk1>
        <a:lt1>
          <a:srgbClr val="FFFFE3"/>
        </a:lt1>
        <a:dk2>
          <a:srgbClr val="162E36"/>
        </a:dk2>
        <a:lt2>
          <a:srgbClr val="FFFFFF"/>
        </a:lt2>
        <a:accent1>
          <a:srgbClr val="336699"/>
        </a:accent1>
        <a:accent2>
          <a:srgbClr val="69888B"/>
        </a:accent2>
        <a:accent3>
          <a:srgbClr val="ABADAE"/>
        </a:accent3>
        <a:accent4>
          <a:srgbClr val="DADAC2"/>
        </a:accent4>
        <a:accent5>
          <a:srgbClr val="ADB8CA"/>
        </a:accent5>
        <a:accent6>
          <a:srgbClr val="5E7B7D"/>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Quadrant 4">
        <a:dk1>
          <a:srgbClr val="000000"/>
        </a:dk1>
        <a:lt1>
          <a:srgbClr val="FFFFFF"/>
        </a:lt1>
        <a:dk2>
          <a:srgbClr val="000000"/>
        </a:dk2>
        <a:lt2>
          <a:srgbClr val="CC0000"/>
        </a:lt2>
        <a:accent1>
          <a:srgbClr val="FFCC00"/>
        </a:accent1>
        <a:accent2>
          <a:srgbClr val="3366CC"/>
        </a:accent2>
        <a:accent3>
          <a:srgbClr val="FFFFFF"/>
        </a:accent3>
        <a:accent4>
          <a:srgbClr val="000000"/>
        </a:accent4>
        <a:accent5>
          <a:srgbClr val="FFE2AA"/>
        </a:accent5>
        <a:accent6>
          <a:srgbClr val="2D5CB9"/>
        </a:accent6>
        <a:hlink>
          <a:srgbClr val="666699"/>
        </a:hlink>
        <a:folHlink>
          <a:srgbClr val="C0C0C0"/>
        </a:folHlink>
      </a:clrScheme>
      <a:clrMap bg1="lt1" tx1="dk1" bg2="lt2" tx2="dk2" accent1="accent1" accent2="accent2" accent3="accent3" accent4="accent4" accent5="accent5" accent6="accent6" hlink="hlink" folHlink="folHlink"/>
    </a:extraClrScheme>
    <a:extraClrScheme>
      <a:clrScheme name="Quadrant 5">
        <a:dk1>
          <a:srgbClr val="666699"/>
        </a:dk1>
        <a:lt1>
          <a:srgbClr val="FFFFFF"/>
        </a:lt1>
        <a:dk2>
          <a:srgbClr val="000033"/>
        </a:dk2>
        <a:lt2>
          <a:srgbClr val="FFFFFF"/>
        </a:lt2>
        <a:accent1>
          <a:srgbClr val="9966FF"/>
        </a:accent1>
        <a:accent2>
          <a:srgbClr val="CCCCFF"/>
        </a:accent2>
        <a:accent3>
          <a:srgbClr val="AAAAAD"/>
        </a:accent3>
        <a:accent4>
          <a:srgbClr val="DADADA"/>
        </a:accent4>
        <a:accent5>
          <a:srgbClr val="CAB8FF"/>
        </a:accent5>
        <a:accent6>
          <a:srgbClr val="B9B9E7"/>
        </a:accent6>
        <a:hlink>
          <a:srgbClr val="CCCC00"/>
        </a:hlink>
        <a:folHlink>
          <a:srgbClr val="CC9900"/>
        </a:folHlink>
      </a:clrScheme>
      <a:clrMap bg1="dk2" tx1="lt1" bg2="dk1" tx2="lt2" accent1="accent1" accent2="accent2" accent3="accent3" accent4="accent4" accent5="accent5" accent6="accent6" hlink="hlink" folHlink="folHlink"/>
    </a:extraClrScheme>
    <a:extraClrScheme>
      <a:clrScheme name="Quadrant 6">
        <a:dk1>
          <a:srgbClr val="000000"/>
        </a:dk1>
        <a:lt1>
          <a:srgbClr val="FFFFFF"/>
        </a:lt1>
        <a:dk2>
          <a:srgbClr val="000000"/>
        </a:dk2>
        <a:lt2>
          <a:srgbClr val="669966"/>
        </a:lt2>
        <a:accent1>
          <a:srgbClr val="CCCCFF"/>
        </a:accent1>
        <a:accent2>
          <a:srgbClr val="9999CC"/>
        </a:accent2>
        <a:accent3>
          <a:srgbClr val="FFFFFF"/>
        </a:accent3>
        <a:accent4>
          <a:srgbClr val="000000"/>
        </a:accent4>
        <a:accent5>
          <a:srgbClr val="E2E2FF"/>
        </a:accent5>
        <a:accent6>
          <a:srgbClr val="8A8AB9"/>
        </a:accent6>
        <a:hlink>
          <a:srgbClr val="000066"/>
        </a:hlink>
        <a:folHlink>
          <a:srgbClr val="333399"/>
        </a:folHlink>
      </a:clrScheme>
      <a:clrMap bg1="lt1" tx1="dk1" bg2="lt2" tx2="dk2" accent1="accent1" accent2="accent2" accent3="accent3" accent4="accent4" accent5="accent5" accent6="accent6" hlink="hlink" folHlink="folHlink"/>
    </a:extraClrScheme>
    <a:extraClrScheme>
      <a:clrScheme name="Quadrant 7">
        <a:dk1>
          <a:srgbClr val="0099CC"/>
        </a:dk1>
        <a:lt1>
          <a:srgbClr val="FFFFFF"/>
        </a:lt1>
        <a:dk2>
          <a:srgbClr val="000099"/>
        </a:dk2>
        <a:lt2>
          <a:srgbClr val="FFFFFF"/>
        </a:lt2>
        <a:accent1>
          <a:srgbClr val="0099CC"/>
        </a:accent1>
        <a:accent2>
          <a:srgbClr val="6600FF"/>
        </a:accent2>
        <a:accent3>
          <a:srgbClr val="AAAACA"/>
        </a:accent3>
        <a:accent4>
          <a:srgbClr val="DADADA"/>
        </a:accent4>
        <a:accent5>
          <a:srgbClr val="AACAE2"/>
        </a:accent5>
        <a:accent6>
          <a:srgbClr val="5C00E7"/>
        </a:accent6>
        <a:hlink>
          <a:srgbClr val="FFCC00"/>
        </a:hlink>
        <a:folHlink>
          <a:srgbClr val="00CCFF"/>
        </a:folHlink>
      </a:clrScheme>
      <a:clrMap bg1="dk2" tx1="lt1" bg2="dk1" tx2="lt2" accent1="accent1" accent2="accent2" accent3="accent3" accent4="accent4" accent5="accent5" accent6="accent6" hlink="hlink" folHlink="folHlink"/>
    </a:extraClrScheme>
    <a:extraClrScheme>
      <a:clrScheme name="Quadrant 8">
        <a:dk1>
          <a:srgbClr val="000033"/>
        </a:dk1>
        <a:lt1>
          <a:srgbClr val="FFFFFF"/>
        </a:lt1>
        <a:dk2>
          <a:srgbClr val="003366"/>
        </a:dk2>
        <a:lt2>
          <a:srgbClr val="275C6D"/>
        </a:lt2>
        <a:accent1>
          <a:srgbClr val="A7D2DF"/>
        </a:accent1>
        <a:accent2>
          <a:srgbClr val="108DA6"/>
        </a:accent2>
        <a:accent3>
          <a:srgbClr val="FFFFFF"/>
        </a:accent3>
        <a:accent4>
          <a:srgbClr val="00002A"/>
        </a:accent4>
        <a:accent5>
          <a:srgbClr val="D0E5EC"/>
        </a:accent5>
        <a:accent6>
          <a:srgbClr val="0D7F96"/>
        </a:accent6>
        <a:hlink>
          <a:srgbClr val="666699"/>
        </a:hlink>
        <a:folHlink>
          <a:srgbClr val="9999FF"/>
        </a:folHlink>
      </a:clrScheme>
      <a:clrMap bg1="lt1" tx1="dk1" bg2="lt2" tx2="dk2" accent1="accent1" accent2="accent2" accent3="accent3" accent4="accent4" accent5="accent5" accent6="accent6" hlink="hlink" folHlink="folHlink"/>
    </a:extraClrScheme>
    <a:extraClrScheme>
      <a:clrScheme name="Quadrant 9">
        <a:dk1>
          <a:srgbClr val="CC3300"/>
        </a:dk1>
        <a:lt1>
          <a:srgbClr val="FFFFFF"/>
        </a:lt1>
        <a:dk2>
          <a:srgbClr val="000000"/>
        </a:dk2>
        <a:lt2>
          <a:srgbClr val="FFFFCC"/>
        </a:lt2>
        <a:accent1>
          <a:srgbClr val="FF9900"/>
        </a:accent1>
        <a:accent2>
          <a:srgbClr val="993300"/>
        </a:accent2>
        <a:accent3>
          <a:srgbClr val="AAAAAA"/>
        </a:accent3>
        <a:accent4>
          <a:srgbClr val="DADADA"/>
        </a:accent4>
        <a:accent5>
          <a:srgbClr val="FFCAAA"/>
        </a:accent5>
        <a:accent6>
          <a:srgbClr val="8A2D00"/>
        </a:accent6>
        <a:hlink>
          <a:srgbClr val="CEC5A2"/>
        </a:hlink>
        <a:folHlink>
          <a:srgbClr val="DDDDDD"/>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98504</TotalTime>
  <Pages>60</Pages>
  <Words>6394</Words>
  <Application>Microsoft Office PowerPoint</Application>
  <PresentationFormat>Widescreen</PresentationFormat>
  <Paragraphs>778</Paragraphs>
  <Slides>71</Slides>
  <Notes>20</Notes>
  <HiddenSlides>0</HiddenSlides>
  <MMClips>0</MMClips>
  <ScaleCrop>false</ScaleCrop>
  <HeadingPairs>
    <vt:vector size="8" baseType="variant">
      <vt:variant>
        <vt:lpstr>Fonts Used</vt:lpstr>
      </vt:variant>
      <vt:variant>
        <vt:i4>13</vt:i4>
      </vt:variant>
      <vt:variant>
        <vt:lpstr>Theme</vt:lpstr>
      </vt:variant>
      <vt:variant>
        <vt:i4>3</vt:i4>
      </vt:variant>
      <vt:variant>
        <vt:lpstr>Embedded OLE Servers</vt:lpstr>
      </vt:variant>
      <vt:variant>
        <vt:i4>2</vt:i4>
      </vt:variant>
      <vt:variant>
        <vt:lpstr>Slide Titles</vt:lpstr>
      </vt:variant>
      <vt:variant>
        <vt:i4>71</vt:i4>
      </vt:variant>
    </vt:vector>
  </HeadingPairs>
  <TitlesOfParts>
    <vt:vector size="89" baseType="lpstr">
      <vt:lpstr>Gill Sans</vt:lpstr>
      <vt:lpstr>Gill Sans Light</vt:lpstr>
      <vt:lpstr>宋体</vt:lpstr>
      <vt:lpstr>Arial</vt:lpstr>
      <vt:lpstr>Arial Black</vt:lpstr>
      <vt:lpstr>Arial Rounded MT Bold</vt:lpstr>
      <vt:lpstr>Cambria Math</vt:lpstr>
      <vt:lpstr>Comic Sans MS</vt:lpstr>
      <vt:lpstr>Courier New</vt:lpstr>
      <vt:lpstr>Helvetica</vt:lpstr>
      <vt:lpstr>Symbol</vt:lpstr>
      <vt:lpstr>Times New Roman</vt:lpstr>
      <vt:lpstr>Wingdings</vt:lpstr>
      <vt:lpstr>Office</vt:lpstr>
      <vt:lpstr>lecture</vt:lpstr>
      <vt:lpstr>2_lecture</vt:lpstr>
      <vt:lpstr>Equation</vt:lpstr>
      <vt:lpstr>公式</vt:lpstr>
      <vt:lpstr>CSC 112: Computer Operating Systems Lecture XX   Deadlocks</vt:lpstr>
      <vt:lpstr>What is a deadlock</vt:lpstr>
      <vt:lpstr>Starvation vs Deadlock</vt:lpstr>
      <vt:lpstr>Bridge Crossing Analogy</vt:lpstr>
      <vt:lpstr>Train Example (Wormhole-Routing for NoC)</vt:lpstr>
      <vt:lpstr>Dining philosophers</vt:lpstr>
      <vt:lpstr>Necessary conditions for deadlock</vt:lpstr>
      <vt:lpstr>Deadlock handing </vt:lpstr>
      <vt:lpstr>Deadlock Prevention Techniques</vt:lpstr>
      <vt:lpstr>Spooling</vt:lpstr>
      <vt:lpstr>Request all resources initially</vt:lpstr>
      <vt:lpstr>Order resources numerically</vt:lpstr>
      <vt:lpstr>Example with deadlock</vt:lpstr>
      <vt:lpstr>Example: no deadlock (Order resources numerically)</vt:lpstr>
      <vt:lpstr>Take resources away</vt:lpstr>
      <vt:lpstr>Ostrich algorithm</vt:lpstr>
      <vt:lpstr>Resource-allocation graph (RAG)</vt:lpstr>
      <vt:lpstr>RAG for deadlock detection</vt:lpstr>
      <vt:lpstr>Example</vt:lpstr>
      <vt:lpstr>Example</vt:lpstr>
      <vt:lpstr>Example</vt:lpstr>
      <vt:lpstr>Example</vt:lpstr>
      <vt:lpstr>Example</vt:lpstr>
      <vt:lpstr>Example</vt:lpstr>
      <vt:lpstr>Example: cycle (deadlock)</vt:lpstr>
      <vt:lpstr>Another example with deadlock</vt:lpstr>
      <vt:lpstr>Deadlock is avoided by delaying B’s request</vt:lpstr>
      <vt:lpstr>Resource Allocation Graph Examples</vt:lpstr>
      <vt:lpstr>Banker’s algorithm for deadlock detection</vt:lpstr>
      <vt:lpstr>Problem Definition</vt:lpstr>
      <vt:lpstr>State of the system</vt:lpstr>
      <vt:lpstr>Safe states and unsafe states</vt:lpstr>
      <vt:lpstr>Request to check for safety</vt:lpstr>
      <vt:lpstr>New state</vt:lpstr>
      <vt:lpstr>Bankers algorithm: preliminaries</vt:lpstr>
      <vt:lpstr>Banker’s algorithm to determine if a state is a safe state</vt:lpstr>
      <vt:lpstr>Banker’s algorithm cont’</vt:lpstr>
      <vt:lpstr>An example: is new state safe</vt:lpstr>
      <vt:lpstr>An example: is new state safe</vt:lpstr>
      <vt:lpstr>An example: is new state safe</vt:lpstr>
      <vt:lpstr>An example: is new state safe</vt:lpstr>
      <vt:lpstr>An example: is new state safe</vt:lpstr>
      <vt:lpstr>An example: is new state safe</vt:lpstr>
      <vt:lpstr>New starting state: next request</vt:lpstr>
      <vt:lpstr>Next Request to Check for Safety</vt:lpstr>
      <vt:lpstr>New starting state: next request Is this state safe?</vt:lpstr>
      <vt:lpstr>Unsafe state vs. deadlock</vt:lpstr>
      <vt:lpstr>Banker’s algo applied to Dinning Philosophers</vt:lpstr>
      <vt:lpstr>Banker’s algo applied to Dinning Philosophers cont’</vt:lpstr>
      <vt:lpstr>When 4 philosophers each holds his left fork</vt:lpstr>
      <vt:lpstr>The deadlocked state when each holds his left fork</vt:lpstr>
      <vt:lpstr>Multi-Armed Lawyers</vt:lpstr>
      <vt:lpstr>PowerPoint Presentation</vt:lpstr>
      <vt:lpstr>BankerCheck() Method</vt:lpstr>
      <vt:lpstr>Dining Lawyers Questions I</vt:lpstr>
      <vt:lpstr>Dining Lawyers Questions II</vt:lpstr>
      <vt:lpstr>Dining Lawyers Questions III</vt:lpstr>
      <vt:lpstr>Dining Lawyers Variation I</vt:lpstr>
      <vt:lpstr>Dining Lawyers Variation II</vt:lpstr>
      <vt:lpstr>Dining Lawyers Variation III</vt:lpstr>
      <vt:lpstr>Dining Lawyers Variation III</vt:lpstr>
      <vt:lpstr>Minimum Resource Constraint</vt:lpstr>
      <vt:lpstr>When to run Banker’s algorithm?</vt:lpstr>
      <vt:lpstr>Deadlock recovery</vt:lpstr>
      <vt:lpstr>Deadlock recovery: 2</vt:lpstr>
      <vt:lpstr>Choosing processes/resources</vt:lpstr>
      <vt:lpstr>Issues</vt:lpstr>
      <vt:lpstr>Communication Deadlocks</vt:lpstr>
      <vt:lpstr>Livelock</vt:lpstr>
      <vt:lpstr>Summary</vt:lpstr>
      <vt:lpstr>Summary (2)</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1027</cp:revision>
  <cp:lastPrinted>2022-03-15T20:14:46Z</cp:lastPrinted>
  <dcterms:created xsi:type="dcterms:W3CDTF">1995-08-12T11:37:26Z</dcterms:created>
  <dcterms:modified xsi:type="dcterms:W3CDTF">2025-02-01T22:47:00Z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