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4" r:id="rId3"/>
  </p:sldMasterIdLst>
  <p:notesMasterIdLst>
    <p:notesMasterId r:id="rId66"/>
  </p:notesMasterIdLst>
  <p:handoutMasterIdLst>
    <p:handoutMasterId r:id="rId67"/>
  </p:handoutMasterIdLst>
  <p:sldIdLst>
    <p:sldId id="256" r:id="rId4"/>
    <p:sldId id="258" r:id="rId5"/>
    <p:sldId id="319" r:id="rId6"/>
    <p:sldId id="320" r:id="rId7"/>
    <p:sldId id="358" r:id="rId8"/>
    <p:sldId id="322" r:id="rId9"/>
    <p:sldId id="261" r:id="rId10"/>
    <p:sldId id="344" r:id="rId11"/>
    <p:sldId id="346" r:id="rId12"/>
    <p:sldId id="347" r:id="rId13"/>
    <p:sldId id="348" r:id="rId14"/>
    <p:sldId id="349" r:id="rId15"/>
    <p:sldId id="350" r:id="rId16"/>
    <p:sldId id="351" r:id="rId17"/>
    <p:sldId id="352" r:id="rId18"/>
    <p:sldId id="353" r:id="rId19"/>
    <p:sldId id="332" r:id="rId20"/>
    <p:sldId id="262" r:id="rId21"/>
    <p:sldId id="263" r:id="rId22"/>
    <p:sldId id="264" r:id="rId23"/>
    <p:sldId id="265" r:id="rId24"/>
    <p:sldId id="266" r:id="rId25"/>
    <p:sldId id="267" r:id="rId26"/>
    <p:sldId id="268" r:id="rId27"/>
    <p:sldId id="269" r:id="rId28"/>
    <p:sldId id="342" r:id="rId29"/>
    <p:sldId id="343" r:id="rId30"/>
    <p:sldId id="329" r:id="rId31"/>
    <p:sldId id="283" r:id="rId32"/>
    <p:sldId id="284" r:id="rId33"/>
    <p:sldId id="354" r:id="rId34"/>
    <p:sldId id="289" r:id="rId35"/>
    <p:sldId id="297" r:id="rId36"/>
    <p:sldId id="355" r:id="rId37"/>
    <p:sldId id="293" r:id="rId38"/>
    <p:sldId id="294" r:id="rId39"/>
    <p:sldId id="295" r:id="rId40"/>
    <p:sldId id="296" r:id="rId41"/>
    <p:sldId id="299" r:id="rId42"/>
    <p:sldId id="300" r:id="rId43"/>
    <p:sldId id="301" r:id="rId44"/>
    <p:sldId id="302" r:id="rId45"/>
    <p:sldId id="303" r:id="rId46"/>
    <p:sldId id="304" r:id="rId47"/>
    <p:sldId id="306" r:id="rId48"/>
    <p:sldId id="307" r:id="rId49"/>
    <p:sldId id="308" r:id="rId50"/>
    <p:sldId id="380" r:id="rId51"/>
    <p:sldId id="359" r:id="rId52"/>
    <p:sldId id="370" r:id="rId53"/>
    <p:sldId id="369" r:id="rId54"/>
    <p:sldId id="379" r:id="rId55"/>
    <p:sldId id="377" r:id="rId56"/>
    <p:sldId id="367" r:id="rId57"/>
    <p:sldId id="315" r:id="rId58"/>
    <p:sldId id="316" r:id="rId59"/>
    <p:sldId id="317" r:id="rId60"/>
    <p:sldId id="318" r:id="rId61"/>
    <p:sldId id="356" r:id="rId62"/>
    <p:sldId id="360" r:id="rId63"/>
    <p:sldId id="381" r:id="rId64"/>
    <p:sldId id="383" r:id="rId6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79739" autoAdjust="0"/>
  </p:normalViewPr>
  <p:slideViewPr>
    <p:cSldViewPr>
      <p:cViewPr varScale="1">
        <p:scale>
          <a:sx n="66" d="100"/>
          <a:sy n="66" d="100"/>
        </p:scale>
        <p:origin x="1603"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74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endParaRPr lang="en-SE" dirty="0"/>
          </a:p>
        </p:txBody>
      </p:sp>
    </p:spTree>
    <p:extLst>
      <p:ext uri="{BB962C8B-B14F-4D97-AF65-F5344CB8AC3E}">
        <p14:creationId xmlns:p14="http://schemas.microsoft.com/office/powerpoint/2010/main" val="3886273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endParaRPr lang="en-US" sz="1200" dirty="0">
              <a:ea typeface="宋体" charset="-122"/>
            </a:endParaRPr>
          </a:p>
          <a:p>
            <a:r>
              <a:rPr lang="en-US" altLang="zh-CN" sz="1200" dirty="0">
                <a:ea typeface="宋体" charset="-122"/>
              </a:rPr>
              <a:t>No process can claim more than the total amount of resources in the system; No process is allocated more resources of any type than the process originally claimed to need</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6-6. The four data structures</a:t>
            </a:r>
          </a:p>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following:</a:t>
            </a:r>
          </a:p>
          <a:p>
            <a:pPr lvl="1">
              <a:lnSpc>
                <a:spcPct val="90000"/>
              </a:lnSpc>
            </a:pPr>
            <a:r>
              <a:rPr lang="en-US" altLang="zh-CN" sz="2000" dirty="0">
                <a:ea typeface="宋体" charset="-122"/>
              </a:rPr>
              <a:t>E (Existing resource vector)</a:t>
            </a:r>
          </a:p>
          <a:p>
            <a:pPr lvl="1">
              <a:lnSpc>
                <a:spcPct val="90000"/>
              </a:lnSpc>
            </a:pPr>
            <a:r>
              <a:rPr lang="en-US" altLang="zh-CN" sz="2000" dirty="0">
                <a:ea typeface="宋体" charset="-122"/>
              </a:rPr>
              <a:t>A (Available resource vector)</a:t>
            </a:r>
          </a:p>
          <a:p>
            <a:pPr lvl="1">
              <a:lnSpc>
                <a:spcPct val="90000"/>
              </a:lnSpc>
            </a:pPr>
            <a:r>
              <a:rPr lang="en-US" altLang="zh-CN" sz="2000" dirty="0">
                <a:ea typeface="宋体" charset="-122"/>
              </a:rPr>
              <a:t>R (Total Request matrix) </a:t>
            </a:r>
          </a:p>
          <a:p>
            <a:pPr lvl="1">
              <a:lnSpc>
                <a:spcPct val="90000"/>
              </a:lnSpc>
            </a:pPr>
            <a:r>
              <a:rPr lang="en-US" altLang="zh-CN" sz="2000" dirty="0">
                <a:ea typeface="宋体" charset="-122"/>
              </a:rPr>
              <a:t>C (Current allocation matrix)</a:t>
            </a:r>
          </a:p>
          <a:p>
            <a:pPr eaLnBrk="1" hangingPunct="1">
              <a:lnSpc>
                <a:spcPct val="90000"/>
              </a:lnSpc>
            </a:pPr>
            <a:endParaRPr lang="en-US" altLang="zh-CN" sz="2400" dirty="0">
              <a:ea typeface="宋体" charset="-122"/>
            </a:endParaRPr>
          </a:p>
          <a:p>
            <a:endParaRPr lang="en-SE" dirty="0"/>
          </a:p>
        </p:txBody>
      </p:sp>
    </p:spTree>
    <p:extLst>
      <p:ext uri="{BB962C8B-B14F-4D97-AF65-F5344CB8AC3E}">
        <p14:creationId xmlns:p14="http://schemas.microsoft.com/office/powerpoint/2010/main" val="29269023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AutoNum type="arabicPeriod"/>
            </a:pPr>
            <a:endParaRPr lang="en-US" dirty="0"/>
          </a:p>
          <a:p>
            <a:pPr>
              <a:buFontTx/>
              <a:buAutoNum type="arabicPeriod"/>
            </a:pPr>
            <a:r>
              <a:rPr lang="en-US" dirty="0"/>
              <a:t>Look for an unmarked process, </a:t>
            </a:r>
            <a:r>
              <a:rPr lang="en-US" i="1" dirty="0"/>
              <a:t>P</a:t>
            </a:r>
            <a:r>
              <a:rPr lang="en-US" i="1" baseline="-25000" dirty="0"/>
              <a:t>i</a:t>
            </a:r>
            <a:r>
              <a:rPr lang="en-US" dirty="0"/>
              <a:t> , for which the i-</a:t>
            </a:r>
            <a:r>
              <a:rPr lang="en-US" dirty="0" err="1"/>
              <a:t>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such a process is found, add the </a:t>
            </a:r>
            <a:r>
              <a:rPr lang="en-US" i="1" dirty="0"/>
              <a:t>i-</a:t>
            </a:r>
            <a:r>
              <a:rPr lang="en-US" i="1" dirty="0" err="1"/>
              <a:t>th</a:t>
            </a:r>
            <a:r>
              <a:rPr lang="en-US" dirty="0"/>
              <a:t> row of </a:t>
            </a:r>
            <a:r>
              <a:rPr lang="en-US" i="1" dirty="0"/>
              <a:t>C</a:t>
            </a:r>
            <a:r>
              <a:rPr lang="en-US" dirty="0"/>
              <a:t> to </a:t>
            </a:r>
            <a:r>
              <a:rPr lang="en-US" i="1" dirty="0"/>
              <a:t>A</a:t>
            </a:r>
            <a:r>
              <a:rPr lang="en-US" dirty="0"/>
              <a:t>, mark the process as completed, and go back to step 1.</a:t>
            </a:r>
          </a:p>
          <a:p>
            <a:pPr>
              <a:buFontTx/>
              <a:buAutoNum type="arabicPeriod"/>
            </a:pPr>
            <a:r>
              <a:rPr lang="en-US" dirty="0"/>
              <a:t>If no such process exists, the algorithm terminates.</a:t>
            </a:r>
          </a:p>
          <a:p>
            <a:pPr>
              <a:buFontTx/>
              <a:buAutoNum type="arabicPeriod"/>
            </a:pPr>
            <a:endParaRPr lang="en-US" dirty="0"/>
          </a:p>
          <a:p>
            <a:pPr>
              <a:buFontTx/>
              <a:buAutoNum type="arabicPeriod"/>
            </a:pP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 A</a:t>
            </a:r>
            <a:r>
              <a:rPr lang="en-US" altLang="zh-CN" i="1" baseline="-25000" dirty="0">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endParaRPr lang="en-US" dirty="0"/>
          </a:p>
          <a:p>
            <a:endParaRPr lang="en-US" dirty="0"/>
          </a:p>
          <a:p>
            <a:pPr>
              <a:buFontTx/>
              <a:buAutoNum type="arabicPeriod"/>
            </a:pPr>
            <a:endParaRPr lang="en-US" dirty="0"/>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endParaRPr lang="en-GB" dirty="0"/>
          </a:p>
          <a:p>
            <a:r>
              <a:rPr lang="en-GB" dirty="0"/>
              <a:t>Resources in existence</a:t>
            </a:r>
          </a:p>
          <a:p>
            <a:r>
              <a:rPr lang="en-GB" dirty="0"/>
              <a:t>Resources available</a:t>
            </a:r>
          </a:p>
          <a:p>
            <a:r>
              <a:rPr lang="en-GB" dirty="0"/>
              <a:t>(E1, E2, E3, ..., Em)</a:t>
            </a:r>
          </a:p>
          <a:p>
            <a:r>
              <a:rPr lang="en-GB" dirty="0"/>
              <a:t>(A1, A2, A3, ..., Am)</a:t>
            </a:r>
          </a:p>
          <a:p>
            <a:r>
              <a:rPr lang="en-GB" dirty="0"/>
              <a:t>Total Request matrix</a:t>
            </a:r>
          </a:p>
          <a:p>
            <a:r>
              <a:rPr lang="en-GB" dirty="0"/>
              <a:t>Current allocation matrix</a:t>
            </a:r>
          </a:p>
          <a:p>
            <a:endParaRPr lang="en-SE" dirty="0"/>
          </a:p>
        </p:txBody>
      </p:sp>
    </p:spTree>
    <p:extLst>
      <p:ext uri="{BB962C8B-B14F-4D97-AF65-F5344CB8AC3E}">
        <p14:creationId xmlns:p14="http://schemas.microsoft.com/office/powerpoint/2010/main" val="2045575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GB" altLang="zh-CN" dirty="0">
                <a:ea typeface="宋体" charset="-122"/>
              </a:rPr>
              <a:t>Process A is using resource 1 and waiting for resource 2; Process B is using resource 2 and waiting for resource 1. </a:t>
            </a:r>
            <a:endParaRPr lang="en-US" altLang="zh-CN" dirty="0">
              <a:ea typeface="宋体" charset="-122"/>
            </a:endParaRPr>
          </a:p>
          <a:p>
            <a:pPr eaLnBrk="1" hangingPunct="1">
              <a:lnSpc>
                <a:spcPct val="80000"/>
              </a:lnSpc>
            </a:pPr>
            <a:r>
              <a:rPr lang="en-US" altLang="zh-CN" dirty="0">
                <a:ea typeface="宋体" charset="-122"/>
              </a:rPr>
              <a:t>Preemptible resources</a:t>
            </a:r>
            <a:endParaRPr lang="en-US" altLang="zh-CN" sz="1200" dirty="0">
              <a:ea typeface="宋体" charset="-122"/>
            </a:endParaRPr>
          </a:p>
          <a:p>
            <a:pPr eaLnBrk="1" hangingPunct="1">
              <a:lnSpc>
                <a:spcPct val="80000"/>
              </a:lnSpc>
            </a:pPr>
            <a:r>
              <a:rPr lang="en-US" altLang="zh-CN" sz="1200" dirty="0">
                <a:ea typeface="宋体" charset="-122"/>
              </a:rPr>
              <a:t>Resources that can be taken away from a process without adversely affecting or changing its outcome</a:t>
            </a:r>
          </a:p>
          <a:p>
            <a:pPr eaLnBrk="1" hangingPunct="1">
              <a:lnSpc>
                <a:spcPct val="80000"/>
              </a:lnSpc>
            </a:pPr>
            <a:r>
              <a:rPr lang="en-US" altLang="zh-CN" sz="1200" dirty="0">
                <a:ea typeface="宋体" charset="-122"/>
              </a:rPr>
              <a:t>Example: memory (swapping)</a:t>
            </a:r>
          </a:p>
          <a:p>
            <a:pPr eaLnBrk="1" hangingPunct="1">
              <a:lnSpc>
                <a:spcPct val="80000"/>
              </a:lnSpc>
            </a:pPr>
            <a:r>
              <a:rPr lang="en-US" altLang="zh-CN" sz="1200" dirty="0">
                <a:ea typeface="宋体" charset="-122"/>
              </a:rPr>
              <a:t>Can be thought of as reusable resources</a:t>
            </a:r>
          </a:p>
          <a:p>
            <a:pPr eaLnBrk="1" hangingPunct="1">
              <a:lnSpc>
                <a:spcPct val="80000"/>
              </a:lnSpc>
            </a:pPr>
            <a:r>
              <a:rPr lang="en-US" altLang="zh-CN" sz="1200" dirty="0">
                <a:ea typeface="宋体" charset="-122"/>
              </a:rPr>
              <a:t>These are generally not involved in deadlock</a:t>
            </a:r>
          </a:p>
          <a:p>
            <a:pPr eaLnBrk="1" hangingPunct="1">
              <a:lnSpc>
                <a:spcPct val="90000"/>
              </a:lnSpc>
            </a:pPr>
            <a:r>
              <a:rPr lang="en-US" altLang="zh-CN" dirty="0">
                <a:ea typeface="宋体" charset="-122"/>
              </a:rPr>
              <a:t>Non-Preemptable resources</a:t>
            </a:r>
            <a:endParaRPr lang="en-US" altLang="zh-CN" sz="1200" dirty="0">
              <a:ea typeface="宋体" charset="-122"/>
            </a:endParaRP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Cannot be taken away from the present user without causing the process to fail (includes producing inconsistent output or race condition). </a:t>
            </a:r>
          </a:p>
          <a:p>
            <a:pPr eaLnBrk="1" hangingPunct="1">
              <a:lnSpc>
                <a:spcPct val="90000"/>
              </a:lnSpc>
            </a:pPr>
            <a:r>
              <a:rPr lang="en-US" altLang="zh-CN" sz="1200" dirty="0">
                <a:ea typeface="宋体" charset="-122"/>
              </a:rPr>
              <a:t>For example writing output to CD or printer. Taking the resource away and giving it to someone else produces unusable outputs</a:t>
            </a:r>
          </a:p>
          <a:p>
            <a:pPr eaLnBrk="1" hangingPunct="1">
              <a:lnSpc>
                <a:spcPct val="90000"/>
              </a:lnSpc>
            </a:pPr>
            <a:r>
              <a:rPr lang="en-US" altLang="zh-CN" sz="1200" dirty="0">
                <a:ea typeface="宋体" charset="-122"/>
              </a:rPr>
              <a:t>Must protect the resource (mutual exclusion)</a:t>
            </a:r>
          </a:p>
          <a:p>
            <a:pPr eaLnBrk="1" hangingPunct="1">
              <a:lnSpc>
                <a:spcPct val="90000"/>
              </a:lnSpc>
            </a:pPr>
            <a:r>
              <a:rPr lang="en-US" altLang="zh-CN" sz="1200" dirty="0">
                <a:ea typeface="宋体" charset="-122"/>
              </a:rPr>
              <a:t>Requesting process may be forced to wait or </a:t>
            </a:r>
            <a:r>
              <a:rPr lang="en-US" altLang="zh-CN" sz="1200" dirty="0" err="1">
                <a:ea typeface="宋体" charset="-122"/>
              </a:rPr>
              <a:t>rerequest</a:t>
            </a:r>
            <a:r>
              <a:rPr lang="en-US" altLang="zh-CN" sz="1200" dirty="0">
                <a:ea typeface="宋体" charset="-122"/>
              </a:rPr>
              <a:t> the resource later</a:t>
            </a:r>
          </a:p>
          <a:p>
            <a:pPr eaLnBrk="1" hangingPunct="1">
              <a:lnSpc>
                <a:spcPct val="90000"/>
              </a:lnSpc>
            </a:pPr>
            <a:r>
              <a:rPr lang="en-US" altLang="zh-CN" sz="1200" dirty="0">
                <a:ea typeface="宋体" charset="-122"/>
              </a:rPr>
              <a:t>Sharing these resources may lead to deadlock</a:t>
            </a:r>
          </a:p>
          <a:p>
            <a:endParaRPr lang="en-SE" dirty="0"/>
          </a:p>
        </p:txBody>
      </p:sp>
    </p:spTree>
    <p:extLst>
      <p:ext uri="{BB962C8B-B14F-4D97-AF65-F5344CB8AC3E}">
        <p14:creationId xmlns:p14="http://schemas.microsoft.com/office/powerpoint/2010/main" val="239517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5249950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Process 2 is now requesting 2 more of resource 1 and 1 more of resource 3</a:t>
            </a:r>
          </a:p>
          <a:p>
            <a:endParaRPr lang="en-SE" dirty="0"/>
          </a:p>
        </p:txBody>
      </p:sp>
    </p:spTree>
    <p:extLst>
      <p:ext uri="{BB962C8B-B14F-4D97-AF65-F5344CB8AC3E}">
        <p14:creationId xmlns:p14="http://schemas.microsoft.com/office/powerpoint/2010/main" val="306973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a:t>
            </a:r>
            <a:r>
              <a:rPr lang="en-US" dirty="0" err="1">
                <a:solidFill>
                  <a:schemeClr val="hlink"/>
                </a:solidFill>
              </a:rPr>
              <a:t>R</a:t>
            </a:r>
            <a:r>
              <a:rPr lang="en-US" baseline="-25000" dirty="0" err="1">
                <a:solidFill>
                  <a:schemeClr val="hlink"/>
                </a:solidFill>
              </a:rPr>
              <a:t>i</a:t>
            </a:r>
            <a:r>
              <a:rPr lang="en-US" dirty="0">
                <a:solidFill>
                  <a:schemeClr val="hlink"/>
                </a:solidFill>
              </a:rPr>
              <a:t>]-[</a:t>
            </a:r>
            <a:r>
              <a:rPr lang="en-US" dirty="0" err="1">
                <a:solidFill>
                  <a:schemeClr val="hlink"/>
                </a:solidFill>
              </a:rPr>
              <a:t>C</a:t>
            </a:r>
            <a:r>
              <a:rPr lang="en-US" baseline="-25000" dirty="0" err="1">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thread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thread</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thread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Helvetica" pitchFamily="34" charset="0"/>
                <a:ea typeface="굴림" charset="-127"/>
              </a:rPr>
              <a:t>Philosopher will grab any one they can</a:t>
            </a:r>
          </a:p>
          <a:p>
            <a:endParaRPr lang="en-US" dirty="0">
              <a:latin typeface="Comic Sans MS"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endParaRPr lang="en-SE" dirty="0"/>
          </a:p>
        </p:txBody>
      </p:sp>
    </p:spTree>
    <p:extLst>
      <p:ext uri="{BB962C8B-B14F-4D97-AF65-F5344CB8AC3E}">
        <p14:creationId xmlns:p14="http://schemas.microsoft.com/office/powerpoint/2010/main" val="3949885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06600A65-4D0F-46A5-A644-A213A9660776}"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57889533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98846B4-9419-4C68-9E06-408D83002E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500699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3C5F19D-421A-4527-B835-FE7B03950D02}"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21993448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14A2C6FE-5714-4D72-88CE-7D38D1D3492D}"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9721995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483CB067-7323-4AEF-95B6-0539EA930A31}"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100090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BB8FD14D-FDD9-431B-9DD2-8245D5A7C60F}"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3913953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8E42D2B2-8A96-4D65-B549-75F9169732A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213508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2D17100-E6F7-4A88-AB7B-A8B343350EB4}"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3874063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4A8A0FDF-4FCB-479A-B9C2-6BFC16A6B0D1}"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19742264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1933B6D-C297-46C5-B0AD-F7AB90396933}"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08817966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4D346E82-59FB-4D15-842A-817B404FAD1B}"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14248040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504366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9093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06600A65-4D0F-46A5-A644-A213A9660776}"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9535879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98846B4-9419-4C68-9E06-408D83002E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964576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3C5F19D-421A-4527-B835-FE7B03950D02}"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8320266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14A2C6FE-5714-4D72-88CE-7D38D1D3492D}"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40097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483CB067-7323-4AEF-95B6-0539EA930A31}"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84157332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BB8FD14D-FDD9-431B-9DD2-8245D5A7C60F}"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3242057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8E42D2B2-8A96-4D65-B549-75F9169732A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70401095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2D17100-E6F7-4A88-AB7B-A8B343350EB4}"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9711889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4A8A0FDF-4FCB-479A-B9C2-6BFC16A6B0D1}"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73087675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1933B6D-C297-46C5-B0AD-F7AB90396933}"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84275795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4D346E82-59FB-4D15-842A-817B404FAD1B}"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05863100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8075639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2936044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8870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2000FEF8-431C-4F4A-A8C7-E78849B09395}" type="slidenum">
              <a:rPr lang="en-US" altLang="zh-CN">
                <a:solidFill>
                  <a:srgbClr val="000000"/>
                </a:solidFill>
              </a:rPr>
              <a:pPr>
                <a:defRPr/>
              </a:pPr>
              <a:t>‹#›</a:t>
            </a:fld>
            <a:endParaRPr lang="en-US" altLang="zh-CN">
              <a:solidFill>
                <a:srgbClr val="000000"/>
              </a:solidFill>
            </a:endParaRPr>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defRPr/>
            </a:pPr>
            <a:endParaRPr lang="en-CA" dirty="0">
              <a:solidFill>
                <a:srgbClr val="000000"/>
              </a:solidFill>
            </a:endParaRPr>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949223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2000FEF8-431C-4F4A-A8C7-E78849B09395}" type="slidenum">
              <a:rPr lang="en-US" altLang="zh-CN">
                <a:solidFill>
                  <a:srgbClr val="000000"/>
                </a:solidFill>
              </a:rPr>
              <a:pPr>
                <a:defRPr/>
              </a:pPr>
              <a:t>‹#›</a:t>
            </a:fld>
            <a:endParaRPr lang="en-US" altLang="zh-CN">
              <a:solidFill>
                <a:srgbClr val="000000"/>
              </a:solidFill>
            </a:endParaRPr>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defRPr/>
            </a:pPr>
            <a:endParaRPr lang="en-CA" dirty="0">
              <a:solidFill>
                <a:srgbClr val="000000"/>
              </a:solidFill>
            </a:endParaRPr>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1979124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19.xml"/><Relationship Id="rId1" Type="http://schemas.openxmlformats.org/officeDocument/2006/relationships/slideLayout" Target="../slideLayouts/slideLayout25.xml"/><Relationship Id="rId6" Type="http://schemas.openxmlformats.org/officeDocument/2006/relationships/image" Target="../media/image13.wmf"/><Relationship Id="rId5" Type="http://schemas.openxmlformats.org/officeDocument/2006/relationships/oleObject" Target="../embeddings/oleObject2.bin"/><Relationship Id="rId10" Type="http://schemas.openxmlformats.org/officeDocument/2006/relationships/image" Target="../media/image15.wmf"/><Relationship Id="rId4" Type="http://schemas.openxmlformats.org/officeDocument/2006/relationships/image" Target="../media/image12.wmf"/><Relationship Id="rId9"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20.wmf"/><Relationship Id="rId2" Type="http://schemas.openxmlformats.org/officeDocument/2006/relationships/notesSlide" Target="../notesSlides/notesSlide20.xml"/><Relationship Id="rId1" Type="http://schemas.openxmlformats.org/officeDocument/2006/relationships/slideLayout" Target="../slideLayouts/slideLayout25.xml"/><Relationship Id="rId6" Type="http://schemas.openxmlformats.org/officeDocument/2006/relationships/image" Target="../media/image1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19.wmf"/><Relationship Id="rId4" Type="http://schemas.openxmlformats.org/officeDocument/2006/relationships/image" Target="../media/image16.wmf"/><Relationship Id="rId9" Type="http://schemas.openxmlformats.org/officeDocument/2006/relationships/oleObject" Target="../embeddings/oleObject8.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10.bin"/><Relationship Id="rId1" Type="http://schemas.openxmlformats.org/officeDocument/2006/relationships/slideLayout" Target="../slideLayouts/slideLayout25.xml"/><Relationship Id="rId6" Type="http://schemas.openxmlformats.org/officeDocument/2006/relationships/oleObject" Target="../embeddings/oleObject12.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4.wmf"/></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w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17.bin"/><Relationship Id="rId3" Type="http://schemas.openxmlformats.org/officeDocument/2006/relationships/image" Target="../media/image26.wmf"/><Relationship Id="rId7" Type="http://schemas.openxmlformats.org/officeDocument/2006/relationships/image" Target="../media/image27.wmf"/><Relationship Id="rId2" Type="http://schemas.openxmlformats.org/officeDocument/2006/relationships/oleObject" Target="../embeddings/oleObject15.bin"/><Relationship Id="rId1" Type="http://schemas.openxmlformats.org/officeDocument/2006/relationships/slideLayout" Target="../slideLayouts/slideLayout25.xml"/><Relationship Id="rId6" Type="http://schemas.openxmlformats.org/officeDocument/2006/relationships/oleObject" Target="../embeddings/oleObject16.bin"/><Relationship Id="rId11" Type="http://schemas.openxmlformats.org/officeDocument/2006/relationships/image" Target="../media/image29.wmf"/><Relationship Id="rId5" Type="http://schemas.openxmlformats.org/officeDocument/2006/relationships/image" Target="../media/image22.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28.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8.bin"/><Relationship Id="rId1" Type="http://schemas.openxmlformats.org/officeDocument/2006/relationships/slideLayout" Target="../slideLayouts/slideLayout25.xml"/><Relationship Id="rId6" Type="http://schemas.openxmlformats.org/officeDocument/2006/relationships/oleObject" Target="../embeddings/oleObject20.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3.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23.bin"/><Relationship Id="rId1" Type="http://schemas.openxmlformats.org/officeDocument/2006/relationships/slideLayout" Target="../slideLayouts/slideLayout25.xml"/><Relationship Id="rId6" Type="http://schemas.openxmlformats.org/officeDocument/2006/relationships/oleObject" Target="../embeddings/oleObject25.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38.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40.wmf"/><Relationship Id="rId7" Type="http://schemas.openxmlformats.org/officeDocument/2006/relationships/image" Target="../media/image42.wmf"/><Relationship Id="rId2" Type="http://schemas.openxmlformats.org/officeDocument/2006/relationships/oleObject" Target="../embeddings/oleObject28.bin"/><Relationship Id="rId1" Type="http://schemas.openxmlformats.org/officeDocument/2006/relationships/slideLayout" Target="../slideLayouts/slideLayout25.xml"/><Relationship Id="rId6" Type="http://schemas.openxmlformats.org/officeDocument/2006/relationships/oleObject" Target="../embeddings/oleObject30.bin"/><Relationship Id="rId11" Type="http://schemas.openxmlformats.org/officeDocument/2006/relationships/image" Target="../media/image44.wmf"/><Relationship Id="rId5" Type="http://schemas.openxmlformats.org/officeDocument/2006/relationships/image" Target="../media/image41.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43.wmf"/></Relationships>
</file>

<file path=ppt/slides/_rels/slide44.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49.wmf"/><Relationship Id="rId2" Type="http://schemas.openxmlformats.org/officeDocument/2006/relationships/notesSlide" Target="../notesSlides/notesSlide21.xml"/><Relationship Id="rId1" Type="http://schemas.openxmlformats.org/officeDocument/2006/relationships/slideLayout" Target="../slideLayouts/slideLayout25.xml"/><Relationship Id="rId6" Type="http://schemas.openxmlformats.org/officeDocument/2006/relationships/image" Target="../media/image46.wmf"/><Relationship Id="rId11" Type="http://schemas.openxmlformats.org/officeDocument/2006/relationships/oleObject" Target="../embeddings/oleObject37.bin"/><Relationship Id="rId5" Type="http://schemas.openxmlformats.org/officeDocument/2006/relationships/oleObject" Target="../embeddings/oleObject34.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6.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image" Target="../media/image50.wmf"/><Relationship Id="rId7" Type="http://schemas.openxmlformats.org/officeDocument/2006/relationships/image" Target="../media/image51.wmf"/><Relationship Id="rId2" Type="http://schemas.openxmlformats.org/officeDocument/2006/relationships/oleObject" Target="../embeddings/oleObject38.bin"/><Relationship Id="rId1" Type="http://schemas.openxmlformats.org/officeDocument/2006/relationships/slideLayout" Target="../slideLayouts/slideLayout14.xml"/><Relationship Id="rId6" Type="http://schemas.openxmlformats.org/officeDocument/2006/relationships/oleObject" Target="../embeddings/oleObject40.bin"/><Relationship Id="rId11" Type="http://schemas.openxmlformats.org/officeDocument/2006/relationships/image" Target="../media/image29.wmf"/><Relationship Id="rId5" Type="http://schemas.openxmlformats.org/officeDocument/2006/relationships/image" Target="../media/image22.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52.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50.wmf"/><Relationship Id="rId7" Type="http://schemas.openxmlformats.org/officeDocument/2006/relationships/image" Target="../media/image54.wmf"/><Relationship Id="rId2" Type="http://schemas.openxmlformats.org/officeDocument/2006/relationships/oleObject" Target="../embeddings/oleObject43.bin"/><Relationship Id="rId1" Type="http://schemas.openxmlformats.org/officeDocument/2006/relationships/slideLayout" Target="../slideLayouts/slideLayout25.xml"/><Relationship Id="rId6" Type="http://schemas.openxmlformats.org/officeDocument/2006/relationships/oleObject" Target="../embeddings/oleObject45.bin"/><Relationship Id="rId11" Type="http://schemas.openxmlformats.org/officeDocument/2006/relationships/image" Target="../media/image56.wmf"/><Relationship Id="rId5" Type="http://schemas.openxmlformats.org/officeDocument/2006/relationships/image" Target="../media/image53.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5.wmf"/></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hyperlink" Target="https://www.youtube.com/watch?v=AvPjOyeJbBM" TargetMode="External"/><Relationship Id="rId1" Type="http://schemas.openxmlformats.org/officeDocument/2006/relationships/slideLayout" Target="../slideLayouts/slideLayout14.xml"/><Relationship Id="rId4" Type="http://schemas.openxmlformats.org/officeDocument/2006/relationships/image" Target="../media/image58.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1.bin"/><Relationship Id="rId3" Type="http://schemas.openxmlformats.org/officeDocument/2006/relationships/image" Target="../media/image60.wmf"/><Relationship Id="rId7" Type="http://schemas.openxmlformats.org/officeDocument/2006/relationships/image" Target="../media/image62.wmf"/><Relationship Id="rId2" Type="http://schemas.openxmlformats.org/officeDocument/2006/relationships/oleObject" Target="../embeddings/oleObject48.bin"/><Relationship Id="rId1" Type="http://schemas.openxmlformats.org/officeDocument/2006/relationships/slideLayout" Target="../slideLayouts/slideLayout39.xml"/><Relationship Id="rId6" Type="http://schemas.openxmlformats.org/officeDocument/2006/relationships/oleObject" Target="../embeddings/oleObject50.bin"/><Relationship Id="rId5" Type="http://schemas.openxmlformats.org/officeDocument/2006/relationships/image" Target="../media/image61.wmf"/><Relationship Id="rId4" Type="http://schemas.openxmlformats.org/officeDocument/2006/relationships/oleObject" Target="../embeddings/oleObject49.bin"/><Relationship Id="rId9" Type="http://schemas.openxmlformats.org/officeDocument/2006/relationships/image" Target="../media/image63.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0.wmf"/><Relationship Id="rId7" Type="http://schemas.openxmlformats.org/officeDocument/2006/relationships/image" Target="../media/image65.wmf"/><Relationship Id="rId2" Type="http://schemas.openxmlformats.org/officeDocument/2006/relationships/oleObject" Target="../embeddings/oleObject52.bin"/><Relationship Id="rId1" Type="http://schemas.openxmlformats.org/officeDocument/2006/relationships/slideLayout" Target="../slideLayouts/slideLayout25.xml"/><Relationship Id="rId6" Type="http://schemas.openxmlformats.org/officeDocument/2006/relationships/oleObject" Target="../embeddings/oleObject54.bin"/><Relationship Id="rId5" Type="http://schemas.openxmlformats.org/officeDocument/2006/relationships/image" Target="../media/image64.wmf"/><Relationship Id="rId4" Type="http://schemas.openxmlformats.org/officeDocument/2006/relationships/oleObject" Target="../embeddings/oleObject53.bin"/><Relationship Id="rId9" Type="http://schemas.openxmlformats.org/officeDocument/2006/relationships/image" Target="../media/image66.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www.youtube.com/watch?v=VSkvwzqo-Pk"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4.xml"/><Relationship Id="rId5" Type="http://schemas.openxmlformats.org/officeDocument/2006/relationships/image" Target="../media/image70.png"/><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4.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Spooling</a:t>
            </a:r>
          </a:p>
        </p:txBody>
      </p:sp>
      <p:sp>
        <p:nvSpPr>
          <p:cNvPr id="3" name="Content Placeholder 2"/>
          <p:cNvSpPr>
            <a:spLocks noGrp="1"/>
          </p:cNvSpPr>
          <p:nvPr>
            <p:ph idx="1"/>
          </p:nvPr>
        </p:nvSpPr>
        <p:spPr/>
        <p:txBody>
          <a:bodyPr>
            <a:normAutofit lnSpcReduction="10000"/>
          </a:bodyPr>
          <a:lstStyle/>
          <a:p>
            <a:r>
              <a:rPr lang="en-US" dirty="0"/>
              <a:t>A single daemon process directly uses the resource; other processes send their requests to the daemon, e.g.:</a:t>
            </a:r>
          </a:p>
          <a:p>
            <a:endParaRPr lang="en-US" dirty="0"/>
          </a:p>
          <a:p>
            <a:endParaRPr lang="en-US" dirty="0"/>
          </a:p>
          <a:p>
            <a:endParaRPr lang="en-US" dirty="0"/>
          </a:p>
          <a:p>
            <a:endParaRPr lang="en-US" dirty="0"/>
          </a:p>
          <a:p>
            <a:r>
              <a:rPr lang="en-US" dirty="0"/>
              <a:t>The resource is no longer directly shared by multiple processes</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10</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Printing </a:t>
            </a:r>
          </a:p>
          <a:p>
            <a:pPr algn="ctr"/>
            <a:r>
              <a:rPr lang="en-US" sz="24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A909CAE8-228B-4C7B-8A0E-20F56200E0BB}" type="slidenum">
              <a:rPr lang="en-US" altLang="zh-CN" b="0">
                <a:solidFill>
                  <a:srgbClr val="000000"/>
                </a:solidFill>
                <a:cs typeface="+mn-cs"/>
              </a:rPr>
              <a:pPr/>
              <a:t>11</a:t>
            </a:fld>
            <a:endParaRPr lang="en-US" altLang="zh-CN" b="0">
              <a:solidFill>
                <a:srgbClr val="000000"/>
              </a:solidFill>
              <a:cs typeface="+mn-cs"/>
            </a:endParaRPr>
          </a:p>
        </p:txBody>
      </p:sp>
      <p:sp>
        <p:nvSpPr>
          <p:cNvPr id="14340" name="Rectangle 2"/>
          <p:cNvSpPr>
            <a:spLocks noGrp="1" noChangeArrowheads="1"/>
          </p:cNvSpPr>
          <p:nvPr>
            <p:ph type="title"/>
          </p:nvPr>
        </p:nvSpPr>
        <p:spPr>
          <a:xfrm>
            <a:off x="1825626" y="533400"/>
            <a:ext cx="8461375" cy="1143000"/>
          </a:xfrm>
        </p:spPr>
        <p:txBody>
          <a:bodyPr/>
          <a:lstStyle/>
          <a:p>
            <a:pPr eaLnBrk="1" hangingPunct="1"/>
            <a:r>
              <a:rPr lang="en-US" altLang="zh-CN" sz="4000"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2">
              <a:lnSpc>
                <a:spcPct val="80000"/>
              </a:lnSpc>
            </a:pPr>
            <a:r>
              <a:rPr lang="en-US" altLang="zh-CN" sz="2000" dirty="0">
                <a:ea typeface="宋体" charset="-122"/>
              </a:rPr>
              <a:t>One solution to Dining Philosopher problem</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the </a:t>
            </a:r>
            <a:r>
              <a:rPr lang="en-US" altLang="zh-CN" sz="2000" dirty="0" err="1">
                <a:ea typeface="宋体" charset="-122"/>
              </a:rPr>
              <a:t>resouces</a:t>
            </a:r>
            <a:r>
              <a:rPr lang="en-US" altLang="zh-CN" sz="2000" dirty="0">
                <a:ea typeface="宋体" charset="-122"/>
              </a:rPr>
              <a:t> that were already available</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ea typeface="宋体" charset="-122"/>
              </a:rPr>
              <a:t>Order resources numerically</a:t>
            </a:r>
          </a:p>
        </p:txBody>
      </p:sp>
      <p:sp>
        <p:nvSpPr>
          <p:cNvPr id="18437" name="Rectangle 3"/>
          <p:cNvSpPr>
            <a:spLocks noGrp="1" noChangeArrowheads="1"/>
          </p:cNvSpPr>
          <p:nvPr>
            <p:ph type="body" idx="1"/>
          </p:nvPr>
        </p:nvSpPr>
        <p:spPr>
          <a:xfrm>
            <a:off x="609600" y="1757364"/>
            <a:ext cx="10896600" cy="4302125"/>
          </a:xfrm>
        </p:spPr>
        <p:txBody>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if process L has resource 1 and process J has resource 3, the process L can request resource 3, but process J cannot request resource I and cause deadlock</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dirty="0">
                <a:ea typeface="宋体" charset="-122"/>
              </a:rPr>
              <a:t>Example with deadlock</a:t>
            </a:r>
          </a:p>
        </p:txBody>
      </p:sp>
      <p:sp>
        <p:nvSpPr>
          <p:cNvPr id="1126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800">
                <a:ea typeface="宋体" charset="-122"/>
              </a:rPr>
              <a:t>semaphore res1, res2;</a:t>
            </a:r>
          </a:p>
          <a:p>
            <a:pPr eaLnBrk="1" hangingPunct="1">
              <a:lnSpc>
                <a:spcPct val="90000"/>
              </a:lnSpc>
              <a:buFont typeface="Wingdings" pitchFamily="2" charset="2"/>
              <a:buNone/>
            </a:pPr>
            <a:endParaRPr lang="en-US" altLang="zh-CN" sz="2800">
              <a:ea typeface="宋体" charset="-122"/>
            </a:endParaRPr>
          </a:p>
          <a:p>
            <a:pPr eaLnBrk="1" hangingPunct="1">
              <a:lnSpc>
                <a:spcPct val="90000"/>
              </a:lnSpc>
              <a:buFont typeface="Wingdings" pitchFamily="2" charset="2"/>
              <a:buNone/>
            </a:pPr>
            <a:r>
              <a:rPr lang="en-US" altLang="zh-CN" sz="2800">
                <a:ea typeface="宋体" charset="-122"/>
              </a:rPr>
              <a:t> void procA( ) {</a:t>
            </a:r>
          </a:p>
          <a:p>
            <a:pPr eaLnBrk="1" hangingPunct="1">
              <a:lnSpc>
                <a:spcPct val="90000"/>
              </a:lnSpc>
              <a:buFont typeface="Wingdings" pitchFamily="2" charset="2"/>
              <a:buNone/>
            </a:pPr>
            <a:r>
              <a:rPr lang="en-US" altLang="zh-CN" sz="2800">
                <a:ea typeface="宋体" charset="-122"/>
              </a:rPr>
              <a:t>	semWait(&amp;res1);</a:t>
            </a:r>
          </a:p>
          <a:p>
            <a:pPr eaLnBrk="1" hangingPunct="1">
              <a:lnSpc>
                <a:spcPct val="90000"/>
              </a:lnSpc>
              <a:buFont typeface="Wingdings" pitchFamily="2" charset="2"/>
              <a:buNone/>
            </a:pPr>
            <a:r>
              <a:rPr lang="en-US" altLang="zh-CN" sz="2800">
                <a:ea typeface="宋体" charset="-122"/>
              </a:rPr>
              <a:t>	semWait(&amp;res2);</a:t>
            </a:r>
          </a:p>
          <a:p>
            <a:pPr eaLnBrk="1" hangingPunct="1">
              <a:lnSpc>
                <a:spcPct val="90000"/>
              </a:lnSpc>
              <a:buFont typeface="Wingdings" pitchFamily="2" charset="2"/>
              <a:buNone/>
            </a:pPr>
            <a:r>
              <a:rPr lang="en-US" altLang="zh-CN" sz="2800">
                <a:ea typeface="宋体" charset="-122"/>
              </a:rPr>
              <a:t>	useBothRes( );</a:t>
            </a:r>
          </a:p>
          <a:p>
            <a:pPr eaLnBrk="1" hangingPunct="1">
              <a:lnSpc>
                <a:spcPct val="90000"/>
              </a:lnSpc>
              <a:buFont typeface="Wingdings" pitchFamily="2" charset="2"/>
              <a:buNone/>
            </a:pPr>
            <a:r>
              <a:rPr lang="en-US" altLang="zh-CN" sz="2800">
                <a:ea typeface="宋体" charset="-122"/>
              </a:rPr>
              <a:t>	semSignal(&amp;res2);</a:t>
            </a:r>
          </a:p>
          <a:p>
            <a:pPr eaLnBrk="1" hangingPunct="1">
              <a:lnSpc>
                <a:spcPct val="90000"/>
              </a:lnSpc>
              <a:buFont typeface="Wingdings" pitchFamily="2" charset="2"/>
              <a:buNone/>
            </a:pPr>
            <a:r>
              <a:rPr lang="en-US" altLang="zh-CN" sz="2800">
                <a:ea typeface="宋体" charset="-122"/>
              </a:rPr>
              <a:t>	semSignal(&amp;res1);</a:t>
            </a:r>
          </a:p>
          <a:p>
            <a:pPr eaLnBrk="1" hangingPunct="1">
              <a:lnSpc>
                <a:spcPct val="90000"/>
              </a:lnSpc>
              <a:buFont typeface="Wingdings" pitchFamily="2" charset="2"/>
              <a:buNone/>
            </a:pPr>
            <a:r>
              <a:rPr lang="en-US" altLang="zh-CN" sz="2800">
                <a:ea typeface="宋体" charset="-122"/>
              </a:rPr>
              <a:t>}</a:t>
            </a:r>
          </a:p>
        </p:txBody>
      </p:sp>
      <p:sp>
        <p:nvSpPr>
          <p:cNvPr id="11270" name="Rectangle 4"/>
          <p:cNvSpPr>
            <a:spLocks noChangeArrowheads="1"/>
          </p:cNvSpPr>
          <p:nvPr/>
        </p:nvSpPr>
        <p:spPr bwMode="auto">
          <a:xfrm>
            <a:off x="6559550" y="1960564"/>
            <a:ext cx="3881438" cy="4302125"/>
          </a:xfrm>
          <a:prstGeom prst="rect">
            <a:avLst/>
          </a:prstGeom>
          <a:noFill/>
          <a:ln w="9525">
            <a:noFill/>
            <a:miter lim="800000"/>
            <a:headEnd/>
            <a:tailEnd/>
          </a:ln>
        </p:spPr>
        <p:txBody>
          <a:bodyPr/>
          <a:lstStyle/>
          <a:p>
            <a:pPr marL="469900" indent="-469900" eaLnBrk="1" hangingPunct="1">
              <a:lnSpc>
                <a:spcPct val="90000"/>
              </a:lnSpc>
              <a:spcBef>
                <a:spcPct val="20000"/>
              </a:spcBef>
              <a:buClr>
                <a:srgbClr val="660000"/>
              </a:buClr>
              <a:buSzPct val="90000"/>
            </a:pPr>
            <a:endParaRPr lang="en-US" altLang="zh-CN" sz="2800" b="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endParaRPr lang="en-US" altLang="zh-CN" sz="2800" b="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void procB( ) {</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semWait(&amp;res2);</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semWait(&amp;res1);</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useBothRes( );</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semSignal(&amp;res1);</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semSignal(&amp;res2);</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z="4000" dirty="0">
                <a:ea typeface="宋体" charset="-122"/>
              </a:rPr>
              <a:t>Example: no deadlock (Order resources numerically)</a:t>
            </a:r>
          </a:p>
        </p:txBody>
      </p:sp>
      <p:sp>
        <p:nvSpPr>
          <p:cNvPr id="1024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800">
                <a:ea typeface="宋体" charset="-122"/>
              </a:rPr>
              <a:t>semaphore res1, res2;</a:t>
            </a:r>
          </a:p>
          <a:p>
            <a:pPr eaLnBrk="1" hangingPunct="1">
              <a:lnSpc>
                <a:spcPct val="90000"/>
              </a:lnSpc>
              <a:buFont typeface="Wingdings" pitchFamily="2" charset="2"/>
              <a:buNone/>
            </a:pPr>
            <a:endParaRPr lang="en-US" altLang="zh-CN" sz="2800">
              <a:ea typeface="宋体" charset="-122"/>
            </a:endParaRPr>
          </a:p>
          <a:p>
            <a:pPr eaLnBrk="1" hangingPunct="1">
              <a:lnSpc>
                <a:spcPct val="90000"/>
              </a:lnSpc>
              <a:buFont typeface="Wingdings" pitchFamily="2" charset="2"/>
              <a:buNone/>
            </a:pPr>
            <a:r>
              <a:rPr lang="en-US" altLang="zh-CN" sz="2800">
                <a:ea typeface="宋体" charset="-122"/>
              </a:rPr>
              <a:t> void procA( ) {</a:t>
            </a:r>
          </a:p>
          <a:p>
            <a:pPr eaLnBrk="1" hangingPunct="1">
              <a:lnSpc>
                <a:spcPct val="90000"/>
              </a:lnSpc>
              <a:buFont typeface="Wingdings" pitchFamily="2" charset="2"/>
              <a:buNone/>
            </a:pPr>
            <a:r>
              <a:rPr lang="en-US" altLang="zh-CN" sz="2800">
                <a:ea typeface="宋体" charset="-122"/>
              </a:rPr>
              <a:t>	semWait(&amp;res1);</a:t>
            </a:r>
          </a:p>
          <a:p>
            <a:pPr eaLnBrk="1" hangingPunct="1">
              <a:lnSpc>
                <a:spcPct val="90000"/>
              </a:lnSpc>
              <a:buFont typeface="Wingdings" pitchFamily="2" charset="2"/>
              <a:buNone/>
            </a:pPr>
            <a:r>
              <a:rPr lang="en-US" altLang="zh-CN" sz="2800">
                <a:ea typeface="宋体" charset="-122"/>
              </a:rPr>
              <a:t>	semWait(&amp;res2);</a:t>
            </a:r>
          </a:p>
          <a:p>
            <a:pPr eaLnBrk="1" hangingPunct="1">
              <a:lnSpc>
                <a:spcPct val="90000"/>
              </a:lnSpc>
              <a:buFont typeface="Wingdings" pitchFamily="2" charset="2"/>
              <a:buNone/>
            </a:pPr>
            <a:r>
              <a:rPr lang="en-US" altLang="zh-CN" sz="2800">
                <a:ea typeface="宋体" charset="-122"/>
              </a:rPr>
              <a:t>	useBothRes( );</a:t>
            </a:r>
          </a:p>
          <a:p>
            <a:pPr eaLnBrk="1" hangingPunct="1">
              <a:lnSpc>
                <a:spcPct val="90000"/>
              </a:lnSpc>
              <a:buFont typeface="Wingdings" pitchFamily="2" charset="2"/>
              <a:buNone/>
            </a:pPr>
            <a:r>
              <a:rPr lang="en-US" altLang="zh-CN" sz="2800">
                <a:ea typeface="宋体" charset="-122"/>
              </a:rPr>
              <a:t>	semSignal(&amp;res2);</a:t>
            </a:r>
          </a:p>
          <a:p>
            <a:pPr eaLnBrk="1" hangingPunct="1">
              <a:lnSpc>
                <a:spcPct val="90000"/>
              </a:lnSpc>
              <a:buFont typeface="Wingdings" pitchFamily="2" charset="2"/>
              <a:buNone/>
            </a:pPr>
            <a:r>
              <a:rPr lang="en-US" altLang="zh-CN" sz="2800">
                <a:ea typeface="宋体" charset="-122"/>
              </a:rPr>
              <a:t>	semSignal(&amp;res1);</a:t>
            </a:r>
          </a:p>
          <a:p>
            <a:pPr eaLnBrk="1" hangingPunct="1">
              <a:lnSpc>
                <a:spcPct val="90000"/>
              </a:lnSpc>
              <a:buFont typeface="Wingdings" pitchFamily="2" charset="2"/>
              <a:buNone/>
            </a:pPr>
            <a:r>
              <a:rPr lang="en-US" altLang="zh-CN" sz="2800">
                <a:ea typeface="宋体" charset="-122"/>
              </a:rPr>
              <a:t>}</a:t>
            </a:r>
          </a:p>
        </p:txBody>
      </p:sp>
      <p:sp>
        <p:nvSpPr>
          <p:cNvPr id="10246" name="Rectangle 4"/>
          <p:cNvSpPr>
            <a:spLocks noChangeArrowheads="1"/>
          </p:cNvSpPr>
          <p:nvPr/>
        </p:nvSpPr>
        <p:spPr bwMode="auto">
          <a:xfrm>
            <a:off x="6559550" y="1960564"/>
            <a:ext cx="3881438" cy="4302125"/>
          </a:xfrm>
          <a:prstGeom prst="rect">
            <a:avLst/>
          </a:prstGeom>
          <a:noFill/>
          <a:ln w="9525">
            <a:noFill/>
            <a:miter lim="800000"/>
            <a:headEnd/>
            <a:tailEnd/>
          </a:ln>
        </p:spPr>
        <p:txBody>
          <a:bodyPr/>
          <a:lstStyle/>
          <a:p>
            <a:pPr marL="469900" indent="-469900" eaLnBrk="1" hangingPunct="1">
              <a:lnSpc>
                <a:spcPct val="90000"/>
              </a:lnSpc>
              <a:spcBef>
                <a:spcPct val="20000"/>
              </a:spcBef>
              <a:buClr>
                <a:srgbClr val="660000"/>
              </a:buClr>
              <a:buSzPct val="90000"/>
            </a:pPr>
            <a:endParaRPr lang="en-US" altLang="zh-CN" sz="2800" b="0" dirty="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endParaRPr lang="en-US" altLang="zh-CN" sz="2800" b="0" dirty="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void </a:t>
            </a:r>
            <a:r>
              <a:rPr lang="en-US" altLang="zh-CN" sz="2800" b="0" dirty="0" err="1">
                <a:solidFill>
                  <a:srgbClr val="000000"/>
                </a:solidFill>
                <a:latin typeface="Helvetica" pitchFamily="2" charset="0"/>
                <a:ea typeface="宋体" charset="-122"/>
                <a:cs typeface="+mn-cs"/>
              </a:rPr>
              <a:t>procB</a:t>
            </a:r>
            <a:r>
              <a:rPr lang="en-US" altLang="zh-CN" sz="2800" b="0" dirty="0">
                <a:solidFill>
                  <a:srgbClr val="000000"/>
                </a:solidFill>
                <a:latin typeface="Helvetica" pitchFamily="2" charset="0"/>
                <a:ea typeface="宋体" charset="-122"/>
                <a:cs typeface="+mn-cs"/>
              </a:rPr>
              <a:t>( ) {</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semWait</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res1</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semWait</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res2</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useBothRes</a:t>
            </a:r>
            <a:r>
              <a:rPr lang="en-US" altLang="zh-CN" sz="2800" b="0" dirty="0">
                <a:solidFill>
                  <a:srgbClr val="000000"/>
                </a:solidFill>
                <a:latin typeface="Helvetica" pitchFamily="2" charset="0"/>
                <a:ea typeface="宋体" charset="-122"/>
                <a:cs typeface="+mn-cs"/>
              </a:rPr>
              <a:t>( );</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semSignal</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res2</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semSignal</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res1</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85939" y="533400"/>
            <a:ext cx="8601075" cy="1143000"/>
          </a:xfrm>
        </p:spPr>
        <p:txBody>
          <a:bodyPr/>
          <a:lstStyle/>
          <a:p>
            <a:r>
              <a:rPr lang="en-US" altLang="zh-CN" sz="4000" dirty="0">
                <a:ea typeface="宋体" charset="-122"/>
              </a:rPr>
              <a:t>Take resources away</a:t>
            </a:r>
          </a:p>
        </p:txBody>
      </p:sp>
      <p:sp>
        <p:nvSpPr>
          <p:cNvPr id="17413" name="Rectangle 3"/>
          <p:cNvSpPr>
            <a:spLocks noGrp="1" noChangeArrowheads="1"/>
          </p:cNvSpPr>
          <p:nvPr>
            <p:ph type="body" idx="1"/>
          </p:nvPr>
        </p:nvSpPr>
        <p:spPr>
          <a:xfrm>
            <a:off x="1066800" y="1830389"/>
            <a:ext cx="10515599" cy="4302125"/>
          </a:xfrm>
        </p:spPr>
        <p:txBody>
          <a:bodyPr>
            <a:normAutofit fontScale="92500" lnSpcReduction="20000"/>
          </a:bodyPr>
          <a:lstStyle/>
          <a:p>
            <a:pPr eaLnBrk="1" hangingPunct="1">
              <a:lnSpc>
                <a:spcPct val="90000"/>
              </a:lnSpc>
            </a:pPr>
            <a:r>
              <a:rPr lang="en-US" altLang="zh-CN" dirty="0">
                <a:ea typeface="宋体" charset="-122"/>
              </a:rPr>
              <a:t>Allow preemption. Can be implemented different ways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Mainly used for deadlock recovery, not prevention (more 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228600" y="1917701"/>
            <a:ext cx="8784590" cy="4635499"/>
          </a:xfrm>
        </p:spPr>
        <p:txBody>
          <a:bodyPr>
            <a:normAutofit/>
          </a:bodyPr>
          <a:lstStyle/>
          <a:p>
            <a:pPr eaLnBrk="1" hangingPunct="1">
              <a:lnSpc>
                <a:spcPct val="90000"/>
              </a:lnSpc>
            </a:pPr>
            <a:r>
              <a:rPr lang="en-US" altLang="zh-CN" sz="2400" dirty="0">
                <a:ea typeface="宋体" charset="-122"/>
              </a:rPr>
              <a:t>Ignore the possibility of deadlock, maybe it won’t happen</a:t>
            </a:r>
          </a:p>
          <a:p>
            <a:pPr lvl="1" eaLnBrk="1" hangingPunct="1">
              <a:lnSpc>
                <a:spcPct val="90000"/>
              </a:lnSpc>
            </a:pPr>
            <a:r>
              <a:rPr lang="en-US" altLang="zh-CN" sz="2000" dirty="0">
                <a:ea typeface="宋体" charset="-122"/>
              </a:rPr>
              <a:t>In some situations this may even be reasonable, but not in all</a:t>
            </a:r>
          </a:p>
          <a:p>
            <a:pPr lvl="1" eaLnBrk="1" hangingPunct="1">
              <a:lnSpc>
                <a:spcPct val="90000"/>
              </a:lnSpc>
            </a:pPr>
            <a:r>
              <a:rPr lang="en-US" altLang="zh-CN" sz="2000" dirty="0">
                <a:ea typeface="宋体" charset="-122"/>
              </a:rPr>
              <a:t>If a deadlock in a process will happen only once in 100 years of continuous operation we may not want to make changes that will likely decrease efficiency to avoid that rare event.</a:t>
            </a:r>
          </a:p>
          <a:p>
            <a:pPr lvl="1" eaLnBrk="1" hangingPunct="1">
              <a:lnSpc>
                <a:spcPct val="90000"/>
              </a:lnSpc>
            </a:pPr>
            <a:r>
              <a:rPr lang="en-US" altLang="zh-CN" sz="2000" dirty="0">
                <a:ea typeface="宋体" charset="-122"/>
              </a:rPr>
              <a:t>Events will occur randomly, we don’t know that the 1 in 100 years will not occur in 1 second. If a deadlock in a process will happen on average once per minute, we probably want to do something other than implement the ostrich algorithm and ignore it</a:t>
            </a:r>
          </a:p>
          <a:p>
            <a:pPr>
              <a:lnSpc>
                <a:spcPct val="90000"/>
              </a:lnSpc>
            </a:pPr>
            <a:r>
              <a:rPr lang="en-US" altLang="zh-CN" sz="2400"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1869898"/>
            <a:ext cx="10058400" cy="4530902"/>
          </a:xfrm>
        </p:spPr>
        <p:txBody>
          <a:bodyPr>
            <a:normAutofit fontScale="77500" lnSpcReduction="2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thread utilizes a resource as follows:</a:t>
            </a:r>
          </a:p>
          <a:p>
            <a:pPr lvl="2"/>
            <a:r>
              <a:rPr lang="en-US"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381000" y="1917701"/>
            <a:ext cx="6878639" cy="4555019"/>
          </a:xfrm>
        </p:spPr>
        <p:txBody>
          <a:bodyPr>
            <a:normAutofit lnSpcReduction="10000"/>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10039350" y="4389438"/>
            <a:ext cx="2038350" cy="641350"/>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9221" name="Rectangle 3"/>
          <p:cNvSpPr>
            <a:spLocks noGrp="1" noChangeArrowheads="1"/>
          </p:cNvSpPr>
          <p:nvPr>
            <p:ph type="body" idx="1"/>
          </p:nvPr>
        </p:nvSpPr>
        <p:spPr>
          <a:xfrm>
            <a:off x="7073900" y="1917701"/>
            <a:ext cx="3213100" cy="4302125"/>
          </a:xfrm>
        </p:spPr>
        <p:txBody>
          <a:bodyPr/>
          <a:lstStyle/>
          <a:p>
            <a:pPr eaLnBrk="1" hangingPunct="1"/>
            <a:r>
              <a:rPr lang="en-US" altLang="zh-CN">
                <a:ea typeface="宋体" charset="-122"/>
              </a:rPr>
              <a:t>A requests R</a:t>
            </a:r>
          </a:p>
        </p:txBody>
      </p:sp>
      <p:sp>
        <p:nvSpPr>
          <p:cNvPr id="9222"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9223"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24" name="Oval 7"/>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9225" name="Oval 8"/>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9226" name="Oval 9"/>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9227" name="Rectangle 10"/>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9228" name="Oval 11"/>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29" name="Rectangle 12"/>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9230" name="Oval 13"/>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31" name="Line 14"/>
          <p:cNvSpPr>
            <a:spLocks noChangeShapeType="1"/>
          </p:cNvSpPr>
          <p:nvPr/>
        </p:nvSpPr>
        <p:spPr bwMode="auto">
          <a:xfrm>
            <a:off x="2633663" y="3741738"/>
            <a:ext cx="0" cy="12239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6" name="Rectangle 15"/>
          <p:cNvSpPr/>
          <p:nvPr/>
        </p:nvSpPr>
        <p:spPr>
          <a:xfrm>
            <a:off x="838207" y="1817084"/>
            <a:ext cx="6870838" cy="812530"/>
          </a:xfrm>
          <a:prstGeom prst="rect">
            <a:avLst/>
          </a:prstGeom>
        </p:spPr>
        <p:txBody>
          <a:bodyPr wrap="square">
            <a:spAutoFit/>
          </a:bodyPr>
          <a:lstStyle/>
          <a:p>
            <a:pPr marL="469900" indent="-469900" eaLnBrk="1" hangingPunct="1">
              <a:lnSpc>
                <a:spcPct val="90000"/>
              </a:lnSpc>
              <a:spcBef>
                <a:spcPct val="20000"/>
              </a:spcBef>
              <a:buClr>
                <a:srgbClr val="660000"/>
              </a:buClr>
              <a:buSzPct val="90000"/>
              <a:buFont typeface="Wingdings" pitchFamily="2" charset="2"/>
              <a:buChar char="]"/>
            </a:pPr>
            <a:r>
              <a:rPr lang="en-US" altLang="zh-CN" sz="2600" b="0" kern="0" dirty="0">
                <a:solidFill>
                  <a:srgbClr val="000000"/>
                </a:solidFill>
                <a:latin typeface="Helvetica"/>
                <a:ea typeface="宋体" charset="-122"/>
                <a:cs typeface="+mn-cs"/>
              </a:rPr>
              <a:t>Consider 3 processes A, B and C scheduled using round-robin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fld id="{788BCB28-3800-4284-847D-234088D9FEA1}" type="slidenum">
              <a:rPr lang="en-US" altLang="zh-CN" b="0">
                <a:solidFill>
                  <a:srgbClr val="000000"/>
                </a:solidFill>
                <a:cs typeface="+mn-cs"/>
              </a:rPr>
              <a:pPr/>
              <a:t>2</a:t>
            </a:fld>
            <a:endParaRPr lang="en-US" altLang="zh-CN" b="0">
              <a:solidFill>
                <a:srgbClr val="000000"/>
              </a:solidFill>
              <a:cs typeface="+mn-cs"/>
            </a:endParaRPr>
          </a:p>
        </p:txBody>
      </p:sp>
      <p:sp>
        <p:nvSpPr>
          <p:cNvPr id="4100" name="Rectangle 2"/>
          <p:cNvSpPr>
            <a:spLocks noGrp="1" noChangeArrowheads="1"/>
          </p:cNvSpPr>
          <p:nvPr>
            <p:ph type="title"/>
          </p:nvPr>
        </p:nvSpPr>
        <p:spPr/>
        <p:txBody>
          <a:bodyPr/>
          <a:lstStyle/>
          <a:p>
            <a:pPr eaLnBrk="1" hangingPunct="1"/>
            <a:r>
              <a:rPr lang="en-US" altLang="zh-CN" dirty="0">
                <a:ea typeface="宋体" charset="-122"/>
              </a:rPr>
              <a:t>What is a deadlock</a:t>
            </a:r>
          </a:p>
        </p:txBody>
      </p:sp>
      <p:sp>
        <p:nvSpPr>
          <p:cNvPr id="4101" name="Rectangle 3"/>
          <p:cNvSpPr>
            <a:spLocks noGrp="1" noChangeArrowheads="1"/>
          </p:cNvSpPr>
          <p:nvPr>
            <p:ph type="body" idx="1"/>
          </p:nvPr>
        </p:nvSpPr>
        <p:spPr>
          <a:xfrm>
            <a:off x="533400" y="1917700"/>
            <a:ext cx="7889476" cy="4903788"/>
          </a:xfrm>
        </p:spPr>
        <p:txBody>
          <a:bodyPr>
            <a:normAutofit fontScale="85000" lnSpcReduction="10000"/>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GB" altLang="zh-CN" dirty="0">
              <a:ea typeface="宋体" charset="-122"/>
            </a:endParaRPr>
          </a:p>
          <a:p>
            <a:pPr marL="471487" lvl="1" indent="0">
              <a:buNone/>
            </a:pPr>
            <a:endParaRPr lang="en-US" altLang="zh-CN" dirty="0">
              <a:ea typeface="宋体" charset="-122"/>
            </a:endParaRPr>
          </a:p>
        </p:txBody>
      </p:sp>
      <p:sp>
        <p:nvSpPr>
          <p:cNvPr id="6" name="Rectangle 6"/>
          <p:cNvSpPr txBox="1">
            <a:spLocks noChangeArrowheads="1"/>
          </p:cNvSpPr>
          <p:nvPr/>
        </p:nvSpPr>
        <p:spPr bwMode="auto">
          <a:xfrm>
            <a:off x="8305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b="0">
                <a:solidFill>
                  <a:srgbClr val="000000"/>
                </a:solidFill>
                <a:cs typeface="+mn-cs"/>
              </a:rPr>
              <a:pPr>
                <a:defRPr/>
              </a:pPr>
              <a:t>2</a:t>
            </a:fld>
            <a:endParaRPr lang="en-US" altLang="zh-CN" b="0">
              <a:solidFill>
                <a:srgbClr val="000000"/>
              </a:solidFill>
              <a:cs typeface="+mn-cs"/>
            </a:endParaRPr>
          </a:p>
        </p:txBody>
      </p:sp>
      <p:grpSp>
        <p:nvGrpSpPr>
          <p:cNvPr id="2" name="Group 26"/>
          <p:cNvGrpSpPr>
            <a:grpSpLocks/>
          </p:cNvGrpSpPr>
          <p:nvPr/>
        </p:nvGrpSpPr>
        <p:grpSpPr bwMode="auto">
          <a:xfrm>
            <a:off x="8382000" y="2743779"/>
            <a:ext cx="3399947" cy="2553129"/>
            <a:chOff x="1398" y="1743"/>
            <a:chExt cx="2620" cy="1657"/>
          </a:xfrm>
        </p:grpSpPr>
        <p:sp>
          <p:nvSpPr>
            <p:cNvPr id="75786" name="Rectangle 4"/>
            <p:cNvSpPr>
              <a:spLocks noChangeArrowheads="1"/>
            </p:cNvSpPr>
            <p:nvPr/>
          </p:nvSpPr>
          <p:spPr bwMode="auto">
            <a:xfrm>
              <a:off x="3116" y="2383"/>
              <a:ext cx="512" cy="384"/>
            </a:xfrm>
            <a:prstGeom prst="rect">
              <a:avLst/>
            </a:prstGeom>
            <a:solidFill>
              <a:srgbClr val="FF66CC"/>
            </a:solidFill>
            <a:ln w="38100">
              <a:solidFill>
                <a:schemeClr val="tx1"/>
              </a:solidFill>
              <a:miter lim="800000"/>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Res 2</a:t>
              </a:r>
            </a:p>
          </p:txBody>
        </p:sp>
        <p:sp>
          <p:nvSpPr>
            <p:cNvPr id="75787" name="Rectangle 5"/>
            <p:cNvSpPr>
              <a:spLocks noChangeArrowheads="1"/>
            </p:cNvSpPr>
            <p:nvPr/>
          </p:nvSpPr>
          <p:spPr bwMode="auto">
            <a:xfrm>
              <a:off x="1787" y="2397"/>
              <a:ext cx="511" cy="384"/>
            </a:xfrm>
            <a:prstGeom prst="rect">
              <a:avLst/>
            </a:prstGeom>
            <a:solidFill>
              <a:srgbClr val="FF66CC"/>
            </a:solidFill>
            <a:ln w="38100">
              <a:solidFill>
                <a:schemeClr val="tx1"/>
              </a:solidFill>
              <a:miter lim="800000"/>
              <a:headEnd/>
              <a:tailEnd/>
            </a:ln>
          </p:spPr>
          <p:txBody>
            <a:bodyPr wrap="none" anchor="ctr"/>
            <a:lstStyle/>
            <a:p>
              <a:pPr algn="ctr"/>
              <a:r>
                <a:rPr lang="en-US" sz="1600" b="0">
                  <a:solidFill>
                    <a:srgbClr val="000000"/>
                  </a:solidFill>
                  <a:latin typeface="Comic Sans MS" pitchFamily="66" charset="0"/>
                  <a:ea typeface="ＭＳ Ｐゴシック" charset="-128"/>
                  <a:cs typeface="+mn-cs"/>
                </a:rPr>
                <a:t>Res 1</a:t>
              </a:r>
            </a:p>
          </p:txBody>
        </p:sp>
        <p:sp>
          <p:nvSpPr>
            <p:cNvPr id="75788" name="Oval 7"/>
            <p:cNvSpPr>
              <a:spLocks noChangeArrowheads="1"/>
            </p:cNvSpPr>
            <p:nvPr/>
          </p:nvSpPr>
          <p:spPr bwMode="auto">
            <a:xfrm>
              <a:off x="2405" y="2853"/>
              <a:ext cx="597" cy="547"/>
            </a:xfrm>
            <a:prstGeom prst="ellipse">
              <a:avLst/>
            </a:prstGeom>
            <a:solidFill>
              <a:srgbClr val="00FFFF"/>
            </a:solidFill>
            <a:ln w="38100">
              <a:solidFill>
                <a:schemeClr val="tx1"/>
              </a:solidFill>
              <a:round/>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Process</a:t>
              </a:r>
            </a:p>
            <a:p>
              <a:pPr algn="ctr"/>
              <a:r>
                <a:rPr lang="en-US" sz="1600" b="0" dirty="0">
                  <a:solidFill>
                    <a:srgbClr val="000000"/>
                  </a:solidFill>
                  <a:latin typeface="Comic Sans MS" pitchFamily="66" charset="0"/>
                  <a:ea typeface="ＭＳ Ｐゴシック" charset="-128"/>
                  <a:cs typeface="+mn-cs"/>
                </a:rPr>
                <a:t>B</a:t>
              </a:r>
            </a:p>
          </p:txBody>
        </p:sp>
        <p:sp>
          <p:nvSpPr>
            <p:cNvPr id="75789" name="Oval 8"/>
            <p:cNvSpPr>
              <a:spLocks noChangeArrowheads="1"/>
            </p:cNvSpPr>
            <p:nvPr/>
          </p:nvSpPr>
          <p:spPr bwMode="auto">
            <a:xfrm>
              <a:off x="2405" y="1743"/>
              <a:ext cx="597" cy="547"/>
            </a:xfrm>
            <a:prstGeom prst="ellipse">
              <a:avLst/>
            </a:prstGeom>
            <a:solidFill>
              <a:srgbClr val="00FFFF"/>
            </a:solidFill>
            <a:ln w="38100">
              <a:solidFill>
                <a:schemeClr val="tx1"/>
              </a:solidFill>
              <a:round/>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Process</a:t>
              </a:r>
            </a:p>
            <a:p>
              <a:pPr algn="ctr"/>
              <a:r>
                <a:rPr lang="en-US" sz="1600" b="0" dirty="0">
                  <a:solidFill>
                    <a:srgbClr val="000000"/>
                  </a:solidFill>
                  <a:latin typeface="Comic Sans MS" pitchFamily="66" charset="0"/>
                  <a:ea typeface="ＭＳ Ｐゴシック" charset="-128"/>
                  <a:cs typeface="+mn-cs"/>
                </a:rPr>
                <a:t>A</a:t>
              </a:r>
            </a:p>
          </p:txBody>
        </p:sp>
        <p:sp>
          <p:nvSpPr>
            <p:cNvPr id="75790" name="AutoShape 10"/>
            <p:cNvSpPr>
              <a:spLocks noChangeArrowheads="1"/>
            </p:cNvSpPr>
            <p:nvPr/>
          </p:nvSpPr>
          <p:spPr bwMode="auto">
            <a:xfrm>
              <a:off x="1978" y="1878"/>
              <a:ext cx="470"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09 w 21600"/>
                <a:gd name="T13" fmla="*/ 2911 h 21600"/>
                <a:gd name="T14" fmla="*/ 18245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1" name="AutoShape 11"/>
            <p:cNvSpPr>
              <a:spLocks noChangeArrowheads="1"/>
            </p:cNvSpPr>
            <p:nvPr/>
          </p:nvSpPr>
          <p:spPr bwMode="auto">
            <a:xfrm rot="5400000">
              <a:off x="3023" y="1935"/>
              <a:ext cx="469"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35 w 21600"/>
                <a:gd name="T13" fmla="*/ 2911 h 21600"/>
                <a:gd name="T14" fmla="*/ 18238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2" name="AutoShape 12"/>
            <p:cNvSpPr>
              <a:spLocks noChangeArrowheads="1"/>
            </p:cNvSpPr>
            <p:nvPr/>
          </p:nvSpPr>
          <p:spPr bwMode="auto">
            <a:xfrm rot="10800000">
              <a:off x="2959" y="2767"/>
              <a:ext cx="470" cy="5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09 w 21600"/>
                <a:gd name="T13" fmla="*/ 2917 h 21600"/>
                <a:gd name="T14" fmla="*/ 1824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3" name="AutoShape 13"/>
            <p:cNvSpPr>
              <a:spLocks noChangeArrowheads="1"/>
            </p:cNvSpPr>
            <p:nvPr/>
          </p:nvSpPr>
          <p:spPr bwMode="auto">
            <a:xfrm rot="-5400000">
              <a:off x="1921" y="2704"/>
              <a:ext cx="469"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35 w 21600"/>
                <a:gd name="T13" fmla="*/ 2911 h 21600"/>
                <a:gd name="T14" fmla="*/ 18238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4" name="Text Box 14"/>
            <p:cNvSpPr txBox="1">
              <a:spLocks noChangeArrowheads="1"/>
            </p:cNvSpPr>
            <p:nvPr/>
          </p:nvSpPr>
          <p:spPr bwMode="auto">
            <a:xfrm>
              <a:off x="3357" y="1895"/>
              <a:ext cx="507" cy="380"/>
            </a:xfrm>
            <a:prstGeom prst="rect">
              <a:avLst/>
            </a:prstGeom>
            <a:noFill/>
            <a:ln w="38100">
              <a:noFill/>
              <a:miter lim="800000"/>
              <a:headEnd/>
              <a:tailEnd/>
            </a:ln>
          </p:spPr>
          <p:txBody>
            <a:bodyPr wrap="none">
              <a:spAutoFit/>
            </a:bodyPr>
            <a:lstStyle/>
            <a:p>
              <a:pPr algn="ctr"/>
              <a:r>
                <a:rPr lang="en-US" sz="1600" b="0" dirty="0">
                  <a:solidFill>
                    <a:srgbClr val="000000"/>
                  </a:solidFill>
                  <a:latin typeface="Comic Sans MS" pitchFamily="66" charset="0"/>
                  <a:ea typeface="ＭＳ Ｐゴシック" charset="-128"/>
                  <a:cs typeface="+mn-cs"/>
                </a:rPr>
                <a:t>Wait</a:t>
              </a:r>
            </a:p>
            <a:p>
              <a:pPr algn="ctr"/>
              <a:r>
                <a:rPr lang="en-US" sz="1600" b="0" dirty="0">
                  <a:solidFill>
                    <a:srgbClr val="000000"/>
                  </a:solidFill>
                  <a:latin typeface="Comic Sans MS" pitchFamily="66" charset="0"/>
                  <a:ea typeface="ＭＳ Ｐゴシック" charset="-128"/>
                  <a:cs typeface="+mn-cs"/>
                </a:rPr>
                <a:t>For</a:t>
              </a:r>
            </a:p>
          </p:txBody>
        </p:sp>
        <p:sp>
          <p:nvSpPr>
            <p:cNvPr id="75795" name="Text Box 17"/>
            <p:cNvSpPr txBox="1">
              <a:spLocks noChangeArrowheads="1"/>
            </p:cNvSpPr>
            <p:nvPr/>
          </p:nvSpPr>
          <p:spPr bwMode="auto">
            <a:xfrm>
              <a:off x="1543" y="2851"/>
              <a:ext cx="507"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Wait</a:t>
              </a:r>
            </a:p>
            <a:p>
              <a:pPr algn="ctr"/>
              <a:r>
                <a:rPr lang="en-US" sz="1600" b="0">
                  <a:solidFill>
                    <a:srgbClr val="000000"/>
                  </a:solidFill>
                  <a:latin typeface="Comic Sans MS" pitchFamily="66" charset="0"/>
                  <a:ea typeface="ＭＳ Ｐゴシック" charset="-128"/>
                  <a:cs typeface="+mn-cs"/>
                </a:rPr>
                <a:t>For</a:t>
              </a:r>
            </a:p>
          </p:txBody>
        </p:sp>
        <p:sp>
          <p:nvSpPr>
            <p:cNvPr id="75796" name="Text Box 18"/>
            <p:cNvSpPr txBox="1">
              <a:spLocks noChangeArrowheads="1"/>
            </p:cNvSpPr>
            <p:nvPr/>
          </p:nvSpPr>
          <p:spPr bwMode="auto">
            <a:xfrm>
              <a:off x="3379" y="2759"/>
              <a:ext cx="639"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Owned</a:t>
              </a:r>
            </a:p>
            <a:p>
              <a:pPr algn="ctr"/>
              <a:r>
                <a:rPr lang="en-US" sz="1600" b="0">
                  <a:solidFill>
                    <a:srgbClr val="000000"/>
                  </a:solidFill>
                  <a:latin typeface="Comic Sans MS" pitchFamily="66" charset="0"/>
                  <a:ea typeface="ＭＳ Ｐゴシック" charset="-128"/>
                  <a:cs typeface="+mn-cs"/>
                </a:rPr>
                <a:t>By</a:t>
              </a:r>
            </a:p>
          </p:txBody>
        </p:sp>
        <p:sp>
          <p:nvSpPr>
            <p:cNvPr id="75797" name="Text Box 19"/>
            <p:cNvSpPr txBox="1">
              <a:spLocks noChangeArrowheads="1"/>
            </p:cNvSpPr>
            <p:nvPr/>
          </p:nvSpPr>
          <p:spPr bwMode="auto">
            <a:xfrm>
              <a:off x="1398" y="1998"/>
              <a:ext cx="639"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Owned</a:t>
              </a:r>
            </a:p>
            <a:p>
              <a:pPr algn="ctr"/>
              <a:r>
                <a:rPr lang="en-US" sz="1600" b="0">
                  <a:solidFill>
                    <a:srgbClr val="000000"/>
                  </a:solidFill>
                  <a:latin typeface="Comic Sans MS" pitchFamily="66" charset="0"/>
                  <a:ea typeface="ＭＳ Ｐゴシック" charset="-128"/>
                  <a:cs typeface="+mn-cs"/>
                </a:rPr>
                <a:t>By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0245" name="Rectangle 3"/>
          <p:cNvSpPr>
            <a:spLocks noGrp="1" noChangeArrowheads="1"/>
          </p:cNvSpPr>
          <p:nvPr>
            <p:ph type="body" idx="1"/>
          </p:nvPr>
        </p:nvSpPr>
        <p:spPr>
          <a:xfrm>
            <a:off x="7367588"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p:txBody>
      </p:sp>
      <p:sp>
        <p:nvSpPr>
          <p:cNvPr id="10246"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0247"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48"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0249"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0250"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0251"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0252"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53"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0254"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55" name="Line 14"/>
          <p:cNvSpPr>
            <a:spLocks noChangeShapeType="1"/>
          </p:cNvSpPr>
          <p:nvPr/>
        </p:nvSpPr>
        <p:spPr bwMode="auto">
          <a:xfrm flipV="1">
            <a:off x="2700338"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1269"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p:txBody>
      </p:sp>
      <p:sp>
        <p:nvSpPr>
          <p:cNvPr id="11270"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1271"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2"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1273"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1274" name="Oval 8"/>
          <p:cNvSpPr>
            <a:spLocks noChangeArrowheads="1"/>
          </p:cNvSpPr>
          <p:nvPr/>
        </p:nvSpPr>
        <p:spPr bwMode="auto">
          <a:xfrm>
            <a:off x="60547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1275"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1276"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7"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1278"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9" name="Line 15"/>
          <p:cNvSpPr>
            <a:spLocks noChangeShapeType="1"/>
          </p:cNvSpPr>
          <p:nvPr/>
        </p:nvSpPr>
        <p:spPr bwMode="auto">
          <a:xfrm flipV="1">
            <a:off x="2700338"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1280" name="Line 16"/>
          <p:cNvSpPr>
            <a:spLocks noChangeShapeType="1"/>
          </p:cNvSpPr>
          <p:nvPr/>
        </p:nvSpPr>
        <p:spPr bwMode="auto">
          <a:xfrm flipV="1">
            <a:off x="6715125"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2293"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a:p>
            <a:pPr eaLnBrk="1" hangingPunct="1"/>
            <a:r>
              <a:rPr lang="en-US" altLang="zh-CN">
                <a:ea typeface="宋体" charset="-122"/>
              </a:rPr>
              <a:t>B requests S</a:t>
            </a:r>
          </a:p>
          <a:p>
            <a:pPr eaLnBrk="1" hangingPunct="1"/>
            <a:r>
              <a:rPr lang="en-US" altLang="zh-CN">
                <a:ea typeface="宋体" charset="-122"/>
              </a:rPr>
              <a:t>B holds S</a:t>
            </a:r>
          </a:p>
          <a:p>
            <a:pPr eaLnBrk="1" hangingPunct="1"/>
            <a:endParaRPr lang="en-US" altLang="zh-CN">
              <a:ea typeface="宋体" charset="-122"/>
            </a:endParaRPr>
          </a:p>
        </p:txBody>
      </p:sp>
      <p:sp>
        <p:nvSpPr>
          <p:cNvPr id="12294"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2295"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296"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2297"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2298"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2299"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2300"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301"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2302"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303" name="Line 16"/>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304" name="Line 17"/>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305" name="Line 18"/>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3317"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a:p>
            <a:pPr eaLnBrk="1" hangingPunct="1"/>
            <a:r>
              <a:rPr lang="en-US" altLang="zh-CN">
                <a:ea typeface="宋体" charset="-122"/>
              </a:rPr>
              <a:t>B requests S</a:t>
            </a:r>
          </a:p>
          <a:p>
            <a:pPr eaLnBrk="1" hangingPunct="1"/>
            <a:r>
              <a:rPr lang="en-US" altLang="zh-CN">
                <a:ea typeface="宋体" charset="-122"/>
              </a:rPr>
              <a:t>B holds S</a:t>
            </a:r>
          </a:p>
          <a:p>
            <a:pPr eaLnBrk="1" hangingPunct="1"/>
            <a:r>
              <a:rPr lang="en-US" altLang="zh-CN">
                <a:ea typeface="宋体" charset="-122"/>
              </a:rPr>
              <a:t>B requests R</a:t>
            </a:r>
          </a:p>
          <a:p>
            <a:pPr eaLnBrk="1" hangingPunct="1"/>
            <a:endParaRPr lang="en-US" altLang="zh-CN">
              <a:ea typeface="宋体" charset="-122"/>
            </a:endParaRPr>
          </a:p>
        </p:txBody>
      </p:sp>
      <p:sp>
        <p:nvSpPr>
          <p:cNvPr id="13318"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3319"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0"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3321"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3322"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3323"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3324"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5"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3326"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7"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8"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9"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30"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4341" name="Rectangle 3"/>
          <p:cNvSpPr>
            <a:spLocks noGrp="1" noChangeArrowheads="1"/>
          </p:cNvSpPr>
          <p:nvPr>
            <p:ph type="body" idx="1"/>
          </p:nvPr>
        </p:nvSpPr>
        <p:spPr>
          <a:xfrm>
            <a:off x="7185025" y="1917701"/>
            <a:ext cx="3213100" cy="4302125"/>
          </a:xfrm>
        </p:spPr>
        <p:txBody>
          <a:bodyPr/>
          <a:lstStyle/>
          <a:p>
            <a:pPr eaLnBrk="1" hangingPunct="1">
              <a:lnSpc>
                <a:spcPct val="90000"/>
              </a:lnSpc>
            </a:pPr>
            <a:r>
              <a:rPr lang="en-US" altLang="zh-CN">
                <a:ea typeface="宋体" charset="-122"/>
              </a:rPr>
              <a:t>A requests R</a:t>
            </a:r>
          </a:p>
          <a:p>
            <a:pPr eaLnBrk="1" hangingPunct="1">
              <a:lnSpc>
                <a:spcPct val="90000"/>
              </a:lnSpc>
            </a:pPr>
            <a:r>
              <a:rPr lang="en-US" altLang="zh-CN">
                <a:ea typeface="宋体" charset="-122"/>
              </a:rPr>
              <a:t>A holds R</a:t>
            </a:r>
          </a:p>
          <a:p>
            <a:pPr eaLnBrk="1" hangingPunct="1">
              <a:lnSpc>
                <a:spcPct val="90000"/>
              </a:lnSpc>
            </a:pPr>
            <a:r>
              <a:rPr lang="en-US" altLang="zh-CN">
                <a:ea typeface="宋体" charset="-122"/>
              </a:rPr>
              <a:t>C requests T</a:t>
            </a:r>
          </a:p>
          <a:p>
            <a:pPr eaLnBrk="1" hangingPunct="1">
              <a:lnSpc>
                <a:spcPct val="90000"/>
              </a:lnSpc>
            </a:pPr>
            <a:r>
              <a:rPr lang="en-US" altLang="zh-CN">
                <a:ea typeface="宋体" charset="-122"/>
              </a:rPr>
              <a:t>C holds T</a:t>
            </a:r>
          </a:p>
          <a:p>
            <a:pPr eaLnBrk="1" hangingPunct="1">
              <a:lnSpc>
                <a:spcPct val="90000"/>
              </a:lnSpc>
            </a:pPr>
            <a:r>
              <a:rPr lang="en-US" altLang="zh-CN">
                <a:ea typeface="宋体" charset="-122"/>
              </a:rPr>
              <a:t>B requests S</a:t>
            </a:r>
          </a:p>
          <a:p>
            <a:pPr eaLnBrk="1" hangingPunct="1">
              <a:lnSpc>
                <a:spcPct val="90000"/>
              </a:lnSpc>
            </a:pPr>
            <a:r>
              <a:rPr lang="en-US" altLang="zh-CN">
                <a:ea typeface="宋体" charset="-122"/>
              </a:rPr>
              <a:t>B holds S</a:t>
            </a:r>
          </a:p>
          <a:p>
            <a:pPr eaLnBrk="1" hangingPunct="1">
              <a:lnSpc>
                <a:spcPct val="90000"/>
              </a:lnSpc>
            </a:pPr>
            <a:r>
              <a:rPr lang="en-US" altLang="zh-CN">
                <a:ea typeface="宋体" charset="-122"/>
              </a:rPr>
              <a:t>B requests R</a:t>
            </a:r>
          </a:p>
          <a:p>
            <a:pPr eaLnBrk="1" hangingPunct="1">
              <a:lnSpc>
                <a:spcPct val="90000"/>
              </a:lnSpc>
            </a:pPr>
            <a:r>
              <a:rPr lang="en-US" altLang="zh-CN">
                <a:ea typeface="宋体" charset="-122"/>
              </a:rPr>
              <a:t>C requests S</a:t>
            </a:r>
          </a:p>
          <a:p>
            <a:pPr eaLnBrk="1" hangingPunct="1">
              <a:lnSpc>
                <a:spcPct val="90000"/>
              </a:lnSpc>
            </a:pPr>
            <a:endParaRPr lang="en-US" altLang="zh-CN">
              <a:ea typeface="宋体" charset="-122"/>
            </a:endParaRPr>
          </a:p>
        </p:txBody>
      </p:sp>
      <p:sp>
        <p:nvSpPr>
          <p:cNvPr id="14342"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4343"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44"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4345"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4346"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4347"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4348"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49"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4350"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51"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2"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3"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4"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5" name="Line 17"/>
          <p:cNvSpPr>
            <a:spLocks noChangeShapeType="1"/>
          </p:cNvSpPr>
          <p:nvPr/>
        </p:nvSpPr>
        <p:spPr bwMode="auto">
          <a:xfrm flipH="1">
            <a:off x="5046663" y="3741739"/>
            <a:ext cx="1014412"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charset="-122"/>
              </a:rPr>
              <a:t>Example: cycle (deadlock)</a:t>
            </a:r>
          </a:p>
        </p:txBody>
      </p:sp>
      <p:sp>
        <p:nvSpPr>
          <p:cNvPr id="15365" name="Rectangle 3"/>
          <p:cNvSpPr>
            <a:spLocks noGrp="1" noChangeArrowheads="1"/>
          </p:cNvSpPr>
          <p:nvPr>
            <p:ph type="body" idx="1"/>
          </p:nvPr>
        </p:nvSpPr>
        <p:spPr>
          <a:xfrm>
            <a:off x="7185025" y="1917701"/>
            <a:ext cx="3213100" cy="4302125"/>
          </a:xfrm>
        </p:spPr>
        <p:txBody>
          <a:bodyPr/>
          <a:lstStyle/>
          <a:p>
            <a:pPr eaLnBrk="1" hangingPunct="1">
              <a:lnSpc>
                <a:spcPct val="90000"/>
              </a:lnSpc>
            </a:pPr>
            <a:r>
              <a:rPr lang="en-US" altLang="zh-CN" sz="2800">
                <a:ea typeface="宋体" charset="-122"/>
              </a:rPr>
              <a:t>A requests R</a:t>
            </a:r>
          </a:p>
          <a:p>
            <a:pPr eaLnBrk="1" hangingPunct="1">
              <a:lnSpc>
                <a:spcPct val="90000"/>
              </a:lnSpc>
            </a:pPr>
            <a:r>
              <a:rPr lang="en-US" altLang="zh-CN" sz="2800">
                <a:ea typeface="宋体" charset="-122"/>
              </a:rPr>
              <a:t>A holds R</a:t>
            </a:r>
          </a:p>
          <a:p>
            <a:pPr eaLnBrk="1" hangingPunct="1">
              <a:lnSpc>
                <a:spcPct val="90000"/>
              </a:lnSpc>
            </a:pPr>
            <a:r>
              <a:rPr lang="en-US" altLang="zh-CN" sz="2800">
                <a:ea typeface="宋体" charset="-122"/>
              </a:rPr>
              <a:t>C requests T</a:t>
            </a:r>
          </a:p>
          <a:p>
            <a:pPr eaLnBrk="1" hangingPunct="1">
              <a:lnSpc>
                <a:spcPct val="90000"/>
              </a:lnSpc>
            </a:pPr>
            <a:r>
              <a:rPr lang="en-US" altLang="zh-CN" sz="2800">
                <a:ea typeface="宋体" charset="-122"/>
              </a:rPr>
              <a:t>C holds T</a:t>
            </a:r>
          </a:p>
          <a:p>
            <a:pPr eaLnBrk="1" hangingPunct="1">
              <a:lnSpc>
                <a:spcPct val="90000"/>
              </a:lnSpc>
            </a:pPr>
            <a:r>
              <a:rPr lang="en-US" altLang="zh-CN" sz="2800">
                <a:ea typeface="宋体" charset="-122"/>
              </a:rPr>
              <a:t>B requests S</a:t>
            </a:r>
          </a:p>
          <a:p>
            <a:pPr eaLnBrk="1" hangingPunct="1">
              <a:lnSpc>
                <a:spcPct val="90000"/>
              </a:lnSpc>
            </a:pPr>
            <a:r>
              <a:rPr lang="en-US" altLang="zh-CN" sz="2800">
                <a:ea typeface="宋体" charset="-122"/>
              </a:rPr>
              <a:t>B holds S</a:t>
            </a:r>
          </a:p>
          <a:p>
            <a:pPr eaLnBrk="1" hangingPunct="1">
              <a:lnSpc>
                <a:spcPct val="90000"/>
              </a:lnSpc>
            </a:pPr>
            <a:r>
              <a:rPr lang="en-US" altLang="zh-CN" sz="2800">
                <a:ea typeface="宋体" charset="-122"/>
              </a:rPr>
              <a:t>B requests R</a:t>
            </a:r>
          </a:p>
          <a:p>
            <a:pPr eaLnBrk="1" hangingPunct="1">
              <a:lnSpc>
                <a:spcPct val="90000"/>
              </a:lnSpc>
            </a:pPr>
            <a:r>
              <a:rPr lang="en-US" altLang="zh-CN" sz="2800">
                <a:ea typeface="宋体" charset="-122"/>
              </a:rPr>
              <a:t>C requests S</a:t>
            </a:r>
          </a:p>
          <a:p>
            <a:pPr eaLnBrk="1" hangingPunct="1">
              <a:lnSpc>
                <a:spcPct val="90000"/>
              </a:lnSpc>
            </a:pPr>
            <a:r>
              <a:rPr lang="en-US" altLang="zh-CN" sz="2800">
                <a:ea typeface="宋体" charset="-122"/>
              </a:rPr>
              <a:t>A requests T</a:t>
            </a:r>
          </a:p>
          <a:p>
            <a:pPr eaLnBrk="1" hangingPunct="1">
              <a:lnSpc>
                <a:spcPct val="90000"/>
              </a:lnSpc>
            </a:pPr>
            <a:endParaRPr lang="en-US" altLang="zh-CN" sz="2800">
              <a:ea typeface="宋体" charset="-122"/>
            </a:endParaRPr>
          </a:p>
        </p:txBody>
      </p:sp>
      <p:sp>
        <p:nvSpPr>
          <p:cNvPr id="15366"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5367"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68"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5369"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5370"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5371"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5372"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73"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5374"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75"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6"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7"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8"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9" name="Line 17"/>
          <p:cNvSpPr>
            <a:spLocks noChangeShapeType="1"/>
          </p:cNvSpPr>
          <p:nvPr/>
        </p:nvSpPr>
        <p:spPr bwMode="auto">
          <a:xfrm flipH="1">
            <a:off x="5046663" y="3741739"/>
            <a:ext cx="1014412"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80" name="Freeform 18"/>
          <p:cNvSpPr>
            <a:spLocks/>
          </p:cNvSpPr>
          <p:nvPr/>
        </p:nvSpPr>
        <p:spPr bwMode="auto">
          <a:xfrm>
            <a:off x="1685925" y="3355975"/>
            <a:ext cx="4895850" cy="2628900"/>
          </a:xfrm>
          <a:custGeom>
            <a:avLst/>
            <a:gdLst>
              <a:gd name="T0" fmla="*/ 506413 w 3084"/>
              <a:gd name="T1" fmla="*/ 23812 h 1656"/>
              <a:gd name="T2" fmla="*/ 0 w 3084"/>
              <a:gd name="T3" fmla="*/ 0 h 1656"/>
              <a:gd name="T4" fmla="*/ 46037 w 3084"/>
              <a:gd name="T5" fmla="*/ 2570163 h 1656"/>
              <a:gd name="T6" fmla="*/ 4895850 w 3084"/>
              <a:gd name="T7" fmla="*/ 2628900 h 1656"/>
              <a:gd name="T8" fmla="*/ 4873625 w 3084"/>
              <a:gd name="T9" fmla="*/ 2384425 h 1656"/>
              <a:gd name="T10" fmla="*/ 0 60000 65536"/>
              <a:gd name="T11" fmla="*/ 0 60000 65536"/>
              <a:gd name="T12" fmla="*/ 0 60000 65536"/>
              <a:gd name="T13" fmla="*/ 0 60000 65536"/>
              <a:gd name="T14" fmla="*/ 0 60000 65536"/>
              <a:gd name="T15" fmla="*/ 0 w 3084"/>
              <a:gd name="T16" fmla="*/ 0 h 1656"/>
              <a:gd name="T17" fmla="*/ 3084 w 3084"/>
              <a:gd name="T18" fmla="*/ 1656 h 1656"/>
            </a:gdLst>
            <a:ahLst/>
            <a:cxnLst>
              <a:cxn ang="T10">
                <a:pos x="T0" y="T1"/>
              </a:cxn>
              <a:cxn ang="T11">
                <a:pos x="T2" y="T3"/>
              </a:cxn>
              <a:cxn ang="T12">
                <a:pos x="T4" y="T5"/>
              </a:cxn>
              <a:cxn ang="T13">
                <a:pos x="T6" y="T7"/>
              </a:cxn>
              <a:cxn ang="T14">
                <a:pos x="T8" y="T9"/>
              </a:cxn>
            </a:cxnLst>
            <a:rect l="T15" t="T16" r="T17" b="T18"/>
            <a:pathLst>
              <a:path w="3084" h="1656">
                <a:moveTo>
                  <a:pt x="319" y="15"/>
                </a:moveTo>
                <a:lnTo>
                  <a:pt x="0" y="0"/>
                </a:lnTo>
                <a:lnTo>
                  <a:pt x="29" y="1619"/>
                </a:lnTo>
                <a:lnTo>
                  <a:pt x="3084" y="1656"/>
                </a:lnTo>
                <a:lnTo>
                  <a:pt x="3070" y="1502"/>
                </a:lnTo>
              </a:path>
            </a:pathLst>
          </a:custGeom>
          <a:noFill/>
          <a:ln w="38100" cap="flat" cmpd="sng">
            <a:solidFill>
              <a:schemeClr val="tx1"/>
            </a:solidFill>
            <a:prstDash val="solid"/>
            <a:round/>
            <a:headEnd type="none" w="med" len="me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with deadlock</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26</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819400" y="1799579"/>
            <a:ext cx="6066505" cy="505842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27</a:t>
            </a:fld>
            <a:endParaRPr lang="en-US" altLang="zh-CN" b="0">
              <a:solidFill>
                <a:srgbClr val="000000"/>
              </a:solidFill>
              <a:cs typeface="+mn-cs"/>
            </a:endParaRPr>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2425893" y="1804669"/>
            <a:ext cx="8235139" cy="49946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051407" y="1009437"/>
            <a:ext cx="8267700" cy="512763"/>
          </a:xfrm>
        </p:spPr>
        <p:txBody>
          <a:bodyPr/>
          <a:lstStyle/>
          <a:p>
            <a:r>
              <a:rPr lang="en-US" dirty="0"/>
              <a:t>Resource Allocation Graph Examples</a:t>
            </a:r>
          </a:p>
        </p:txBody>
      </p:sp>
      <p:grpSp>
        <p:nvGrpSpPr>
          <p:cNvPr id="2" name="Group 263"/>
          <p:cNvGrpSpPr>
            <a:grpSpLocks/>
          </p:cNvGrpSpPr>
          <p:nvPr/>
        </p:nvGrpSpPr>
        <p:grpSpPr bwMode="auto">
          <a:xfrm>
            <a:off x="1778840" y="1820864"/>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196602" y="1820864"/>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8001003" y="1820863"/>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p:txBody>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00100" y="1828800"/>
            <a:ext cx="10591800" cy="3699627"/>
          </a:xfrm>
        </p:spPr>
        <p:txBody>
          <a:bodyPr>
            <a:normAutofit/>
          </a:bodyPr>
          <a:lstStyle/>
          <a:p>
            <a:pPr>
              <a:lnSpc>
                <a:spcPct val="80000"/>
              </a:lnSpc>
            </a:pPr>
            <a:r>
              <a:rPr lang="en-US" altLang="ko-KR" dirty="0">
                <a:latin typeface="Helvetica" pitchFamily="34" charset="0"/>
                <a:ea typeface="굴림" charset="-127"/>
              </a:rPr>
              <a:t>Starvation: thread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a:lnSpc>
                <a:spcPct val="80000"/>
              </a:lnSpc>
            </a:pPr>
            <a:r>
              <a:rPr lang="en-US" altLang="ko-KR" dirty="0">
                <a:latin typeface="Helvetica" pitchFamily="34" charset="0"/>
                <a:ea typeface="굴림" charset="-127"/>
              </a:rPr>
              <a:t>Deadlock </a:t>
            </a:r>
            <a:r>
              <a:rPr lang="en-US" altLang="ko-KR" dirty="0">
                <a:latin typeface="Helvetica" pitchFamily="34" charset="0"/>
                <a:ea typeface="굴림" charset="-127"/>
                <a:sym typeface="Symbol" pitchFamily="18" charset="2"/>
              </a:rPr>
              <a:t> Starvation but not vice versa</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anim calcmode="lin" valueType="num">
                                      <p:cBhvr additive="base">
                                        <p:cTn id="23"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anim calcmode="lin" valueType="num">
                                      <p:cBhvr additive="base">
                                        <p:cTn id="27"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81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anim calcmode="lin" valueType="num">
                                      <p:cBhvr additive="base">
                                        <p:cTn id="31" dur="500" fill="hold"/>
                                        <p:tgtEl>
                                          <p:spTgt spid="5181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152400" y="1828801"/>
                <a:ext cx="11658600" cy="4734082"/>
              </a:xfrm>
            </p:spPr>
            <p:txBody>
              <a:bodyPr>
                <a:noAutofit/>
              </a:bodyPr>
              <a:lstStyle/>
              <a:p>
                <a:pPr eaLnBrk="1" hangingPunct="1">
                  <a:lnSpc>
                    <a:spcPct val="90000"/>
                  </a:lnSpc>
                </a:pPr>
                <a:r>
                  <a:rPr lang="en-US" altLang="zh-CN" sz="2000" dirty="0">
                    <a:ea typeface="宋体" charset="-122"/>
                  </a:rPr>
                  <a:t>Consider a system with </a:t>
                </a:r>
                <a:r>
                  <a:rPr lang="en-US" altLang="zh-CN" sz="2000" i="1" dirty="0">
                    <a:ea typeface="宋体" charset="-122"/>
                  </a:rPr>
                  <a:t>n</a:t>
                </a:r>
                <a:r>
                  <a:rPr lang="en-US" altLang="zh-CN" sz="2000" dirty="0">
                    <a:ea typeface="宋体" charset="-122"/>
                  </a:rPr>
                  <a:t> processes and </a:t>
                </a:r>
                <a:r>
                  <a:rPr lang="en-US" altLang="zh-CN" sz="2000" i="1" dirty="0">
                    <a:ea typeface="宋体" charset="-122"/>
                  </a:rPr>
                  <a:t>m </a:t>
                </a:r>
                <a:r>
                  <a:rPr lang="en-US" altLang="zh-CN" sz="2000" dirty="0">
                    <a:ea typeface="宋体" charset="-122"/>
                  </a:rPr>
                  <a:t>different types of resources. </a:t>
                </a:r>
                <a14:m>
                  <m:oMath xmlns:m="http://schemas.openxmlformats.org/officeDocument/2006/math">
                    <m:r>
                      <a:rPr lang="en-GB" altLang="zh-CN" sz="2000" b="0" i="1" smtClean="0">
                        <a:latin typeface="Cambria Math" panose="02040503050406030204" pitchFamily="18" charset="0"/>
                        <a:ea typeface="宋体" charset="-122"/>
                      </a:rPr>
                      <m:t>𝐸</m:t>
                    </m:r>
                    <m:r>
                      <a:rPr lang="en-GB" altLang="zh-CN" sz="2000" b="0" i="1" smtClean="0">
                        <a:latin typeface="Cambria Math" panose="02040503050406030204" pitchFamily="18" charset="0"/>
                        <a:ea typeface="宋体" charset="-122"/>
                      </a:rPr>
                      <m:t>=</m:t>
                    </m:r>
                    <m:d>
                      <m:dPr>
                        <m:ctrlPr>
                          <a:rPr lang="en-GB" altLang="zh-CN" sz="2000" b="0" i="1" smtClean="0">
                            <a:latin typeface="Cambria Math" panose="02040503050406030204" pitchFamily="18" charset="0"/>
                            <a:ea typeface="宋体" charset="-122"/>
                          </a:rPr>
                        </m:ctrlPr>
                      </m:dPr>
                      <m:e>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𝐸</m:t>
                            </m:r>
                          </m:e>
                          <m:sub>
                            <m:r>
                              <a:rPr lang="en-GB" altLang="zh-CN" sz="2000" b="0" i="1" smtClean="0">
                                <a:latin typeface="Cambria Math" panose="02040503050406030204" pitchFamily="18" charset="0"/>
                                <a:ea typeface="宋体" charset="-122"/>
                              </a:rPr>
                              <m:t>1</m:t>
                            </m:r>
                          </m:sub>
                        </m:sSub>
                        <m:r>
                          <a:rPr lang="en-GB" altLang="zh-CN" sz="2000" b="0" i="1" smtClean="0">
                            <a:latin typeface="Cambria Math" panose="02040503050406030204" pitchFamily="18" charset="0"/>
                            <a:ea typeface="宋体" charset="-122"/>
                          </a:rPr>
                          <m:t>,</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𝐸</m:t>
                            </m:r>
                          </m:e>
                          <m:sub>
                            <m:r>
                              <a:rPr lang="en-GB" altLang="zh-CN" sz="2000" b="0" i="1" smtClean="0">
                                <a:latin typeface="Cambria Math" panose="02040503050406030204" pitchFamily="18" charset="0"/>
                                <a:ea typeface="宋体" charset="-122"/>
                              </a:rPr>
                              <m:t>2</m:t>
                            </m:r>
                          </m:sub>
                        </m:sSub>
                        <m:r>
                          <a:rPr lang="en-GB" altLang="zh-CN" sz="2000" b="0" i="1" smtClean="0">
                            <a:latin typeface="Cambria Math" panose="02040503050406030204" pitchFamily="18" charset="0"/>
                            <a:ea typeface="宋体" charset="-122"/>
                          </a:rPr>
                          <m:t>, …, </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𝐸</m:t>
                            </m:r>
                          </m:e>
                          <m:sub>
                            <m:r>
                              <a:rPr lang="en-GB" altLang="zh-CN" sz="2000" b="0" i="1" smtClean="0">
                                <a:latin typeface="Cambria Math" panose="02040503050406030204" pitchFamily="18" charset="0"/>
                                <a:ea typeface="宋体" charset="-122"/>
                              </a:rPr>
                              <m:t>𝑚</m:t>
                            </m:r>
                          </m:sub>
                        </m:sSub>
                      </m:e>
                    </m:d>
                  </m:oMath>
                </a14:m>
                <a:r>
                  <a:rPr lang="en-US" altLang="zh-CN" sz="2000" dirty="0">
                    <a:ea typeface="宋体" charset="-122"/>
                  </a:rPr>
                  <a:t>: </a:t>
                </a:r>
                <a:r>
                  <a:rPr lang="en-US" altLang="zh-CN" sz="2000" i="1" dirty="0">
                    <a:ea typeface="宋体" charset="-122"/>
                  </a:rPr>
                  <a:t>Existing resource vector</a:t>
                </a:r>
                <a:r>
                  <a:rPr lang="en-US" altLang="zh-CN" sz="2000" dirty="0">
                    <a:ea typeface="宋体" charset="-122"/>
                  </a:rPr>
                  <a:t>  </a:t>
                </a:r>
              </a:p>
              <a:p>
                <a:pPr lvl="1">
                  <a:lnSpc>
                    <a:spcPct val="90000"/>
                  </a:lnSpc>
                </a:pPr>
                <a:r>
                  <a:rPr lang="en-US" altLang="zh-CN" sz="1800" dirty="0">
                    <a:ea typeface="宋体" charset="-122"/>
                  </a:rPr>
                  <a:t>We can have multiple instances of a resource type, so the value of </a:t>
                </a:r>
                <a:r>
                  <a:rPr lang="en-US" altLang="zh-CN" sz="1800" i="1" dirty="0" err="1">
                    <a:ea typeface="宋体" charset="-122"/>
                  </a:rPr>
                  <a:t>E</a:t>
                </a:r>
                <a:r>
                  <a:rPr lang="en-US" altLang="zh-CN" sz="1800" i="1" baseline="-25000" dirty="0" err="1">
                    <a:ea typeface="宋体" charset="-122"/>
                  </a:rPr>
                  <a:t>i</a:t>
                </a:r>
                <a:r>
                  <a:rPr lang="en-US" altLang="zh-CN" sz="1800" baseline="-25000" dirty="0">
                    <a:ea typeface="宋体" charset="-122"/>
                  </a:rPr>
                  <a:t> </a:t>
                </a:r>
                <a:r>
                  <a:rPr lang="en-US" altLang="zh-CN" sz="1800" dirty="0">
                    <a:ea typeface="宋体" charset="-122"/>
                  </a:rPr>
                  <a:t>is the number of resources of type </a:t>
                </a:r>
                <a:r>
                  <a:rPr lang="en-US" altLang="zh-CN" sz="1800" dirty="0" err="1">
                    <a:ea typeface="宋体" charset="-122"/>
                  </a:rPr>
                  <a:t>i</a:t>
                </a:r>
                <a:r>
                  <a:rPr lang="en-US" altLang="zh-CN" sz="1800" dirty="0">
                    <a:ea typeface="宋体" charset="-122"/>
                  </a:rPr>
                  <a:t> that are exist in the system</a:t>
                </a:r>
              </a:p>
              <a:p>
                <a:pPr eaLnBrk="1" hangingPunct="1">
                  <a:lnSpc>
                    <a:spcPct val="90000"/>
                  </a:lnSpc>
                </a:pPr>
                <a:r>
                  <a:rPr lang="en-US" altLang="zh-CN" sz="2000" dirty="0">
                    <a:ea typeface="宋体" charset="-122"/>
                  </a:rPr>
                  <a:t>We keep track of how many instances of each resource type are currently available (not in-use) with </a:t>
                </a:r>
                <a14:m>
                  <m:oMath xmlns:m="http://schemas.openxmlformats.org/officeDocument/2006/math">
                    <m:r>
                      <a:rPr lang="en-GB" altLang="zh-CN" sz="2000" b="0" i="1" smtClean="0">
                        <a:latin typeface="Cambria Math" panose="02040503050406030204" pitchFamily="18" charset="0"/>
                        <a:ea typeface="宋体" charset="-122"/>
                      </a:rPr>
                      <m:t>𝐴</m:t>
                    </m:r>
                    <m:r>
                      <a:rPr lang="en-GB" altLang="zh-CN" sz="2000" b="0" i="1" smtClean="0">
                        <a:latin typeface="Cambria Math" panose="02040503050406030204" pitchFamily="18" charset="0"/>
                        <a:ea typeface="宋体" charset="-122"/>
                      </a:rPr>
                      <m:t>=(</m:t>
                    </m:r>
                    <m:r>
                      <a:rPr lang="en-GB" altLang="zh-CN" sz="2000" b="0" i="1" smtClean="0">
                        <a:latin typeface="Cambria Math" panose="02040503050406030204" pitchFamily="18" charset="0"/>
                        <a:ea typeface="宋体" charset="-122"/>
                      </a:rPr>
                      <m:t>𝐴</m:t>
                    </m:r>
                    <m:r>
                      <a:rPr lang="en-GB" altLang="zh-CN" sz="2000" b="0" i="1" smtClean="0">
                        <a:latin typeface="Cambria Math" panose="02040503050406030204" pitchFamily="18" charset="0"/>
                        <a:ea typeface="宋体" charset="-122"/>
                      </a:rPr>
                      <m:t>,</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𝐴</m:t>
                        </m:r>
                      </m:e>
                      <m:sub>
                        <m:r>
                          <a:rPr lang="en-GB" altLang="zh-CN" sz="2000" b="0" i="1" smtClean="0">
                            <a:latin typeface="Cambria Math" panose="02040503050406030204" pitchFamily="18" charset="0"/>
                            <a:ea typeface="宋体" charset="-122"/>
                          </a:rPr>
                          <m:t>2</m:t>
                        </m:r>
                      </m:sub>
                    </m:sSub>
                    <m:r>
                      <a:rPr lang="en-GB" altLang="zh-CN" sz="2000" b="0" i="1" smtClean="0">
                        <a:latin typeface="Cambria Math" panose="02040503050406030204" pitchFamily="18" charset="0"/>
                        <a:ea typeface="宋体" charset="-122"/>
                      </a:rPr>
                      <m:t>, …, </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𝐴</m:t>
                        </m:r>
                      </m:e>
                      <m:sub>
                        <m:r>
                          <a:rPr lang="en-GB" altLang="zh-CN" sz="2000" b="0" i="1" smtClean="0">
                            <a:latin typeface="Cambria Math" panose="02040503050406030204" pitchFamily="18" charset="0"/>
                            <a:ea typeface="宋体" charset="-122"/>
                          </a:rPr>
                          <m:t>𝑚</m:t>
                        </m:r>
                      </m:sub>
                    </m:sSub>
                    <m:r>
                      <a:rPr lang="en-GB" altLang="zh-CN" sz="2000" b="0" i="1" smtClean="0">
                        <a:latin typeface="Cambria Math" panose="02040503050406030204" pitchFamily="18" charset="0"/>
                        <a:ea typeface="宋体" charset="-122"/>
                      </a:rPr>
                      <m:t>)</m:t>
                    </m:r>
                  </m:oMath>
                </a14:m>
                <a:r>
                  <a:rPr lang="en-US" altLang="zh-CN" sz="2000" dirty="0">
                    <a:ea typeface="宋体" charset="-122"/>
                  </a:rPr>
                  <a:t>: Available resource vector</a:t>
                </a:r>
              </a:p>
              <a:p>
                <a:r>
                  <a:rPr lang="en-US" altLang="zh-CN" sz="2000" dirty="0">
                    <a:ea typeface="宋体" charset="-122"/>
                  </a:rPr>
                  <a:t>C: </a:t>
                </a:r>
                <a:r>
                  <a:rPr lang="en-US" altLang="zh-CN" sz="2000" i="1" dirty="0">
                    <a:ea typeface="宋体" charset="-122"/>
                  </a:rPr>
                  <a:t>Current allocation matrix</a:t>
                </a:r>
                <a:r>
                  <a:rPr lang="en-US" altLang="zh-CN" sz="2000" dirty="0">
                    <a:ea typeface="宋体" charset="-122"/>
                  </a:rPr>
                  <a:t> denotes which processes are using which of the resources that are in use. </a:t>
                </a:r>
              </a:p>
              <a:p>
                <a:pPr lvl="1"/>
                <a:r>
                  <a:rPr lang="en-US" altLang="zh-CN" sz="1600" dirty="0">
                    <a:ea typeface="宋体" charset="-122"/>
                  </a:rPr>
                  <a:t>e.g., if process </a:t>
                </a:r>
                <a:r>
                  <a:rPr lang="en-US" altLang="zh-CN" sz="1600" i="1" dirty="0">
                    <a:ea typeface="宋体" charset="-122"/>
                  </a:rPr>
                  <a:t>i</a:t>
                </a:r>
                <a:r>
                  <a:rPr lang="en-US" altLang="zh-CN" sz="1600" dirty="0">
                    <a:ea typeface="宋体" charset="-122"/>
                  </a:rPr>
                  <a:t> is using 2 resources of type </a:t>
                </a:r>
                <a:r>
                  <a:rPr lang="en-US" altLang="zh-CN" sz="1600" i="1" dirty="0">
                    <a:ea typeface="宋体" charset="-122"/>
                  </a:rPr>
                  <a:t>j</a:t>
                </a:r>
                <a:r>
                  <a:rPr lang="en-US" altLang="zh-CN" sz="1600" dirty="0">
                    <a:ea typeface="宋体" charset="-122"/>
                  </a:rPr>
                  <a:t> then </a:t>
                </a:r>
                <a:r>
                  <a:rPr lang="en-US" altLang="zh-CN" sz="1600" i="1" dirty="0" err="1">
                    <a:ea typeface="宋体" charset="-122"/>
                  </a:rPr>
                  <a:t>C</a:t>
                </a:r>
                <a:r>
                  <a:rPr lang="en-US" altLang="zh-CN" sz="1600" i="1" baseline="-25000" dirty="0" err="1">
                    <a:ea typeface="宋体" charset="-122"/>
                  </a:rPr>
                  <a:t>ij</a:t>
                </a:r>
                <a:r>
                  <a:rPr lang="en-US" altLang="zh-CN" sz="1600" i="1" dirty="0">
                    <a:ea typeface="宋体" charset="-122"/>
                  </a:rPr>
                  <a:t> = 2.  </a:t>
                </a:r>
                <a:r>
                  <a:rPr lang="en-US" altLang="zh-CN" sz="1600" dirty="0">
                    <a:ea typeface="宋体" charset="-122"/>
                  </a:rPr>
                  <a:t>Process </a:t>
                </a:r>
                <a:r>
                  <a:rPr lang="en-US" altLang="zh-CN" sz="1600" i="1" dirty="0">
                    <a:ea typeface="宋体" charset="-122"/>
                  </a:rPr>
                  <a:t>i</a:t>
                </a:r>
                <a:r>
                  <a:rPr lang="en-US" altLang="zh-CN" sz="1600" dirty="0">
                    <a:ea typeface="宋体" charset="-122"/>
                  </a:rPr>
                  <a:t> </a:t>
                </a:r>
                <a:r>
                  <a:rPr lang="en-US" altLang="zh-CN" sz="1600" i="1" dirty="0">
                    <a:ea typeface="宋体" charset="-122"/>
                  </a:rPr>
                  <a:t>has claimed </a:t>
                </a:r>
                <a:r>
                  <a:rPr lang="en-US" altLang="zh-CN" sz="1600" dirty="0">
                    <a:ea typeface="宋体" charset="-122"/>
                  </a:rPr>
                  <a:t>these 2 resources already.</a:t>
                </a:r>
              </a:p>
              <a:p>
                <a:r>
                  <a:rPr lang="en-US" altLang="zh-CN" sz="2000" i="1" dirty="0">
                    <a:ea typeface="宋体" charset="-122"/>
                  </a:rPr>
                  <a:t>R: Total request matrix </a:t>
                </a:r>
                <a:r>
                  <a:rPr lang="en-US" altLang="zh-CN" sz="2000" dirty="0">
                    <a:ea typeface="宋体" charset="-122"/>
                  </a:rPr>
                  <a:t>denotes which processes will need which of the resources during their execution</a:t>
                </a:r>
              </a:p>
              <a:p>
                <a:pPr lvl="1"/>
                <a:r>
                  <a:rPr lang="en-US" altLang="zh-CN" sz="1600" dirty="0">
                    <a:ea typeface="宋体" charset="-122"/>
                  </a:rPr>
                  <a:t>e.g., if process </a:t>
                </a:r>
                <a:r>
                  <a:rPr lang="en-US" altLang="zh-CN" sz="1600" i="1" dirty="0">
                    <a:ea typeface="宋体" charset="-122"/>
                  </a:rPr>
                  <a:t>i</a:t>
                </a:r>
                <a:r>
                  <a:rPr lang="en-US" altLang="zh-CN" sz="1600" dirty="0">
                    <a:ea typeface="宋体" charset="-122"/>
                  </a:rPr>
                  <a:t> need 4 resources of type </a:t>
                </a:r>
                <a:r>
                  <a:rPr lang="en-US" altLang="zh-CN" sz="1600" i="1" dirty="0">
                    <a:ea typeface="宋体" charset="-122"/>
                  </a:rPr>
                  <a:t>j</a:t>
                </a:r>
                <a:r>
                  <a:rPr lang="en-US" altLang="zh-CN" sz="1600" dirty="0">
                    <a:ea typeface="宋体" charset="-122"/>
                  </a:rPr>
                  <a:t> then </a:t>
                </a:r>
                <a:r>
                  <a:rPr lang="en-US" altLang="zh-CN" sz="1600" i="1" dirty="0" err="1">
                    <a:ea typeface="宋体" charset="-122"/>
                  </a:rPr>
                  <a:t>R</a:t>
                </a:r>
                <a:r>
                  <a:rPr lang="en-US" altLang="zh-CN" sz="1600" i="1" baseline="-25000" dirty="0" err="1">
                    <a:ea typeface="宋体" charset="-122"/>
                  </a:rPr>
                  <a:t>ij</a:t>
                </a:r>
                <a:r>
                  <a:rPr lang="en-US" altLang="zh-CN" sz="1600" i="1" dirty="0">
                    <a:ea typeface="宋体" charset="-122"/>
                  </a:rPr>
                  <a:t> = 4. </a:t>
                </a:r>
                <a:r>
                  <a:rPr lang="en-US" altLang="zh-CN" sz="1600" dirty="0">
                    <a:ea typeface="宋体" charset="-122"/>
                  </a:rPr>
                  <a:t>Process </a:t>
                </a:r>
                <a:r>
                  <a:rPr lang="en-US" altLang="zh-CN" sz="1600" i="1" dirty="0">
                    <a:ea typeface="宋体" charset="-122"/>
                  </a:rPr>
                  <a:t>i</a:t>
                </a:r>
                <a:r>
                  <a:rPr lang="en-US" altLang="zh-CN" sz="1600" dirty="0">
                    <a:ea typeface="宋体" charset="-122"/>
                  </a:rPr>
                  <a:t> </a:t>
                </a:r>
                <a:r>
                  <a:rPr lang="en-US" altLang="zh-CN" sz="1600" i="1" dirty="0">
                    <a:ea typeface="宋体" charset="-122"/>
                  </a:rPr>
                  <a:t>will need a total of</a:t>
                </a:r>
                <a:r>
                  <a:rPr lang="en-US" altLang="zh-CN" sz="1600" dirty="0">
                    <a:ea typeface="宋体" charset="-122"/>
                  </a:rPr>
                  <a:t> 4 resources during its execution.</a:t>
                </a:r>
              </a:p>
              <a:p>
                <a:pPr eaLnBrk="1" hangingPunct="1"/>
                <a:r>
                  <a:rPr lang="en-US" altLang="zh-CN" sz="2000" dirty="0">
                    <a:ea typeface="宋体" charset="-122"/>
                  </a:rPr>
                  <a:t>For each process </a:t>
                </a:r>
                <a:r>
                  <a:rPr lang="en-US" altLang="zh-CN" sz="2000" i="1" dirty="0">
                    <a:ea typeface="宋体" charset="-122"/>
                  </a:rPr>
                  <a:t>i</a:t>
                </a:r>
                <a:r>
                  <a:rPr lang="en-US" altLang="zh-CN" sz="2000" dirty="0">
                    <a:ea typeface="宋体" charset="-122"/>
                  </a:rPr>
                  <a:t> and resource </a:t>
                </a:r>
                <a:r>
                  <a:rPr lang="en-US" altLang="zh-CN" sz="2000" i="1" dirty="0">
                    <a:ea typeface="宋体" charset="-122"/>
                  </a:rPr>
                  <a:t>j</a:t>
                </a:r>
                <a:r>
                  <a:rPr lang="en-US" altLang="zh-CN" sz="2000" dirty="0">
                    <a:ea typeface="宋体" charset="-122"/>
                  </a:rPr>
                  <a:t>: </a:t>
                </a:r>
                <a14:m>
                  <m:oMath xmlns:m="http://schemas.openxmlformats.org/officeDocument/2006/math">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𝐶</m:t>
                        </m:r>
                      </m:e>
                      <m:sub>
                        <m:r>
                          <a:rPr lang="en-GB" altLang="zh-CN" sz="2000" b="0" i="1" smtClean="0">
                            <a:latin typeface="Cambria Math" panose="02040503050406030204" pitchFamily="18" charset="0"/>
                            <a:ea typeface="宋体" charset="-122"/>
                          </a:rPr>
                          <m:t>𝑖𝑗</m:t>
                        </m:r>
                      </m:sub>
                    </m:sSub>
                    <m:r>
                      <a:rPr lang="en-GB" altLang="zh-CN" sz="2000" b="0" i="1" smtClean="0">
                        <a:latin typeface="Cambria Math" panose="02040503050406030204" pitchFamily="18" charset="0"/>
                        <a:ea typeface="宋体" charset="-122"/>
                      </a:rPr>
                      <m:t>≤</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𝑅</m:t>
                        </m:r>
                      </m:e>
                      <m:sub>
                        <m:r>
                          <a:rPr lang="en-GB" altLang="zh-CN" sz="2000" b="0" i="1" smtClean="0">
                            <a:latin typeface="Cambria Math" panose="02040503050406030204" pitchFamily="18" charset="0"/>
                            <a:ea typeface="宋体" charset="-122"/>
                          </a:rPr>
                          <m:t>𝑖𝑗</m:t>
                        </m:r>
                      </m:sub>
                    </m:sSub>
                    <m:r>
                      <a:rPr lang="en-GB" altLang="zh-CN" sz="2000" b="0" i="1" smtClean="0">
                        <a:latin typeface="Cambria Math" panose="02040503050406030204" pitchFamily="18" charset="0"/>
                        <a:ea typeface="宋体" charset="-122"/>
                      </a:rPr>
                      <m:t>≤</m:t>
                    </m:r>
                    <m:sSub>
                      <m:sSubPr>
                        <m:ctrlPr>
                          <a:rPr lang="en-GB" altLang="zh-CN" sz="2000" b="0" i="1" smtClean="0">
                            <a:latin typeface="Cambria Math" panose="02040503050406030204" pitchFamily="18" charset="0"/>
                            <a:ea typeface="宋体" charset="-122"/>
                          </a:rPr>
                        </m:ctrlPr>
                      </m:sSubPr>
                      <m:e>
                        <m:r>
                          <a:rPr lang="en-GB" altLang="zh-CN" sz="2000" b="0" i="1" smtClean="0">
                            <a:latin typeface="Cambria Math" panose="02040503050406030204" pitchFamily="18" charset="0"/>
                            <a:ea typeface="宋体" charset="-122"/>
                          </a:rPr>
                          <m:t>𝐸</m:t>
                        </m:r>
                      </m:e>
                      <m:sub>
                        <m:r>
                          <a:rPr lang="en-GB" altLang="zh-CN" sz="2000" b="0" i="1" smtClean="0">
                            <a:latin typeface="Cambria Math" panose="02040503050406030204" pitchFamily="18" charset="0"/>
                            <a:ea typeface="宋体" charset="-122"/>
                          </a:rPr>
                          <m:t>𝑗</m:t>
                        </m:r>
                      </m:sub>
                    </m:sSub>
                    <m:r>
                      <a:rPr lang="en-GB" altLang="zh-CN" sz="2000" b="0" i="1" smtClean="0">
                        <a:latin typeface="Cambria Math" panose="02040503050406030204" pitchFamily="18" charset="0"/>
                        <a:ea typeface="宋体" charset="-122"/>
                      </a:rPr>
                      <m:t>,∀</m:t>
                    </m:r>
                    <m:r>
                      <a:rPr lang="en-GB" altLang="zh-CN" sz="2000" b="0" i="1" smtClean="0">
                        <a:latin typeface="Cambria Math" panose="02040503050406030204" pitchFamily="18" charset="0"/>
                        <a:ea typeface="宋体" charset="-122"/>
                      </a:rPr>
                      <m:t>𝑖</m:t>
                    </m:r>
                    <m:r>
                      <a:rPr lang="en-GB" altLang="zh-CN" sz="2000" b="0" i="1" smtClean="0">
                        <a:latin typeface="Cambria Math" panose="02040503050406030204" pitchFamily="18" charset="0"/>
                        <a:ea typeface="宋体" charset="-122"/>
                      </a:rPr>
                      <m:t>, </m:t>
                    </m:r>
                    <m:r>
                      <a:rPr lang="en-GB" altLang="zh-CN" sz="2000" b="0" i="1" smtClean="0">
                        <a:latin typeface="Cambria Math" panose="02040503050406030204" pitchFamily="18" charset="0"/>
                        <a:ea typeface="宋体" charset="-122"/>
                      </a:rPr>
                      <m:t>𝑗</m:t>
                    </m:r>
                  </m:oMath>
                </a14:m>
                <a:endParaRPr lang="en-US" altLang="zh-CN" sz="2000"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152400" y="1828801"/>
                <a:ext cx="11658600" cy="4734082"/>
              </a:xfrm>
              <a:blipFill>
                <a:blip r:embed="rId3"/>
                <a:stretch>
                  <a:fillRect l="-314" t="-1158" r="-314"/>
                </a:stretch>
              </a:blipFill>
            </p:spPr>
            <p:txBody>
              <a:bodyPr/>
              <a:lstStyle/>
              <a:p>
                <a:r>
                  <a:rPr lang="en-SE">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1909" y="533400"/>
            <a:ext cx="8522676" cy="1143000"/>
          </a:xfrm>
        </p:spPr>
        <p:txBody>
          <a:bodyPr/>
          <a:lstStyle/>
          <a:p>
            <a:r>
              <a:rPr lang="en-US" dirty="0"/>
              <a:t>Four data structures encode current </a:t>
            </a:r>
            <a:r>
              <a:rPr lang="en-US" altLang="zh-CN" sz="4400" dirty="0">
                <a:ea typeface="宋体" charset="-122"/>
              </a:rPr>
              <a:t>state of the system</a:t>
            </a:r>
            <a:endParaRPr lang="en-US" dirty="0"/>
          </a:p>
        </p:txBody>
      </p:sp>
      <p:sp>
        <p:nvSpPr>
          <p:cNvPr id="3" name="Content Placeholder 2"/>
          <p:cNvSpPr>
            <a:spLocks noGrp="1"/>
          </p:cNvSpPr>
          <p:nvPr>
            <p:ph idx="1"/>
          </p:nvPr>
        </p:nvSpPr>
        <p:spPr/>
        <p:txBody>
          <a:bodyPr/>
          <a:lstStyle/>
          <a:p>
            <a:endParaRPr lang="en-US" dirty="0"/>
          </a:p>
        </p:txBody>
      </p:sp>
      <p:pic>
        <p:nvPicPr>
          <p:cNvPr id="7" name="Picture 2"/>
          <p:cNvPicPr>
            <a:picLocks noChangeAspect="1" noChangeArrowheads="1"/>
          </p:cNvPicPr>
          <p:nvPr/>
        </p:nvPicPr>
        <p:blipFill>
          <a:blip r:embed="rId3" cstate="print"/>
          <a:srcRect/>
          <a:stretch>
            <a:fillRect/>
          </a:stretch>
        </p:blipFill>
        <p:spPr bwMode="auto">
          <a:xfrm>
            <a:off x="609600" y="1828800"/>
            <a:ext cx="11044398" cy="5029200"/>
          </a:xfrm>
          <a:prstGeom prst="rect">
            <a:avLst/>
          </a:prstGeom>
          <a:noFill/>
          <a:ln w="9525">
            <a:noFill/>
            <a:miter lim="800000"/>
            <a:headEnd/>
            <a:tailEnd/>
          </a:ln>
        </p:spPr>
      </p:pic>
      <p:sp>
        <p:nvSpPr>
          <p:cNvPr id="8" name="TextBox 7">
            <a:extLst>
              <a:ext uri="{FF2B5EF4-FFF2-40B4-BE49-F238E27FC236}">
                <a16:creationId xmlns:a16="http://schemas.microsoft.com/office/drawing/2014/main" id="{7445F348-E012-D163-3AED-42871914B448}"/>
              </a:ext>
            </a:extLst>
          </p:cNvPr>
          <p:cNvSpPr txBox="1"/>
          <p:nvPr/>
        </p:nvSpPr>
        <p:spPr>
          <a:xfrm>
            <a:off x="7620000" y="3276600"/>
            <a:ext cx="835037" cy="461665"/>
          </a:xfrm>
          <a:prstGeom prst="rect">
            <a:avLst/>
          </a:prstGeom>
          <a:noFill/>
        </p:spPr>
        <p:txBody>
          <a:bodyPr wrap="none" rtlCol="0">
            <a:spAutoFit/>
          </a:bodyPr>
          <a:lstStyle/>
          <a:p>
            <a:r>
              <a:rPr lang="en-US" altLang="zh-CN" sz="2400" b="0" dirty="0">
                <a:latin typeface="+mn-lt"/>
                <a:ea typeface="宋体" charset="-122"/>
              </a:rPr>
              <a:t>Total</a:t>
            </a:r>
            <a:endParaRPr lang="en-SE" sz="2400" b="0" dirty="0">
              <a:latin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dirty="0">
                <a:ea typeface="宋体" charset="-122"/>
              </a:rPr>
              <a:t>Safe states and unsafe states</a:t>
            </a:r>
          </a:p>
        </p:txBody>
      </p:sp>
      <p:sp>
        <p:nvSpPr>
          <p:cNvPr id="2253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 </a:t>
            </a:r>
            <a:r>
              <a:rPr lang="en-US" altLang="zh-CN" dirty="0">
                <a:ea typeface="宋体" charset="-122"/>
              </a:rPr>
              <a:t>that will allow all processes in the system to complete without deadlock</a:t>
            </a: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 </a:t>
            </a:r>
            <a:r>
              <a:rPr lang="en-US" altLang="zh-CN" dirty="0">
                <a:ea typeface="宋体" charset="-122"/>
              </a:rPr>
              <a:t>that will complete all processes in the system without deadlock</a:t>
            </a:r>
          </a:p>
          <a:p>
            <a:pPr>
              <a:lnSpc>
                <a:spcPct val="90000"/>
              </a:lnSpc>
            </a:pPr>
            <a:r>
              <a:rPr lang="en-US" dirty="0"/>
              <a:t>Each time a resource is requested, determine the state of the system after the resource is allocated, and if that state is safe or unsafe (will potentially deadlock). If the state will be unsafe we block the process and do not allocate the requested resources (to avoid potential deadlock)</a:t>
            </a:r>
            <a:endParaRPr lang="en-US" altLang="zh-CN" dirty="0">
              <a:ea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81200" y="533400"/>
            <a:ext cx="8305800" cy="1143000"/>
          </a:xfrm>
        </p:spPr>
        <p:txBody>
          <a:bodyPr/>
          <a:lstStyle/>
          <a:p>
            <a:pPr eaLnBrk="1" hangingPunct="1"/>
            <a:r>
              <a:rPr lang="en-US" altLang="zh-CN" sz="4000">
                <a:ea typeface="宋体" charset="-122"/>
              </a:rPr>
              <a:t>Bankers algorithm: preliminaries</a:t>
            </a:r>
          </a:p>
        </p:txBody>
      </p:sp>
      <p:sp>
        <p:nvSpPr>
          <p:cNvPr id="18437" name="Rectangle 3"/>
          <p:cNvSpPr>
            <a:spLocks noGrp="1" noChangeArrowheads="1"/>
          </p:cNvSpPr>
          <p:nvPr>
            <p:ph type="body" idx="1"/>
          </p:nvPr>
        </p:nvSpPr>
        <p:spPr>
          <a:xfrm>
            <a:off x="914400" y="1917701"/>
            <a:ext cx="10363200" cy="4302125"/>
          </a:xfrm>
        </p:spPr>
        <p:txBody>
          <a:bodyPr/>
          <a:lstStyle/>
          <a:p>
            <a:r>
              <a:rPr lang="en-US" altLang="zh-CN" sz="2800" dirty="0"/>
              <a:t>Compute</a:t>
            </a:r>
            <a:r>
              <a:rPr lang="en-US" altLang="zh-CN" sz="2800" i="1" dirty="0">
                <a:ea typeface="宋体" charset="-122"/>
              </a:rPr>
              <a:t> R-C: </a:t>
            </a:r>
            <a:r>
              <a:rPr lang="en-US" sz="2800" dirty="0"/>
              <a:t>Resources needed matrix</a:t>
            </a:r>
          </a:p>
          <a:p>
            <a:pPr eaLnBrk="1" hangingPunct="1"/>
            <a:r>
              <a:rPr lang="en-US" altLang="zh-CN" sz="2800" dirty="0">
                <a:ea typeface="宋体" charset="-122"/>
              </a:rPr>
              <a:t>To determine if a process </a:t>
            </a:r>
            <a:r>
              <a:rPr lang="en-US" altLang="zh-CN" sz="2800" i="1" dirty="0">
                <a:ea typeface="宋体" charset="-122"/>
              </a:rPr>
              <a:t>i </a:t>
            </a:r>
            <a:r>
              <a:rPr lang="en-US" altLang="zh-CN" sz="2800" dirty="0">
                <a:ea typeface="宋体" charset="-122"/>
              </a:rPr>
              <a:t>can run to completion, we need to compare two vectors:</a:t>
            </a:r>
          </a:p>
          <a:p>
            <a:pPr lvl="1"/>
            <a:r>
              <a:rPr lang="en-US" altLang="zh-CN" sz="2400" i="1" dirty="0">
                <a:ea typeface="宋体" charset="-122"/>
              </a:rPr>
              <a:t>(R-C)</a:t>
            </a:r>
            <a:r>
              <a:rPr lang="en-US" altLang="zh-CN" sz="2400" i="1" baseline="-25000" dirty="0">
                <a:ea typeface="宋体" charset="-122"/>
              </a:rPr>
              <a:t>i</a:t>
            </a:r>
            <a:r>
              <a:rPr lang="en-US" altLang="zh-CN" sz="2400" dirty="0">
                <a:ea typeface="宋体" charset="-122"/>
              </a:rPr>
              <a:t>: row </a:t>
            </a:r>
            <a:r>
              <a:rPr lang="en-US" altLang="zh-CN" sz="2400" i="1" dirty="0">
                <a:ea typeface="宋体" charset="-122"/>
              </a:rPr>
              <a:t>i</a:t>
            </a:r>
            <a:r>
              <a:rPr lang="en-US" altLang="zh-CN" sz="2400" dirty="0">
                <a:ea typeface="宋体" charset="-122"/>
              </a:rPr>
              <a:t> in the matrix </a:t>
            </a:r>
            <a:r>
              <a:rPr lang="en-US" altLang="zh-CN" sz="2400" i="1" dirty="0">
                <a:ea typeface="宋体" charset="-122"/>
              </a:rPr>
              <a:t>R-C</a:t>
            </a:r>
            <a:r>
              <a:rPr lang="en-US" altLang="zh-CN" sz="2400" dirty="0">
                <a:ea typeface="宋体" charset="-122"/>
              </a:rPr>
              <a:t> of unmet resource needs</a:t>
            </a:r>
          </a:p>
          <a:p>
            <a:pPr lvl="1"/>
            <a:r>
              <a:rPr lang="en-US" altLang="zh-CN" sz="2400" dirty="0">
                <a:ea typeface="宋体" charset="-122"/>
              </a:rPr>
              <a:t>A: available resources vector </a:t>
            </a:r>
            <a:r>
              <a:rPr lang="en-US" altLang="zh-CN" sz="2400" i="1" dirty="0">
                <a:ea typeface="宋体" charset="-122"/>
              </a:rPr>
              <a:t>A</a:t>
            </a:r>
          </a:p>
          <a:p>
            <a:pPr lvl="1"/>
            <a:r>
              <a:rPr lang="en-US" altLang="zh-CN" sz="2400" i="1" dirty="0">
                <a:ea typeface="宋体" charset="-122"/>
              </a:rPr>
              <a:t>(R-C)</a:t>
            </a:r>
            <a:r>
              <a:rPr lang="en-US" altLang="zh-CN" sz="2400" i="1" baseline="-25000" dirty="0">
                <a:ea typeface="宋体" charset="-122"/>
              </a:rPr>
              <a:t>i </a:t>
            </a:r>
            <a:r>
              <a:rPr lang="en-US" altLang="zh-CN" sz="2400" i="1" dirty="0">
                <a:ea typeface="宋体" charset="-122"/>
              </a:rPr>
              <a:t>&lt;= A</a:t>
            </a:r>
            <a:r>
              <a:rPr lang="en-US" altLang="zh-CN" sz="2400" dirty="0">
                <a:ea typeface="宋体" charset="-122"/>
              </a:rPr>
              <a:t> if </a:t>
            </a:r>
            <a:r>
              <a:rPr lang="en-US" altLang="zh-CN" sz="2400" i="1" dirty="0">
                <a:ea typeface="宋体" charset="-122"/>
              </a:rPr>
              <a:t>(</a:t>
            </a:r>
            <a:r>
              <a:rPr lang="en-US" altLang="zh-CN" sz="2400" i="1" dirty="0" err="1">
                <a:ea typeface="宋体" charset="-122"/>
              </a:rPr>
              <a:t>R</a:t>
            </a:r>
            <a:r>
              <a:rPr lang="en-US" altLang="zh-CN" sz="2400" i="1" baseline="-25000" dirty="0" err="1">
                <a:ea typeface="宋体" charset="-122"/>
              </a:rPr>
              <a:t>ij</a:t>
            </a:r>
            <a:r>
              <a:rPr lang="en-US" altLang="zh-CN" sz="2400" i="1" baseline="-25000" dirty="0">
                <a:ea typeface="宋体" charset="-122"/>
              </a:rPr>
              <a:t> </a:t>
            </a:r>
            <a:r>
              <a:rPr lang="en-US" altLang="zh-CN" sz="2400" i="1" dirty="0">
                <a:ea typeface="宋体" charset="-122"/>
              </a:rPr>
              <a:t>–</a:t>
            </a:r>
            <a:r>
              <a:rPr lang="en-US" altLang="zh-CN" sz="2400" i="1" dirty="0" err="1">
                <a:ea typeface="宋体" charset="-122"/>
              </a:rPr>
              <a:t>C</a:t>
            </a:r>
            <a:r>
              <a:rPr lang="en-US" altLang="zh-CN" sz="2400" i="1" baseline="-25000" dirty="0" err="1">
                <a:ea typeface="宋体" charset="-122"/>
              </a:rPr>
              <a:t>ij</a:t>
            </a:r>
            <a:r>
              <a:rPr lang="en-US" altLang="zh-CN" sz="2400" i="1" dirty="0">
                <a:ea typeface="宋体" charset="-122"/>
              </a:rPr>
              <a:t>) &lt;= A</a:t>
            </a:r>
            <a:r>
              <a:rPr lang="en-US" altLang="zh-CN" sz="2400" i="1" baseline="-25000" dirty="0">
                <a:ea typeface="宋体" charset="-122"/>
              </a:rPr>
              <a:t>j</a:t>
            </a:r>
            <a:r>
              <a:rPr lang="en-US" altLang="zh-CN" sz="2400" baseline="-25000" dirty="0">
                <a:ea typeface="宋体" charset="-122"/>
              </a:rPr>
              <a:t>   </a:t>
            </a:r>
            <a:r>
              <a:rPr lang="en-US" altLang="zh-CN" sz="2400" dirty="0">
                <a:ea typeface="宋体" charset="-122"/>
              </a:rPr>
              <a:t>for all resource type </a:t>
            </a:r>
            <a:r>
              <a:rPr lang="en-US" altLang="zh-CN" sz="2400" i="1" dirty="0">
                <a:ea typeface="宋体" charset="-122"/>
              </a:rPr>
              <a:t>j</a:t>
            </a:r>
          </a:p>
          <a:p>
            <a:pPr lvl="1" eaLnBrk="1" hangingPunct="1"/>
            <a:endParaRPr lang="en-US" altLang="zh-CN" sz="2400" dirty="0">
              <a:ea typeface="宋体"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a:t>
            </a:r>
          </a:p>
        </p:txBody>
      </p:sp>
      <p:sp>
        <p:nvSpPr>
          <p:cNvPr id="3" name="Content Placeholder 2"/>
          <p:cNvSpPr>
            <a:spLocks noGrp="1"/>
          </p:cNvSpPr>
          <p:nvPr>
            <p:ph idx="1"/>
          </p:nvPr>
        </p:nvSpPr>
        <p:spPr/>
        <p:txBody>
          <a:bodyPr>
            <a:normAutofit fontScale="85000" lnSpcReduction="20000"/>
          </a:bodyPr>
          <a:lstStyle/>
          <a:p>
            <a:pPr>
              <a:buNone/>
            </a:pPr>
            <a:r>
              <a:rPr lang="en-US" dirty="0"/>
              <a:t>Algorithm </a:t>
            </a:r>
            <a:r>
              <a:rPr lang="en-US" dirty="0" err="1"/>
              <a:t>CheckSafety</a:t>
            </a:r>
            <a:r>
              <a:rPr lang="en-US" dirty="0"/>
              <a:t>() for checking to see if a state is safe:</a:t>
            </a:r>
          </a:p>
          <a:p>
            <a:pPr>
              <a:buFontTx/>
              <a:buAutoNum type="arabicPeriod"/>
            </a:pPr>
            <a:r>
              <a:rPr lang="en-US" dirty="0"/>
              <a:t>Compute resources needed </a:t>
            </a:r>
            <a:r>
              <a:rPr lang="en-US" altLang="zh-CN" i="1" dirty="0">
                <a:ea typeface="宋体" charset="-122"/>
              </a:rPr>
              <a:t>R-C</a:t>
            </a:r>
            <a:r>
              <a:rPr lang="en-US" dirty="0"/>
              <a:t> </a:t>
            </a:r>
          </a:p>
          <a:p>
            <a:pPr>
              <a:buFontTx/>
              <a:buAutoNum type="arabicPeriod"/>
            </a:pPr>
            <a:r>
              <a:rPr lang="en-US" dirty="0" err="1"/>
              <a:t>ook</a:t>
            </a:r>
            <a:r>
              <a:rPr lang="en-US" dirty="0"/>
              <a:t> for a </a:t>
            </a:r>
            <a:r>
              <a:rPr lang="en-US" altLang="zh-CN" sz="3200" dirty="0">
                <a:ea typeface="宋体" charset="-122"/>
              </a:rPr>
              <a:t>process </a:t>
            </a:r>
            <a:r>
              <a:rPr lang="en-US" altLang="zh-CN" sz="3200" i="1" dirty="0">
                <a:ea typeface="宋体" charset="-122"/>
              </a:rPr>
              <a:t>i</a:t>
            </a:r>
            <a:r>
              <a:rPr lang="en-US" altLang="zh-CN" sz="3200" dirty="0">
                <a:ea typeface="宋体" charset="-122"/>
              </a:rPr>
              <a:t> that can run to completion by </a:t>
            </a:r>
            <a:r>
              <a:rPr lang="en-US" dirty="0"/>
              <a:t>finding an unmarked ro</a:t>
            </a:r>
            <a:r>
              <a:rPr lang="en-US" altLang="zh-CN" dirty="0">
                <a:ea typeface="宋体" charset="-122"/>
              </a:rPr>
              <a:t>w </a:t>
            </a:r>
            <a:r>
              <a:rPr lang="en-US" altLang="zh-CN" i="1" dirty="0">
                <a:ea typeface="宋体" charset="-122"/>
              </a:rPr>
              <a:t>i</a:t>
            </a:r>
            <a:r>
              <a:rPr lang="en-US" altLang="zh-CN" dirty="0">
                <a:ea typeface="宋体" charset="-122"/>
              </a:rPr>
              <a:t> with </a:t>
            </a:r>
            <a:r>
              <a:rPr lang="en-US" altLang="zh-CN" i="1" dirty="0">
                <a:ea typeface="宋体" charset="-122"/>
              </a:rPr>
              <a:t>(R-C)</a:t>
            </a:r>
            <a:r>
              <a:rPr lang="en-US" altLang="zh-CN" i="1" baseline="-25000" dirty="0">
                <a:ea typeface="宋体" charset="-122"/>
              </a:rPr>
              <a:t>i</a:t>
            </a:r>
            <a:r>
              <a:rPr lang="en-US" altLang="zh-CN" i="1" dirty="0">
                <a:ea typeface="宋体" charset="-122"/>
              </a:rPr>
              <a:t> ≤ A</a:t>
            </a:r>
            <a:r>
              <a:rPr lang="en-US" altLang="zh-CN" dirty="0">
                <a:ea typeface="宋体" charset="-122"/>
              </a:rPr>
              <a:t>. </a:t>
            </a:r>
            <a:r>
              <a:rPr lang="en-US" dirty="0"/>
              <a:t>If no such row exists, system will eventually deadlock since no process can run to completion</a:t>
            </a:r>
          </a:p>
          <a:p>
            <a:pPr>
              <a:buFontTx/>
              <a:buAutoNum type="arabicPeriod"/>
            </a:pPr>
            <a:r>
              <a:rPr lang="en-US" dirty="0"/>
              <a:t>Assume process of row </a:t>
            </a:r>
            <a:r>
              <a:rPr lang="en-US" i="1" dirty="0"/>
              <a:t>i</a:t>
            </a:r>
            <a:r>
              <a:rPr lang="en-US" dirty="0"/>
              <a:t> requests all resources it needs and finishes. Mark process </a:t>
            </a:r>
            <a:r>
              <a:rPr lang="en-US" i="1" dirty="0"/>
              <a:t>i</a:t>
            </a:r>
            <a:r>
              <a:rPr lang="en-US" dirty="0"/>
              <a:t> as completed, free all its resources and add the </a:t>
            </a:r>
            <a:r>
              <a:rPr lang="en-US" i="1" dirty="0"/>
              <a:t>i-</a:t>
            </a:r>
            <a:r>
              <a:rPr lang="en-US" i="1" dirty="0" err="1"/>
              <a:t>th</a:t>
            </a:r>
            <a:r>
              <a:rPr lang="en-US" dirty="0"/>
              <a:t> row of </a:t>
            </a:r>
            <a:r>
              <a:rPr lang="en-US" i="1" dirty="0"/>
              <a:t>C</a:t>
            </a:r>
            <a:r>
              <a:rPr lang="en-US" dirty="0"/>
              <a:t> to the </a:t>
            </a:r>
            <a:r>
              <a:rPr lang="en-US" i="1" dirty="0"/>
              <a:t>A</a:t>
            </a:r>
            <a:r>
              <a:rPr lang="en-US" dirty="0"/>
              <a:t> vector</a:t>
            </a:r>
          </a:p>
          <a:p>
            <a:pPr>
              <a:buFontTx/>
              <a:buAutoNum type="arabicPeriod"/>
            </a:pPr>
            <a:r>
              <a:rPr lang="en-US" dirty="0"/>
              <a:t>Repeat steps 1 and 2 until either all processes marked terminated (initial state is safe) or no process is left whose resource needs can be met (there is a deadlock, so initial state is unsafe).</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592138"/>
            <a:ext cx="8229600" cy="1143000"/>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 by calling </a:t>
            </a:r>
            <a:r>
              <a:rPr lang="en-US" dirty="0" err="1"/>
              <a:t>CheckSafety</a:t>
            </a:r>
            <a:r>
              <a:rPr lang="en-US" dirty="0"/>
              <a:t>()</a:t>
            </a:r>
            <a:endParaRPr lang="en-US" altLang="zh-CN" dirty="0">
              <a:ea typeface="宋体" charset="-122"/>
            </a:endParaRP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process request until it is safe to grant it.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576263"/>
            <a:ext cx="8229600" cy="1143000"/>
          </a:xfrm>
        </p:spPr>
        <p:txBody>
          <a:bodyPr/>
          <a:lstStyle/>
          <a:p>
            <a:pPr eaLnBrk="1" hangingPunct="1"/>
            <a:r>
              <a:rPr lang="en-US" altLang="zh-CN" sz="4000" dirty="0">
                <a:ea typeface="宋体" charset="-122"/>
              </a:rPr>
              <a:t>An example system: </a:t>
            </a:r>
            <a:br>
              <a:rPr lang="en-US" altLang="zh-CN" sz="4000" dirty="0">
                <a:ea typeface="宋体" charset="-122"/>
              </a:rPr>
            </a:br>
            <a:r>
              <a:rPr lang="en-US" altLang="zh-CN" sz="4000" dirty="0">
                <a:ea typeface="宋体" charset="-122"/>
              </a:rPr>
              <a:t>starting state</a:t>
            </a:r>
          </a:p>
        </p:txBody>
      </p:sp>
      <p:graphicFrame>
        <p:nvGraphicFramePr>
          <p:cNvPr id="1026" name="Object 4"/>
          <p:cNvGraphicFramePr>
            <a:graphicFrameLocks noGrp="1" noChangeAspect="1"/>
          </p:cNvGraphicFramePr>
          <p:nvPr>
            <p:ph sz="quarter" idx="1"/>
            <p:extLst>
              <p:ext uri="{D42A27DB-BD31-4B8C-83A1-F6EECF244321}">
                <p14:modId xmlns:p14="http://schemas.microsoft.com/office/powerpoint/2010/main" val="1749934590"/>
              </p:ext>
            </p:extLst>
          </p:nvPr>
        </p:nvGraphicFramePr>
        <p:xfrm>
          <a:off x="5176837" y="2497139"/>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6837"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Grp="1" noChangeAspect="1"/>
          </p:cNvGraphicFramePr>
          <p:nvPr>
            <p:ph sz="quarter" idx="2"/>
            <p:extLst>
              <p:ext uri="{D42A27DB-BD31-4B8C-83A1-F6EECF244321}">
                <p14:modId xmlns:p14="http://schemas.microsoft.com/office/powerpoint/2010/main" val="2070196533"/>
              </p:ext>
            </p:extLst>
          </p:nvPr>
        </p:nvGraphicFramePr>
        <p:xfrm>
          <a:off x="8575676" y="2497138"/>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75676"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1206789628"/>
              </p:ext>
            </p:extLst>
          </p:nvPr>
        </p:nvGraphicFramePr>
        <p:xfrm>
          <a:off x="5214937" y="4994276"/>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14937" y="4994276"/>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
          <p:cNvGraphicFramePr>
            <a:graphicFrameLocks noGrp="1" noChangeAspect="1"/>
          </p:cNvGraphicFramePr>
          <p:nvPr>
            <p:ph sz="quarter" idx="4"/>
            <p:extLst>
              <p:ext uri="{D42A27DB-BD31-4B8C-83A1-F6EECF244321}">
                <p14:modId xmlns:p14="http://schemas.microsoft.com/office/powerpoint/2010/main" val="701144623"/>
              </p:ext>
            </p:extLst>
          </p:nvPr>
        </p:nvGraphicFramePr>
        <p:xfrm>
          <a:off x="8586787" y="4941889"/>
          <a:ext cx="2376488" cy="465137"/>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586787" y="4941889"/>
                        <a:ext cx="2376488"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03B83693-E63F-F9F2-12A9-6EB8056670AC}"/>
              </a:ext>
            </a:extLst>
          </p:cNvPr>
          <p:cNvSpPr txBox="1"/>
          <p:nvPr/>
        </p:nvSpPr>
        <p:spPr>
          <a:xfrm>
            <a:off x="7617729" y="5459413"/>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10-(1+5+2+0)=2, 5-(0+1+1+0)=3</a:t>
            </a:r>
          </a:p>
          <a:p>
            <a:r>
              <a:rPr lang="en-GB" sz="2000" b="0" dirty="0">
                <a:latin typeface="+mn-lt"/>
                <a:ea typeface="+mn-ea"/>
                <a:cs typeface="+mn-cs"/>
              </a:rPr>
              <a:t>6-(0+1+1+2)=2,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3A785C12-23E6-F21F-5329-F355C7312DCB}"/>
              </a:ext>
            </a:extLst>
          </p:cNvPr>
          <p:cNvSpPr txBox="1"/>
          <p:nvPr/>
        </p:nvSpPr>
        <p:spPr>
          <a:xfrm>
            <a:off x="5162369" y="2057400"/>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B8ECC484-D0E2-6CBC-3616-5DDDE6441CA6}"/>
              </a:ext>
            </a:extLst>
          </p:cNvPr>
          <p:cNvSpPr txBox="1"/>
          <p:nvPr/>
        </p:nvSpPr>
        <p:spPr>
          <a:xfrm>
            <a:off x="8606078" y="2057400"/>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DB9FC14E-3B44-3445-6839-D96560865837}"/>
              </a:ext>
            </a:extLst>
          </p:cNvPr>
          <p:cNvSpPr txBox="1"/>
          <p:nvPr/>
        </p:nvSpPr>
        <p:spPr>
          <a:xfrm>
            <a:off x="5054890" y="4541779"/>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90437DFA-23BD-EEDD-F1E9-F7E506BE61A5}"/>
              </a:ext>
            </a:extLst>
          </p:cNvPr>
          <p:cNvSpPr txBox="1"/>
          <p:nvPr/>
        </p:nvSpPr>
        <p:spPr>
          <a:xfrm>
            <a:off x="8526933" y="4541779"/>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Rectangle 3">
            <a:extLst>
              <a:ext uri="{FF2B5EF4-FFF2-40B4-BE49-F238E27FC236}">
                <a16:creationId xmlns:a16="http://schemas.microsoft.com/office/drawing/2014/main" id="{81E830A8-4302-64C8-3625-841F54090C01}"/>
              </a:ext>
            </a:extLst>
          </p:cNvPr>
          <p:cNvSpPr txBox="1">
            <a:spLocks noChangeArrowheads="1"/>
          </p:cNvSpPr>
          <p:nvPr/>
        </p:nvSpPr>
        <p:spPr bwMode="auto">
          <a:xfrm>
            <a:off x="76200" y="1917701"/>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ea typeface="宋体" charset="-122"/>
              </a:rPr>
              <a:t>4 processes P1 through P4; 4 resource types with 10, 5, 6, 5 instances each.</a:t>
            </a:r>
          </a:p>
          <a:p>
            <a:pPr>
              <a:lnSpc>
                <a:spcPct val="90000"/>
              </a:lnSpc>
            </a:pPr>
            <a:r>
              <a:rPr lang="en-GB" altLang="zh-CN" sz="2800" b="0" kern="0" dirty="0">
                <a:ea typeface="宋体" charset="-122"/>
              </a:rPr>
              <a:t>Current system state  encoded in matrices </a:t>
            </a:r>
            <a:r>
              <a:rPr lang="en-GB" altLang="zh-CN" sz="2800" b="0" i="1" kern="0" dirty="0">
                <a:ea typeface="宋体" charset="-122"/>
              </a:rPr>
              <a:t>R, C </a:t>
            </a:r>
            <a:r>
              <a:rPr lang="en-GB" altLang="zh-CN" sz="2800" b="0" kern="0" dirty="0">
                <a:ea typeface="宋体" charset="-122"/>
              </a:rPr>
              <a:t>and vectors </a:t>
            </a:r>
            <a:r>
              <a:rPr lang="en-GB" altLang="zh-CN" sz="2800" b="0" i="1" kern="0" dirty="0">
                <a:ea typeface="宋体" charset="-122"/>
              </a:rPr>
              <a:t>E, A.</a:t>
            </a:r>
          </a:p>
          <a:p>
            <a:pPr>
              <a:lnSpc>
                <a:spcPct val="90000"/>
              </a:lnSpc>
            </a:pPr>
            <a:endParaRPr lang="en-US" altLang="zh-CN" sz="2400" b="0" kern="0" dirty="0">
              <a:ea typeface="宋体"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a:ea typeface="宋体" charset="-122"/>
              </a:rPr>
              <a:t>Request to check for safety</a:t>
            </a:r>
          </a:p>
        </p:txBody>
      </p:sp>
      <p:sp>
        <p:nvSpPr>
          <p:cNvPr id="1741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Assume the starting state is a safe state (can be checked with Banker’s algorithm)</a:t>
            </a:r>
          </a:p>
          <a:p>
            <a:pPr eaLnBrk="1" hangingPunct="1">
              <a:lnSpc>
                <a:spcPct val="90000"/>
              </a:lnSpc>
            </a:pPr>
            <a:r>
              <a:rPr lang="en-US" altLang="zh-CN" sz="2800" dirty="0">
                <a:ea typeface="宋体" charset="-122"/>
              </a:rPr>
              <a:t>P2 is now requesting 2 more of Resource 1 and 1 more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with Bankers algorithm</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p:txBody>
          <a:bodyPr/>
          <a:lstStyle/>
          <a:p>
            <a:pPr eaLnBrk="1" hangingPunct="1"/>
            <a:r>
              <a:rPr lang="en-US" altLang="zh-CN" sz="4000">
                <a:ea typeface="宋体" charset="-122"/>
              </a:rPr>
              <a:t>An example system: new state</a:t>
            </a:r>
          </a:p>
        </p:txBody>
      </p:sp>
      <p:graphicFrame>
        <p:nvGraphicFramePr>
          <p:cNvPr id="2050" name="Object 3"/>
          <p:cNvGraphicFramePr>
            <a:graphicFrameLocks noGrp="1" noChangeAspect="1"/>
          </p:cNvGraphicFramePr>
          <p:nvPr>
            <p:ph sz="quarter" idx="1"/>
          </p:nvPr>
        </p:nvGraphicFramePr>
        <p:xfrm>
          <a:off x="2012950" y="2497139"/>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205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950"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nvPr>
        </p:nvGraphicFramePr>
        <p:xfrm>
          <a:off x="4578351" y="2497138"/>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2051"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8351"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nvPr>
        </p:nvGraphicFramePr>
        <p:xfrm>
          <a:off x="3473450" y="4994276"/>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2052"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3450" y="4994276"/>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nvPr>
        </p:nvGraphicFramePr>
        <p:xfrm>
          <a:off x="6873875" y="4918076"/>
          <a:ext cx="2317750" cy="468313"/>
        </p:xfrm>
        <a:graphic>
          <a:graphicData uri="http://schemas.openxmlformats.org/presentationml/2006/ole">
            <mc:AlternateContent xmlns:mc="http://schemas.openxmlformats.org/markup-compatibility/2006">
              <mc:Choice xmlns:v="urn:schemas-microsoft-com:vml" Requires="v">
                <p:oleObj name="Equation" r:id="rId9" imgW="1066680" imgH="215640" progId="Equation.3">
                  <p:embed/>
                </p:oleObj>
              </mc:Choice>
              <mc:Fallback>
                <p:oleObj name="Equation" r:id="rId9" imgW="1066680" imgH="215640" progId="Equation.3">
                  <p:embed/>
                  <p:pic>
                    <p:nvPicPr>
                      <p:cNvPr id="2053"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73875" y="4918076"/>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nvGraphicFramePr>
        <p:xfrm>
          <a:off x="7151688" y="2517775"/>
          <a:ext cx="3308350" cy="1936750"/>
        </p:xfrm>
        <a:graphic>
          <a:graphicData uri="http://schemas.openxmlformats.org/presentationml/2006/ole">
            <mc:AlternateContent xmlns:mc="http://schemas.openxmlformats.org/markup-compatibility/2006">
              <mc:Choice xmlns:v="urn:schemas-microsoft-com:vml" Requires="v">
                <p:oleObj name="Equation" r:id="rId11" imgW="1562040" imgH="914400" progId="Equation.3">
                  <p:embed/>
                </p:oleObj>
              </mc:Choice>
              <mc:Fallback>
                <p:oleObj name="Equation" r:id="rId11" imgW="1562040" imgH="914400" progId="Equation.3">
                  <p:embed/>
                  <p:pic>
                    <p:nvPicPr>
                      <p:cNvPr id="2054"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1688" y="251777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a:extLst>
              <a:ext uri="{FF2B5EF4-FFF2-40B4-BE49-F238E27FC236}">
                <a16:creationId xmlns:a16="http://schemas.microsoft.com/office/drawing/2014/main" id="{1BCAB0AD-A686-A5C1-E581-9AC383530ACD}"/>
              </a:ext>
            </a:extLst>
          </p:cNvPr>
          <p:cNvSpPr txBox="1"/>
          <p:nvPr/>
        </p:nvSpPr>
        <p:spPr>
          <a:xfrm>
            <a:off x="6311902" y="5443539"/>
            <a:ext cx="3910011"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mn-lt"/>
                <a:ea typeface="+mn-ea"/>
                <a:cs typeface="+mn-cs"/>
              </a:rPr>
              <a:t>A is obtained by subtracting each column sum of C from E</a:t>
            </a:r>
          </a:p>
          <a:p>
            <a:r>
              <a:rPr lang="en-GB" sz="2000" b="0" dirty="0">
                <a:latin typeface="+mn-lt"/>
                <a:ea typeface="+mn-ea"/>
                <a:cs typeface="+mn-cs"/>
              </a:rPr>
              <a:t>10-(1+7+2+0)=0, 5-(0+1+1+0)=3</a:t>
            </a:r>
          </a:p>
          <a:p>
            <a:r>
              <a:rPr lang="en-GB" sz="2000" b="0" dirty="0">
                <a:latin typeface="+mn-lt"/>
                <a:ea typeface="+mn-ea"/>
                <a:cs typeface="+mn-cs"/>
              </a:rPr>
              <a:t>6-(0+2+1+2)=1, 5-(0+1+0+0)=4</a:t>
            </a:r>
            <a:endParaRPr lang="en-SE" sz="2000" b="0" dirty="0">
              <a:latin typeface="+mn-lt"/>
              <a:ea typeface="+mn-ea"/>
              <a:cs typeface="+mn-cs"/>
            </a:endParaRPr>
          </a:p>
        </p:txBody>
      </p:sp>
      <p:sp>
        <p:nvSpPr>
          <p:cNvPr id="3" name="TextBox 2">
            <a:extLst>
              <a:ext uri="{FF2B5EF4-FFF2-40B4-BE49-F238E27FC236}">
                <a16:creationId xmlns:a16="http://schemas.microsoft.com/office/drawing/2014/main" id="{7B673BDD-B5D9-2985-1B85-32EDBB6EB595}"/>
              </a:ext>
            </a:extLst>
          </p:cNvPr>
          <p:cNvSpPr txBox="1"/>
          <p:nvPr/>
        </p:nvSpPr>
        <p:spPr>
          <a:xfrm>
            <a:off x="1981200" y="2057400"/>
            <a:ext cx="2419701"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4" name="TextBox 3">
            <a:extLst>
              <a:ext uri="{FF2B5EF4-FFF2-40B4-BE49-F238E27FC236}">
                <a16:creationId xmlns:a16="http://schemas.microsoft.com/office/drawing/2014/main" id="{D024445B-5073-AD5D-F4D4-C49A13C32EDC}"/>
              </a:ext>
            </a:extLst>
          </p:cNvPr>
          <p:cNvSpPr txBox="1"/>
          <p:nvPr/>
        </p:nvSpPr>
        <p:spPr>
          <a:xfrm>
            <a:off x="4676775" y="2076391"/>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5" name="TextBox 4">
            <a:extLst>
              <a:ext uri="{FF2B5EF4-FFF2-40B4-BE49-F238E27FC236}">
                <a16:creationId xmlns:a16="http://schemas.microsoft.com/office/drawing/2014/main" id="{1147A1EE-D46C-189D-3C52-D27CE691C31E}"/>
              </a:ext>
            </a:extLst>
          </p:cNvPr>
          <p:cNvSpPr txBox="1"/>
          <p:nvPr/>
        </p:nvSpPr>
        <p:spPr>
          <a:xfrm>
            <a:off x="3048000" y="4541779"/>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6" name="TextBox 5">
            <a:extLst>
              <a:ext uri="{FF2B5EF4-FFF2-40B4-BE49-F238E27FC236}">
                <a16:creationId xmlns:a16="http://schemas.microsoft.com/office/drawing/2014/main" id="{77C13E62-3326-CA30-6D57-BFE7FAF5504C}"/>
              </a:ext>
            </a:extLst>
          </p:cNvPr>
          <p:cNvSpPr txBox="1"/>
          <p:nvPr/>
        </p:nvSpPr>
        <p:spPr>
          <a:xfrm>
            <a:off x="6520043" y="4541779"/>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7" name="TextBox 6">
            <a:extLst>
              <a:ext uri="{FF2B5EF4-FFF2-40B4-BE49-F238E27FC236}">
                <a16:creationId xmlns:a16="http://schemas.microsoft.com/office/drawing/2014/main" id="{EB4A6912-CB38-CD10-35A2-00BEACAE6BF9}"/>
              </a:ext>
            </a:extLst>
          </p:cNvPr>
          <p:cNvSpPr txBox="1"/>
          <p:nvPr/>
        </p:nvSpPr>
        <p:spPr>
          <a:xfrm>
            <a:off x="7783574" y="2076391"/>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(R-C)</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&gt; A</a:t>
            </a:r>
          </a:p>
          <a:p>
            <a:pPr marL="469900" indent="-469900" eaLnBrk="1" hangingPunct="1">
              <a:spcBef>
                <a:spcPct val="25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P1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3074" name="Object 3"/>
          <p:cNvGraphicFramePr>
            <a:graphicFrameLocks noGrp="1" noChangeAspect="1"/>
          </p:cNvGraphicFramePr>
          <p:nvPr>
            <p:ph sz="quarter" idx="1"/>
          </p:nvPr>
        </p:nvGraphicFramePr>
        <p:xfrm>
          <a:off x="2012950" y="2497139"/>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nvPr>
        </p:nvGraphicFramePr>
        <p:xfrm>
          <a:off x="4578351" y="2497138"/>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
          <p:cNvGraphicFramePr>
            <a:graphicFrameLocks noGrp="1" noChangeAspect="1"/>
          </p:cNvGraphicFramePr>
          <p:nvPr>
            <p:ph sz="quarter" idx="3"/>
          </p:nvPr>
        </p:nvGraphicFramePr>
        <p:xfrm>
          <a:off x="3473450" y="4838701"/>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838701"/>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nvPr>
        </p:nvGraphicFramePr>
        <p:xfrm>
          <a:off x="6873875" y="4784726"/>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3875" y="4784726"/>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nvGraphicFramePr>
        <p:xfrm>
          <a:off x="7151688" y="2517775"/>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777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838200" y="1752600"/>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a:xfrm>
            <a:off x="8305800" y="6364288"/>
            <a:ext cx="1905000" cy="457200"/>
          </a:xfrm>
          <a:noFill/>
        </p:spPr>
        <p:txBody>
          <a:bodyPr/>
          <a:lstStyle/>
          <a:p>
            <a:fld id="{48CA802D-E36B-45E7-AFE9-6B97653694B4}" type="slidenum">
              <a:rPr lang="en-US" altLang="zh-CN" b="0">
                <a:solidFill>
                  <a:srgbClr val="000000"/>
                </a:solidFill>
                <a:cs typeface="+mn-cs"/>
              </a:rPr>
              <a:pPr/>
              <a:t>4</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2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P2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pSp>
        <p:nvGrpSpPr>
          <p:cNvPr id="2" name="Group 9"/>
          <p:cNvGrpSpPr>
            <a:grpSpLocks/>
          </p:cNvGrpSpPr>
          <p:nvPr/>
        </p:nvGrpSpPr>
        <p:grpSpPr bwMode="auto">
          <a:xfrm>
            <a:off x="2012950" y="2497138"/>
            <a:ext cx="8447088" cy="2241550"/>
            <a:chOff x="308" y="1573"/>
            <a:chExt cx="5321" cy="1695"/>
          </a:xfrm>
        </p:grpSpPr>
        <p:graphicFrame>
          <p:nvGraphicFramePr>
            <p:cNvPr id="4098" name="Object 3"/>
            <p:cNvGraphicFramePr>
              <a:graphicFrameLocks noChangeAspect="1"/>
            </p:cNvGraphicFramePr>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
            <p:cNvGraphicFramePr>
              <a:graphicFrameLocks noChangeAspect="1"/>
            </p:cNvGraphicFramePr>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2570705"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1 of matrix </a:t>
            </a:r>
            <a:r>
              <a:rPr lang="en-US" altLang="zh-CN" sz="2400" b="0" i="1" dirty="0">
                <a:solidFill>
                  <a:srgbClr val="000000"/>
                </a:solidFill>
                <a:latin typeface="Helvetica" pitchFamily="2" charset="0"/>
                <a:ea typeface="宋体" charset="-122"/>
                <a:cs typeface="+mn-cs"/>
              </a:rPr>
              <a:t>R-C</a:t>
            </a:r>
            <a:r>
              <a:rPr lang="en-US" altLang="zh-CN" sz="2400" b="0" dirty="0">
                <a:solidFill>
                  <a:srgbClr val="000000"/>
                </a:solidFill>
                <a:latin typeface="Helvetica" pitchFamily="2" charset="0"/>
                <a:ea typeface="宋体" charset="-122"/>
                <a:cs typeface="+mn-cs"/>
              </a:rPr>
              <a:t> again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P1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5122" name="Object 4"/>
          <p:cNvGraphicFramePr>
            <a:graphicFrameLocks noGrp="1" noChangeAspect="1"/>
          </p:cNvGraphicFramePr>
          <p:nvPr>
            <p:ph sz="quarter" idx="1"/>
          </p:nvPr>
        </p:nvGraphicFramePr>
        <p:xfrm>
          <a:off x="2012950" y="2508250"/>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508250"/>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nvPr>
        </p:nvGraphicFramePr>
        <p:xfrm>
          <a:off x="4578351" y="249713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nvPr>
        </p:nvGraphicFramePr>
        <p:xfrm>
          <a:off x="3473450" y="4364038"/>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364038"/>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7"/>
          <p:cNvGraphicFramePr>
            <a:graphicFrameLocks noGrp="1" noChangeAspect="1"/>
          </p:cNvGraphicFramePr>
          <p:nvPr>
            <p:ph sz="quarter" idx="4"/>
          </p:nvPr>
        </p:nvGraphicFramePr>
        <p:xfrm>
          <a:off x="7639050" y="4368801"/>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368801"/>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8153400" y="2300336"/>
            <a:ext cx="234950" cy="766714"/>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6934200" y="1882764"/>
            <a:ext cx="4197350" cy="400110"/>
          </a:xfrm>
          <a:prstGeom prst="rect">
            <a:avLst/>
          </a:prstGeom>
          <a:noFill/>
          <a:ln w="38100" algn="ctr">
            <a:noFill/>
            <a:miter lim="800000"/>
            <a:headEnd/>
            <a:tailEnd/>
          </a:ln>
        </p:spPr>
        <p:txBody>
          <a:bodyPr wrap="square">
            <a:spAutoFit/>
          </a:bodyPr>
          <a:lstStyle/>
          <a:p>
            <a:pPr algn="ctr">
              <a:spcBef>
                <a:spcPct val="50000"/>
              </a:spcBef>
            </a:pPr>
            <a:r>
              <a:rPr lang="en-US" altLang="zh-CN" sz="2000" b="0" dirty="0">
                <a:solidFill>
                  <a:srgbClr val="000000"/>
                </a:solidFill>
                <a:latin typeface="Times New Roman" pitchFamily="18" charset="0"/>
                <a:ea typeface="宋体" charset="-122"/>
                <a:cs typeface="+mn-cs"/>
              </a:rPr>
              <a:t>Row 2 process marked as completed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2552283"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570705"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3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P3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nvPr>
        </p:nvGraphicFramePr>
        <p:xfrm>
          <a:off x="2012950" y="248602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8602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nvPr>
        </p:nvGraphicFramePr>
        <p:xfrm>
          <a:off x="4578351" y="249713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nvPr>
        </p:nvGraphicFramePr>
        <p:xfrm>
          <a:off x="3473450" y="421957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21957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7"/>
          <p:cNvGraphicFramePr>
            <a:graphicFrameLocks noGrp="1" noChangeAspect="1"/>
          </p:cNvGraphicFramePr>
          <p:nvPr>
            <p:ph sz="quarter" idx="4"/>
          </p:nvPr>
        </p:nvGraphicFramePr>
        <p:xfrm>
          <a:off x="7639050" y="422275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22275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2557307"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7307"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7307"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57307" y="369276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4 of matrix </a:t>
            </a:r>
            <a:r>
              <a:rPr lang="en-US" altLang="zh-CN" sz="2400" b="0" i="1" dirty="0">
                <a:solidFill>
                  <a:srgbClr val="000000"/>
                </a:solidFill>
                <a:latin typeface="Helvetica" pitchFamily="2" charset="0"/>
                <a:ea typeface="宋体" charset="-122"/>
                <a:cs typeface="+mn-cs"/>
              </a:rPr>
              <a:t>R-C</a:t>
            </a: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P4 to completion</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Free all its resources and add them to A: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7170" name="Object 4"/>
          <p:cNvGraphicFramePr>
            <a:graphicFrameLocks noGrp="1" noChangeAspect="1"/>
          </p:cNvGraphicFramePr>
          <p:nvPr>
            <p:ph sz="quarter" idx="1"/>
          </p:nvPr>
        </p:nvGraphicFramePr>
        <p:xfrm>
          <a:off x="2238376" y="2503489"/>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2503489"/>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nvPr>
        </p:nvGraphicFramePr>
        <p:xfrm>
          <a:off x="4578351" y="2525713"/>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525713"/>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nvPr>
        </p:nvGraphicFramePr>
        <p:xfrm>
          <a:off x="3473450" y="426402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26402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7"/>
          <p:cNvGraphicFramePr>
            <a:graphicFrameLocks noGrp="1" noChangeAspect="1"/>
          </p:cNvGraphicFramePr>
          <p:nvPr>
            <p:ph sz="quarter" idx="4"/>
          </p:nvPr>
        </p:nvGraphicFramePr>
        <p:xfrm>
          <a:off x="7639050" y="4278314"/>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278314"/>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2557307"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7307"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7307"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57307" y="369276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600200" y="1917701"/>
            <a:ext cx="8859838" cy="4940299"/>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 process can complete successfully. Therefore, the starting state is a safe state</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the requested resources (</a:t>
            </a:r>
            <a:r>
              <a:rPr lang="en-GB" altLang="zh-CN" sz="2000" b="0" dirty="0">
                <a:solidFill>
                  <a:srgbClr val="000000"/>
                </a:solidFill>
                <a:latin typeface="Helvetica" pitchFamily="2" charset="0"/>
                <a:ea typeface="宋体" charset="-122"/>
                <a:cs typeface="+mn-cs"/>
              </a:rPr>
              <a:t>2 more of resource 1 and 1 more of resource 3</a:t>
            </a:r>
            <a:r>
              <a:rPr lang="en-US" altLang="zh-CN" sz="2000" b="0" dirty="0">
                <a:solidFill>
                  <a:srgbClr val="000000"/>
                </a:solidFill>
                <a:latin typeface="Helvetica" pitchFamily="2" charset="0"/>
                <a:ea typeface="宋体" charset="-122"/>
                <a:cs typeface="+mn-cs"/>
              </a:rPr>
              <a:t>) to P2,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8194" name="Object 4"/>
          <p:cNvGraphicFramePr>
            <a:graphicFrameLocks noGrp="1" noChangeAspect="1"/>
          </p:cNvGraphicFramePr>
          <p:nvPr>
            <p:ph sz="quarter" idx="1"/>
          </p:nvPr>
        </p:nvGraphicFramePr>
        <p:xfrm>
          <a:off x="2316164" y="2563814"/>
          <a:ext cx="1836737" cy="1436687"/>
        </p:xfrm>
        <a:graphic>
          <a:graphicData uri="http://schemas.openxmlformats.org/presentationml/2006/ole">
            <mc:AlternateContent xmlns:mc="http://schemas.openxmlformats.org/markup-compatibility/2006">
              <mc:Choice xmlns:v="urn:schemas-microsoft-com:vml" Requires="v">
                <p:oleObj name="公式" r:id="rId3" imgW="1168200" imgH="914400" progId="Equation.3">
                  <p:embed/>
                </p:oleObj>
              </mc:Choice>
              <mc:Fallback>
                <p:oleObj name="公式" r:id="rId3" imgW="1168200" imgH="914400" progId="Equation.3">
                  <p:embed/>
                  <p:pic>
                    <p:nvPicPr>
                      <p:cNvPr id="819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6164" y="2563814"/>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nvPr>
        </p:nvGraphicFramePr>
        <p:xfrm>
          <a:off x="4911725" y="2566988"/>
          <a:ext cx="2128838" cy="1473200"/>
        </p:xfrm>
        <a:graphic>
          <a:graphicData uri="http://schemas.openxmlformats.org/presentationml/2006/ole">
            <mc:AlternateContent xmlns:mc="http://schemas.openxmlformats.org/markup-compatibility/2006">
              <mc:Choice xmlns:v="urn:schemas-microsoft-com:vml" Requires="v">
                <p:oleObj name="公式" r:id="rId5" imgW="1320480" imgH="914400" progId="Equation.3">
                  <p:embed/>
                </p:oleObj>
              </mc:Choice>
              <mc:Fallback>
                <p:oleObj name="公式" r:id="rId5" imgW="1320480" imgH="914400" progId="Equation.3">
                  <p:embed/>
                  <p:pic>
                    <p:nvPicPr>
                      <p:cNvPr id="8195"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1725" y="2566988"/>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nvPr>
        </p:nvGraphicFramePr>
        <p:xfrm>
          <a:off x="3473450" y="4364038"/>
          <a:ext cx="2406650" cy="374650"/>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8196"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73450" y="4364038"/>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Object 7"/>
          <p:cNvGraphicFramePr>
            <a:graphicFrameLocks noGrp="1" noChangeAspect="1"/>
          </p:cNvGraphicFramePr>
          <p:nvPr>
            <p:ph sz="quarter" idx="4"/>
          </p:nvPr>
        </p:nvGraphicFramePr>
        <p:xfrm>
          <a:off x="7639050" y="4376738"/>
          <a:ext cx="1849438" cy="349250"/>
        </p:xfrm>
        <a:graphic>
          <a:graphicData uri="http://schemas.openxmlformats.org/presentationml/2006/ole">
            <mc:AlternateContent xmlns:mc="http://schemas.openxmlformats.org/markup-compatibility/2006">
              <mc:Choice xmlns:v="urn:schemas-microsoft-com:vml" Requires="v">
                <p:oleObj name="Equation" r:id="rId9" imgW="1143000" imgH="215640" progId="Equation.3">
                  <p:embed/>
                </p:oleObj>
              </mc:Choice>
              <mc:Fallback>
                <p:oleObj name="Equation" r:id="rId9" imgW="1143000" imgH="215640" progId="Equation.3">
                  <p:embed/>
                  <p:pic>
                    <p:nvPicPr>
                      <p:cNvPr id="8197"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39050" y="4376738"/>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nvGraphicFramePr>
        <p:xfrm>
          <a:off x="7150100" y="2514600"/>
          <a:ext cx="3309938" cy="1612900"/>
        </p:xfrm>
        <a:graphic>
          <a:graphicData uri="http://schemas.openxmlformats.org/presentationml/2006/ole">
            <mc:AlternateContent xmlns:mc="http://schemas.openxmlformats.org/markup-compatibility/2006">
              <mc:Choice xmlns:v="urn:schemas-microsoft-com:vml" Requires="v">
                <p:oleObj name="公式" r:id="rId11" imgW="1562040" imgH="914400" progId="Equation.3">
                  <p:embed/>
                </p:oleObj>
              </mc:Choice>
              <mc:Fallback>
                <p:oleObj name="公式" r:id="rId11" imgW="1562040" imgH="914400" progId="Equation.3">
                  <p:embed/>
                  <p:pic>
                    <p:nvPicPr>
                      <p:cNvPr id="819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50100" y="2514600"/>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4000" dirty="0">
                <a:ea typeface="宋体" charset="-122"/>
              </a:rPr>
              <a:t>Next Request to Check for Safety</a:t>
            </a:r>
          </a:p>
        </p:txBody>
      </p:sp>
      <p:sp>
        <p:nvSpPr>
          <p:cNvPr id="20485" name="Rectangle 3"/>
          <p:cNvSpPr>
            <a:spLocks noGrp="1" noChangeArrowheads="1"/>
          </p:cNvSpPr>
          <p:nvPr>
            <p:ph type="body" idx="1"/>
          </p:nvPr>
        </p:nvSpPr>
        <p:spPr>
          <a:xfrm>
            <a:off x="609600" y="1917701"/>
            <a:ext cx="11074400" cy="2173004"/>
          </a:xfrm>
        </p:spPr>
        <p:txBody>
          <a:bodyPr>
            <a:normAutofit fontScale="92500" lnSpcReduction="20000"/>
          </a:bodyPr>
          <a:lstStyle/>
          <a:p>
            <a:pPr eaLnBrk="1" hangingPunct="1">
              <a:lnSpc>
                <a:spcPct val="90000"/>
              </a:lnSpc>
            </a:pPr>
            <a:r>
              <a:rPr lang="en-US" altLang="zh-CN" sz="2800" dirty="0">
                <a:ea typeface="宋体" charset="-122"/>
              </a:rPr>
              <a:t>Now start from this new safe state, and consider the next request for resources</a:t>
            </a:r>
          </a:p>
          <a:p>
            <a:pPr eaLnBrk="1" hangingPunct="1">
              <a:lnSpc>
                <a:spcPct val="90000"/>
              </a:lnSpc>
            </a:pPr>
            <a:r>
              <a:rPr lang="en-US" altLang="zh-CN" sz="2800" dirty="0">
                <a:ea typeface="宋体" charset="-122"/>
              </a:rPr>
              <a:t>Process 1 is now requesting 1 more of resource 3 </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the bankers algorithm</a:t>
            </a:r>
          </a:p>
        </p:txBody>
      </p:sp>
      <p:graphicFrame>
        <p:nvGraphicFramePr>
          <p:cNvPr id="9218" name="Object 3"/>
          <p:cNvGraphicFramePr>
            <a:graphicFrameLocks noChangeAspect="1"/>
          </p:cNvGraphicFramePr>
          <p:nvPr>
            <p:extLst>
              <p:ext uri="{D42A27DB-BD31-4B8C-83A1-F6EECF244321}">
                <p14:modId xmlns:p14="http://schemas.microsoft.com/office/powerpoint/2010/main" val="2556370458"/>
              </p:ext>
            </p:extLst>
          </p:nvPr>
        </p:nvGraphicFramePr>
        <p:xfrm>
          <a:off x="1871662" y="4070069"/>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1662" y="407006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ChangeAspect="1"/>
          </p:cNvGraphicFramePr>
          <p:nvPr>
            <p:extLst>
              <p:ext uri="{D42A27DB-BD31-4B8C-83A1-F6EECF244321}">
                <p14:modId xmlns:p14="http://schemas.microsoft.com/office/powerpoint/2010/main" val="4254106222"/>
              </p:ext>
            </p:extLst>
          </p:nvPr>
        </p:nvGraphicFramePr>
        <p:xfrm>
          <a:off x="4437063" y="4070068"/>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7063" y="407006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Object 5"/>
          <p:cNvGraphicFramePr>
            <a:graphicFrameLocks noChangeAspect="1"/>
          </p:cNvGraphicFramePr>
          <p:nvPr>
            <p:extLst>
              <p:ext uri="{D42A27DB-BD31-4B8C-83A1-F6EECF244321}">
                <p14:modId xmlns:p14="http://schemas.microsoft.com/office/powerpoint/2010/main" val="1668374342"/>
              </p:ext>
            </p:extLst>
          </p:nvPr>
        </p:nvGraphicFramePr>
        <p:xfrm>
          <a:off x="3332162" y="6073775"/>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32162" y="6073775"/>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ChangeAspect="1"/>
          </p:cNvGraphicFramePr>
          <p:nvPr>
            <p:extLst>
              <p:ext uri="{D42A27DB-BD31-4B8C-83A1-F6EECF244321}">
                <p14:modId xmlns:p14="http://schemas.microsoft.com/office/powerpoint/2010/main" val="1616194022"/>
              </p:ext>
            </p:extLst>
          </p:nvPr>
        </p:nvGraphicFramePr>
        <p:xfrm>
          <a:off x="6732587" y="6019800"/>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7" y="6019800"/>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1510527578"/>
              </p:ext>
            </p:extLst>
          </p:nvPr>
        </p:nvGraphicFramePr>
        <p:xfrm>
          <a:off x="7010400" y="4090705"/>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10400" y="409070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all rows</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2 </a:t>
            </a:r>
            <a:r>
              <a:rPr lang="en-US" altLang="zh-CN" sz="2000" b="0" dirty="0">
                <a:solidFill>
                  <a:srgbClr val="000000"/>
                </a:solidFill>
                <a:latin typeface="Helvetica" pitchFamily="2" charset="0"/>
                <a:ea typeface="宋体" charset="-122"/>
                <a:cs typeface="+mn-cs"/>
              </a:rPr>
              <a:t>&gt;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&gt; A</a:t>
            </a:r>
          </a:p>
        </p:txBody>
      </p:sp>
      <p:sp>
        <p:nvSpPr>
          <p:cNvPr id="10250" name="Rectangle 2"/>
          <p:cNvSpPr>
            <a:spLocks noGrp="1" noChangeArrowheads="1"/>
          </p:cNvSpPr>
          <p:nvPr>
            <p:ph type="title" sz="quarter"/>
          </p:nvPr>
        </p:nvSpPr>
        <p:spPr/>
        <p:txBody>
          <a:bodyPr/>
          <a:lstStyle/>
          <a:p>
            <a:pPr eaLnBrk="1" hangingPunct="1"/>
            <a:r>
              <a:rPr lang="en-US" altLang="zh-CN" sz="4000" dirty="0">
                <a:ea typeface="宋体" charset="-122"/>
              </a:rPr>
              <a:t>New starting state: next request</a:t>
            </a:r>
            <a:br>
              <a:rPr lang="en-US" altLang="zh-CN" sz="4000" dirty="0">
                <a:ea typeface="宋体" charset="-122"/>
              </a:rPr>
            </a:br>
            <a:r>
              <a:rPr lang="en-US" altLang="zh-CN" sz="4000" dirty="0">
                <a:ea typeface="宋体" charset="-122"/>
              </a:rPr>
              <a:t>Is this state safe?</a:t>
            </a:r>
          </a:p>
        </p:txBody>
      </p:sp>
      <p:graphicFrame>
        <p:nvGraphicFramePr>
          <p:cNvPr id="10242" name="Object 3"/>
          <p:cNvGraphicFramePr>
            <a:graphicFrameLocks noGrp="1" noChangeAspect="1"/>
          </p:cNvGraphicFramePr>
          <p:nvPr>
            <p:ph sz="quarter" idx="1"/>
          </p:nvPr>
        </p:nvGraphicFramePr>
        <p:xfrm>
          <a:off x="2012950" y="2493963"/>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3963"/>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nvPr>
        </p:nvGraphicFramePr>
        <p:xfrm>
          <a:off x="4578351" y="2473325"/>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73325"/>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5"/>
          <p:cNvGraphicFramePr>
            <a:graphicFrameLocks noGrp="1" noChangeAspect="1"/>
          </p:cNvGraphicFramePr>
          <p:nvPr>
            <p:ph sz="quarter" idx="3"/>
            <p:extLst>
              <p:ext uri="{D42A27DB-BD31-4B8C-83A1-F6EECF244321}">
                <p14:modId xmlns:p14="http://schemas.microsoft.com/office/powerpoint/2010/main" val="2865655318"/>
              </p:ext>
            </p:extLst>
          </p:nvPr>
        </p:nvGraphicFramePr>
        <p:xfrm>
          <a:off x="3473450" y="4221163"/>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221163"/>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2531470932"/>
              </p:ext>
            </p:extLst>
          </p:nvPr>
        </p:nvGraphicFramePr>
        <p:xfrm>
          <a:off x="7186614" y="4191000"/>
          <a:ext cx="2063254" cy="407988"/>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86614" y="4191000"/>
                        <a:ext cx="2063254" cy="407988"/>
                      </a:xfrm>
                      <a:prstGeom prst="rect">
                        <a:avLst/>
                      </a:prstGeom>
                      <a:noFill/>
                    </p:spPr>
                  </p:pic>
                </p:oleObj>
              </mc:Fallback>
            </mc:AlternateContent>
          </a:graphicData>
        </a:graphic>
      </p:graphicFrame>
      <p:graphicFrame>
        <p:nvGraphicFramePr>
          <p:cNvPr id="10246" name="Object 7"/>
          <p:cNvGraphicFramePr>
            <a:graphicFrameLocks noChangeAspect="1"/>
          </p:cNvGraphicFramePr>
          <p:nvPr/>
        </p:nvGraphicFramePr>
        <p:xfrm>
          <a:off x="7151688" y="2473325"/>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473325"/>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715920" y="5000067"/>
            <a:ext cx="4313238" cy="1200329"/>
          </a:xfrm>
          <a:prstGeom prst="rect">
            <a:avLst/>
          </a:prstGeom>
          <a:noFill/>
          <a:ln w="38100" algn="ctr">
            <a:noFill/>
            <a:miter lim="800000"/>
            <a:headEnd/>
            <a:tailEnd/>
          </a:ln>
        </p:spPr>
        <p:txBody>
          <a:bodyPr wrap="square">
            <a:spAutoFit/>
          </a:bodyPr>
          <a:lstStyle/>
          <a:p>
            <a:pPr>
              <a:spcBef>
                <a:spcPct val="50000"/>
              </a:spcBef>
            </a:pPr>
            <a:r>
              <a:rPr lang="en-US" altLang="zh-CN" sz="2400" b="0" dirty="0">
                <a:solidFill>
                  <a:srgbClr val="000000"/>
                </a:solidFill>
                <a:latin typeface="Times New Roman" pitchFamily="18" charset="0"/>
                <a:ea typeface="宋体" charset="-122"/>
                <a:cs typeface="+mn-cs"/>
              </a:rPr>
              <a:t>No process can run to completion. The state is unsafe, as processes may be deadlocked</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r>
              <a:rPr lang="en-US" altLang="zh-CN" dirty="0">
                <a:ea typeface="宋体" charset="-122"/>
              </a:rPr>
              <a:t>Video tutorial of </a:t>
            </a:r>
            <a:r>
              <a:rPr lang="en-US" altLang="zh-CN">
                <a:ea typeface="宋体" charset="-122"/>
              </a:rPr>
              <a:t>Bankers algorithm</a:t>
            </a:r>
            <a:endParaRPr lang="en-US" altLang="zh-CN" dirty="0">
              <a:ea typeface="宋体" charset="-122"/>
            </a:endParaRP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dirty="0">
                <a:ea typeface="宋体" charset="-122"/>
              </a:rPr>
              <a:t>Deadlock avoidance: </a:t>
            </a:r>
            <a:r>
              <a:rPr lang="en-US" altLang="zh-CN" sz="2000" dirty="0">
                <a:ea typeface="宋体" charset="-122"/>
                <a:hlinkClick r:id="rId2"/>
              </a:rPr>
              <a:t>https://www.youtube.com/watch?v=AvPjOyeJbBM</a:t>
            </a:r>
            <a:r>
              <a:rPr lang="en-US" altLang="zh-CN" sz="2000" dirty="0">
                <a:ea typeface="宋体" charset="-122"/>
              </a:rPr>
              <a:t> </a:t>
            </a:r>
          </a:p>
        </p:txBody>
      </p:sp>
      <p:pic>
        <p:nvPicPr>
          <p:cNvPr id="3" name="Picture 2">
            <a:extLst>
              <a:ext uri="{FF2B5EF4-FFF2-40B4-BE49-F238E27FC236}">
                <a16:creationId xmlns:a16="http://schemas.microsoft.com/office/drawing/2014/main" id="{4B99A5AF-AAFF-AA2B-2727-882A0684DDE5}"/>
              </a:ext>
            </a:extLst>
          </p:cNvPr>
          <p:cNvPicPr>
            <a:picLocks noChangeAspect="1"/>
          </p:cNvPicPr>
          <p:nvPr/>
        </p:nvPicPr>
        <p:blipFill>
          <a:blip r:embed="rId3"/>
          <a:stretch>
            <a:fillRect/>
          </a:stretch>
        </p:blipFill>
        <p:spPr>
          <a:xfrm>
            <a:off x="5935571" y="2590800"/>
            <a:ext cx="6081072" cy="3864014"/>
          </a:xfrm>
          <a:prstGeom prst="rect">
            <a:avLst/>
          </a:prstGeom>
        </p:spPr>
      </p:pic>
      <p:pic>
        <p:nvPicPr>
          <p:cNvPr id="5" name="Picture 4">
            <a:extLst>
              <a:ext uri="{FF2B5EF4-FFF2-40B4-BE49-F238E27FC236}">
                <a16:creationId xmlns:a16="http://schemas.microsoft.com/office/drawing/2014/main" id="{B501D3C4-1DD5-AF1A-12F1-360481BD1756}"/>
              </a:ext>
            </a:extLst>
          </p:cNvPr>
          <p:cNvPicPr>
            <a:picLocks noChangeAspect="1"/>
          </p:cNvPicPr>
          <p:nvPr/>
        </p:nvPicPr>
        <p:blipFill>
          <a:blip r:embed="rId4"/>
          <a:stretch>
            <a:fillRect/>
          </a:stretch>
        </p:blipFill>
        <p:spPr>
          <a:xfrm>
            <a:off x="152400" y="2590801"/>
            <a:ext cx="5719588" cy="3864013"/>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A5635C-B0A8-A3D0-E795-31167703A326}"/>
            </a:ext>
          </a:extLst>
        </p:cNvPr>
        <p:cNvGrpSpPr/>
        <p:nvPr/>
      </p:nvGrpSpPr>
      <p:grpSpPr>
        <a:xfrm>
          <a:off x="0" y="0"/>
          <a:ext cx="0" cy="0"/>
          <a:chOff x="0" y="0"/>
          <a:chExt cx="0" cy="0"/>
        </a:xfrm>
      </p:grpSpPr>
      <p:sp>
        <p:nvSpPr>
          <p:cNvPr id="21508" name="Rectangle 2">
            <a:extLst>
              <a:ext uri="{FF2B5EF4-FFF2-40B4-BE49-F238E27FC236}">
                <a16:creationId xmlns:a16="http://schemas.microsoft.com/office/drawing/2014/main" id="{9FC91006-EBA0-F4F0-19A3-ADE99D49A909}"/>
              </a:ext>
            </a:extLst>
          </p:cNvPr>
          <p:cNvSpPr>
            <a:spLocks noGrp="1" noChangeArrowheads="1"/>
          </p:cNvSpPr>
          <p:nvPr>
            <p:ph type="title"/>
          </p:nvPr>
        </p:nvSpPr>
        <p:spPr/>
        <p:txBody>
          <a:bodyPr/>
          <a:lstStyle/>
          <a:p>
            <a:pPr eaLnBrk="1" hangingPunct="1"/>
            <a:r>
              <a:rPr lang="en-US" altLang="zh-CN">
                <a:ea typeface="宋体" charset="-122"/>
              </a:rPr>
              <a:t>Unsafe state vs. deadlock</a:t>
            </a:r>
          </a:p>
        </p:txBody>
      </p:sp>
      <p:sp>
        <p:nvSpPr>
          <p:cNvPr id="21509" name="Rectangle 3">
            <a:extLst>
              <a:ext uri="{FF2B5EF4-FFF2-40B4-BE49-F238E27FC236}">
                <a16:creationId xmlns:a16="http://schemas.microsoft.com/office/drawing/2014/main" id="{BECE4CC8-A6EF-3A05-3069-4B4D3FC62C58}"/>
              </a:ext>
            </a:extLst>
          </p:cNvPr>
          <p:cNvSpPr>
            <a:spLocks noGrp="1" noChangeArrowheads="1"/>
          </p:cNvSpPr>
          <p:nvPr>
            <p:ph type="body" idx="1"/>
          </p:nvPr>
        </p:nvSpPr>
        <p:spPr/>
        <p:txBody>
          <a:bodyPr/>
          <a:lstStyle/>
          <a:p>
            <a:pPr eaLnBrk="1" hangingPunct="1">
              <a:lnSpc>
                <a:spcPct val="90000"/>
              </a:lnSpc>
            </a:pPr>
            <a:r>
              <a:rPr lang="en-US" altLang="zh-CN" sz="2400" dirty="0">
                <a:ea typeface="宋体" charset="-122"/>
              </a:rPr>
              <a:t>The unsafe state indicates not that the system is deadlocked or will become deadlocked, but that there is potential for deadlock if the system operates in that state. Thus, to avoid deadlock, we do not allow the system to allocate resources that would put it into an unsafe state. </a:t>
            </a:r>
          </a:p>
          <a:p>
            <a:pPr eaLnBrk="1" hangingPunct="1">
              <a:lnSpc>
                <a:spcPct val="90000"/>
              </a:lnSpc>
            </a:pPr>
            <a:r>
              <a:rPr lang="en-US" altLang="zh-CN" sz="2400" dirty="0">
                <a:ea typeface="宋体" charset="-122"/>
              </a:rPr>
              <a:t>This is a conservative strategy. It is possible that processes blocked because of a risk of deadlock would not in fact cause a deadlock during execution</a:t>
            </a:r>
          </a:p>
          <a:p>
            <a:pPr eaLnBrk="1" hangingPunct="1">
              <a:lnSpc>
                <a:spcPct val="90000"/>
              </a:lnSpc>
            </a:pPr>
            <a:r>
              <a:rPr lang="en-US" altLang="zh-CN" sz="2400" dirty="0">
                <a:ea typeface="宋体" charset="-122"/>
              </a:rPr>
              <a:t>We are basing deadlock detection on worst case assumptions</a:t>
            </a:r>
          </a:p>
          <a:p>
            <a:pPr lvl="1" eaLnBrk="1" hangingPunct="1">
              <a:lnSpc>
                <a:spcPct val="90000"/>
              </a:lnSpc>
            </a:pPr>
            <a:r>
              <a:rPr lang="en-US" altLang="zh-CN" sz="2000" dirty="0">
                <a:ea typeface="宋体" charset="-122"/>
              </a:rPr>
              <a:t>The process may use ALL the resources it needs at any time </a:t>
            </a:r>
          </a:p>
        </p:txBody>
      </p:sp>
    </p:spTree>
    <p:extLst>
      <p:ext uri="{BB962C8B-B14F-4D97-AF65-F5344CB8AC3E}">
        <p14:creationId xmlns:p14="http://schemas.microsoft.com/office/powerpoint/2010/main" val="33626382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a:t>
            </a:r>
          </a:p>
        </p:txBody>
      </p:sp>
      <p:sp>
        <p:nvSpPr>
          <p:cNvPr id="3" name="Content Placeholder 2"/>
          <p:cNvSpPr>
            <a:spLocks noGrp="1"/>
          </p:cNvSpPr>
          <p:nvPr>
            <p:ph idx="1"/>
          </p:nvPr>
        </p:nvSpPr>
        <p:spPr>
          <a:xfrm>
            <a:off x="838200" y="1917700"/>
            <a:ext cx="10820400" cy="4572000"/>
          </a:xfrm>
        </p:spPr>
        <p:txBody>
          <a:bodyPr>
            <a:normAutofit fontScale="77500" lnSpcReduction="20000"/>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pPr lvl="2"/>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2209801" y="3429000"/>
            <a:ext cx="7635875" cy="3429000"/>
            <a:chOff x="432" y="2160"/>
            <a:chExt cx="4810" cy="2160"/>
          </a:xfrm>
        </p:grpSpPr>
        <p:grpSp>
          <p:nvGrpSpPr>
            <p:cNvPr id="3" name="Group 192"/>
            <p:cNvGrpSpPr>
              <a:grpSpLocks/>
            </p:cNvGrpSpPr>
            <p:nvPr/>
          </p:nvGrpSpPr>
          <p:grpSpPr bwMode="auto">
            <a:xfrm>
              <a:off x="2400" y="2496"/>
              <a:ext cx="902" cy="211"/>
              <a:chOff x="460" y="3583"/>
              <a:chExt cx="902" cy="211"/>
            </a:xfrm>
          </p:grpSpPr>
          <p:sp>
            <p:nvSpPr>
              <p:cNvPr id="555201" name="Arc 19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2" name="Arc 19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4" name="Group 195"/>
            <p:cNvGrpSpPr>
              <a:grpSpLocks/>
            </p:cNvGrpSpPr>
            <p:nvPr/>
          </p:nvGrpSpPr>
          <p:grpSpPr bwMode="auto">
            <a:xfrm>
              <a:off x="1411" y="2496"/>
              <a:ext cx="902" cy="211"/>
              <a:chOff x="460" y="3583"/>
              <a:chExt cx="902" cy="211"/>
            </a:xfrm>
          </p:grpSpPr>
          <p:sp>
            <p:nvSpPr>
              <p:cNvPr id="555204" name="Arc 19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5" name="Arc 19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5" name="Group 198"/>
            <p:cNvGrpSpPr>
              <a:grpSpLocks/>
            </p:cNvGrpSpPr>
            <p:nvPr/>
          </p:nvGrpSpPr>
          <p:grpSpPr bwMode="auto">
            <a:xfrm>
              <a:off x="1411" y="2784"/>
              <a:ext cx="902" cy="1010"/>
              <a:chOff x="4381" y="2784"/>
              <a:chExt cx="902" cy="1010"/>
            </a:xfrm>
          </p:grpSpPr>
          <p:sp>
            <p:nvSpPr>
              <p:cNvPr id="555207" name="Arc 199"/>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8" name="Arc 200"/>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9" name="Arc 201"/>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0" name="Arc 202"/>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6" name="Group 203"/>
            <p:cNvGrpSpPr>
              <a:grpSpLocks/>
            </p:cNvGrpSpPr>
            <p:nvPr/>
          </p:nvGrpSpPr>
          <p:grpSpPr bwMode="auto">
            <a:xfrm>
              <a:off x="3360" y="2784"/>
              <a:ext cx="902" cy="1010"/>
              <a:chOff x="4381" y="2784"/>
              <a:chExt cx="902" cy="1010"/>
            </a:xfrm>
          </p:grpSpPr>
          <p:sp>
            <p:nvSpPr>
              <p:cNvPr id="555212" name="Arc 204"/>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3" name="Arc 205"/>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4" name="Arc 206"/>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5" name="Arc 207"/>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7" name="Group 208"/>
            <p:cNvGrpSpPr>
              <a:grpSpLocks/>
            </p:cNvGrpSpPr>
            <p:nvPr/>
          </p:nvGrpSpPr>
          <p:grpSpPr bwMode="auto">
            <a:xfrm>
              <a:off x="432" y="2160"/>
              <a:ext cx="945" cy="2160"/>
              <a:chOff x="2374" y="2068"/>
              <a:chExt cx="945" cy="2252"/>
            </a:xfrm>
          </p:grpSpPr>
          <p:sp>
            <p:nvSpPr>
              <p:cNvPr id="555217" name="Line 209"/>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8" name="Line 210"/>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8" name="Group 211"/>
            <p:cNvGrpSpPr>
              <a:grpSpLocks/>
            </p:cNvGrpSpPr>
            <p:nvPr/>
          </p:nvGrpSpPr>
          <p:grpSpPr bwMode="auto">
            <a:xfrm>
              <a:off x="4297" y="2160"/>
              <a:ext cx="945" cy="2160"/>
              <a:chOff x="2374" y="2068"/>
              <a:chExt cx="945" cy="2252"/>
            </a:xfrm>
          </p:grpSpPr>
          <p:sp>
            <p:nvSpPr>
              <p:cNvPr id="555220" name="Line 212"/>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1" name="Line 213"/>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9" name="Group 214"/>
            <p:cNvGrpSpPr>
              <a:grpSpLocks/>
            </p:cNvGrpSpPr>
            <p:nvPr/>
          </p:nvGrpSpPr>
          <p:grpSpPr bwMode="auto">
            <a:xfrm>
              <a:off x="4330" y="2784"/>
              <a:ext cx="902" cy="1010"/>
              <a:chOff x="4381" y="2784"/>
              <a:chExt cx="902" cy="1010"/>
            </a:xfrm>
          </p:grpSpPr>
          <p:sp>
            <p:nvSpPr>
              <p:cNvPr id="555223" name="Arc 215"/>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4" name="Arc 216"/>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5" name="Arc 217"/>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6" name="Arc 218"/>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0" name="Group 219"/>
            <p:cNvGrpSpPr>
              <a:grpSpLocks/>
            </p:cNvGrpSpPr>
            <p:nvPr/>
          </p:nvGrpSpPr>
          <p:grpSpPr bwMode="auto">
            <a:xfrm>
              <a:off x="460" y="2784"/>
              <a:ext cx="902" cy="210"/>
              <a:chOff x="460" y="2784"/>
              <a:chExt cx="902" cy="210"/>
            </a:xfrm>
          </p:grpSpPr>
          <p:sp>
            <p:nvSpPr>
              <p:cNvPr id="555228" name="Arc 220"/>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9" name="Arc 221"/>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1" name="Group 222"/>
            <p:cNvGrpSpPr>
              <a:grpSpLocks/>
            </p:cNvGrpSpPr>
            <p:nvPr/>
          </p:nvGrpSpPr>
          <p:grpSpPr bwMode="auto">
            <a:xfrm>
              <a:off x="460" y="3583"/>
              <a:ext cx="902" cy="211"/>
              <a:chOff x="460" y="3583"/>
              <a:chExt cx="902" cy="211"/>
            </a:xfrm>
          </p:grpSpPr>
          <p:sp>
            <p:nvSpPr>
              <p:cNvPr id="555231" name="Arc 22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2" name="Arc 22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2" name="Group 225"/>
            <p:cNvGrpSpPr>
              <a:grpSpLocks/>
            </p:cNvGrpSpPr>
            <p:nvPr/>
          </p:nvGrpSpPr>
          <p:grpSpPr bwMode="auto">
            <a:xfrm>
              <a:off x="432" y="2496"/>
              <a:ext cx="902" cy="211"/>
              <a:chOff x="460" y="3583"/>
              <a:chExt cx="902" cy="211"/>
            </a:xfrm>
          </p:grpSpPr>
          <p:sp>
            <p:nvSpPr>
              <p:cNvPr id="555234" name="Arc 22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5" name="Arc 22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3" name="Group 228"/>
            <p:cNvGrpSpPr>
              <a:grpSpLocks/>
            </p:cNvGrpSpPr>
            <p:nvPr/>
          </p:nvGrpSpPr>
          <p:grpSpPr bwMode="auto">
            <a:xfrm>
              <a:off x="3360" y="2496"/>
              <a:ext cx="902" cy="211"/>
              <a:chOff x="460" y="3583"/>
              <a:chExt cx="902" cy="211"/>
            </a:xfrm>
          </p:grpSpPr>
          <p:sp>
            <p:nvSpPr>
              <p:cNvPr id="555237" name="Arc 229"/>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8" name="Arc 230"/>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4" name="Group 231"/>
            <p:cNvGrpSpPr>
              <a:grpSpLocks/>
            </p:cNvGrpSpPr>
            <p:nvPr/>
          </p:nvGrpSpPr>
          <p:grpSpPr bwMode="auto">
            <a:xfrm>
              <a:off x="4320" y="2496"/>
              <a:ext cx="902" cy="211"/>
              <a:chOff x="460" y="3583"/>
              <a:chExt cx="902" cy="211"/>
            </a:xfrm>
          </p:grpSpPr>
          <p:sp>
            <p:nvSpPr>
              <p:cNvPr id="555240" name="Arc 232"/>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1" name="Arc 233"/>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5" name="Group 234"/>
            <p:cNvGrpSpPr>
              <a:grpSpLocks/>
            </p:cNvGrpSpPr>
            <p:nvPr/>
          </p:nvGrpSpPr>
          <p:grpSpPr bwMode="auto">
            <a:xfrm>
              <a:off x="471" y="3840"/>
              <a:ext cx="902" cy="210"/>
              <a:chOff x="460" y="2784"/>
              <a:chExt cx="902" cy="210"/>
            </a:xfrm>
          </p:grpSpPr>
          <p:sp>
            <p:nvSpPr>
              <p:cNvPr id="555243" name="Arc 235"/>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4" name="Arc 236"/>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6" name="Group 237"/>
            <p:cNvGrpSpPr>
              <a:grpSpLocks/>
            </p:cNvGrpSpPr>
            <p:nvPr/>
          </p:nvGrpSpPr>
          <p:grpSpPr bwMode="auto">
            <a:xfrm>
              <a:off x="1392" y="3840"/>
              <a:ext cx="902" cy="210"/>
              <a:chOff x="460" y="2784"/>
              <a:chExt cx="902" cy="210"/>
            </a:xfrm>
          </p:grpSpPr>
          <p:sp>
            <p:nvSpPr>
              <p:cNvPr id="555246" name="Arc 238"/>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7" name="Arc 239"/>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7" name="Group 240"/>
            <p:cNvGrpSpPr>
              <a:grpSpLocks/>
            </p:cNvGrpSpPr>
            <p:nvPr/>
          </p:nvGrpSpPr>
          <p:grpSpPr bwMode="auto">
            <a:xfrm>
              <a:off x="2400" y="3840"/>
              <a:ext cx="902" cy="210"/>
              <a:chOff x="460" y="2784"/>
              <a:chExt cx="902" cy="210"/>
            </a:xfrm>
          </p:grpSpPr>
          <p:sp>
            <p:nvSpPr>
              <p:cNvPr id="555249" name="Arc 241"/>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0" name="Arc 242"/>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8" name="Group 243"/>
            <p:cNvGrpSpPr>
              <a:grpSpLocks/>
            </p:cNvGrpSpPr>
            <p:nvPr/>
          </p:nvGrpSpPr>
          <p:grpSpPr bwMode="auto">
            <a:xfrm>
              <a:off x="3360" y="3840"/>
              <a:ext cx="902" cy="210"/>
              <a:chOff x="460" y="2784"/>
              <a:chExt cx="902" cy="210"/>
            </a:xfrm>
          </p:grpSpPr>
          <p:sp>
            <p:nvSpPr>
              <p:cNvPr id="555252" name="Arc 244"/>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3" name="Arc 245"/>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9" name="Group 246"/>
            <p:cNvGrpSpPr>
              <a:grpSpLocks/>
            </p:cNvGrpSpPr>
            <p:nvPr/>
          </p:nvGrpSpPr>
          <p:grpSpPr bwMode="auto">
            <a:xfrm>
              <a:off x="4320" y="3840"/>
              <a:ext cx="902" cy="210"/>
              <a:chOff x="460" y="2784"/>
              <a:chExt cx="902" cy="210"/>
            </a:xfrm>
          </p:grpSpPr>
          <p:sp>
            <p:nvSpPr>
              <p:cNvPr id="555255" name="Arc 247"/>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6" name="Arc 248"/>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sp>
        <p:nvSpPr>
          <p:cNvPr id="555010" name="Rectangle 2"/>
          <p:cNvSpPr>
            <a:spLocks noGrp="1" noChangeArrowheads="1"/>
          </p:cNvSpPr>
          <p:nvPr>
            <p:ph type="title"/>
          </p:nvPr>
        </p:nvSpPr>
        <p:spPr/>
        <p:txBody>
          <a:bodyPr/>
          <a:lstStyle/>
          <a:p>
            <a:r>
              <a:rPr lang="en-US" dirty="0"/>
              <a:t>Train Example (Wormhole-Routing for </a:t>
            </a:r>
            <a:r>
              <a:rPr lang="en-US" dirty="0" err="1"/>
              <a:t>NoC</a:t>
            </a:r>
            <a:r>
              <a:rPr lang="en-US" dirty="0"/>
              <a:t>)</a:t>
            </a:r>
          </a:p>
        </p:txBody>
      </p:sp>
      <p:sp>
        <p:nvSpPr>
          <p:cNvPr id="555150" name="Rectangle 142"/>
          <p:cNvSpPr>
            <a:spLocks noGrp="1" noChangeArrowheads="1"/>
          </p:cNvSpPr>
          <p:nvPr>
            <p:ph type="body" idx="1"/>
          </p:nvPr>
        </p:nvSpPr>
        <p:spPr>
          <a:xfrm>
            <a:off x="817944" y="1765669"/>
            <a:ext cx="10787605" cy="1800225"/>
          </a:xfrm>
        </p:spPr>
        <p:txBody>
          <a:bodyPr>
            <a:normAutofit fontScale="70000" lnSpcReduction="20000"/>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20" name="Group 139"/>
          <p:cNvGrpSpPr>
            <a:grpSpLocks/>
          </p:cNvGrpSpPr>
          <p:nvPr/>
        </p:nvGrpSpPr>
        <p:grpSpPr bwMode="auto">
          <a:xfrm>
            <a:off x="1752600" y="4370388"/>
            <a:ext cx="8686800" cy="1670050"/>
            <a:chOff x="1104" y="1564"/>
            <a:chExt cx="3312" cy="1592"/>
          </a:xfrm>
        </p:grpSpPr>
        <p:sp>
          <p:nvSpPr>
            <p:cNvPr id="555137" name="Line 129"/>
            <p:cNvSpPr>
              <a:spLocks noChangeShapeType="1"/>
            </p:cNvSpPr>
            <p:nvPr/>
          </p:nvSpPr>
          <p:spPr bwMode="auto">
            <a:xfrm>
              <a:off x="1104" y="1564"/>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38" name="Line 130"/>
            <p:cNvSpPr>
              <a:spLocks noChangeShapeType="1"/>
            </p:cNvSpPr>
            <p:nvPr/>
          </p:nvSpPr>
          <p:spPr bwMode="auto">
            <a:xfrm>
              <a:off x="1104" y="3156"/>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21" name="Group 149"/>
          <p:cNvGrpSpPr>
            <a:grpSpLocks/>
          </p:cNvGrpSpPr>
          <p:nvPr/>
        </p:nvGrpSpPr>
        <p:grpSpPr bwMode="auto">
          <a:xfrm>
            <a:off x="5292725" y="3429000"/>
            <a:ext cx="1500188" cy="3429000"/>
            <a:chOff x="2374" y="2068"/>
            <a:chExt cx="945" cy="2252"/>
          </a:xfrm>
        </p:grpSpPr>
        <p:sp>
          <p:nvSpPr>
            <p:cNvPr id="555136" name="Line 128"/>
            <p:cNvSpPr>
              <a:spLocks noChangeShapeType="1"/>
            </p:cNvSpPr>
            <p:nvPr/>
          </p:nvSpPr>
          <p:spPr bwMode="auto">
            <a:xfrm>
              <a:off x="3319" y="2068"/>
              <a:ext cx="0" cy="2251"/>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1" name="Line 133"/>
            <p:cNvSpPr>
              <a:spLocks noChangeShapeType="1"/>
            </p:cNvSpPr>
            <p:nvPr/>
          </p:nvSpPr>
          <p:spPr bwMode="auto">
            <a:xfrm>
              <a:off x="2374" y="2068"/>
              <a:ext cx="0" cy="2252"/>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555142" name="Arc 134"/>
          <p:cNvSpPr>
            <a:spLocks/>
          </p:cNvSpPr>
          <p:nvPr/>
        </p:nvSpPr>
        <p:spPr bwMode="auto">
          <a:xfrm>
            <a:off x="6408738" y="4403726"/>
            <a:ext cx="349250" cy="333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3" name="Arc 135"/>
          <p:cNvSpPr>
            <a:spLocks/>
          </p:cNvSpPr>
          <p:nvPr/>
        </p:nvSpPr>
        <p:spPr bwMode="auto">
          <a:xfrm rot="-5400000">
            <a:off x="5334001" y="4395788"/>
            <a:ext cx="333375"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4" name="Arc 136"/>
          <p:cNvSpPr>
            <a:spLocks/>
          </p:cNvSpPr>
          <p:nvPr/>
        </p:nvSpPr>
        <p:spPr bwMode="auto">
          <a:xfrm rot="5400000">
            <a:off x="6415882" y="5664994"/>
            <a:ext cx="334962"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5" name="Arc 137"/>
          <p:cNvSpPr>
            <a:spLocks/>
          </p:cNvSpPr>
          <p:nvPr/>
        </p:nvSpPr>
        <p:spPr bwMode="auto">
          <a:xfrm rot="10800000">
            <a:off x="5326063" y="5672138"/>
            <a:ext cx="349250" cy="33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nvGrpSpPr>
          <p:cNvPr id="22" name="Group 84"/>
          <p:cNvGrpSpPr>
            <a:grpSpLocks/>
          </p:cNvGrpSpPr>
          <p:nvPr/>
        </p:nvGrpSpPr>
        <p:grpSpPr bwMode="auto">
          <a:xfrm rot="5400000">
            <a:off x="5951539" y="4411664"/>
            <a:ext cx="2103437" cy="350837"/>
            <a:chOff x="624" y="960"/>
            <a:chExt cx="3325" cy="531"/>
          </a:xfrm>
        </p:grpSpPr>
        <p:grpSp>
          <p:nvGrpSpPr>
            <p:cNvPr id="23" name="Group 85"/>
            <p:cNvGrpSpPr>
              <a:grpSpLocks/>
            </p:cNvGrpSpPr>
            <p:nvPr/>
          </p:nvGrpSpPr>
          <p:grpSpPr bwMode="auto">
            <a:xfrm>
              <a:off x="624" y="1008"/>
              <a:ext cx="1073" cy="483"/>
              <a:chOff x="2375" y="2170"/>
              <a:chExt cx="1073" cy="483"/>
            </a:xfrm>
          </p:grpSpPr>
          <p:sp>
            <p:nvSpPr>
              <p:cNvPr id="555094" name="Freeform 86"/>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5" name="Freeform 87"/>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6" name="Freeform 88"/>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7" name="Freeform 89"/>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8" name="Freeform 90"/>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9" name="Freeform 91"/>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0" name="Freeform 92"/>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4" name="Group 93"/>
            <p:cNvGrpSpPr>
              <a:grpSpLocks/>
            </p:cNvGrpSpPr>
            <p:nvPr/>
          </p:nvGrpSpPr>
          <p:grpSpPr bwMode="auto">
            <a:xfrm>
              <a:off x="2832" y="960"/>
              <a:ext cx="1117" cy="518"/>
              <a:chOff x="3847" y="1511"/>
              <a:chExt cx="1117" cy="518"/>
            </a:xfrm>
          </p:grpSpPr>
          <p:sp>
            <p:nvSpPr>
              <p:cNvPr id="555102" name="Freeform 94"/>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3" name="Freeform 95"/>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4" name="Freeform 96"/>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5" name="Freeform 97"/>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5" name="Group 98"/>
            <p:cNvGrpSpPr>
              <a:grpSpLocks/>
            </p:cNvGrpSpPr>
            <p:nvPr/>
          </p:nvGrpSpPr>
          <p:grpSpPr bwMode="auto">
            <a:xfrm>
              <a:off x="1728" y="1008"/>
              <a:ext cx="1073" cy="483"/>
              <a:chOff x="2375" y="2170"/>
              <a:chExt cx="1073" cy="483"/>
            </a:xfrm>
          </p:grpSpPr>
          <p:sp>
            <p:nvSpPr>
              <p:cNvPr id="555107" name="Freeform 99"/>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8" name="Freeform 100"/>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9" name="Freeform 101"/>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0" name="Freeform 102"/>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1" name="Freeform 103"/>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2" name="Freeform 104"/>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3" name="Freeform 105"/>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26" name="Group 106"/>
          <p:cNvGrpSpPr>
            <a:grpSpLocks/>
          </p:cNvGrpSpPr>
          <p:nvPr/>
        </p:nvGrpSpPr>
        <p:grpSpPr bwMode="auto">
          <a:xfrm rot="16200000">
            <a:off x="4017964" y="5580064"/>
            <a:ext cx="2103437" cy="350837"/>
            <a:chOff x="624" y="960"/>
            <a:chExt cx="3325" cy="531"/>
          </a:xfrm>
        </p:grpSpPr>
        <p:grpSp>
          <p:nvGrpSpPr>
            <p:cNvPr id="27" name="Group 107"/>
            <p:cNvGrpSpPr>
              <a:grpSpLocks/>
            </p:cNvGrpSpPr>
            <p:nvPr/>
          </p:nvGrpSpPr>
          <p:grpSpPr bwMode="auto">
            <a:xfrm>
              <a:off x="624" y="1008"/>
              <a:ext cx="1073" cy="483"/>
              <a:chOff x="2375" y="2170"/>
              <a:chExt cx="1073" cy="483"/>
            </a:xfrm>
          </p:grpSpPr>
          <p:sp>
            <p:nvSpPr>
              <p:cNvPr id="555116" name="Freeform 10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7" name="Freeform 10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8" name="Freeform 11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9" name="Freeform 11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0" name="Freeform 11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1" name="Freeform 11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2" name="Freeform 11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8" name="Group 115"/>
            <p:cNvGrpSpPr>
              <a:grpSpLocks/>
            </p:cNvGrpSpPr>
            <p:nvPr/>
          </p:nvGrpSpPr>
          <p:grpSpPr bwMode="auto">
            <a:xfrm>
              <a:off x="2832" y="960"/>
              <a:ext cx="1117" cy="518"/>
              <a:chOff x="3847" y="1511"/>
              <a:chExt cx="1117" cy="518"/>
            </a:xfrm>
          </p:grpSpPr>
          <p:sp>
            <p:nvSpPr>
              <p:cNvPr id="555124" name="Freeform 116"/>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5" name="Freeform 117"/>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6" name="Freeform 118"/>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7" name="Freeform 119"/>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9" name="Group 120"/>
            <p:cNvGrpSpPr>
              <a:grpSpLocks/>
            </p:cNvGrpSpPr>
            <p:nvPr/>
          </p:nvGrpSpPr>
          <p:grpSpPr bwMode="auto">
            <a:xfrm>
              <a:off x="1728" y="1008"/>
              <a:ext cx="1073" cy="483"/>
              <a:chOff x="2375" y="2170"/>
              <a:chExt cx="1073" cy="483"/>
            </a:xfrm>
          </p:grpSpPr>
          <p:sp>
            <p:nvSpPr>
              <p:cNvPr id="555129" name="Freeform 121"/>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0" name="Freeform 122"/>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1" name="Freeform 123"/>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2" name="Freeform 124"/>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3" name="Freeform 125"/>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4" name="Freeform 126"/>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5" name="Freeform 127"/>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30" name="Group 61"/>
          <p:cNvGrpSpPr>
            <a:grpSpLocks/>
          </p:cNvGrpSpPr>
          <p:nvPr/>
        </p:nvGrpSpPr>
        <p:grpSpPr bwMode="auto">
          <a:xfrm>
            <a:off x="4194175" y="3987800"/>
            <a:ext cx="2197100" cy="336550"/>
            <a:chOff x="624" y="960"/>
            <a:chExt cx="3325" cy="531"/>
          </a:xfrm>
        </p:grpSpPr>
        <p:grpSp>
          <p:nvGrpSpPr>
            <p:cNvPr id="31" name="Group 36"/>
            <p:cNvGrpSpPr>
              <a:grpSpLocks/>
            </p:cNvGrpSpPr>
            <p:nvPr/>
          </p:nvGrpSpPr>
          <p:grpSpPr bwMode="auto">
            <a:xfrm>
              <a:off x="624" y="1008"/>
              <a:ext cx="1073" cy="483"/>
              <a:chOff x="2375" y="2170"/>
              <a:chExt cx="1073" cy="483"/>
            </a:xfrm>
          </p:grpSpPr>
          <p:sp>
            <p:nvSpPr>
              <p:cNvPr id="555035" name="Freeform 2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6" name="Freeform 2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7" name="Freeform 2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8" name="Freeform 3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9" name="Freeform 3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0" name="Freeform 3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1" name="Freeform 3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79" name="Group 35"/>
            <p:cNvGrpSpPr>
              <a:grpSpLocks/>
            </p:cNvGrpSpPr>
            <p:nvPr/>
          </p:nvGrpSpPr>
          <p:grpSpPr bwMode="auto">
            <a:xfrm>
              <a:off x="2832" y="960"/>
              <a:ext cx="1117" cy="518"/>
              <a:chOff x="3847" y="1511"/>
              <a:chExt cx="1117" cy="518"/>
            </a:xfrm>
          </p:grpSpPr>
          <p:sp>
            <p:nvSpPr>
              <p:cNvPr id="555030" name="Freeform 2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1" name="Freeform 2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2" name="Freeform 2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2" name="Freeform 34"/>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84" name="Group 37"/>
            <p:cNvGrpSpPr>
              <a:grpSpLocks/>
            </p:cNvGrpSpPr>
            <p:nvPr/>
          </p:nvGrpSpPr>
          <p:grpSpPr bwMode="auto">
            <a:xfrm>
              <a:off x="1728" y="1008"/>
              <a:ext cx="1073" cy="483"/>
              <a:chOff x="2375" y="2170"/>
              <a:chExt cx="1073" cy="483"/>
            </a:xfrm>
          </p:grpSpPr>
          <p:sp>
            <p:nvSpPr>
              <p:cNvPr id="555046" name="Freeform 3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7" name="Freeform 3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8" name="Freeform 4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9" name="Freeform 4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0" name="Freeform 4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1" name="Freeform 4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2" name="Freeform 4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555092" name="Group 62"/>
          <p:cNvGrpSpPr>
            <a:grpSpLocks/>
          </p:cNvGrpSpPr>
          <p:nvPr/>
        </p:nvGrpSpPr>
        <p:grpSpPr bwMode="auto">
          <a:xfrm flipH="1" flipV="1">
            <a:off x="5613400" y="6067425"/>
            <a:ext cx="2198688" cy="338138"/>
            <a:chOff x="624" y="960"/>
            <a:chExt cx="3325" cy="531"/>
          </a:xfrm>
        </p:grpSpPr>
        <p:grpSp>
          <p:nvGrpSpPr>
            <p:cNvPr id="555093" name="Group 63"/>
            <p:cNvGrpSpPr>
              <a:grpSpLocks/>
            </p:cNvGrpSpPr>
            <p:nvPr/>
          </p:nvGrpSpPr>
          <p:grpSpPr bwMode="auto">
            <a:xfrm>
              <a:off x="624" y="1008"/>
              <a:ext cx="1073" cy="483"/>
              <a:chOff x="2375" y="2170"/>
              <a:chExt cx="1073" cy="483"/>
            </a:xfrm>
          </p:grpSpPr>
          <p:sp>
            <p:nvSpPr>
              <p:cNvPr id="555072" name="Freeform 64"/>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3" name="Freeform 65"/>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4" name="Freeform 66"/>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5" name="Freeform 67"/>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6" name="Freeform 68"/>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7" name="Freeform 69"/>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8" name="Freeform 70"/>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1" name="Group 71"/>
            <p:cNvGrpSpPr>
              <a:grpSpLocks/>
            </p:cNvGrpSpPr>
            <p:nvPr/>
          </p:nvGrpSpPr>
          <p:grpSpPr bwMode="auto">
            <a:xfrm>
              <a:off x="2832" y="960"/>
              <a:ext cx="1117" cy="518"/>
              <a:chOff x="3847" y="1511"/>
              <a:chExt cx="1117" cy="518"/>
            </a:xfrm>
          </p:grpSpPr>
          <p:sp>
            <p:nvSpPr>
              <p:cNvPr id="555080" name="Freeform 7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1" name="Freeform 7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2" name="Freeform 7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3" name="Freeform 75"/>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6" name="Group 76"/>
            <p:cNvGrpSpPr>
              <a:grpSpLocks/>
            </p:cNvGrpSpPr>
            <p:nvPr/>
          </p:nvGrpSpPr>
          <p:grpSpPr bwMode="auto">
            <a:xfrm>
              <a:off x="1728" y="1008"/>
              <a:ext cx="1073" cy="483"/>
              <a:chOff x="2375" y="2170"/>
              <a:chExt cx="1073" cy="483"/>
            </a:xfrm>
          </p:grpSpPr>
          <p:sp>
            <p:nvSpPr>
              <p:cNvPr id="555085" name="Freeform 7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6" name="Freeform 7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7" name="Freeform 7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8" name="Freeform 8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9" name="Freeform 8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0" name="Freeform 8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1" name="Freeform 8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pic>
        <p:nvPicPr>
          <p:cNvPr id="555153" name="Picture 145"/>
          <p:cNvPicPr>
            <a:picLocks noChangeAspect="1" noChangeArrowheads="1"/>
          </p:cNvPicPr>
          <p:nvPr/>
        </p:nvPicPr>
        <p:blipFill>
          <a:blip r:embed="rId3" cstate="print"/>
          <a:srcRect/>
          <a:stretch>
            <a:fillRect/>
          </a:stretch>
        </p:blipFill>
        <p:spPr bwMode="auto">
          <a:xfrm>
            <a:off x="7162800" y="5334000"/>
            <a:ext cx="425450" cy="622300"/>
          </a:xfrm>
          <a:prstGeom prst="rect">
            <a:avLst/>
          </a:prstGeom>
          <a:noFill/>
          <a:ln w="38100" algn="ctr">
            <a:noFill/>
            <a:miter lim="800000"/>
            <a:headEnd/>
            <a:tailEnd/>
          </a:ln>
          <a:effectLst/>
        </p:spPr>
      </p:pic>
      <p:pic>
        <p:nvPicPr>
          <p:cNvPr id="555154" name="Picture 146"/>
          <p:cNvPicPr>
            <a:picLocks noChangeAspect="1" noChangeArrowheads="1"/>
          </p:cNvPicPr>
          <p:nvPr/>
        </p:nvPicPr>
        <p:blipFill>
          <a:blip r:embed="rId3" cstate="print"/>
          <a:srcRect/>
          <a:stretch>
            <a:fillRect/>
          </a:stretch>
        </p:blipFill>
        <p:spPr bwMode="auto">
          <a:xfrm>
            <a:off x="5410200" y="5257800"/>
            <a:ext cx="425450" cy="622300"/>
          </a:xfrm>
          <a:prstGeom prst="rect">
            <a:avLst/>
          </a:prstGeom>
          <a:noFill/>
          <a:ln w="38100" algn="ctr">
            <a:noFill/>
            <a:miter lim="800000"/>
            <a:headEnd/>
            <a:tailEnd/>
          </a:ln>
          <a:effectLst/>
        </p:spPr>
      </p:pic>
      <p:pic>
        <p:nvPicPr>
          <p:cNvPr id="555155" name="Picture 147"/>
          <p:cNvPicPr>
            <a:picLocks noChangeAspect="1" noChangeArrowheads="1"/>
          </p:cNvPicPr>
          <p:nvPr/>
        </p:nvPicPr>
        <p:blipFill>
          <a:blip r:embed="rId3" cstate="print"/>
          <a:srcRect/>
          <a:stretch>
            <a:fillRect/>
          </a:stretch>
        </p:blipFill>
        <p:spPr bwMode="auto">
          <a:xfrm>
            <a:off x="4419600" y="4495800"/>
            <a:ext cx="425450" cy="622300"/>
          </a:xfrm>
          <a:prstGeom prst="rect">
            <a:avLst/>
          </a:prstGeom>
          <a:noFill/>
          <a:ln w="38100" algn="ctr">
            <a:noFill/>
            <a:miter lim="800000"/>
            <a:headEnd/>
            <a:tailEnd/>
          </a:ln>
          <a:effectLst/>
        </p:spPr>
      </p:pic>
      <p:pic>
        <p:nvPicPr>
          <p:cNvPr id="555156" name="Picture 148"/>
          <p:cNvPicPr>
            <a:picLocks noChangeAspect="1" noChangeArrowheads="1"/>
          </p:cNvPicPr>
          <p:nvPr/>
        </p:nvPicPr>
        <p:blipFill>
          <a:blip r:embed="rId3" cstate="print"/>
          <a:srcRect/>
          <a:stretch>
            <a:fillRect/>
          </a:stretch>
        </p:blipFill>
        <p:spPr bwMode="auto">
          <a:xfrm>
            <a:off x="6324600" y="3581400"/>
            <a:ext cx="425450" cy="622300"/>
          </a:xfrm>
          <a:prstGeom prst="rect">
            <a:avLst/>
          </a:prstGeom>
          <a:noFill/>
          <a:ln w="38100" algn="ctr">
            <a:noFill/>
            <a:miter lim="800000"/>
            <a:headEnd/>
            <a:tailEnd/>
          </a:ln>
          <a:effectLst/>
        </p:spPr>
      </p:pic>
      <p:grpSp>
        <p:nvGrpSpPr>
          <p:cNvPr id="555114" name="Group 158"/>
          <p:cNvGrpSpPr>
            <a:grpSpLocks/>
          </p:cNvGrpSpPr>
          <p:nvPr/>
        </p:nvGrpSpPr>
        <p:grpSpPr bwMode="auto">
          <a:xfrm>
            <a:off x="5029201" y="4038600"/>
            <a:ext cx="2017713" cy="2260600"/>
            <a:chOff x="2208" y="2544"/>
            <a:chExt cx="1271" cy="1424"/>
          </a:xfrm>
        </p:grpSpPr>
        <p:sp>
          <p:nvSpPr>
            <p:cNvPr id="555162" name="AutoShape 154"/>
            <p:cNvSpPr>
              <a:spLocks noChangeArrowheads="1"/>
            </p:cNvSpPr>
            <p:nvPr/>
          </p:nvSpPr>
          <p:spPr bwMode="auto">
            <a:xfrm>
              <a:off x="2208" y="268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3" name="AutoShape 155"/>
            <p:cNvSpPr>
              <a:spLocks noChangeArrowheads="1"/>
            </p:cNvSpPr>
            <p:nvPr/>
          </p:nvSpPr>
          <p:spPr bwMode="auto">
            <a:xfrm rot="5400000">
              <a:off x="3120" y="254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4" name="AutoShape 156"/>
            <p:cNvSpPr>
              <a:spLocks noChangeArrowheads="1"/>
            </p:cNvSpPr>
            <p:nvPr/>
          </p:nvSpPr>
          <p:spPr bwMode="auto">
            <a:xfrm rot="-5400000">
              <a:off x="2308" y="372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5" name="AutoShape 157"/>
            <p:cNvSpPr>
              <a:spLocks noChangeArrowheads="1"/>
            </p:cNvSpPr>
            <p:nvPr/>
          </p:nvSpPr>
          <p:spPr bwMode="auto">
            <a:xfrm rot="10800000">
              <a:off x="3239" y="358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555159" name="Picture 151" descr="MCj03073580000[1]"/>
          <p:cNvPicPr>
            <a:picLocks noChangeAspect="1" noChangeArrowheads="1"/>
          </p:cNvPicPr>
          <p:nvPr/>
        </p:nvPicPr>
        <p:blipFill>
          <a:blip r:embed="rId4" cstate="print"/>
          <a:srcRect/>
          <a:stretch>
            <a:fillRect/>
          </a:stretch>
        </p:blipFill>
        <p:spPr bwMode="auto">
          <a:xfrm>
            <a:off x="7620000" y="3886200"/>
            <a:ext cx="762000" cy="400050"/>
          </a:xfrm>
          <a:prstGeom prst="rect">
            <a:avLst/>
          </a:prstGeom>
          <a:noFill/>
        </p:spPr>
      </p:pic>
      <p:grpSp>
        <p:nvGrpSpPr>
          <p:cNvPr id="555115" name="Group 190"/>
          <p:cNvGrpSpPr>
            <a:grpSpLocks/>
          </p:cNvGrpSpPr>
          <p:nvPr/>
        </p:nvGrpSpPr>
        <p:grpSpPr bwMode="auto">
          <a:xfrm>
            <a:off x="5257800" y="4419600"/>
            <a:ext cx="1524000" cy="1511300"/>
            <a:chOff x="2352" y="2784"/>
            <a:chExt cx="960" cy="952"/>
          </a:xfrm>
        </p:grpSpPr>
        <p:sp>
          <p:nvSpPr>
            <p:cNvPr id="555195" name="AutoShape 187"/>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7" name="AutoShape 189"/>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4" name="Text Box 186"/>
            <p:cNvSpPr txBox="1">
              <a:spLocks noChangeArrowheads="1"/>
            </p:cNvSpPr>
            <p:nvPr/>
          </p:nvSpPr>
          <p:spPr bwMode="auto">
            <a:xfrm rot="2700000">
              <a:off x="2444" y="3052"/>
              <a:ext cx="779" cy="407"/>
            </a:xfrm>
            <a:prstGeom prst="rect">
              <a:avLst/>
            </a:prstGeom>
            <a:solidFill>
              <a:srgbClr val="FF66CC"/>
            </a:solidFill>
            <a:ln w="38100" algn="ctr">
              <a:solidFill>
                <a:schemeClr val="tx1"/>
              </a:solid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Disallowed</a:t>
              </a:r>
            </a:p>
            <a:p>
              <a:pPr algn="ctr"/>
              <a:r>
                <a:rPr lang="en-US" b="0">
                  <a:solidFill>
                    <a:srgbClr val="000000"/>
                  </a:solidFill>
                  <a:latin typeface="Times New Roman" pitchFamily="18" charset="0"/>
                  <a:ea typeface="+mn-ea"/>
                  <a:cs typeface="+mn-cs"/>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5150">
                                            <p:txEl>
                                              <p:pRg st="0" end="0"/>
                                            </p:txEl>
                                          </p:spTgt>
                                        </p:tgtEl>
                                        <p:attrNameLst>
                                          <p:attrName>style.visibility</p:attrName>
                                        </p:attrNameLst>
                                      </p:cBhvr>
                                      <p:to>
                                        <p:strVal val="visible"/>
                                      </p:to>
                                    </p:set>
                                    <p:anim calcmode="lin" valueType="num">
                                      <p:cBhvr additive="base">
                                        <p:cTn id="7" dur="500" fill="hold"/>
                                        <p:tgtEl>
                                          <p:spTgt spid="5551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1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5150">
                                            <p:txEl>
                                              <p:pRg st="1" end="1"/>
                                            </p:txEl>
                                          </p:spTgt>
                                        </p:tgtEl>
                                        <p:attrNameLst>
                                          <p:attrName>style.visibility</p:attrName>
                                        </p:attrNameLst>
                                      </p:cBhvr>
                                      <p:to>
                                        <p:strVal val="visible"/>
                                      </p:to>
                                    </p:set>
                                    <p:anim calcmode="lin" valueType="num">
                                      <p:cBhvr additive="base">
                                        <p:cTn id="13" dur="500" fill="hold"/>
                                        <p:tgtEl>
                                          <p:spTgt spid="55515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51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55150">
                                            <p:txEl>
                                              <p:pRg st="2" end="2"/>
                                            </p:txEl>
                                          </p:spTgt>
                                        </p:tgtEl>
                                        <p:attrNameLst>
                                          <p:attrName>style.visibility</p:attrName>
                                        </p:attrNameLst>
                                      </p:cBhvr>
                                      <p:to>
                                        <p:strVal val="visible"/>
                                      </p:to>
                                    </p:set>
                                    <p:anim calcmode="lin" valueType="num">
                                      <p:cBhvr additive="base">
                                        <p:cTn id="17" dur="500" fill="hold"/>
                                        <p:tgtEl>
                                          <p:spTgt spid="55515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55150">
                                            <p:txEl>
                                              <p:pRg st="2" end="2"/>
                                            </p:txEl>
                                          </p:spTgt>
                                        </p:tgtEl>
                                        <p:attrNameLst>
                                          <p:attrName>ppt_y</p:attrName>
                                        </p:attrNameLst>
                                      </p:cBhvr>
                                      <p:tavLst>
                                        <p:tav tm="0">
                                          <p:val>
                                            <p:strVal val="#ppt_y"/>
                                          </p:val>
                                        </p:tav>
                                        <p:tav tm="100000">
                                          <p:val>
                                            <p:strVal val="#ppt_y"/>
                                          </p:val>
                                        </p:tav>
                                      </p:tavLst>
                                    </p:anim>
                                  </p:childTnLst>
                                </p:cTn>
                              </p:par>
                              <p:par>
                                <p:cTn id="19" presetID="23" presetClass="entr" presetSubtype="16" fill="hold" nodeType="withEffect">
                                  <p:stCondLst>
                                    <p:cond delay="0"/>
                                  </p:stCondLst>
                                  <p:childTnLst>
                                    <p:set>
                                      <p:cBhvr>
                                        <p:cTn id="20" dur="1" fill="hold">
                                          <p:stCondLst>
                                            <p:cond delay="0"/>
                                          </p:stCondLst>
                                        </p:cTn>
                                        <p:tgtEl>
                                          <p:spTgt spid="555114"/>
                                        </p:tgtEl>
                                        <p:attrNameLst>
                                          <p:attrName>style.visibility</p:attrName>
                                        </p:attrNameLst>
                                      </p:cBhvr>
                                      <p:to>
                                        <p:strVal val="visible"/>
                                      </p:to>
                                    </p:set>
                                    <p:anim calcmode="lin" valueType="num">
                                      <p:cBhvr>
                                        <p:cTn id="21" dur="500" fill="hold"/>
                                        <p:tgtEl>
                                          <p:spTgt spid="555114"/>
                                        </p:tgtEl>
                                        <p:attrNameLst>
                                          <p:attrName>ppt_w</p:attrName>
                                        </p:attrNameLst>
                                      </p:cBhvr>
                                      <p:tavLst>
                                        <p:tav tm="0">
                                          <p:val>
                                            <p:fltVal val="0"/>
                                          </p:val>
                                        </p:tav>
                                        <p:tav tm="100000">
                                          <p:val>
                                            <p:strVal val="#ppt_w"/>
                                          </p:val>
                                        </p:tav>
                                      </p:tavLst>
                                    </p:anim>
                                    <p:anim calcmode="lin" valueType="num">
                                      <p:cBhvr>
                                        <p:cTn id="22" dur="500" fill="hold"/>
                                        <p:tgtEl>
                                          <p:spTgt spid="55511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55150">
                                            <p:txEl>
                                              <p:pRg st="3" end="3"/>
                                            </p:txEl>
                                          </p:spTgt>
                                        </p:tgtEl>
                                        <p:attrNameLst>
                                          <p:attrName>style.visibility</p:attrName>
                                        </p:attrNameLst>
                                      </p:cBhvr>
                                      <p:to>
                                        <p:strVal val="visible"/>
                                      </p:to>
                                    </p:set>
                                    <p:anim calcmode="lin" valueType="num">
                                      <p:cBhvr additive="base">
                                        <p:cTn id="27" dur="500" fill="hold"/>
                                        <p:tgtEl>
                                          <p:spTgt spid="555150">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150">
                                            <p:txEl>
                                              <p:pRg st="3" end="3"/>
                                            </p:txEl>
                                          </p:spTgt>
                                        </p:tgtEl>
                                        <p:attrNameLst>
                                          <p:attrName>ppt_y</p:attrName>
                                        </p:attrNameLst>
                                      </p:cBhvr>
                                      <p:tavLst>
                                        <p:tav tm="0">
                                          <p:val>
                                            <p:strVal val="#ppt_y"/>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500"/>
                            </p:stCondLst>
                            <p:childTnLst>
                              <p:par>
                                <p:cTn id="32" presetID="63" presetClass="path" presetSubtype="0" accel="50000" decel="50000" fill="hold" nodeType="afterEffect">
                                  <p:stCondLst>
                                    <p:cond delay="0"/>
                                  </p:stCondLst>
                                  <p:childTnLst>
                                    <p:animMotion origin="layout" path="M 0.05 0.0037 L 0.33334 0.0037 " pathEditMode="relative" rAng="0" ptsTypes="AA">
                                      <p:cBhvr>
                                        <p:cTn id="33" dur="500" fill="hold"/>
                                        <p:tgtEl>
                                          <p:spTgt spid="555159"/>
                                        </p:tgtEl>
                                        <p:attrNameLst>
                                          <p:attrName>ppt_x</p:attrName>
                                          <p:attrName>ppt_y</p:attrName>
                                        </p:attrNameLst>
                                      </p:cBhvr>
                                      <p:rCtr x="142"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55150">
                                            <p:txEl>
                                              <p:pRg st="4" end="4"/>
                                            </p:txEl>
                                          </p:spTgt>
                                        </p:tgtEl>
                                        <p:attrNameLst>
                                          <p:attrName>style.visibility</p:attrName>
                                        </p:attrNameLst>
                                      </p:cBhvr>
                                      <p:to>
                                        <p:strVal val="visible"/>
                                      </p:to>
                                    </p:set>
                                    <p:anim calcmode="lin" valueType="num">
                                      <p:cBhvr additive="base">
                                        <p:cTn id="38" dur="500" fill="hold"/>
                                        <p:tgtEl>
                                          <p:spTgt spid="555150">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55150">
                                            <p:txEl>
                                              <p:pRg st="4" end="4"/>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55150">
                                            <p:txEl>
                                              <p:pRg st="5" end="5"/>
                                            </p:txEl>
                                          </p:spTgt>
                                        </p:tgtEl>
                                        <p:attrNameLst>
                                          <p:attrName>style.visibility</p:attrName>
                                        </p:attrNameLst>
                                      </p:cBhvr>
                                      <p:to>
                                        <p:strVal val="visible"/>
                                      </p:to>
                                    </p:set>
                                    <p:anim calcmode="lin" valueType="num">
                                      <p:cBhvr additive="base">
                                        <p:cTn id="42" dur="500" fill="hold"/>
                                        <p:tgtEl>
                                          <p:spTgt spid="55515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55150">
                                            <p:txEl>
                                              <p:pRg st="5" end="5"/>
                                            </p:txEl>
                                          </p:spTgt>
                                        </p:tgtEl>
                                        <p:attrNameLst>
                                          <p:attrName>ppt_y</p:attrName>
                                        </p:attrNameLst>
                                      </p:cBhvr>
                                      <p:tavLst>
                                        <p:tav tm="0">
                                          <p:val>
                                            <p:strVal val="#ppt_y"/>
                                          </p:val>
                                        </p:tav>
                                        <p:tav tm="100000">
                                          <p:val>
                                            <p:strVal val="#ppt_y"/>
                                          </p:val>
                                        </p:tav>
                                      </p:tavLst>
                                    </p:anim>
                                  </p:childTnLst>
                                </p:cTn>
                              </p:par>
                              <p:par>
                                <p:cTn id="44" presetID="4" presetClass="entr" presetSubtype="32" fill="hold" nodeType="withEffect">
                                  <p:stCondLst>
                                    <p:cond delay="0"/>
                                  </p:stCondLst>
                                  <p:childTnLst>
                                    <p:set>
                                      <p:cBhvr>
                                        <p:cTn id="45" dur="1" fill="hold">
                                          <p:stCondLst>
                                            <p:cond delay="0"/>
                                          </p:stCondLst>
                                        </p:cTn>
                                        <p:tgtEl>
                                          <p:spTgt spid="555115"/>
                                        </p:tgtEl>
                                        <p:attrNameLst>
                                          <p:attrName>style.visibility</p:attrName>
                                        </p:attrNameLst>
                                      </p:cBhvr>
                                      <p:to>
                                        <p:strVal val="visible"/>
                                      </p:to>
                                    </p:set>
                                    <p:animEffect transition="in" filter="box(out)">
                                      <p:cBhvr>
                                        <p:cTn id="46" dur="500"/>
                                        <p:tgtEl>
                                          <p:spTgt spid="55511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55150">
                                            <p:txEl>
                                              <p:pRg st="6" end="6"/>
                                            </p:txEl>
                                          </p:spTgt>
                                        </p:tgtEl>
                                        <p:attrNameLst>
                                          <p:attrName>style.visibility</p:attrName>
                                        </p:attrNameLst>
                                      </p:cBhvr>
                                      <p:to>
                                        <p:strVal val="visible"/>
                                      </p:to>
                                    </p:set>
                                    <p:anim calcmode="lin" valueType="num">
                                      <p:cBhvr additive="base">
                                        <p:cTn id="51" dur="500" fill="hold"/>
                                        <p:tgtEl>
                                          <p:spTgt spid="555150">
                                            <p:txEl>
                                              <p:pRg st="6" end="6"/>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5515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15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228600" y="1828800"/>
            <a:ext cx="6197600" cy="4406900"/>
          </a:xfrm>
        </p:spPr>
        <p:txBody>
          <a:bodyPr>
            <a:normAutofit/>
          </a:bodyPr>
          <a:lstStyle/>
          <a:p>
            <a:pPr marL="469900" lvl="1" indent="-469900">
              <a:buClr>
                <a:schemeClr val="bg2"/>
              </a:buClr>
              <a:buSzPct val="90000"/>
              <a:buFont typeface="Wingdings" pitchFamily="2" charset="2"/>
              <a:buChar char="]"/>
            </a:pPr>
            <a:r>
              <a:rPr lang="en-US" dirty="0"/>
              <a:t>Model each fork as a separate resource, since each philosopher can only pick up his left and right forks.</a:t>
            </a:r>
          </a:p>
          <a:p>
            <a:pPr marL="469900" lvl="1" indent="-469900">
              <a:buClr>
                <a:schemeClr val="bg2"/>
              </a:buClr>
              <a:buSzPct val="90000"/>
              <a:buFont typeface="Wingdings" pitchFamily="2" charset="2"/>
              <a:buChar char="]"/>
            </a:pPr>
            <a:r>
              <a:rPr lang="en-US" dirty="0"/>
              <a:t>Suppose we have 5 philosophers numbered 1-5, and 5 forks numbered 1-5; philosopher i has left fork numbered i, and right fork (i+1)%5.</a:t>
            </a:r>
          </a:p>
          <a:p>
            <a:endParaRPr lang="en-US" dirty="0"/>
          </a:p>
        </p:txBody>
      </p:sp>
      <p:pic>
        <p:nvPicPr>
          <p:cNvPr id="6" name="Picture 2"/>
          <p:cNvPicPr>
            <a:picLocks noChangeAspect="1" noChangeArrowheads="1"/>
          </p:cNvPicPr>
          <p:nvPr/>
        </p:nvPicPr>
        <p:blipFill>
          <a:blip r:embed="rId2" cstate="print"/>
          <a:srcRect/>
          <a:stretch>
            <a:fillRect/>
          </a:stretch>
        </p:blipFill>
        <p:spPr bwMode="auto">
          <a:xfrm>
            <a:off x="6553200" y="2228850"/>
            <a:ext cx="4114800" cy="4248150"/>
          </a:xfrm>
          <a:prstGeom prst="rect">
            <a:avLst/>
          </a:prstGeom>
          <a:noFill/>
          <a:ln w="9525">
            <a:noFill/>
            <a:miter lim="800000"/>
            <a:headEnd/>
            <a:tailEnd/>
          </a:ln>
        </p:spPr>
      </p:pic>
      <p:sp>
        <p:nvSpPr>
          <p:cNvPr id="7" name="TextBox 6"/>
          <p:cNvSpPr txBox="1"/>
          <p:nvPr/>
        </p:nvSpPr>
        <p:spPr>
          <a:xfrm>
            <a:off x="6920789" y="436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471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379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524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5629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5601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5220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30963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7882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3032823"/>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576263"/>
            <a:ext cx="8229600" cy="1143000"/>
          </a:xfrm>
        </p:spPr>
        <p:txBody>
          <a:bodyPr/>
          <a:lstStyle/>
          <a:p>
            <a:pPr eaLnBrk="1" hangingPunct="1"/>
            <a:r>
              <a:rPr lang="en-US" altLang="zh-CN" sz="4000" dirty="0">
                <a:ea typeface="宋体" charset="-122"/>
              </a:rPr>
              <a:t>When 4 philosophers each holds his left fork</a:t>
            </a:r>
          </a:p>
        </p:txBody>
      </p:sp>
      <p:graphicFrame>
        <p:nvGraphicFramePr>
          <p:cNvPr id="1028" name="Object 8"/>
          <p:cNvGraphicFramePr>
            <a:graphicFrameLocks noGrp="1" noChangeAspect="1"/>
          </p:cNvGraphicFramePr>
          <p:nvPr>
            <p:ph sz="quarter" idx="3"/>
          </p:nvPr>
        </p:nvGraphicFramePr>
        <p:xfrm>
          <a:off x="2466976" y="5097463"/>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6" y="5097463"/>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2452688" y="2101850"/>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210185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5629276" y="210185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276" y="210185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930901" y="5097464"/>
          <a:ext cx="3192463" cy="503237"/>
        </p:xfrm>
        <a:graphic>
          <a:graphicData uri="http://schemas.openxmlformats.org/presentationml/2006/ole">
            <mc:AlternateContent xmlns:mc="http://schemas.openxmlformats.org/markup-compatibility/2006">
              <mc:Choice xmlns:v="urn:schemas-microsoft-com:vml" Requires="v">
                <p:oleObj name="Equation" r:id="rId8" imgW="1371600" imgH="215640" progId="Equation.3">
                  <p:embed/>
                </p:oleObj>
              </mc:Choice>
              <mc:Fallback>
                <p:oleObj name="Equation" r:id="rId8" imgW="13716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0901" y="5097464"/>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990600" y="5562600"/>
            <a:ext cx="10210800" cy="1143000"/>
          </a:xfrm>
        </p:spPr>
        <p:txBody>
          <a:bodyPr>
            <a:normAutofit fontScale="92500"/>
          </a:bodyPr>
          <a:lstStyle/>
          <a:p>
            <a:pPr marL="469900" lvl="1" indent="-469900">
              <a:buClr>
                <a:schemeClr val="bg2"/>
              </a:buClr>
              <a:buSzPct val="90000"/>
              <a:buFont typeface="Wingdings" pitchFamily="2" charset="2"/>
              <a:buChar char="]"/>
            </a:pPr>
            <a:r>
              <a:rPr lang="en-US" dirty="0"/>
              <a:t>Philosophers 1-4 each is holding his left fork. If the 5</a:t>
            </a:r>
            <a:r>
              <a:rPr lang="en-US" baseline="30000" dirty="0"/>
              <a:t>th</a:t>
            </a:r>
            <a:r>
              <a:rPr lang="en-US" dirty="0"/>
              <a:t> philosopher makes a request for his left fork, should we grant it?</a:t>
            </a:r>
          </a:p>
        </p:txBody>
      </p:sp>
      <p:sp>
        <p:nvSpPr>
          <p:cNvPr id="2" name="TextBox 1">
            <a:extLst>
              <a:ext uri="{FF2B5EF4-FFF2-40B4-BE49-F238E27FC236}">
                <a16:creationId xmlns:a16="http://schemas.microsoft.com/office/drawing/2014/main" id="{18FDCE50-75CB-DDD2-FB93-C7E16FD1BC44}"/>
              </a:ext>
            </a:extLst>
          </p:cNvPr>
          <p:cNvSpPr txBox="1"/>
          <p:nvPr/>
        </p:nvSpPr>
        <p:spPr>
          <a:xfrm>
            <a:off x="2902211" y="1701740"/>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5E7A60D7-AFB8-EB3B-790E-1294EB474D11}"/>
              </a:ext>
            </a:extLst>
          </p:cNvPr>
          <p:cNvSpPr txBox="1"/>
          <p:nvPr/>
        </p:nvSpPr>
        <p:spPr>
          <a:xfrm>
            <a:off x="5930901" y="1685423"/>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522E026C-85A4-E578-8DCC-AD24DB67D1CB}"/>
              </a:ext>
            </a:extLst>
          </p:cNvPr>
          <p:cNvSpPr txBox="1"/>
          <p:nvPr/>
        </p:nvSpPr>
        <p:spPr>
          <a:xfrm>
            <a:off x="2689976" y="4781490"/>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23AAF383-032F-E047-6B50-AF7344536D4B}"/>
              </a:ext>
            </a:extLst>
          </p:cNvPr>
          <p:cNvSpPr txBox="1"/>
          <p:nvPr/>
        </p:nvSpPr>
        <p:spPr>
          <a:xfrm>
            <a:off x="6162019" y="4781490"/>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576263"/>
            <a:ext cx="8229600" cy="1143000"/>
          </a:xfrm>
        </p:spPr>
        <p:txBody>
          <a:bodyPr/>
          <a:lstStyle/>
          <a:p>
            <a:pPr eaLnBrk="1" hangingPunct="1"/>
            <a:r>
              <a:rPr lang="en-US" altLang="zh-CN" sz="4000"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nvPr>
        </p:nvGraphicFramePr>
        <p:xfrm>
          <a:off x="2466976" y="5097463"/>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6" y="5097463"/>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6" name="Object 3"/>
          <p:cNvGraphicFramePr>
            <a:graphicFrameLocks noChangeAspect="1"/>
          </p:cNvGraphicFramePr>
          <p:nvPr/>
        </p:nvGraphicFramePr>
        <p:xfrm>
          <a:off x="2452688" y="2101850"/>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210185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nvGraphicFramePr>
        <p:xfrm>
          <a:off x="5629276" y="210185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276" y="210185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nvGraphicFramePr>
        <p:xfrm>
          <a:off x="5902325" y="5097463"/>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325" y="5097463"/>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762000" y="5645350"/>
            <a:ext cx="9982200" cy="711200"/>
          </a:xfrm>
        </p:spPr>
        <p:txBody>
          <a:bodyPr>
            <a:normAutofit fontScale="85000" lnSpcReduction="10000"/>
          </a:bodyPr>
          <a:lstStyle/>
          <a:p>
            <a:pPr marL="469900" lvl="1" indent="-469900">
              <a:buClr>
                <a:schemeClr val="bg2"/>
              </a:buClr>
              <a:buSzPct val="90000"/>
              <a:buFont typeface="Wingdings" pitchFamily="2" charset="2"/>
              <a:buChar char="]"/>
            </a:pPr>
            <a:r>
              <a:rPr lang="en-US" dirty="0"/>
              <a:t>No. Here is the deadlock state reached if the request is granted.</a:t>
            </a:r>
          </a:p>
        </p:txBody>
      </p:sp>
      <p:sp>
        <p:nvSpPr>
          <p:cNvPr id="2" name="TextBox 1">
            <a:extLst>
              <a:ext uri="{FF2B5EF4-FFF2-40B4-BE49-F238E27FC236}">
                <a16:creationId xmlns:a16="http://schemas.microsoft.com/office/drawing/2014/main" id="{361E4C7F-C40C-22B9-53B7-F3D16E04BD39}"/>
              </a:ext>
            </a:extLst>
          </p:cNvPr>
          <p:cNvSpPr txBox="1"/>
          <p:nvPr/>
        </p:nvSpPr>
        <p:spPr>
          <a:xfrm>
            <a:off x="2902211" y="1701740"/>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 name="TextBox 2">
            <a:extLst>
              <a:ext uri="{FF2B5EF4-FFF2-40B4-BE49-F238E27FC236}">
                <a16:creationId xmlns:a16="http://schemas.microsoft.com/office/drawing/2014/main" id="{3FB69ACD-EE6B-E38F-E094-634C226B2BFE}"/>
              </a:ext>
            </a:extLst>
          </p:cNvPr>
          <p:cNvSpPr txBox="1"/>
          <p:nvPr/>
        </p:nvSpPr>
        <p:spPr>
          <a:xfrm>
            <a:off x="5930901" y="1685423"/>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
        <p:nvSpPr>
          <p:cNvPr id="4" name="TextBox 3">
            <a:extLst>
              <a:ext uri="{FF2B5EF4-FFF2-40B4-BE49-F238E27FC236}">
                <a16:creationId xmlns:a16="http://schemas.microsoft.com/office/drawing/2014/main" id="{7A041967-D507-21DB-00A8-E26C94B9A843}"/>
              </a:ext>
            </a:extLst>
          </p:cNvPr>
          <p:cNvSpPr txBox="1"/>
          <p:nvPr/>
        </p:nvSpPr>
        <p:spPr>
          <a:xfrm>
            <a:off x="2689976" y="4781490"/>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5" name="TextBox 4">
            <a:extLst>
              <a:ext uri="{FF2B5EF4-FFF2-40B4-BE49-F238E27FC236}">
                <a16:creationId xmlns:a16="http://schemas.microsoft.com/office/drawing/2014/main" id="{BE8DEB35-D5DD-DECF-3B26-7757FC03EFE4}"/>
              </a:ext>
            </a:extLst>
          </p:cNvPr>
          <p:cNvSpPr txBox="1"/>
          <p:nvPr/>
        </p:nvSpPr>
        <p:spPr>
          <a:xfrm>
            <a:off x="6162019" y="4781490"/>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p>
          <a:p>
            <a:pPr>
              <a:lnSpc>
                <a:spcPct val="90000"/>
              </a:lnSpc>
            </a:pPr>
            <a:r>
              <a:rPr lang="en-US" altLang="zh-CN" dirty="0">
                <a:ea typeface="宋体" charset="-122"/>
              </a:rPr>
              <a:t>What to do if an actual deadlock is detected?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dirty="0">
                <a:ea typeface="宋体" charset="-122"/>
              </a:rPr>
              <a:t>Deadlock recovery</a:t>
            </a:r>
          </a:p>
        </p:txBody>
      </p:sp>
      <p:sp>
        <p:nvSpPr>
          <p:cNvPr id="2662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zh-CN" sz="2800" dirty="0">
                <a:ea typeface="宋体" charset="-122"/>
              </a:rPr>
              <a:t>Abort all deadlocked processes: </a:t>
            </a:r>
          </a:p>
          <a:p>
            <a:pPr marL="928688" lvl="1" indent="-457200">
              <a:lnSpc>
                <a:spcPct val="90000"/>
              </a:lnSpc>
            </a:pPr>
            <a:r>
              <a:rPr lang="en-US" altLang="zh-CN" sz="2400" dirty="0">
                <a:ea typeface="宋体" charset="-122"/>
              </a:rPr>
              <a:t>most common solution implemented in OSs.</a:t>
            </a:r>
          </a:p>
          <a:p>
            <a:pPr marL="533400" indent="-533400">
              <a:lnSpc>
                <a:spcPct val="90000"/>
              </a:lnSpc>
              <a:buFont typeface="Wingdings" pitchFamily="2" charset="2"/>
              <a:buAutoNum type="arabicPeriod"/>
            </a:pPr>
            <a:r>
              <a:rPr lang="en-US" altLang="zh-CN" sz="2800" dirty="0">
                <a:ea typeface="宋体" charset="-122"/>
              </a:rPr>
              <a:t>Rollback: </a:t>
            </a:r>
          </a:p>
          <a:p>
            <a:pPr marL="928688" lvl="1" indent="-457200">
              <a:lnSpc>
                <a:spcPct val="90000"/>
              </a:lnSpc>
            </a:pPr>
            <a:r>
              <a:rPr lang="en-US" altLang="zh-CN" sz="2400" dirty="0">
                <a:ea typeface="宋体" charset="-122"/>
              </a:rPr>
              <a:t>Back up each process periodically.</a:t>
            </a:r>
          </a:p>
          <a:p>
            <a:pPr marL="928688" lvl="1" indent="-457200">
              <a:lnSpc>
                <a:spcPct val="90000"/>
              </a:lnSpc>
            </a:pPr>
            <a:r>
              <a:rPr lang="en-US" altLang="zh-CN" sz="2400" dirty="0">
                <a:ea typeface="宋体" charset="-122"/>
              </a:rPr>
              <a:t>in case of deadlock roll back to the previous backup (checkpoint). </a:t>
            </a:r>
          </a:p>
          <a:p>
            <a:pPr marL="928688" lvl="1" indent="-457200">
              <a:lnSpc>
                <a:spcPct val="90000"/>
              </a:lnSpc>
            </a:pPr>
            <a:r>
              <a:rPr lang="en-US" altLang="zh-CN" sz="2400" dirty="0">
                <a:ea typeface="宋体" charset="-122"/>
              </a:rPr>
              <a:t>It is possible the deadlock may reoccur.</a:t>
            </a:r>
          </a:p>
          <a:p>
            <a:pPr marL="928688" lvl="1" indent="-457200">
              <a:lnSpc>
                <a:spcPct val="90000"/>
              </a:lnSpc>
            </a:pPr>
            <a:r>
              <a:rPr lang="en-US" altLang="zh-CN" sz="2400" dirty="0">
                <a:ea typeface="宋体" charset="-122"/>
              </a:rPr>
              <a:t>Usually the deadlock will not reoccur due to the nondeterministic nature of the execution of concurrent processes (there may be a different interleaving of instruction executions the next time).</a:t>
            </a:r>
          </a:p>
          <a:p>
            <a:pPr lvl="2" eaLnBrk="1" hangingPunct="1">
              <a:lnSpc>
                <a:spcPct val="90000"/>
              </a:lnSpc>
            </a:pPr>
            <a:endParaRPr lang="en-US" altLang="zh-CN" sz="2000" dirty="0">
              <a:ea typeface="宋体"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ea typeface="宋体" charset="-122"/>
              </a:rPr>
              <a:t>Deadlock recovery: 2</a:t>
            </a:r>
          </a:p>
        </p:txBody>
      </p:sp>
      <p:sp>
        <p:nvSpPr>
          <p:cNvPr id="27653" name="Rectangle 3"/>
          <p:cNvSpPr>
            <a:spLocks noGrp="1" noChangeArrowheads="1"/>
          </p:cNvSpPr>
          <p:nvPr>
            <p:ph type="body" idx="1"/>
          </p:nvPr>
        </p:nvSpPr>
        <p:spPr>
          <a:xfrm>
            <a:off x="762000" y="1798639"/>
            <a:ext cx="10820400" cy="4543425"/>
          </a:xfrm>
        </p:spPr>
        <p:txBody>
          <a:bodyPr/>
          <a:lstStyle/>
          <a:p>
            <a:pPr marL="609600" indent="-609600">
              <a:lnSpc>
                <a:spcPct val="90000"/>
              </a:lnSpc>
              <a:buFont typeface="Wingdings" pitchFamily="2" charset="2"/>
              <a:buAutoNum type="arabicPeriod" startAt="3"/>
            </a:pPr>
            <a:r>
              <a:rPr lang="en-US" altLang="zh-CN" sz="2400" dirty="0">
                <a:ea typeface="宋体" charset="-122"/>
              </a:rPr>
              <a:t>Successively abort deadlocked processes. </a:t>
            </a:r>
          </a:p>
          <a:p>
            <a:pPr marL="1004888" lvl="1" indent="-533400">
              <a:lnSpc>
                <a:spcPct val="90000"/>
              </a:lnSpc>
            </a:pPr>
            <a:r>
              <a:rPr lang="en-US" altLang="zh-CN" sz="2000" dirty="0">
                <a:ea typeface="宋体" charset="-122"/>
              </a:rPr>
              <a:t>Abort 1 deadlocked process at a time.</a:t>
            </a:r>
          </a:p>
          <a:p>
            <a:pPr marL="1004888" lvl="1" indent="-533400">
              <a:lnSpc>
                <a:spcPct val="90000"/>
              </a:lnSpc>
            </a:pPr>
            <a:r>
              <a:rPr lang="en-US" altLang="zh-CN" sz="2000" dirty="0">
                <a:ea typeface="宋体" charset="-122"/>
              </a:rPr>
              <a:t>Then check if the deadlock still occurs</a:t>
            </a:r>
          </a:p>
          <a:p>
            <a:pPr lvl="2" eaLnBrk="1" hangingPunct="1">
              <a:lnSpc>
                <a:spcPct val="90000"/>
              </a:lnSpc>
            </a:pPr>
            <a:r>
              <a:rPr lang="en-US" altLang="zh-CN" sz="1800" dirty="0">
                <a:ea typeface="宋体" charset="-122"/>
              </a:rPr>
              <a:t>If it does abort the next process.</a:t>
            </a:r>
          </a:p>
          <a:p>
            <a:pPr lvl="2" eaLnBrk="1" hangingPunct="1">
              <a:lnSpc>
                <a:spcPct val="90000"/>
              </a:lnSpc>
            </a:pPr>
            <a:r>
              <a:rPr lang="en-US" altLang="zh-CN" sz="1800" dirty="0">
                <a:ea typeface="宋体" charset="-122"/>
              </a:rPr>
              <a:t>If it does not, continue execution of the remaining processes without aborting any more processes.</a:t>
            </a:r>
          </a:p>
          <a:p>
            <a:pPr marL="609600" indent="-609600">
              <a:lnSpc>
                <a:spcPct val="90000"/>
              </a:lnSpc>
              <a:buFont typeface="Wingdings" pitchFamily="2" charset="2"/>
              <a:buAutoNum type="arabicPeriod" startAt="4"/>
            </a:pPr>
            <a:r>
              <a:rPr lang="en-US" altLang="zh-CN" sz="2400" dirty="0">
                <a:ea typeface="宋体" charset="-122"/>
              </a:rPr>
              <a:t>Successively preempt resources from blocked jobs</a:t>
            </a:r>
          </a:p>
          <a:p>
            <a:pPr marL="1004888" lvl="1" indent="-533400">
              <a:lnSpc>
                <a:spcPct val="90000"/>
              </a:lnSpc>
            </a:pPr>
            <a:r>
              <a:rPr lang="en-US" altLang="zh-CN" sz="2000" dirty="0">
                <a:ea typeface="宋体" charset="-122"/>
              </a:rPr>
              <a:t>Preempt 1 deadlocked resource in 1 process.</a:t>
            </a:r>
          </a:p>
          <a:p>
            <a:pPr marL="1004888" lvl="1" indent="-533400">
              <a:lnSpc>
                <a:spcPct val="90000"/>
              </a:lnSpc>
            </a:pPr>
            <a:r>
              <a:rPr lang="en-US" altLang="zh-CN" sz="2000" dirty="0">
                <a:ea typeface="宋体" charset="-122"/>
              </a:rPr>
              <a:t>Roll back that process to the point where the preempted resource was allocated.</a:t>
            </a:r>
          </a:p>
          <a:p>
            <a:pPr marL="1004888" lvl="1" indent="-533400">
              <a:lnSpc>
                <a:spcPct val="90000"/>
              </a:lnSpc>
            </a:pPr>
            <a:r>
              <a:rPr lang="en-US" altLang="zh-CN" sz="2000" dirty="0">
                <a:ea typeface="宋体" charset="-122"/>
              </a:rPr>
              <a:t>Check if deadlock still occurs</a:t>
            </a:r>
          </a:p>
          <a:p>
            <a:pPr lvl="2" eaLnBrk="1" hangingPunct="1">
              <a:lnSpc>
                <a:spcPct val="90000"/>
              </a:lnSpc>
            </a:pPr>
            <a:r>
              <a:rPr lang="en-US" altLang="zh-CN" sz="1800" dirty="0">
                <a:ea typeface="宋体" charset="-122"/>
              </a:rPr>
              <a:t>If it does preempt resource from the next process.</a:t>
            </a:r>
          </a:p>
          <a:p>
            <a:pPr lvl="2" eaLnBrk="1" hangingPunct="1">
              <a:lnSpc>
                <a:spcPct val="90000"/>
              </a:lnSpc>
            </a:pPr>
            <a:r>
              <a:rPr lang="en-US" altLang="zh-CN" sz="1800" dirty="0">
                <a:ea typeface="宋体" charset="-122"/>
              </a:rPr>
              <a:t>If it does not, continue execution of the remaining processes without preempting any more resources.</a:t>
            </a:r>
          </a:p>
          <a:p>
            <a:pPr lvl="2" eaLnBrk="1" hangingPunct="1">
              <a:lnSpc>
                <a:spcPct val="90000"/>
              </a:lnSpc>
            </a:pPr>
            <a:endParaRPr lang="en-US" altLang="zh-CN" sz="1800" dirty="0">
              <a:ea typeface="宋体"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sz="4000">
                <a:ea typeface="宋体" charset="-122"/>
              </a:rPr>
              <a:t>Choosing processes/resources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zh-CN" sz="2800">
                <a:ea typeface="宋体" charset="-122"/>
              </a:rPr>
              <a:t>For options 3 and 4 it is necessary to choose which of the possibly deadlocked processes to abort or which resource to preempt (and the possibly deadlocked process to preempt it from)</a:t>
            </a:r>
          </a:p>
          <a:p>
            <a:pPr eaLnBrk="1" hangingPunct="1">
              <a:lnSpc>
                <a:spcPct val="90000"/>
              </a:lnSpc>
            </a:pPr>
            <a:r>
              <a:rPr lang="en-US" altLang="zh-CN" sz="2800">
                <a:ea typeface="宋体" charset="-122"/>
              </a:rPr>
              <a:t>Can base this decision on a number of different criteria</a:t>
            </a:r>
          </a:p>
          <a:p>
            <a:pPr lvl="1" eaLnBrk="1" hangingPunct="1">
              <a:lnSpc>
                <a:spcPct val="90000"/>
              </a:lnSpc>
            </a:pPr>
            <a:r>
              <a:rPr lang="en-US" altLang="zh-CN" sz="2400">
                <a:ea typeface="宋体" charset="-122"/>
              </a:rPr>
              <a:t>Lowest priority</a:t>
            </a:r>
          </a:p>
          <a:p>
            <a:pPr lvl="1" eaLnBrk="1" hangingPunct="1">
              <a:lnSpc>
                <a:spcPct val="90000"/>
              </a:lnSpc>
            </a:pPr>
            <a:r>
              <a:rPr lang="en-US" altLang="zh-CN" sz="2400">
                <a:ea typeface="宋体" charset="-122"/>
              </a:rPr>
              <a:t>Most estimated run time remaining</a:t>
            </a:r>
          </a:p>
          <a:p>
            <a:pPr lvl="1" eaLnBrk="1" hangingPunct="1">
              <a:lnSpc>
                <a:spcPct val="90000"/>
              </a:lnSpc>
            </a:pPr>
            <a:r>
              <a:rPr lang="en-US" altLang="zh-CN" sz="2400">
                <a:ea typeface="宋体" charset="-122"/>
              </a:rPr>
              <a:t>Least number of total resources allocated</a:t>
            </a:r>
          </a:p>
          <a:p>
            <a:pPr lvl="1" eaLnBrk="1" hangingPunct="1">
              <a:lnSpc>
                <a:spcPct val="90000"/>
              </a:lnSpc>
            </a:pPr>
            <a:r>
              <a:rPr lang="en-US" altLang="zh-CN" sz="2400">
                <a:ea typeface="宋体" charset="-122"/>
              </a:rPr>
              <a:t>Smallest amount of  CPU consumed so for</a:t>
            </a:r>
          </a:p>
          <a:p>
            <a:pPr lvl="1" eaLnBrk="1" hangingPunct="1">
              <a:lnSpc>
                <a:spcPct val="90000"/>
              </a:lnSpc>
            </a:pPr>
            <a:endParaRPr lang="en-US" altLang="zh-CN" sz="2400">
              <a:ea typeface="宋体"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charset="-122"/>
              </a:rPr>
              <a:t>Issues</a:t>
            </a:r>
          </a:p>
        </p:txBody>
      </p:sp>
      <p:sp>
        <p:nvSpPr>
          <p:cNvPr id="2970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None of these approaches is appropriate for all types of resources</a:t>
            </a:r>
          </a:p>
          <a:p>
            <a:pPr lvl="1" eaLnBrk="1" hangingPunct="1">
              <a:lnSpc>
                <a:spcPct val="80000"/>
              </a:lnSpc>
            </a:pPr>
            <a:r>
              <a:rPr lang="en-US" altLang="zh-CN" sz="2400" dirty="0">
                <a:ea typeface="宋体" charset="-122"/>
              </a:rPr>
              <a:t>Some processes (like updating a database) cannot be killed and rerun safely.</a:t>
            </a:r>
          </a:p>
          <a:p>
            <a:pPr lvl="1" eaLnBrk="1" hangingPunct="1">
              <a:lnSpc>
                <a:spcPct val="80000"/>
              </a:lnSpc>
            </a:pPr>
            <a:r>
              <a:rPr lang="en-US" altLang="zh-CN" sz="2400" dirty="0">
                <a:ea typeface="宋体" charset="-122"/>
              </a:rPr>
              <a:t>Some resources cannot be safely preempted (some of these like printers can be preempted if spooling is used).</a:t>
            </a:r>
          </a:p>
          <a:p>
            <a:pPr lvl="1" eaLnBrk="1" hangingPunct="1">
              <a:lnSpc>
                <a:spcPct val="80000"/>
              </a:lnSpc>
            </a:pPr>
            <a:r>
              <a:rPr lang="en-US" altLang="zh-CN" sz="2400" dirty="0">
                <a:ea typeface="宋体" charset="-122"/>
              </a:rPr>
              <a:t>Some processes cannot be rolled back.</a:t>
            </a:r>
          </a:p>
          <a:p>
            <a:pPr lvl="2" eaLnBrk="1" hangingPunct="1">
              <a:lnSpc>
                <a:spcPct val="80000"/>
              </a:lnSpc>
            </a:pPr>
            <a:r>
              <a:rPr lang="en-US" altLang="zh-CN" sz="2000" dirty="0">
                <a:ea typeface="宋体" charset="-122"/>
              </a:rPr>
              <a:t>How do you roll back shared variables that have been successively updated by multiple processes.</a:t>
            </a:r>
          </a:p>
          <a:p>
            <a:pPr lvl="1" eaLnBrk="1" hangingPunct="1">
              <a:lnSpc>
                <a:spcPct val="80000"/>
              </a:lnSpc>
            </a:pPr>
            <a:r>
              <a:rPr lang="en-US" altLang="zh-CN" sz="2400" dirty="0">
                <a:ea typeface="宋体" charset="-122"/>
              </a:rPr>
              <a:t>Process rollback is expensive.</a:t>
            </a:r>
          </a:p>
          <a:p>
            <a:pPr lvl="2" eaLnBrk="1" hangingPunct="1">
              <a:lnSpc>
                <a:spcPct val="80000"/>
              </a:lnSpc>
            </a:pPr>
            <a:r>
              <a:rPr lang="en-US" altLang="zh-CN" sz="2000" dirty="0">
                <a:ea typeface="宋体" charset="-122"/>
              </a:rPr>
              <a:t>Successive checkpoints must save both image and state.</a:t>
            </a:r>
          </a:p>
          <a:p>
            <a:pPr lvl="2" eaLnBrk="1" hangingPunct="1">
              <a:lnSpc>
                <a:spcPct val="80000"/>
              </a:lnSpc>
            </a:pPr>
            <a:r>
              <a:rPr lang="en-US" altLang="zh-CN" sz="2000" dirty="0">
                <a:ea typeface="宋体" charset="-122"/>
              </a:rPr>
              <a:t>Multiple checkpoints need to be saved for a process.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8686800" y="2438400"/>
            <a:ext cx="3072831" cy="3072831"/>
          </a:xfrm>
          <a:prstGeom prst="rect">
            <a:avLst/>
          </a:prstGeom>
          <a:noFill/>
          <a:ln w="9525">
            <a:noFill/>
            <a:miter lim="800000"/>
            <a:headEnd/>
            <a:tailEnd/>
          </a:ln>
        </p:spPr>
      </p:pic>
      <p:sp>
        <p:nvSpPr>
          <p:cNvPr id="86018" name="Rectangle 2"/>
          <p:cNvSpPr>
            <a:spLocks noGrp="1" noChangeArrowheads="1"/>
          </p:cNvSpPr>
          <p:nvPr>
            <p:ph type="title"/>
          </p:nvPr>
        </p:nvSpPr>
        <p:spPr/>
        <p:txBody>
          <a:bodyPr/>
          <a:lstStyle/>
          <a:p>
            <a:r>
              <a:rPr lang="en-US" altLang="ko-KR" dirty="0">
                <a:ea typeface="宋体" charset="-122"/>
              </a:rPr>
              <a:t>Dining philosophers</a:t>
            </a:r>
          </a:p>
        </p:txBody>
      </p:sp>
      <p:sp>
        <p:nvSpPr>
          <p:cNvPr id="86019" name="Rectangle 3"/>
          <p:cNvSpPr>
            <a:spLocks noGrp="1" noChangeArrowheads="1"/>
          </p:cNvSpPr>
          <p:nvPr>
            <p:ph type="body" idx="1"/>
          </p:nvPr>
        </p:nvSpPr>
        <p:spPr>
          <a:xfrm>
            <a:off x="685800" y="1828801"/>
            <a:ext cx="10286999" cy="4943475"/>
          </a:xfrm>
        </p:spPr>
        <p:txBody>
          <a:bodyPr/>
          <a:lstStyle/>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p:txBody>
      </p:sp>
      <p:sp>
        <p:nvSpPr>
          <p:cNvPr id="3" name="TextBox 2">
            <a:extLst>
              <a:ext uri="{FF2B5EF4-FFF2-40B4-BE49-F238E27FC236}">
                <a16:creationId xmlns:a16="http://schemas.microsoft.com/office/drawing/2014/main" id="{557F4998-3117-BDAD-5A1C-F025FF135190}"/>
              </a:ext>
            </a:extLst>
          </p:cNvPr>
          <p:cNvSpPr txBox="1"/>
          <p:nvPr/>
        </p:nvSpPr>
        <p:spPr>
          <a:xfrm>
            <a:off x="4343400" y="6324600"/>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0" dirty="0"/>
              <a:t>DINING-PHILOSOPHERS PROBLEM: SIMPLIFIED</a:t>
            </a:r>
          </a:p>
          <a:p>
            <a:r>
              <a:rPr lang="en-GB" sz="1200" b="0" dirty="0">
                <a:hlinkClick r:id="rId4"/>
              </a:rPr>
              <a:t>https://www.youtube.com/watch?v=VSkvwzqo-Pk</a:t>
            </a:r>
            <a:r>
              <a:rPr lang="en-GB" sz="1200" b="0" dirty="0"/>
              <a:t> </a:t>
            </a:r>
            <a:endParaRPr lang="en-SE" sz="1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609600" y="1755815"/>
            <a:ext cx="11125200" cy="4927600"/>
          </a:xfrm>
        </p:spPr>
        <p:txBody>
          <a:bodyPr>
            <a:normAutofit fontScale="85000" lnSpcReduction="20000"/>
          </a:bodyPr>
          <a:lstStyle/>
          <a:p>
            <a:pPr>
              <a:lnSpc>
                <a:spcPct val="85000"/>
              </a:lnSpc>
            </a:pPr>
            <a:r>
              <a:rPr lang="en-US" dirty="0"/>
              <a:t>Look one step ahead: upon receiving a request from a process, assume the request is granted hypothetically, run deadlock detection algorithm to evaluate if the system is in a safe state. </a:t>
            </a:r>
          </a:p>
          <a:p>
            <a:pPr lvl="1">
              <a:lnSpc>
                <a:spcPct val="85000"/>
              </a:lnSpc>
            </a:pPr>
            <a:r>
              <a:rPr lang="en-US" dirty="0"/>
              <a:t>A state is safe if from this state, there exists a sequence of process executions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with P</a:t>
            </a:r>
            <a:r>
              <a:rPr lang="en-US" baseline="-25000" dirty="0"/>
              <a:t>1</a:t>
            </a:r>
            <a:r>
              <a:rPr lang="en-US" dirty="0"/>
              <a:t> requesting all remaining resources, finishing, then T</a:t>
            </a:r>
            <a:r>
              <a:rPr lang="en-US" baseline="-25000" dirty="0"/>
              <a:t>2</a:t>
            </a:r>
            <a:r>
              <a:rPr lang="en-US" dirty="0"/>
              <a:t> requesting all remaining resources, etc..that can finish successfully.</a:t>
            </a:r>
          </a:p>
          <a:p>
            <a:pPr>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Summary of Banker’s algorithm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anim calcmode="lin" valueType="num">
                                      <p:cBhvr additive="base">
                                        <p:cTn id="11"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4067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40675">
                                            <p:txEl>
                                              <p:pRg st="2" end="2"/>
                                            </p:txEl>
                                          </p:spTgt>
                                        </p:tgtEl>
                                        <p:attrNameLst>
                                          <p:attrName>style.visibility</p:attrName>
                                        </p:attrNameLst>
                                      </p:cBhvr>
                                      <p:to>
                                        <p:strVal val="visible"/>
                                      </p:to>
                                    </p:set>
                                    <p:anim calcmode="lin" valueType="num">
                                      <p:cBhvr additive="base">
                                        <p:cTn id="17"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4067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40675">
                                            <p:txEl>
                                              <p:pRg st="3" end="3"/>
                                            </p:txEl>
                                          </p:spTgt>
                                        </p:tgtEl>
                                        <p:attrNameLst>
                                          <p:attrName>style.visibility</p:attrName>
                                        </p:attrNameLst>
                                      </p:cBhvr>
                                      <p:to>
                                        <p:strVal val="visible"/>
                                      </p:to>
                                    </p:set>
                                    <p:anim calcmode="lin" valueType="num">
                                      <p:cBhvr additive="base">
                                        <p:cTn id="23"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540675">
                                            <p:txEl>
                                              <p:pRg st="4" end="4"/>
                                            </p:txEl>
                                          </p:spTgt>
                                        </p:tgtEl>
                                        <p:attrNameLst>
                                          <p:attrName>style.visibility</p:attrName>
                                        </p:attrNameLst>
                                      </p:cBhvr>
                                      <p:to>
                                        <p:strVal val="visible"/>
                                      </p:to>
                                    </p:set>
                                    <p:anim calcmode="lin" valueType="num">
                                      <p:cBhvr additive="base">
                                        <p:cTn id="29" dur="500" fill="hold"/>
                                        <p:tgtEl>
                                          <p:spTgt spid="540675">
                                            <p:txEl>
                                              <p:pRg st="4" end="4"/>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54067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mc:Choice xmlns:a14="http://schemas.microsoft.com/office/drawing/2010/main"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a:solidFill>
                                <a:srgbClr val="000000"/>
                              </a:solidFill>
                              <a:latin typeface="Cambria Math" panose="02040503050406030204" pitchFamily="18" charset="0"/>
                            </a:rPr>
                          </m:ctrlPr>
                        </m:dPr>
                        <m:e>
                          <m:m>
                            <m:mPr>
                              <m:plcHide m:val="on"/>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5282522-2241-2BF8-0AD4-91AC8515D634}"/>
              </a:ext>
            </a:extLst>
          </p:cNvPr>
          <p:cNvSpPr txBox="1"/>
          <p:nvPr/>
        </p:nvSpPr>
        <p:spPr>
          <a:xfrm>
            <a:off x="5364212" y="4400522"/>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13" name="TextBox 12">
            <a:extLst>
              <a:ext uri="{FF2B5EF4-FFF2-40B4-BE49-F238E27FC236}">
                <a16:creationId xmlns:a16="http://schemas.microsoft.com/office/drawing/2014/main" id="{A36F3C78-150B-401A-3DF8-FF4B619D2820}"/>
              </a:ext>
            </a:extLst>
          </p:cNvPr>
          <p:cNvSpPr txBox="1"/>
          <p:nvPr/>
        </p:nvSpPr>
        <p:spPr>
          <a:xfrm>
            <a:off x="8836255" y="4400522"/>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76200" y="1917701"/>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ea typeface="宋体" charset="-122"/>
              </a:rPr>
              <a:t>4 processes P0 through P4; 4 resource types with 10, 5, 6, 5 instances each.</a:t>
            </a:r>
          </a:p>
          <a:p>
            <a:pPr>
              <a:lnSpc>
                <a:spcPct val="90000"/>
              </a:lnSpc>
            </a:pPr>
            <a:r>
              <a:rPr lang="en-GB" altLang="zh-CN" sz="2800" b="0" kern="0" dirty="0">
                <a:ea typeface="宋体" charset="-122"/>
              </a:rPr>
              <a:t>Current system state  encoded in matrices </a:t>
            </a:r>
            <a:r>
              <a:rPr lang="en-GB" altLang="zh-CN" sz="2800" b="0" i="1" kern="0" dirty="0">
                <a:ea typeface="宋体" charset="-122"/>
              </a:rPr>
              <a:t>R, C </a:t>
            </a:r>
            <a:r>
              <a:rPr lang="en-GB" altLang="zh-CN" sz="2800" b="0" kern="0" dirty="0">
                <a:ea typeface="宋体" charset="-122"/>
              </a:rPr>
              <a:t>and vector </a:t>
            </a:r>
            <a:r>
              <a:rPr lang="en-GB" altLang="zh-CN" sz="2800" b="0" i="1" kern="0" dirty="0">
                <a:ea typeface="宋体" charset="-122"/>
              </a:rPr>
              <a:t>E.</a:t>
            </a:r>
          </a:p>
          <a:p>
            <a:pPr>
              <a:lnSpc>
                <a:spcPct val="90000"/>
              </a:lnSpc>
            </a:pPr>
            <a:endParaRPr lang="en-US" altLang="zh-CN" sz="2400" b="0" kern="0" dirty="0">
              <a:ea typeface="宋体" charset="-122"/>
            </a:endParaRPr>
          </a:p>
        </p:txBody>
      </p:sp>
      <mc:AlternateContent xmlns:mc="http://schemas.openxmlformats.org/markup-compatibility/2006">
        <mc:Choice xmlns:a14="http://schemas.microsoft.com/office/drawing/2010/main"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a:solidFill>
                                <a:srgbClr val="000000"/>
                              </a:solidFill>
                              <a:latin typeface="Cambria Math" panose="02040503050406030204" pitchFamily="18" charset="0"/>
                            </a:rPr>
                          </m:ctrlPr>
                        </m:dPr>
                        <m:e>
                          <m:m>
                            <m:mPr>
                              <m:plcHide m:val="on"/>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8" name="TextBox 37">
            <a:extLst>
              <a:ext uri="{FF2B5EF4-FFF2-40B4-BE49-F238E27FC236}">
                <a16:creationId xmlns:a16="http://schemas.microsoft.com/office/drawing/2014/main" id="{5DDFDB70-DB09-A8AE-ECFA-29BC2D3C2A06}"/>
              </a:ext>
            </a:extLst>
          </p:cNvPr>
          <p:cNvSpPr txBox="1"/>
          <p:nvPr/>
        </p:nvSpPr>
        <p:spPr>
          <a:xfrm>
            <a:off x="5377716" y="1998174"/>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39" name="TextBox 38">
            <a:extLst>
              <a:ext uri="{FF2B5EF4-FFF2-40B4-BE49-F238E27FC236}">
                <a16:creationId xmlns:a16="http://schemas.microsoft.com/office/drawing/2014/main" id="{3C668693-DC80-5EB2-C55A-1A4F500873ED}"/>
              </a:ext>
            </a:extLst>
          </p:cNvPr>
          <p:cNvSpPr txBox="1"/>
          <p:nvPr/>
        </p:nvSpPr>
        <p:spPr>
          <a:xfrm>
            <a:off x="8821425" y="1998174"/>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p:spTree>
    <p:extLst>
      <p:ext uri="{BB962C8B-B14F-4D97-AF65-F5344CB8AC3E}">
        <p14:creationId xmlns:p14="http://schemas.microsoft.com/office/powerpoint/2010/main" val="22384733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mc:Choice xmlns:a14="http://schemas.microsoft.com/office/drawing/2010/main"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464773" y="4296993"/>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464773" y="4296993"/>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45500" y="6404871"/>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a:solidFill>
                                <a:srgbClr val="000000"/>
                              </a:solidFill>
                              <a:latin typeface="Cambria Math" panose="02040503050406030204" pitchFamily="18" charset="0"/>
                            </a:rPr>
                          </m:ctrlPr>
                        </m:dPr>
                        <m:e>
                          <m:m>
                            <m:mPr>
                              <m:plcHide m:val="on"/>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45500" y="6404871"/>
                <a:ext cx="2310314" cy="449263"/>
              </a:xfrm>
              <a:prstGeom prst="rect">
                <a:avLst/>
              </a:prstGeom>
              <a:blipFill>
                <a:blip r:embed="rId3"/>
                <a:stretch>
                  <a:fillRect l="-528" b="-4110"/>
                </a:stretch>
              </a:blipFill>
            </p:spPr>
            <p:txBody>
              <a:bodyPr/>
              <a:lstStyle/>
              <a:p>
                <a:r>
                  <a:rPr lang="en-SE">
                    <a:noFill/>
                  </a:rPr>
                  <a:t> </a:t>
                </a:r>
              </a:p>
            </p:txBody>
          </p:sp>
        </mc:Fallback>
      </mc:AlternateContent>
      <p:sp>
        <p:nvSpPr>
          <p:cNvPr id="8" name="TextBox 7">
            <a:extLst>
              <a:ext uri="{FF2B5EF4-FFF2-40B4-BE49-F238E27FC236}">
                <a16:creationId xmlns:a16="http://schemas.microsoft.com/office/drawing/2014/main" id="{FFB835C5-DBFA-BB6A-F292-E7C48CD17C00}"/>
              </a:ext>
            </a:extLst>
          </p:cNvPr>
          <p:cNvSpPr txBox="1"/>
          <p:nvPr/>
        </p:nvSpPr>
        <p:spPr>
          <a:xfrm>
            <a:off x="1342826" y="6059948"/>
            <a:ext cx="2844048" cy="400110"/>
          </a:xfrm>
          <a:prstGeom prst="rect">
            <a:avLst/>
          </a:prstGeom>
          <a:noFill/>
        </p:spPr>
        <p:txBody>
          <a:bodyPr wrap="none" rtlCol="0">
            <a:spAutoFit/>
          </a:bodyPr>
          <a:lstStyle/>
          <a:p>
            <a:r>
              <a:rPr lang="en-GB" sz="2000" b="0" dirty="0">
                <a:solidFill>
                  <a:schemeClr val="dk1"/>
                </a:solidFill>
                <a:latin typeface="+mn-lt"/>
                <a:ea typeface="+mn-ea"/>
                <a:cs typeface="+mn-cs"/>
              </a:rPr>
              <a:t>Resources in existence</a:t>
            </a:r>
          </a:p>
        </p:txBody>
      </p:sp>
      <p:sp>
        <p:nvSpPr>
          <p:cNvPr id="9" name="TextBox 8">
            <a:extLst>
              <a:ext uri="{FF2B5EF4-FFF2-40B4-BE49-F238E27FC236}">
                <a16:creationId xmlns:a16="http://schemas.microsoft.com/office/drawing/2014/main" id="{D2A9485F-6C20-E7C5-F5E9-68F2F8928537}"/>
              </a:ext>
            </a:extLst>
          </p:cNvPr>
          <p:cNvSpPr txBox="1"/>
          <p:nvPr/>
        </p:nvSpPr>
        <p:spPr>
          <a:xfrm>
            <a:off x="4814869" y="6059948"/>
            <a:ext cx="2496196" cy="400110"/>
          </a:xfrm>
          <a:prstGeom prst="rect">
            <a:avLst/>
          </a:prstGeom>
          <a:noFill/>
        </p:spPr>
        <p:txBody>
          <a:bodyPr wrap="none" rtlCol="0">
            <a:spAutoFit/>
          </a:bodyPr>
          <a:lstStyle/>
          <a:p>
            <a:r>
              <a:rPr lang="en-GB" sz="2000" b="0" dirty="0">
                <a:solidFill>
                  <a:schemeClr val="dk1"/>
                </a:solidFill>
                <a:latin typeface="+mn-lt"/>
                <a:ea typeface="+mn-ea"/>
                <a:cs typeface="+mn-cs"/>
              </a:rPr>
              <a:t>Resources available</a:t>
            </a:r>
          </a:p>
        </p:txBody>
      </p:sp>
      <mc:AlternateContent xmlns:mc="http://schemas.openxmlformats.org/markup-compatibility/2006">
        <mc:Choice xmlns:a14="http://schemas.microsoft.com/office/drawing/2010/main"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889191" y="4256350"/>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889191" y="4256350"/>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085570" y="6404871"/>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a:solidFill>
                                <a:srgbClr val="000000"/>
                              </a:solidFill>
                              <a:latin typeface="Cambria Math" panose="02040503050406030204" pitchFamily="18" charset="0"/>
                            </a:rPr>
                          </m:ctrlPr>
                        </m:dPr>
                        <m:e>
                          <m:m>
                            <m:mPr>
                              <m:plcHide m:val="on"/>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085570" y="6404871"/>
                <a:ext cx="2225495" cy="449263"/>
              </a:xfrm>
              <a:prstGeom prst="rect">
                <a:avLst/>
              </a:prstGeom>
              <a:blipFill>
                <a:blip r:embed="rId5"/>
                <a:stretch>
                  <a:fillRect l="-548" b="-1370"/>
                </a:stretch>
              </a:blipFill>
            </p:spPr>
            <p:txBody>
              <a:bodyPr/>
              <a:lstStyle/>
              <a:p>
                <a:r>
                  <a:rPr lang="en-SE">
                    <a:noFill/>
                  </a:rPr>
                  <a:t> </a:t>
                </a:r>
              </a:p>
            </p:txBody>
          </p:sp>
        </mc:Fallback>
      </mc:AlternateContent>
      <p:sp>
        <p:nvSpPr>
          <p:cNvPr id="12" name="TextBox 11">
            <a:extLst>
              <a:ext uri="{FF2B5EF4-FFF2-40B4-BE49-F238E27FC236}">
                <a16:creationId xmlns:a16="http://schemas.microsoft.com/office/drawing/2014/main" id="{09D9AD05-A594-0875-38FF-4AAB3243B7A9}"/>
              </a:ext>
            </a:extLst>
          </p:cNvPr>
          <p:cNvSpPr txBox="1"/>
          <p:nvPr/>
        </p:nvSpPr>
        <p:spPr>
          <a:xfrm>
            <a:off x="1356330" y="3939286"/>
            <a:ext cx="2520690" cy="400110"/>
          </a:xfrm>
          <a:prstGeom prst="rect">
            <a:avLst/>
          </a:prstGeom>
          <a:noFill/>
        </p:spPr>
        <p:txBody>
          <a:bodyPr wrap="none" rtlCol="0">
            <a:spAutoFit/>
          </a:bodyPr>
          <a:lstStyle/>
          <a:p>
            <a:r>
              <a:rPr lang="en-GB" sz="2000" b="0" dirty="0">
                <a:solidFill>
                  <a:schemeClr val="dk1"/>
                </a:solidFill>
                <a:latin typeface="+mn-lt"/>
                <a:ea typeface="+mn-ea"/>
                <a:cs typeface="+mn-cs"/>
              </a:rPr>
              <a:t>Total Request matrix</a:t>
            </a:r>
          </a:p>
        </p:txBody>
      </p:sp>
      <p:sp>
        <p:nvSpPr>
          <p:cNvPr id="13" name="TextBox 12">
            <a:extLst>
              <a:ext uri="{FF2B5EF4-FFF2-40B4-BE49-F238E27FC236}">
                <a16:creationId xmlns:a16="http://schemas.microsoft.com/office/drawing/2014/main" id="{6ADDC547-7357-037D-BA58-2A4C2740916D}"/>
              </a:ext>
            </a:extLst>
          </p:cNvPr>
          <p:cNvSpPr txBox="1"/>
          <p:nvPr/>
        </p:nvSpPr>
        <p:spPr>
          <a:xfrm>
            <a:off x="4800039" y="3939286"/>
            <a:ext cx="2962671" cy="400110"/>
          </a:xfrm>
          <a:prstGeom prst="rect">
            <a:avLst/>
          </a:prstGeom>
          <a:noFill/>
        </p:spPr>
        <p:txBody>
          <a:bodyPr wrap="none" rtlCol="0">
            <a:spAutoFit/>
          </a:bodyPr>
          <a:lstStyle/>
          <a:p>
            <a:r>
              <a:rPr lang="en-GB" sz="2000" b="0" dirty="0">
                <a:solidFill>
                  <a:schemeClr val="dk1"/>
                </a:solidFill>
                <a:latin typeface="+mn-lt"/>
                <a:ea typeface="+mn-ea"/>
                <a:cs typeface="+mn-cs"/>
              </a:rPr>
              <a:t>Current allocation matrix</a:t>
            </a:r>
          </a:p>
        </p:txBody>
      </p:sp>
      <mc:AlternateContent xmlns:mc="http://schemas.openxmlformats.org/markup-compatibility/2006">
        <mc:Choice xmlns:a14="http://schemas.microsoft.com/office/drawing/2010/main"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8179860" y="435159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8179860" y="435159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8177931" y="3948383"/>
            <a:ext cx="3175869" cy="400110"/>
          </a:xfrm>
          <a:prstGeom prst="rect">
            <a:avLst/>
          </a:prstGeom>
          <a:noFill/>
        </p:spPr>
        <p:txBody>
          <a:bodyPr wrap="none" rtlCol="0">
            <a:spAutoFit/>
          </a:bodyPr>
          <a:lstStyle/>
          <a:p>
            <a:r>
              <a:rPr lang="en-GB" sz="2000" b="0" dirty="0">
                <a:solidFill>
                  <a:schemeClr val="dk1"/>
                </a:solidFill>
                <a:latin typeface="+mn-lt"/>
                <a:ea typeface="+mn-ea"/>
                <a:cs typeface="+mn-cs"/>
              </a:rPr>
              <a:t>Resources needed matrix</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507035" y="1686105"/>
            <a:ext cx="11074400" cy="2483954"/>
          </a:xfrm>
        </p:spPr>
        <p:txBody>
          <a:bodyPr>
            <a:normAutofit/>
          </a:bodyPr>
          <a:lstStyle/>
          <a:p>
            <a:r>
              <a:rPr lang="en-GB" sz="1600" dirty="0"/>
              <a:t>First compute the Resources needed matrix </a:t>
            </a:r>
            <a:r>
              <a:rPr lang="en-GB" sz="1600" i="1" dirty="0"/>
              <a:t>R-C</a:t>
            </a:r>
            <a:r>
              <a:rPr lang="en-GB" sz="1600" dirty="0"/>
              <a:t> and Resources available vector </a:t>
            </a:r>
            <a:r>
              <a:rPr lang="en-GB" sz="1600" i="1" dirty="0"/>
              <a:t>A.</a:t>
            </a:r>
          </a:p>
          <a:p>
            <a:r>
              <a:rPr lang="en-GB" sz="1600" dirty="0"/>
              <a:t>We can verify that the system is in a safe state, with a possible feasible execution sequence P2, P4, P5, P3, P1.</a:t>
            </a:r>
          </a:p>
          <a:p>
            <a:r>
              <a:rPr lang="en-US" altLang="zh-CN" sz="1600" b="0" dirty="0">
                <a:solidFill>
                  <a:srgbClr val="000000"/>
                </a:solidFill>
                <a:latin typeface="Helvetica" pitchFamily="2" charset="0"/>
                <a:ea typeface="宋体" charset="-122"/>
                <a:cs typeface="+mn-cs"/>
              </a:rPr>
              <a:t>(R-C)</a:t>
            </a:r>
            <a:r>
              <a:rPr lang="en-US" altLang="zh-CN" sz="1600" b="0" baseline="-25000" dirty="0">
                <a:solidFill>
                  <a:srgbClr val="000000"/>
                </a:solidFill>
                <a:latin typeface="Helvetica" pitchFamily="2" charset="0"/>
                <a:ea typeface="宋体" charset="-122"/>
                <a:cs typeface="+mn-cs"/>
              </a:rPr>
              <a:t>2</a:t>
            </a:r>
            <a:r>
              <a:rPr lang="en-US" altLang="zh-CN" sz="1600" b="0" dirty="0">
                <a:solidFill>
                  <a:srgbClr val="000000"/>
                </a:solidFill>
                <a:latin typeface="Helvetica" pitchFamily="2" charset="0"/>
                <a:ea typeface="宋体" charset="-122"/>
                <a:cs typeface="+mn-cs"/>
              </a:rPr>
              <a:t> = [1, 2, 2] &lt;= A = [3, 3, 2]. Run P2 to completion and free its resources. Now A = [3, 3, 2] + [3, 2, 2] = [6, 5, 4]</a:t>
            </a:r>
          </a:p>
          <a:p>
            <a:r>
              <a:rPr lang="en-US" altLang="zh-CN" sz="1600" b="0" dirty="0">
                <a:solidFill>
                  <a:srgbClr val="000000"/>
                </a:solidFill>
                <a:latin typeface="Helvetica" pitchFamily="2" charset="0"/>
                <a:ea typeface="宋体" charset="-122"/>
                <a:cs typeface="+mn-cs"/>
              </a:rPr>
              <a:t>(R-C)</a:t>
            </a:r>
            <a:r>
              <a:rPr lang="en-US" altLang="zh-CN" sz="1600" b="0" baseline="-25000" dirty="0">
                <a:solidFill>
                  <a:srgbClr val="000000"/>
                </a:solidFill>
                <a:latin typeface="Helvetica" pitchFamily="2" charset="0"/>
                <a:ea typeface="宋体" charset="-122"/>
                <a:cs typeface="+mn-cs"/>
              </a:rPr>
              <a:t>4</a:t>
            </a:r>
            <a:r>
              <a:rPr lang="en-US" altLang="zh-CN" sz="1600" b="0" dirty="0">
                <a:solidFill>
                  <a:srgbClr val="000000"/>
                </a:solidFill>
                <a:latin typeface="Helvetica" pitchFamily="2" charset="0"/>
                <a:ea typeface="宋体" charset="-122"/>
                <a:cs typeface="+mn-cs"/>
              </a:rPr>
              <a:t> = [6, 0, 0] &lt;= A = [6, 5, 4]. Run P4 to completion and free its resources. Now A = [6, 5, 4] + [2, 2, 2] = [8, 7, 6] (We can also run P4 </a:t>
            </a:r>
            <a:r>
              <a:rPr lang="en-US" altLang="zh-CN" sz="1600" b="0">
                <a:solidFill>
                  <a:srgbClr val="000000"/>
                </a:solidFill>
                <a:latin typeface="Helvetica" pitchFamily="2" charset="0"/>
                <a:ea typeface="宋体" charset="-122"/>
                <a:cs typeface="+mn-cs"/>
              </a:rPr>
              <a:t>before P2</a:t>
            </a:r>
            <a:r>
              <a:rPr lang="en-US" altLang="zh-CN" sz="1600" b="0" dirty="0">
                <a:solidFill>
                  <a:srgbClr val="000000"/>
                </a:solidFill>
                <a:latin typeface="Helvetica" pitchFamily="2" charset="0"/>
                <a:ea typeface="宋体" charset="-122"/>
                <a:cs typeface="+mn-cs"/>
              </a:rPr>
              <a:t>.)</a:t>
            </a:r>
          </a:p>
          <a:p>
            <a:r>
              <a:rPr lang="en-US" altLang="zh-CN" sz="1600" b="0" dirty="0">
                <a:solidFill>
                  <a:srgbClr val="000000"/>
                </a:solidFill>
                <a:latin typeface="Helvetica" pitchFamily="2" charset="0"/>
                <a:ea typeface="宋体" charset="-122"/>
                <a:cs typeface="+mn-cs"/>
              </a:rPr>
              <a:t>We can run the remaining processes </a:t>
            </a:r>
            <a:r>
              <a:rPr lang="en-GB" sz="1600" dirty="0"/>
              <a:t>P5, P3, P1 in any order</a:t>
            </a:r>
            <a:r>
              <a:rPr lang="en-US" altLang="zh-CN" sz="1600" b="0" dirty="0">
                <a:solidFill>
                  <a:srgbClr val="000000"/>
                </a:solidFill>
                <a:latin typeface="Helvetica" pitchFamily="2" charset="0"/>
                <a:ea typeface="宋体" charset="-122"/>
                <a:cs typeface="+mn-cs"/>
              </a:rPr>
              <a:t> since the available resources are enough to satisfy each process’s needed resources.</a:t>
            </a:r>
            <a:r>
              <a:rPr lang="en-GB" sz="1600" dirty="0"/>
              <a:t> </a:t>
            </a:r>
          </a:p>
          <a:p>
            <a:endParaRPr lang="en-SE" sz="1600" dirty="0"/>
          </a:p>
        </p:txBody>
      </p:sp>
    </p:spTree>
    <p:extLst>
      <p:ext uri="{BB962C8B-B14F-4D97-AF65-F5344CB8AC3E}">
        <p14:creationId xmlns:p14="http://schemas.microsoft.com/office/powerpoint/2010/main" val="369748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5273258D-DB81-4B3E-B62B-3A1E446D3B63}" type="slidenum">
              <a:rPr lang="en-US" altLang="zh-CN" b="0">
                <a:solidFill>
                  <a:srgbClr val="000000"/>
                </a:solidFill>
                <a:cs typeface="+mn-cs"/>
              </a:rPr>
              <a:pPr/>
              <a:t>7</a:t>
            </a:fld>
            <a:endParaRPr lang="en-US" altLang="zh-CN" b="0">
              <a:solidFill>
                <a:srgbClr val="000000"/>
              </a:solidFill>
              <a:cs typeface="+mn-cs"/>
            </a:endParaRPr>
          </a:p>
        </p:txBody>
      </p:sp>
      <p:sp>
        <p:nvSpPr>
          <p:cNvPr id="7172" name="Rectangle 2"/>
          <p:cNvSpPr>
            <a:spLocks noGrp="1" noChangeArrowheads="1"/>
          </p:cNvSpPr>
          <p:nvPr>
            <p:ph type="title"/>
          </p:nvPr>
        </p:nvSpPr>
        <p:spPr>
          <a:xfrm>
            <a:off x="1981200" y="561975"/>
            <a:ext cx="8229600" cy="1143000"/>
          </a:xfrm>
        </p:spPr>
        <p:txBody>
          <a:bodyPr/>
          <a:lstStyle/>
          <a:p>
            <a:pPr eaLnBrk="1" hangingPunct="1"/>
            <a:r>
              <a:rPr lang="en-US" altLang="zh-CN" dirty="0">
                <a:ea typeface="宋体" charset="-122"/>
              </a:rPr>
              <a:t>Necessary conditions for deadlock</a:t>
            </a:r>
          </a:p>
        </p:txBody>
      </p:sp>
      <p:sp>
        <p:nvSpPr>
          <p:cNvPr id="717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3B6A63E5-5B88-41C7-860B-47E4A1501E6C}" type="slidenum">
              <a:rPr lang="en-US" altLang="zh-CN" b="0">
                <a:solidFill>
                  <a:srgbClr val="000000"/>
                </a:solidFill>
                <a:cs typeface="+mn-cs"/>
              </a:rPr>
              <a:pPr/>
              <a:t>8</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66888" y="533400"/>
            <a:ext cx="8686800" cy="1143000"/>
          </a:xfrm>
        </p:spPr>
        <p:txBody>
          <a:bodyPr/>
          <a:lstStyle/>
          <a:p>
            <a:pPr eaLnBrk="1" hangingPunct="1"/>
            <a:r>
              <a:rPr lang="en-US" altLang="zh-CN" dirty="0">
                <a:ea typeface="宋体" charset="-122"/>
              </a:rPr>
              <a:t>Deadlock handing </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Techniques</a:t>
            </a:r>
          </a:p>
        </p:txBody>
      </p:sp>
      <p:sp>
        <p:nvSpPr>
          <p:cNvPr id="3" name="Content Placeholder 2"/>
          <p:cNvSpPr>
            <a:spLocks noGrp="1"/>
          </p:cNvSpPr>
          <p:nvPr>
            <p:ph idx="1"/>
          </p:nvPr>
        </p:nvSpPr>
        <p:spPr>
          <a:xfrm>
            <a:off x="609600" y="1752600"/>
            <a:ext cx="11074400" cy="3115741"/>
          </a:xfrm>
        </p:spPr>
        <p:txBody>
          <a:bodyPr>
            <a:normAutofit fontScale="55000" lnSpcReduction="20000"/>
          </a:bodyPr>
          <a:lstStyle/>
          <a:p>
            <a:r>
              <a:rPr lang="en-US" altLang="zh-CN" dirty="0">
                <a:ea typeface="宋体" charset="-122"/>
              </a:rPr>
              <a:t>Break “mutual exclusion” by spooling resources</a:t>
            </a:r>
            <a:endParaRPr lang="en-US" dirty="0"/>
          </a:p>
          <a:p>
            <a:r>
              <a:rPr lang="en-US" dirty="0"/>
              <a:t>Break “</a:t>
            </a:r>
            <a:r>
              <a:rPr lang="en-US" altLang="zh-CN" dirty="0">
                <a:ea typeface="宋体" charset="-122"/>
              </a:rPr>
              <a:t>hold and wait” condition: </a:t>
            </a:r>
            <a:r>
              <a:rPr lang="en-US" dirty="0"/>
              <a:t>Make all processes request everything they’ll need at the beginning. </a:t>
            </a:r>
          </a:p>
          <a:p>
            <a:pPr lvl="1"/>
            <a:r>
              <a:rPr lang="en-US" dirty="0"/>
              <a:t>Problem: Predicting future is hard, tend to over-estimate resources</a:t>
            </a:r>
          </a:p>
          <a:p>
            <a:pPr lvl="1"/>
            <a:r>
              <a:rPr lang="en-US" dirty="0"/>
              <a:t>Example:</a:t>
            </a:r>
          </a:p>
          <a:p>
            <a:pPr lvl="2"/>
            <a:r>
              <a:rPr lang="en-US" dirty="0"/>
              <a:t>If need 2 forks, request both at same time (our solution to dining philosopher problem)</a:t>
            </a:r>
          </a:p>
          <a:p>
            <a:r>
              <a:rPr lang="en-US" dirty="0"/>
              <a:t>Break “circular wait” condition: </a:t>
            </a:r>
          </a:p>
          <a:p>
            <a:pPr lvl="1"/>
            <a:r>
              <a:rPr lang="en-US" dirty="0"/>
              <a:t>Force all processes to request resources in a particular order to prevent cyclic use of resources. Example:</a:t>
            </a:r>
          </a:p>
          <a:p>
            <a:pPr lvl="2"/>
            <a:r>
              <a:rPr lang="en-US" dirty="0"/>
              <a:t>Request disk, then memory, then…</a:t>
            </a:r>
          </a:p>
          <a:p>
            <a:pPr lvl="2"/>
            <a:r>
              <a:rPr lang="en-US" dirty="0"/>
              <a:t>Recall: simple solution to dining philosopher problem</a:t>
            </a:r>
          </a:p>
          <a:p>
            <a:pPr lvl="2"/>
            <a:r>
              <a:rPr lang="en-US" dirty="0"/>
              <a:t>May not be practical, since runtime resource usage pattern is generally unknown</a:t>
            </a:r>
          </a:p>
          <a:p>
            <a:pPr lvl="1"/>
            <a:r>
              <a:rPr lang="en-US" dirty="0"/>
              <a:t>Banker’s algorithm can prevent future “circular wait” conditions by detecting </a:t>
            </a:r>
            <a:r>
              <a:rPr lang="en-US" i="1" dirty="0"/>
              <a:t>potential</a:t>
            </a:r>
            <a:r>
              <a:rPr lang="en-US" dirty="0"/>
              <a:t> deadlocks</a:t>
            </a:r>
          </a:p>
          <a:p>
            <a:r>
              <a:rPr lang="en-US" dirty="0"/>
              <a:t>Break “no preemption” condition:</a:t>
            </a:r>
          </a:p>
          <a:p>
            <a:pPr lvl="1"/>
            <a:r>
              <a:rPr lang="en-US" dirty="0"/>
              <a:t> Deadlock recovery techniques discussed later</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9</a:t>
            </a:fld>
            <a:endParaRPr lang="en-US" altLang="zh-CN" b="0">
              <a:solidFill>
                <a:srgbClr val="000000"/>
              </a:solidFill>
              <a:cs typeface="+mn-cs"/>
            </a:endParaRPr>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3913798624"/>
              </p:ext>
            </p:extLst>
          </p:nvPr>
        </p:nvGraphicFramePr>
        <p:xfrm>
          <a:off x="5791200" y="4554595"/>
          <a:ext cx="5384800" cy="212344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dirty="0"/>
                        <a:t>Condition</a:t>
                      </a:r>
                      <a:endParaRPr lang="en-SE" dirty="0"/>
                    </a:p>
                  </a:txBody>
                  <a:tcPr/>
                </a:tc>
                <a:tc>
                  <a:txBody>
                    <a:bodyPr/>
                    <a:lstStyle/>
                    <a:p>
                      <a:r>
                        <a:rPr lang="en-GB" dirty="0"/>
                        <a:t>Approach</a:t>
                      </a:r>
                      <a:endParaRPr lang="en-SE" dirty="0"/>
                    </a:p>
                  </a:txBody>
                  <a:tcPr/>
                </a:tc>
                <a:extLst>
                  <a:ext uri="{0D108BD9-81ED-4DB2-BD59-A6C34878D82A}">
                    <a16:rowId xmlns:a16="http://schemas.microsoft.com/office/drawing/2014/main" val="1023768533"/>
                  </a:ext>
                </a:extLst>
              </a:tr>
              <a:tr h="370840">
                <a:tc>
                  <a:txBody>
                    <a:bodyPr/>
                    <a:lstStyle/>
                    <a:p>
                      <a:r>
                        <a:rPr lang="en-US" altLang="zh-CN" dirty="0">
                          <a:ea typeface="宋体" charset="-122"/>
                        </a:rPr>
                        <a:t>Mutual exclusion</a:t>
                      </a:r>
                      <a:endParaRPr lang="en-SE" dirty="0"/>
                    </a:p>
                  </a:txBody>
                  <a:tcPr/>
                </a:tc>
                <a:tc>
                  <a:txBody>
                    <a:bodyPr/>
                    <a:lstStyle/>
                    <a:p>
                      <a:r>
                        <a:rPr lang="en-US" altLang="zh-CN" dirty="0">
                          <a:ea typeface="宋体" charset="-122"/>
                        </a:rPr>
                        <a:t>Spooling</a:t>
                      </a:r>
                      <a:endParaRPr lang="en-SE" dirty="0"/>
                    </a:p>
                  </a:txBody>
                  <a:tcPr/>
                </a:tc>
                <a:extLst>
                  <a:ext uri="{0D108BD9-81ED-4DB2-BD59-A6C34878D82A}">
                    <a16:rowId xmlns:a16="http://schemas.microsoft.com/office/drawing/2014/main" val="1417115252"/>
                  </a:ext>
                </a:extLst>
              </a:tr>
              <a:tr h="370840">
                <a:tc>
                  <a:txBody>
                    <a:bodyPr/>
                    <a:lstStyle/>
                    <a:p>
                      <a:r>
                        <a:rPr lang="en-US" altLang="zh-CN" dirty="0">
                          <a:ea typeface="宋体" charset="-122"/>
                        </a:rPr>
                        <a:t>Hold and wait</a:t>
                      </a:r>
                      <a:endParaRPr lang="en-SE" dirty="0"/>
                    </a:p>
                  </a:txBody>
                  <a:tcPr/>
                </a:tc>
                <a:tc>
                  <a:txBody>
                    <a:bodyPr/>
                    <a:lstStyle/>
                    <a:p>
                      <a:r>
                        <a:rPr lang="en-US" dirty="0"/>
                        <a:t>request all resources initially </a:t>
                      </a:r>
                      <a:endParaRPr lang="en-SE" dirty="0"/>
                    </a:p>
                  </a:txBody>
                  <a:tcPr/>
                </a:tc>
                <a:extLst>
                  <a:ext uri="{0D108BD9-81ED-4DB2-BD59-A6C34878D82A}">
                    <a16:rowId xmlns:a16="http://schemas.microsoft.com/office/drawing/2014/main" val="735702344"/>
                  </a:ext>
                </a:extLst>
              </a:tr>
              <a:tr h="370840">
                <a:tc>
                  <a:txBody>
                    <a:bodyPr/>
                    <a:lstStyle/>
                    <a:p>
                      <a:r>
                        <a:rPr lang="en-US" dirty="0"/>
                        <a:t>Circular wait</a:t>
                      </a:r>
                      <a:endParaRPr lang="en-SE" dirty="0"/>
                    </a:p>
                  </a:txBody>
                  <a:tcPr/>
                </a:tc>
                <a:tc>
                  <a:txBody>
                    <a:bodyPr/>
                    <a:lstStyle/>
                    <a:p>
                      <a:r>
                        <a:rPr lang="en-US" dirty="0"/>
                        <a:t>Request resources in a particular order </a:t>
                      </a:r>
                      <a:endParaRPr lang="en-SE" dirty="0"/>
                    </a:p>
                  </a:txBody>
                  <a:tcPr/>
                </a:tc>
                <a:extLst>
                  <a:ext uri="{0D108BD9-81ED-4DB2-BD59-A6C34878D82A}">
                    <a16:rowId xmlns:a16="http://schemas.microsoft.com/office/drawing/2014/main" val="889953231"/>
                  </a:ext>
                </a:extLst>
              </a:tr>
              <a:tr h="370840">
                <a:tc>
                  <a:txBody>
                    <a:bodyPr/>
                    <a:lstStyle/>
                    <a:p>
                      <a:r>
                        <a:rPr lang="en-US" dirty="0"/>
                        <a:t>No preemption</a:t>
                      </a:r>
                      <a:endParaRPr lang="en-SE" dirty="0"/>
                    </a:p>
                  </a:txBody>
                  <a:tcPr/>
                </a:tc>
                <a:tc>
                  <a:txBody>
                    <a:bodyPr/>
                    <a:lstStyle/>
                    <a:p>
                      <a:r>
                        <a:rPr lang="en-GB" dirty="0"/>
                        <a:t>Take resources away</a:t>
                      </a:r>
                      <a:endParaRPr lang="en-SE" dirty="0"/>
                    </a:p>
                  </a:txBody>
                  <a:tcPr/>
                </a:tc>
                <a:extLst>
                  <a:ext uri="{0D108BD9-81ED-4DB2-BD59-A6C34878D82A}">
                    <a16:rowId xmlns:a16="http://schemas.microsoft.com/office/drawing/2014/main" val="3423692099"/>
                  </a:ext>
                </a:extLst>
              </a:tr>
            </a:tbl>
          </a:graphicData>
        </a:graphic>
      </p:graphicFrame>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98310</TotalTime>
  <Pages>60</Pages>
  <Words>5452</Words>
  <Application>Microsoft Office PowerPoint</Application>
  <PresentationFormat>Widescreen</PresentationFormat>
  <Paragraphs>715</Paragraphs>
  <Slides>62</Slides>
  <Notes>23</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62</vt:i4>
      </vt:variant>
    </vt:vector>
  </HeadingPairs>
  <TitlesOfParts>
    <vt:vector size="80" baseType="lpstr">
      <vt:lpstr>Gill Sans</vt:lpstr>
      <vt:lpstr>Gill Sans Light</vt:lpstr>
      <vt:lpstr>宋体</vt:lpstr>
      <vt:lpstr>Arial</vt:lpstr>
      <vt:lpstr>Arial Black</vt:lpstr>
      <vt:lpstr>Arial Rounded MT Bold</vt:lpstr>
      <vt:lpstr>Cambria Math</vt:lpstr>
      <vt:lpstr>Comic Sans MS</vt:lpstr>
      <vt:lpstr>Courier New</vt:lpstr>
      <vt:lpstr>Helvetica</vt:lpstr>
      <vt:lpstr>Symbol</vt:lpstr>
      <vt:lpstr>Times New Roman</vt:lpstr>
      <vt:lpstr>Wingdings</vt:lpstr>
      <vt:lpstr>Office</vt:lpstr>
      <vt:lpstr>lecture</vt:lpstr>
      <vt:lpstr>2_lecture</vt:lpstr>
      <vt:lpstr>Equation</vt:lpstr>
      <vt:lpstr>公式</vt:lpstr>
      <vt:lpstr>CSC 112: Computer Operating Systems Lecture XX   Deadlocks</vt:lpstr>
      <vt:lpstr>What is a deadlock</vt:lpstr>
      <vt:lpstr>Starvation vs Deadlock</vt:lpstr>
      <vt:lpstr>Bridge Crossing Analogy</vt:lpstr>
      <vt:lpstr>Train Example (Wormhole-Routing for NoC)</vt:lpstr>
      <vt:lpstr>Dining philosophers</vt:lpstr>
      <vt:lpstr>Necessary conditions for deadlock</vt:lpstr>
      <vt:lpstr>Deadlock handing </vt:lpstr>
      <vt:lpstr>Deadlock Prevention Techniques</vt:lpstr>
      <vt:lpstr>Spooling</vt:lpstr>
      <vt:lpstr>Request all resources initially</vt:lpstr>
      <vt:lpstr>Order resources numerically</vt:lpstr>
      <vt:lpstr>Example with deadlock</vt:lpstr>
      <vt:lpstr>Example: no deadlock (Order resources numerically)</vt:lpstr>
      <vt:lpstr>Take resources away</vt:lpstr>
      <vt:lpstr>Ostrich algorithm</vt:lpstr>
      <vt:lpstr>Resource-allocation graph (RAG)</vt:lpstr>
      <vt:lpstr>RAG for deadlock detection</vt:lpstr>
      <vt:lpstr>Example</vt:lpstr>
      <vt:lpstr>Example</vt:lpstr>
      <vt:lpstr>Example</vt:lpstr>
      <vt:lpstr>Example</vt:lpstr>
      <vt:lpstr>Example</vt:lpstr>
      <vt:lpstr>Example</vt:lpstr>
      <vt:lpstr>Example: cycle (deadlock)</vt:lpstr>
      <vt:lpstr>Another example with deadlock</vt:lpstr>
      <vt:lpstr>Deadlock is avoided by delaying B’s request</vt:lpstr>
      <vt:lpstr>Resource Allocation Graph Examples</vt:lpstr>
      <vt:lpstr>Banker’s algorithm for deadlock detection</vt:lpstr>
      <vt:lpstr>Problem Definition</vt:lpstr>
      <vt:lpstr>Four data structures encode current state of the system</vt:lpstr>
      <vt:lpstr>Safe states and unsafe states</vt:lpstr>
      <vt:lpstr>Bankers algorithm: preliminaries</vt:lpstr>
      <vt:lpstr>Banker’s algorithm</vt:lpstr>
      <vt:lpstr>Banker’s algorithm cont’</vt:lpstr>
      <vt:lpstr>An example system:  starting state</vt:lpstr>
      <vt:lpstr>Request to check for safety</vt:lpstr>
      <vt:lpstr>An example system: new state</vt:lpstr>
      <vt:lpstr>An example: is new state safe</vt:lpstr>
      <vt:lpstr>An example: is new state safe</vt:lpstr>
      <vt:lpstr>An example: is new state safe</vt:lpstr>
      <vt:lpstr>An example: is new state safe</vt:lpstr>
      <vt:lpstr>An example: is new state safe</vt:lpstr>
      <vt:lpstr>An example: is new state safe</vt:lpstr>
      <vt:lpstr>Next Request to Check for Safety</vt:lpstr>
      <vt:lpstr>New starting state: next request Is this state safe?</vt:lpstr>
      <vt:lpstr>Video tutorial of Bankers algorithm</vt:lpstr>
      <vt:lpstr>Unsafe state vs. deadlock</vt:lpstr>
      <vt:lpstr>Banker’s algo applied to Dinning Philosophers</vt:lpstr>
      <vt:lpstr>Banker’s algo applied to Dinning Philosophers cont’</vt:lpstr>
      <vt:lpstr>When 4 philosophers each holds his left fork</vt:lpstr>
      <vt:lpstr>The deadlocked state when each holds his left fork</vt:lpstr>
      <vt:lpstr>Minimum Resource Constraint</vt:lpstr>
      <vt:lpstr>When to run Banker’s algorithm?</vt:lpstr>
      <vt:lpstr>Deadlock recovery</vt:lpstr>
      <vt:lpstr>Deadlock recovery: 2</vt:lpstr>
      <vt:lpstr>Choosing processes/resources</vt:lpstr>
      <vt:lpstr>Issues</vt:lpstr>
      <vt:lpstr>Communication Deadlocks</vt:lpstr>
      <vt:lpstr>Summary of Banker’s algorithm</vt:lpstr>
      <vt:lpstr>Quiz: Banker’s algorithm</vt:lpstr>
      <vt:lpstr>Quiz Solution: Banker’s algorithm</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1058</cp:revision>
  <cp:lastPrinted>2022-03-15T20:14:46Z</cp:lastPrinted>
  <dcterms:created xsi:type="dcterms:W3CDTF">1995-08-12T11:37:26Z</dcterms:created>
  <dcterms:modified xsi:type="dcterms:W3CDTF">2025-02-03T13:16:03Z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