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7"/>
  </p:notesMasterIdLst>
  <p:handoutMasterIdLst>
    <p:handoutMasterId r:id="rId38"/>
  </p:handoutMasterIdLst>
  <p:sldIdLst>
    <p:sldId id="256" r:id="rId2"/>
    <p:sldId id="334" r:id="rId3"/>
    <p:sldId id="412" r:id="rId4"/>
    <p:sldId id="415" r:id="rId5"/>
    <p:sldId id="416" r:id="rId6"/>
    <p:sldId id="414" r:id="rId7"/>
    <p:sldId id="420" r:id="rId8"/>
    <p:sldId id="421" r:id="rId9"/>
    <p:sldId id="422" r:id="rId10"/>
    <p:sldId id="423" r:id="rId11"/>
    <p:sldId id="425" r:id="rId12"/>
    <p:sldId id="426" r:id="rId13"/>
    <p:sldId id="429" r:id="rId14"/>
    <p:sldId id="430" r:id="rId15"/>
    <p:sldId id="453" r:id="rId16"/>
    <p:sldId id="433" r:id="rId17"/>
    <p:sldId id="434" r:id="rId18"/>
    <p:sldId id="435" r:id="rId19"/>
    <p:sldId id="436" r:id="rId20"/>
    <p:sldId id="437" r:id="rId21"/>
    <p:sldId id="438" r:id="rId22"/>
    <p:sldId id="440" r:id="rId23"/>
    <p:sldId id="441" r:id="rId24"/>
    <p:sldId id="442" r:id="rId25"/>
    <p:sldId id="443" r:id="rId26"/>
    <p:sldId id="454" r:id="rId27"/>
    <p:sldId id="444" r:id="rId28"/>
    <p:sldId id="445" r:id="rId29"/>
    <p:sldId id="446" r:id="rId30"/>
    <p:sldId id="447" r:id="rId31"/>
    <p:sldId id="449" r:id="rId32"/>
    <p:sldId id="450" r:id="rId33"/>
    <p:sldId id="451" r:id="rId34"/>
    <p:sldId id="452" r:id="rId35"/>
    <p:sldId id="439" r:id="rId36"/>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8986" autoAdjust="0"/>
    <p:restoredTop sz="87974" autoAdjust="0"/>
  </p:normalViewPr>
  <p:slideViewPr>
    <p:cSldViewPr>
      <p:cViewPr varScale="1">
        <p:scale>
          <a:sx n="72" d="100"/>
          <a:sy n="72" d="100"/>
        </p:scale>
        <p:origin x="1378" y="67"/>
      </p:cViewPr>
      <p:guideLst>
        <p:guide orient="horz" pos="2160"/>
        <p:guide pos="3840"/>
      </p:guideLst>
    </p:cSldViewPr>
  </p:slideViewPr>
  <p:outlineViewPr>
    <p:cViewPr>
      <p:scale>
        <a:sx n="33" d="100"/>
        <a:sy n="33" d="100"/>
      </p:scale>
      <p:origin x="0" y="-6523"/>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They either design new devices to be compatible with an existing host controller interface (such as SATA), or they write device drivers to interface the new hardware to popular operating systems. </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13</a:t>
            </a:fld>
            <a:endParaRPr kumimoji="1" lang="zh-CN" altLang="en-US"/>
          </a:p>
        </p:txBody>
      </p:sp>
    </p:spTree>
    <p:extLst>
      <p:ext uri="{BB962C8B-B14F-4D97-AF65-F5344CB8AC3E}">
        <p14:creationId xmlns:p14="http://schemas.microsoft.com/office/powerpoint/2010/main" val="19771435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sz="1200" dirty="0"/>
              <a:t>Figure</a:t>
            </a:r>
            <a:r>
              <a:rPr lang="zh-CN" altLang="en-US" sz="1200" dirty="0"/>
              <a:t> </a:t>
            </a:r>
            <a:r>
              <a:rPr lang="en-US" altLang="zh-CN" sz="1200" dirty="0"/>
              <a:t>from</a:t>
            </a:r>
            <a:r>
              <a:rPr lang="zh-CN" altLang="en-US" sz="1200" dirty="0"/>
              <a:t> </a:t>
            </a:r>
            <a:r>
              <a:rPr lang="en-US" altLang="zh-CN" sz="1200" dirty="0"/>
              <a:t>Modern</a:t>
            </a:r>
            <a:r>
              <a:rPr lang="zh-CN" altLang="en-US" sz="1200" dirty="0"/>
              <a:t> </a:t>
            </a:r>
            <a:r>
              <a:rPr lang="en-US" altLang="zh-CN" sz="1200" dirty="0"/>
              <a:t>Operating</a:t>
            </a:r>
            <a:r>
              <a:rPr lang="zh-CN" altLang="en-US" sz="1200" dirty="0"/>
              <a:t> </a:t>
            </a:r>
            <a:r>
              <a:rPr lang="en-US" altLang="zh-CN" sz="1200" dirty="0"/>
              <a:t>Systems</a:t>
            </a:r>
            <a:r>
              <a:rPr lang="zh-CN" altLang="en-US" sz="1200" dirty="0"/>
              <a:t> </a:t>
            </a:r>
            <a:r>
              <a:rPr lang="en-US" altLang="zh-CN" sz="1200" dirty="0"/>
              <a:t>5</a:t>
            </a:r>
            <a:r>
              <a:rPr lang="zh-CN" altLang="en-US" sz="1200" dirty="0"/>
              <a:t> </a:t>
            </a:r>
            <a:r>
              <a:rPr lang="en-US" altLang="zh-CN" sz="1200" dirty="0"/>
              <a:t>ED</a:t>
            </a:r>
            <a:endParaRPr lang="en-US" sz="1200" dirty="0"/>
          </a:p>
          <a:p>
            <a:endParaRPr lang="en-SE" dirty="0"/>
          </a:p>
        </p:txBody>
      </p:sp>
    </p:spTree>
    <p:extLst>
      <p:ext uri="{BB962C8B-B14F-4D97-AF65-F5344CB8AC3E}">
        <p14:creationId xmlns:p14="http://schemas.microsoft.com/office/powerpoint/2010/main" val="40701110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26</a:t>
            </a:fld>
            <a:endParaRPr kumimoji="1" lang="zh-CN" altLang="en-US"/>
          </a:p>
        </p:txBody>
      </p:sp>
    </p:spTree>
    <p:extLst>
      <p:ext uri="{BB962C8B-B14F-4D97-AF65-F5344CB8AC3E}">
        <p14:creationId xmlns:p14="http://schemas.microsoft.com/office/powerpoint/2010/main" val="35449410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34</a:t>
            </a:fld>
            <a:endParaRPr kumimoji="1" lang="zh-CN" altLang="en-US"/>
          </a:p>
        </p:txBody>
      </p:sp>
    </p:spTree>
    <p:extLst>
      <p:ext uri="{BB962C8B-B14F-4D97-AF65-F5344CB8AC3E}">
        <p14:creationId xmlns:p14="http://schemas.microsoft.com/office/powerpoint/2010/main" val="21541036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buFont typeface="Arial" panose="020B0604020202020204" pitchFamily="34" charset="0"/>
              <a:buChar char="•"/>
            </a:pPr>
            <a:r>
              <a:rPr lang="en-US" altLang="zh-CN" b="0" i="0" dirty="0">
                <a:solidFill>
                  <a:srgbClr val="202124"/>
                </a:solidFill>
                <a:effectLst/>
                <a:latin typeface="arial" panose="020B0604020202020204" pitchFamily="34" charset="0"/>
              </a:rPr>
              <a:t>Three‑axis gyro. Gyroscope sensor</a:t>
            </a:r>
          </a:p>
          <a:p>
            <a:pPr algn="l">
              <a:buFont typeface="Arial" panose="020B0604020202020204" pitchFamily="34" charset="0"/>
              <a:buChar char="•"/>
            </a:pPr>
            <a:r>
              <a:rPr lang="en-US" altLang="zh-CN" b="0" i="0" dirty="0">
                <a:solidFill>
                  <a:srgbClr val="202124"/>
                </a:solidFill>
                <a:effectLst/>
                <a:latin typeface="arial" panose="020B0604020202020204" pitchFamily="34" charset="0"/>
              </a:rPr>
              <a:t>Accelerometer.</a:t>
            </a:r>
          </a:p>
          <a:p>
            <a:pPr algn="l">
              <a:buFont typeface="Arial" panose="020B0604020202020204" pitchFamily="34" charset="0"/>
              <a:buChar char="•"/>
            </a:pPr>
            <a:r>
              <a:rPr lang="en-US" altLang="zh-CN" b="0" i="0" dirty="0">
                <a:solidFill>
                  <a:srgbClr val="202124"/>
                </a:solidFill>
                <a:effectLst/>
                <a:latin typeface="arial" panose="020B0604020202020204" pitchFamily="34" charset="0"/>
              </a:rPr>
              <a:t>Proximity sensor.</a:t>
            </a:r>
          </a:p>
          <a:p>
            <a:pPr algn="l">
              <a:buFont typeface="Arial" panose="020B0604020202020204" pitchFamily="34" charset="0"/>
              <a:buChar char="•"/>
            </a:pPr>
            <a:r>
              <a:rPr lang="en-US" altLang="zh-CN" b="0" i="0" dirty="0">
                <a:solidFill>
                  <a:srgbClr val="202124"/>
                </a:solidFill>
                <a:effectLst/>
                <a:latin typeface="arial" panose="020B0604020202020204" pitchFamily="34" charset="0"/>
              </a:rPr>
              <a:t>Ambient light sensor</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3</a:t>
            </a:fld>
            <a:endParaRPr kumimoji="1" lang="zh-CN" altLang="en-US"/>
          </a:p>
        </p:txBody>
      </p:sp>
    </p:spTree>
    <p:extLst>
      <p:ext uri="{BB962C8B-B14F-4D97-AF65-F5344CB8AC3E}">
        <p14:creationId xmlns:p14="http://schemas.microsoft.com/office/powerpoint/2010/main" val="172344863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4</a:t>
            </a:fld>
            <a:endParaRPr kumimoji="1" lang="zh-CN" altLang="en-US"/>
          </a:p>
        </p:txBody>
      </p:sp>
    </p:spTree>
    <p:extLst>
      <p:ext uri="{BB962C8B-B14F-4D97-AF65-F5344CB8AC3E}">
        <p14:creationId xmlns:p14="http://schemas.microsoft.com/office/powerpoint/2010/main" val="2137588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Direct</a:t>
            </a:r>
            <a:r>
              <a:rPr lang="zh-CN" altLang="en-US" i="0" dirty="0">
                <a:effectLst/>
                <a:latin typeface="Helvetica" pitchFamily="2" charset="0"/>
              </a:rPr>
              <a:t> </a:t>
            </a:r>
            <a:r>
              <a:rPr lang="en-US" altLang="zh-CN" i="1" dirty="0">
                <a:effectLst/>
                <a:latin typeface="Helvetica" pitchFamily="2" charset="0"/>
              </a:rPr>
              <a:t>Media Interface</a:t>
            </a:r>
            <a:r>
              <a:rPr lang="zh-CN" altLang="en-US" i="1" dirty="0">
                <a:effectLst/>
                <a:latin typeface="Helvetica" pitchFamily="2" charset="0"/>
              </a:rPr>
              <a:t> </a:t>
            </a:r>
            <a:r>
              <a:rPr lang="en-US" altLang="zh-CN" i="1" dirty="0">
                <a:effectLst/>
                <a:latin typeface="Helvetica" pitchFamily="2" charset="0"/>
              </a:rPr>
              <a:t>proprietary</a:t>
            </a:r>
            <a:r>
              <a:rPr lang="zh-CN" altLang="en-US" i="1" dirty="0">
                <a:effectLst/>
                <a:latin typeface="Helvetica" pitchFamily="2" charset="0"/>
              </a:rPr>
              <a:t> </a:t>
            </a:r>
            <a:r>
              <a:rPr lang="en-US" altLang="zh-CN" b="1" i="0" dirty="0">
                <a:solidFill>
                  <a:srgbClr val="202122"/>
                </a:solidFill>
                <a:effectLst/>
                <a:latin typeface="Arial" panose="020B0604020202020204" pitchFamily="34" charset="0"/>
              </a:rPr>
              <a:t>DMI 4.0</a:t>
            </a:r>
            <a:endParaRPr lang="en-US" altLang="zh-CN" dirty="0">
              <a:effectLst/>
              <a:latin typeface="Helvetica" pitchFamily="2" charset="0"/>
            </a:endParaRP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5</a:t>
            </a:fld>
            <a:endParaRPr kumimoji="1" lang="zh-CN" altLang="en-US"/>
          </a:p>
        </p:txBody>
      </p:sp>
    </p:spTree>
    <p:extLst>
      <p:ext uri="{BB962C8B-B14F-4D97-AF65-F5344CB8AC3E}">
        <p14:creationId xmlns:p14="http://schemas.microsoft.com/office/powerpoint/2010/main" val="1164171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Peripheral Component Interconnect</a:t>
            </a:r>
            <a:endParaRPr lang="en-US" altLang="zh-CN" dirty="0">
              <a:effectLst/>
              <a:latin typeface="Helvetica" pitchFamily="2" charset="0"/>
            </a:endParaRP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6</a:t>
            </a:fld>
            <a:endParaRPr kumimoji="1" lang="zh-CN" altLang="en-US"/>
          </a:p>
        </p:txBody>
      </p:sp>
    </p:spTree>
    <p:extLst>
      <p:ext uri="{BB962C8B-B14F-4D97-AF65-F5344CB8AC3E}">
        <p14:creationId xmlns:p14="http://schemas.microsoft.com/office/powerpoint/2010/main" val="29100457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i="1" dirty="0">
                <a:effectLst/>
                <a:latin typeface="Helvetica" pitchFamily="2" charset="0"/>
              </a:rPr>
              <a:t>interrupt service</a:t>
            </a:r>
            <a:r>
              <a:rPr lang="zh-CN" altLang="en-US" i="0" dirty="0">
                <a:effectLst/>
                <a:latin typeface="Helvetica" pitchFamily="2" charset="0"/>
              </a:rPr>
              <a:t> </a:t>
            </a:r>
            <a:r>
              <a:rPr lang="en-US" altLang="zh-CN" i="1" dirty="0">
                <a:effectLst/>
                <a:latin typeface="Helvetica" pitchFamily="2" charset="0"/>
              </a:rPr>
              <a:t>routine</a:t>
            </a:r>
            <a:endParaRPr lang="en-US" altLang="zh-CN" dirty="0">
              <a:effectLst/>
              <a:latin typeface="Helvetica" pitchFamily="2" charset="0"/>
            </a:endParaRPr>
          </a:p>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7</a:t>
            </a:fld>
            <a:endParaRPr kumimoji="1" lang="zh-CN" altLang="en-US"/>
          </a:p>
        </p:txBody>
      </p:sp>
    </p:spTree>
    <p:extLst>
      <p:ext uri="{BB962C8B-B14F-4D97-AF65-F5344CB8AC3E}">
        <p14:creationId xmlns:p14="http://schemas.microsoft.com/office/powerpoint/2010/main" val="28370004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Device time unknown? </a:t>
            </a:r>
            <a:r>
              <a:rPr lang="en-US" sz="1200" b="1" dirty="0">
                <a:solidFill>
                  <a:srgbClr val="0070C0"/>
                </a:solidFill>
              </a:rPr>
              <a:t>Hybrid approach </a:t>
            </a:r>
            <a:r>
              <a:rPr lang="en-US" sz="1200" dirty="0"/>
              <a:t>(spin then use interrupts)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dirty="0"/>
              <a:t>Better to ignore interrupts while make some progress handling them</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dirty="0"/>
          </a:p>
          <a:p>
            <a:endParaRPr lang="en-SE" dirty="0"/>
          </a:p>
        </p:txBody>
      </p:sp>
    </p:spTree>
    <p:extLst>
      <p:ext uri="{BB962C8B-B14F-4D97-AF65-F5344CB8AC3E}">
        <p14:creationId xmlns:p14="http://schemas.microsoft.com/office/powerpoint/2010/main" val="42714156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9</a:t>
            </a:fld>
            <a:endParaRPr kumimoji="1" lang="zh-CN" altLang="en-US"/>
          </a:p>
        </p:txBody>
      </p:sp>
    </p:spTree>
    <p:extLst>
      <p:ext uri="{BB962C8B-B14F-4D97-AF65-F5344CB8AC3E}">
        <p14:creationId xmlns:p14="http://schemas.microsoft.com/office/powerpoint/2010/main" val="30094403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 A simple DMA controller is a standard component in all modern computers, from smartphones to mainframes</a:t>
            </a:r>
          </a:p>
        </p:txBody>
      </p:sp>
      <p:sp>
        <p:nvSpPr>
          <p:cNvPr id="4" name="灯片编号占位符 3"/>
          <p:cNvSpPr>
            <a:spLocks noGrp="1"/>
          </p:cNvSpPr>
          <p:nvPr>
            <p:ph type="sldNum" sz="quarter" idx="5"/>
          </p:nvPr>
        </p:nvSpPr>
        <p:spPr/>
        <p:txBody>
          <a:bodyPr/>
          <a:lstStyle/>
          <a:p>
            <a:fld id="{0EB10148-9EF2-FB49-9E1A-13660DDAFF20}" type="slidenum">
              <a:rPr kumimoji="1" lang="zh-CN" altLang="en-US" smtClean="0"/>
              <a:t>10</a:t>
            </a:fld>
            <a:endParaRPr kumimoji="1" lang="zh-CN" altLang="en-US"/>
          </a:p>
        </p:txBody>
      </p:sp>
    </p:spTree>
    <p:extLst>
      <p:ext uri="{BB962C8B-B14F-4D97-AF65-F5344CB8AC3E}">
        <p14:creationId xmlns:p14="http://schemas.microsoft.com/office/powerpoint/2010/main" val="3179370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dirty="0"/>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509934"/>
          </a:xfrm>
        </p:spPr>
        <p:txBody>
          <a:bodyPr/>
          <a:lstStyle>
            <a:lvl1pPr>
              <a:defRPr sz="2800"/>
            </a:lvl1pPr>
            <a:lvl2pPr>
              <a:defRPr sz="2400"/>
            </a:lvl2pPr>
            <a:lvl3pPr>
              <a:defRPr sz="2400"/>
            </a:lvl3pPr>
            <a:lvl4pPr>
              <a:defRPr sz="2400"/>
            </a:lvl4pPr>
            <a:lvl5pPr>
              <a:defRPr sz="2400"/>
            </a:lvl5pPr>
          </a:lstStyle>
          <a:p>
            <a:pPr lvl="0"/>
            <a:r>
              <a:rPr lang="nb-NO" dirty="0"/>
              <a:t>Klikk for å redigere tekststiler i malen</a:t>
            </a:r>
          </a:p>
          <a:p>
            <a:pPr lvl="1"/>
            <a:r>
              <a:rPr lang="nb-NO" dirty="0"/>
              <a:t>Andre nivå</a:t>
            </a:r>
          </a:p>
          <a:p>
            <a:pPr lvl="2"/>
            <a:r>
              <a:rPr lang="nb-NO" dirty="0"/>
              <a:t>Tredje nivå</a:t>
            </a:r>
          </a:p>
          <a:p>
            <a:pPr lvl="3"/>
            <a:r>
              <a:rPr lang="nb-NO" dirty="0"/>
              <a:t>Fjerde nivå</a:t>
            </a:r>
          </a:p>
          <a:p>
            <a:pPr lvl="4"/>
            <a:r>
              <a:rPr lang="nb-NO" dirty="0"/>
              <a:t>Femte nivå</a:t>
            </a:r>
          </a:p>
        </p:txBody>
      </p:sp>
    </p:spTree>
    <p:extLst>
      <p:ext uri="{BB962C8B-B14F-4D97-AF65-F5344CB8AC3E}">
        <p14:creationId xmlns:p14="http://schemas.microsoft.com/office/powerpoint/2010/main" val="806210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3.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a:t>
            </a:r>
            <a:r>
              <a:rPr lang="en-US" altLang="zh-CN" sz="3000" dirty="0"/>
              <a:t>XX</a:t>
            </a:r>
            <a:br>
              <a:rPr lang="en-US" sz="3000" dirty="0"/>
            </a:br>
            <a:br>
              <a:rPr lang="en-US" sz="3000" dirty="0"/>
            </a:br>
            <a:br>
              <a:rPr lang="en-US" sz="3000" dirty="0"/>
            </a:br>
            <a:r>
              <a:rPr lang="en-US" sz="3000" dirty="0"/>
              <a:t>I/O</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5127D2-1E63-D2F7-555B-44917AD41A83}"/>
              </a:ext>
            </a:extLst>
          </p:cNvPr>
          <p:cNvSpPr>
            <a:spLocks noGrp="1"/>
          </p:cNvSpPr>
          <p:nvPr>
            <p:ph type="title"/>
          </p:nvPr>
        </p:nvSpPr>
        <p:spPr>
          <a:xfrm>
            <a:off x="1838587" y="274639"/>
            <a:ext cx="8502294" cy="532956"/>
          </a:xfrm>
        </p:spPr>
        <p:txBody>
          <a:bodyPr/>
          <a:lstStyle/>
          <a:p>
            <a:r>
              <a:rPr lang="en-US" altLang="zh-CN" dirty="0"/>
              <a:t>Direct</a:t>
            </a:r>
            <a:r>
              <a:rPr lang="zh-CN" altLang="en-US" dirty="0"/>
              <a:t> </a:t>
            </a:r>
            <a:r>
              <a:rPr lang="en-US" altLang="zh-CN" dirty="0"/>
              <a:t>Memory</a:t>
            </a:r>
            <a:r>
              <a:rPr lang="zh-CN" altLang="en-US" dirty="0"/>
              <a:t> </a:t>
            </a:r>
            <a:r>
              <a:rPr lang="en-US" altLang="zh-CN" dirty="0"/>
              <a:t>Access</a:t>
            </a:r>
            <a:r>
              <a:rPr lang="zh-CN" altLang="en-US" dirty="0"/>
              <a:t> </a:t>
            </a:r>
            <a:r>
              <a:rPr lang="en-US" altLang="zh-CN" dirty="0"/>
              <a:t>(DMA)</a:t>
            </a:r>
            <a:endParaRPr lang="en-US" dirty="0"/>
          </a:p>
        </p:txBody>
      </p:sp>
      <p:sp>
        <p:nvSpPr>
          <p:cNvPr id="3" name="内容占位符 2">
            <a:extLst>
              <a:ext uri="{FF2B5EF4-FFF2-40B4-BE49-F238E27FC236}">
                <a16:creationId xmlns:a16="http://schemas.microsoft.com/office/drawing/2014/main" id="{17277862-93FC-4945-A091-611AE396E46C}"/>
              </a:ext>
            </a:extLst>
          </p:cNvPr>
          <p:cNvSpPr>
            <a:spLocks noGrp="1"/>
          </p:cNvSpPr>
          <p:nvPr>
            <p:ph idx="1"/>
          </p:nvPr>
        </p:nvSpPr>
        <p:spPr>
          <a:xfrm>
            <a:off x="1968460" y="3938519"/>
            <a:ext cx="8502294" cy="2782957"/>
          </a:xfrm>
        </p:spPr>
        <p:txBody>
          <a:bodyPr/>
          <a:lstStyle/>
          <a:p>
            <a:r>
              <a:rPr lang="en-US" altLang="zh-CN" dirty="0"/>
              <a:t>Used</a:t>
            </a:r>
            <a:r>
              <a:rPr lang="zh-CN" altLang="en-US" dirty="0"/>
              <a:t> </a:t>
            </a:r>
            <a:r>
              <a:rPr lang="en-US" altLang="zh-CN" dirty="0"/>
              <a:t>to</a:t>
            </a:r>
            <a:r>
              <a:rPr lang="zh-CN" altLang="en-US" dirty="0"/>
              <a:t> </a:t>
            </a:r>
            <a:r>
              <a:rPr lang="en-US" altLang="zh-CN" dirty="0"/>
              <a:t>avoid</a:t>
            </a:r>
            <a:r>
              <a:rPr lang="zh-CN" altLang="en-US" dirty="0"/>
              <a:t> </a:t>
            </a:r>
            <a:r>
              <a:rPr lang="en-US" altLang="zh-CN" dirty="0"/>
              <a:t>PIO</a:t>
            </a:r>
            <a:r>
              <a:rPr lang="zh-CN" altLang="en-US" dirty="0"/>
              <a:t> </a:t>
            </a:r>
            <a:r>
              <a:rPr lang="en-US" altLang="zh-CN" dirty="0"/>
              <a:t>for</a:t>
            </a:r>
            <a:r>
              <a:rPr lang="zh-CN" altLang="en-US" dirty="0"/>
              <a:t> </a:t>
            </a:r>
            <a:r>
              <a:rPr lang="en-US" altLang="zh-CN" dirty="0"/>
              <a:t>large</a:t>
            </a:r>
            <a:r>
              <a:rPr lang="zh-CN" altLang="en-US" dirty="0"/>
              <a:t> </a:t>
            </a:r>
            <a:r>
              <a:rPr lang="en-US" altLang="zh-CN" dirty="0"/>
              <a:t>data</a:t>
            </a:r>
            <a:r>
              <a:rPr lang="zh-CN" altLang="en-US" dirty="0"/>
              <a:t> </a:t>
            </a:r>
            <a:r>
              <a:rPr lang="en-US" altLang="zh-CN" dirty="0"/>
              <a:t>movement</a:t>
            </a:r>
          </a:p>
          <a:p>
            <a:r>
              <a:rPr lang="en-US" dirty="0"/>
              <a:t>Bypasses CPU to transfer data directly between I/O device and memory </a:t>
            </a:r>
          </a:p>
          <a:p>
            <a:r>
              <a:rPr lang="en-US" altLang="zh-CN" dirty="0"/>
              <a:t>DMA</a:t>
            </a:r>
            <a:r>
              <a:rPr lang="zh-CN" altLang="en-US" dirty="0"/>
              <a:t>  </a:t>
            </a:r>
            <a:r>
              <a:rPr lang="en-US" altLang="zh-CN" dirty="0"/>
              <a:t>controller</a:t>
            </a:r>
            <a:endParaRPr lang="en-US" dirty="0"/>
          </a:p>
          <a:p>
            <a:endParaRPr lang="en-US" dirty="0"/>
          </a:p>
        </p:txBody>
      </p:sp>
      <p:sp>
        <p:nvSpPr>
          <p:cNvPr id="5" name="文本框 4">
            <a:extLst>
              <a:ext uri="{FF2B5EF4-FFF2-40B4-BE49-F238E27FC236}">
                <a16:creationId xmlns:a16="http://schemas.microsoft.com/office/drawing/2014/main" id="{19785457-508D-323D-9278-0A935BC74C3E}"/>
              </a:ext>
            </a:extLst>
          </p:cNvPr>
          <p:cNvSpPr txBox="1"/>
          <p:nvPr/>
        </p:nvSpPr>
        <p:spPr>
          <a:xfrm>
            <a:off x="2248771" y="1575932"/>
            <a:ext cx="1018227" cy="523220"/>
          </a:xfrm>
          <a:prstGeom prst="rect">
            <a:avLst/>
          </a:prstGeom>
          <a:noFill/>
        </p:spPr>
        <p:txBody>
          <a:bodyPr wrap="none" rtlCol="0">
            <a:spAutoFit/>
          </a:bodyPr>
          <a:lstStyle/>
          <a:p>
            <a:r>
              <a:rPr lang="en-US" altLang="zh-CN" sz="2800" dirty="0"/>
              <a:t>CPU:</a:t>
            </a:r>
            <a:endParaRPr lang="en-US" sz="2800" dirty="0"/>
          </a:p>
        </p:txBody>
      </p:sp>
      <p:sp>
        <p:nvSpPr>
          <p:cNvPr id="6" name="文本框 5">
            <a:extLst>
              <a:ext uri="{FF2B5EF4-FFF2-40B4-BE49-F238E27FC236}">
                <a16:creationId xmlns:a16="http://schemas.microsoft.com/office/drawing/2014/main" id="{DFF28E2E-E125-DCF5-7712-AB276415C555}"/>
              </a:ext>
            </a:extLst>
          </p:cNvPr>
          <p:cNvSpPr txBox="1"/>
          <p:nvPr/>
        </p:nvSpPr>
        <p:spPr>
          <a:xfrm>
            <a:off x="2248771" y="2969016"/>
            <a:ext cx="1263487" cy="523220"/>
          </a:xfrm>
          <a:prstGeom prst="rect">
            <a:avLst/>
          </a:prstGeom>
          <a:noFill/>
        </p:spPr>
        <p:txBody>
          <a:bodyPr wrap="none" rtlCol="0">
            <a:spAutoFit/>
          </a:bodyPr>
          <a:lstStyle/>
          <a:p>
            <a:r>
              <a:rPr lang="en-US" altLang="zh-CN" sz="2800" dirty="0"/>
              <a:t>DISK:</a:t>
            </a:r>
            <a:endParaRPr lang="en-US" sz="2800" dirty="0"/>
          </a:p>
        </p:txBody>
      </p:sp>
      <p:sp>
        <p:nvSpPr>
          <p:cNvPr id="7" name="矩形 6">
            <a:extLst>
              <a:ext uri="{FF2B5EF4-FFF2-40B4-BE49-F238E27FC236}">
                <a16:creationId xmlns:a16="http://schemas.microsoft.com/office/drawing/2014/main" id="{A7188471-13DD-88CE-9260-82368310CE0D}"/>
              </a:ext>
            </a:extLst>
          </p:cNvPr>
          <p:cNvSpPr/>
          <p:nvPr/>
        </p:nvSpPr>
        <p:spPr>
          <a:xfrm>
            <a:off x="3340737" y="1575932"/>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8" name="矩形 7">
            <a:extLst>
              <a:ext uri="{FF2B5EF4-FFF2-40B4-BE49-F238E27FC236}">
                <a16:creationId xmlns:a16="http://schemas.microsoft.com/office/drawing/2014/main" id="{0934BE18-44DC-CFA9-5D87-559540C2D076}"/>
              </a:ext>
            </a:extLst>
          </p:cNvPr>
          <p:cNvSpPr/>
          <p:nvPr/>
        </p:nvSpPr>
        <p:spPr>
          <a:xfrm>
            <a:off x="4653227" y="1575932"/>
            <a:ext cx="2885546"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0" name="矩形 9">
            <a:extLst>
              <a:ext uri="{FF2B5EF4-FFF2-40B4-BE49-F238E27FC236}">
                <a16:creationId xmlns:a16="http://schemas.microsoft.com/office/drawing/2014/main" id="{BC1C7026-7F1C-C224-D176-8C8879ACE10C}"/>
              </a:ext>
            </a:extLst>
          </p:cNvPr>
          <p:cNvSpPr/>
          <p:nvPr/>
        </p:nvSpPr>
        <p:spPr>
          <a:xfrm>
            <a:off x="5590046" y="2978374"/>
            <a:ext cx="1259125" cy="523220"/>
          </a:xfrm>
          <a:prstGeom prst="rect">
            <a:avLst/>
          </a:prstGeom>
          <a:blipFill>
            <a:blip r:embed="rId3"/>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1" name="矩形 10">
            <a:extLst>
              <a:ext uri="{FF2B5EF4-FFF2-40B4-BE49-F238E27FC236}">
                <a16:creationId xmlns:a16="http://schemas.microsoft.com/office/drawing/2014/main" id="{321791D6-2EB8-C409-0FAB-24B7BDFFCBB4}"/>
              </a:ext>
            </a:extLst>
          </p:cNvPr>
          <p:cNvSpPr/>
          <p:nvPr/>
        </p:nvSpPr>
        <p:spPr>
          <a:xfrm>
            <a:off x="7592138" y="1575932"/>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2" name="矩形 11">
            <a:extLst>
              <a:ext uri="{FF2B5EF4-FFF2-40B4-BE49-F238E27FC236}">
                <a16:creationId xmlns:a16="http://schemas.microsoft.com/office/drawing/2014/main" id="{4DBF4EE4-08C0-CCFC-1172-57428FD6D68F}"/>
              </a:ext>
            </a:extLst>
          </p:cNvPr>
          <p:cNvSpPr/>
          <p:nvPr/>
        </p:nvSpPr>
        <p:spPr>
          <a:xfrm>
            <a:off x="4653227" y="2301403"/>
            <a:ext cx="842382" cy="523220"/>
          </a:xfrm>
          <a:prstGeom prst="rect">
            <a:avLst/>
          </a:prstGeom>
          <a:blipFill>
            <a:blip r:embed="rId4"/>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DATA</a:t>
            </a:r>
            <a:endParaRPr lang="en-US" dirty="0"/>
          </a:p>
        </p:txBody>
      </p:sp>
      <p:sp>
        <p:nvSpPr>
          <p:cNvPr id="13" name="文本框 12">
            <a:extLst>
              <a:ext uri="{FF2B5EF4-FFF2-40B4-BE49-F238E27FC236}">
                <a16:creationId xmlns:a16="http://schemas.microsoft.com/office/drawing/2014/main" id="{D942704B-7AB5-10D5-1506-B765B9A25905}"/>
              </a:ext>
            </a:extLst>
          </p:cNvPr>
          <p:cNvSpPr txBox="1"/>
          <p:nvPr/>
        </p:nvSpPr>
        <p:spPr>
          <a:xfrm>
            <a:off x="2248771" y="2301403"/>
            <a:ext cx="1180131" cy="523220"/>
          </a:xfrm>
          <a:prstGeom prst="rect">
            <a:avLst/>
          </a:prstGeom>
          <a:noFill/>
        </p:spPr>
        <p:txBody>
          <a:bodyPr wrap="none" rtlCol="0">
            <a:spAutoFit/>
          </a:bodyPr>
          <a:lstStyle/>
          <a:p>
            <a:r>
              <a:rPr lang="en-US" altLang="zh-CN" sz="2800" dirty="0"/>
              <a:t>DMA:</a:t>
            </a:r>
            <a:endParaRPr lang="en-US" sz="2800" dirty="0"/>
          </a:p>
        </p:txBody>
      </p:sp>
    </p:spTree>
    <p:extLst>
      <p:ext uri="{BB962C8B-B14F-4D97-AF65-F5344CB8AC3E}">
        <p14:creationId xmlns:p14="http://schemas.microsoft.com/office/powerpoint/2010/main" val="10776633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AA37DC0-8DEB-E695-870A-7142AC52D5CD}"/>
              </a:ext>
            </a:extLst>
          </p:cNvPr>
          <p:cNvSpPr>
            <a:spLocks noGrp="1"/>
          </p:cNvSpPr>
          <p:nvPr>
            <p:ph type="title"/>
          </p:nvPr>
        </p:nvSpPr>
        <p:spPr/>
        <p:txBody>
          <a:bodyPr/>
          <a:lstStyle/>
          <a:p>
            <a:r>
              <a:rPr lang="en-US" altLang="zh-CN" dirty="0"/>
              <a:t>Direct</a:t>
            </a:r>
            <a:r>
              <a:rPr lang="zh-CN" altLang="en-US" dirty="0"/>
              <a:t> </a:t>
            </a:r>
            <a:r>
              <a:rPr lang="en-US" altLang="zh-CN" dirty="0"/>
              <a:t>Memory</a:t>
            </a:r>
            <a:r>
              <a:rPr lang="zh-CN" altLang="en-US" dirty="0"/>
              <a:t> </a:t>
            </a:r>
            <a:r>
              <a:rPr lang="en-US" altLang="zh-CN" dirty="0"/>
              <a:t>Access</a:t>
            </a:r>
            <a:r>
              <a:rPr lang="zh-CN" altLang="en-US" dirty="0"/>
              <a:t> </a:t>
            </a:r>
            <a:r>
              <a:rPr lang="en-US" altLang="zh-CN" dirty="0"/>
              <a:t>(DMA)</a:t>
            </a:r>
            <a:endParaRPr lang="en-US" dirty="0"/>
          </a:p>
        </p:txBody>
      </p:sp>
      <p:sp>
        <p:nvSpPr>
          <p:cNvPr id="3" name="内容占位符 2">
            <a:extLst>
              <a:ext uri="{FF2B5EF4-FFF2-40B4-BE49-F238E27FC236}">
                <a16:creationId xmlns:a16="http://schemas.microsoft.com/office/drawing/2014/main" id="{A034B661-F44B-9A99-7022-7E37A9DFCF27}"/>
              </a:ext>
            </a:extLst>
          </p:cNvPr>
          <p:cNvSpPr>
            <a:spLocks noGrp="1"/>
          </p:cNvSpPr>
          <p:nvPr>
            <p:ph idx="1"/>
          </p:nvPr>
        </p:nvSpPr>
        <p:spPr/>
        <p:txBody>
          <a:bodyPr/>
          <a:lstStyle/>
          <a:p>
            <a:endParaRPr lang="en-US"/>
          </a:p>
        </p:txBody>
      </p:sp>
      <p:pic>
        <p:nvPicPr>
          <p:cNvPr id="5" name="图片 4">
            <a:extLst>
              <a:ext uri="{FF2B5EF4-FFF2-40B4-BE49-F238E27FC236}">
                <a16:creationId xmlns:a16="http://schemas.microsoft.com/office/drawing/2014/main" id="{A2EDF981-79D5-28A4-77D9-68CBEAC4BAC6}"/>
              </a:ext>
            </a:extLst>
          </p:cNvPr>
          <p:cNvPicPr>
            <a:picLocks noChangeAspect="1"/>
          </p:cNvPicPr>
          <p:nvPr/>
        </p:nvPicPr>
        <p:blipFill>
          <a:blip r:embed="rId2"/>
          <a:stretch>
            <a:fillRect/>
          </a:stretch>
        </p:blipFill>
        <p:spPr>
          <a:xfrm>
            <a:off x="2203534" y="136526"/>
            <a:ext cx="7772400" cy="6530655"/>
          </a:xfrm>
          <a:prstGeom prst="rect">
            <a:avLst/>
          </a:prstGeom>
        </p:spPr>
      </p:pic>
    </p:spTree>
    <p:extLst>
      <p:ext uri="{BB962C8B-B14F-4D97-AF65-F5344CB8AC3E}">
        <p14:creationId xmlns:p14="http://schemas.microsoft.com/office/powerpoint/2010/main" val="4395073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7131FE3-C5BB-0A25-EBEB-5EE83388EDE6}"/>
              </a:ext>
            </a:extLst>
          </p:cNvPr>
          <p:cNvSpPr>
            <a:spLocks noGrp="1"/>
          </p:cNvSpPr>
          <p:nvPr>
            <p:ph type="title"/>
          </p:nvPr>
        </p:nvSpPr>
        <p:spPr/>
        <p:txBody>
          <a:bodyPr/>
          <a:lstStyle/>
          <a:p>
            <a:r>
              <a:rPr lang="en-US" altLang="zh-CN" dirty="0"/>
              <a:t>I/O</a:t>
            </a:r>
            <a:r>
              <a:rPr lang="zh-CN" altLang="en-US" dirty="0"/>
              <a:t> </a:t>
            </a:r>
            <a:r>
              <a:rPr lang="en-US" altLang="zh-CN" dirty="0"/>
              <a:t>Communication</a:t>
            </a:r>
            <a:r>
              <a:rPr lang="zh-CN" altLang="en-US" dirty="0"/>
              <a:t> </a:t>
            </a:r>
            <a:r>
              <a:rPr lang="en-US" altLang="zh-CN" dirty="0"/>
              <a:t>Methods</a:t>
            </a:r>
            <a:endParaRPr lang="en-US" dirty="0"/>
          </a:p>
        </p:txBody>
      </p:sp>
      <p:sp>
        <p:nvSpPr>
          <p:cNvPr id="3" name="内容占位符 2">
            <a:extLst>
              <a:ext uri="{FF2B5EF4-FFF2-40B4-BE49-F238E27FC236}">
                <a16:creationId xmlns:a16="http://schemas.microsoft.com/office/drawing/2014/main" id="{E2BC7C95-D79B-A364-DE16-A51FAE7720D1}"/>
              </a:ext>
            </a:extLst>
          </p:cNvPr>
          <p:cNvSpPr>
            <a:spLocks noGrp="1"/>
          </p:cNvSpPr>
          <p:nvPr>
            <p:ph idx="1"/>
          </p:nvPr>
        </p:nvSpPr>
        <p:spPr/>
        <p:txBody>
          <a:bodyPr>
            <a:normAutofit/>
          </a:bodyPr>
          <a:lstStyle/>
          <a:p>
            <a:r>
              <a:rPr lang="en-US" altLang="zh-CN" sz="2800" b="1" dirty="0">
                <a:solidFill>
                  <a:srgbClr val="0070C0"/>
                </a:solidFill>
              </a:rPr>
              <a:t>I/O</a:t>
            </a:r>
            <a:r>
              <a:rPr lang="en-US" sz="2800" b="1" dirty="0">
                <a:solidFill>
                  <a:srgbClr val="0070C0"/>
                </a:solidFill>
              </a:rPr>
              <a:t> instructions</a:t>
            </a:r>
          </a:p>
          <a:p>
            <a:pPr lvl="1"/>
            <a:r>
              <a:rPr lang="en-US" altLang="zh-CN" sz="2400" dirty="0"/>
              <a:t>E</a:t>
            </a:r>
            <a:r>
              <a:rPr lang="en-US" sz="2400" dirty="0"/>
              <a:t>ach device has a port</a:t>
            </a:r>
          </a:p>
          <a:p>
            <a:pPr lvl="1"/>
            <a:r>
              <a:rPr lang="en-US" altLang="zh-CN" sz="2400" b="1" dirty="0">
                <a:solidFill>
                  <a:srgbClr val="0070C0"/>
                </a:solidFill>
              </a:rPr>
              <a:t>IN</a:t>
            </a:r>
            <a:r>
              <a:rPr lang="en-US" sz="2400" b="1" dirty="0">
                <a:solidFill>
                  <a:srgbClr val="0070C0"/>
                </a:solidFill>
              </a:rPr>
              <a:t>/</a:t>
            </a:r>
            <a:r>
              <a:rPr lang="en-US" altLang="zh-CN" sz="2400" b="1" dirty="0">
                <a:solidFill>
                  <a:srgbClr val="0070C0"/>
                </a:solidFill>
              </a:rPr>
              <a:t>OUT</a:t>
            </a:r>
            <a:r>
              <a:rPr lang="en-US" sz="2400" dirty="0"/>
              <a:t> instructions (x86) communicate with device</a:t>
            </a:r>
          </a:p>
          <a:p>
            <a:pPr lvl="2"/>
            <a:r>
              <a:rPr lang="en-US" altLang="zh-CN" sz="2200" dirty="0"/>
              <a:t>IN</a:t>
            </a:r>
            <a:r>
              <a:rPr lang="zh-CN" altLang="en-US" sz="2200" dirty="0"/>
              <a:t> </a:t>
            </a:r>
            <a:r>
              <a:rPr lang="en-US" altLang="zh-CN" sz="2200" dirty="0"/>
              <a:t>Reg</a:t>
            </a:r>
            <a:r>
              <a:rPr lang="zh-CN" altLang="en-US" sz="2200" dirty="0"/>
              <a:t> </a:t>
            </a:r>
            <a:r>
              <a:rPr lang="en-US" altLang="zh-CN" sz="2200" dirty="0"/>
              <a:t>port</a:t>
            </a:r>
          </a:p>
          <a:p>
            <a:pPr lvl="2"/>
            <a:r>
              <a:rPr lang="en-US" altLang="zh-CN" sz="2200" dirty="0"/>
              <a:t>OUT</a:t>
            </a:r>
            <a:r>
              <a:rPr lang="zh-CN" altLang="en-US" sz="2200" dirty="0"/>
              <a:t> </a:t>
            </a:r>
            <a:r>
              <a:rPr lang="en-US" altLang="zh-CN" sz="2200" dirty="0"/>
              <a:t>Reg</a:t>
            </a:r>
            <a:r>
              <a:rPr lang="zh-CN" altLang="en-US" sz="2200" dirty="0"/>
              <a:t> </a:t>
            </a:r>
            <a:r>
              <a:rPr lang="en-US" altLang="zh-CN" sz="2200" dirty="0"/>
              <a:t>port</a:t>
            </a:r>
          </a:p>
          <a:p>
            <a:pPr lvl="2"/>
            <a:endParaRPr lang="en-US" sz="2200" dirty="0"/>
          </a:p>
          <a:p>
            <a:r>
              <a:rPr lang="en-US" sz="2800" b="1" dirty="0">
                <a:solidFill>
                  <a:srgbClr val="0070C0"/>
                </a:solidFill>
              </a:rPr>
              <a:t>Memory-Mapped I/O</a:t>
            </a:r>
          </a:p>
          <a:p>
            <a:pPr lvl="1"/>
            <a:r>
              <a:rPr lang="en-US" sz="2400" dirty="0"/>
              <a:t>H/W maps registers into address space</a:t>
            </a:r>
          </a:p>
          <a:p>
            <a:pPr lvl="1"/>
            <a:r>
              <a:rPr lang="en-US" altLang="zh-CN" sz="2400" dirty="0"/>
              <a:t>L</a:t>
            </a:r>
            <a:r>
              <a:rPr lang="en-US" sz="2400" dirty="0"/>
              <a:t>oads/stores sent to device</a:t>
            </a:r>
          </a:p>
          <a:p>
            <a:pPr lvl="1"/>
            <a:endParaRPr lang="en-US" sz="2400" dirty="0"/>
          </a:p>
          <a:p>
            <a:endParaRPr lang="en-US" sz="2800" dirty="0"/>
          </a:p>
        </p:txBody>
      </p:sp>
      <p:pic>
        <p:nvPicPr>
          <p:cNvPr id="5" name="Picture 6">
            <a:extLst>
              <a:ext uri="{FF2B5EF4-FFF2-40B4-BE49-F238E27FC236}">
                <a16:creationId xmlns:a16="http://schemas.microsoft.com/office/drawing/2014/main" id="{3E965E29-1E62-F236-51DC-5A37B6668F31}"/>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096000" y="2726228"/>
            <a:ext cx="6009185" cy="37880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3518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3D39F6A-EA26-DC28-DFA5-521130B8A54E}"/>
              </a:ext>
            </a:extLst>
          </p:cNvPr>
          <p:cNvSpPr>
            <a:spLocks noGrp="1"/>
          </p:cNvSpPr>
          <p:nvPr>
            <p:ph type="title"/>
          </p:nvPr>
        </p:nvSpPr>
        <p:spPr/>
        <p:txBody>
          <a:bodyPr/>
          <a:lstStyle/>
          <a:p>
            <a:r>
              <a:rPr lang="en-US" altLang="zh-CN" dirty="0"/>
              <a:t>Device</a:t>
            </a:r>
            <a:r>
              <a:rPr lang="zh-CN" altLang="en-US" dirty="0"/>
              <a:t> </a:t>
            </a:r>
            <a:r>
              <a:rPr lang="en-US" altLang="zh-CN" dirty="0"/>
              <a:t>Drivers</a:t>
            </a:r>
            <a:endParaRPr lang="en-US" dirty="0"/>
          </a:p>
        </p:txBody>
      </p:sp>
      <p:sp>
        <p:nvSpPr>
          <p:cNvPr id="3" name="内容占位符 2">
            <a:extLst>
              <a:ext uri="{FF2B5EF4-FFF2-40B4-BE49-F238E27FC236}">
                <a16:creationId xmlns:a16="http://schemas.microsoft.com/office/drawing/2014/main" id="{49FBDD91-8A79-2BCF-E5B5-112A98CD96D9}"/>
              </a:ext>
            </a:extLst>
          </p:cNvPr>
          <p:cNvSpPr>
            <a:spLocks noGrp="1"/>
          </p:cNvSpPr>
          <p:nvPr>
            <p:ph idx="1"/>
          </p:nvPr>
        </p:nvSpPr>
        <p:spPr>
          <a:xfrm>
            <a:off x="419449" y="1073427"/>
            <a:ext cx="4762151" cy="5509934"/>
          </a:xfrm>
        </p:spPr>
        <p:txBody>
          <a:bodyPr>
            <a:normAutofit/>
          </a:bodyPr>
          <a:lstStyle/>
          <a:p>
            <a:r>
              <a:rPr lang="en-US" altLang="zh-CN" sz="3200" dirty="0"/>
              <a:t>Devices</a:t>
            </a:r>
            <a:r>
              <a:rPr lang="zh-CN" altLang="en-US" sz="3200" dirty="0"/>
              <a:t> </a:t>
            </a:r>
            <a:r>
              <a:rPr lang="en-US" altLang="zh-CN" sz="3200" dirty="0"/>
              <a:t>are</a:t>
            </a:r>
            <a:r>
              <a:rPr lang="zh-CN" altLang="en-US" sz="3200" dirty="0"/>
              <a:t> </a:t>
            </a:r>
            <a:r>
              <a:rPr lang="en-US" altLang="zh-CN" sz="3200" dirty="0"/>
              <a:t>diverse</a:t>
            </a:r>
          </a:p>
          <a:p>
            <a:r>
              <a:rPr lang="en-US" altLang="zh-CN" sz="3200" dirty="0"/>
              <a:t>Each</a:t>
            </a:r>
            <a:r>
              <a:rPr lang="zh-CN" altLang="en-US" sz="3200" dirty="0"/>
              <a:t> </a:t>
            </a:r>
            <a:r>
              <a:rPr lang="en-US" altLang="zh-CN" sz="3200" dirty="0"/>
              <a:t>has</a:t>
            </a:r>
            <a:r>
              <a:rPr lang="zh-CN" altLang="en-US" sz="3200" dirty="0"/>
              <a:t> </a:t>
            </a:r>
            <a:r>
              <a:rPr lang="en-US" altLang="zh-CN" sz="3200" dirty="0"/>
              <a:t>its</a:t>
            </a:r>
            <a:r>
              <a:rPr lang="zh-CN" altLang="en-US" sz="3200" dirty="0"/>
              <a:t> </a:t>
            </a:r>
            <a:r>
              <a:rPr lang="en-US" altLang="zh-CN" sz="3200" dirty="0"/>
              <a:t>own</a:t>
            </a:r>
            <a:r>
              <a:rPr lang="zh-CN" altLang="en-US" sz="3200" dirty="0"/>
              <a:t> </a:t>
            </a:r>
            <a:r>
              <a:rPr lang="en-US" altLang="zh-CN" sz="3200" dirty="0"/>
              <a:t>protocols</a:t>
            </a:r>
          </a:p>
          <a:p>
            <a:endParaRPr lang="en-US" sz="3200" dirty="0"/>
          </a:p>
          <a:p>
            <a:r>
              <a:rPr lang="en-US" altLang="zh-CN" sz="3200" dirty="0"/>
              <a:t>Abstraction</a:t>
            </a:r>
            <a:r>
              <a:rPr lang="zh-CN" altLang="en-US" sz="3200" dirty="0"/>
              <a:t> </a:t>
            </a:r>
            <a:r>
              <a:rPr lang="en-US" altLang="zh-CN" sz="3200" dirty="0"/>
              <a:t>–</a:t>
            </a:r>
            <a:r>
              <a:rPr lang="zh-CN" altLang="en-US" sz="3200" dirty="0"/>
              <a:t> </a:t>
            </a:r>
            <a:r>
              <a:rPr lang="en-US" altLang="zh-CN" sz="3200" b="1" dirty="0">
                <a:solidFill>
                  <a:srgbClr val="0070C0"/>
                </a:solidFill>
              </a:rPr>
              <a:t>Device</a:t>
            </a:r>
            <a:r>
              <a:rPr lang="zh-CN" altLang="en-US" sz="3200" b="1" dirty="0">
                <a:solidFill>
                  <a:srgbClr val="0070C0"/>
                </a:solidFill>
              </a:rPr>
              <a:t> </a:t>
            </a:r>
            <a:r>
              <a:rPr lang="en-US" altLang="zh-CN" sz="3200" b="1" dirty="0">
                <a:solidFill>
                  <a:srgbClr val="0070C0"/>
                </a:solidFill>
              </a:rPr>
              <a:t>Drivers</a:t>
            </a:r>
          </a:p>
          <a:p>
            <a:pPr lvl="1"/>
            <a:r>
              <a:rPr lang="en-US" altLang="zh-CN" sz="2800" dirty="0"/>
              <a:t>Hide</a:t>
            </a:r>
            <a:r>
              <a:rPr lang="zh-CN" altLang="en-US" sz="2800" dirty="0"/>
              <a:t> </a:t>
            </a:r>
            <a:r>
              <a:rPr lang="en-US" altLang="zh-CN" sz="2800" dirty="0"/>
              <a:t>the</a:t>
            </a:r>
            <a:r>
              <a:rPr lang="zh-CN" altLang="en-US" sz="2800" dirty="0"/>
              <a:t> </a:t>
            </a:r>
            <a:r>
              <a:rPr lang="en-US" altLang="zh-CN" sz="2800" dirty="0"/>
              <a:t>details</a:t>
            </a:r>
            <a:r>
              <a:rPr lang="zh-CN" altLang="en-US" sz="2800" dirty="0"/>
              <a:t> </a:t>
            </a:r>
            <a:r>
              <a:rPr lang="en-US" altLang="zh-CN" sz="2800" dirty="0"/>
              <a:t>and</a:t>
            </a:r>
            <a:r>
              <a:rPr lang="zh-CN" altLang="en-US" sz="2800" dirty="0"/>
              <a:t> </a:t>
            </a:r>
            <a:r>
              <a:rPr lang="en-US" altLang="zh-CN" sz="2800" dirty="0"/>
              <a:t>differences</a:t>
            </a:r>
            <a:r>
              <a:rPr lang="zh-CN" altLang="en-US" sz="2800" dirty="0"/>
              <a:t> </a:t>
            </a:r>
            <a:endParaRPr lang="en-US" altLang="zh-CN" sz="2800" dirty="0"/>
          </a:p>
          <a:p>
            <a:pPr lvl="1"/>
            <a:r>
              <a:rPr lang="en-US" altLang="zh-CN" sz="2800" dirty="0"/>
              <a:t>Provide</a:t>
            </a:r>
            <a:r>
              <a:rPr lang="zh-CN" altLang="en-US" sz="2800" dirty="0"/>
              <a:t> </a:t>
            </a:r>
            <a:r>
              <a:rPr lang="en-US" altLang="zh-CN" sz="2800" dirty="0"/>
              <a:t>standard</a:t>
            </a:r>
            <a:r>
              <a:rPr lang="zh-CN" altLang="en-US" sz="2800" dirty="0"/>
              <a:t> </a:t>
            </a:r>
            <a:r>
              <a:rPr lang="en-US" altLang="zh-CN" sz="2800" dirty="0"/>
              <a:t>interfaces</a:t>
            </a:r>
            <a:endParaRPr lang="en-US" sz="2800" dirty="0"/>
          </a:p>
          <a:p>
            <a:endParaRPr lang="en-US" sz="3200" dirty="0"/>
          </a:p>
        </p:txBody>
      </p:sp>
      <p:pic>
        <p:nvPicPr>
          <p:cNvPr id="4" name="Picture 5">
            <a:extLst>
              <a:ext uri="{FF2B5EF4-FFF2-40B4-BE49-F238E27FC236}">
                <a16:creationId xmlns:a16="http://schemas.microsoft.com/office/drawing/2014/main" id="{8F3E893C-836D-F498-D3A6-1F53D659D2B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181600" y="1043301"/>
            <a:ext cx="6830870" cy="5138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731051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F60CA48-8EE8-3A1F-1066-06754C3FF1A2}"/>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p:sp>
        <p:nvSpPr>
          <p:cNvPr id="3" name="内容占位符 2">
            <a:extLst>
              <a:ext uri="{FF2B5EF4-FFF2-40B4-BE49-F238E27FC236}">
                <a16:creationId xmlns:a16="http://schemas.microsoft.com/office/drawing/2014/main" id="{A1CFD525-894D-A31B-B58D-4745B83F54AE}"/>
              </a:ext>
            </a:extLst>
          </p:cNvPr>
          <p:cNvSpPr>
            <a:spLocks noGrp="1"/>
          </p:cNvSpPr>
          <p:nvPr>
            <p:ph idx="1"/>
          </p:nvPr>
        </p:nvSpPr>
        <p:spPr>
          <a:xfrm>
            <a:off x="419449" y="1073427"/>
            <a:ext cx="6057551" cy="5509934"/>
          </a:xfrm>
        </p:spPr>
        <p:txBody>
          <a:bodyPr>
            <a:normAutofit/>
          </a:bodyPr>
          <a:lstStyle/>
          <a:p>
            <a:r>
              <a:rPr lang="en-US" sz="2800" dirty="0"/>
              <a:t>A magnetic disk has a </a:t>
            </a:r>
            <a:r>
              <a:rPr lang="en-US" sz="2800" b="1" dirty="0">
                <a:solidFill>
                  <a:srgbClr val="0070C0"/>
                </a:solidFill>
              </a:rPr>
              <a:t>sector-addressable</a:t>
            </a:r>
            <a:r>
              <a:rPr lang="zh-CN" altLang="en-US" sz="2800" dirty="0"/>
              <a:t> </a:t>
            </a:r>
            <a:r>
              <a:rPr lang="en-US" sz="2800" dirty="0"/>
              <a:t>address space</a:t>
            </a:r>
          </a:p>
          <a:p>
            <a:pPr lvl="1"/>
            <a:r>
              <a:rPr lang="en-US" altLang="zh-CN" sz="2400" dirty="0"/>
              <a:t>A</a:t>
            </a:r>
            <a:r>
              <a:rPr lang="en-US" sz="2400" dirty="0"/>
              <a:t> disk as </a:t>
            </a:r>
            <a:r>
              <a:rPr lang="en-US" sz="2400" dirty="0">
                <a:solidFill>
                  <a:srgbClr val="0070C0"/>
                </a:solidFill>
              </a:rPr>
              <a:t>an array of sectors</a:t>
            </a:r>
          </a:p>
          <a:p>
            <a:pPr lvl="1"/>
            <a:r>
              <a:rPr lang="en-US" sz="2400" dirty="0"/>
              <a:t>Each sector (logical block) is the smallest unit of</a:t>
            </a:r>
            <a:r>
              <a:rPr lang="zh-CN" altLang="en-US" sz="2400" dirty="0"/>
              <a:t> </a:t>
            </a:r>
            <a:r>
              <a:rPr lang="en-US" sz="2400" dirty="0"/>
              <a:t>transfer</a:t>
            </a:r>
          </a:p>
          <a:p>
            <a:pPr lvl="1"/>
            <a:endParaRPr lang="en-US" sz="2400" dirty="0"/>
          </a:p>
          <a:p>
            <a:r>
              <a:rPr lang="en-US" sz="2800" dirty="0"/>
              <a:t>Sectors are typically 512 or 4096 bytes</a:t>
            </a:r>
          </a:p>
          <a:p>
            <a:endParaRPr lang="en-US" sz="2800" dirty="0"/>
          </a:p>
          <a:p>
            <a:r>
              <a:rPr lang="en-US" sz="2800" dirty="0"/>
              <a:t>Main operations</a:t>
            </a:r>
          </a:p>
          <a:p>
            <a:pPr lvl="1"/>
            <a:r>
              <a:rPr lang="en-US" sz="2400" b="1" dirty="0">
                <a:solidFill>
                  <a:srgbClr val="0070C0"/>
                </a:solidFill>
              </a:rPr>
              <a:t>Read</a:t>
            </a:r>
            <a:r>
              <a:rPr lang="en-US" sz="2400" dirty="0"/>
              <a:t> from sectors (blocks)</a:t>
            </a:r>
          </a:p>
          <a:p>
            <a:pPr lvl="1"/>
            <a:r>
              <a:rPr lang="en-US" sz="2400" b="1" dirty="0">
                <a:solidFill>
                  <a:srgbClr val="0070C0"/>
                </a:solidFill>
              </a:rPr>
              <a:t>Write</a:t>
            </a:r>
            <a:r>
              <a:rPr lang="en-US" sz="2400" dirty="0"/>
              <a:t> to sectors (blocks)</a:t>
            </a:r>
          </a:p>
        </p:txBody>
      </p:sp>
      <p:pic>
        <p:nvPicPr>
          <p:cNvPr id="4" name="Picture 1" descr="10_01.pdf">
            <a:extLst>
              <a:ext uri="{FF2B5EF4-FFF2-40B4-BE49-F238E27FC236}">
                <a16:creationId xmlns:a16="http://schemas.microsoft.com/office/drawing/2014/main" id="{85CD9E97-F317-7130-E80F-8E61E07F9BE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77000" y="1447800"/>
            <a:ext cx="5157787" cy="4200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7927705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DAD6B08-D1E4-F497-4359-A0D85724B598}"/>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p:sp>
        <p:nvSpPr>
          <p:cNvPr id="3" name="内容占位符 2">
            <a:extLst>
              <a:ext uri="{FF2B5EF4-FFF2-40B4-BE49-F238E27FC236}">
                <a16:creationId xmlns:a16="http://schemas.microsoft.com/office/drawing/2014/main" id="{8443CC2E-36DA-7B12-F9D7-2AB41C22177B}"/>
              </a:ext>
            </a:extLst>
          </p:cNvPr>
          <p:cNvSpPr>
            <a:spLocks noGrp="1"/>
          </p:cNvSpPr>
          <p:nvPr>
            <p:ph idx="1"/>
          </p:nvPr>
        </p:nvSpPr>
        <p:spPr>
          <a:xfrm>
            <a:off x="1838587" y="5846833"/>
            <a:ext cx="8502294" cy="365125"/>
          </a:xfrm>
        </p:spPr>
        <p:txBody>
          <a:bodyPr>
            <a:normAutofit/>
          </a:bodyPr>
          <a:lstStyle/>
          <a:p>
            <a:endParaRPr lang="en-US" sz="1800" dirty="0"/>
          </a:p>
        </p:txBody>
      </p:sp>
      <p:pic>
        <p:nvPicPr>
          <p:cNvPr id="5" name="图片 4">
            <a:extLst>
              <a:ext uri="{FF2B5EF4-FFF2-40B4-BE49-F238E27FC236}">
                <a16:creationId xmlns:a16="http://schemas.microsoft.com/office/drawing/2014/main" id="{14591DF4-E616-76E1-10C1-1181658C67C7}"/>
              </a:ext>
            </a:extLst>
          </p:cNvPr>
          <p:cNvPicPr>
            <a:picLocks noChangeAspect="1"/>
          </p:cNvPicPr>
          <p:nvPr/>
        </p:nvPicPr>
        <p:blipFill>
          <a:blip r:embed="rId3"/>
          <a:stretch>
            <a:fillRect/>
          </a:stretch>
        </p:blipFill>
        <p:spPr>
          <a:xfrm>
            <a:off x="2203534" y="920970"/>
            <a:ext cx="7772400" cy="3923567"/>
          </a:xfrm>
          <a:prstGeom prst="rect">
            <a:avLst/>
          </a:prstGeom>
        </p:spPr>
      </p:pic>
      <p:sp>
        <p:nvSpPr>
          <p:cNvPr id="6" name="文本框 5">
            <a:extLst>
              <a:ext uri="{FF2B5EF4-FFF2-40B4-BE49-F238E27FC236}">
                <a16:creationId xmlns:a16="http://schemas.microsoft.com/office/drawing/2014/main" id="{C09F17E9-41C9-225A-5E5F-8BBB54C34DE6}"/>
              </a:ext>
            </a:extLst>
          </p:cNvPr>
          <p:cNvSpPr txBox="1"/>
          <p:nvPr/>
        </p:nvSpPr>
        <p:spPr>
          <a:xfrm>
            <a:off x="2688772" y="5056109"/>
            <a:ext cx="3818674" cy="646331"/>
          </a:xfrm>
          <a:prstGeom prst="rect">
            <a:avLst/>
          </a:prstGeom>
          <a:noFill/>
        </p:spPr>
        <p:txBody>
          <a:bodyPr wrap="none" rtlCol="0">
            <a:spAutoFit/>
          </a:bodyPr>
          <a:lstStyle/>
          <a:p>
            <a:r>
              <a:rPr lang="en-US" altLang="zh-CN" dirty="0"/>
              <a:t>Outer</a:t>
            </a:r>
            <a:r>
              <a:rPr lang="zh-CN" altLang="en-US" dirty="0"/>
              <a:t> </a:t>
            </a:r>
            <a:r>
              <a:rPr lang="en-US" altLang="zh-CN" dirty="0"/>
              <a:t>tracks</a:t>
            </a:r>
            <a:r>
              <a:rPr lang="zh-CN" altLang="en-US" dirty="0"/>
              <a:t> </a:t>
            </a:r>
            <a:r>
              <a:rPr lang="en-US" altLang="zh-CN" dirty="0"/>
              <a:t>with</a:t>
            </a:r>
            <a:r>
              <a:rPr lang="zh-CN" altLang="en-US" dirty="0"/>
              <a:t> </a:t>
            </a:r>
            <a:r>
              <a:rPr lang="en-US" altLang="zh-CN" dirty="0"/>
              <a:t>more</a:t>
            </a:r>
            <a:r>
              <a:rPr lang="zh-CN" altLang="en-US" dirty="0"/>
              <a:t> </a:t>
            </a:r>
            <a:r>
              <a:rPr lang="en-US" altLang="zh-CN" dirty="0"/>
              <a:t>sectors</a:t>
            </a:r>
          </a:p>
          <a:p>
            <a:r>
              <a:rPr lang="en-US" altLang="zh-CN" dirty="0"/>
              <a:t>Inner</a:t>
            </a:r>
            <a:r>
              <a:rPr lang="zh-CN" altLang="en-US" dirty="0"/>
              <a:t> </a:t>
            </a:r>
            <a:r>
              <a:rPr lang="en-US" altLang="zh-CN" dirty="0"/>
              <a:t>tracks</a:t>
            </a:r>
            <a:r>
              <a:rPr lang="zh-CN" altLang="en-US" dirty="0"/>
              <a:t> </a:t>
            </a:r>
            <a:r>
              <a:rPr lang="en-US" altLang="zh-CN" dirty="0"/>
              <a:t>with</a:t>
            </a:r>
            <a:r>
              <a:rPr lang="zh-CN" altLang="en-US" dirty="0"/>
              <a:t> </a:t>
            </a:r>
            <a:r>
              <a:rPr lang="en-US" altLang="zh-CN" dirty="0"/>
              <a:t>fewer</a:t>
            </a:r>
            <a:r>
              <a:rPr lang="zh-CN" altLang="en-US" dirty="0"/>
              <a:t> </a:t>
            </a:r>
            <a:r>
              <a:rPr lang="en-US" altLang="zh-CN" dirty="0"/>
              <a:t>sectors</a:t>
            </a:r>
            <a:endParaRPr lang="en-US" dirty="0"/>
          </a:p>
        </p:txBody>
      </p:sp>
      <p:sp>
        <p:nvSpPr>
          <p:cNvPr id="7" name="文本框 6">
            <a:extLst>
              <a:ext uri="{FF2B5EF4-FFF2-40B4-BE49-F238E27FC236}">
                <a16:creationId xmlns:a16="http://schemas.microsoft.com/office/drawing/2014/main" id="{625CCCB7-7BDC-EE94-BC58-4BD34CE0A173}"/>
              </a:ext>
            </a:extLst>
          </p:cNvPr>
          <p:cNvSpPr txBox="1"/>
          <p:nvPr/>
        </p:nvSpPr>
        <p:spPr>
          <a:xfrm>
            <a:off x="6520544" y="5056108"/>
            <a:ext cx="3712028" cy="646331"/>
          </a:xfrm>
          <a:prstGeom prst="rect">
            <a:avLst/>
          </a:prstGeom>
          <a:noFill/>
        </p:spPr>
        <p:txBody>
          <a:bodyPr wrap="square" rtlCol="0">
            <a:spAutoFit/>
          </a:bodyPr>
          <a:lstStyle/>
          <a:p>
            <a:r>
              <a:rPr lang="en-US" altLang="zh-CN" dirty="0"/>
              <a:t>All</a:t>
            </a:r>
            <a:r>
              <a:rPr lang="zh-CN" altLang="en-US" dirty="0"/>
              <a:t> </a:t>
            </a:r>
            <a:r>
              <a:rPr lang="en-US" altLang="zh-CN" dirty="0"/>
              <a:t>tracks</a:t>
            </a:r>
            <a:r>
              <a:rPr lang="zh-CN" altLang="en-US" dirty="0"/>
              <a:t> </a:t>
            </a:r>
            <a:r>
              <a:rPr lang="en-US" altLang="zh-CN" dirty="0"/>
              <a:t>have</a:t>
            </a:r>
            <a:r>
              <a:rPr lang="zh-CN" altLang="en-US" dirty="0"/>
              <a:t> </a:t>
            </a:r>
            <a:r>
              <a:rPr lang="en-US" altLang="zh-CN" dirty="0"/>
              <a:t>the</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sectors</a:t>
            </a:r>
            <a:endParaRPr lang="en-US" dirty="0"/>
          </a:p>
        </p:txBody>
      </p:sp>
      <p:sp>
        <p:nvSpPr>
          <p:cNvPr id="8" name="文本框 7">
            <a:extLst>
              <a:ext uri="{FF2B5EF4-FFF2-40B4-BE49-F238E27FC236}">
                <a16:creationId xmlns:a16="http://schemas.microsoft.com/office/drawing/2014/main" id="{4DC9FA92-408C-9D11-0A38-8EB2A598CC16}"/>
              </a:ext>
            </a:extLst>
          </p:cNvPr>
          <p:cNvSpPr txBox="1"/>
          <p:nvPr/>
        </p:nvSpPr>
        <p:spPr>
          <a:xfrm>
            <a:off x="9975935" y="2882752"/>
            <a:ext cx="659155" cy="369332"/>
          </a:xfrm>
          <a:prstGeom prst="rect">
            <a:avLst/>
          </a:prstGeom>
          <a:noFill/>
        </p:spPr>
        <p:txBody>
          <a:bodyPr wrap="none" rtlCol="0">
            <a:spAutoFit/>
          </a:bodyPr>
          <a:lstStyle/>
          <a:p>
            <a:r>
              <a:rPr lang="en-US" altLang="zh-CN" dirty="0"/>
              <a:t>OLD</a:t>
            </a:r>
            <a:endParaRPr lang="en-US" dirty="0"/>
          </a:p>
        </p:txBody>
      </p:sp>
      <p:sp>
        <p:nvSpPr>
          <p:cNvPr id="9" name="文本框 8">
            <a:extLst>
              <a:ext uri="{FF2B5EF4-FFF2-40B4-BE49-F238E27FC236}">
                <a16:creationId xmlns:a16="http://schemas.microsoft.com/office/drawing/2014/main" id="{317C8848-CC3E-FECA-C05B-E19065AB30B4}"/>
              </a:ext>
            </a:extLst>
          </p:cNvPr>
          <p:cNvSpPr txBox="1"/>
          <p:nvPr/>
        </p:nvSpPr>
        <p:spPr>
          <a:xfrm>
            <a:off x="1556912" y="2893638"/>
            <a:ext cx="660758" cy="369332"/>
          </a:xfrm>
          <a:prstGeom prst="rect">
            <a:avLst/>
          </a:prstGeom>
          <a:noFill/>
        </p:spPr>
        <p:txBody>
          <a:bodyPr wrap="none" rtlCol="0">
            <a:spAutoFit/>
          </a:bodyPr>
          <a:lstStyle/>
          <a:p>
            <a:r>
              <a:rPr lang="en-US" altLang="zh-CN" dirty="0"/>
              <a:t>New</a:t>
            </a:r>
            <a:endParaRPr lang="en-US" dirty="0"/>
          </a:p>
        </p:txBody>
      </p:sp>
    </p:spTree>
    <p:extLst>
      <p:ext uri="{BB962C8B-B14F-4D97-AF65-F5344CB8AC3E}">
        <p14:creationId xmlns:p14="http://schemas.microsoft.com/office/powerpoint/2010/main" val="34847281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36F01B7-D356-E4D7-C699-20332A03D7D4}"/>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p:sp>
        <p:nvSpPr>
          <p:cNvPr id="3" name="内容占位符 2">
            <a:extLst>
              <a:ext uri="{FF2B5EF4-FFF2-40B4-BE49-F238E27FC236}">
                <a16:creationId xmlns:a16="http://schemas.microsoft.com/office/drawing/2014/main" id="{31CCE7DD-5A40-8729-DE84-16E534FE764B}"/>
              </a:ext>
            </a:extLst>
          </p:cNvPr>
          <p:cNvSpPr>
            <a:spLocks noGrp="1"/>
          </p:cNvSpPr>
          <p:nvPr>
            <p:ph idx="1"/>
          </p:nvPr>
        </p:nvSpPr>
        <p:spPr>
          <a:xfrm>
            <a:off x="6359048" y="1073427"/>
            <a:ext cx="3981833" cy="5138531"/>
          </a:xfrm>
        </p:spPr>
        <p:txBody>
          <a:bodyPr>
            <a:normAutofit lnSpcReduction="10000"/>
          </a:bodyPr>
          <a:lstStyle/>
          <a:p>
            <a:r>
              <a:rPr lang="en-US" altLang="zh-CN" b="1" dirty="0"/>
              <a:t>Sectors</a:t>
            </a:r>
            <a:endParaRPr lang="en-US" b="1" dirty="0"/>
          </a:p>
          <a:p>
            <a:r>
              <a:rPr lang="en-US" altLang="zh-CN" b="1" dirty="0"/>
              <a:t>Tracks</a:t>
            </a:r>
          </a:p>
          <a:p>
            <a:r>
              <a:rPr lang="en-US" altLang="zh-CN" b="1" dirty="0"/>
              <a:t>Platter</a:t>
            </a:r>
            <a:r>
              <a:rPr lang="zh-CN" altLang="en-US" b="1" dirty="0"/>
              <a:t> </a:t>
            </a:r>
            <a:r>
              <a:rPr lang="en-US" altLang="zh-CN" b="1" dirty="0"/>
              <a:t>(sides)</a:t>
            </a:r>
          </a:p>
          <a:p>
            <a:pPr marL="0" indent="0">
              <a:buNone/>
            </a:pPr>
            <a:endParaRPr lang="en-US" b="1" dirty="0"/>
          </a:p>
          <a:p>
            <a:r>
              <a:rPr lang="en-US" altLang="zh-CN" b="1" dirty="0"/>
              <a:t>Arm-head</a:t>
            </a:r>
            <a:endParaRPr lang="en-US" b="1" dirty="0"/>
          </a:p>
          <a:p>
            <a:r>
              <a:rPr lang="en-US" altLang="zh-CN" b="1" dirty="0"/>
              <a:t>Spindle</a:t>
            </a:r>
          </a:p>
          <a:p>
            <a:endParaRPr lang="en-US" altLang="zh-CN" b="1" dirty="0"/>
          </a:p>
          <a:p>
            <a:r>
              <a:rPr lang="en-US" altLang="zh-CN" b="1" dirty="0"/>
              <a:t>Rate</a:t>
            </a:r>
            <a:r>
              <a:rPr lang="zh-CN" altLang="en-US" b="1" dirty="0"/>
              <a:t> </a:t>
            </a:r>
            <a:r>
              <a:rPr lang="en-US" altLang="zh-CN" b="1" dirty="0"/>
              <a:t>of</a:t>
            </a:r>
            <a:r>
              <a:rPr lang="zh-CN" altLang="en-US" b="1" dirty="0"/>
              <a:t> </a:t>
            </a:r>
            <a:r>
              <a:rPr lang="en-US" altLang="zh-CN" b="1" dirty="0"/>
              <a:t>rotation:</a:t>
            </a:r>
            <a:r>
              <a:rPr lang="zh-CN" altLang="en-US" b="1" dirty="0"/>
              <a:t> </a:t>
            </a:r>
            <a:r>
              <a:rPr lang="en-US" altLang="zh-CN" b="1" dirty="0"/>
              <a:t>rotations</a:t>
            </a:r>
            <a:r>
              <a:rPr lang="zh-CN" altLang="en-US" b="1" dirty="0"/>
              <a:t> </a:t>
            </a:r>
            <a:r>
              <a:rPr lang="en-US" altLang="zh-CN" b="1" dirty="0"/>
              <a:t>per</a:t>
            </a:r>
            <a:r>
              <a:rPr lang="zh-CN" altLang="en-US" b="1" dirty="0"/>
              <a:t> </a:t>
            </a:r>
            <a:r>
              <a:rPr lang="en-US" altLang="zh-CN" b="1" dirty="0"/>
              <a:t>minute</a:t>
            </a:r>
            <a:r>
              <a:rPr lang="zh-CN" altLang="en-US" b="1" dirty="0"/>
              <a:t> </a:t>
            </a:r>
            <a:r>
              <a:rPr lang="en-US" altLang="zh-CN" b="1" dirty="0"/>
              <a:t>(RPM)</a:t>
            </a:r>
          </a:p>
          <a:p>
            <a:pPr lvl="1"/>
            <a:r>
              <a:rPr lang="en-US" altLang="zh-CN" b="1" dirty="0"/>
              <a:t>7,200</a:t>
            </a:r>
            <a:r>
              <a:rPr lang="zh-CN" altLang="en-US" b="1" dirty="0"/>
              <a:t> </a:t>
            </a:r>
            <a:r>
              <a:rPr lang="en-US" altLang="zh-CN" b="1" dirty="0"/>
              <a:t>–</a:t>
            </a:r>
            <a:r>
              <a:rPr lang="zh-CN" altLang="en-US" b="1" dirty="0"/>
              <a:t> </a:t>
            </a:r>
            <a:r>
              <a:rPr lang="en-US" altLang="zh-CN" b="1" dirty="0"/>
              <a:t>15,000</a:t>
            </a:r>
          </a:p>
        </p:txBody>
      </p:sp>
      <p:pic>
        <p:nvPicPr>
          <p:cNvPr id="5" name="图片 4">
            <a:extLst>
              <a:ext uri="{FF2B5EF4-FFF2-40B4-BE49-F238E27FC236}">
                <a16:creationId xmlns:a16="http://schemas.microsoft.com/office/drawing/2014/main" id="{ADCD1B1E-0965-23A9-8790-D0F56CD65814}"/>
              </a:ext>
            </a:extLst>
          </p:cNvPr>
          <p:cNvPicPr>
            <a:picLocks noChangeAspect="1"/>
          </p:cNvPicPr>
          <p:nvPr/>
        </p:nvPicPr>
        <p:blipFill>
          <a:blip r:embed="rId2"/>
          <a:stretch>
            <a:fillRect/>
          </a:stretch>
        </p:blipFill>
        <p:spPr>
          <a:xfrm>
            <a:off x="2343234" y="1333500"/>
            <a:ext cx="3746500" cy="4191000"/>
          </a:xfrm>
          <a:prstGeom prst="rect">
            <a:avLst/>
          </a:prstGeom>
        </p:spPr>
      </p:pic>
    </p:spTree>
    <p:extLst>
      <p:ext uri="{BB962C8B-B14F-4D97-AF65-F5344CB8AC3E}">
        <p14:creationId xmlns:p14="http://schemas.microsoft.com/office/powerpoint/2010/main" val="3596852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5A8ACE-97D9-E9B7-785D-4506864B2902}"/>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p:sp>
        <p:nvSpPr>
          <p:cNvPr id="3" name="内容占位符 2">
            <a:extLst>
              <a:ext uri="{FF2B5EF4-FFF2-40B4-BE49-F238E27FC236}">
                <a16:creationId xmlns:a16="http://schemas.microsoft.com/office/drawing/2014/main" id="{D8CB0EEC-3C99-C3D9-947D-7B4CF2D86C61}"/>
              </a:ext>
            </a:extLst>
          </p:cNvPr>
          <p:cNvSpPr>
            <a:spLocks noGrp="1"/>
          </p:cNvSpPr>
          <p:nvPr>
            <p:ph idx="1"/>
          </p:nvPr>
        </p:nvSpPr>
        <p:spPr>
          <a:xfrm>
            <a:off x="1838588" y="5361141"/>
            <a:ext cx="4144673" cy="1360335"/>
          </a:xfrm>
        </p:spPr>
        <p:txBody>
          <a:bodyPr/>
          <a:lstStyle/>
          <a:p>
            <a:pPr marL="457200" indent="-457200">
              <a:buFont typeface="+mj-lt"/>
              <a:buAutoNum type="arabicPeriod"/>
            </a:pPr>
            <a:r>
              <a:rPr lang="en-US" altLang="zh-CN" dirty="0"/>
              <a:t>Seek</a:t>
            </a:r>
            <a:r>
              <a:rPr lang="zh-CN" altLang="en-US" dirty="0"/>
              <a:t> </a:t>
            </a:r>
            <a:r>
              <a:rPr lang="en-US" altLang="zh-CN" dirty="0"/>
              <a:t>for</a:t>
            </a:r>
            <a:r>
              <a:rPr lang="zh-CN" altLang="en-US" dirty="0"/>
              <a:t> </a:t>
            </a:r>
            <a:r>
              <a:rPr lang="en-US" altLang="zh-CN" dirty="0"/>
              <a:t>the</a:t>
            </a:r>
            <a:r>
              <a:rPr lang="zh-CN" altLang="en-US" dirty="0"/>
              <a:t> </a:t>
            </a:r>
            <a:r>
              <a:rPr lang="en-US" altLang="zh-CN" dirty="0"/>
              <a:t>right</a:t>
            </a:r>
            <a:r>
              <a:rPr lang="zh-CN" altLang="en-US" dirty="0"/>
              <a:t> </a:t>
            </a:r>
            <a:r>
              <a:rPr lang="en-US" altLang="zh-CN" dirty="0"/>
              <a:t>track</a:t>
            </a:r>
          </a:p>
        </p:txBody>
      </p:sp>
      <p:pic>
        <p:nvPicPr>
          <p:cNvPr id="5" name="图片 4">
            <a:extLst>
              <a:ext uri="{FF2B5EF4-FFF2-40B4-BE49-F238E27FC236}">
                <a16:creationId xmlns:a16="http://schemas.microsoft.com/office/drawing/2014/main" id="{79E19BC5-A928-CC82-3CF3-A605E76CAD49}"/>
              </a:ext>
            </a:extLst>
          </p:cNvPr>
          <p:cNvPicPr>
            <a:picLocks noChangeAspect="1"/>
          </p:cNvPicPr>
          <p:nvPr/>
        </p:nvPicPr>
        <p:blipFill>
          <a:blip r:embed="rId2"/>
          <a:stretch>
            <a:fillRect/>
          </a:stretch>
        </p:blipFill>
        <p:spPr>
          <a:xfrm>
            <a:off x="1680994" y="982054"/>
            <a:ext cx="3746500" cy="4191000"/>
          </a:xfrm>
          <a:prstGeom prst="rect">
            <a:avLst/>
          </a:prstGeom>
        </p:spPr>
      </p:pic>
      <p:pic>
        <p:nvPicPr>
          <p:cNvPr id="6" name="图片 5">
            <a:extLst>
              <a:ext uri="{FF2B5EF4-FFF2-40B4-BE49-F238E27FC236}">
                <a16:creationId xmlns:a16="http://schemas.microsoft.com/office/drawing/2014/main" id="{96B97B1C-FACC-2C55-EBBB-E767A66DF34B}"/>
              </a:ext>
            </a:extLst>
          </p:cNvPr>
          <p:cNvPicPr>
            <a:picLocks noChangeAspect="1"/>
          </p:cNvPicPr>
          <p:nvPr/>
        </p:nvPicPr>
        <p:blipFill>
          <a:blip r:embed="rId3"/>
          <a:stretch>
            <a:fillRect/>
          </a:stretch>
        </p:blipFill>
        <p:spPr>
          <a:xfrm>
            <a:off x="5992660" y="1109054"/>
            <a:ext cx="4114800" cy="4064000"/>
          </a:xfrm>
          <a:prstGeom prst="rect">
            <a:avLst/>
          </a:prstGeom>
        </p:spPr>
      </p:pic>
      <p:sp>
        <p:nvSpPr>
          <p:cNvPr id="7" name="内容占位符 2">
            <a:extLst>
              <a:ext uri="{FF2B5EF4-FFF2-40B4-BE49-F238E27FC236}">
                <a16:creationId xmlns:a16="http://schemas.microsoft.com/office/drawing/2014/main" id="{7807848B-CBFA-22B8-9159-83B7F6197272}"/>
              </a:ext>
            </a:extLst>
          </p:cNvPr>
          <p:cNvSpPr txBox="1">
            <a:spLocks/>
          </p:cNvSpPr>
          <p:nvPr/>
        </p:nvSpPr>
        <p:spPr>
          <a:xfrm>
            <a:off x="6400150" y="5361140"/>
            <a:ext cx="4144673" cy="1360335"/>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buFont typeface="+mj-lt"/>
              <a:buAutoNum type="arabicPeriod"/>
            </a:pPr>
            <a:r>
              <a:rPr lang="en-US" altLang="zh-CN" dirty="0"/>
              <a:t>Rotate</a:t>
            </a:r>
            <a:r>
              <a:rPr lang="zh-CN" altLang="en-US" dirty="0"/>
              <a:t> </a:t>
            </a:r>
            <a:r>
              <a:rPr lang="en-US" altLang="zh-CN" dirty="0"/>
              <a:t>from</a:t>
            </a:r>
            <a:r>
              <a:rPr lang="zh-CN" altLang="en-US" dirty="0"/>
              <a:t> </a:t>
            </a:r>
            <a:r>
              <a:rPr lang="en-US" altLang="zh-CN" dirty="0"/>
              <a:t>9</a:t>
            </a:r>
            <a:r>
              <a:rPr lang="zh-CN" altLang="en-US" dirty="0"/>
              <a:t> </a:t>
            </a:r>
            <a:r>
              <a:rPr lang="en-US" altLang="zh-CN" dirty="0"/>
              <a:t>to</a:t>
            </a:r>
            <a:r>
              <a:rPr lang="zh-CN" altLang="en-US" dirty="0"/>
              <a:t> </a:t>
            </a:r>
            <a:r>
              <a:rPr lang="en-US" altLang="zh-CN" dirty="0"/>
              <a:t>0</a:t>
            </a:r>
          </a:p>
          <a:p>
            <a:pPr marL="457200" indent="-457200">
              <a:buFont typeface="+mj-lt"/>
              <a:buAutoNum type="arabicPeriod"/>
            </a:pPr>
            <a:r>
              <a:rPr lang="en-US" altLang="zh-CN" dirty="0"/>
              <a:t>Transfer</a:t>
            </a:r>
            <a:r>
              <a:rPr lang="zh-CN" altLang="en-US" dirty="0"/>
              <a:t> </a:t>
            </a:r>
            <a:r>
              <a:rPr lang="en-US" altLang="zh-CN" dirty="0"/>
              <a:t>data</a:t>
            </a:r>
            <a:r>
              <a:rPr lang="zh-CN" altLang="en-US" dirty="0"/>
              <a:t> </a:t>
            </a:r>
            <a:r>
              <a:rPr lang="en-US" altLang="zh-CN" dirty="0"/>
              <a:t>from</a:t>
            </a:r>
            <a:r>
              <a:rPr lang="zh-CN" altLang="en-US" dirty="0"/>
              <a:t> </a:t>
            </a:r>
            <a:r>
              <a:rPr lang="en-US" altLang="zh-CN" dirty="0"/>
              <a:t>sector</a:t>
            </a:r>
            <a:r>
              <a:rPr lang="zh-CN" altLang="en-US" dirty="0"/>
              <a:t> </a:t>
            </a:r>
            <a:r>
              <a:rPr lang="en-US" altLang="zh-CN" dirty="0"/>
              <a:t>0</a:t>
            </a:r>
            <a:r>
              <a:rPr lang="zh-CN" altLang="en-US" dirty="0"/>
              <a:t> </a:t>
            </a:r>
            <a:endParaRPr lang="en-US" dirty="0"/>
          </a:p>
        </p:txBody>
      </p:sp>
    </p:spTree>
    <p:extLst>
      <p:ext uri="{BB962C8B-B14F-4D97-AF65-F5344CB8AC3E}">
        <p14:creationId xmlns:p14="http://schemas.microsoft.com/office/powerpoint/2010/main" val="12596029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903ACC-74CF-F029-737E-5F17688A3D89}"/>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FAE4075-92D1-1424-3008-EEF508B742C3}"/>
                  </a:ext>
                </a:extLst>
              </p:cNvPr>
              <p:cNvSpPr>
                <a:spLocks noGrp="1"/>
              </p:cNvSpPr>
              <p:nvPr>
                <p:ph idx="1"/>
              </p:nvPr>
            </p:nvSpPr>
            <p:spPr>
              <a:xfrm>
                <a:off x="1838588" y="1073427"/>
                <a:ext cx="4257413" cy="5138531"/>
              </a:xfrm>
            </p:spPr>
            <p:txBody>
              <a:bodyPr/>
              <a:lstStyle/>
              <a:p>
                <a:r>
                  <a:rPr lang="en-US" altLang="zh-CN" dirty="0"/>
                  <a:t>Seek</a:t>
                </a:r>
                <a:r>
                  <a:rPr lang="zh-CN" altLang="en-US" dirty="0"/>
                  <a:t> </a:t>
                </a:r>
                <a:r>
                  <a:rPr lang="en-US" altLang="zh-CN" dirty="0"/>
                  <a:t>time</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oMath>
                </a14:m>
                <a:endParaRPr lang="en-US" altLang="zh-CN" dirty="0"/>
              </a:p>
              <a:p>
                <a:r>
                  <a:rPr lang="en-US" altLang="zh-CN" dirty="0"/>
                  <a:t>Rotational</a:t>
                </a:r>
                <a:r>
                  <a:rPr lang="zh-CN" altLang="en-US" dirty="0"/>
                  <a:t> </a:t>
                </a:r>
                <a:r>
                  <a:rPr lang="en-US" altLang="zh-CN" dirty="0"/>
                  <a:t>delay</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m:t>
                        </m:r>
                      </m:sub>
                    </m:sSub>
                  </m:oMath>
                </a14:m>
                <a:endParaRPr lang="en-US" altLang="zh-CN" dirty="0"/>
              </a:p>
              <a:p>
                <a:r>
                  <a:rPr lang="en-US" altLang="zh-CN" dirty="0"/>
                  <a:t>Transfer</a:t>
                </a:r>
                <a:r>
                  <a:rPr lang="zh-CN" altLang="en-US" dirty="0"/>
                  <a:t> </a:t>
                </a:r>
                <a:r>
                  <a:rPr lang="en-US" altLang="zh-CN" dirty="0"/>
                  <a:t>latency</a:t>
                </a:r>
                <a:r>
                  <a:rPr lang="zh-CN" altLang="en-US" dirty="0"/>
                  <a:t>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oMath>
                </a14:m>
                <a:endParaRPr lang="en-US" altLang="zh-CN" dirty="0"/>
              </a:p>
              <a:p>
                <a:endParaRPr lang="en-US" dirty="0"/>
              </a:p>
              <a:p>
                <a:r>
                  <a:rPr lang="en-US" altLang="zh-CN" dirty="0"/>
                  <a:t>The</a:t>
                </a:r>
                <a:r>
                  <a:rPr lang="zh-CN" altLang="en-US" dirty="0"/>
                  <a:t> </a:t>
                </a:r>
                <a:r>
                  <a:rPr lang="en-US" altLang="zh-CN" dirty="0"/>
                  <a:t>overall</a:t>
                </a:r>
                <a:r>
                  <a:rPr lang="zh-CN" altLang="en-US" dirty="0"/>
                  <a:t> </a:t>
                </a:r>
                <a:r>
                  <a:rPr lang="en-US" altLang="zh-CN" dirty="0"/>
                  <a:t>latency</a:t>
                </a:r>
                <a:r>
                  <a:rPr lang="zh-CN" altLang="en-US" dirty="0"/>
                  <a:t> </a:t>
                </a:r>
                <a:endParaRPr lang="en-US" altLang="zh-CN" dirty="0"/>
              </a:p>
              <a:p>
                <a14:m>
                  <m:oMath xmlns:m="http://schemas.openxmlformats.org/officeDocument/2006/math">
                    <m:r>
                      <a:rPr lang="en-US" altLang="zh-CN" b="0" i="1" smtClean="0">
                        <a:latin typeface="Cambria Math" panose="02040503050406030204" pitchFamily="18" charset="0"/>
                      </a:rPr>
                      <m:t>𝑇</m:t>
                    </m:r>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𝑠</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𝑇</m:t>
                        </m:r>
                      </m:e>
                      <m:sub>
                        <m:r>
                          <a:rPr lang="en-US" altLang="zh-CN" b="0" i="1" smtClean="0">
                            <a:latin typeface="Cambria Math" panose="02040503050406030204" pitchFamily="18" charset="0"/>
                          </a:rPr>
                          <m:t>𝑡</m:t>
                        </m:r>
                      </m:sub>
                    </m:sSub>
                  </m:oMath>
                </a14:m>
                <a:endParaRPr lang="en-US" dirty="0"/>
              </a:p>
              <a:p>
                <a:endParaRPr lang="en-US" dirty="0"/>
              </a:p>
              <a:p>
                <a:r>
                  <a:rPr lang="en-US" altLang="zh-CN" dirty="0"/>
                  <a:t>At</a:t>
                </a:r>
                <a:r>
                  <a:rPr lang="zh-CN" altLang="en-US" dirty="0"/>
                  <a:t> </a:t>
                </a:r>
                <a:r>
                  <a:rPr lang="en-US" altLang="zh-CN" b="1" dirty="0">
                    <a:solidFill>
                      <a:srgbClr val="0070C0"/>
                    </a:solidFill>
                  </a:rPr>
                  <a:t>millisecond</a:t>
                </a:r>
                <a:r>
                  <a:rPr lang="zh-CN" altLang="en-US" dirty="0"/>
                  <a:t> </a:t>
                </a:r>
                <a:r>
                  <a:rPr lang="en-US" altLang="zh-CN" dirty="0"/>
                  <a:t>level</a:t>
                </a:r>
                <a:endParaRPr lang="en-US" dirty="0"/>
              </a:p>
            </p:txBody>
          </p:sp>
        </mc:Choice>
        <mc:Fallback xmlns="">
          <p:sp>
            <p:nvSpPr>
              <p:cNvPr id="3" name="内容占位符 2">
                <a:extLst>
                  <a:ext uri="{FF2B5EF4-FFF2-40B4-BE49-F238E27FC236}">
                    <a16:creationId xmlns:a16="http://schemas.microsoft.com/office/drawing/2014/main" id="{2FAE4075-92D1-1424-3008-EEF508B742C3}"/>
                  </a:ext>
                </a:extLst>
              </p:cNvPr>
              <p:cNvSpPr>
                <a:spLocks noGrp="1" noRot="1" noChangeAspect="1" noMove="1" noResize="1" noEditPoints="1" noAdjustHandles="1" noChangeArrowheads="1" noChangeShapeType="1" noTextEdit="1"/>
              </p:cNvSpPr>
              <p:nvPr>
                <p:ph idx="1"/>
              </p:nvPr>
            </p:nvSpPr>
            <p:spPr>
              <a:xfrm>
                <a:off x="1838588" y="1073427"/>
                <a:ext cx="4257413" cy="5138531"/>
              </a:xfrm>
              <a:blipFill>
                <a:blip r:embed="rId2"/>
                <a:stretch>
                  <a:fillRect l="-2436" t="-1779"/>
                </a:stretch>
              </a:blipFill>
            </p:spPr>
            <p:txBody>
              <a:bodyPr/>
              <a:lstStyle/>
              <a:p>
                <a:r>
                  <a:rPr lang="en-SE">
                    <a:noFill/>
                  </a:rPr>
                  <a:t> </a:t>
                </a:r>
              </a:p>
            </p:txBody>
          </p:sp>
        </mc:Fallback>
      </mc:AlternateContent>
      <p:pic>
        <p:nvPicPr>
          <p:cNvPr id="5" name="图片 4">
            <a:extLst>
              <a:ext uri="{FF2B5EF4-FFF2-40B4-BE49-F238E27FC236}">
                <a16:creationId xmlns:a16="http://schemas.microsoft.com/office/drawing/2014/main" id="{A6E09C82-2BAA-97AC-F187-F7E41106910D}"/>
              </a:ext>
            </a:extLst>
          </p:cNvPr>
          <p:cNvPicPr>
            <a:picLocks noChangeAspect="1"/>
          </p:cNvPicPr>
          <p:nvPr/>
        </p:nvPicPr>
        <p:blipFill>
          <a:blip r:embed="rId3"/>
          <a:stretch>
            <a:fillRect/>
          </a:stretch>
        </p:blipFill>
        <p:spPr>
          <a:xfrm>
            <a:off x="5992660" y="1109054"/>
            <a:ext cx="4114800" cy="4064000"/>
          </a:xfrm>
          <a:prstGeom prst="rect">
            <a:avLst/>
          </a:prstGeom>
        </p:spPr>
      </p:pic>
    </p:spTree>
    <p:extLst>
      <p:ext uri="{BB962C8B-B14F-4D97-AF65-F5344CB8AC3E}">
        <p14:creationId xmlns:p14="http://schemas.microsoft.com/office/powerpoint/2010/main" val="13222421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D783FD7-C5C4-4612-0509-3E7C16A8F7D7}"/>
              </a:ext>
            </a:extLst>
          </p:cNvPr>
          <p:cNvSpPr>
            <a:spLocks noGrp="1"/>
          </p:cNvSpPr>
          <p:nvPr>
            <p:ph type="title"/>
          </p:nvPr>
        </p:nvSpPr>
        <p:spPr/>
        <p:txBody>
          <a:bodyPr/>
          <a:lstStyle/>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endParaRPr lang="en-US" dirty="0"/>
          </a:p>
        </p:txBody>
      </p:sp>
      <p:sp>
        <p:nvSpPr>
          <p:cNvPr id="3" name="内容占位符 2">
            <a:extLst>
              <a:ext uri="{FF2B5EF4-FFF2-40B4-BE49-F238E27FC236}">
                <a16:creationId xmlns:a16="http://schemas.microsoft.com/office/drawing/2014/main" id="{FB80FB6A-63E7-0FF0-C8F9-163AA720EF68}"/>
              </a:ext>
            </a:extLst>
          </p:cNvPr>
          <p:cNvSpPr>
            <a:spLocks noGrp="1"/>
          </p:cNvSpPr>
          <p:nvPr>
            <p:ph idx="1"/>
          </p:nvPr>
        </p:nvSpPr>
        <p:spPr/>
        <p:txBody>
          <a:bodyPr>
            <a:normAutofit fontScale="92500" lnSpcReduction="10000"/>
          </a:bodyPr>
          <a:lstStyle/>
          <a:p>
            <a:r>
              <a:rPr lang="en-US" b="1" dirty="0">
                <a:solidFill>
                  <a:srgbClr val="0070C0"/>
                </a:solidFill>
              </a:rPr>
              <a:t>Seek</a:t>
            </a:r>
            <a:r>
              <a:rPr lang="en-US" altLang="zh-CN" dirty="0"/>
              <a:t>:</a:t>
            </a:r>
            <a:r>
              <a:rPr lang="zh-CN" altLang="en-US" dirty="0"/>
              <a:t> </a:t>
            </a:r>
            <a:r>
              <a:rPr lang="en-US" altLang="zh-CN" dirty="0"/>
              <a:t>may</a:t>
            </a:r>
            <a:r>
              <a:rPr lang="zh-CN" altLang="en-US" dirty="0"/>
              <a:t> </a:t>
            </a:r>
            <a:r>
              <a:rPr lang="en-US" altLang="zh-CN" dirty="0"/>
              <a:t>take</a:t>
            </a:r>
            <a:r>
              <a:rPr lang="zh-CN" altLang="en-US" dirty="0"/>
              <a:t> </a:t>
            </a:r>
            <a:r>
              <a:rPr lang="en-US" altLang="zh-CN" dirty="0"/>
              <a:t>several</a:t>
            </a:r>
            <a:r>
              <a:rPr lang="zh-CN" altLang="en-US" dirty="0"/>
              <a:t> </a:t>
            </a:r>
            <a:r>
              <a:rPr lang="en-US" altLang="zh-CN" dirty="0"/>
              <a:t>milliseconds</a:t>
            </a:r>
            <a:r>
              <a:rPr lang="zh-CN" altLang="en-US" dirty="0"/>
              <a:t> </a:t>
            </a:r>
            <a:r>
              <a:rPr lang="en-US" altLang="zh-CN" dirty="0"/>
              <a:t>(</a:t>
            </a:r>
            <a:r>
              <a:rPr lang="en-US" altLang="zh-CN" dirty="0" err="1"/>
              <a:t>ms</a:t>
            </a:r>
            <a:r>
              <a:rPr lang="en-US" altLang="zh-CN" dirty="0"/>
              <a:t>)</a:t>
            </a:r>
            <a:r>
              <a:rPr lang="zh-CN" altLang="en-US" dirty="0"/>
              <a:t> </a:t>
            </a:r>
            <a:endParaRPr lang="en-US" altLang="zh-CN" dirty="0"/>
          </a:p>
          <a:p>
            <a:pPr lvl="1"/>
            <a:r>
              <a:rPr lang="en-US" altLang="zh-CN" dirty="0"/>
              <a:t>Function</a:t>
            </a:r>
            <a:r>
              <a:rPr lang="zh-CN" altLang="en-US" dirty="0"/>
              <a:t> </a:t>
            </a:r>
            <a:r>
              <a:rPr lang="en-US" altLang="zh-CN" dirty="0"/>
              <a:t>of</a:t>
            </a:r>
            <a:r>
              <a:rPr lang="zh-CN" altLang="en-US" dirty="0"/>
              <a:t> </a:t>
            </a:r>
            <a:r>
              <a:rPr lang="en-US" altLang="zh-CN" dirty="0"/>
              <a:t>cylinder</a:t>
            </a:r>
            <a:r>
              <a:rPr lang="zh-CN" altLang="en-US" dirty="0"/>
              <a:t> </a:t>
            </a:r>
            <a:r>
              <a:rPr lang="en-US" altLang="zh-CN" dirty="0"/>
              <a:t>distance</a:t>
            </a:r>
          </a:p>
          <a:p>
            <a:pPr lvl="1"/>
            <a:r>
              <a:rPr lang="en-US" altLang="zh-CN" dirty="0"/>
              <a:t>Entire</a:t>
            </a:r>
            <a:r>
              <a:rPr lang="zh-CN" altLang="en-US" dirty="0"/>
              <a:t> </a:t>
            </a:r>
            <a:r>
              <a:rPr lang="en-US" altLang="zh-CN" dirty="0"/>
              <a:t>seek</a:t>
            </a:r>
            <a:r>
              <a:rPr lang="zh-CN" altLang="en-US" dirty="0"/>
              <a:t> </a:t>
            </a:r>
            <a:r>
              <a:rPr lang="en-US" altLang="zh-CN" dirty="0"/>
              <a:t>often</a:t>
            </a:r>
            <a:r>
              <a:rPr lang="zh-CN" altLang="en-US" dirty="0"/>
              <a:t> </a:t>
            </a:r>
            <a:r>
              <a:rPr lang="en-US" altLang="zh-CN" dirty="0"/>
              <a:t>takes</a:t>
            </a:r>
            <a:r>
              <a:rPr lang="zh-CN" altLang="en-US" dirty="0"/>
              <a:t> </a:t>
            </a:r>
            <a:r>
              <a:rPr lang="en-US" altLang="zh-CN" b="1" dirty="0">
                <a:solidFill>
                  <a:srgbClr val="0070C0"/>
                </a:solidFill>
              </a:rPr>
              <a:t>4-10ms</a:t>
            </a:r>
          </a:p>
          <a:p>
            <a:pPr lvl="1"/>
            <a:endParaRPr lang="en-US" altLang="zh-CN" dirty="0"/>
          </a:p>
          <a:p>
            <a:r>
              <a:rPr lang="en-US" altLang="zh-CN" b="1" dirty="0">
                <a:solidFill>
                  <a:srgbClr val="0070C0"/>
                </a:solidFill>
              </a:rPr>
              <a:t>Rotate</a:t>
            </a:r>
            <a:r>
              <a:rPr lang="en-US" altLang="zh-CN" dirty="0"/>
              <a:t>:</a:t>
            </a:r>
            <a:r>
              <a:rPr lang="zh-CN" altLang="en-US" dirty="0"/>
              <a:t> </a:t>
            </a:r>
            <a:r>
              <a:rPr lang="en-US" altLang="zh-CN" dirty="0"/>
              <a:t>Depends</a:t>
            </a:r>
            <a:r>
              <a:rPr lang="zh-CN" altLang="en-US" dirty="0"/>
              <a:t> </a:t>
            </a:r>
            <a:r>
              <a:rPr lang="en-US" altLang="zh-CN" dirty="0"/>
              <a:t>on</a:t>
            </a:r>
            <a:r>
              <a:rPr lang="zh-CN" altLang="en-US" dirty="0"/>
              <a:t> </a:t>
            </a:r>
            <a:r>
              <a:rPr lang="en-US" altLang="zh-CN" dirty="0"/>
              <a:t>RPM</a:t>
            </a:r>
          </a:p>
          <a:p>
            <a:pPr lvl="1"/>
            <a:r>
              <a:rPr lang="en-US" altLang="zh-CN" dirty="0"/>
              <a:t>7200</a:t>
            </a:r>
            <a:r>
              <a:rPr lang="zh-CN" altLang="en-US" dirty="0"/>
              <a:t> </a:t>
            </a:r>
            <a:r>
              <a:rPr lang="en-US" altLang="zh-CN" dirty="0"/>
              <a:t>RPM</a:t>
            </a:r>
            <a:r>
              <a:rPr lang="zh-CN" altLang="en-US" dirty="0"/>
              <a:t> </a:t>
            </a:r>
            <a:r>
              <a:rPr lang="en-US" altLang="zh-CN" dirty="0"/>
              <a:t>is</a:t>
            </a:r>
            <a:r>
              <a:rPr lang="zh-CN" altLang="en-US" dirty="0"/>
              <a:t> </a:t>
            </a:r>
            <a:r>
              <a:rPr lang="en-US" altLang="zh-CN" dirty="0"/>
              <a:t>common,</a:t>
            </a:r>
            <a:r>
              <a:rPr lang="zh-CN" altLang="en-US" dirty="0"/>
              <a:t> </a:t>
            </a:r>
            <a:r>
              <a:rPr lang="en-US" altLang="zh-CN" dirty="0"/>
              <a:t>15000</a:t>
            </a:r>
            <a:r>
              <a:rPr lang="zh-CN" altLang="en-US" dirty="0"/>
              <a:t> </a:t>
            </a:r>
            <a:r>
              <a:rPr lang="en-US" altLang="zh-CN" dirty="0"/>
              <a:t>RPM</a:t>
            </a:r>
            <a:r>
              <a:rPr lang="zh-CN" altLang="en-US" dirty="0"/>
              <a:t> </a:t>
            </a:r>
            <a:r>
              <a:rPr lang="en-US" altLang="zh-CN" dirty="0"/>
              <a:t>is</a:t>
            </a:r>
            <a:r>
              <a:rPr lang="zh-CN" altLang="en-US" dirty="0"/>
              <a:t> </a:t>
            </a:r>
            <a:r>
              <a:rPr lang="en-US" altLang="zh-CN" dirty="0"/>
              <a:t>high</a:t>
            </a:r>
            <a:r>
              <a:rPr lang="zh-CN" altLang="en-US" dirty="0"/>
              <a:t> </a:t>
            </a:r>
            <a:r>
              <a:rPr lang="en-US" altLang="zh-CN" dirty="0"/>
              <a:t>end</a:t>
            </a:r>
            <a:r>
              <a:rPr lang="zh-CN" altLang="en-US" dirty="0"/>
              <a:t> </a:t>
            </a:r>
            <a:endParaRPr lang="en-US" altLang="zh-CN" dirty="0"/>
          </a:p>
          <a:p>
            <a:pPr lvl="1"/>
            <a:r>
              <a:rPr lang="en-US" altLang="zh-CN" dirty="0"/>
              <a:t>Old</a:t>
            </a:r>
            <a:r>
              <a:rPr lang="zh-CN" altLang="en-US" dirty="0"/>
              <a:t> </a:t>
            </a:r>
            <a:r>
              <a:rPr lang="en-US" altLang="zh-CN" dirty="0"/>
              <a:t>computers</a:t>
            </a:r>
            <a:r>
              <a:rPr lang="zh-CN" altLang="en-US" dirty="0"/>
              <a:t> </a:t>
            </a:r>
            <a:r>
              <a:rPr lang="en-US" altLang="zh-CN" dirty="0"/>
              <a:t>may</a:t>
            </a:r>
            <a:r>
              <a:rPr lang="zh-CN" altLang="en-US" dirty="0"/>
              <a:t> </a:t>
            </a:r>
            <a:r>
              <a:rPr lang="en-US" altLang="zh-CN" dirty="0"/>
              <a:t>have</a:t>
            </a:r>
            <a:r>
              <a:rPr lang="zh-CN" altLang="en-US" dirty="0"/>
              <a:t> </a:t>
            </a:r>
            <a:r>
              <a:rPr lang="en-US" altLang="zh-CN" dirty="0"/>
              <a:t>5400</a:t>
            </a:r>
            <a:r>
              <a:rPr lang="zh-CN" altLang="en-US" dirty="0"/>
              <a:t> </a:t>
            </a:r>
            <a:r>
              <a:rPr lang="en-US" altLang="zh-CN" dirty="0"/>
              <a:t>RPM</a:t>
            </a:r>
            <a:r>
              <a:rPr lang="zh-CN" altLang="en-US" dirty="0"/>
              <a:t> </a:t>
            </a:r>
            <a:r>
              <a:rPr lang="en-US" altLang="zh-CN" dirty="0"/>
              <a:t>disks</a:t>
            </a:r>
          </a:p>
          <a:p>
            <a:pPr lvl="1"/>
            <a:r>
              <a:rPr lang="en-US" altLang="zh-CN" dirty="0"/>
              <a:t>1</a:t>
            </a:r>
            <a:r>
              <a:rPr lang="zh-CN" altLang="en-US" dirty="0"/>
              <a:t> </a:t>
            </a:r>
            <a:r>
              <a:rPr lang="en-US" altLang="zh-CN" dirty="0"/>
              <a:t>min</a:t>
            </a:r>
            <a:r>
              <a:rPr lang="zh-CN" altLang="en-US" dirty="0"/>
              <a:t> </a:t>
            </a:r>
            <a:r>
              <a:rPr lang="en-US" altLang="zh-CN" dirty="0"/>
              <a:t>/</a:t>
            </a:r>
            <a:r>
              <a:rPr lang="zh-CN" altLang="en-US" dirty="0"/>
              <a:t> </a:t>
            </a:r>
            <a:r>
              <a:rPr lang="en-US" altLang="zh-CN" dirty="0"/>
              <a:t>7200</a:t>
            </a:r>
            <a:r>
              <a:rPr lang="zh-CN" altLang="en-US" dirty="0"/>
              <a:t> </a:t>
            </a:r>
            <a:r>
              <a:rPr lang="en-US" altLang="zh-CN" dirty="0"/>
              <a:t>RPM</a:t>
            </a:r>
            <a:r>
              <a:rPr lang="zh-CN" altLang="en-US" dirty="0"/>
              <a:t> </a:t>
            </a:r>
            <a:r>
              <a:rPr lang="en-US" altLang="zh-CN" dirty="0"/>
              <a:t>=</a:t>
            </a:r>
            <a:r>
              <a:rPr lang="zh-CN" altLang="en-US" dirty="0"/>
              <a:t> </a:t>
            </a:r>
            <a:r>
              <a:rPr lang="en-US" altLang="zh-CN" dirty="0"/>
              <a:t>60</a:t>
            </a:r>
            <a:r>
              <a:rPr lang="zh-CN" altLang="en-US" dirty="0"/>
              <a:t> </a:t>
            </a:r>
            <a:r>
              <a:rPr lang="en-US" altLang="zh-CN" dirty="0"/>
              <a:t>sec</a:t>
            </a:r>
            <a:r>
              <a:rPr lang="zh-CN" altLang="en-US" dirty="0"/>
              <a:t> </a:t>
            </a:r>
            <a:r>
              <a:rPr lang="en-US" altLang="zh-CN" dirty="0"/>
              <a:t>/</a:t>
            </a:r>
            <a:r>
              <a:rPr lang="zh-CN" altLang="en-US" dirty="0"/>
              <a:t> </a:t>
            </a:r>
            <a:r>
              <a:rPr lang="en-US" altLang="zh-CN" dirty="0"/>
              <a:t>7200</a:t>
            </a:r>
            <a:r>
              <a:rPr lang="zh-CN" altLang="en-US" dirty="0"/>
              <a:t> </a:t>
            </a:r>
            <a:r>
              <a:rPr lang="en-US" altLang="zh-CN" dirty="0"/>
              <a:t>RPM</a:t>
            </a:r>
            <a:r>
              <a:rPr lang="zh-CN" altLang="en-US" dirty="0"/>
              <a:t> </a:t>
            </a:r>
            <a:r>
              <a:rPr lang="en-US" altLang="zh-CN" dirty="0"/>
              <a:t>=</a:t>
            </a:r>
            <a:r>
              <a:rPr lang="zh-CN" altLang="en-US" dirty="0"/>
              <a:t> </a:t>
            </a:r>
            <a:r>
              <a:rPr lang="en-US" altLang="zh-CN" b="1" dirty="0">
                <a:solidFill>
                  <a:srgbClr val="0070C0"/>
                </a:solidFill>
              </a:rPr>
              <a:t>8.3</a:t>
            </a:r>
            <a:r>
              <a:rPr lang="zh-CN" altLang="en-US" b="1" dirty="0">
                <a:solidFill>
                  <a:srgbClr val="0070C0"/>
                </a:solidFill>
              </a:rPr>
              <a:t> </a:t>
            </a:r>
            <a:r>
              <a:rPr lang="en-US" altLang="zh-CN" b="1" dirty="0" err="1">
                <a:solidFill>
                  <a:srgbClr val="0070C0"/>
                </a:solidFill>
              </a:rPr>
              <a:t>ms</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rotation</a:t>
            </a:r>
            <a:r>
              <a:rPr lang="zh-CN" altLang="en-US" b="1" dirty="0">
                <a:solidFill>
                  <a:srgbClr val="0070C0"/>
                </a:solidFill>
              </a:rPr>
              <a:t> </a:t>
            </a:r>
            <a:endParaRPr lang="en-US" altLang="zh-CN" b="1" dirty="0">
              <a:solidFill>
                <a:srgbClr val="0070C0"/>
              </a:solidFill>
            </a:endParaRPr>
          </a:p>
          <a:p>
            <a:pPr lvl="1"/>
            <a:r>
              <a:rPr lang="en-US" altLang="zh-CN" dirty="0"/>
              <a:t>On</a:t>
            </a:r>
            <a:r>
              <a:rPr lang="zh-CN" altLang="en-US" dirty="0"/>
              <a:t> </a:t>
            </a:r>
            <a:r>
              <a:rPr lang="en-US" altLang="zh-CN" dirty="0"/>
              <a:t>average</a:t>
            </a:r>
            <a:r>
              <a:rPr lang="zh-CN" altLang="en-US" dirty="0"/>
              <a:t> </a:t>
            </a:r>
            <a:r>
              <a:rPr lang="en-US" altLang="zh-CN" dirty="0"/>
              <a:t>it</a:t>
            </a:r>
            <a:r>
              <a:rPr lang="zh-CN" altLang="en-US" dirty="0"/>
              <a:t> </a:t>
            </a:r>
            <a:r>
              <a:rPr lang="en-US" altLang="zh-CN" dirty="0"/>
              <a:t>may</a:t>
            </a:r>
            <a:r>
              <a:rPr lang="zh-CN" altLang="en-US" dirty="0"/>
              <a:t> </a:t>
            </a:r>
            <a:r>
              <a:rPr lang="en-US" altLang="zh-CN" dirty="0"/>
              <a:t>take</a:t>
            </a:r>
            <a:r>
              <a:rPr lang="zh-CN" altLang="en-US" dirty="0"/>
              <a:t> </a:t>
            </a:r>
            <a:r>
              <a:rPr lang="en-US" altLang="zh-CN" b="1" dirty="0">
                <a:solidFill>
                  <a:srgbClr val="0070C0"/>
                </a:solidFill>
              </a:rPr>
              <a:t>4.2</a:t>
            </a:r>
            <a:r>
              <a:rPr lang="zh-CN" altLang="en-US" dirty="0"/>
              <a:t> </a:t>
            </a:r>
            <a:r>
              <a:rPr lang="en-US" altLang="zh-CN" b="1" dirty="0" err="1">
                <a:solidFill>
                  <a:srgbClr val="0070C0"/>
                </a:solidFill>
              </a:rPr>
              <a:t>ms</a:t>
            </a:r>
            <a:r>
              <a:rPr lang="zh-CN" altLang="en-US" dirty="0"/>
              <a:t> </a:t>
            </a:r>
            <a:r>
              <a:rPr lang="en-US" altLang="zh-CN" dirty="0"/>
              <a:t>(</a:t>
            </a:r>
            <a:r>
              <a:rPr lang="zh-CN" altLang="en-US" dirty="0"/>
              <a:t>*</a:t>
            </a:r>
            <a:r>
              <a:rPr lang="en-US" altLang="zh-CN" dirty="0"/>
              <a:t>0.5)</a:t>
            </a:r>
          </a:p>
          <a:p>
            <a:pPr lvl="1"/>
            <a:endParaRPr lang="en-US" dirty="0"/>
          </a:p>
          <a:p>
            <a:r>
              <a:rPr lang="en-US" altLang="zh-CN" b="1" dirty="0">
                <a:solidFill>
                  <a:srgbClr val="0070C0"/>
                </a:solidFill>
              </a:rPr>
              <a:t>Transfer</a:t>
            </a:r>
            <a:r>
              <a:rPr lang="en-US" altLang="zh-CN" dirty="0"/>
              <a:t>:</a:t>
            </a:r>
            <a:r>
              <a:rPr lang="zh-CN" altLang="en-US" dirty="0"/>
              <a:t> </a:t>
            </a:r>
            <a:r>
              <a:rPr lang="en-US" altLang="zh-CN" dirty="0"/>
              <a:t>Depends</a:t>
            </a:r>
            <a:r>
              <a:rPr lang="zh-CN" altLang="en-US" dirty="0"/>
              <a:t> </a:t>
            </a:r>
            <a:r>
              <a:rPr lang="en-US" altLang="zh-CN" dirty="0"/>
              <a:t>on</a:t>
            </a:r>
            <a:r>
              <a:rPr lang="zh-CN" altLang="en-US" dirty="0"/>
              <a:t> </a:t>
            </a:r>
            <a:r>
              <a:rPr lang="en-US" altLang="zh-CN" dirty="0"/>
              <a:t>RPM</a:t>
            </a:r>
            <a:r>
              <a:rPr lang="zh-CN" altLang="en-US" dirty="0"/>
              <a:t> </a:t>
            </a:r>
            <a:r>
              <a:rPr lang="en-US" altLang="zh-CN" dirty="0"/>
              <a:t>and</a:t>
            </a:r>
            <a:r>
              <a:rPr lang="zh-CN" altLang="en-US" dirty="0"/>
              <a:t> </a:t>
            </a:r>
            <a:r>
              <a:rPr lang="en-US" altLang="zh-CN" dirty="0"/>
              <a:t>sector</a:t>
            </a:r>
            <a:r>
              <a:rPr lang="zh-CN" altLang="en-US" dirty="0"/>
              <a:t> </a:t>
            </a:r>
            <a:r>
              <a:rPr lang="en-US" altLang="zh-CN" dirty="0"/>
              <a:t>density</a:t>
            </a:r>
          </a:p>
          <a:p>
            <a:pPr lvl="1"/>
            <a:r>
              <a:rPr lang="en-US" altLang="zh-CN" dirty="0"/>
              <a:t>Pretty</a:t>
            </a:r>
            <a:r>
              <a:rPr lang="zh-CN" altLang="en-US" dirty="0"/>
              <a:t> </a:t>
            </a:r>
            <a:r>
              <a:rPr lang="en-US" altLang="zh-CN" dirty="0"/>
              <a:t>fast</a:t>
            </a:r>
          </a:p>
          <a:p>
            <a:pPr lvl="1"/>
            <a:r>
              <a:rPr lang="en-US" altLang="zh-CN" b="1" dirty="0">
                <a:solidFill>
                  <a:srgbClr val="0070C0"/>
                </a:solidFill>
              </a:rPr>
              <a:t>100+</a:t>
            </a:r>
            <a:r>
              <a:rPr lang="zh-CN" altLang="en-US" b="1" dirty="0">
                <a:solidFill>
                  <a:srgbClr val="0070C0"/>
                </a:solidFill>
              </a:rPr>
              <a:t> </a:t>
            </a:r>
            <a:r>
              <a:rPr lang="en-US" altLang="zh-CN" b="1" dirty="0">
                <a:solidFill>
                  <a:srgbClr val="0070C0"/>
                </a:solidFill>
              </a:rPr>
              <a:t>MB/s</a:t>
            </a:r>
            <a:r>
              <a:rPr lang="zh-CN" altLang="en-US" b="1" dirty="0">
                <a:solidFill>
                  <a:srgbClr val="0070C0"/>
                </a:solidFill>
              </a:rPr>
              <a:t> </a:t>
            </a:r>
            <a:r>
              <a:rPr lang="en-US" altLang="zh-CN" dirty="0"/>
              <a:t>for</a:t>
            </a:r>
            <a:r>
              <a:rPr lang="zh-CN" altLang="en-US" dirty="0"/>
              <a:t> </a:t>
            </a:r>
            <a:r>
              <a:rPr lang="en-US" altLang="zh-CN" dirty="0"/>
              <a:t>SATA</a:t>
            </a:r>
            <a:r>
              <a:rPr lang="zh-CN" altLang="en-US" dirty="0"/>
              <a:t> </a:t>
            </a:r>
            <a:r>
              <a:rPr lang="en-US" altLang="zh-CN" dirty="0"/>
              <a:t>I</a:t>
            </a:r>
            <a:r>
              <a:rPr lang="zh-CN" altLang="en-US" dirty="0"/>
              <a:t> </a:t>
            </a:r>
            <a:r>
              <a:rPr lang="en-US" altLang="zh-CN" dirty="0"/>
              <a:t>(1.5Gb/s),</a:t>
            </a:r>
            <a:r>
              <a:rPr lang="zh-CN" altLang="en-US" dirty="0"/>
              <a:t> </a:t>
            </a:r>
            <a:r>
              <a:rPr lang="en-US" altLang="zh-CN" dirty="0"/>
              <a:t>up</a:t>
            </a:r>
            <a:r>
              <a:rPr lang="zh-CN" altLang="en-US" dirty="0"/>
              <a:t> </a:t>
            </a:r>
            <a:r>
              <a:rPr lang="en-US" altLang="zh-CN" dirty="0"/>
              <a:t>to</a:t>
            </a:r>
            <a:r>
              <a:rPr lang="zh-CN" altLang="en-US" dirty="0"/>
              <a:t> </a:t>
            </a:r>
            <a:r>
              <a:rPr lang="en-US" altLang="zh-CN" b="1" dirty="0">
                <a:solidFill>
                  <a:srgbClr val="0070C0"/>
                </a:solidFill>
              </a:rPr>
              <a:t>600MB/s</a:t>
            </a:r>
            <a:r>
              <a:rPr lang="zh-CN" altLang="en-US" dirty="0"/>
              <a:t> </a:t>
            </a:r>
            <a:r>
              <a:rPr lang="en-US" altLang="zh-CN" dirty="0"/>
              <a:t>for</a:t>
            </a:r>
            <a:r>
              <a:rPr lang="zh-CN" altLang="en-US" dirty="0"/>
              <a:t> </a:t>
            </a:r>
            <a:r>
              <a:rPr lang="en-US" altLang="zh-CN" dirty="0"/>
              <a:t>SATA</a:t>
            </a:r>
            <a:r>
              <a:rPr lang="zh-CN" altLang="en-US" dirty="0"/>
              <a:t> </a:t>
            </a:r>
            <a:r>
              <a:rPr lang="en-US" altLang="zh-CN" dirty="0"/>
              <a:t>III</a:t>
            </a:r>
            <a:r>
              <a:rPr lang="zh-CN" altLang="en-US" dirty="0"/>
              <a:t> </a:t>
            </a:r>
            <a:r>
              <a:rPr lang="en-US" altLang="zh-CN" dirty="0"/>
              <a:t>(6.0Gb/s)</a:t>
            </a:r>
          </a:p>
          <a:p>
            <a:pPr lvl="1"/>
            <a:r>
              <a:rPr lang="en-US" altLang="zh-CN" dirty="0"/>
              <a:t>512-byte</a:t>
            </a:r>
            <a:r>
              <a:rPr lang="zh-CN" altLang="en-US" dirty="0"/>
              <a:t> </a:t>
            </a:r>
            <a:r>
              <a:rPr lang="en-US" altLang="zh-CN" dirty="0"/>
              <a:t>sector:</a:t>
            </a:r>
            <a:r>
              <a:rPr lang="zh-CN" altLang="en-US" dirty="0"/>
              <a:t> </a:t>
            </a:r>
            <a:r>
              <a:rPr lang="en-US" altLang="zh-CN" dirty="0"/>
              <a:t>1s</a:t>
            </a:r>
            <a:r>
              <a:rPr lang="zh-CN" altLang="en-US" dirty="0"/>
              <a:t> </a:t>
            </a:r>
            <a:r>
              <a:rPr lang="en-US" altLang="zh-CN" dirty="0"/>
              <a:t>/</a:t>
            </a:r>
            <a:r>
              <a:rPr lang="zh-CN" altLang="en-US" dirty="0"/>
              <a:t> </a:t>
            </a:r>
            <a:r>
              <a:rPr lang="en-US" altLang="zh-CN" dirty="0"/>
              <a:t>100</a:t>
            </a:r>
            <a:r>
              <a:rPr lang="zh-CN" altLang="en-US" dirty="0"/>
              <a:t> </a:t>
            </a:r>
            <a:r>
              <a:rPr lang="en-US" altLang="zh-CN" dirty="0"/>
              <a:t>MB</a:t>
            </a:r>
            <a:r>
              <a:rPr lang="zh-CN" altLang="en-US" dirty="0"/>
              <a:t> </a:t>
            </a:r>
            <a:r>
              <a:rPr lang="en-US" altLang="zh-CN" dirty="0"/>
              <a:t>=</a:t>
            </a:r>
            <a:r>
              <a:rPr lang="zh-CN" altLang="en-US" dirty="0"/>
              <a:t> </a:t>
            </a:r>
            <a:r>
              <a:rPr lang="en-US" altLang="zh-CN" dirty="0"/>
              <a:t>10ms</a:t>
            </a:r>
            <a:r>
              <a:rPr lang="zh-CN" altLang="en-US" dirty="0"/>
              <a:t> </a:t>
            </a:r>
            <a:r>
              <a:rPr lang="en-US" altLang="zh-CN" dirty="0"/>
              <a:t>/MB</a:t>
            </a:r>
            <a:r>
              <a:rPr lang="zh-CN" altLang="en-US" dirty="0"/>
              <a:t> </a:t>
            </a:r>
            <a:r>
              <a:rPr lang="en-US" altLang="zh-CN" dirty="0"/>
              <a:t>=</a:t>
            </a:r>
            <a:r>
              <a:rPr lang="zh-CN" altLang="en-US" dirty="0"/>
              <a:t> </a:t>
            </a:r>
            <a:r>
              <a:rPr lang="en-US" altLang="zh-CN" dirty="0">
                <a:solidFill>
                  <a:srgbClr val="0070C0"/>
                </a:solidFill>
              </a:rPr>
              <a:t>4.9</a:t>
            </a:r>
            <a:r>
              <a:rPr lang="zh-CN" altLang="en-US" dirty="0">
                <a:solidFill>
                  <a:srgbClr val="0070C0"/>
                </a:solidFill>
              </a:rPr>
              <a:t> </a:t>
            </a:r>
            <a:r>
              <a:rPr lang="en-US" altLang="zh-CN" dirty="0">
                <a:solidFill>
                  <a:srgbClr val="0070C0"/>
                </a:solidFill>
              </a:rPr>
              <a:t>us/sector</a:t>
            </a:r>
            <a:r>
              <a:rPr lang="zh-CN" altLang="en-US" dirty="0">
                <a:solidFill>
                  <a:srgbClr val="0070C0"/>
                </a:solidFill>
              </a:rPr>
              <a:t> </a:t>
            </a:r>
            <a:endParaRPr lang="en-US" altLang="zh-CN" dirty="0">
              <a:solidFill>
                <a:srgbClr val="0070C0"/>
              </a:solidFill>
            </a:endParaRPr>
          </a:p>
          <a:p>
            <a:pPr lvl="1"/>
            <a:endParaRPr lang="en-US" dirty="0"/>
          </a:p>
          <a:p>
            <a:pPr lvl="1"/>
            <a:endParaRPr lang="en-US" dirty="0"/>
          </a:p>
          <a:p>
            <a:endParaRPr lang="en-US" dirty="0"/>
          </a:p>
        </p:txBody>
      </p:sp>
    </p:spTree>
    <p:extLst>
      <p:ext uri="{BB962C8B-B14F-4D97-AF65-F5344CB8AC3E}">
        <p14:creationId xmlns:p14="http://schemas.microsoft.com/office/powerpoint/2010/main" val="35891573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I/O</a:t>
            </a:r>
            <a:r>
              <a:rPr lang="zh-CN" altLang="en-US" dirty="0"/>
              <a:t> </a:t>
            </a:r>
            <a:r>
              <a:rPr lang="en-US" altLang="zh-CN" dirty="0"/>
              <a:t>devices</a:t>
            </a:r>
          </a:p>
          <a:p>
            <a:r>
              <a:rPr lang="en-US" altLang="zh-CN" dirty="0"/>
              <a:t>I/O</a:t>
            </a:r>
            <a:r>
              <a:rPr lang="zh-CN" altLang="en-US" dirty="0"/>
              <a:t> </a:t>
            </a:r>
            <a:r>
              <a:rPr lang="en-US" altLang="zh-CN" dirty="0"/>
              <a:t>hardware</a:t>
            </a:r>
            <a:endParaRPr lang="nb-NO" altLang="zh-CN" dirty="0"/>
          </a:p>
          <a:p>
            <a:r>
              <a:rPr lang="en-US" altLang="zh-CN" dirty="0"/>
              <a:t>I/O</a:t>
            </a:r>
            <a:r>
              <a:rPr lang="zh-CN" altLang="en-US" dirty="0"/>
              <a:t> </a:t>
            </a:r>
            <a:r>
              <a:rPr lang="en-US" altLang="zh-CN" dirty="0"/>
              <a:t>communication</a:t>
            </a:r>
            <a:r>
              <a:rPr lang="zh-CN" altLang="en-US" dirty="0"/>
              <a:t> </a:t>
            </a:r>
            <a:r>
              <a:rPr lang="en-US" altLang="zh-CN" dirty="0"/>
              <a:t>protocol</a:t>
            </a:r>
          </a:p>
          <a:p>
            <a:r>
              <a:rPr lang="en-US" altLang="zh-CN" dirty="0"/>
              <a:t>I/O</a:t>
            </a:r>
            <a:r>
              <a:rPr lang="zh-CN" altLang="en-US" dirty="0"/>
              <a:t> </a:t>
            </a:r>
            <a:r>
              <a:rPr lang="en-US" altLang="zh-CN" dirty="0"/>
              <a:t>communication methods</a:t>
            </a:r>
          </a:p>
          <a:p>
            <a:r>
              <a:rPr lang="en-US" altLang="zh-CN" dirty="0"/>
              <a:t>Hard</a:t>
            </a:r>
            <a:r>
              <a:rPr lang="zh-CN" altLang="en-US" dirty="0"/>
              <a:t> </a:t>
            </a:r>
            <a:r>
              <a:rPr lang="en-US" altLang="zh-CN" dirty="0"/>
              <a:t>Disk</a:t>
            </a:r>
            <a:r>
              <a:rPr lang="zh-CN" altLang="en-US" dirty="0"/>
              <a:t> </a:t>
            </a:r>
            <a:r>
              <a:rPr lang="en-US" altLang="zh-CN" dirty="0"/>
              <a:t>Drives</a:t>
            </a:r>
            <a:r>
              <a:rPr lang="zh-CN" altLang="en-US" dirty="0"/>
              <a:t> </a:t>
            </a:r>
            <a:r>
              <a:rPr lang="en-US" altLang="zh-CN" dirty="0"/>
              <a:t>(HDDs)</a:t>
            </a:r>
          </a:p>
          <a:p>
            <a:r>
              <a:rPr lang="en-US" altLang="zh-CN" dirty="0"/>
              <a:t>Solid-state</a:t>
            </a:r>
            <a:r>
              <a:rPr lang="zh-CN" altLang="en-US" dirty="0"/>
              <a:t> </a:t>
            </a:r>
            <a:r>
              <a:rPr lang="en-US" altLang="zh-CN" dirty="0"/>
              <a:t>Disks</a:t>
            </a:r>
            <a:r>
              <a:rPr lang="zh-CN" altLang="en-US" dirty="0"/>
              <a:t> </a:t>
            </a:r>
            <a:r>
              <a:rPr lang="en-US" altLang="zh-CN" dirty="0"/>
              <a:t>(SSDs)</a:t>
            </a: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37886B6-D0E9-7F2C-5822-58D1BD9C054A}"/>
              </a:ext>
            </a:extLst>
          </p:cNvPr>
          <p:cNvSpPr>
            <a:spLocks noGrp="1"/>
          </p:cNvSpPr>
          <p:nvPr>
            <p:ph type="title"/>
          </p:nvPr>
        </p:nvSpPr>
        <p:spPr/>
        <p:txBody>
          <a:bodyPr/>
          <a:lstStyle/>
          <a:p>
            <a:r>
              <a:rPr lang="en-US" dirty="0"/>
              <a:t>HDDs</a:t>
            </a:r>
            <a:r>
              <a:rPr lang="en-US" altLang="zh-CN" dirty="0"/>
              <a:t>’</a:t>
            </a:r>
            <a:r>
              <a:rPr lang="zh-CN" altLang="en-US" dirty="0"/>
              <a:t> </a:t>
            </a:r>
            <a:r>
              <a:rPr lang="en-US" altLang="zh-CN" dirty="0"/>
              <a:t>Performance</a:t>
            </a:r>
            <a:endParaRPr lang="en-US" dirty="0"/>
          </a:p>
        </p:txBody>
      </p:sp>
      <p:graphicFrame>
        <p:nvGraphicFramePr>
          <p:cNvPr id="5" name="表格 5">
            <a:extLst>
              <a:ext uri="{FF2B5EF4-FFF2-40B4-BE49-F238E27FC236}">
                <a16:creationId xmlns:a16="http://schemas.microsoft.com/office/drawing/2014/main" id="{AD8C910D-2DF5-A62D-2C87-3AD59C2403AA}"/>
              </a:ext>
            </a:extLst>
          </p:cNvPr>
          <p:cNvGraphicFramePr>
            <a:graphicFrameLocks noGrp="1"/>
          </p:cNvGraphicFramePr>
          <p:nvPr>
            <p:ph idx="1"/>
          </p:nvPr>
        </p:nvGraphicFramePr>
        <p:xfrm>
          <a:off x="3365326" y="1084141"/>
          <a:ext cx="4935256" cy="1483360"/>
        </p:xfrm>
        <a:graphic>
          <a:graphicData uri="http://schemas.openxmlformats.org/drawingml/2006/table">
            <a:tbl>
              <a:tblPr firstRow="1" bandRow="1">
                <a:tableStyleId>{5C22544A-7EE6-4342-B048-85BDC9FD1C3A}</a:tableStyleId>
              </a:tblPr>
              <a:tblGrid>
                <a:gridCol w="2467628">
                  <a:extLst>
                    <a:ext uri="{9D8B030D-6E8A-4147-A177-3AD203B41FA5}">
                      <a16:colId xmlns:a16="http://schemas.microsoft.com/office/drawing/2014/main" val="1834657134"/>
                    </a:ext>
                  </a:extLst>
                </a:gridCol>
                <a:gridCol w="2467628">
                  <a:extLst>
                    <a:ext uri="{9D8B030D-6E8A-4147-A177-3AD203B41FA5}">
                      <a16:colId xmlns:a16="http://schemas.microsoft.com/office/drawing/2014/main" val="1445604961"/>
                    </a:ext>
                  </a:extLst>
                </a:gridCol>
              </a:tblGrid>
              <a:tr h="370840">
                <a:tc>
                  <a:txBody>
                    <a:bodyPr/>
                    <a:lstStyle/>
                    <a:p>
                      <a:r>
                        <a:rPr lang="en-US" b="1" dirty="0">
                          <a:solidFill>
                            <a:schemeClr val="tx1"/>
                          </a:solidFill>
                        </a:rPr>
                        <a:t>Metric</a:t>
                      </a:r>
                    </a:p>
                  </a:txBody>
                  <a:tcPr/>
                </a:tc>
                <a:tc>
                  <a:txBody>
                    <a:bodyPr/>
                    <a:lstStyle/>
                    <a:p>
                      <a:r>
                        <a:rPr lang="en-US" altLang="zh-CN" b="1" dirty="0">
                          <a:solidFill>
                            <a:schemeClr val="tx1"/>
                          </a:solidFill>
                        </a:rPr>
                        <a:t>Perf</a:t>
                      </a:r>
                      <a:endParaRPr lang="en-US" b="1" dirty="0">
                        <a:solidFill>
                          <a:schemeClr val="tx1"/>
                        </a:solidFill>
                      </a:endParaRPr>
                    </a:p>
                  </a:txBody>
                  <a:tcPr/>
                </a:tc>
                <a:extLst>
                  <a:ext uri="{0D108BD9-81ED-4DB2-BD59-A6C34878D82A}">
                    <a16:rowId xmlns:a16="http://schemas.microsoft.com/office/drawing/2014/main" val="4085410483"/>
                  </a:ext>
                </a:extLst>
              </a:tr>
              <a:tr h="370840">
                <a:tc>
                  <a:txBody>
                    <a:bodyPr/>
                    <a:lstStyle/>
                    <a:p>
                      <a:r>
                        <a:rPr lang="en-US" altLang="zh-CN" b="1" dirty="0"/>
                        <a:t>Avg</a:t>
                      </a:r>
                      <a:r>
                        <a:rPr lang="zh-CN" altLang="en-US" b="1" dirty="0"/>
                        <a:t> </a:t>
                      </a:r>
                      <a:r>
                        <a:rPr lang="en-US" altLang="zh-CN" b="1" dirty="0"/>
                        <a:t>Seek</a:t>
                      </a:r>
                      <a:endParaRPr lang="en-US" b="1" dirty="0"/>
                    </a:p>
                  </a:txBody>
                  <a:tcPr/>
                </a:tc>
                <a:tc>
                  <a:txBody>
                    <a:bodyPr/>
                    <a:lstStyle/>
                    <a:p>
                      <a:r>
                        <a:rPr lang="en-US" altLang="zh-CN" b="1" dirty="0"/>
                        <a:t>4ms</a:t>
                      </a:r>
                      <a:endParaRPr lang="en-US" b="1" dirty="0"/>
                    </a:p>
                  </a:txBody>
                  <a:tcPr/>
                </a:tc>
                <a:extLst>
                  <a:ext uri="{0D108BD9-81ED-4DB2-BD59-A6C34878D82A}">
                    <a16:rowId xmlns:a16="http://schemas.microsoft.com/office/drawing/2014/main" val="3098648583"/>
                  </a:ext>
                </a:extLst>
              </a:tr>
              <a:tr h="370840">
                <a:tc>
                  <a:txBody>
                    <a:bodyPr/>
                    <a:lstStyle/>
                    <a:p>
                      <a:r>
                        <a:rPr lang="en-US" altLang="zh-CN" b="1" dirty="0"/>
                        <a:t>RPM</a:t>
                      </a:r>
                      <a:endParaRPr lang="en-US" b="1" dirty="0"/>
                    </a:p>
                  </a:txBody>
                  <a:tcPr/>
                </a:tc>
                <a:tc>
                  <a:txBody>
                    <a:bodyPr/>
                    <a:lstStyle/>
                    <a:p>
                      <a:r>
                        <a:rPr lang="en-US" altLang="zh-CN" b="1" dirty="0"/>
                        <a:t>7200</a:t>
                      </a:r>
                      <a:endParaRPr lang="en-US" b="1" dirty="0"/>
                    </a:p>
                  </a:txBody>
                  <a:tcPr/>
                </a:tc>
                <a:extLst>
                  <a:ext uri="{0D108BD9-81ED-4DB2-BD59-A6C34878D82A}">
                    <a16:rowId xmlns:a16="http://schemas.microsoft.com/office/drawing/2014/main" val="436563941"/>
                  </a:ext>
                </a:extLst>
              </a:tr>
              <a:tr h="370840">
                <a:tc>
                  <a:txBody>
                    <a:bodyPr/>
                    <a:lstStyle/>
                    <a:p>
                      <a:r>
                        <a:rPr lang="en-US" altLang="zh-CN" b="1" dirty="0"/>
                        <a:t>Max</a:t>
                      </a:r>
                      <a:r>
                        <a:rPr lang="zh-CN" altLang="en-US" b="1" dirty="0"/>
                        <a:t> </a:t>
                      </a:r>
                      <a:r>
                        <a:rPr lang="en-US" altLang="zh-CN" b="1" dirty="0"/>
                        <a:t>Transfer</a:t>
                      </a:r>
                      <a:endParaRPr lang="en-US" b="1" dirty="0"/>
                    </a:p>
                  </a:txBody>
                  <a:tcPr/>
                </a:tc>
                <a:tc>
                  <a:txBody>
                    <a:bodyPr/>
                    <a:lstStyle/>
                    <a:p>
                      <a:r>
                        <a:rPr lang="en-US" altLang="zh-CN" b="1" dirty="0"/>
                        <a:t>500MB/s</a:t>
                      </a:r>
                      <a:endParaRPr lang="en-US" b="1" dirty="0"/>
                    </a:p>
                  </a:txBody>
                  <a:tcPr/>
                </a:tc>
                <a:extLst>
                  <a:ext uri="{0D108BD9-81ED-4DB2-BD59-A6C34878D82A}">
                    <a16:rowId xmlns:a16="http://schemas.microsoft.com/office/drawing/2014/main" val="1757748685"/>
                  </a:ext>
                </a:extLst>
              </a:tr>
            </a:tbl>
          </a:graphicData>
        </a:graphic>
      </p:graphicFrame>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18685BB-8754-027A-5656-493373958DB1}"/>
                  </a:ext>
                </a:extLst>
              </p:cNvPr>
              <p:cNvSpPr txBox="1"/>
              <p:nvPr/>
            </p:nvSpPr>
            <p:spPr>
              <a:xfrm>
                <a:off x="2864285" y="3231715"/>
                <a:ext cx="6787114" cy="90191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altLang="zh-CN" sz="2800" b="0" i="1">
                              <a:latin typeface="Cambria Math" panose="02040503050406030204" pitchFamily="18" charset="0"/>
                            </a:rPr>
                          </m:ctrlPr>
                        </m:sSubPr>
                        <m:e>
                          <m:r>
                            <a:rPr lang="en-US" altLang="zh-CN" sz="2800" b="0" i="1">
                              <a:latin typeface="Cambria Math" panose="02040503050406030204" pitchFamily="18" charset="0"/>
                            </a:rPr>
                            <m:t>𝑇</m:t>
                          </m:r>
                        </m:e>
                        <m:sub>
                          <m:r>
                            <a:rPr lang="en-US" altLang="zh-CN" sz="2800" b="0" i="1">
                              <a:latin typeface="Cambria Math" panose="02040503050406030204" pitchFamily="18" charset="0"/>
                            </a:rPr>
                            <m:t>𝑡</m:t>
                          </m:r>
                        </m:sub>
                      </m:sSub>
                      <m:r>
                        <a:rPr lang="en-US" altLang="zh-CN" sz="2800" b="0" i="1">
                          <a:latin typeface="Cambria Math" panose="02040503050406030204" pitchFamily="18" charset="0"/>
                        </a:rPr>
                        <m:t>=</m:t>
                      </m:r>
                      <m:f>
                        <m:fPr>
                          <m:ctrlPr>
                            <a:rPr lang="en-US" altLang="zh-CN" sz="2800" b="0" i="1">
                              <a:latin typeface="Cambria Math" panose="02040503050406030204" pitchFamily="18" charset="0"/>
                            </a:rPr>
                          </m:ctrlPr>
                        </m:fPr>
                        <m:num>
                          <m:r>
                            <a:rPr lang="en-US" altLang="zh-CN" sz="2800" b="0" i="1">
                              <a:latin typeface="Cambria Math" panose="02040503050406030204" pitchFamily="18" charset="0"/>
                            </a:rPr>
                            <m:t>1</m:t>
                          </m:r>
                          <m:r>
                            <a:rPr lang="zh-CN" altLang="en-US" sz="2800" b="0" i="1">
                              <a:latin typeface="Cambria Math" panose="02040503050406030204" pitchFamily="18" charset="0"/>
                            </a:rPr>
                            <m:t> </m:t>
                          </m:r>
                          <m:r>
                            <a:rPr lang="en-US" altLang="zh-CN" sz="2800" b="0" i="1">
                              <a:latin typeface="Cambria Math" panose="02040503050406030204" pitchFamily="18" charset="0"/>
                            </a:rPr>
                            <m:t>𝑠𝑒𝑐</m:t>
                          </m:r>
                        </m:num>
                        <m:den>
                          <m:r>
                            <a:rPr lang="en-US" altLang="zh-CN" sz="2800" b="0" i="1">
                              <a:latin typeface="Cambria Math" panose="02040503050406030204" pitchFamily="18" charset="0"/>
                            </a:rPr>
                            <m:t>500</m:t>
                          </m:r>
                          <m:r>
                            <a:rPr lang="en-US" altLang="zh-CN" sz="2800" b="0" i="1">
                              <a:latin typeface="Cambria Math" panose="02040503050406030204" pitchFamily="18" charset="0"/>
                            </a:rPr>
                            <m:t>𝑀𝐵</m:t>
                          </m:r>
                        </m:den>
                      </m:f>
                      <m:r>
                        <a:rPr lang="en-US" altLang="zh-CN" sz="2800" b="0" i="1">
                          <a:latin typeface="Cambria Math" panose="02040503050406030204" pitchFamily="18" charset="0"/>
                        </a:rPr>
                        <m:t>×</m:t>
                      </m:r>
                      <m:f>
                        <m:fPr>
                          <m:ctrlPr>
                            <a:rPr lang="en-US" altLang="zh-CN" sz="2800" i="1">
                              <a:latin typeface="Cambria Math" panose="02040503050406030204" pitchFamily="18" charset="0"/>
                            </a:rPr>
                          </m:ctrlPr>
                        </m:fPr>
                        <m:num>
                          <m:r>
                            <a:rPr lang="en-US" altLang="zh-CN" sz="2800" i="1">
                              <a:latin typeface="Cambria Math" panose="02040503050406030204" pitchFamily="18" charset="0"/>
                            </a:rPr>
                            <m:t>1</m:t>
                          </m:r>
                          <m:r>
                            <a:rPr lang="en-US" altLang="zh-CN" sz="2800" b="0" i="1">
                              <a:latin typeface="Cambria Math" panose="02040503050406030204" pitchFamily="18" charset="0"/>
                            </a:rPr>
                            <m:t>,000,000</m:t>
                          </m:r>
                          <m:r>
                            <a:rPr lang="zh-CN" altLang="en-US" sz="2800" b="0" i="1">
                              <a:latin typeface="Cambria Math" panose="02040503050406030204" pitchFamily="18" charset="0"/>
                            </a:rPr>
                            <m:t> </m:t>
                          </m:r>
                          <m:r>
                            <a:rPr lang="en-US" altLang="zh-CN" sz="2800" b="0" i="1">
                              <a:latin typeface="Cambria Math" panose="02040503050406030204" pitchFamily="18" charset="0"/>
                            </a:rPr>
                            <m:t>𝑢𝑠</m:t>
                          </m:r>
                        </m:num>
                        <m:den>
                          <m:r>
                            <a:rPr lang="en-US" altLang="zh-CN" sz="2800" b="0" i="1">
                              <a:latin typeface="Cambria Math" panose="02040503050406030204" pitchFamily="18" charset="0"/>
                            </a:rPr>
                            <m:t>1</m:t>
                          </m:r>
                          <m:r>
                            <a:rPr lang="zh-CN" altLang="en-US" sz="2800" b="0" i="1">
                              <a:latin typeface="Cambria Math" panose="02040503050406030204" pitchFamily="18" charset="0"/>
                            </a:rPr>
                            <m:t> </m:t>
                          </m:r>
                          <m:r>
                            <a:rPr lang="en-US" altLang="zh-CN" sz="2800" b="0" i="1">
                              <a:latin typeface="Cambria Math" panose="02040503050406030204" pitchFamily="18" charset="0"/>
                            </a:rPr>
                            <m:t>𝑠𝑒𝑐</m:t>
                          </m:r>
                        </m:den>
                      </m:f>
                      <m:r>
                        <a:rPr lang="en-US" altLang="zh-CN" sz="2800" b="0" i="1">
                          <a:latin typeface="Cambria Math" panose="02040503050406030204" pitchFamily="18" charset="0"/>
                        </a:rPr>
                        <m:t>×4</m:t>
                      </m:r>
                      <m:r>
                        <a:rPr lang="en-US" altLang="zh-CN" sz="2800" b="0" i="1">
                          <a:latin typeface="Cambria Math" panose="02040503050406030204" pitchFamily="18" charset="0"/>
                        </a:rPr>
                        <m:t>𝐾𝐵</m:t>
                      </m:r>
                      <m:r>
                        <a:rPr lang="en-US" altLang="zh-CN" sz="2800" b="0" i="1">
                          <a:latin typeface="Cambria Math" panose="02040503050406030204" pitchFamily="18" charset="0"/>
                        </a:rPr>
                        <m:t>=8</m:t>
                      </m:r>
                      <m:r>
                        <a:rPr lang="en-US" altLang="zh-CN" sz="2800" b="0" i="1">
                          <a:latin typeface="Cambria Math" panose="02040503050406030204" pitchFamily="18" charset="0"/>
                        </a:rPr>
                        <m:t>𝑢𝑠</m:t>
                      </m:r>
                    </m:oMath>
                  </m:oMathPara>
                </a14:m>
                <a:endParaRPr lang="en-US" altLang="zh-CN" b="0" dirty="0"/>
              </a:p>
            </p:txBody>
          </p:sp>
        </mc:Choice>
        <mc:Fallback xmlns="">
          <p:sp>
            <p:nvSpPr>
              <p:cNvPr id="6" name="文本框 5">
                <a:extLst>
                  <a:ext uri="{FF2B5EF4-FFF2-40B4-BE49-F238E27FC236}">
                    <a16:creationId xmlns:a16="http://schemas.microsoft.com/office/drawing/2014/main" id="{018685BB-8754-027A-5656-493373958DB1}"/>
                  </a:ext>
                </a:extLst>
              </p:cNvPr>
              <p:cNvSpPr txBox="1">
                <a:spLocks noRot="1" noChangeAspect="1" noMove="1" noResize="1" noEditPoints="1" noAdjustHandles="1" noChangeArrowheads="1" noChangeShapeType="1" noTextEdit="1"/>
              </p:cNvSpPr>
              <p:nvPr/>
            </p:nvSpPr>
            <p:spPr>
              <a:xfrm>
                <a:off x="2864285" y="3231715"/>
                <a:ext cx="6787114" cy="901914"/>
              </a:xfrm>
              <a:prstGeom prst="rect">
                <a:avLst/>
              </a:prstGeom>
              <a:blipFill>
                <a:blip r:embed="rId2"/>
                <a:stretch>
                  <a:fillRect/>
                </a:stretch>
              </a:blipFill>
            </p:spPr>
            <p:txBody>
              <a:bodyPr/>
              <a:lstStyle/>
              <a:p>
                <a:r>
                  <a:rPr lang="en-SE">
                    <a:noFill/>
                  </a:rPr>
                  <a:t> </a:t>
                </a:r>
              </a:p>
            </p:txBody>
          </p:sp>
        </mc:Fallback>
      </mc:AlternateContent>
      <p:sp>
        <p:nvSpPr>
          <p:cNvPr id="7" name="文本框 6">
            <a:extLst>
              <a:ext uri="{FF2B5EF4-FFF2-40B4-BE49-F238E27FC236}">
                <a16:creationId xmlns:a16="http://schemas.microsoft.com/office/drawing/2014/main" id="{D0582BEB-C865-8FC1-54DE-A5B261542721}"/>
              </a:ext>
            </a:extLst>
          </p:cNvPr>
          <p:cNvSpPr txBox="1"/>
          <p:nvPr/>
        </p:nvSpPr>
        <p:spPr>
          <a:xfrm>
            <a:off x="2350719" y="2730675"/>
            <a:ext cx="1640193" cy="461665"/>
          </a:xfrm>
          <a:prstGeom prst="rect">
            <a:avLst/>
          </a:prstGeom>
          <a:noFill/>
        </p:spPr>
        <p:txBody>
          <a:bodyPr wrap="none" rtlCol="0">
            <a:spAutoFit/>
          </a:bodyPr>
          <a:lstStyle/>
          <a:p>
            <a:r>
              <a:rPr lang="en-US" altLang="zh-CN" sz="2400" dirty="0">
                <a:solidFill>
                  <a:srgbClr val="0070C0"/>
                </a:solidFill>
              </a:rPr>
              <a:t>Read</a:t>
            </a:r>
            <a:r>
              <a:rPr lang="zh-CN" altLang="en-US" sz="2400" dirty="0">
                <a:solidFill>
                  <a:srgbClr val="0070C0"/>
                </a:solidFill>
              </a:rPr>
              <a:t> </a:t>
            </a:r>
            <a:r>
              <a:rPr lang="en-US" altLang="zh-CN" sz="2400" dirty="0">
                <a:solidFill>
                  <a:srgbClr val="0070C0"/>
                </a:solidFill>
              </a:rPr>
              <a:t>4KB</a:t>
            </a:r>
            <a:endParaRPr lang="en-US" b="1" dirty="0">
              <a:solidFill>
                <a:srgbClr val="0070C0"/>
              </a:solidFill>
            </a:endParaRPr>
          </a:p>
        </p:txBody>
      </p:sp>
      <mc:AlternateContent xmlns:mc="http://schemas.openxmlformats.org/markup-compatibility/2006" xmlns:a14="http://schemas.microsoft.com/office/drawing/2010/main">
        <mc:Choice Requires="a14">
          <p:sp>
            <p:nvSpPr>
              <p:cNvPr id="8" name="文本框 7">
                <a:extLst>
                  <a:ext uri="{FF2B5EF4-FFF2-40B4-BE49-F238E27FC236}">
                    <a16:creationId xmlns:a16="http://schemas.microsoft.com/office/drawing/2014/main" id="{290EF4B9-453F-3C02-3EC3-61E2173C75A3}"/>
                  </a:ext>
                </a:extLst>
              </p:cNvPr>
              <p:cNvSpPr txBox="1"/>
              <p:nvPr/>
            </p:nvSpPr>
            <p:spPr>
              <a:xfrm>
                <a:off x="3009008" y="4526676"/>
                <a:ext cx="5703997" cy="43088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CN" sz="2800" b="0" i="1">
                          <a:latin typeface="Cambria Math" panose="02040503050406030204" pitchFamily="18" charset="0"/>
                        </a:rPr>
                        <m:t>𝑇</m:t>
                      </m:r>
                      <m:r>
                        <a:rPr lang="en-US" altLang="zh-CN" sz="2800" b="0" i="1">
                          <a:latin typeface="Cambria Math" panose="02040503050406030204" pitchFamily="18" charset="0"/>
                        </a:rPr>
                        <m:t>=4</m:t>
                      </m:r>
                      <m:r>
                        <a:rPr lang="en-US" altLang="zh-CN" sz="2800" b="0" i="1">
                          <a:latin typeface="Cambria Math" panose="02040503050406030204" pitchFamily="18" charset="0"/>
                        </a:rPr>
                        <m:t>𝑚𝑠</m:t>
                      </m:r>
                      <m:r>
                        <a:rPr lang="en-US" altLang="zh-CN" sz="2800" b="0" i="1">
                          <a:latin typeface="Cambria Math" panose="02040503050406030204" pitchFamily="18" charset="0"/>
                        </a:rPr>
                        <m:t>+4.2</m:t>
                      </m:r>
                      <m:r>
                        <a:rPr lang="en-US" altLang="zh-CN" sz="2800" b="0" i="1">
                          <a:latin typeface="Cambria Math" panose="02040503050406030204" pitchFamily="18" charset="0"/>
                        </a:rPr>
                        <m:t>𝑚𝑠</m:t>
                      </m:r>
                      <m:r>
                        <a:rPr lang="en-US" altLang="zh-CN" sz="2800" b="0" i="1">
                          <a:latin typeface="Cambria Math" panose="02040503050406030204" pitchFamily="18" charset="0"/>
                        </a:rPr>
                        <m:t>+8</m:t>
                      </m:r>
                      <m:r>
                        <a:rPr lang="en-US" altLang="zh-CN" sz="2800" b="0" i="1">
                          <a:latin typeface="Cambria Math" panose="02040503050406030204" pitchFamily="18" charset="0"/>
                        </a:rPr>
                        <m:t>𝑢𝑠</m:t>
                      </m:r>
                      <m:r>
                        <a:rPr lang="en-US" altLang="zh-CN" sz="2800" b="0" i="1">
                          <a:latin typeface="Cambria Math" panose="02040503050406030204" pitchFamily="18" charset="0"/>
                        </a:rPr>
                        <m:t>=8.208</m:t>
                      </m:r>
                      <m:r>
                        <a:rPr lang="en-US" altLang="zh-CN" sz="2800" b="0" i="1">
                          <a:latin typeface="Cambria Math" panose="02040503050406030204" pitchFamily="18" charset="0"/>
                        </a:rPr>
                        <m:t>𝑚𝑠</m:t>
                      </m:r>
                    </m:oMath>
                  </m:oMathPara>
                </a14:m>
                <a:endParaRPr lang="en-US" sz="2800" dirty="0"/>
              </a:p>
            </p:txBody>
          </p:sp>
        </mc:Choice>
        <mc:Fallback xmlns="">
          <p:sp>
            <p:nvSpPr>
              <p:cNvPr id="8" name="文本框 7">
                <a:extLst>
                  <a:ext uri="{FF2B5EF4-FFF2-40B4-BE49-F238E27FC236}">
                    <a16:creationId xmlns:a16="http://schemas.microsoft.com/office/drawing/2014/main" id="{290EF4B9-453F-3C02-3EC3-61E2173C75A3}"/>
                  </a:ext>
                </a:extLst>
              </p:cNvPr>
              <p:cNvSpPr txBox="1">
                <a:spLocks noRot="1" noChangeAspect="1" noMove="1" noResize="1" noEditPoints="1" noAdjustHandles="1" noChangeArrowheads="1" noChangeShapeType="1" noTextEdit="1"/>
              </p:cNvSpPr>
              <p:nvPr/>
            </p:nvSpPr>
            <p:spPr>
              <a:xfrm>
                <a:off x="3009008" y="4526676"/>
                <a:ext cx="5703997" cy="430887"/>
              </a:xfrm>
              <a:prstGeom prst="rect">
                <a:avLst/>
              </a:prstGeom>
              <a:blipFill>
                <a:blip r:embed="rId3"/>
                <a:stretch>
                  <a:fillRect/>
                </a:stretch>
              </a:blipFill>
            </p:spPr>
            <p:txBody>
              <a:bodyPr/>
              <a:lstStyle/>
              <a:p>
                <a:r>
                  <a:rPr lang="en-SE">
                    <a:noFill/>
                  </a:rPr>
                  <a:t> </a:t>
                </a:r>
              </a:p>
            </p:txBody>
          </p:sp>
        </mc:Fallback>
      </mc:AlternateContent>
      <p:sp>
        <p:nvSpPr>
          <p:cNvPr id="9" name="文本框 8">
            <a:extLst>
              <a:ext uri="{FF2B5EF4-FFF2-40B4-BE49-F238E27FC236}">
                <a16:creationId xmlns:a16="http://schemas.microsoft.com/office/drawing/2014/main" id="{A8D90109-276B-4DB5-B3BC-6F17397C303B}"/>
              </a:ext>
            </a:extLst>
          </p:cNvPr>
          <p:cNvSpPr txBox="1"/>
          <p:nvPr/>
        </p:nvSpPr>
        <p:spPr>
          <a:xfrm>
            <a:off x="3406937" y="5107117"/>
            <a:ext cx="1231427" cy="369332"/>
          </a:xfrm>
          <a:prstGeom prst="rect">
            <a:avLst/>
          </a:prstGeom>
          <a:noFill/>
        </p:spPr>
        <p:txBody>
          <a:bodyPr wrap="none" rtlCol="0">
            <a:spAutoFit/>
          </a:bodyPr>
          <a:lstStyle/>
          <a:p>
            <a:r>
              <a:rPr lang="en-US" altLang="zh-CN" b="1" dirty="0">
                <a:solidFill>
                  <a:srgbClr val="0070C0"/>
                </a:solidFill>
              </a:rPr>
              <a:t>Avg</a:t>
            </a:r>
            <a:r>
              <a:rPr lang="zh-CN" altLang="en-US" b="1" dirty="0">
                <a:solidFill>
                  <a:srgbClr val="0070C0"/>
                </a:solidFill>
              </a:rPr>
              <a:t> </a:t>
            </a:r>
            <a:r>
              <a:rPr lang="en-US" altLang="zh-CN" b="1" dirty="0">
                <a:solidFill>
                  <a:srgbClr val="0070C0"/>
                </a:solidFill>
              </a:rPr>
              <a:t>Seek</a:t>
            </a:r>
            <a:endParaRPr lang="en-US" b="1" dirty="0">
              <a:solidFill>
                <a:srgbClr val="0070C0"/>
              </a:solidFill>
            </a:endParaRPr>
          </a:p>
        </p:txBody>
      </p:sp>
      <p:sp>
        <p:nvSpPr>
          <p:cNvPr id="10" name="文本框 9">
            <a:extLst>
              <a:ext uri="{FF2B5EF4-FFF2-40B4-BE49-F238E27FC236}">
                <a16:creationId xmlns:a16="http://schemas.microsoft.com/office/drawing/2014/main" id="{8CFED55B-054E-107C-162D-1929F182FA50}"/>
              </a:ext>
            </a:extLst>
          </p:cNvPr>
          <p:cNvSpPr txBox="1"/>
          <p:nvPr/>
        </p:nvSpPr>
        <p:spPr>
          <a:xfrm>
            <a:off x="4665005" y="5107117"/>
            <a:ext cx="1431802" cy="369332"/>
          </a:xfrm>
          <a:prstGeom prst="rect">
            <a:avLst/>
          </a:prstGeom>
          <a:noFill/>
        </p:spPr>
        <p:txBody>
          <a:bodyPr wrap="none" rtlCol="0">
            <a:spAutoFit/>
          </a:bodyPr>
          <a:lstStyle/>
          <a:p>
            <a:r>
              <a:rPr lang="en-US" altLang="zh-CN" b="1" dirty="0">
                <a:solidFill>
                  <a:srgbClr val="0070C0"/>
                </a:solidFill>
              </a:rPr>
              <a:t>Avg</a:t>
            </a:r>
            <a:r>
              <a:rPr lang="zh-CN" altLang="en-US" b="1" dirty="0">
                <a:solidFill>
                  <a:srgbClr val="0070C0"/>
                </a:solidFill>
              </a:rPr>
              <a:t> </a:t>
            </a:r>
            <a:r>
              <a:rPr lang="en-US" altLang="zh-CN" b="1" dirty="0">
                <a:solidFill>
                  <a:srgbClr val="0070C0"/>
                </a:solidFill>
              </a:rPr>
              <a:t>Rotate</a:t>
            </a:r>
            <a:endParaRPr lang="en-US" b="1" dirty="0">
              <a:solidFill>
                <a:srgbClr val="0070C0"/>
              </a:solidFill>
            </a:endParaRPr>
          </a:p>
        </p:txBody>
      </p:sp>
    </p:spTree>
    <p:extLst>
      <p:ext uri="{BB962C8B-B14F-4D97-AF65-F5344CB8AC3E}">
        <p14:creationId xmlns:p14="http://schemas.microsoft.com/office/powerpoint/2010/main" val="27559264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F9227D-844B-C17D-64A5-E11D3047C5A1}"/>
              </a:ext>
            </a:extLst>
          </p:cNvPr>
          <p:cNvSpPr>
            <a:spLocks noGrp="1"/>
          </p:cNvSpPr>
          <p:nvPr>
            <p:ph type="title"/>
          </p:nvPr>
        </p:nvSpPr>
        <p:spPr/>
        <p:txBody>
          <a:bodyPr/>
          <a:lstStyle/>
          <a:p>
            <a:r>
              <a:rPr lang="en-US" altLang="zh-CN" dirty="0"/>
              <a:t>Effect</a:t>
            </a:r>
            <a:r>
              <a:rPr lang="zh-CN" altLang="en-US" dirty="0"/>
              <a:t> </a:t>
            </a:r>
            <a:r>
              <a:rPr lang="en-US" altLang="zh-CN" dirty="0"/>
              <a:t>of</a:t>
            </a:r>
            <a:r>
              <a:rPr lang="zh-CN" altLang="en-US" dirty="0"/>
              <a:t> </a:t>
            </a:r>
            <a:r>
              <a:rPr lang="en-US" altLang="zh-CN" dirty="0"/>
              <a:t>Workloads</a:t>
            </a:r>
            <a:endParaRPr lang="en-US" dirty="0"/>
          </a:p>
        </p:txBody>
      </p:sp>
      <p:sp>
        <p:nvSpPr>
          <p:cNvPr id="3" name="内容占位符 2">
            <a:extLst>
              <a:ext uri="{FF2B5EF4-FFF2-40B4-BE49-F238E27FC236}">
                <a16:creationId xmlns:a16="http://schemas.microsoft.com/office/drawing/2014/main" id="{69BB1213-BD6C-27CA-D636-FA7588509B13}"/>
              </a:ext>
            </a:extLst>
          </p:cNvPr>
          <p:cNvSpPr>
            <a:spLocks noGrp="1"/>
          </p:cNvSpPr>
          <p:nvPr>
            <p:ph idx="1"/>
          </p:nvPr>
        </p:nvSpPr>
        <p:spPr/>
        <p:txBody>
          <a:bodyPr/>
          <a:lstStyle/>
          <a:p>
            <a:r>
              <a:rPr lang="en-US" altLang="zh-CN" dirty="0"/>
              <a:t>Seeks</a:t>
            </a:r>
            <a:r>
              <a:rPr lang="zh-CN" altLang="en-US" dirty="0"/>
              <a:t> </a:t>
            </a:r>
            <a:r>
              <a:rPr lang="en-US" altLang="zh-CN" dirty="0"/>
              <a:t>and</a:t>
            </a:r>
            <a:r>
              <a:rPr lang="zh-CN" altLang="en-US" dirty="0"/>
              <a:t> </a:t>
            </a:r>
            <a:r>
              <a:rPr lang="en-US" altLang="zh-CN" dirty="0"/>
              <a:t>rotations</a:t>
            </a:r>
            <a:r>
              <a:rPr lang="zh-CN" altLang="en-US" dirty="0"/>
              <a:t> </a:t>
            </a:r>
            <a:r>
              <a:rPr lang="en-US" altLang="zh-CN" dirty="0"/>
              <a:t>are</a:t>
            </a:r>
            <a:r>
              <a:rPr lang="zh-CN" altLang="en-US" dirty="0"/>
              <a:t> </a:t>
            </a:r>
            <a:r>
              <a:rPr lang="en-US" altLang="zh-CN" b="1" dirty="0">
                <a:solidFill>
                  <a:srgbClr val="FF0000"/>
                </a:solidFill>
              </a:rPr>
              <a:t>slow</a:t>
            </a:r>
            <a:r>
              <a:rPr lang="zh-CN" altLang="en-US" dirty="0"/>
              <a:t> </a:t>
            </a:r>
            <a:r>
              <a:rPr lang="en-US" altLang="zh-CN" dirty="0"/>
              <a:t>while</a:t>
            </a:r>
            <a:r>
              <a:rPr lang="zh-CN" altLang="en-US" dirty="0"/>
              <a:t> </a:t>
            </a:r>
            <a:r>
              <a:rPr lang="en-US" altLang="zh-CN" dirty="0"/>
              <a:t>transfer</a:t>
            </a:r>
            <a:r>
              <a:rPr lang="zh-CN" altLang="en-US" dirty="0"/>
              <a:t> </a:t>
            </a:r>
            <a:r>
              <a:rPr lang="en-US" altLang="zh-CN" dirty="0"/>
              <a:t>is</a:t>
            </a:r>
            <a:r>
              <a:rPr lang="zh-CN" altLang="en-US" dirty="0"/>
              <a:t> </a:t>
            </a:r>
            <a:r>
              <a:rPr lang="en-US" altLang="zh-CN" dirty="0"/>
              <a:t>relatively</a:t>
            </a:r>
            <a:r>
              <a:rPr lang="zh-CN" altLang="en-US" dirty="0"/>
              <a:t> </a:t>
            </a:r>
            <a:r>
              <a:rPr lang="en-US" altLang="zh-CN" b="1" dirty="0">
                <a:solidFill>
                  <a:srgbClr val="0070C0"/>
                </a:solidFill>
              </a:rPr>
              <a:t>fast</a:t>
            </a:r>
          </a:p>
          <a:p>
            <a:endParaRPr lang="en-US" dirty="0"/>
          </a:p>
          <a:p>
            <a:r>
              <a:rPr lang="en-US" altLang="zh-CN" dirty="0"/>
              <a:t>What</a:t>
            </a:r>
            <a:r>
              <a:rPr lang="zh-CN" altLang="en-US" dirty="0"/>
              <a:t> </a:t>
            </a:r>
            <a:r>
              <a:rPr lang="en-US" altLang="zh-CN" dirty="0"/>
              <a:t>kind</a:t>
            </a:r>
            <a:r>
              <a:rPr lang="zh-CN" altLang="en-US" dirty="0"/>
              <a:t> </a:t>
            </a:r>
            <a:r>
              <a:rPr lang="en-US" altLang="zh-CN" dirty="0"/>
              <a:t>of</a:t>
            </a:r>
            <a:r>
              <a:rPr lang="zh-CN" altLang="en-US" dirty="0"/>
              <a:t> </a:t>
            </a:r>
            <a:r>
              <a:rPr lang="en-US" altLang="zh-CN" dirty="0"/>
              <a:t>workload</a:t>
            </a:r>
            <a:r>
              <a:rPr lang="zh-CN" altLang="en-US" dirty="0"/>
              <a:t> </a:t>
            </a:r>
            <a:r>
              <a:rPr lang="en-US" altLang="zh-CN" dirty="0"/>
              <a:t>is</a:t>
            </a:r>
            <a:r>
              <a:rPr lang="zh-CN" altLang="en-US" dirty="0"/>
              <a:t> </a:t>
            </a:r>
            <a:r>
              <a:rPr lang="en-US" altLang="zh-CN" b="1" dirty="0">
                <a:solidFill>
                  <a:srgbClr val="0070C0"/>
                </a:solidFill>
              </a:rPr>
              <a:t>best</a:t>
            </a:r>
            <a:r>
              <a:rPr lang="zh-CN" altLang="en-US" dirty="0"/>
              <a:t> </a:t>
            </a:r>
            <a:r>
              <a:rPr lang="en-US" altLang="zh-CN" dirty="0"/>
              <a:t>suited</a:t>
            </a:r>
            <a:r>
              <a:rPr lang="zh-CN" altLang="en-US" dirty="0"/>
              <a:t> </a:t>
            </a:r>
            <a:r>
              <a:rPr lang="en-US" altLang="zh-CN" dirty="0"/>
              <a:t>for</a:t>
            </a:r>
            <a:r>
              <a:rPr lang="zh-CN" altLang="en-US" dirty="0"/>
              <a:t> </a:t>
            </a:r>
            <a:r>
              <a:rPr lang="en-US" altLang="zh-CN" dirty="0"/>
              <a:t>disks?</a:t>
            </a:r>
          </a:p>
          <a:p>
            <a:pPr lvl="1"/>
            <a:r>
              <a:rPr lang="en-US" altLang="zh-CN" dirty="0"/>
              <a:t>Sequential</a:t>
            </a:r>
            <a:r>
              <a:rPr lang="zh-CN" altLang="en-US" dirty="0"/>
              <a:t> </a:t>
            </a:r>
            <a:r>
              <a:rPr lang="en-US" altLang="zh-CN" dirty="0"/>
              <a:t>I/O:</a:t>
            </a:r>
            <a:r>
              <a:rPr lang="zh-CN" altLang="en-US" dirty="0"/>
              <a:t> </a:t>
            </a:r>
            <a:r>
              <a:rPr lang="en-US" altLang="zh-CN" dirty="0"/>
              <a:t>access</a:t>
            </a:r>
            <a:r>
              <a:rPr lang="zh-CN" altLang="en-US" dirty="0"/>
              <a:t> </a:t>
            </a:r>
            <a:r>
              <a:rPr lang="en-US" altLang="zh-CN" dirty="0"/>
              <a:t>sectors</a:t>
            </a:r>
            <a:r>
              <a:rPr lang="zh-CN" altLang="en-US" dirty="0"/>
              <a:t> </a:t>
            </a:r>
            <a:r>
              <a:rPr lang="en-US" altLang="zh-CN" dirty="0"/>
              <a:t>in</a:t>
            </a:r>
            <a:r>
              <a:rPr lang="zh-CN" altLang="en-US" dirty="0"/>
              <a:t> </a:t>
            </a:r>
            <a:r>
              <a:rPr lang="en-US" altLang="zh-CN" dirty="0"/>
              <a:t>order</a:t>
            </a:r>
            <a:r>
              <a:rPr lang="zh-CN" altLang="en-US" dirty="0"/>
              <a:t> </a:t>
            </a:r>
            <a:endParaRPr lang="en-US" altLang="zh-CN" dirty="0"/>
          </a:p>
          <a:p>
            <a:pPr lvl="1"/>
            <a:r>
              <a:rPr lang="en-US" altLang="zh-CN" dirty="0"/>
              <a:t>Most</a:t>
            </a:r>
            <a:r>
              <a:rPr lang="zh-CN" altLang="en-US" dirty="0"/>
              <a:t> </a:t>
            </a:r>
            <a:r>
              <a:rPr lang="en-US" altLang="zh-CN" dirty="0"/>
              <a:t>of</a:t>
            </a:r>
            <a:r>
              <a:rPr lang="zh-CN" altLang="en-US" dirty="0"/>
              <a:t> </a:t>
            </a:r>
            <a:r>
              <a:rPr lang="en-US" altLang="zh-CN" dirty="0"/>
              <a:t>time</a:t>
            </a:r>
            <a:r>
              <a:rPr lang="zh-CN" altLang="en-US" dirty="0"/>
              <a:t> </a:t>
            </a:r>
            <a:r>
              <a:rPr lang="en-US" altLang="zh-CN" dirty="0"/>
              <a:t>is</a:t>
            </a:r>
            <a:r>
              <a:rPr lang="zh-CN" altLang="en-US" dirty="0"/>
              <a:t> </a:t>
            </a:r>
            <a:r>
              <a:rPr lang="en-US" altLang="zh-CN" dirty="0"/>
              <a:t>spent</a:t>
            </a:r>
            <a:r>
              <a:rPr lang="zh-CN" altLang="en-US" dirty="0"/>
              <a:t> </a:t>
            </a:r>
            <a:r>
              <a:rPr lang="en-US" altLang="zh-CN" dirty="0"/>
              <a:t>on</a:t>
            </a:r>
            <a:r>
              <a:rPr lang="zh-CN" altLang="en-US" dirty="0"/>
              <a:t> </a:t>
            </a:r>
            <a:r>
              <a:rPr lang="en-US" altLang="zh-CN" dirty="0"/>
              <a:t>transferring</a:t>
            </a:r>
          </a:p>
          <a:p>
            <a:pPr lvl="1"/>
            <a:endParaRPr lang="en-US" dirty="0"/>
          </a:p>
          <a:p>
            <a:r>
              <a:rPr lang="en-US" altLang="zh-CN" dirty="0"/>
              <a:t>Random</a:t>
            </a:r>
            <a:r>
              <a:rPr lang="zh-CN" altLang="en-US" dirty="0"/>
              <a:t> </a:t>
            </a:r>
            <a:r>
              <a:rPr lang="en-US" altLang="zh-CN" dirty="0"/>
              <a:t>workloads</a:t>
            </a:r>
            <a:r>
              <a:rPr lang="zh-CN" altLang="en-US" dirty="0"/>
              <a:t> </a:t>
            </a:r>
            <a:r>
              <a:rPr lang="en-US" altLang="zh-CN" dirty="0"/>
              <a:t>access</a:t>
            </a:r>
            <a:r>
              <a:rPr lang="zh-CN" altLang="en-US" dirty="0"/>
              <a:t> </a:t>
            </a:r>
            <a:r>
              <a:rPr lang="en-US" altLang="zh-CN" dirty="0"/>
              <a:t>sectors</a:t>
            </a:r>
            <a:r>
              <a:rPr lang="zh-CN" altLang="en-US" dirty="0"/>
              <a:t> </a:t>
            </a:r>
            <a:r>
              <a:rPr lang="en-US" altLang="zh-CN" dirty="0"/>
              <a:t>in</a:t>
            </a:r>
            <a:r>
              <a:rPr lang="zh-CN" altLang="en-US" dirty="0"/>
              <a:t> </a:t>
            </a:r>
            <a:r>
              <a:rPr lang="en-US" altLang="zh-CN" dirty="0"/>
              <a:t>a</a:t>
            </a:r>
            <a:r>
              <a:rPr lang="zh-CN" altLang="en-US" dirty="0"/>
              <a:t> </a:t>
            </a:r>
            <a:r>
              <a:rPr lang="en-US" altLang="zh-CN" dirty="0"/>
              <a:t>random</a:t>
            </a:r>
            <a:r>
              <a:rPr lang="zh-CN" altLang="en-US" dirty="0"/>
              <a:t> </a:t>
            </a:r>
            <a:r>
              <a:rPr lang="en-US" altLang="zh-CN" dirty="0"/>
              <a:t>order</a:t>
            </a:r>
          </a:p>
          <a:p>
            <a:pPr lvl="1"/>
            <a:r>
              <a:rPr lang="en-US" altLang="zh-CN" dirty="0"/>
              <a:t>Slow</a:t>
            </a:r>
            <a:r>
              <a:rPr lang="zh-CN" altLang="en-US" dirty="0"/>
              <a:t> </a:t>
            </a:r>
            <a:r>
              <a:rPr lang="en-US" altLang="zh-CN" dirty="0"/>
              <a:t>on</a:t>
            </a:r>
            <a:r>
              <a:rPr lang="zh-CN" altLang="en-US" dirty="0"/>
              <a:t> </a:t>
            </a:r>
            <a:r>
              <a:rPr lang="en-US" altLang="zh-CN" dirty="0"/>
              <a:t>disks</a:t>
            </a:r>
          </a:p>
          <a:p>
            <a:pPr lvl="1"/>
            <a:r>
              <a:rPr lang="en-US" altLang="zh-CN" dirty="0" err="1">
                <a:solidFill>
                  <a:srgbClr val="0070C0"/>
                </a:solidFill>
              </a:rPr>
              <a:t>Seek+rotation</a:t>
            </a:r>
            <a:r>
              <a:rPr lang="zh-CN" altLang="en-US" dirty="0">
                <a:solidFill>
                  <a:srgbClr val="0070C0"/>
                </a:solidFill>
              </a:rPr>
              <a:t> </a:t>
            </a:r>
            <a:r>
              <a:rPr lang="en-US" altLang="zh-CN" dirty="0">
                <a:solidFill>
                  <a:srgbClr val="0070C0"/>
                </a:solidFill>
              </a:rPr>
              <a:t>dominate</a:t>
            </a:r>
          </a:p>
          <a:p>
            <a:pPr lvl="1"/>
            <a:r>
              <a:rPr lang="en-US" altLang="zh-CN" dirty="0"/>
              <a:t>Avoid</a:t>
            </a:r>
            <a:r>
              <a:rPr lang="zh-CN" altLang="en-US" dirty="0"/>
              <a:t> </a:t>
            </a:r>
            <a:r>
              <a:rPr lang="en-US" altLang="zh-CN" dirty="0"/>
              <a:t>random</a:t>
            </a:r>
            <a:r>
              <a:rPr lang="zh-CN" altLang="en-US" dirty="0"/>
              <a:t> </a:t>
            </a:r>
            <a:r>
              <a:rPr lang="en-US" altLang="zh-CN" dirty="0"/>
              <a:t>I/O</a:t>
            </a:r>
            <a:r>
              <a:rPr lang="zh-CN" altLang="en-US" dirty="0"/>
              <a:t> </a:t>
            </a:r>
            <a:r>
              <a:rPr lang="en-US" altLang="zh-CN" dirty="0"/>
              <a:t>if</a:t>
            </a:r>
            <a:r>
              <a:rPr lang="zh-CN" altLang="en-US" dirty="0"/>
              <a:t> </a:t>
            </a:r>
            <a:r>
              <a:rPr lang="en-US" altLang="zh-CN" dirty="0"/>
              <a:t>possible</a:t>
            </a:r>
            <a:endParaRPr lang="en-US" dirty="0"/>
          </a:p>
        </p:txBody>
      </p:sp>
    </p:spTree>
    <p:extLst>
      <p:ext uri="{BB962C8B-B14F-4D97-AF65-F5344CB8AC3E}">
        <p14:creationId xmlns:p14="http://schemas.microsoft.com/office/powerpoint/2010/main" val="41536870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B73D0F-5AB2-96C0-3611-B2A4085E7092}"/>
              </a:ext>
            </a:extLst>
          </p:cNvPr>
          <p:cNvSpPr>
            <a:spLocks noGrp="1"/>
          </p:cNvSpPr>
          <p:nvPr>
            <p:ph type="title"/>
          </p:nvPr>
        </p:nvSpPr>
        <p:spPr/>
        <p:txBody>
          <a:bodyPr/>
          <a:lstStyle/>
          <a:p>
            <a:r>
              <a:rPr lang="en-US" altLang="zh-CN" dirty="0"/>
              <a:t>Solid-State</a:t>
            </a:r>
            <a:r>
              <a:rPr lang="zh-CN" altLang="en-US" dirty="0"/>
              <a:t> </a:t>
            </a:r>
            <a:r>
              <a:rPr lang="en-US" altLang="zh-CN" dirty="0"/>
              <a:t>Disk</a:t>
            </a:r>
            <a:r>
              <a:rPr lang="zh-CN" altLang="en-US" dirty="0"/>
              <a:t> </a:t>
            </a:r>
            <a:r>
              <a:rPr lang="en-US" altLang="zh-CN" dirty="0"/>
              <a:t>(SSD)</a:t>
            </a:r>
            <a:endParaRPr lang="en-US" dirty="0"/>
          </a:p>
        </p:txBody>
      </p:sp>
      <p:sp>
        <p:nvSpPr>
          <p:cNvPr id="3" name="内容占位符 2">
            <a:extLst>
              <a:ext uri="{FF2B5EF4-FFF2-40B4-BE49-F238E27FC236}">
                <a16:creationId xmlns:a16="http://schemas.microsoft.com/office/drawing/2014/main" id="{429D4BC5-0C06-DE24-D69C-4E0B68A347B1}"/>
              </a:ext>
            </a:extLst>
          </p:cNvPr>
          <p:cNvSpPr>
            <a:spLocks noGrp="1"/>
          </p:cNvSpPr>
          <p:nvPr>
            <p:ph idx="1"/>
          </p:nvPr>
        </p:nvSpPr>
        <p:spPr/>
        <p:txBody>
          <a:bodyPr/>
          <a:lstStyle/>
          <a:p>
            <a:r>
              <a:rPr lang="en-US" altLang="zh-CN" dirty="0"/>
              <a:t>HDD</a:t>
            </a:r>
            <a:r>
              <a:rPr lang="zh-CN" altLang="en-US" dirty="0"/>
              <a:t> </a:t>
            </a:r>
            <a:r>
              <a:rPr lang="en-US" altLang="zh-CN" dirty="0"/>
              <a:t>–</a:t>
            </a:r>
            <a:r>
              <a:rPr lang="zh-CN" altLang="en-US" dirty="0"/>
              <a:t> </a:t>
            </a:r>
            <a:r>
              <a:rPr lang="en-US" altLang="zh-CN" b="1" dirty="0">
                <a:solidFill>
                  <a:srgbClr val="FF0000"/>
                </a:solidFill>
              </a:rPr>
              <a:t>Mechanical</a:t>
            </a:r>
            <a:r>
              <a:rPr lang="zh-CN" altLang="en-US" b="1" dirty="0">
                <a:solidFill>
                  <a:srgbClr val="FF0000"/>
                </a:solidFill>
              </a:rPr>
              <a:t> </a:t>
            </a:r>
            <a:r>
              <a:rPr lang="en-US" altLang="zh-CN" b="1" dirty="0">
                <a:solidFill>
                  <a:srgbClr val="FF0000"/>
                </a:solidFill>
              </a:rPr>
              <a:t>Disk</a:t>
            </a:r>
          </a:p>
          <a:p>
            <a:pPr lvl="1"/>
            <a:r>
              <a:rPr lang="en-US" altLang="zh-CN" dirty="0">
                <a:solidFill>
                  <a:srgbClr val="FF0000"/>
                </a:solidFill>
              </a:rPr>
              <a:t>Slow</a:t>
            </a:r>
            <a:r>
              <a:rPr lang="zh-CN" altLang="en-US" dirty="0">
                <a:solidFill>
                  <a:srgbClr val="FF0000"/>
                </a:solidFill>
              </a:rPr>
              <a:t> </a:t>
            </a:r>
            <a:r>
              <a:rPr lang="en-US" altLang="zh-CN" dirty="0">
                <a:solidFill>
                  <a:srgbClr val="FF0000"/>
                </a:solidFill>
              </a:rPr>
              <a:t>(seek,</a:t>
            </a:r>
            <a:r>
              <a:rPr lang="zh-CN" altLang="en-US" dirty="0">
                <a:solidFill>
                  <a:srgbClr val="FF0000"/>
                </a:solidFill>
              </a:rPr>
              <a:t> </a:t>
            </a:r>
            <a:r>
              <a:rPr lang="en-US" altLang="zh-CN" dirty="0">
                <a:solidFill>
                  <a:srgbClr val="FF0000"/>
                </a:solidFill>
              </a:rPr>
              <a:t>rotate,</a:t>
            </a:r>
            <a:r>
              <a:rPr lang="zh-CN" altLang="en-US" dirty="0">
                <a:solidFill>
                  <a:srgbClr val="FF0000"/>
                </a:solidFill>
              </a:rPr>
              <a:t> </a:t>
            </a:r>
            <a:r>
              <a:rPr lang="en-US" altLang="zh-CN" dirty="0">
                <a:solidFill>
                  <a:srgbClr val="FF0000"/>
                </a:solidFill>
              </a:rPr>
              <a:t>transfer)</a:t>
            </a:r>
          </a:p>
          <a:p>
            <a:pPr lvl="1"/>
            <a:r>
              <a:rPr lang="en-US" altLang="zh-CN" dirty="0">
                <a:solidFill>
                  <a:srgbClr val="FF0000"/>
                </a:solidFill>
              </a:rPr>
              <a:t>Poor</a:t>
            </a:r>
            <a:r>
              <a:rPr lang="zh-CN" altLang="en-US" dirty="0">
                <a:solidFill>
                  <a:srgbClr val="FF0000"/>
                </a:solidFill>
              </a:rPr>
              <a:t> </a:t>
            </a:r>
            <a:r>
              <a:rPr lang="en-US" altLang="zh-CN" dirty="0">
                <a:solidFill>
                  <a:srgbClr val="FF0000"/>
                </a:solidFill>
              </a:rPr>
              <a:t>performance</a:t>
            </a:r>
            <a:r>
              <a:rPr lang="zh-CN" altLang="en-US" dirty="0">
                <a:solidFill>
                  <a:srgbClr val="FF0000"/>
                </a:solidFill>
              </a:rPr>
              <a:t> </a:t>
            </a:r>
            <a:r>
              <a:rPr lang="en-US" altLang="zh-CN" dirty="0">
                <a:solidFill>
                  <a:srgbClr val="FF0000"/>
                </a:solidFill>
              </a:rPr>
              <a:t>for</a:t>
            </a:r>
            <a:r>
              <a:rPr lang="zh-CN" altLang="en-US" dirty="0">
                <a:solidFill>
                  <a:srgbClr val="FF0000"/>
                </a:solidFill>
              </a:rPr>
              <a:t> </a:t>
            </a:r>
            <a:r>
              <a:rPr lang="en-US" altLang="zh-CN" dirty="0">
                <a:solidFill>
                  <a:srgbClr val="FF0000"/>
                </a:solidFill>
              </a:rPr>
              <a:t>random</a:t>
            </a:r>
            <a:r>
              <a:rPr lang="zh-CN" altLang="en-US" dirty="0">
                <a:solidFill>
                  <a:srgbClr val="FF0000"/>
                </a:solidFill>
              </a:rPr>
              <a:t> </a:t>
            </a:r>
            <a:r>
              <a:rPr lang="en-US" altLang="zh-CN" dirty="0">
                <a:solidFill>
                  <a:srgbClr val="FF0000"/>
                </a:solidFill>
              </a:rPr>
              <a:t>I/O</a:t>
            </a:r>
          </a:p>
          <a:p>
            <a:pPr lvl="1"/>
            <a:r>
              <a:rPr lang="en-US" altLang="zh-CN" dirty="0">
                <a:solidFill>
                  <a:srgbClr val="0070C0"/>
                </a:solidFill>
              </a:rPr>
              <a:t>$</a:t>
            </a:r>
            <a:r>
              <a:rPr lang="zh-CN" altLang="en-US" dirty="0">
                <a:solidFill>
                  <a:srgbClr val="0070C0"/>
                </a:solidFill>
              </a:rPr>
              <a:t> </a:t>
            </a:r>
            <a:r>
              <a:rPr lang="en-US" altLang="zh-CN" dirty="0">
                <a:solidFill>
                  <a:srgbClr val="0070C0"/>
                </a:solidFill>
              </a:rPr>
              <a:t>cheap</a:t>
            </a:r>
          </a:p>
          <a:p>
            <a:pPr lvl="1"/>
            <a:r>
              <a:rPr lang="en-US" altLang="zh-CN" dirty="0">
                <a:solidFill>
                  <a:srgbClr val="0070C0"/>
                </a:solidFill>
              </a:rPr>
              <a:t>High</a:t>
            </a:r>
            <a:r>
              <a:rPr lang="zh-CN" altLang="en-US" dirty="0">
                <a:solidFill>
                  <a:srgbClr val="0070C0"/>
                </a:solidFill>
              </a:rPr>
              <a:t> </a:t>
            </a:r>
            <a:r>
              <a:rPr lang="en-US" altLang="zh-CN" dirty="0">
                <a:solidFill>
                  <a:srgbClr val="0070C0"/>
                </a:solidFill>
              </a:rPr>
              <a:t>capacity</a:t>
            </a:r>
          </a:p>
          <a:p>
            <a:pPr lvl="1"/>
            <a:endParaRPr lang="en-US" dirty="0">
              <a:solidFill>
                <a:srgbClr val="FF0000"/>
              </a:solidFill>
            </a:endParaRPr>
          </a:p>
          <a:p>
            <a:r>
              <a:rPr lang="en-US" altLang="zh-CN" dirty="0">
                <a:solidFill>
                  <a:srgbClr val="0070C0"/>
                </a:solidFill>
              </a:rPr>
              <a:t>Solid-state</a:t>
            </a:r>
            <a:r>
              <a:rPr lang="zh-CN" altLang="en-US" dirty="0">
                <a:solidFill>
                  <a:srgbClr val="0070C0"/>
                </a:solidFill>
              </a:rPr>
              <a:t> </a:t>
            </a:r>
            <a:r>
              <a:rPr lang="en-US" altLang="zh-CN" dirty="0">
                <a:solidFill>
                  <a:srgbClr val="0070C0"/>
                </a:solidFill>
              </a:rPr>
              <a:t>disk</a:t>
            </a:r>
            <a:r>
              <a:rPr lang="zh-CN" altLang="en-US" dirty="0">
                <a:solidFill>
                  <a:srgbClr val="0070C0"/>
                </a:solidFill>
              </a:rPr>
              <a:t> </a:t>
            </a:r>
            <a:r>
              <a:rPr lang="en-US" altLang="zh-CN" dirty="0">
                <a:solidFill>
                  <a:srgbClr val="0070C0"/>
                </a:solidFill>
              </a:rPr>
              <a:t>(SSD)</a:t>
            </a:r>
            <a:r>
              <a:rPr lang="zh-CN" altLang="en-US" dirty="0">
                <a:solidFill>
                  <a:srgbClr val="0070C0"/>
                </a:solidFill>
              </a:rPr>
              <a:t> </a:t>
            </a:r>
            <a:r>
              <a:rPr lang="en-US" altLang="zh-CN" dirty="0">
                <a:solidFill>
                  <a:srgbClr val="0070C0"/>
                </a:solidFill>
              </a:rPr>
              <a:t>–</a:t>
            </a:r>
            <a:r>
              <a:rPr lang="zh-CN" altLang="en-US" dirty="0">
                <a:solidFill>
                  <a:srgbClr val="0070C0"/>
                </a:solidFill>
              </a:rPr>
              <a:t> </a:t>
            </a:r>
            <a:r>
              <a:rPr lang="en-US" altLang="zh-CN" dirty="0">
                <a:solidFill>
                  <a:srgbClr val="0070C0"/>
                </a:solidFill>
              </a:rPr>
              <a:t>flash</a:t>
            </a:r>
            <a:r>
              <a:rPr lang="zh-CN" altLang="en-US" dirty="0">
                <a:solidFill>
                  <a:srgbClr val="0070C0"/>
                </a:solidFill>
              </a:rPr>
              <a:t> </a:t>
            </a:r>
            <a:r>
              <a:rPr lang="en-US" altLang="zh-CN" dirty="0">
                <a:solidFill>
                  <a:srgbClr val="0070C0"/>
                </a:solidFill>
              </a:rPr>
              <a:t>based</a:t>
            </a:r>
            <a:r>
              <a:rPr lang="zh-CN" altLang="en-US" dirty="0">
                <a:solidFill>
                  <a:srgbClr val="0070C0"/>
                </a:solidFill>
              </a:rPr>
              <a:t> </a:t>
            </a:r>
            <a:r>
              <a:rPr lang="en-US" altLang="zh-CN" dirty="0">
                <a:solidFill>
                  <a:srgbClr val="0070C0"/>
                </a:solidFill>
              </a:rPr>
              <a:t>disk</a:t>
            </a:r>
          </a:p>
          <a:p>
            <a:pPr lvl="1"/>
            <a:r>
              <a:rPr lang="en-US" altLang="zh-CN" dirty="0">
                <a:solidFill>
                  <a:srgbClr val="0070C0"/>
                </a:solidFill>
              </a:rPr>
              <a:t>Single</a:t>
            </a:r>
            <a:r>
              <a:rPr lang="zh-CN" altLang="en-US" dirty="0">
                <a:solidFill>
                  <a:srgbClr val="0070C0"/>
                </a:solidFill>
              </a:rPr>
              <a:t> </a:t>
            </a:r>
            <a:r>
              <a:rPr lang="en-US" altLang="zh-CN" dirty="0">
                <a:solidFill>
                  <a:srgbClr val="0070C0"/>
                </a:solidFill>
              </a:rPr>
              <a:t>or</a:t>
            </a:r>
            <a:r>
              <a:rPr lang="zh-CN" altLang="en-US" dirty="0">
                <a:solidFill>
                  <a:srgbClr val="0070C0"/>
                </a:solidFill>
              </a:rPr>
              <a:t> </a:t>
            </a:r>
            <a:r>
              <a:rPr lang="en-US" altLang="zh-CN" dirty="0">
                <a:solidFill>
                  <a:srgbClr val="0070C0"/>
                </a:solidFill>
              </a:rPr>
              <a:t>multiple</a:t>
            </a:r>
            <a:r>
              <a:rPr lang="zh-CN" altLang="en-US" dirty="0">
                <a:solidFill>
                  <a:srgbClr val="0070C0"/>
                </a:solidFill>
              </a:rPr>
              <a:t> </a:t>
            </a:r>
            <a:r>
              <a:rPr lang="en-US" altLang="zh-CN" dirty="0">
                <a:solidFill>
                  <a:srgbClr val="0070C0"/>
                </a:solidFill>
              </a:rPr>
              <a:t>transistors</a:t>
            </a:r>
            <a:r>
              <a:rPr lang="zh-CN" altLang="en-US" dirty="0">
                <a:solidFill>
                  <a:srgbClr val="0070C0"/>
                </a:solidFill>
              </a:rPr>
              <a:t> </a:t>
            </a:r>
            <a:r>
              <a:rPr lang="en-US" altLang="zh-CN" dirty="0">
                <a:solidFill>
                  <a:srgbClr val="0070C0"/>
                </a:solidFill>
              </a:rPr>
              <a:t>for</a:t>
            </a:r>
            <a:r>
              <a:rPr lang="zh-CN" altLang="en-US" dirty="0">
                <a:solidFill>
                  <a:srgbClr val="0070C0"/>
                </a:solidFill>
              </a:rPr>
              <a:t> </a:t>
            </a:r>
            <a:r>
              <a:rPr lang="en-US" altLang="zh-CN" dirty="0">
                <a:solidFill>
                  <a:srgbClr val="0070C0"/>
                </a:solidFill>
              </a:rPr>
              <a:t>storage</a:t>
            </a:r>
          </a:p>
          <a:p>
            <a:pPr lvl="1"/>
            <a:r>
              <a:rPr lang="en-US" altLang="zh-CN" dirty="0">
                <a:solidFill>
                  <a:srgbClr val="0070C0"/>
                </a:solidFill>
              </a:rPr>
              <a:t>Fast:</a:t>
            </a:r>
            <a:r>
              <a:rPr lang="zh-CN" altLang="en-US" dirty="0">
                <a:solidFill>
                  <a:srgbClr val="0070C0"/>
                </a:solidFill>
              </a:rPr>
              <a:t> </a:t>
            </a:r>
            <a:r>
              <a:rPr lang="en-US" altLang="zh-CN" dirty="0">
                <a:solidFill>
                  <a:srgbClr val="0070C0"/>
                </a:solidFill>
              </a:rPr>
              <a:t>no</a:t>
            </a:r>
            <a:r>
              <a:rPr lang="zh-CN" altLang="en-US" dirty="0">
                <a:solidFill>
                  <a:srgbClr val="0070C0"/>
                </a:solidFill>
              </a:rPr>
              <a:t> </a:t>
            </a:r>
            <a:r>
              <a:rPr lang="en-US" altLang="zh-CN" dirty="0">
                <a:solidFill>
                  <a:srgbClr val="0070C0"/>
                </a:solidFill>
              </a:rPr>
              <a:t>moving,</a:t>
            </a:r>
            <a:r>
              <a:rPr lang="zh-CN" altLang="en-US" dirty="0">
                <a:solidFill>
                  <a:srgbClr val="0070C0"/>
                </a:solidFill>
              </a:rPr>
              <a:t> </a:t>
            </a:r>
            <a:r>
              <a:rPr lang="en-US" altLang="zh-CN" dirty="0">
                <a:solidFill>
                  <a:srgbClr val="0070C0"/>
                </a:solidFill>
              </a:rPr>
              <a:t>no</a:t>
            </a:r>
            <a:r>
              <a:rPr lang="zh-CN" altLang="en-US" dirty="0">
                <a:solidFill>
                  <a:srgbClr val="0070C0"/>
                </a:solidFill>
              </a:rPr>
              <a:t> </a:t>
            </a:r>
            <a:r>
              <a:rPr lang="en-US" altLang="zh-CN" dirty="0">
                <a:solidFill>
                  <a:srgbClr val="0070C0"/>
                </a:solidFill>
              </a:rPr>
              <a:t>seek</a:t>
            </a:r>
          </a:p>
          <a:p>
            <a:pPr lvl="1"/>
            <a:r>
              <a:rPr lang="en-US" altLang="zh-CN" dirty="0">
                <a:solidFill>
                  <a:srgbClr val="0070C0"/>
                </a:solidFill>
              </a:rPr>
              <a:t>Parallel</a:t>
            </a:r>
          </a:p>
          <a:p>
            <a:pPr lvl="1"/>
            <a:r>
              <a:rPr lang="en-US" altLang="zh-CN" dirty="0">
                <a:solidFill>
                  <a:srgbClr val="FF0000"/>
                </a:solidFill>
              </a:rPr>
              <a:t>$$</a:t>
            </a:r>
            <a:r>
              <a:rPr lang="zh-CN" altLang="en-US" dirty="0">
                <a:solidFill>
                  <a:srgbClr val="FF0000"/>
                </a:solidFill>
              </a:rPr>
              <a:t> </a:t>
            </a:r>
            <a:r>
              <a:rPr lang="en-US" altLang="zh-CN" dirty="0">
                <a:solidFill>
                  <a:srgbClr val="FF0000"/>
                </a:solidFill>
              </a:rPr>
              <a:t>More</a:t>
            </a:r>
            <a:r>
              <a:rPr lang="zh-CN" altLang="en-US" dirty="0">
                <a:solidFill>
                  <a:srgbClr val="FF0000"/>
                </a:solidFill>
              </a:rPr>
              <a:t> </a:t>
            </a:r>
            <a:r>
              <a:rPr lang="en-US" altLang="zh-CN" dirty="0">
                <a:solidFill>
                  <a:srgbClr val="FF0000"/>
                </a:solidFill>
              </a:rPr>
              <a:t>expensive</a:t>
            </a:r>
          </a:p>
          <a:p>
            <a:pPr lvl="1"/>
            <a:r>
              <a:rPr lang="en-US" altLang="zh-CN" dirty="0">
                <a:solidFill>
                  <a:srgbClr val="FF0000"/>
                </a:solidFill>
              </a:rPr>
              <a:t>Wear</a:t>
            </a:r>
            <a:r>
              <a:rPr lang="zh-CN" altLang="en-US" dirty="0">
                <a:solidFill>
                  <a:srgbClr val="FF0000"/>
                </a:solidFill>
              </a:rPr>
              <a:t> </a:t>
            </a:r>
            <a:r>
              <a:rPr lang="en-US" altLang="zh-CN" dirty="0">
                <a:solidFill>
                  <a:srgbClr val="FF0000"/>
                </a:solidFill>
              </a:rPr>
              <a:t>out</a:t>
            </a:r>
            <a:r>
              <a:rPr lang="zh-CN" altLang="en-US" dirty="0">
                <a:solidFill>
                  <a:srgbClr val="FF0000"/>
                </a:solidFill>
              </a:rPr>
              <a:t> </a:t>
            </a:r>
            <a:r>
              <a:rPr lang="en-US" altLang="zh-CN" dirty="0">
                <a:solidFill>
                  <a:srgbClr val="FF0000"/>
                </a:solidFill>
              </a:rPr>
              <a:t>issue</a:t>
            </a:r>
            <a:endParaRPr lang="en-US" dirty="0">
              <a:solidFill>
                <a:srgbClr val="FF0000"/>
              </a:solidFill>
            </a:endParaRPr>
          </a:p>
        </p:txBody>
      </p:sp>
      <p:pic>
        <p:nvPicPr>
          <p:cNvPr id="6" name="图片 5">
            <a:extLst>
              <a:ext uri="{FF2B5EF4-FFF2-40B4-BE49-F238E27FC236}">
                <a16:creationId xmlns:a16="http://schemas.microsoft.com/office/drawing/2014/main" id="{673E8964-878E-F0BA-6282-3EAECF610243}"/>
              </a:ext>
            </a:extLst>
          </p:cNvPr>
          <p:cNvPicPr>
            <a:picLocks noChangeAspect="1"/>
          </p:cNvPicPr>
          <p:nvPr/>
        </p:nvPicPr>
        <p:blipFill>
          <a:blip r:embed="rId2"/>
          <a:stretch>
            <a:fillRect/>
          </a:stretch>
        </p:blipFill>
        <p:spPr>
          <a:xfrm>
            <a:off x="7943851" y="158355"/>
            <a:ext cx="2218077" cy="3484336"/>
          </a:xfrm>
          <a:prstGeom prst="rect">
            <a:avLst/>
          </a:prstGeom>
        </p:spPr>
      </p:pic>
      <p:pic>
        <p:nvPicPr>
          <p:cNvPr id="7" name="图片 6">
            <a:extLst>
              <a:ext uri="{FF2B5EF4-FFF2-40B4-BE49-F238E27FC236}">
                <a16:creationId xmlns:a16="http://schemas.microsoft.com/office/drawing/2014/main" id="{9DAC394D-9846-E0F9-151E-5A6B23283A7D}"/>
              </a:ext>
            </a:extLst>
          </p:cNvPr>
          <p:cNvPicPr>
            <a:picLocks noChangeAspect="1"/>
          </p:cNvPicPr>
          <p:nvPr/>
        </p:nvPicPr>
        <p:blipFill>
          <a:blip r:embed="rId3"/>
          <a:stretch>
            <a:fillRect/>
          </a:stretch>
        </p:blipFill>
        <p:spPr>
          <a:xfrm>
            <a:off x="8046358" y="3758974"/>
            <a:ext cx="1801961" cy="2652486"/>
          </a:xfrm>
          <a:prstGeom prst="rect">
            <a:avLst/>
          </a:prstGeom>
        </p:spPr>
      </p:pic>
    </p:spTree>
    <p:extLst>
      <p:ext uri="{BB962C8B-B14F-4D97-AF65-F5344CB8AC3E}">
        <p14:creationId xmlns:p14="http://schemas.microsoft.com/office/powerpoint/2010/main" val="29812285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1D374E-48DD-FF17-AB77-7B9F0FDC617C}"/>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5155A62A-EE14-0F64-38BD-9DD9E486EB8E}"/>
              </a:ext>
            </a:extLst>
          </p:cNvPr>
          <p:cNvSpPr>
            <a:spLocks noGrp="1"/>
          </p:cNvSpPr>
          <p:nvPr>
            <p:ph idx="1"/>
          </p:nvPr>
        </p:nvSpPr>
        <p:spPr/>
        <p:txBody>
          <a:bodyPr/>
          <a:lstStyle/>
          <a:p>
            <a:endParaRPr lang="en-US"/>
          </a:p>
        </p:txBody>
      </p:sp>
      <p:sp>
        <p:nvSpPr>
          <p:cNvPr id="5" name="内容占位符 2">
            <a:extLst>
              <a:ext uri="{FF2B5EF4-FFF2-40B4-BE49-F238E27FC236}">
                <a16:creationId xmlns:a16="http://schemas.microsoft.com/office/drawing/2014/main" id="{652AF2D3-FB4B-EACA-4367-56D22F822596}"/>
              </a:ext>
            </a:extLst>
          </p:cNvPr>
          <p:cNvSpPr txBox="1">
            <a:spLocks/>
          </p:cNvSpPr>
          <p:nvPr/>
        </p:nvSpPr>
        <p:spPr>
          <a:xfrm>
            <a:off x="1838587" y="1198909"/>
            <a:ext cx="8502294" cy="5138531"/>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en-US" altLang="zh-CN"/>
              <a:t>HDD</a:t>
            </a:r>
            <a:r>
              <a:rPr lang="zh-CN" altLang="en-US"/>
              <a:t> </a:t>
            </a:r>
            <a:r>
              <a:rPr lang="en-US" altLang="zh-CN"/>
              <a:t>–</a:t>
            </a:r>
            <a:r>
              <a:rPr lang="zh-CN" altLang="en-US"/>
              <a:t> </a:t>
            </a:r>
            <a:r>
              <a:rPr lang="en-US" altLang="zh-CN">
                <a:solidFill>
                  <a:srgbClr val="FF0000"/>
                </a:solidFill>
              </a:rPr>
              <a:t>Mechanical</a:t>
            </a:r>
            <a:r>
              <a:rPr lang="zh-CN" altLang="en-US">
                <a:solidFill>
                  <a:srgbClr val="FF0000"/>
                </a:solidFill>
              </a:rPr>
              <a:t> </a:t>
            </a:r>
            <a:r>
              <a:rPr lang="en-US" altLang="zh-CN">
                <a:solidFill>
                  <a:srgbClr val="FF0000"/>
                </a:solidFill>
              </a:rPr>
              <a:t>Disk</a:t>
            </a:r>
          </a:p>
          <a:p>
            <a:pPr lvl="1"/>
            <a:r>
              <a:rPr lang="en-US" altLang="zh-CN">
                <a:solidFill>
                  <a:srgbClr val="FF0000"/>
                </a:solidFill>
              </a:rPr>
              <a:t>Slow</a:t>
            </a:r>
            <a:r>
              <a:rPr lang="zh-CN" altLang="en-US">
                <a:solidFill>
                  <a:srgbClr val="FF0000"/>
                </a:solidFill>
              </a:rPr>
              <a:t> </a:t>
            </a:r>
            <a:r>
              <a:rPr lang="en-US" altLang="zh-CN">
                <a:solidFill>
                  <a:srgbClr val="FF0000"/>
                </a:solidFill>
              </a:rPr>
              <a:t>(seek,</a:t>
            </a:r>
            <a:r>
              <a:rPr lang="zh-CN" altLang="en-US">
                <a:solidFill>
                  <a:srgbClr val="FF0000"/>
                </a:solidFill>
              </a:rPr>
              <a:t> </a:t>
            </a:r>
            <a:r>
              <a:rPr lang="en-US" altLang="zh-CN">
                <a:solidFill>
                  <a:srgbClr val="FF0000"/>
                </a:solidFill>
              </a:rPr>
              <a:t>rotate,</a:t>
            </a:r>
            <a:r>
              <a:rPr lang="zh-CN" altLang="en-US">
                <a:solidFill>
                  <a:srgbClr val="FF0000"/>
                </a:solidFill>
              </a:rPr>
              <a:t> </a:t>
            </a:r>
            <a:r>
              <a:rPr lang="en-US" altLang="zh-CN">
                <a:solidFill>
                  <a:srgbClr val="FF0000"/>
                </a:solidFill>
              </a:rPr>
              <a:t>transfer)</a:t>
            </a:r>
          </a:p>
          <a:p>
            <a:pPr lvl="1"/>
            <a:r>
              <a:rPr lang="en-US" altLang="zh-CN">
                <a:solidFill>
                  <a:srgbClr val="FF0000"/>
                </a:solidFill>
              </a:rPr>
              <a:t>Poor</a:t>
            </a:r>
            <a:r>
              <a:rPr lang="zh-CN" altLang="en-US">
                <a:solidFill>
                  <a:srgbClr val="FF0000"/>
                </a:solidFill>
              </a:rPr>
              <a:t> </a:t>
            </a:r>
            <a:r>
              <a:rPr lang="en-US" altLang="zh-CN">
                <a:solidFill>
                  <a:srgbClr val="FF0000"/>
                </a:solidFill>
              </a:rPr>
              <a:t>performance</a:t>
            </a:r>
            <a:r>
              <a:rPr lang="zh-CN" altLang="en-US">
                <a:solidFill>
                  <a:srgbClr val="FF0000"/>
                </a:solidFill>
              </a:rPr>
              <a:t> </a:t>
            </a:r>
            <a:r>
              <a:rPr lang="en-US" altLang="zh-CN">
                <a:solidFill>
                  <a:srgbClr val="FF0000"/>
                </a:solidFill>
              </a:rPr>
              <a:t>for</a:t>
            </a:r>
            <a:r>
              <a:rPr lang="zh-CN" altLang="en-US">
                <a:solidFill>
                  <a:srgbClr val="FF0000"/>
                </a:solidFill>
              </a:rPr>
              <a:t> </a:t>
            </a:r>
            <a:r>
              <a:rPr lang="en-US" altLang="zh-CN">
                <a:solidFill>
                  <a:srgbClr val="FF0000"/>
                </a:solidFill>
              </a:rPr>
              <a:t>random</a:t>
            </a:r>
            <a:r>
              <a:rPr lang="zh-CN" altLang="en-US">
                <a:solidFill>
                  <a:srgbClr val="FF0000"/>
                </a:solidFill>
              </a:rPr>
              <a:t> </a:t>
            </a:r>
            <a:r>
              <a:rPr lang="en-US" altLang="zh-CN">
                <a:solidFill>
                  <a:srgbClr val="FF0000"/>
                </a:solidFill>
              </a:rPr>
              <a:t>I/O</a:t>
            </a:r>
          </a:p>
          <a:p>
            <a:pPr lvl="1"/>
            <a:r>
              <a:rPr lang="en-US" altLang="zh-CN">
                <a:solidFill>
                  <a:srgbClr val="FF0000"/>
                </a:solidFill>
              </a:rPr>
              <a:t>$</a:t>
            </a:r>
            <a:r>
              <a:rPr lang="zh-CN" altLang="en-US">
                <a:solidFill>
                  <a:srgbClr val="FF0000"/>
                </a:solidFill>
              </a:rPr>
              <a:t> </a:t>
            </a:r>
            <a:r>
              <a:rPr lang="en-US" altLang="zh-CN">
                <a:solidFill>
                  <a:srgbClr val="FF0000"/>
                </a:solidFill>
              </a:rPr>
              <a:t>cheap</a:t>
            </a:r>
          </a:p>
          <a:p>
            <a:pPr lvl="1"/>
            <a:endParaRPr lang="en-US">
              <a:solidFill>
                <a:srgbClr val="FF0000"/>
              </a:solidFill>
            </a:endParaRPr>
          </a:p>
          <a:p>
            <a:r>
              <a:rPr lang="en-US" altLang="zh-CN">
                <a:solidFill>
                  <a:srgbClr val="0070C0"/>
                </a:solidFill>
              </a:rPr>
              <a:t>Solid-state</a:t>
            </a:r>
            <a:r>
              <a:rPr lang="zh-CN" altLang="en-US">
                <a:solidFill>
                  <a:srgbClr val="0070C0"/>
                </a:solidFill>
              </a:rPr>
              <a:t> </a:t>
            </a:r>
            <a:r>
              <a:rPr lang="en-US" altLang="zh-CN">
                <a:solidFill>
                  <a:srgbClr val="0070C0"/>
                </a:solidFill>
              </a:rPr>
              <a:t>disk</a:t>
            </a:r>
            <a:r>
              <a:rPr lang="zh-CN" altLang="en-US">
                <a:solidFill>
                  <a:srgbClr val="0070C0"/>
                </a:solidFill>
              </a:rPr>
              <a:t> </a:t>
            </a:r>
            <a:r>
              <a:rPr lang="en-US" altLang="zh-CN">
                <a:solidFill>
                  <a:srgbClr val="0070C0"/>
                </a:solidFill>
              </a:rPr>
              <a:t>(SSD)</a:t>
            </a:r>
            <a:r>
              <a:rPr lang="zh-CN" altLang="en-US">
                <a:solidFill>
                  <a:srgbClr val="0070C0"/>
                </a:solidFill>
              </a:rPr>
              <a:t> </a:t>
            </a:r>
            <a:r>
              <a:rPr lang="en-US" altLang="zh-CN">
                <a:solidFill>
                  <a:srgbClr val="0070C0"/>
                </a:solidFill>
              </a:rPr>
              <a:t>–</a:t>
            </a:r>
            <a:r>
              <a:rPr lang="zh-CN" altLang="en-US">
                <a:solidFill>
                  <a:srgbClr val="0070C0"/>
                </a:solidFill>
              </a:rPr>
              <a:t> </a:t>
            </a:r>
            <a:r>
              <a:rPr lang="en-US" altLang="zh-CN">
                <a:solidFill>
                  <a:srgbClr val="0070C0"/>
                </a:solidFill>
              </a:rPr>
              <a:t>flash</a:t>
            </a:r>
            <a:r>
              <a:rPr lang="zh-CN" altLang="en-US">
                <a:solidFill>
                  <a:srgbClr val="0070C0"/>
                </a:solidFill>
              </a:rPr>
              <a:t> </a:t>
            </a:r>
            <a:r>
              <a:rPr lang="en-US" altLang="zh-CN">
                <a:solidFill>
                  <a:srgbClr val="0070C0"/>
                </a:solidFill>
              </a:rPr>
              <a:t>based</a:t>
            </a:r>
            <a:r>
              <a:rPr lang="zh-CN" altLang="en-US">
                <a:solidFill>
                  <a:srgbClr val="0070C0"/>
                </a:solidFill>
              </a:rPr>
              <a:t> </a:t>
            </a:r>
            <a:r>
              <a:rPr lang="en-US" altLang="zh-CN">
                <a:solidFill>
                  <a:srgbClr val="0070C0"/>
                </a:solidFill>
              </a:rPr>
              <a:t>disk</a:t>
            </a:r>
          </a:p>
          <a:p>
            <a:pPr lvl="1"/>
            <a:r>
              <a:rPr lang="en-US" altLang="zh-CN">
                <a:solidFill>
                  <a:srgbClr val="0070C0"/>
                </a:solidFill>
              </a:rPr>
              <a:t>Single</a:t>
            </a:r>
            <a:r>
              <a:rPr lang="zh-CN" altLang="en-US">
                <a:solidFill>
                  <a:srgbClr val="0070C0"/>
                </a:solidFill>
              </a:rPr>
              <a:t> </a:t>
            </a:r>
            <a:r>
              <a:rPr lang="en-US" altLang="zh-CN">
                <a:solidFill>
                  <a:srgbClr val="0070C0"/>
                </a:solidFill>
              </a:rPr>
              <a:t>or</a:t>
            </a:r>
            <a:r>
              <a:rPr lang="zh-CN" altLang="en-US">
                <a:solidFill>
                  <a:srgbClr val="0070C0"/>
                </a:solidFill>
              </a:rPr>
              <a:t> </a:t>
            </a:r>
            <a:r>
              <a:rPr lang="en-US" altLang="zh-CN">
                <a:solidFill>
                  <a:srgbClr val="0070C0"/>
                </a:solidFill>
              </a:rPr>
              <a:t>multiple</a:t>
            </a:r>
            <a:r>
              <a:rPr lang="zh-CN" altLang="en-US">
                <a:solidFill>
                  <a:srgbClr val="0070C0"/>
                </a:solidFill>
              </a:rPr>
              <a:t> </a:t>
            </a:r>
            <a:r>
              <a:rPr lang="en-US" altLang="zh-CN">
                <a:solidFill>
                  <a:srgbClr val="0070C0"/>
                </a:solidFill>
              </a:rPr>
              <a:t>transistors</a:t>
            </a:r>
            <a:r>
              <a:rPr lang="zh-CN" altLang="en-US">
                <a:solidFill>
                  <a:srgbClr val="0070C0"/>
                </a:solidFill>
              </a:rPr>
              <a:t> </a:t>
            </a:r>
            <a:r>
              <a:rPr lang="en-US" altLang="zh-CN">
                <a:solidFill>
                  <a:srgbClr val="0070C0"/>
                </a:solidFill>
              </a:rPr>
              <a:t>for</a:t>
            </a:r>
            <a:r>
              <a:rPr lang="zh-CN" altLang="en-US">
                <a:solidFill>
                  <a:srgbClr val="0070C0"/>
                </a:solidFill>
              </a:rPr>
              <a:t> </a:t>
            </a:r>
            <a:r>
              <a:rPr lang="en-US" altLang="zh-CN">
                <a:solidFill>
                  <a:srgbClr val="0070C0"/>
                </a:solidFill>
              </a:rPr>
              <a:t>storage</a:t>
            </a:r>
          </a:p>
          <a:p>
            <a:pPr lvl="1"/>
            <a:r>
              <a:rPr lang="en-US" altLang="zh-CN">
                <a:solidFill>
                  <a:srgbClr val="0070C0"/>
                </a:solidFill>
              </a:rPr>
              <a:t>Fast:</a:t>
            </a:r>
            <a:r>
              <a:rPr lang="zh-CN" altLang="en-US">
                <a:solidFill>
                  <a:srgbClr val="0070C0"/>
                </a:solidFill>
              </a:rPr>
              <a:t> </a:t>
            </a:r>
            <a:r>
              <a:rPr lang="en-US" altLang="zh-CN">
                <a:solidFill>
                  <a:srgbClr val="0070C0"/>
                </a:solidFill>
              </a:rPr>
              <a:t>no</a:t>
            </a:r>
            <a:r>
              <a:rPr lang="zh-CN" altLang="en-US">
                <a:solidFill>
                  <a:srgbClr val="0070C0"/>
                </a:solidFill>
              </a:rPr>
              <a:t> </a:t>
            </a:r>
            <a:r>
              <a:rPr lang="en-US" altLang="zh-CN">
                <a:solidFill>
                  <a:srgbClr val="0070C0"/>
                </a:solidFill>
              </a:rPr>
              <a:t>moving,</a:t>
            </a:r>
            <a:r>
              <a:rPr lang="zh-CN" altLang="en-US">
                <a:solidFill>
                  <a:srgbClr val="0070C0"/>
                </a:solidFill>
              </a:rPr>
              <a:t> </a:t>
            </a:r>
            <a:r>
              <a:rPr lang="en-US" altLang="zh-CN">
                <a:solidFill>
                  <a:srgbClr val="0070C0"/>
                </a:solidFill>
              </a:rPr>
              <a:t>no</a:t>
            </a:r>
            <a:r>
              <a:rPr lang="zh-CN" altLang="en-US">
                <a:solidFill>
                  <a:srgbClr val="0070C0"/>
                </a:solidFill>
              </a:rPr>
              <a:t> </a:t>
            </a:r>
            <a:r>
              <a:rPr lang="en-US" altLang="zh-CN">
                <a:solidFill>
                  <a:srgbClr val="0070C0"/>
                </a:solidFill>
              </a:rPr>
              <a:t>seek</a:t>
            </a:r>
          </a:p>
          <a:p>
            <a:pPr lvl="1"/>
            <a:r>
              <a:rPr lang="en-US" altLang="zh-CN">
                <a:solidFill>
                  <a:srgbClr val="0070C0"/>
                </a:solidFill>
              </a:rPr>
              <a:t>Parallel</a:t>
            </a:r>
          </a:p>
          <a:p>
            <a:pPr lvl="1"/>
            <a:r>
              <a:rPr lang="en-US" altLang="zh-CN">
                <a:solidFill>
                  <a:srgbClr val="0070C0"/>
                </a:solidFill>
              </a:rPr>
              <a:t>$$</a:t>
            </a:r>
            <a:r>
              <a:rPr lang="zh-CN" altLang="en-US">
                <a:solidFill>
                  <a:srgbClr val="0070C0"/>
                </a:solidFill>
              </a:rPr>
              <a:t> </a:t>
            </a:r>
            <a:r>
              <a:rPr lang="en-US" altLang="zh-CN">
                <a:solidFill>
                  <a:srgbClr val="0070C0"/>
                </a:solidFill>
              </a:rPr>
              <a:t>More</a:t>
            </a:r>
            <a:r>
              <a:rPr lang="zh-CN" altLang="en-US">
                <a:solidFill>
                  <a:srgbClr val="0070C0"/>
                </a:solidFill>
              </a:rPr>
              <a:t> </a:t>
            </a:r>
            <a:r>
              <a:rPr lang="en-US" altLang="zh-CN">
                <a:solidFill>
                  <a:srgbClr val="0070C0"/>
                </a:solidFill>
              </a:rPr>
              <a:t>expensive</a:t>
            </a:r>
            <a:endParaRPr lang="en-US" dirty="0">
              <a:solidFill>
                <a:srgbClr val="0070C0"/>
              </a:solidFill>
            </a:endParaRPr>
          </a:p>
        </p:txBody>
      </p:sp>
      <p:pic>
        <p:nvPicPr>
          <p:cNvPr id="6" name="Picture 2" descr="ssd-vs-hdd-hardware-differences">
            <a:extLst>
              <a:ext uri="{FF2B5EF4-FFF2-40B4-BE49-F238E27FC236}">
                <a16:creationId xmlns:a16="http://schemas.microsoft.com/office/drawing/2014/main" id="{1A86E587-EFB7-82CF-7CA1-8FE5A9A2A32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895421"/>
            <a:ext cx="9144000" cy="5316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05364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9F9D0A7-4CA7-F420-16BE-CFF800BBE526}"/>
              </a:ext>
            </a:extLst>
          </p:cNvPr>
          <p:cNvSpPr>
            <a:spLocks noGrp="1"/>
          </p:cNvSpPr>
          <p:nvPr>
            <p:ph type="title"/>
          </p:nvPr>
        </p:nvSpPr>
        <p:spPr/>
        <p:txBody>
          <a:bodyPr/>
          <a:lstStyle/>
          <a:p>
            <a:r>
              <a:rPr lang="en-US" altLang="zh-CN" dirty="0"/>
              <a:t>SSD</a:t>
            </a:r>
            <a:endParaRPr lang="en-US" dirty="0"/>
          </a:p>
        </p:txBody>
      </p:sp>
      <p:sp>
        <p:nvSpPr>
          <p:cNvPr id="6" name="矩形 5">
            <a:extLst>
              <a:ext uri="{FF2B5EF4-FFF2-40B4-BE49-F238E27FC236}">
                <a16:creationId xmlns:a16="http://schemas.microsoft.com/office/drawing/2014/main" id="{61AC01D2-7405-36C2-7DB7-8D6EF13498F3}"/>
              </a:ext>
            </a:extLst>
          </p:cNvPr>
          <p:cNvSpPr/>
          <p:nvPr/>
        </p:nvSpPr>
        <p:spPr>
          <a:xfrm>
            <a:off x="2677887" y="158931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直线连接符 7">
            <a:extLst>
              <a:ext uri="{FF2B5EF4-FFF2-40B4-BE49-F238E27FC236}">
                <a16:creationId xmlns:a16="http://schemas.microsoft.com/office/drawing/2014/main" id="{4FDF92B2-56BB-14DC-E357-76C2E2A2E256}"/>
              </a:ext>
            </a:extLst>
          </p:cNvPr>
          <p:cNvCxnSpPr>
            <a:stCxn id="6" idx="1"/>
            <a:endCxn id="6" idx="3"/>
          </p:cNvCxnSpPr>
          <p:nvPr/>
        </p:nvCxnSpPr>
        <p:spPr>
          <a:xfrm>
            <a:off x="2677887" y="207372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9" name="文本框 8">
            <a:extLst>
              <a:ext uri="{FF2B5EF4-FFF2-40B4-BE49-F238E27FC236}">
                <a16:creationId xmlns:a16="http://schemas.microsoft.com/office/drawing/2014/main" id="{1D87BBB4-1CFE-90C9-2CF2-795C78325151}"/>
              </a:ext>
            </a:extLst>
          </p:cNvPr>
          <p:cNvSpPr txBox="1"/>
          <p:nvPr/>
        </p:nvSpPr>
        <p:spPr>
          <a:xfrm>
            <a:off x="4490213" y="3081074"/>
            <a:ext cx="2611612" cy="369332"/>
          </a:xfrm>
          <a:prstGeom prst="rect">
            <a:avLst/>
          </a:prstGeom>
          <a:noFill/>
        </p:spPr>
        <p:txBody>
          <a:bodyPr wrap="none" rtlCol="0">
            <a:spAutoFit/>
          </a:bodyPr>
          <a:lstStyle/>
          <a:p>
            <a:r>
              <a:rPr lang="en-US" altLang="zh-CN" dirty="0"/>
              <a:t>Single</a:t>
            </a:r>
            <a:r>
              <a:rPr lang="zh-CN" altLang="en-US" dirty="0"/>
              <a:t> </a:t>
            </a:r>
            <a:r>
              <a:rPr lang="en-US" altLang="zh-CN" dirty="0"/>
              <a:t>level</a:t>
            </a:r>
            <a:r>
              <a:rPr lang="zh-CN" altLang="en-US" dirty="0"/>
              <a:t> </a:t>
            </a:r>
            <a:r>
              <a:rPr lang="en-US" altLang="zh-CN" dirty="0"/>
              <a:t>cell</a:t>
            </a:r>
            <a:r>
              <a:rPr lang="zh-CN" altLang="en-US" dirty="0"/>
              <a:t> </a:t>
            </a:r>
            <a:r>
              <a:rPr lang="en-US" altLang="zh-CN" dirty="0"/>
              <a:t>(SLC)</a:t>
            </a:r>
            <a:endParaRPr lang="en-US" dirty="0"/>
          </a:p>
        </p:txBody>
      </p:sp>
      <p:sp>
        <p:nvSpPr>
          <p:cNvPr id="10" name="矩形 9">
            <a:extLst>
              <a:ext uri="{FF2B5EF4-FFF2-40B4-BE49-F238E27FC236}">
                <a16:creationId xmlns:a16="http://schemas.microsoft.com/office/drawing/2014/main" id="{5761BFAF-D38B-71F8-B03F-94214505D741}"/>
              </a:ext>
            </a:extLst>
          </p:cNvPr>
          <p:cNvSpPr/>
          <p:nvPr/>
        </p:nvSpPr>
        <p:spPr>
          <a:xfrm>
            <a:off x="5094516" y="158931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1" name="直线连接符 10">
            <a:extLst>
              <a:ext uri="{FF2B5EF4-FFF2-40B4-BE49-F238E27FC236}">
                <a16:creationId xmlns:a16="http://schemas.microsoft.com/office/drawing/2014/main" id="{A6621154-0AFD-8AFE-0F41-348E1BBA5263}"/>
              </a:ext>
            </a:extLst>
          </p:cNvPr>
          <p:cNvCxnSpPr>
            <a:stCxn id="10" idx="1"/>
            <a:endCxn id="10" idx="3"/>
          </p:cNvCxnSpPr>
          <p:nvPr/>
        </p:nvCxnSpPr>
        <p:spPr>
          <a:xfrm>
            <a:off x="5094516" y="207372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2" name="矩形 11">
            <a:extLst>
              <a:ext uri="{FF2B5EF4-FFF2-40B4-BE49-F238E27FC236}">
                <a16:creationId xmlns:a16="http://schemas.microsoft.com/office/drawing/2014/main" id="{497C2757-1E64-8625-347B-D2C2E8BE9576}"/>
              </a:ext>
            </a:extLst>
          </p:cNvPr>
          <p:cNvSpPr/>
          <p:nvPr/>
        </p:nvSpPr>
        <p:spPr>
          <a:xfrm>
            <a:off x="5114374" y="2316481"/>
            <a:ext cx="975360" cy="241662"/>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3" name="文本框 12">
            <a:extLst>
              <a:ext uri="{FF2B5EF4-FFF2-40B4-BE49-F238E27FC236}">
                <a16:creationId xmlns:a16="http://schemas.microsoft.com/office/drawing/2014/main" id="{8C0DD6F8-AFBE-B1B2-3BA0-A006C8653395}"/>
              </a:ext>
            </a:extLst>
          </p:cNvPr>
          <p:cNvSpPr txBox="1"/>
          <p:nvPr/>
        </p:nvSpPr>
        <p:spPr>
          <a:xfrm>
            <a:off x="5438804" y="2694737"/>
            <a:ext cx="325730" cy="369332"/>
          </a:xfrm>
          <a:prstGeom prst="rect">
            <a:avLst/>
          </a:prstGeom>
          <a:noFill/>
        </p:spPr>
        <p:txBody>
          <a:bodyPr wrap="none" rtlCol="0">
            <a:spAutoFit/>
          </a:bodyPr>
          <a:lstStyle/>
          <a:p>
            <a:r>
              <a:rPr lang="en-US" altLang="zh-CN" dirty="0"/>
              <a:t>0</a:t>
            </a:r>
            <a:endParaRPr lang="en-US" dirty="0"/>
          </a:p>
        </p:txBody>
      </p:sp>
      <p:sp>
        <p:nvSpPr>
          <p:cNvPr id="14" name="矩形 13">
            <a:extLst>
              <a:ext uri="{FF2B5EF4-FFF2-40B4-BE49-F238E27FC236}">
                <a16:creationId xmlns:a16="http://schemas.microsoft.com/office/drawing/2014/main" id="{4081E50D-BF0D-7FCA-ED11-50902479EE89}"/>
              </a:ext>
            </a:extLst>
          </p:cNvPr>
          <p:cNvSpPr/>
          <p:nvPr/>
        </p:nvSpPr>
        <p:spPr>
          <a:xfrm>
            <a:off x="7544682" y="158931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5" name="直线连接符 14">
            <a:extLst>
              <a:ext uri="{FF2B5EF4-FFF2-40B4-BE49-F238E27FC236}">
                <a16:creationId xmlns:a16="http://schemas.microsoft.com/office/drawing/2014/main" id="{13DF5889-8E49-A4CF-D925-AE737FBF64CA}"/>
              </a:ext>
            </a:extLst>
          </p:cNvPr>
          <p:cNvCxnSpPr>
            <a:stCxn id="14" idx="1"/>
            <a:endCxn id="14" idx="3"/>
          </p:cNvCxnSpPr>
          <p:nvPr/>
        </p:nvCxnSpPr>
        <p:spPr>
          <a:xfrm>
            <a:off x="7544682" y="207372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6" name="矩形 15">
            <a:extLst>
              <a:ext uri="{FF2B5EF4-FFF2-40B4-BE49-F238E27FC236}">
                <a16:creationId xmlns:a16="http://schemas.microsoft.com/office/drawing/2014/main" id="{560334BE-9D45-A4B0-36F5-33765B5E7255}"/>
              </a:ext>
            </a:extLst>
          </p:cNvPr>
          <p:cNvSpPr/>
          <p:nvPr/>
        </p:nvSpPr>
        <p:spPr>
          <a:xfrm>
            <a:off x="7564540" y="1686561"/>
            <a:ext cx="975360" cy="871582"/>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7" name="文本框 16">
            <a:extLst>
              <a:ext uri="{FF2B5EF4-FFF2-40B4-BE49-F238E27FC236}">
                <a16:creationId xmlns:a16="http://schemas.microsoft.com/office/drawing/2014/main" id="{99967886-46D4-0A5E-80BE-519C9AB292A3}"/>
              </a:ext>
            </a:extLst>
          </p:cNvPr>
          <p:cNvSpPr txBox="1"/>
          <p:nvPr/>
        </p:nvSpPr>
        <p:spPr>
          <a:xfrm>
            <a:off x="7875606" y="2824480"/>
            <a:ext cx="325730" cy="369332"/>
          </a:xfrm>
          <a:prstGeom prst="rect">
            <a:avLst/>
          </a:prstGeom>
          <a:noFill/>
        </p:spPr>
        <p:txBody>
          <a:bodyPr wrap="none" rtlCol="0">
            <a:spAutoFit/>
          </a:bodyPr>
          <a:lstStyle/>
          <a:p>
            <a:r>
              <a:rPr lang="en-US" altLang="zh-CN" dirty="0"/>
              <a:t>1</a:t>
            </a:r>
            <a:endParaRPr lang="en-US" dirty="0"/>
          </a:p>
        </p:txBody>
      </p:sp>
      <p:sp>
        <p:nvSpPr>
          <p:cNvPr id="18" name="文本框 17">
            <a:extLst>
              <a:ext uri="{FF2B5EF4-FFF2-40B4-BE49-F238E27FC236}">
                <a16:creationId xmlns:a16="http://schemas.microsoft.com/office/drawing/2014/main" id="{9BA87433-3F7A-10AB-370C-A39D59D7F523}"/>
              </a:ext>
            </a:extLst>
          </p:cNvPr>
          <p:cNvSpPr txBox="1"/>
          <p:nvPr/>
        </p:nvSpPr>
        <p:spPr>
          <a:xfrm rot="16200000">
            <a:off x="8866020" y="1910602"/>
            <a:ext cx="926857" cy="369332"/>
          </a:xfrm>
          <a:prstGeom prst="rect">
            <a:avLst/>
          </a:prstGeom>
          <a:noFill/>
        </p:spPr>
        <p:txBody>
          <a:bodyPr wrap="none" rtlCol="0">
            <a:spAutoFit/>
          </a:bodyPr>
          <a:lstStyle/>
          <a:p>
            <a:r>
              <a:rPr lang="en-US" altLang="zh-CN" dirty="0"/>
              <a:t>charge</a:t>
            </a:r>
            <a:endParaRPr lang="en-US" dirty="0"/>
          </a:p>
        </p:txBody>
      </p:sp>
      <p:cxnSp>
        <p:nvCxnSpPr>
          <p:cNvPr id="20" name="直线箭头连接符 19">
            <a:extLst>
              <a:ext uri="{FF2B5EF4-FFF2-40B4-BE49-F238E27FC236}">
                <a16:creationId xmlns:a16="http://schemas.microsoft.com/office/drawing/2014/main" id="{30E8C00D-7E32-507C-56D6-6E5F391A1E7F}"/>
              </a:ext>
            </a:extLst>
          </p:cNvPr>
          <p:cNvCxnSpPr>
            <a:cxnSpLocks/>
          </p:cNvCxnSpPr>
          <p:nvPr/>
        </p:nvCxnSpPr>
        <p:spPr>
          <a:xfrm flipV="1">
            <a:off x="8991600" y="1589315"/>
            <a:ext cx="0" cy="870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22" name="矩形 21">
            <a:extLst>
              <a:ext uri="{FF2B5EF4-FFF2-40B4-BE49-F238E27FC236}">
                <a16:creationId xmlns:a16="http://schemas.microsoft.com/office/drawing/2014/main" id="{1E43F2DB-2AAF-2731-6AE4-4CE69B81302A}"/>
              </a:ext>
            </a:extLst>
          </p:cNvPr>
          <p:cNvSpPr/>
          <p:nvPr/>
        </p:nvSpPr>
        <p:spPr>
          <a:xfrm>
            <a:off x="1832090" y="3861609"/>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3" name="直线连接符 22">
            <a:extLst>
              <a:ext uri="{FF2B5EF4-FFF2-40B4-BE49-F238E27FC236}">
                <a16:creationId xmlns:a16="http://schemas.microsoft.com/office/drawing/2014/main" id="{D5DD5F86-B56A-3E41-8C7C-5E2500E0E872}"/>
              </a:ext>
            </a:extLst>
          </p:cNvPr>
          <p:cNvCxnSpPr>
            <a:stCxn id="22" idx="1"/>
            <a:endCxn id="22" idx="3"/>
          </p:cNvCxnSpPr>
          <p:nvPr/>
        </p:nvCxnSpPr>
        <p:spPr>
          <a:xfrm>
            <a:off x="1832090" y="4346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4" name="文本框 23">
            <a:extLst>
              <a:ext uri="{FF2B5EF4-FFF2-40B4-BE49-F238E27FC236}">
                <a16:creationId xmlns:a16="http://schemas.microsoft.com/office/drawing/2014/main" id="{35115860-6FFA-6E51-FE03-4C398F05990C}"/>
              </a:ext>
            </a:extLst>
          </p:cNvPr>
          <p:cNvSpPr txBox="1"/>
          <p:nvPr/>
        </p:nvSpPr>
        <p:spPr>
          <a:xfrm>
            <a:off x="4592805" y="5478097"/>
            <a:ext cx="2597186" cy="369332"/>
          </a:xfrm>
          <a:prstGeom prst="rect">
            <a:avLst/>
          </a:prstGeom>
          <a:noFill/>
        </p:spPr>
        <p:txBody>
          <a:bodyPr wrap="none" rtlCol="0">
            <a:spAutoFit/>
          </a:bodyPr>
          <a:lstStyle/>
          <a:p>
            <a:r>
              <a:rPr lang="en-US" altLang="zh-CN" dirty="0"/>
              <a:t>Multi-level</a:t>
            </a:r>
            <a:r>
              <a:rPr lang="zh-CN" altLang="en-US" dirty="0"/>
              <a:t> </a:t>
            </a:r>
            <a:r>
              <a:rPr lang="en-US" altLang="zh-CN" dirty="0"/>
              <a:t>cell</a:t>
            </a:r>
            <a:r>
              <a:rPr lang="zh-CN" altLang="en-US" dirty="0"/>
              <a:t> </a:t>
            </a:r>
            <a:r>
              <a:rPr lang="en-US" altLang="zh-CN" dirty="0"/>
              <a:t>(MLC)</a:t>
            </a:r>
            <a:endParaRPr lang="en-US" dirty="0"/>
          </a:p>
        </p:txBody>
      </p:sp>
      <p:cxnSp>
        <p:nvCxnSpPr>
          <p:cNvPr id="25" name="直线连接符 24">
            <a:extLst>
              <a:ext uri="{FF2B5EF4-FFF2-40B4-BE49-F238E27FC236}">
                <a16:creationId xmlns:a16="http://schemas.microsoft.com/office/drawing/2014/main" id="{D4C663BE-2A0F-A616-5263-C8105D49C3EA}"/>
              </a:ext>
            </a:extLst>
          </p:cNvPr>
          <p:cNvCxnSpPr/>
          <p:nvPr/>
        </p:nvCxnSpPr>
        <p:spPr>
          <a:xfrm>
            <a:off x="1832090" y="458986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26" name="直线连接符 25">
            <a:extLst>
              <a:ext uri="{FF2B5EF4-FFF2-40B4-BE49-F238E27FC236}">
                <a16:creationId xmlns:a16="http://schemas.microsoft.com/office/drawing/2014/main" id="{F73F7CAD-56A5-AB30-3778-240C0FEBE4AD}"/>
              </a:ext>
            </a:extLst>
          </p:cNvPr>
          <p:cNvCxnSpPr/>
          <p:nvPr/>
        </p:nvCxnSpPr>
        <p:spPr>
          <a:xfrm>
            <a:off x="1838588" y="4092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7" name="矩形 26">
            <a:extLst>
              <a:ext uri="{FF2B5EF4-FFF2-40B4-BE49-F238E27FC236}">
                <a16:creationId xmlns:a16="http://schemas.microsoft.com/office/drawing/2014/main" id="{FDB319CA-7FF7-C701-52E1-3A4E1741DF0F}"/>
              </a:ext>
            </a:extLst>
          </p:cNvPr>
          <p:cNvSpPr/>
          <p:nvPr/>
        </p:nvSpPr>
        <p:spPr>
          <a:xfrm>
            <a:off x="1838587" y="4701680"/>
            <a:ext cx="975360" cy="128757"/>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8" name="文本框 27">
            <a:extLst>
              <a:ext uri="{FF2B5EF4-FFF2-40B4-BE49-F238E27FC236}">
                <a16:creationId xmlns:a16="http://schemas.microsoft.com/office/drawing/2014/main" id="{135CF6AF-4157-4CA9-97DA-894F5D51BFFF}"/>
              </a:ext>
            </a:extLst>
          </p:cNvPr>
          <p:cNvSpPr txBox="1"/>
          <p:nvPr/>
        </p:nvSpPr>
        <p:spPr>
          <a:xfrm>
            <a:off x="2150381" y="4924314"/>
            <a:ext cx="466794" cy="369332"/>
          </a:xfrm>
          <a:prstGeom prst="rect">
            <a:avLst/>
          </a:prstGeom>
          <a:noFill/>
        </p:spPr>
        <p:txBody>
          <a:bodyPr wrap="none" rtlCol="0">
            <a:spAutoFit/>
          </a:bodyPr>
          <a:lstStyle/>
          <a:p>
            <a:r>
              <a:rPr lang="en-US" altLang="zh-CN" dirty="0"/>
              <a:t>00</a:t>
            </a:r>
            <a:endParaRPr lang="en-US" dirty="0"/>
          </a:p>
        </p:txBody>
      </p:sp>
      <p:sp>
        <p:nvSpPr>
          <p:cNvPr id="29" name="矩形 28">
            <a:extLst>
              <a:ext uri="{FF2B5EF4-FFF2-40B4-BE49-F238E27FC236}">
                <a16:creationId xmlns:a16="http://schemas.microsoft.com/office/drawing/2014/main" id="{1CA31C67-AC5E-C6C3-FF1F-C12F937E881B}"/>
              </a:ext>
            </a:extLst>
          </p:cNvPr>
          <p:cNvSpPr/>
          <p:nvPr/>
        </p:nvSpPr>
        <p:spPr>
          <a:xfrm>
            <a:off x="4240010" y="3861609"/>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0" name="直线连接符 29">
            <a:extLst>
              <a:ext uri="{FF2B5EF4-FFF2-40B4-BE49-F238E27FC236}">
                <a16:creationId xmlns:a16="http://schemas.microsoft.com/office/drawing/2014/main" id="{503E0C7D-526E-23B6-0EDC-3D29C8B47EF9}"/>
              </a:ext>
            </a:extLst>
          </p:cNvPr>
          <p:cNvCxnSpPr>
            <a:stCxn id="29" idx="1"/>
            <a:endCxn id="29" idx="3"/>
          </p:cNvCxnSpPr>
          <p:nvPr/>
        </p:nvCxnSpPr>
        <p:spPr>
          <a:xfrm>
            <a:off x="4240010" y="4346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2" name="直线连接符 31">
            <a:extLst>
              <a:ext uri="{FF2B5EF4-FFF2-40B4-BE49-F238E27FC236}">
                <a16:creationId xmlns:a16="http://schemas.microsoft.com/office/drawing/2014/main" id="{93445E29-80E7-AC7A-0D13-BEA8A31DFBAA}"/>
              </a:ext>
            </a:extLst>
          </p:cNvPr>
          <p:cNvCxnSpPr/>
          <p:nvPr/>
        </p:nvCxnSpPr>
        <p:spPr>
          <a:xfrm>
            <a:off x="4240010" y="458986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3" name="直线连接符 32">
            <a:extLst>
              <a:ext uri="{FF2B5EF4-FFF2-40B4-BE49-F238E27FC236}">
                <a16:creationId xmlns:a16="http://schemas.microsoft.com/office/drawing/2014/main" id="{0AD7C70D-A6FD-7403-0684-EFBB687918BA}"/>
              </a:ext>
            </a:extLst>
          </p:cNvPr>
          <p:cNvCxnSpPr/>
          <p:nvPr/>
        </p:nvCxnSpPr>
        <p:spPr>
          <a:xfrm>
            <a:off x="4246508" y="4092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34" name="矩形 33">
            <a:extLst>
              <a:ext uri="{FF2B5EF4-FFF2-40B4-BE49-F238E27FC236}">
                <a16:creationId xmlns:a16="http://schemas.microsoft.com/office/drawing/2014/main" id="{EABD4BBD-D3E4-2063-580B-485CDE7C201D}"/>
              </a:ext>
            </a:extLst>
          </p:cNvPr>
          <p:cNvSpPr/>
          <p:nvPr/>
        </p:nvSpPr>
        <p:spPr>
          <a:xfrm>
            <a:off x="4246507" y="4465313"/>
            <a:ext cx="975360" cy="365124"/>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35" name="文本框 34">
            <a:extLst>
              <a:ext uri="{FF2B5EF4-FFF2-40B4-BE49-F238E27FC236}">
                <a16:creationId xmlns:a16="http://schemas.microsoft.com/office/drawing/2014/main" id="{15E5F9DC-188C-7B72-A3BC-DBCA5BAFC443}"/>
              </a:ext>
            </a:extLst>
          </p:cNvPr>
          <p:cNvSpPr txBox="1"/>
          <p:nvPr/>
        </p:nvSpPr>
        <p:spPr>
          <a:xfrm>
            <a:off x="4558301" y="4924314"/>
            <a:ext cx="466794" cy="369332"/>
          </a:xfrm>
          <a:prstGeom prst="rect">
            <a:avLst/>
          </a:prstGeom>
          <a:noFill/>
        </p:spPr>
        <p:txBody>
          <a:bodyPr wrap="none" rtlCol="0">
            <a:spAutoFit/>
          </a:bodyPr>
          <a:lstStyle/>
          <a:p>
            <a:r>
              <a:rPr lang="en-US" altLang="zh-CN" dirty="0"/>
              <a:t>01</a:t>
            </a:r>
            <a:endParaRPr lang="en-US" dirty="0"/>
          </a:p>
        </p:txBody>
      </p:sp>
      <p:sp>
        <p:nvSpPr>
          <p:cNvPr id="36" name="矩形 35">
            <a:extLst>
              <a:ext uri="{FF2B5EF4-FFF2-40B4-BE49-F238E27FC236}">
                <a16:creationId xmlns:a16="http://schemas.microsoft.com/office/drawing/2014/main" id="{F680F98A-3DCB-21E4-37A3-095E154B75A6}"/>
              </a:ext>
            </a:extLst>
          </p:cNvPr>
          <p:cNvSpPr/>
          <p:nvPr/>
        </p:nvSpPr>
        <p:spPr>
          <a:xfrm>
            <a:off x="6373610" y="3861609"/>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37" name="直线连接符 36">
            <a:extLst>
              <a:ext uri="{FF2B5EF4-FFF2-40B4-BE49-F238E27FC236}">
                <a16:creationId xmlns:a16="http://schemas.microsoft.com/office/drawing/2014/main" id="{985D8BD0-3439-75BA-8FB8-B593ACA42DBE}"/>
              </a:ext>
            </a:extLst>
          </p:cNvPr>
          <p:cNvCxnSpPr>
            <a:stCxn id="36" idx="1"/>
            <a:endCxn id="36" idx="3"/>
          </p:cNvCxnSpPr>
          <p:nvPr/>
        </p:nvCxnSpPr>
        <p:spPr>
          <a:xfrm>
            <a:off x="6373610" y="4346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8" name="直线连接符 37">
            <a:extLst>
              <a:ext uri="{FF2B5EF4-FFF2-40B4-BE49-F238E27FC236}">
                <a16:creationId xmlns:a16="http://schemas.microsoft.com/office/drawing/2014/main" id="{90396509-6525-29A4-7C7B-A9760B6FF519}"/>
              </a:ext>
            </a:extLst>
          </p:cNvPr>
          <p:cNvCxnSpPr/>
          <p:nvPr/>
        </p:nvCxnSpPr>
        <p:spPr>
          <a:xfrm>
            <a:off x="6373610" y="458986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39" name="直线连接符 38">
            <a:extLst>
              <a:ext uri="{FF2B5EF4-FFF2-40B4-BE49-F238E27FC236}">
                <a16:creationId xmlns:a16="http://schemas.microsoft.com/office/drawing/2014/main" id="{5BC7FE61-4711-1211-F315-72ECFFB09148}"/>
              </a:ext>
            </a:extLst>
          </p:cNvPr>
          <p:cNvCxnSpPr/>
          <p:nvPr/>
        </p:nvCxnSpPr>
        <p:spPr>
          <a:xfrm>
            <a:off x="6380108" y="4092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40" name="矩形 39">
            <a:extLst>
              <a:ext uri="{FF2B5EF4-FFF2-40B4-BE49-F238E27FC236}">
                <a16:creationId xmlns:a16="http://schemas.microsoft.com/office/drawing/2014/main" id="{70AEFB29-5EE1-3DE5-B482-8F752F1B9F52}"/>
              </a:ext>
            </a:extLst>
          </p:cNvPr>
          <p:cNvSpPr/>
          <p:nvPr/>
        </p:nvSpPr>
        <p:spPr>
          <a:xfrm>
            <a:off x="6380107" y="4175763"/>
            <a:ext cx="975360" cy="654675"/>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1" name="文本框 40">
            <a:extLst>
              <a:ext uri="{FF2B5EF4-FFF2-40B4-BE49-F238E27FC236}">
                <a16:creationId xmlns:a16="http://schemas.microsoft.com/office/drawing/2014/main" id="{9C02B0BC-EF53-6F0E-A442-804B801BA0B6}"/>
              </a:ext>
            </a:extLst>
          </p:cNvPr>
          <p:cNvSpPr txBox="1"/>
          <p:nvPr/>
        </p:nvSpPr>
        <p:spPr>
          <a:xfrm>
            <a:off x="6691901" y="4924314"/>
            <a:ext cx="466794" cy="369332"/>
          </a:xfrm>
          <a:prstGeom prst="rect">
            <a:avLst/>
          </a:prstGeom>
          <a:noFill/>
        </p:spPr>
        <p:txBody>
          <a:bodyPr wrap="none" rtlCol="0">
            <a:spAutoFit/>
          </a:bodyPr>
          <a:lstStyle/>
          <a:p>
            <a:r>
              <a:rPr lang="en-US" altLang="zh-CN" dirty="0"/>
              <a:t>10</a:t>
            </a:r>
            <a:endParaRPr lang="en-US" dirty="0"/>
          </a:p>
        </p:txBody>
      </p:sp>
      <p:sp>
        <p:nvSpPr>
          <p:cNvPr id="42" name="矩形 41">
            <a:extLst>
              <a:ext uri="{FF2B5EF4-FFF2-40B4-BE49-F238E27FC236}">
                <a16:creationId xmlns:a16="http://schemas.microsoft.com/office/drawing/2014/main" id="{E5AE049D-93DB-CD8B-A266-98E3E8A03120}"/>
              </a:ext>
            </a:extLst>
          </p:cNvPr>
          <p:cNvSpPr/>
          <p:nvPr/>
        </p:nvSpPr>
        <p:spPr>
          <a:xfrm>
            <a:off x="8402463" y="3861609"/>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43" name="直线连接符 42">
            <a:extLst>
              <a:ext uri="{FF2B5EF4-FFF2-40B4-BE49-F238E27FC236}">
                <a16:creationId xmlns:a16="http://schemas.microsoft.com/office/drawing/2014/main" id="{EC8BEE17-F028-3F7D-511C-692AB04F1AF8}"/>
              </a:ext>
            </a:extLst>
          </p:cNvPr>
          <p:cNvCxnSpPr>
            <a:stCxn id="42" idx="1"/>
            <a:endCxn id="42" idx="3"/>
          </p:cNvCxnSpPr>
          <p:nvPr/>
        </p:nvCxnSpPr>
        <p:spPr>
          <a:xfrm>
            <a:off x="8402463" y="4346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4" name="直线连接符 43">
            <a:extLst>
              <a:ext uri="{FF2B5EF4-FFF2-40B4-BE49-F238E27FC236}">
                <a16:creationId xmlns:a16="http://schemas.microsoft.com/office/drawing/2014/main" id="{7D761DD2-3506-D275-E220-976621604A73}"/>
              </a:ext>
            </a:extLst>
          </p:cNvPr>
          <p:cNvCxnSpPr/>
          <p:nvPr/>
        </p:nvCxnSpPr>
        <p:spPr>
          <a:xfrm>
            <a:off x="8402463" y="458986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cxnSp>
        <p:nvCxnSpPr>
          <p:cNvPr id="45" name="直线连接符 44">
            <a:extLst>
              <a:ext uri="{FF2B5EF4-FFF2-40B4-BE49-F238E27FC236}">
                <a16:creationId xmlns:a16="http://schemas.microsoft.com/office/drawing/2014/main" id="{BBD3E33F-1C24-4566-798D-113BE59F3086}"/>
              </a:ext>
            </a:extLst>
          </p:cNvPr>
          <p:cNvCxnSpPr/>
          <p:nvPr/>
        </p:nvCxnSpPr>
        <p:spPr>
          <a:xfrm>
            <a:off x="8408961" y="4092023"/>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46" name="矩形 45">
            <a:extLst>
              <a:ext uri="{FF2B5EF4-FFF2-40B4-BE49-F238E27FC236}">
                <a16:creationId xmlns:a16="http://schemas.microsoft.com/office/drawing/2014/main" id="{CAAF9CCC-0FBB-FD9A-9767-559571C09B25}"/>
              </a:ext>
            </a:extLst>
          </p:cNvPr>
          <p:cNvSpPr/>
          <p:nvPr/>
        </p:nvSpPr>
        <p:spPr>
          <a:xfrm>
            <a:off x="8408960" y="3879490"/>
            <a:ext cx="975360" cy="950948"/>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47" name="文本框 46">
            <a:extLst>
              <a:ext uri="{FF2B5EF4-FFF2-40B4-BE49-F238E27FC236}">
                <a16:creationId xmlns:a16="http://schemas.microsoft.com/office/drawing/2014/main" id="{B794A386-00C0-4836-1E7E-DBBB9B9328E9}"/>
              </a:ext>
            </a:extLst>
          </p:cNvPr>
          <p:cNvSpPr txBox="1"/>
          <p:nvPr/>
        </p:nvSpPr>
        <p:spPr>
          <a:xfrm>
            <a:off x="8720755" y="4924314"/>
            <a:ext cx="466794" cy="369332"/>
          </a:xfrm>
          <a:prstGeom prst="rect">
            <a:avLst/>
          </a:prstGeom>
          <a:noFill/>
        </p:spPr>
        <p:txBody>
          <a:bodyPr wrap="none" rtlCol="0">
            <a:spAutoFit/>
          </a:bodyPr>
          <a:lstStyle/>
          <a:p>
            <a:r>
              <a:rPr lang="en-US" altLang="zh-CN" dirty="0"/>
              <a:t>11</a:t>
            </a:r>
            <a:endParaRPr lang="en-US" dirty="0"/>
          </a:p>
        </p:txBody>
      </p:sp>
      <p:sp>
        <p:nvSpPr>
          <p:cNvPr id="48" name="文本框 47">
            <a:extLst>
              <a:ext uri="{FF2B5EF4-FFF2-40B4-BE49-F238E27FC236}">
                <a16:creationId xmlns:a16="http://schemas.microsoft.com/office/drawing/2014/main" id="{FBBE1FAB-62AC-21EF-5141-1620067E39C5}"/>
              </a:ext>
            </a:extLst>
          </p:cNvPr>
          <p:cNvSpPr txBox="1"/>
          <p:nvPr/>
        </p:nvSpPr>
        <p:spPr>
          <a:xfrm rot="16200000">
            <a:off x="9686982" y="4280646"/>
            <a:ext cx="926857" cy="369332"/>
          </a:xfrm>
          <a:prstGeom prst="rect">
            <a:avLst/>
          </a:prstGeom>
          <a:noFill/>
        </p:spPr>
        <p:txBody>
          <a:bodyPr wrap="none" rtlCol="0">
            <a:spAutoFit/>
          </a:bodyPr>
          <a:lstStyle/>
          <a:p>
            <a:r>
              <a:rPr lang="en-US" altLang="zh-CN" dirty="0"/>
              <a:t>charge</a:t>
            </a:r>
            <a:endParaRPr lang="en-US" dirty="0"/>
          </a:p>
        </p:txBody>
      </p:sp>
      <p:cxnSp>
        <p:nvCxnSpPr>
          <p:cNvPr id="49" name="直线箭头连接符 48">
            <a:extLst>
              <a:ext uri="{FF2B5EF4-FFF2-40B4-BE49-F238E27FC236}">
                <a16:creationId xmlns:a16="http://schemas.microsoft.com/office/drawing/2014/main" id="{14E46745-86E0-E083-6CD9-84C6E050FA96}"/>
              </a:ext>
            </a:extLst>
          </p:cNvPr>
          <p:cNvCxnSpPr>
            <a:cxnSpLocks/>
          </p:cNvCxnSpPr>
          <p:nvPr/>
        </p:nvCxnSpPr>
        <p:spPr>
          <a:xfrm flipV="1">
            <a:off x="9812562" y="3959359"/>
            <a:ext cx="0" cy="870857"/>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0" name="文本框 49">
            <a:extLst>
              <a:ext uri="{FF2B5EF4-FFF2-40B4-BE49-F238E27FC236}">
                <a16:creationId xmlns:a16="http://schemas.microsoft.com/office/drawing/2014/main" id="{7A73F72C-6C1E-16FF-8F72-DBF1848AA04B}"/>
              </a:ext>
            </a:extLst>
          </p:cNvPr>
          <p:cNvSpPr txBox="1"/>
          <p:nvPr/>
        </p:nvSpPr>
        <p:spPr>
          <a:xfrm>
            <a:off x="3008865" y="2698860"/>
            <a:ext cx="325730" cy="369332"/>
          </a:xfrm>
          <a:prstGeom prst="rect">
            <a:avLst/>
          </a:prstGeom>
          <a:noFill/>
        </p:spPr>
        <p:txBody>
          <a:bodyPr wrap="none" rtlCol="0">
            <a:spAutoFit/>
          </a:bodyPr>
          <a:lstStyle/>
          <a:p>
            <a:r>
              <a:rPr lang="en-US" altLang="zh-CN" dirty="0"/>
              <a:t>0</a:t>
            </a:r>
            <a:endParaRPr lang="en-US" dirty="0"/>
          </a:p>
        </p:txBody>
      </p:sp>
    </p:spTree>
    <p:extLst>
      <p:ext uri="{BB962C8B-B14F-4D97-AF65-F5344CB8AC3E}">
        <p14:creationId xmlns:p14="http://schemas.microsoft.com/office/powerpoint/2010/main" val="37649950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2E6AE-D0EB-2739-4806-111418105C47}"/>
              </a:ext>
            </a:extLst>
          </p:cNvPr>
          <p:cNvSpPr>
            <a:spLocks noGrp="1"/>
          </p:cNvSpPr>
          <p:nvPr>
            <p:ph type="title"/>
          </p:nvPr>
        </p:nvSpPr>
        <p:spPr/>
        <p:txBody>
          <a:bodyPr/>
          <a:lstStyle/>
          <a:p>
            <a:r>
              <a:rPr lang="en-US" altLang="zh-CN" dirty="0"/>
              <a:t>SSD</a:t>
            </a:r>
            <a:endParaRPr lang="en-US" dirty="0"/>
          </a:p>
        </p:txBody>
      </p:sp>
      <p:graphicFrame>
        <p:nvGraphicFramePr>
          <p:cNvPr id="5" name="内容占位符 4">
            <a:extLst>
              <a:ext uri="{FF2B5EF4-FFF2-40B4-BE49-F238E27FC236}">
                <a16:creationId xmlns:a16="http://schemas.microsoft.com/office/drawing/2014/main" id="{32D37556-1FB3-0587-4E30-6AA7B0CB0F68}"/>
              </a:ext>
            </a:extLst>
          </p:cNvPr>
          <p:cNvGraphicFramePr>
            <a:graphicFrameLocks noGrp="1"/>
          </p:cNvGraphicFramePr>
          <p:nvPr>
            <p:ph idx="1"/>
          </p:nvPr>
        </p:nvGraphicFramePr>
        <p:xfrm>
          <a:off x="1919867" y="1540510"/>
          <a:ext cx="8502648" cy="3139440"/>
        </p:xfrm>
        <a:graphic>
          <a:graphicData uri="http://schemas.openxmlformats.org/drawingml/2006/table">
            <a:tbl>
              <a:tblPr firstRow="1" bandRow="1">
                <a:tableStyleId>{5C22544A-7EE6-4342-B048-85BDC9FD1C3A}</a:tableStyleId>
              </a:tblPr>
              <a:tblGrid>
                <a:gridCol w="1737733">
                  <a:extLst>
                    <a:ext uri="{9D8B030D-6E8A-4147-A177-3AD203B41FA5}">
                      <a16:colId xmlns:a16="http://schemas.microsoft.com/office/drawing/2014/main" val="2394992141"/>
                    </a:ext>
                  </a:extLst>
                </a:gridCol>
                <a:gridCol w="1981200">
                  <a:extLst>
                    <a:ext uri="{9D8B030D-6E8A-4147-A177-3AD203B41FA5}">
                      <a16:colId xmlns:a16="http://schemas.microsoft.com/office/drawing/2014/main" val="2876719794"/>
                    </a:ext>
                  </a:extLst>
                </a:gridCol>
                <a:gridCol w="1858852">
                  <a:extLst>
                    <a:ext uri="{9D8B030D-6E8A-4147-A177-3AD203B41FA5}">
                      <a16:colId xmlns:a16="http://schemas.microsoft.com/office/drawing/2014/main" val="3499794908"/>
                    </a:ext>
                  </a:extLst>
                </a:gridCol>
                <a:gridCol w="2924863">
                  <a:extLst>
                    <a:ext uri="{9D8B030D-6E8A-4147-A177-3AD203B41FA5}">
                      <a16:colId xmlns:a16="http://schemas.microsoft.com/office/drawing/2014/main" val="3383773954"/>
                    </a:ext>
                  </a:extLst>
                </a:gridCol>
              </a:tblGrid>
              <a:tr h="370840">
                <a:tc>
                  <a:txBody>
                    <a:bodyPr/>
                    <a:lstStyle/>
                    <a:p>
                      <a:endParaRPr lang="en-US" dirty="0"/>
                    </a:p>
                  </a:txBody>
                  <a:tcPr/>
                </a:tc>
                <a:tc>
                  <a:txBody>
                    <a:bodyPr/>
                    <a:lstStyle/>
                    <a:p>
                      <a:r>
                        <a:rPr lang="en-US" altLang="zh-CN" dirty="0"/>
                        <a:t>SLC</a:t>
                      </a:r>
                      <a:endParaRPr lang="en-US" dirty="0"/>
                    </a:p>
                  </a:txBody>
                  <a:tcPr/>
                </a:tc>
                <a:tc>
                  <a:txBody>
                    <a:bodyPr/>
                    <a:lstStyle/>
                    <a:p>
                      <a:r>
                        <a:rPr lang="en-US" altLang="zh-CN" dirty="0"/>
                        <a:t>MLC</a:t>
                      </a:r>
                      <a:endParaRPr lang="en-US" dirty="0"/>
                    </a:p>
                  </a:txBody>
                  <a:tcPr/>
                </a:tc>
                <a:tc>
                  <a:txBody>
                    <a:bodyPr/>
                    <a:lstStyle/>
                    <a:p>
                      <a:r>
                        <a:rPr lang="en-US" altLang="zh-CN" dirty="0"/>
                        <a:t>TLC</a:t>
                      </a:r>
                      <a:endParaRPr lang="en-US" dirty="0"/>
                    </a:p>
                  </a:txBody>
                  <a:tcPr/>
                </a:tc>
                <a:extLst>
                  <a:ext uri="{0D108BD9-81ED-4DB2-BD59-A6C34878D82A}">
                    <a16:rowId xmlns:a16="http://schemas.microsoft.com/office/drawing/2014/main" val="3751071401"/>
                  </a:ext>
                </a:extLst>
              </a:tr>
              <a:tr h="370840">
                <a:tc>
                  <a:txBody>
                    <a:bodyPr/>
                    <a:lstStyle/>
                    <a:p>
                      <a:r>
                        <a:rPr lang="en-US" altLang="zh-CN" dirty="0"/>
                        <a:t>Bit/Cell</a:t>
                      </a:r>
                      <a:endParaRPr lang="en-US" dirty="0"/>
                    </a:p>
                  </a:txBody>
                  <a:tcPr/>
                </a:tc>
                <a:tc>
                  <a:txBody>
                    <a:bodyPr/>
                    <a:lstStyle/>
                    <a:p>
                      <a:r>
                        <a:rPr lang="en-US" altLang="zh-CN" dirty="0"/>
                        <a:t>1</a:t>
                      </a:r>
                      <a:r>
                        <a:rPr lang="zh-CN" altLang="en-US" dirty="0"/>
                        <a:t> </a:t>
                      </a:r>
                      <a:r>
                        <a:rPr lang="en-US" altLang="zh-CN" dirty="0"/>
                        <a:t>bit</a:t>
                      </a:r>
                      <a:endParaRPr lang="en-US" dirty="0"/>
                    </a:p>
                  </a:txBody>
                  <a:tcPr/>
                </a:tc>
                <a:tc>
                  <a:txBody>
                    <a:bodyPr/>
                    <a:lstStyle/>
                    <a:p>
                      <a:r>
                        <a:rPr lang="en-US" altLang="zh-CN" dirty="0"/>
                        <a:t>2</a:t>
                      </a:r>
                      <a:r>
                        <a:rPr lang="zh-CN" altLang="en-US" dirty="0"/>
                        <a:t> </a:t>
                      </a:r>
                      <a:r>
                        <a:rPr lang="en-US" altLang="zh-CN" dirty="0"/>
                        <a:t>bit</a:t>
                      </a:r>
                      <a:endParaRPr lang="en-US" dirty="0"/>
                    </a:p>
                  </a:txBody>
                  <a:tcPr/>
                </a:tc>
                <a:tc>
                  <a:txBody>
                    <a:bodyPr/>
                    <a:lstStyle/>
                    <a:p>
                      <a:r>
                        <a:rPr lang="en-US" altLang="zh-CN" dirty="0"/>
                        <a:t>3</a:t>
                      </a:r>
                      <a:r>
                        <a:rPr lang="zh-CN" altLang="en-US" dirty="0"/>
                        <a:t> </a:t>
                      </a:r>
                      <a:r>
                        <a:rPr lang="en-US" altLang="zh-CN" dirty="0"/>
                        <a:t>bit</a:t>
                      </a:r>
                      <a:endParaRPr lang="en-US" dirty="0"/>
                    </a:p>
                  </a:txBody>
                  <a:tcPr/>
                </a:tc>
                <a:extLst>
                  <a:ext uri="{0D108BD9-81ED-4DB2-BD59-A6C34878D82A}">
                    <a16:rowId xmlns:a16="http://schemas.microsoft.com/office/drawing/2014/main" val="933085143"/>
                  </a:ext>
                </a:extLst>
              </a:tr>
              <a:tr h="370840">
                <a:tc>
                  <a:txBody>
                    <a:bodyPr/>
                    <a:lstStyle/>
                    <a:p>
                      <a:r>
                        <a:rPr lang="en-US" altLang="zh-CN" dirty="0"/>
                        <a:t>Performance</a:t>
                      </a:r>
                      <a:endParaRPr lang="en-US" dirty="0"/>
                    </a:p>
                  </a:txBody>
                  <a:tcPr/>
                </a:tc>
                <a:tc>
                  <a:txBody>
                    <a:bodyPr/>
                    <a:lstStyle/>
                    <a:p>
                      <a:r>
                        <a:rPr lang="en-US" altLang="zh-CN" dirty="0"/>
                        <a:t>High</a:t>
                      </a:r>
                      <a:endParaRPr lang="en-US" dirty="0"/>
                    </a:p>
                  </a:txBody>
                  <a:tcPr/>
                </a:tc>
                <a:tc>
                  <a:txBody>
                    <a:bodyPr/>
                    <a:lstStyle/>
                    <a:p>
                      <a:r>
                        <a:rPr lang="en-US" altLang="zh-CN" dirty="0"/>
                        <a:t>Media</a:t>
                      </a:r>
                      <a:endParaRPr lang="en-US" dirty="0"/>
                    </a:p>
                  </a:txBody>
                  <a:tcPr/>
                </a:tc>
                <a:tc>
                  <a:txBody>
                    <a:bodyPr/>
                    <a:lstStyle/>
                    <a:p>
                      <a:r>
                        <a:rPr lang="en-US" altLang="zh-CN" dirty="0"/>
                        <a:t>Low</a:t>
                      </a:r>
                      <a:endParaRPr lang="en-US" dirty="0"/>
                    </a:p>
                  </a:txBody>
                  <a:tcPr/>
                </a:tc>
                <a:extLst>
                  <a:ext uri="{0D108BD9-81ED-4DB2-BD59-A6C34878D82A}">
                    <a16:rowId xmlns:a16="http://schemas.microsoft.com/office/drawing/2014/main" val="526526282"/>
                  </a:ext>
                </a:extLst>
              </a:tr>
              <a:tr h="370840">
                <a:tc>
                  <a:txBody>
                    <a:bodyPr/>
                    <a:lstStyle/>
                    <a:p>
                      <a:r>
                        <a:rPr lang="en-US" altLang="zh-CN" dirty="0"/>
                        <a:t>Reliability</a:t>
                      </a:r>
                      <a:endParaRPr lang="en-US" dirty="0"/>
                    </a:p>
                  </a:txBody>
                  <a:tcPr/>
                </a:tc>
                <a:tc>
                  <a:txBody>
                    <a:bodyPr/>
                    <a:lstStyle/>
                    <a:p>
                      <a:r>
                        <a:rPr lang="en-US" altLang="zh-CN" dirty="0"/>
                        <a:t>High</a:t>
                      </a:r>
                      <a:endParaRPr lang="en-US" dirty="0"/>
                    </a:p>
                  </a:txBody>
                  <a:tcPr/>
                </a:tc>
                <a:tc>
                  <a:txBody>
                    <a:bodyPr/>
                    <a:lstStyle/>
                    <a:p>
                      <a:r>
                        <a:rPr lang="en-US" altLang="zh-CN" dirty="0"/>
                        <a:t>Media</a:t>
                      </a:r>
                      <a:endParaRPr lang="en-US" dirty="0"/>
                    </a:p>
                  </a:txBody>
                  <a:tcPr/>
                </a:tc>
                <a:tc>
                  <a:txBody>
                    <a:bodyPr/>
                    <a:lstStyle/>
                    <a:p>
                      <a:r>
                        <a:rPr lang="en-US" altLang="zh-CN" dirty="0"/>
                        <a:t>Low</a:t>
                      </a:r>
                      <a:endParaRPr lang="en-US" dirty="0"/>
                    </a:p>
                  </a:txBody>
                  <a:tcPr/>
                </a:tc>
                <a:extLst>
                  <a:ext uri="{0D108BD9-81ED-4DB2-BD59-A6C34878D82A}">
                    <a16:rowId xmlns:a16="http://schemas.microsoft.com/office/drawing/2014/main" val="4171602037"/>
                  </a:ext>
                </a:extLst>
              </a:tr>
              <a:tr h="370840">
                <a:tc>
                  <a:txBody>
                    <a:bodyPr/>
                    <a:lstStyle/>
                    <a:p>
                      <a:r>
                        <a:rPr lang="en-US" altLang="zh-CN" dirty="0"/>
                        <a:t>Capacity</a:t>
                      </a:r>
                      <a:endParaRPr lang="en-US" dirty="0"/>
                    </a:p>
                  </a:txBody>
                  <a:tcPr/>
                </a:tc>
                <a:tc>
                  <a:txBody>
                    <a:bodyPr/>
                    <a:lstStyle/>
                    <a:p>
                      <a:r>
                        <a:rPr lang="en-US" altLang="zh-CN" dirty="0"/>
                        <a:t>Low</a:t>
                      </a:r>
                      <a:r>
                        <a:rPr lang="zh-CN" altLang="en-US" dirty="0"/>
                        <a:t> </a:t>
                      </a:r>
                      <a:endParaRPr lang="en-US" dirty="0"/>
                    </a:p>
                  </a:txBody>
                  <a:tcPr/>
                </a:tc>
                <a:tc>
                  <a:txBody>
                    <a:bodyPr/>
                    <a:lstStyle/>
                    <a:p>
                      <a:r>
                        <a:rPr lang="en-US" altLang="zh-CN" dirty="0"/>
                        <a:t>Media</a:t>
                      </a:r>
                      <a:endParaRPr lang="en-US" dirty="0"/>
                    </a:p>
                  </a:txBody>
                  <a:tcPr/>
                </a:tc>
                <a:tc>
                  <a:txBody>
                    <a:bodyPr/>
                    <a:lstStyle/>
                    <a:p>
                      <a:r>
                        <a:rPr lang="en-US" altLang="zh-CN" dirty="0"/>
                        <a:t>High</a:t>
                      </a:r>
                      <a:endParaRPr lang="en-US" dirty="0"/>
                    </a:p>
                  </a:txBody>
                  <a:tcPr/>
                </a:tc>
                <a:extLst>
                  <a:ext uri="{0D108BD9-81ED-4DB2-BD59-A6C34878D82A}">
                    <a16:rowId xmlns:a16="http://schemas.microsoft.com/office/drawing/2014/main" val="1199013689"/>
                  </a:ext>
                </a:extLst>
              </a:tr>
              <a:tr h="370840">
                <a:tc>
                  <a:txBody>
                    <a:bodyPr/>
                    <a:lstStyle/>
                    <a:p>
                      <a:r>
                        <a:rPr lang="en-US" altLang="zh-CN" dirty="0"/>
                        <a:t>Price</a:t>
                      </a:r>
                      <a:endParaRPr lang="en-US" dirty="0"/>
                    </a:p>
                  </a:txBody>
                  <a:tcPr/>
                </a:tc>
                <a:tc>
                  <a:txBody>
                    <a:bodyPr/>
                    <a:lstStyle/>
                    <a:p>
                      <a:r>
                        <a:rPr lang="en-US" altLang="zh-CN" dirty="0"/>
                        <a:t>High</a:t>
                      </a:r>
                      <a:endParaRPr lang="en-US" dirty="0"/>
                    </a:p>
                  </a:txBody>
                  <a:tcPr/>
                </a:tc>
                <a:tc>
                  <a:txBody>
                    <a:bodyPr/>
                    <a:lstStyle/>
                    <a:p>
                      <a:r>
                        <a:rPr lang="en-US" altLang="zh-CN" dirty="0"/>
                        <a:t>Media</a:t>
                      </a:r>
                      <a:endParaRPr lang="en-US" dirty="0"/>
                    </a:p>
                  </a:txBody>
                  <a:tcPr/>
                </a:tc>
                <a:tc>
                  <a:txBody>
                    <a:bodyPr/>
                    <a:lstStyle/>
                    <a:p>
                      <a:r>
                        <a:rPr lang="en-US" altLang="zh-CN" dirty="0"/>
                        <a:t>Low</a:t>
                      </a:r>
                      <a:endParaRPr lang="en-US" dirty="0"/>
                    </a:p>
                  </a:txBody>
                  <a:tcPr/>
                </a:tc>
                <a:extLst>
                  <a:ext uri="{0D108BD9-81ED-4DB2-BD59-A6C34878D82A}">
                    <a16:rowId xmlns:a16="http://schemas.microsoft.com/office/drawing/2014/main" val="3072539090"/>
                  </a:ext>
                </a:extLst>
              </a:tr>
              <a:tr h="370840">
                <a:tc>
                  <a:txBody>
                    <a:bodyPr/>
                    <a:lstStyle/>
                    <a:p>
                      <a:r>
                        <a:rPr lang="en-US" altLang="zh-CN" dirty="0"/>
                        <a:t>Applications</a:t>
                      </a:r>
                      <a:endParaRPr lang="en-US" dirty="0"/>
                    </a:p>
                  </a:txBody>
                  <a:tcPr/>
                </a:tc>
                <a:tc>
                  <a:txBody>
                    <a:bodyPr/>
                    <a:lstStyle/>
                    <a:p>
                      <a:r>
                        <a:rPr lang="en-US" altLang="zh-CN" dirty="0"/>
                        <a:t>Servers,</a:t>
                      </a:r>
                      <a:r>
                        <a:rPr lang="zh-CN" altLang="en-US" dirty="0"/>
                        <a:t> </a:t>
                      </a:r>
                      <a:r>
                        <a:rPr lang="en-US" altLang="zh-CN" dirty="0"/>
                        <a:t>industrial</a:t>
                      </a:r>
                      <a:r>
                        <a:rPr lang="zh-CN" altLang="en-US" dirty="0"/>
                        <a:t> </a:t>
                      </a:r>
                      <a:r>
                        <a:rPr lang="en-US" altLang="zh-CN" dirty="0"/>
                        <a:t>applications</a:t>
                      </a:r>
                      <a:endParaRPr lang="en-US" dirty="0"/>
                    </a:p>
                  </a:txBody>
                  <a:tcPr/>
                </a:tc>
                <a:tc>
                  <a:txBody>
                    <a:bodyPr/>
                    <a:lstStyle/>
                    <a:p>
                      <a:r>
                        <a:rPr lang="en-US" altLang="zh-CN" dirty="0"/>
                        <a:t>Consumer</a:t>
                      </a:r>
                      <a:r>
                        <a:rPr lang="zh-CN" altLang="en-US" dirty="0"/>
                        <a:t> </a:t>
                      </a:r>
                      <a:r>
                        <a:rPr lang="en-US" altLang="zh-CN" dirty="0"/>
                        <a:t>products</a:t>
                      </a:r>
                      <a:endParaRPr lang="en-US" dirty="0"/>
                    </a:p>
                  </a:txBody>
                  <a:tcPr/>
                </a:tc>
                <a:tc>
                  <a:txBody>
                    <a:bodyPr/>
                    <a:lstStyle/>
                    <a:p>
                      <a:r>
                        <a:rPr lang="en-US" altLang="zh-CN" dirty="0"/>
                        <a:t>Most</a:t>
                      </a:r>
                      <a:r>
                        <a:rPr lang="zh-CN" altLang="en-US" dirty="0"/>
                        <a:t> </a:t>
                      </a:r>
                      <a:r>
                        <a:rPr lang="en-US" altLang="zh-CN" dirty="0"/>
                        <a:t>of</a:t>
                      </a:r>
                      <a:r>
                        <a:rPr lang="zh-CN" altLang="en-US" dirty="0"/>
                        <a:t> </a:t>
                      </a:r>
                      <a:r>
                        <a:rPr lang="en-US" altLang="zh-CN" dirty="0"/>
                        <a:t>consumer</a:t>
                      </a:r>
                      <a:r>
                        <a:rPr lang="zh-CN" altLang="en-US" dirty="0"/>
                        <a:t> </a:t>
                      </a:r>
                      <a:r>
                        <a:rPr lang="en-US" altLang="zh-CN" dirty="0"/>
                        <a:t>products</a:t>
                      </a:r>
                      <a:endParaRPr lang="en-US" dirty="0"/>
                    </a:p>
                  </a:txBody>
                  <a:tcPr/>
                </a:tc>
                <a:extLst>
                  <a:ext uri="{0D108BD9-81ED-4DB2-BD59-A6C34878D82A}">
                    <a16:rowId xmlns:a16="http://schemas.microsoft.com/office/drawing/2014/main" val="2372409839"/>
                  </a:ext>
                </a:extLst>
              </a:tr>
            </a:tbl>
          </a:graphicData>
        </a:graphic>
      </p:graphicFrame>
      <p:sp>
        <p:nvSpPr>
          <p:cNvPr id="3" name="文本框 2">
            <a:extLst>
              <a:ext uri="{FF2B5EF4-FFF2-40B4-BE49-F238E27FC236}">
                <a16:creationId xmlns:a16="http://schemas.microsoft.com/office/drawing/2014/main" id="{4ECA7C55-83BF-697F-8FA5-9CA66818E547}"/>
              </a:ext>
            </a:extLst>
          </p:cNvPr>
          <p:cNvSpPr txBox="1"/>
          <p:nvPr/>
        </p:nvSpPr>
        <p:spPr>
          <a:xfrm>
            <a:off x="2569028" y="5196487"/>
            <a:ext cx="7954422" cy="523220"/>
          </a:xfrm>
          <a:prstGeom prst="rect">
            <a:avLst/>
          </a:prstGeom>
          <a:noFill/>
        </p:spPr>
        <p:txBody>
          <a:bodyPr wrap="none" rtlCol="0">
            <a:spAutoFit/>
          </a:bodyPr>
          <a:lstStyle/>
          <a:p>
            <a:r>
              <a:rPr lang="en-US" altLang="zh-CN" sz="2800" dirty="0"/>
              <a:t>Quadruple</a:t>
            </a:r>
            <a:r>
              <a:rPr lang="zh-CN" altLang="en-US" sz="2800" dirty="0"/>
              <a:t> </a:t>
            </a:r>
            <a:r>
              <a:rPr lang="en-US" altLang="zh-CN" sz="2800" dirty="0"/>
              <a:t>level</a:t>
            </a:r>
            <a:r>
              <a:rPr lang="zh-CN" altLang="en-US" sz="2800" dirty="0"/>
              <a:t> </a:t>
            </a:r>
            <a:r>
              <a:rPr lang="en-US" altLang="zh-CN" sz="2800" dirty="0"/>
              <a:t>cell</a:t>
            </a:r>
            <a:r>
              <a:rPr lang="zh-CN" altLang="en-US" sz="2800" dirty="0"/>
              <a:t> </a:t>
            </a:r>
            <a:r>
              <a:rPr lang="en-US" altLang="zh-CN" sz="2800" dirty="0"/>
              <a:t>(QLC)</a:t>
            </a:r>
            <a:r>
              <a:rPr lang="zh-CN" altLang="en-US" sz="2800" dirty="0"/>
              <a:t> </a:t>
            </a:r>
            <a:r>
              <a:rPr lang="en-US" altLang="zh-CN" sz="2800" dirty="0"/>
              <a:t>is</a:t>
            </a:r>
            <a:r>
              <a:rPr lang="zh-CN" altLang="en-US" sz="2800" dirty="0"/>
              <a:t> </a:t>
            </a:r>
            <a:r>
              <a:rPr lang="en-US" altLang="zh-CN" sz="2800" dirty="0"/>
              <a:t>also</a:t>
            </a:r>
            <a:r>
              <a:rPr lang="zh-CN" altLang="en-US" sz="2800" dirty="0"/>
              <a:t> </a:t>
            </a:r>
            <a:r>
              <a:rPr lang="en-US" altLang="zh-CN" sz="2800" dirty="0"/>
              <a:t>available.</a:t>
            </a:r>
            <a:r>
              <a:rPr lang="zh-CN" altLang="en-US" sz="2800" dirty="0"/>
              <a:t> </a:t>
            </a:r>
            <a:endParaRPr lang="en-US" sz="2800" dirty="0"/>
          </a:p>
        </p:txBody>
      </p:sp>
    </p:spTree>
    <p:extLst>
      <p:ext uri="{BB962C8B-B14F-4D97-AF65-F5344CB8AC3E}">
        <p14:creationId xmlns:p14="http://schemas.microsoft.com/office/powerpoint/2010/main" val="3850251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95EBF9-C204-2D0E-095D-6084BA7BA2CD}"/>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48A56CB8-188A-489A-6A50-9154F7FCE7D1}"/>
              </a:ext>
            </a:extLst>
          </p:cNvPr>
          <p:cNvSpPr>
            <a:spLocks noGrp="1"/>
          </p:cNvSpPr>
          <p:nvPr>
            <p:ph idx="1"/>
          </p:nvPr>
        </p:nvSpPr>
        <p:spPr/>
        <p:txBody>
          <a:bodyPr/>
          <a:lstStyle/>
          <a:p>
            <a:endParaRPr lang="en-US"/>
          </a:p>
        </p:txBody>
      </p:sp>
      <p:pic>
        <p:nvPicPr>
          <p:cNvPr id="1026" name="Picture 2" descr="V낸드플래시의 개념 설명">
            <a:extLst>
              <a:ext uri="{FF2B5EF4-FFF2-40B4-BE49-F238E27FC236}">
                <a16:creationId xmlns:a16="http://schemas.microsoft.com/office/drawing/2014/main" id="{EE97B40F-C317-7A6A-99DD-962FAEFD9447}"/>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2351314" y="1073426"/>
            <a:ext cx="6945086" cy="48615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13051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21480C8-5843-56CA-5D21-2917349F113C}"/>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65443FDF-6D39-368D-D57D-DD165EF5BBA6}"/>
              </a:ext>
            </a:extLst>
          </p:cNvPr>
          <p:cNvSpPr>
            <a:spLocks noGrp="1"/>
          </p:cNvSpPr>
          <p:nvPr>
            <p:ph idx="1"/>
          </p:nvPr>
        </p:nvSpPr>
        <p:spPr/>
        <p:txBody>
          <a:bodyPr>
            <a:normAutofit fontScale="85000" lnSpcReduction="20000"/>
          </a:bodyPr>
          <a:lstStyle/>
          <a:p>
            <a:r>
              <a:rPr lang="en-US" altLang="zh-CN" dirty="0"/>
              <a:t>SSD</a:t>
            </a:r>
          </a:p>
          <a:p>
            <a:endParaRPr lang="en-US" dirty="0"/>
          </a:p>
          <a:p>
            <a:endParaRPr lang="en-US" dirty="0"/>
          </a:p>
          <a:p>
            <a:endParaRPr lang="en-US" dirty="0"/>
          </a:p>
          <a:p>
            <a:endParaRPr lang="en-US" dirty="0"/>
          </a:p>
          <a:p>
            <a:endParaRPr lang="en-US" dirty="0"/>
          </a:p>
          <a:p>
            <a:endParaRPr lang="en-US" dirty="0"/>
          </a:p>
          <a:p>
            <a:r>
              <a:rPr lang="en-US" altLang="zh-CN" dirty="0"/>
              <a:t>A</a:t>
            </a:r>
            <a:r>
              <a:rPr lang="zh-CN" altLang="en-US" dirty="0"/>
              <a:t> </a:t>
            </a:r>
            <a:r>
              <a:rPr lang="en-US" altLang="zh-CN" dirty="0"/>
              <a:t>NAND-flash</a:t>
            </a:r>
            <a:r>
              <a:rPr lang="zh-CN" altLang="en-US" dirty="0"/>
              <a:t> </a:t>
            </a:r>
            <a:r>
              <a:rPr lang="en-US" altLang="zh-CN" dirty="0"/>
              <a:t>memory</a:t>
            </a:r>
            <a:r>
              <a:rPr lang="zh-CN" altLang="en-US" dirty="0"/>
              <a:t> </a:t>
            </a:r>
            <a:r>
              <a:rPr lang="en-US" altLang="zh-CN" dirty="0"/>
              <a:t>is</a:t>
            </a:r>
            <a:r>
              <a:rPr lang="zh-CN" altLang="en-US" dirty="0"/>
              <a:t> </a:t>
            </a:r>
            <a:r>
              <a:rPr lang="en-US" altLang="zh-CN" dirty="0"/>
              <a:t>divided</a:t>
            </a:r>
            <a:r>
              <a:rPr lang="zh-CN" altLang="en-US" dirty="0"/>
              <a:t> </a:t>
            </a:r>
            <a:r>
              <a:rPr lang="en-US" altLang="zh-CN" dirty="0"/>
              <a:t>into</a:t>
            </a:r>
            <a:r>
              <a:rPr lang="zh-CN" altLang="en-US" dirty="0"/>
              <a:t> </a:t>
            </a:r>
            <a:r>
              <a:rPr lang="en-US" altLang="zh-CN" b="1" dirty="0">
                <a:solidFill>
                  <a:srgbClr val="0070C0"/>
                </a:solidFill>
              </a:rPr>
              <a:t>banks</a:t>
            </a:r>
            <a:r>
              <a:rPr lang="zh-CN" altLang="en-US" b="1" dirty="0">
                <a:solidFill>
                  <a:srgbClr val="0070C0"/>
                </a:solidFill>
              </a:rPr>
              <a:t> </a:t>
            </a:r>
            <a:endParaRPr lang="en-US" altLang="zh-CN" b="1" dirty="0">
              <a:solidFill>
                <a:srgbClr val="0070C0"/>
              </a:solidFill>
            </a:endParaRPr>
          </a:p>
          <a:p>
            <a:pPr lvl="1"/>
            <a:r>
              <a:rPr lang="en-US" altLang="zh-CN" dirty="0"/>
              <a:t>Banks</a:t>
            </a:r>
            <a:r>
              <a:rPr lang="zh-CN" altLang="en-US" dirty="0"/>
              <a:t> </a:t>
            </a:r>
            <a:r>
              <a:rPr lang="en-US" altLang="zh-CN" dirty="0"/>
              <a:t>can</a:t>
            </a:r>
            <a:r>
              <a:rPr lang="zh-CN" altLang="en-US" dirty="0"/>
              <a:t> </a:t>
            </a:r>
            <a:r>
              <a:rPr lang="en-US" altLang="zh-CN" dirty="0"/>
              <a:t>be</a:t>
            </a:r>
            <a:r>
              <a:rPr lang="zh-CN" altLang="en-US" dirty="0"/>
              <a:t> </a:t>
            </a:r>
            <a:r>
              <a:rPr lang="en-US" altLang="zh-CN" dirty="0"/>
              <a:t>accessed</a:t>
            </a:r>
            <a:r>
              <a:rPr lang="zh-CN" altLang="en-US" dirty="0"/>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parallel</a:t>
            </a:r>
          </a:p>
          <a:p>
            <a:r>
              <a:rPr lang="en-US" altLang="zh-CN" dirty="0"/>
              <a:t>Each</a:t>
            </a:r>
            <a:r>
              <a:rPr lang="zh-CN" altLang="en-US" dirty="0"/>
              <a:t> </a:t>
            </a:r>
            <a:r>
              <a:rPr lang="en-US" altLang="zh-CN" dirty="0"/>
              <a:t>bank</a:t>
            </a:r>
            <a:r>
              <a:rPr lang="zh-CN" altLang="en-US" dirty="0"/>
              <a:t> </a:t>
            </a:r>
            <a:r>
              <a:rPr lang="en-US" altLang="zh-CN" dirty="0"/>
              <a:t>consists</a:t>
            </a:r>
            <a:r>
              <a:rPr lang="zh-CN" altLang="en-US" dirty="0"/>
              <a:t> </a:t>
            </a:r>
            <a:r>
              <a:rPr lang="en-US" altLang="zh-CN" dirty="0"/>
              <a:t>of</a:t>
            </a:r>
            <a:r>
              <a:rPr lang="zh-CN" altLang="en-US" dirty="0"/>
              <a:t> </a:t>
            </a:r>
            <a:r>
              <a:rPr lang="en-US" altLang="zh-CN" b="1" dirty="0">
                <a:solidFill>
                  <a:srgbClr val="0070C0"/>
                </a:solidFill>
              </a:rPr>
              <a:t>many</a:t>
            </a:r>
            <a:r>
              <a:rPr lang="zh-CN" altLang="en-US" b="1" dirty="0">
                <a:solidFill>
                  <a:srgbClr val="0070C0"/>
                </a:solidFill>
              </a:rPr>
              <a:t> </a:t>
            </a:r>
            <a:r>
              <a:rPr lang="en-US" altLang="zh-CN" b="1" dirty="0">
                <a:solidFill>
                  <a:srgbClr val="0070C0"/>
                </a:solidFill>
              </a:rPr>
              <a:t>blocks</a:t>
            </a:r>
            <a:r>
              <a:rPr lang="en-US" altLang="zh-CN" dirty="0"/>
              <a:t> </a:t>
            </a:r>
          </a:p>
          <a:p>
            <a:pPr lvl="1"/>
            <a:r>
              <a:rPr lang="en-US" altLang="zh-CN" dirty="0"/>
              <a:t>Erase</a:t>
            </a:r>
            <a:r>
              <a:rPr lang="zh-CN" altLang="en-US" dirty="0"/>
              <a:t> </a:t>
            </a:r>
            <a:r>
              <a:rPr lang="en-US" altLang="zh-CN" dirty="0"/>
              <a:t>unit</a:t>
            </a:r>
          </a:p>
          <a:p>
            <a:pPr lvl="1"/>
            <a:r>
              <a:rPr lang="en-US" altLang="zh-CN" b="1" dirty="0">
                <a:solidFill>
                  <a:srgbClr val="0070C0"/>
                </a:solidFill>
              </a:rPr>
              <a:t>1024–</a:t>
            </a:r>
            <a:r>
              <a:rPr lang="zh-CN" altLang="en-US" b="1" dirty="0">
                <a:solidFill>
                  <a:srgbClr val="0070C0"/>
                </a:solidFill>
              </a:rPr>
              <a:t> </a:t>
            </a:r>
            <a:r>
              <a:rPr lang="en-US" altLang="zh-CN" b="1" dirty="0">
                <a:solidFill>
                  <a:srgbClr val="0070C0"/>
                </a:solidFill>
              </a:rPr>
              <a:t>4096</a:t>
            </a:r>
            <a:r>
              <a:rPr lang="zh-CN" altLang="en-US" b="1" dirty="0">
                <a:solidFill>
                  <a:srgbClr val="0070C0"/>
                </a:solidFill>
              </a:rPr>
              <a:t> </a:t>
            </a:r>
            <a:r>
              <a:rPr lang="en-US" altLang="zh-CN" b="1" dirty="0">
                <a:solidFill>
                  <a:srgbClr val="0070C0"/>
                </a:solidFill>
              </a:rPr>
              <a:t>blocks</a:t>
            </a:r>
            <a:r>
              <a:rPr lang="zh-CN" altLang="en-US" b="1" dirty="0">
                <a:solidFill>
                  <a:srgbClr val="0070C0"/>
                </a:solidFill>
              </a:rPr>
              <a:t> </a:t>
            </a:r>
            <a:r>
              <a:rPr lang="en-US" altLang="zh-CN" dirty="0"/>
              <a:t>for</a:t>
            </a:r>
            <a:r>
              <a:rPr lang="zh-CN" altLang="en-US" dirty="0"/>
              <a:t> </a:t>
            </a:r>
            <a:r>
              <a:rPr lang="en-US" altLang="zh-CN" dirty="0"/>
              <a:t>a</a:t>
            </a:r>
            <a:r>
              <a:rPr lang="zh-CN" altLang="en-US" dirty="0"/>
              <a:t> </a:t>
            </a:r>
            <a:r>
              <a:rPr lang="en-US" altLang="zh-CN" dirty="0"/>
              <a:t>bank</a:t>
            </a:r>
          </a:p>
          <a:p>
            <a:pPr lvl="1"/>
            <a:r>
              <a:rPr lang="en-US" altLang="zh-CN" b="1" dirty="0">
                <a:solidFill>
                  <a:srgbClr val="0070C0"/>
                </a:solidFill>
              </a:rPr>
              <a:t>128</a:t>
            </a:r>
            <a:r>
              <a:rPr lang="zh-CN" altLang="en-US" b="1" dirty="0">
                <a:solidFill>
                  <a:srgbClr val="0070C0"/>
                </a:solidFill>
              </a:rPr>
              <a:t> </a:t>
            </a:r>
            <a:r>
              <a:rPr lang="en-US" altLang="zh-CN" b="1" dirty="0">
                <a:solidFill>
                  <a:srgbClr val="0070C0"/>
                </a:solidFill>
              </a:rPr>
              <a:t>or</a:t>
            </a:r>
            <a:r>
              <a:rPr lang="zh-CN" altLang="en-US" b="1" dirty="0">
                <a:solidFill>
                  <a:srgbClr val="0070C0"/>
                </a:solidFill>
              </a:rPr>
              <a:t> </a:t>
            </a:r>
            <a:r>
              <a:rPr lang="en-US" altLang="zh-CN" b="1" dirty="0">
                <a:solidFill>
                  <a:srgbClr val="0070C0"/>
                </a:solidFill>
              </a:rPr>
              <a:t>256</a:t>
            </a:r>
            <a:r>
              <a:rPr lang="zh-CN" altLang="en-US" b="1" dirty="0">
                <a:solidFill>
                  <a:srgbClr val="0070C0"/>
                </a:solidFill>
              </a:rPr>
              <a:t> </a:t>
            </a:r>
            <a:r>
              <a:rPr lang="en-US" altLang="zh-CN" b="1" dirty="0">
                <a:solidFill>
                  <a:srgbClr val="0070C0"/>
                </a:solidFill>
              </a:rPr>
              <a:t>KB</a:t>
            </a:r>
            <a:r>
              <a:rPr lang="zh-CN" altLang="en-US" b="1" dirty="0">
                <a:solidFill>
                  <a:srgbClr val="0070C0"/>
                </a:solidFill>
              </a:rPr>
              <a:t> </a:t>
            </a:r>
            <a:endParaRPr lang="en-US" altLang="zh-CN" b="1" dirty="0">
              <a:solidFill>
                <a:srgbClr val="0070C0"/>
              </a:solidFill>
            </a:endParaRPr>
          </a:p>
          <a:p>
            <a:r>
              <a:rPr lang="en-US" altLang="zh-CN" dirty="0"/>
              <a:t>Each</a:t>
            </a:r>
            <a:r>
              <a:rPr lang="zh-CN" altLang="en-US" dirty="0"/>
              <a:t> </a:t>
            </a:r>
            <a:r>
              <a:rPr lang="en-US" altLang="zh-CN" dirty="0"/>
              <a:t>block</a:t>
            </a:r>
            <a:r>
              <a:rPr lang="zh-CN" altLang="en-US" dirty="0"/>
              <a:t> </a:t>
            </a:r>
            <a:r>
              <a:rPr lang="en-US" altLang="zh-CN" dirty="0"/>
              <a:t>is</a:t>
            </a:r>
            <a:r>
              <a:rPr lang="zh-CN" altLang="en-US" dirty="0"/>
              <a:t> </a:t>
            </a:r>
            <a:r>
              <a:rPr lang="en-US" altLang="zh-CN" dirty="0"/>
              <a:t>made</a:t>
            </a:r>
            <a:r>
              <a:rPr lang="zh-CN" altLang="en-US" dirty="0"/>
              <a:t> </a:t>
            </a:r>
            <a:r>
              <a:rPr lang="en-US" altLang="zh-CN" dirty="0"/>
              <a:t>of</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endParaRPr lang="en-US" altLang="zh-CN" b="1" dirty="0">
              <a:solidFill>
                <a:srgbClr val="0070C0"/>
              </a:solidFill>
            </a:endParaRPr>
          </a:p>
          <a:p>
            <a:pPr lvl="1"/>
            <a:r>
              <a:rPr lang="en-US" altLang="zh-CN" dirty="0"/>
              <a:t>Read</a:t>
            </a:r>
            <a:r>
              <a:rPr lang="zh-CN" altLang="en-US" dirty="0"/>
              <a:t> </a:t>
            </a:r>
            <a:r>
              <a:rPr lang="en-US" altLang="zh-CN" dirty="0"/>
              <a:t>&amp;</a:t>
            </a:r>
            <a:r>
              <a:rPr lang="zh-CN" altLang="en-US" dirty="0"/>
              <a:t> </a:t>
            </a:r>
            <a:r>
              <a:rPr lang="en-US" altLang="zh-CN" dirty="0"/>
              <a:t>write</a:t>
            </a:r>
            <a:r>
              <a:rPr lang="zh-CN" altLang="en-US" dirty="0"/>
              <a:t> </a:t>
            </a:r>
            <a:r>
              <a:rPr lang="en-US" altLang="zh-CN" dirty="0"/>
              <a:t>unit</a:t>
            </a:r>
            <a:endParaRPr lang="en-US" altLang="zh-CN" b="1" dirty="0">
              <a:solidFill>
                <a:srgbClr val="0070C0"/>
              </a:solidFill>
            </a:endParaRPr>
          </a:p>
          <a:p>
            <a:pPr lvl="1"/>
            <a:r>
              <a:rPr lang="en-US" altLang="zh-CN" b="1" dirty="0">
                <a:solidFill>
                  <a:srgbClr val="0070C0"/>
                </a:solidFill>
              </a:rPr>
              <a:t>4KB,</a:t>
            </a:r>
            <a:r>
              <a:rPr lang="zh-CN" altLang="en-US" b="1" dirty="0">
                <a:solidFill>
                  <a:srgbClr val="0070C0"/>
                </a:solidFill>
              </a:rPr>
              <a:t> </a:t>
            </a:r>
            <a:r>
              <a:rPr lang="en-US" altLang="zh-CN" b="1" dirty="0">
                <a:solidFill>
                  <a:srgbClr val="0070C0"/>
                </a:solidFill>
              </a:rPr>
              <a:t>2-8KB</a:t>
            </a:r>
          </a:p>
        </p:txBody>
      </p:sp>
      <p:sp>
        <p:nvSpPr>
          <p:cNvPr id="5" name="矩形 4">
            <a:extLst>
              <a:ext uri="{FF2B5EF4-FFF2-40B4-BE49-F238E27FC236}">
                <a16:creationId xmlns:a16="http://schemas.microsoft.com/office/drawing/2014/main" id="{9861ACD0-24BD-EDDE-02B7-4A17DA80E64D}"/>
              </a:ext>
            </a:extLst>
          </p:cNvPr>
          <p:cNvSpPr/>
          <p:nvPr/>
        </p:nvSpPr>
        <p:spPr>
          <a:xfrm>
            <a:off x="3079205" y="1108381"/>
            <a:ext cx="6512560" cy="1792643"/>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6" name="矩形 5">
            <a:extLst>
              <a:ext uri="{FF2B5EF4-FFF2-40B4-BE49-F238E27FC236}">
                <a16:creationId xmlns:a16="http://schemas.microsoft.com/office/drawing/2014/main" id="{A0DCB1C0-46E4-5124-CDB4-FB976EE68FAD}"/>
              </a:ext>
            </a:extLst>
          </p:cNvPr>
          <p:cNvSpPr/>
          <p:nvPr/>
        </p:nvSpPr>
        <p:spPr>
          <a:xfrm>
            <a:off x="3282405" y="1738035"/>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7" name="矩形 6">
            <a:extLst>
              <a:ext uri="{FF2B5EF4-FFF2-40B4-BE49-F238E27FC236}">
                <a16:creationId xmlns:a16="http://schemas.microsoft.com/office/drawing/2014/main" id="{51627ED4-4181-7ED4-7209-45EF4E095C93}"/>
              </a:ext>
            </a:extLst>
          </p:cNvPr>
          <p:cNvSpPr/>
          <p:nvPr/>
        </p:nvSpPr>
        <p:spPr>
          <a:xfrm>
            <a:off x="4923432" y="1739112"/>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8" name="矩形 7">
            <a:extLst>
              <a:ext uri="{FF2B5EF4-FFF2-40B4-BE49-F238E27FC236}">
                <a16:creationId xmlns:a16="http://schemas.microsoft.com/office/drawing/2014/main" id="{3514E951-3969-66F2-D2FC-17852D158211}"/>
              </a:ext>
            </a:extLst>
          </p:cNvPr>
          <p:cNvSpPr/>
          <p:nvPr/>
        </p:nvSpPr>
        <p:spPr>
          <a:xfrm>
            <a:off x="6574059" y="173370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9" name="矩形 8">
            <a:extLst>
              <a:ext uri="{FF2B5EF4-FFF2-40B4-BE49-F238E27FC236}">
                <a16:creationId xmlns:a16="http://schemas.microsoft.com/office/drawing/2014/main" id="{A2A2AFF7-516D-FED5-B008-CC0736FD4A77}"/>
              </a:ext>
            </a:extLst>
          </p:cNvPr>
          <p:cNvSpPr/>
          <p:nvPr/>
        </p:nvSpPr>
        <p:spPr>
          <a:xfrm>
            <a:off x="8159205" y="1712304"/>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文本框 9">
            <a:extLst>
              <a:ext uri="{FF2B5EF4-FFF2-40B4-BE49-F238E27FC236}">
                <a16:creationId xmlns:a16="http://schemas.microsoft.com/office/drawing/2014/main" id="{770F853E-6A6F-9FC6-74A5-2C4F9E0C6478}"/>
              </a:ext>
            </a:extLst>
          </p:cNvPr>
          <p:cNvSpPr txBox="1"/>
          <p:nvPr/>
        </p:nvSpPr>
        <p:spPr>
          <a:xfrm>
            <a:off x="3354240" y="1342972"/>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11" name="文本框 10">
            <a:extLst>
              <a:ext uri="{FF2B5EF4-FFF2-40B4-BE49-F238E27FC236}">
                <a16:creationId xmlns:a16="http://schemas.microsoft.com/office/drawing/2014/main" id="{5121A213-630A-2BA7-7FA1-454AE5401D90}"/>
              </a:ext>
            </a:extLst>
          </p:cNvPr>
          <p:cNvSpPr txBox="1"/>
          <p:nvPr/>
        </p:nvSpPr>
        <p:spPr>
          <a:xfrm>
            <a:off x="4995267" y="1341489"/>
            <a:ext cx="998991" cy="369332"/>
          </a:xfrm>
          <a:prstGeom prst="rect">
            <a:avLst/>
          </a:prstGeom>
          <a:noFill/>
        </p:spPr>
        <p:txBody>
          <a:bodyPr wrap="none" rtlCol="0">
            <a:spAutoFit/>
          </a:bodyPr>
          <a:lstStyle/>
          <a:p>
            <a:r>
              <a:rPr lang="en-US" altLang="zh-CN" dirty="0"/>
              <a:t>Block</a:t>
            </a:r>
            <a:r>
              <a:rPr lang="zh-CN" altLang="en-US" dirty="0"/>
              <a:t> </a:t>
            </a:r>
            <a:r>
              <a:rPr lang="en-US" altLang="zh-CN" dirty="0"/>
              <a:t>1</a:t>
            </a:r>
            <a:endParaRPr lang="en-US" dirty="0"/>
          </a:p>
        </p:txBody>
      </p:sp>
      <p:sp>
        <p:nvSpPr>
          <p:cNvPr id="12" name="文本框 11">
            <a:extLst>
              <a:ext uri="{FF2B5EF4-FFF2-40B4-BE49-F238E27FC236}">
                <a16:creationId xmlns:a16="http://schemas.microsoft.com/office/drawing/2014/main" id="{1620444B-2C4E-0A57-38A1-FFF7FE8BD86F}"/>
              </a:ext>
            </a:extLst>
          </p:cNvPr>
          <p:cNvSpPr txBox="1"/>
          <p:nvPr/>
        </p:nvSpPr>
        <p:spPr>
          <a:xfrm>
            <a:off x="6645894" y="1340063"/>
            <a:ext cx="998991" cy="369332"/>
          </a:xfrm>
          <a:prstGeom prst="rect">
            <a:avLst/>
          </a:prstGeom>
          <a:noFill/>
        </p:spPr>
        <p:txBody>
          <a:bodyPr wrap="none" rtlCol="0">
            <a:spAutoFit/>
          </a:bodyPr>
          <a:lstStyle/>
          <a:p>
            <a:r>
              <a:rPr lang="en-US" altLang="zh-CN" dirty="0"/>
              <a:t>Block</a:t>
            </a:r>
            <a:r>
              <a:rPr lang="zh-CN" altLang="en-US" dirty="0"/>
              <a:t> </a:t>
            </a:r>
            <a:r>
              <a:rPr lang="en-US" altLang="zh-CN" dirty="0"/>
              <a:t>2</a:t>
            </a:r>
            <a:endParaRPr lang="en-US" dirty="0"/>
          </a:p>
        </p:txBody>
      </p:sp>
      <p:sp>
        <p:nvSpPr>
          <p:cNvPr id="13" name="文本框 12">
            <a:extLst>
              <a:ext uri="{FF2B5EF4-FFF2-40B4-BE49-F238E27FC236}">
                <a16:creationId xmlns:a16="http://schemas.microsoft.com/office/drawing/2014/main" id="{D82BE64B-44F9-7B53-BCAB-14E0112D94B8}"/>
              </a:ext>
            </a:extLst>
          </p:cNvPr>
          <p:cNvSpPr txBox="1"/>
          <p:nvPr/>
        </p:nvSpPr>
        <p:spPr>
          <a:xfrm>
            <a:off x="8261521" y="1316064"/>
            <a:ext cx="998991" cy="369332"/>
          </a:xfrm>
          <a:prstGeom prst="rect">
            <a:avLst/>
          </a:prstGeom>
          <a:noFill/>
        </p:spPr>
        <p:txBody>
          <a:bodyPr wrap="none" rtlCol="0">
            <a:spAutoFit/>
          </a:bodyPr>
          <a:lstStyle/>
          <a:p>
            <a:r>
              <a:rPr lang="en-US" altLang="zh-CN" dirty="0"/>
              <a:t>Block</a:t>
            </a:r>
            <a:r>
              <a:rPr lang="zh-CN" altLang="en-US" dirty="0"/>
              <a:t> </a:t>
            </a:r>
            <a:r>
              <a:rPr lang="en-US" altLang="zh-CN" dirty="0"/>
              <a:t>3</a:t>
            </a:r>
            <a:endParaRPr lang="en-US" dirty="0"/>
          </a:p>
        </p:txBody>
      </p:sp>
      <p:cxnSp>
        <p:nvCxnSpPr>
          <p:cNvPr id="15" name="直线连接符 14">
            <a:extLst>
              <a:ext uri="{FF2B5EF4-FFF2-40B4-BE49-F238E27FC236}">
                <a16:creationId xmlns:a16="http://schemas.microsoft.com/office/drawing/2014/main" id="{51B00562-C47D-2060-8F6A-760C03C05507}"/>
              </a:ext>
            </a:extLst>
          </p:cNvPr>
          <p:cNvCxnSpPr>
            <a:stCxn id="6" idx="1"/>
          </p:cNvCxnSpPr>
          <p:nvPr/>
        </p:nvCxnSpPr>
        <p:spPr>
          <a:xfrm flipV="1">
            <a:off x="3282405" y="2129941"/>
            <a:ext cx="1046480" cy="4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直线连接符 15">
            <a:extLst>
              <a:ext uri="{FF2B5EF4-FFF2-40B4-BE49-F238E27FC236}">
                <a16:creationId xmlns:a16="http://schemas.microsoft.com/office/drawing/2014/main" id="{A049498F-21C6-0956-29FE-B3A59BCB2A19}"/>
              </a:ext>
            </a:extLst>
          </p:cNvPr>
          <p:cNvCxnSpPr>
            <a:cxnSpLocks/>
            <a:endCxn id="6" idx="2"/>
          </p:cNvCxnSpPr>
          <p:nvPr/>
        </p:nvCxnSpPr>
        <p:spPr>
          <a:xfrm flipH="1">
            <a:off x="3805645" y="1733701"/>
            <a:ext cx="5078" cy="796814"/>
          </a:xfrm>
          <a:prstGeom prst="line">
            <a:avLst/>
          </a:prstGeom>
        </p:spPr>
        <p:style>
          <a:lnRef idx="2">
            <a:schemeClr val="accent1"/>
          </a:lnRef>
          <a:fillRef idx="0">
            <a:schemeClr val="accent1"/>
          </a:fillRef>
          <a:effectRef idx="1">
            <a:schemeClr val="accent1"/>
          </a:effectRef>
          <a:fontRef idx="minor">
            <a:schemeClr val="tx1"/>
          </a:fontRef>
        </p:style>
      </p:cxnSp>
      <p:cxnSp>
        <p:nvCxnSpPr>
          <p:cNvPr id="19" name="直线连接符 18">
            <a:extLst>
              <a:ext uri="{FF2B5EF4-FFF2-40B4-BE49-F238E27FC236}">
                <a16:creationId xmlns:a16="http://schemas.microsoft.com/office/drawing/2014/main" id="{1F9F244F-61BD-0697-6098-70B4A9CCB6ED}"/>
              </a:ext>
            </a:extLst>
          </p:cNvPr>
          <p:cNvCxnSpPr/>
          <p:nvPr/>
        </p:nvCxnSpPr>
        <p:spPr>
          <a:xfrm flipV="1">
            <a:off x="4918354" y="2129941"/>
            <a:ext cx="1046480" cy="4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直线连接符 19">
            <a:extLst>
              <a:ext uri="{FF2B5EF4-FFF2-40B4-BE49-F238E27FC236}">
                <a16:creationId xmlns:a16="http://schemas.microsoft.com/office/drawing/2014/main" id="{5C7C6B4A-893B-F8CB-E0F1-DEEA270B31DE}"/>
              </a:ext>
            </a:extLst>
          </p:cNvPr>
          <p:cNvCxnSpPr>
            <a:cxnSpLocks/>
          </p:cNvCxnSpPr>
          <p:nvPr/>
        </p:nvCxnSpPr>
        <p:spPr>
          <a:xfrm flipH="1">
            <a:off x="5441594" y="1733701"/>
            <a:ext cx="5078" cy="7968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直线连接符 20">
            <a:extLst>
              <a:ext uri="{FF2B5EF4-FFF2-40B4-BE49-F238E27FC236}">
                <a16:creationId xmlns:a16="http://schemas.microsoft.com/office/drawing/2014/main" id="{B9AD3A2C-6016-AE7F-DD2C-0F6E8B8D45FA}"/>
              </a:ext>
            </a:extLst>
          </p:cNvPr>
          <p:cNvCxnSpPr/>
          <p:nvPr/>
        </p:nvCxnSpPr>
        <p:spPr>
          <a:xfrm flipV="1">
            <a:off x="6586667" y="2125300"/>
            <a:ext cx="1046480" cy="4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2" name="直线连接符 21">
            <a:extLst>
              <a:ext uri="{FF2B5EF4-FFF2-40B4-BE49-F238E27FC236}">
                <a16:creationId xmlns:a16="http://schemas.microsoft.com/office/drawing/2014/main" id="{4A3D18EB-237C-B8BF-F342-9EB4C0B04EAB}"/>
              </a:ext>
            </a:extLst>
          </p:cNvPr>
          <p:cNvCxnSpPr>
            <a:cxnSpLocks/>
          </p:cNvCxnSpPr>
          <p:nvPr/>
        </p:nvCxnSpPr>
        <p:spPr>
          <a:xfrm flipH="1">
            <a:off x="7109907" y="1729060"/>
            <a:ext cx="5078" cy="796814"/>
          </a:xfrm>
          <a:prstGeom prst="line">
            <a:avLst/>
          </a:prstGeom>
        </p:spPr>
        <p:style>
          <a:lnRef idx="2">
            <a:schemeClr val="accent1"/>
          </a:lnRef>
          <a:fillRef idx="0">
            <a:schemeClr val="accent1"/>
          </a:fillRef>
          <a:effectRef idx="1">
            <a:schemeClr val="accent1"/>
          </a:effectRef>
          <a:fontRef idx="minor">
            <a:schemeClr val="tx1"/>
          </a:fontRef>
        </p:style>
      </p:cxnSp>
      <p:cxnSp>
        <p:nvCxnSpPr>
          <p:cNvPr id="23" name="直线连接符 22">
            <a:extLst>
              <a:ext uri="{FF2B5EF4-FFF2-40B4-BE49-F238E27FC236}">
                <a16:creationId xmlns:a16="http://schemas.microsoft.com/office/drawing/2014/main" id="{B1689F45-9877-7CB1-C752-43CD606F0C46}"/>
              </a:ext>
            </a:extLst>
          </p:cNvPr>
          <p:cNvCxnSpPr/>
          <p:nvPr/>
        </p:nvCxnSpPr>
        <p:spPr>
          <a:xfrm flipV="1">
            <a:off x="8151588" y="2094165"/>
            <a:ext cx="1046480" cy="4334"/>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直线连接符 23">
            <a:extLst>
              <a:ext uri="{FF2B5EF4-FFF2-40B4-BE49-F238E27FC236}">
                <a16:creationId xmlns:a16="http://schemas.microsoft.com/office/drawing/2014/main" id="{B389F293-C2B0-85C5-8C33-BDA04DA713CA}"/>
              </a:ext>
            </a:extLst>
          </p:cNvPr>
          <p:cNvCxnSpPr>
            <a:cxnSpLocks/>
          </p:cNvCxnSpPr>
          <p:nvPr/>
        </p:nvCxnSpPr>
        <p:spPr>
          <a:xfrm flipH="1">
            <a:off x="8674828" y="1697925"/>
            <a:ext cx="5078" cy="796814"/>
          </a:xfrm>
          <a:prstGeom prst="line">
            <a:avLst/>
          </a:prstGeom>
        </p:spPr>
        <p:style>
          <a:lnRef idx="2">
            <a:schemeClr val="accent1"/>
          </a:lnRef>
          <a:fillRef idx="0">
            <a:schemeClr val="accent1"/>
          </a:fillRef>
          <a:effectRef idx="1">
            <a:schemeClr val="accent1"/>
          </a:effectRef>
          <a:fontRef idx="minor">
            <a:schemeClr val="tx1"/>
          </a:fontRef>
        </p:style>
      </p:cxnSp>
      <p:sp>
        <p:nvSpPr>
          <p:cNvPr id="25" name="文本框 24">
            <a:extLst>
              <a:ext uri="{FF2B5EF4-FFF2-40B4-BE49-F238E27FC236}">
                <a16:creationId xmlns:a16="http://schemas.microsoft.com/office/drawing/2014/main" id="{7BBB78D6-0CAD-61C2-578F-5BCFF2A2A6A2}"/>
              </a:ext>
            </a:extLst>
          </p:cNvPr>
          <p:cNvSpPr txBox="1"/>
          <p:nvPr/>
        </p:nvSpPr>
        <p:spPr>
          <a:xfrm>
            <a:off x="2164678" y="1762776"/>
            <a:ext cx="688009" cy="369332"/>
          </a:xfrm>
          <a:prstGeom prst="rect">
            <a:avLst/>
          </a:prstGeom>
          <a:noFill/>
        </p:spPr>
        <p:txBody>
          <a:bodyPr wrap="none" rtlCol="0">
            <a:spAutoFit/>
          </a:bodyPr>
          <a:lstStyle/>
          <a:p>
            <a:r>
              <a:rPr lang="en-US" altLang="zh-CN" dirty="0"/>
              <a:t>Page</a:t>
            </a:r>
            <a:endParaRPr lang="en-US" dirty="0"/>
          </a:p>
        </p:txBody>
      </p:sp>
      <p:cxnSp>
        <p:nvCxnSpPr>
          <p:cNvPr id="27" name="直线箭头连接符 26">
            <a:extLst>
              <a:ext uri="{FF2B5EF4-FFF2-40B4-BE49-F238E27FC236}">
                <a16:creationId xmlns:a16="http://schemas.microsoft.com/office/drawing/2014/main" id="{92187908-7371-3775-5A9A-A22B73DD8D3E}"/>
              </a:ext>
            </a:extLst>
          </p:cNvPr>
          <p:cNvCxnSpPr/>
          <p:nvPr/>
        </p:nvCxnSpPr>
        <p:spPr>
          <a:xfrm>
            <a:off x="2896326" y="1925664"/>
            <a:ext cx="574043" cy="0"/>
          </a:xfrm>
          <a:prstGeom prst="straightConnector1">
            <a:avLst/>
          </a:prstGeom>
          <a:ln>
            <a:tailEnd type="triangle"/>
          </a:ln>
        </p:spPr>
        <p:style>
          <a:lnRef idx="2">
            <a:schemeClr val="accent4"/>
          </a:lnRef>
          <a:fillRef idx="0">
            <a:schemeClr val="accent4"/>
          </a:fillRef>
          <a:effectRef idx="1">
            <a:schemeClr val="accent4"/>
          </a:effectRef>
          <a:fontRef idx="minor">
            <a:schemeClr val="tx1"/>
          </a:fontRef>
        </p:style>
      </p:cxnSp>
      <p:sp>
        <p:nvSpPr>
          <p:cNvPr id="14" name="文本框 13">
            <a:extLst>
              <a:ext uri="{FF2B5EF4-FFF2-40B4-BE49-F238E27FC236}">
                <a16:creationId xmlns:a16="http://schemas.microsoft.com/office/drawing/2014/main" id="{ADCDDD3B-DAA1-CADB-F52A-FC967361F019}"/>
              </a:ext>
            </a:extLst>
          </p:cNvPr>
          <p:cNvSpPr txBox="1"/>
          <p:nvPr/>
        </p:nvSpPr>
        <p:spPr>
          <a:xfrm>
            <a:off x="4731143" y="646043"/>
            <a:ext cx="1070942" cy="369332"/>
          </a:xfrm>
          <a:prstGeom prst="rect">
            <a:avLst/>
          </a:prstGeom>
          <a:noFill/>
        </p:spPr>
        <p:txBody>
          <a:bodyPr wrap="square" rtlCol="0">
            <a:spAutoFit/>
          </a:bodyPr>
          <a:lstStyle/>
          <a:p>
            <a:r>
              <a:rPr lang="en-US" altLang="zh-CN" dirty="0"/>
              <a:t>Bank</a:t>
            </a:r>
            <a:endParaRPr lang="en-US" dirty="0"/>
          </a:p>
        </p:txBody>
      </p:sp>
    </p:spTree>
    <p:extLst>
      <p:ext uri="{BB962C8B-B14F-4D97-AF65-F5344CB8AC3E}">
        <p14:creationId xmlns:p14="http://schemas.microsoft.com/office/powerpoint/2010/main" val="388965609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圆角矩形 12">
            <a:extLst>
              <a:ext uri="{FF2B5EF4-FFF2-40B4-BE49-F238E27FC236}">
                <a16:creationId xmlns:a16="http://schemas.microsoft.com/office/drawing/2014/main" id="{0A392235-BBD8-5494-DCDE-E95816489C3F}"/>
              </a:ext>
            </a:extLst>
          </p:cNvPr>
          <p:cNvSpPr/>
          <p:nvPr/>
        </p:nvSpPr>
        <p:spPr>
          <a:xfrm>
            <a:off x="2754087" y="2873830"/>
            <a:ext cx="6487885" cy="169340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 name="标题 1">
            <a:extLst>
              <a:ext uri="{FF2B5EF4-FFF2-40B4-BE49-F238E27FC236}">
                <a16:creationId xmlns:a16="http://schemas.microsoft.com/office/drawing/2014/main" id="{62796D2D-750A-5540-BF58-19CD3679D911}"/>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BB34B1AB-AC80-3D5D-16DB-532F5B5FBD8C}"/>
              </a:ext>
            </a:extLst>
          </p:cNvPr>
          <p:cNvSpPr>
            <a:spLocks noGrp="1"/>
          </p:cNvSpPr>
          <p:nvPr>
            <p:ph idx="1"/>
          </p:nvPr>
        </p:nvSpPr>
        <p:spPr/>
        <p:txBody>
          <a:bodyPr/>
          <a:lstStyle/>
          <a:p>
            <a:r>
              <a:rPr lang="en-US" altLang="zh-CN" dirty="0"/>
              <a:t>Writing</a:t>
            </a:r>
            <a:r>
              <a:rPr lang="zh-CN" altLang="en-US" dirty="0"/>
              <a:t> </a:t>
            </a:r>
            <a:r>
              <a:rPr lang="en-US" altLang="zh-CN" dirty="0"/>
              <a:t>to</a:t>
            </a:r>
            <a:r>
              <a:rPr lang="zh-CN" altLang="en-US" dirty="0"/>
              <a:t> </a:t>
            </a:r>
            <a:r>
              <a:rPr lang="en-US" altLang="zh-CN" dirty="0"/>
              <a:t>a</a:t>
            </a:r>
            <a:r>
              <a:rPr lang="zh-CN" altLang="en-US" dirty="0"/>
              <a:t> </a:t>
            </a:r>
            <a:r>
              <a:rPr lang="en-US" altLang="zh-CN" dirty="0"/>
              <a:t>page</a:t>
            </a:r>
            <a:r>
              <a:rPr lang="zh-CN" altLang="en-US" dirty="0"/>
              <a:t> </a:t>
            </a:r>
            <a:r>
              <a:rPr lang="en-US" altLang="zh-CN" dirty="0"/>
              <a:t>is</a:t>
            </a:r>
            <a:r>
              <a:rPr lang="zh-CN" altLang="en-US" dirty="0"/>
              <a:t> </a:t>
            </a:r>
            <a:r>
              <a:rPr lang="en-US" altLang="zh-CN" b="1" dirty="0">
                <a:solidFill>
                  <a:srgbClr val="FF0000"/>
                </a:solidFill>
              </a:rPr>
              <a:t>strange</a:t>
            </a:r>
            <a:r>
              <a:rPr lang="zh-CN" altLang="en-US" dirty="0"/>
              <a:t> </a:t>
            </a:r>
            <a:r>
              <a:rPr lang="en-US" altLang="zh-CN" dirty="0"/>
              <a:t>and</a:t>
            </a:r>
            <a:r>
              <a:rPr lang="zh-CN" altLang="en-US" dirty="0"/>
              <a:t> </a:t>
            </a:r>
            <a:r>
              <a:rPr lang="en-US" altLang="zh-CN" b="1" dirty="0">
                <a:solidFill>
                  <a:srgbClr val="FF0000"/>
                </a:solidFill>
              </a:rPr>
              <a:t>costly</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directly</a:t>
            </a:r>
            <a:r>
              <a:rPr lang="zh-CN" altLang="en-US" dirty="0">
                <a:solidFill>
                  <a:srgbClr val="FF0000"/>
                </a:solidFill>
              </a:rPr>
              <a:t> </a:t>
            </a:r>
            <a:r>
              <a:rPr lang="en-US" altLang="zh-CN" dirty="0">
                <a:solidFill>
                  <a:srgbClr val="FF0000"/>
                </a:solidFill>
              </a:rPr>
              <a:t>overwrite</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used</a:t>
            </a:r>
            <a:r>
              <a:rPr lang="zh-CN" altLang="en-US" dirty="0">
                <a:solidFill>
                  <a:srgbClr val="FF0000"/>
                </a:solidFill>
              </a:rPr>
              <a:t> </a:t>
            </a:r>
            <a:r>
              <a:rPr lang="en-US" altLang="zh-CN" dirty="0">
                <a:solidFill>
                  <a:srgbClr val="FF0000"/>
                </a:solidFill>
              </a:rPr>
              <a:t>page</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must</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target</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before</a:t>
            </a:r>
            <a:r>
              <a:rPr lang="zh-CN" altLang="en-US" dirty="0">
                <a:solidFill>
                  <a:srgbClr val="FF0000"/>
                </a:solidFill>
              </a:rPr>
              <a:t> </a:t>
            </a:r>
            <a:r>
              <a:rPr lang="en-US" altLang="zh-CN" dirty="0">
                <a:solidFill>
                  <a:srgbClr val="FF0000"/>
                </a:solidFill>
              </a:rPr>
              <a:t>writing</a:t>
            </a:r>
          </a:p>
          <a:p>
            <a:pPr lvl="2"/>
            <a:r>
              <a:rPr lang="en-US" altLang="zh-CN" dirty="0">
                <a:solidFill>
                  <a:srgbClr val="FF0000"/>
                </a:solidFill>
              </a:rPr>
              <a:t>Erase</a:t>
            </a:r>
          </a:p>
          <a:p>
            <a:pPr lvl="2"/>
            <a:r>
              <a:rPr lang="en-US" altLang="zh-CN" dirty="0">
                <a:solidFill>
                  <a:srgbClr val="FF0000"/>
                </a:solidFill>
              </a:rPr>
              <a:t>Program</a:t>
            </a:r>
          </a:p>
          <a:p>
            <a:pPr lvl="1"/>
            <a:endParaRPr lang="en-US" dirty="0">
              <a:solidFill>
                <a:srgbClr val="FF0000"/>
              </a:solidFill>
            </a:endParaRPr>
          </a:p>
        </p:txBody>
      </p:sp>
      <p:sp>
        <p:nvSpPr>
          <p:cNvPr id="5" name="矩形 4">
            <a:extLst>
              <a:ext uri="{FF2B5EF4-FFF2-40B4-BE49-F238E27FC236}">
                <a16:creationId xmlns:a16="http://schemas.microsoft.com/office/drawing/2014/main" id="{CB178FEE-BC65-5475-9725-6A4A47D0CEA5}"/>
              </a:ext>
            </a:extLst>
          </p:cNvPr>
          <p:cNvSpPr/>
          <p:nvPr/>
        </p:nvSpPr>
        <p:spPr>
          <a:xfrm>
            <a:off x="3043219" y="3494353"/>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101010</a:t>
            </a:r>
            <a:endParaRPr lang="en-US" dirty="0"/>
          </a:p>
        </p:txBody>
      </p:sp>
      <p:sp>
        <p:nvSpPr>
          <p:cNvPr id="6" name="矩形 5">
            <a:extLst>
              <a:ext uri="{FF2B5EF4-FFF2-40B4-BE49-F238E27FC236}">
                <a16:creationId xmlns:a16="http://schemas.microsoft.com/office/drawing/2014/main" id="{F42B19A8-437B-A0EA-C2ED-2525EC56AAB0}"/>
              </a:ext>
            </a:extLst>
          </p:cNvPr>
          <p:cNvSpPr/>
          <p:nvPr/>
        </p:nvSpPr>
        <p:spPr>
          <a:xfrm>
            <a:off x="4684246" y="349543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F174111F-7A66-1B29-4372-67814292C1DA}"/>
              </a:ext>
            </a:extLst>
          </p:cNvPr>
          <p:cNvSpPr/>
          <p:nvPr/>
        </p:nvSpPr>
        <p:spPr>
          <a:xfrm>
            <a:off x="6334873" y="3490019"/>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E91E54BB-5D4A-4E42-A6A7-9B3591786AD9}"/>
              </a:ext>
            </a:extLst>
          </p:cNvPr>
          <p:cNvSpPr/>
          <p:nvPr/>
        </p:nvSpPr>
        <p:spPr>
          <a:xfrm>
            <a:off x="7920019" y="3468622"/>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C2C4DF-F345-72D7-2884-F029ABDB7489}"/>
              </a:ext>
            </a:extLst>
          </p:cNvPr>
          <p:cNvSpPr txBox="1"/>
          <p:nvPr/>
        </p:nvSpPr>
        <p:spPr>
          <a:xfrm>
            <a:off x="3115054" y="3099290"/>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BDF27E4A-C759-C5E1-4FD4-088245D470EA}"/>
              </a:ext>
            </a:extLst>
          </p:cNvPr>
          <p:cNvSpPr txBox="1"/>
          <p:nvPr/>
        </p:nvSpPr>
        <p:spPr>
          <a:xfrm>
            <a:off x="4756081" y="3097807"/>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3A84AC1E-B9FF-3E23-3630-1EC8900FD4BB}"/>
              </a:ext>
            </a:extLst>
          </p:cNvPr>
          <p:cNvSpPr txBox="1"/>
          <p:nvPr/>
        </p:nvSpPr>
        <p:spPr>
          <a:xfrm>
            <a:off x="6406708" y="3096381"/>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712A5AE-AD75-5230-5B7C-48DFB76B5107}"/>
              </a:ext>
            </a:extLst>
          </p:cNvPr>
          <p:cNvSpPr txBox="1"/>
          <p:nvPr/>
        </p:nvSpPr>
        <p:spPr>
          <a:xfrm>
            <a:off x="8022335" y="3072382"/>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25" name="文本框 24">
            <a:extLst>
              <a:ext uri="{FF2B5EF4-FFF2-40B4-BE49-F238E27FC236}">
                <a16:creationId xmlns:a16="http://schemas.microsoft.com/office/drawing/2014/main" id="{2A50C9E9-5042-3C9F-6B53-381721C80F11}"/>
              </a:ext>
            </a:extLst>
          </p:cNvPr>
          <p:cNvSpPr txBox="1"/>
          <p:nvPr/>
        </p:nvSpPr>
        <p:spPr>
          <a:xfrm>
            <a:off x="1851119" y="4567233"/>
            <a:ext cx="1736374" cy="923330"/>
          </a:xfrm>
          <a:prstGeom prst="rect">
            <a:avLst/>
          </a:prstGeom>
          <a:noFill/>
        </p:spPr>
        <p:txBody>
          <a:bodyPr wrap="square" rtlCol="0">
            <a:spAutoFit/>
          </a:bodyPr>
          <a:lstStyle/>
          <a:p>
            <a:r>
              <a:rPr lang="en-US" altLang="zh-CN" dirty="0"/>
              <a:t>Write</a:t>
            </a:r>
            <a:r>
              <a:rPr lang="zh-CN" altLang="en-US" dirty="0"/>
              <a:t> </a:t>
            </a:r>
            <a:r>
              <a:rPr lang="en-US" altLang="zh-CN" dirty="0"/>
              <a:t>101100</a:t>
            </a:r>
            <a:r>
              <a:rPr lang="zh-CN" altLang="en-US" dirty="0"/>
              <a:t> </a:t>
            </a:r>
            <a:r>
              <a:rPr lang="en-US" altLang="zh-CN" dirty="0"/>
              <a:t>to</a:t>
            </a:r>
            <a:r>
              <a:rPr lang="zh-CN" altLang="en-US" dirty="0"/>
              <a:t> </a:t>
            </a:r>
            <a:r>
              <a:rPr lang="en-US" altLang="zh-CN" dirty="0"/>
              <a:t>page</a:t>
            </a:r>
            <a:r>
              <a:rPr lang="zh-CN" altLang="en-US" dirty="0"/>
              <a:t> </a:t>
            </a:r>
            <a:r>
              <a:rPr lang="en-US" altLang="zh-CN" dirty="0"/>
              <a:t>0</a:t>
            </a:r>
            <a:endParaRPr lang="en-US" dirty="0"/>
          </a:p>
        </p:txBody>
      </p:sp>
      <p:sp>
        <p:nvSpPr>
          <p:cNvPr id="14" name="文本框 13">
            <a:extLst>
              <a:ext uri="{FF2B5EF4-FFF2-40B4-BE49-F238E27FC236}">
                <a16:creationId xmlns:a16="http://schemas.microsoft.com/office/drawing/2014/main" id="{B7BEB370-3D71-547C-7385-BA769F5B0285}"/>
              </a:ext>
            </a:extLst>
          </p:cNvPr>
          <p:cNvSpPr txBox="1"/>
          <p:nvPr/>
        </p:nvSpPr>
        <p:spPr>
          <a:xfrm>
            <a:off x="1927496" y="3535864"/>
            <a:ext cx="758541" cy="369332"/>
          </a:xfrm>
          <a:prstGeom prst="rect">
            <a:avLst/>
          </a:prstGeom>
          <a:noFill/>
        </p:spPr>
        <p:txBody>
          <a:bodyPr wrap="none" rtlCol="0">
            <a:spAutoFit/>
          </a:bodyPr>
          <a:lstStyle/>
          <a:p>
            <a:r>
              <a:rPr lang="en-US" altLang="zh-CN" dirty="0"/>
              <a:t>Block</a:t>
            </a:r>
            <a:endParaRPr lang="en-US" dirty="0"/>
          </a:p>
        </p:txBody>
      </p:sp>
    </p:spTree>
    <p:extLst>
      <p:ext uri="{BB962C8B-B14F-4D97-AF65-F5344CB8AC3E}">
        <p14:creationId xmlns:p14="http://schemas.microsoft.com/office/powerpoint/2010/main" val="203418740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a:extLst>
              <a:ext uri="{FF2B5EF4-FFF2-40B4-BE49-F238E27FC236}">
                <a16:creationId xmlns:a16="http://schemas.microsoft.com/office/drawing/2014/main" id="{9B83C935-A0D6-7977-ECC1-663294951CCC}"/>
              </a:ext>
            </a:extLst>
          </p:cNvPr>
          <p:cNvSpPr/>
          <p:nvPr/>
        </p:nvSpPr>
        <p:spPr>
          <a:xfrm>
            <a:off x="2960916" y="2938682"/>
            <a:ext cx="6487885" cy="169340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文本框 15">
            <a:extLst>
              <a:ext uri="{FF2B5EF4-FFF2-40B4-BE49-F238E27FC236}">
                <a16:creationId xmlns:a16="http://schemas.microsoft.com/office/drawing/2014/main" id="{ECAC7B8C-95D7-4938-0AD8-CE3455D761D9}"/>
              </a:ext>
            </a:extLst>
          </p:cNvPr>
          <p:cNvSpPr txBox="1"/>
          <p:nvPr/>
        </p:nvSpPr>
        <p:spPr>
          <a:xfrm>
            <a:off x="2134325" y="3600716"/>
            <a:ext cx="758541" cy="369332"/>
          </a:xfrm>
          <a:prstGeom prst="rect">
            <a:avLst/>
          </a:prstGeom>
          <a:noFill/>
        </p:spPr>
        <p:txBody>
          <a:bodyPr wrap="none" rtlCol="0">
            <a:spAutoFit/>
          </a:bodyPr>
          <a:lstStyle/>
          <a:p>
            <a:r>
              <a:rPr lang="en-US" altLang="zh-CN" dirty="0"/>
              <a:t>Block</a:t>
            </a:r>
            <a:endParaRPr lang="en-US" dirty="0"/>
          </a:p>
        </p:txBody>
      </p:sp>
      <p:sp>
        <p:nvSpPr>
          <p:cNvPr id="2" name="标题 1">
            <a:extLst>
              <a:ext uri="{FF2B5EF4-FFF2-40B4-BE49-F238E27FC236}">
                <a16:creationId xmlns:a16="http://schemas.microsoft.com/office/drawing/2014/main" id="{62796D2D-750A-5540-BF58-19CD3679D911}"/>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BB34B1AB-AC80-3D5D-16DB-532F5B5FBD8C}"/>
              </a:ext>
            </a:extLst>
          </p:cNvPr>
          <p:cNvSpPr>
            <a:spLocks noGrp="1"/>
          </p:cNvSpPr>
          <p:nvPr>
            <p:ph idx="1"/>
          </p:nvPr>
        </p:nvSpPr>
        <p:spPr/>
        <p:txBody>
          <a:bodyPr/>
          <a:lstStyle/>
          <a:p>
            <a:r>
              <a:rPr lang="en-US" altLang="zh-CN" dirty="0"/>
              <a:t>Writing</a:t>
            </a:r>
            <a:r>
              <a:rPr lang="zh-CN" altLang="en-US" dirty="0"/>
              <a:t> </a:t>
            </a:r>
            <a:r>
              <a:rPr lang="en-US" altLang="zh-CN" dirty="0"/>
              <a:t>to</a:t>
            </a:r>
            <a:r>
              <a:rPr lang="zh-CN" altLang="en-US" dirty="0"/>
              <a:t> </a:t>
            </a:r>
            <a:r>
              <a:rPr lang="en-US" altLang="zh-CN" dirty="0"/>
              <a:t>a</a:t>
            </a:r>
            <a:r>
              <a:rPr lang="zh-CN" altLang="en-US" dirty="0"/>
              <a:t> </a:t>
            </a:r>
            <a:r>
              <a:rPr lang="en-US" altLang="zh-CN" dirty="0"/>
              <a:t>page</a:t>
            </a:r>
            <a:r>
              <a:rPr lang="zh-CN" altLang="en-US" dirty="0"/>
              <a:t> </a:t>
            </a:r>
            <a:r>
              <a:rPr lang="en-US" altLang="zh-CN" dirty="0"/>
              <a:t>is</a:t>
            </a:r>
            <a:r>
              <a:rPr lang="zh-CN" altLang="en-US" dirty="0"/>
              <a:t> </a:t>
            </a:r>
            <a:r>
              <a:rPr lang="en-US" altLang="zh-CN" b="1" dirty="0">
                <a:solidFill>
                  <a:srgbClr val="FF0000"/>
                </a:solidFill>
              </a:rPr>
              <a:t>strange</a:t>
            </a:r>
            <a:r>
              <a:rPr lang="zh-CN" altLang="en-US" dirty="0"/>
              <a:t> </a:t>
            </a:r>
            <a:r>
              <a:rPr lang="en-US" altLang="zh-CN" dirty="0"/>
              <a:t>and</a:t>
            </a:r>
            <a:r>
              <a:rPr lang="zh-CN" altLang="en-US" dirty="0"/>
              <a:t> </a:t>
            </a:r>
            <a:r>
              <a:rPr lang="en-US" altLang="zh-CN" b="1" dirty="0">
                <a:solidFill>
                  <a:srgbClr val="FF0000"/>
                </a:solidFill>
              </a:rPr>
              <a:t>costly</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directly</a:t>
            </a:r>
            <a:r>
              <a:rPr lang="zh-CN" altLang="en-US" dirty="0">
                <a:solidFill>
                  <a:srgbClr val="FF0000"/>
                </a:solidFill>
              </a:rPr>
              <a:t> </a:t>
            </a:r>
            <a:r>
              <a:rPr lang="en-US" altLang="zh-CN" dirty="0">
                <a:solidFill>
                  <a:srgbClr val="FF0000"/>
                </a:solidFill>
              </a:rPr>
              <a:t>overwrite</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used</a:t>
            </a:r>
            <a:r>
              <a:rPr lang="zh-CN" altLang="en-US" dirty="0">
                <a:solidFill>
                  <a:srgbClr val="FF0000"/>
                </a:solidFill>
              </a:rPr>
              <a:t> </a:t>
            </a:r>
            <a:r>
              <a:rPr lang="en-US" altLang="zh-CN" dirty="0">
                <a:solidFill>
                  <a:srgbClr val="FF0000"/>
                </a:solidFill>
              </a:rPr>
              <a:t>page</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must</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target</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before</a:t>
            </a:r>
            <a:r>
              <a:rPr lang="zh-CN" altLang="en-US" dirty="0">
                <a:solidFill>
                  <a:srgbClr val="FF0000"/>
                </a:solidFill>
              </a:rPr>
              <a:t> </a:t>
            </a:r>
            <a:r>
              <a:rPr lang="en-US" altLang="zh-CN" dirty="0">
                <a:solidFill>
                  <a:srgbClr val="FF0000"/>
                </a:solidFill>
              </a:rPr>
              <a:t>writing</a:t>
            </a:r>
          </a:p>
          <a:p>
            <a:pPr lvl="2"/>
            <a:r>
              <a:rPr lang="en-US" altLang="zh-CN" dirty="0">
                <a:solidFill>
                  <a:srgbClr val="FF0000"/>
                </a:solidFill>
              </a:rPr>
              <a:t>Erase</a:t>
            </a:r>
          </a:p>
          <a:p>
            <a:pPr lvl="2"/>
            <a:r>
              <a:rPr lang="en-US" altLang="zh-CN" dirty="0">
                <a:solidFill>
                  <a:srgbClr val="FF0000"/>
                </a:solidFill>
              </a:rPr>
              <a:t>Program</a:t>
            </a:r>
          </a:p>
          <a:p>
            <a:pPr lvl="1"/>
            <a:endParaRPr lang="en-US" dirty="0">
              <a:solidFill>
                <a:srgbClr val="FF0000"/>
              </a:solidFill>
            </a:endParaRPr>
          </a:p>
        </p:txBody>
      </p:sp>
      <p:sp>
        <p:nvSpPr>
          <p:cNvPr id="5" name="矩形 4">
            <a:extLst>
              <a:ext uri="{FF2B5EF4-FFF2-40B4-BE49-F238E27FC236}">
                <a16:creationId xmlns:a16="http://schemas.microsoft.com/office/drawing/2014/main" id="{CB178FEE-BC65-5475-9725-6A4A47D0CEA5}"/>
              </a:ext>
            </a:extLst>
          </p:cNvPr>
          <p:cNvSpPr/>
          <p:nvPr/>
        </p:nvSpPr>
        <p:spPr>
          <a:xfrm>
            <a:off x="3230880" y="358173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111111</a:t>
            </a:r>
            <a:endParaRPr lang="en-US" dirty="0">
              <a:solidFill>
                <a:srgbClr val="0070C0"/>
              </a:solidFill>
            </a:endParaRPr>
          </a:p>
        </p:txBody>
      </p:sp>
      <p:sp>
        <p:nvSpPr>
          <p:cNvPr id="6" name="矩形 5">
            <a:extLst>
              <a:ext uri="{FF2B5EF4-FFF2-40B4-BE49-F238E27FC236}">
                <a16:creationId xmlns:a16="http://schemas.microsoft.com/office/drawing/2014/main" id="{F42B19A8-437B-A0EA-C2ED-2525EC56AAB0}"/>
              </a:ext>
            </a:extLst>
          </p:cNvPr>
          <p:cNvSpPr/>
          <p:nvPr/>
        </p:nvSpPr>
        <p:spPr>
          <a:xfrm>
            <a:off x="4871907" y="358280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F174111F-7A66-1B29-4372-67814292C1DA}"/>
              </a:ext>
            </a:extLst>
          </p:cNvPr>
          <p:cNvSpPr/>
          <p:nvPr/>
        </p:nvSpPr>
        <p:spPr>
          <a:xfrm>
            <a:off x="6522534" y="357739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E91E54BB-5D4A-4E42-A6A7-9B3591786AD9}"/>
              </a:ext>
            </a:extLst>
          </p:cNvPr>
          <p:cNvSpPr/>
          <p:nvPr/>
        </p:nvSpPr>
        <p:spPr>
          <a:xfrm>
            <a:off x="8107680" y="355600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C2C4DF-F345-72D7-2884-F029ABDB7489}"/>
              </a:ext>
            </a:extLst>
          </p:cNvPr>
          <p:cNvSpPr txBox="1"/>
          <p:nvPr/>
        </p:nvSpPr>
        <p:spPr>
          <a:xfrm>
            <a:off x="3302715" y="318666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BDF27E4A-C759-C5E1-4FD4-088245D470EA}"/>
              </a:ext>
            </a:extLst>
          </p:cNvPr>
          <p:cNvSpPr txBox="1"/>
          <p:nvPr/>
        </p:nvSpPr>
        <p:spPr>
          <a:xfrm>
            <a:off x="4943742" y="318518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3A84AC1E-B9FF-3E23-3630-1EC8900FD4BB}"/>
              </a:ext>
            </a:extLst>
          </p:cNvPr>
          <p:cNvSpPr txBox="1"/>
          <p:nvPr/>
        </p:nvSpPr>
        <p:spPr>
          <a:xfrm>
            <a:off x="6594369" y="318375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712A5AE-AD75-5230-5B7C-48DFB76B5107}"/>
              </a:ext>
            </a:extLst>
          </p:cNvPr>
          <p:cNvSpPr txBox="1"/>
          <p:nvPr/>
        </p:nvSpPr>
        <p:spPr>
          <a:xfrm>
            <a:off x="8209996" y="315976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13" name="文本框 12">
            <a:extLst>
              <a:ext uri="{FF2B5EF4-FFF2-40B4-BE49-F238E27FC236}">
                <a16:creationId xmlns:a16="http://schemas.microsoft.com/office/drawing/2014/main" id="{5FBADDC7-2F4B-2B4B-FB46-55079945294B}"/>
              </a:ext>
            </a:extLst>
          </p:cNvPr>
          <p:cNvSpPr txBox="1"/>
          <p:nvPr/>
        </p:nvSpPr>
        <p:spPr>
          <a:xfrm>
            <a:off x="4276928" y="4653945"/>
            <a:ext cx="1653017" cy="369332"/>
          </a:xfrm>
          <a:prstGeom prst="rect">
            <a:avLst/>
          </a:prstGeom>
          <a:noFill/>
        </p:spPr>
        <p:txBody>
          <a:bodyPr wrap="none" rtlCol="0">
            <a:spAutoFit/>
          </a:bodyPr>
          <a:lstStyle/>
          <a:p>
            <a:r>
              <a:rPr lang="en-US" altLang="zh-CN" dirty="0">
                <a:solidFill>
                  <a:srgbClr val="0070C0"/>
                </a:solidFill>
              </a:rPr>
              <a:t>Erase</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0</a:t>
            </a:r>
            <a:endParaRPr lang="en-US" dirty="0">
              <a:solidFill>
                <a:srgbClr val="0070C0"/>
              </a:solidFill>
            </a:endParaRPr>
          </a:p>
        </p:txBody>
      </p:sp>
      <p:sp>
        <p:nvSpPr>
          <p:cNvPr id="14" name="文本框 13">
            <a:extLst>
              <a:ext uri="{FF2B5EF4-FFF2-40B4-BE49-F238E27FC236}">
                <a16:creationId xmlns:a16="http://schemas.microsoft.com/office/drawing/2014/main" id="{1C91E3D8-B3CA-D618-3DB7-F0C87E52AB0A}"/>
              </a:ext>
            </a:extLst>
          </p:cNvPr>
          <p:cNvSpPr txBox="1"/>
          <p:nvPr/>
        </p:nvSpPr>
        <p:spPr>
          <a:xfrm>
            <a:off x="2038780" y="4654611"/>
            <a:ext cx="1736374" cy="923330"/>
          </a:xfrm>
          <a:prstGeom prst="rect">
            <a:avLst/>
          </a:prstGeom>
          <a:noFill/>
        </p:spPr>
        <p:txBody>
          <a:bodyPr wrap="square" rtlCol="0">
            <a:spAutoFit/>
          </a:bodyPr>
          <a:lstStyle/>
          <a:p>
            <a:r>
              <a:rPr lang="en-US" altLang="zh-CN" dirty="0"/>
              <a:t>Write</a:t>
            </a:r>
            <a:r>
              <a:rPr lang="zh-CN" altLang="en-US" dirty="0"/>
              <a:t> </a:t>
            </a:r>
            <a:r>
              <a:rPr lang="en-US" altLang="zh-CN" dirty="0"/>
              <a:t>101100</a:t>
            </a:r>
            <a:r>
              <a:rPr lang="zh-CN" altLang="en-US" dirty="0"/>
              <a:t> </a:t>
            </a:r>
            <a:r>
              <a:rPr lang="en-US" altLang="zh-CN" dirty="0"/>
              <a:t>to</a:t>
            </a:r>
            <a:r>
              <a:rPr lang="zh-CN" altLang="en-US" dirty="0"/>
              <a:t> </a:t>
            </a:r>
            <a:r>
              <a:rPr lang="en-US" altLang="zh-CN" dirty="0"/>
              <a:t>page</a:t>
            </a:r>
            <a:r>
              <a:rPr lang="zh-CN" altLang="en-US" dirty="0"/>
              <a:t> </a:t>
            </a:r>
            <a:r>
              <a:rPr lang="en-US" altLang="zh-CN" dirty="0"/>
              <a:t>0</a:t>
            </a:r>
            <a:endParaRPr lang="en-US" dirty="0"/>
          </a:p>
        </p:txBody>
      </p:sp>
    </p:spTree>
    <p:extLst>
      <p:ext uri="{BB962C8B-B14F-4D97-AF65-F5344CB8AC3E}">
        <p14:creationId xmlns:p14="http://schemas.microsoft.com/office/powerpoint/2010/main" val="2218305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063AFA-AF30-B6AC-72DE-7F9B9A216F02}"/>
              </a:ext>
            </a:extLst>
          </p:cNvPr>
          <p:cNvSpPr>
            <a:spLocks noGrp="1"/>
          </p:cNvSpPr>
          <p:nvPr>
            <p:ph type="title"/>
          </p:nvPr>
        </p:nvSpPr>
        <p:spPr/>
        <p:txBody>
          <a:bodyPr/>
          <a:lstStyle/>
          <a:p>
            <a:r>
              <a:rPr lang="en-US" altLang="zh-CN" dirty="0"/>
              <a:t>I/O</a:t>
            </a:r>
            <a:r>
              <a:rPr lang="zh-CN" altLang="en-US" dirty="0"/>
              <a:t> </a:t>
            </a:r>
            <a:r>
              <a:rPr lang="en-US" altLang="zh-CN" dirty="0"/>
              <a:t>Devices</a:t>
            </a:r>
            <a:endParaRPr lang="en-US" dirty="0"/>
          </a:p>
        </p:txBody>
      </p:sp>
      <p:sp>
        <p:nvSpPr>
          <p:cNvPr id="3" name="内容占位符 2">
            <a:extLst>
              <a:ext uri="{FF2B5EF4-FFF2-40B4-BE49-F238E27FC236}">
                <a16:creationId xmlns:a16="http://schemas.microsoft.com/office/drawing/2014/main" id="{5662C383-ECBD-F3C2-51FD-73F3AA3676EB}"/>
              </a:ext>
            </a:extLst>
          </p:cNvPr>
          <p:cNvSpPr>
            <a:spLocks noGrp="1"/>
          </p:cNvSpPr>
          <p:nvPr>
            <p:ph idx="1"/>
          </p:nvPr>
        </p:nvSpPr>
        <p:spPr>
          <a:xfrm>
            <a:off x="609600" y="807595"/>
            <a:ext cx="10744200" cy="5404362"/>
          </a:xfrm>
        </p:spPr>
        <p:txBody>
          <a:bodyPr>
            <a:normAutofit fontScale="92500" lnSpcReduction="10000"/>
          </a:bodyPr>
          <a:lstStyle/>
          <a:p>
            <a:r>
              <a:rPr lang="en-US" altLang="zh-CN" sz="3000" b="1" dirty="0">
                <a:solidFill>
                  <a:srgbClr val="0070C0"/>
                </a:solidFill>
              </a:rPr>
              <a:t>I/O</a:t>
            </a:r>
            <a:r>
              <a:rPr lang="zh-CN" altLang="en-US" sz="3000" b="1" dirty="0">
                <a:solidFill>
                  <a:srgbClr val="0070C0"/>
                </a:solidFill>
              </a:rPr>
              <a:t> </a:t>
            </a:r>
            <a:r>
              <a:rPr lang="en-US" altLang="zh-CN" sz="3000" dirty="0"/>
              <a:t>and</a:t>
            </a:r>
            <a:r>
              <a:rPr lang="zh-CN" altLang="en-US" sz="3000" dirty="0"/>
              <a:t> </a:t>
            </a:r>
            <a:r>
              <a:rPr lang="en-US" altLang="zh-CN" sz="3000" b="1" dirty="0">
                <a:solidFill>
                  <a:srgbClr val="0070C0"/>
                </a:solidFill>
              </a:rPr>
              <a:t>computing</a:t>
            </a:r>
            <a:r>
              <a:rPr lang="zh-CN" altLang="en-US" sz="3000" dirty="0"/>
              <a:t> </a:t>
            </a:r>
            <a:r>
              <a:rPr lang="en-US" altLang="zh-CN" sz="3000" dirty="0"/>
              <a:t>are</a:t>
            </a:r>
            <a:r>
              <a:rPr lang="zh-CN" altLang="en-US" sz="3000" dirty="0"/>
              <a:t> </a:t>
            </a:r>
            <a:r>
              <a:rPr lang="en-US" altLang="zh-CN" sz="3000" dirty="0"/>
              <a:t>two</a:t>
            </a:r>
            <a:r>
              <a:rPr lang="zh-CN" altLang="en-US" sz="3000" dirty="0"/>
              <a:t> </a:t>
            </a:r>
            <a:r>
              <a:rPr lang="en-US" altLang="zh-CN" sz="3000" dirty="0"/>
              <a:t>components</a:t>
            </a:r>
            <a:r>
              <a:rPr lang="zh-CN" altLang="en-US" sz="3000" dirty="0"/>
              <a:t> </a:t>
            </a:r>
            <a:r>
              <a:rPr lang="en-US" altLang="zh-CN" sz="3000" dirty="0"/>
              <a:t>of</a:t>
            </a:r>
            <a:r>
              <a:rPr lang="zh-CN" altLang="en-US" sz="3000" dirty="0"/>
              <a:t> </a:t>
            </a:r>
            <a:r>
              <a:rPr lang="en-US" altLang="zh-CN" sz="3000" dirty="0"/>
              <a:t>a</a:t>
            </a:r>
            <a:r>
              <a:rPr lang="zh-CN" altLang="en-US" sz="3000" dirty="0"/>
              <a:t> </a:t>
            </a:r>
            <a:r>
              <a:rPr lang="en-US" altLang="zh-CN" sz="3000" dirty="0"/>
              <a:t>computer</a:t>
            </a:r>
          </a:p>
          <a:p>
            <a:pPr lvl="1"/>
            <a:r>
              <a:rPr lang="en-US" altLang="zh-CN" sz="2600" dirty="0"/>
              <a:t>I/O</a:t>
            </a:r>
            <a:r>
              <a:rPr lang="zh-CN" altLang="en-US" sz="2600" dirty="0"/>
              <a:t> </a:t>
            </a:r>
            <a:r>
              <a:rPr lang="en-US" altLang="zh-CN" sz="2600" dirty="0"/>
              <a:t>is</a:t>
            </a:r>
            <a:r>
              <a:rPr lang="zh-CN" altLang="en-US" sz="2600" dirty="0"/>
              <a:t> </a:t>
            </a:r>
            <a:r>
              <a:rPr lang="en-US" altLang="zh-CN" sz="2600" b="1" dirty="0">
                <a:solidFill>
                  <a:srgbClr val="0070C0"/>
                </a:solidFill>
              </a:rPr>
              <a:t>an</a:t>
            </a:r>
            <a:r>
              <a:rPr lang="zh-CN" altLang="en-US" sz="2600" b="1" dirty="0">
                <a:solidFill>
                  <a:srgbClr val="0070C0"/>
                </a:solidFill>
              </a:rPr>
              <a:t> </a:t>
            </a:r>
            <a:r>
              <a:rPr lang="en-US" altLang="zh-CN" sz="2600" b="1" dirty="0">
                <a:solidFill>
                  <a:srgbClr val="0070C0"/>
                </a:solidFill>
              </a:rPr>
              <a:t>important</a:t>
            </a:r>
            <a:r>
              <a:rPr lang="zh-CN" altLang="en-US" sz="2600" b="1" dirty="0">
                <a:solidFill>
                  <a:srgbClr val="0070C0"/>
                </a:solidFill>
              </a:rPr>
              <a:t> </a:t>
            </a:r>
            <a:r>
              <a:rPr lang="en-US" altLang="zh-CN" sz="2600" b="1" dirty="0">
                <a:solidFill>
                  <a:srgbClr val="0070C0"/>
                </a:solidFill>
              </a:rPr>
              <a:t>part</a:t>
            </a:r>
            <a:r>
              <a:rPr lang="zh-CN" altLang="en-US" sz="2600" b="1" dirty="0">
                <a:solidFill>
                  <a:srgbClr val="0070C0"/>
                </a:solidFill>
              </a:rPr>
              <a:t> </a:t>
            </a:r>
            <a:r>
              <a:rPr lang="en-US" altLang="zh-CN" sz="2600" b="1" dirty="0">
                <a:solidFill>
                  <a:srgbClr val="0070C0"/>
                </a:solidFill>
              </a:rPr>
              <a:t>of</a:t>
            </a:r>
            <a:r>
              <a:rPr lang="zh-CN" altLang="en-US" sz="2600" b="1" dirty="0">
                <a:solidFill>
                  <a:srgbClr val="0070C0"/>
                </a:solidFill>
              </a:rPr>
              <a:t> </a:t>
            </a:r>
            <a:r>
              <a:rPr lang="en-US" altLang="zh-CN" sz="2600" b="1" dirty="0">
                <a:solidFill>
                  <a:srgbClr val="0070C0"/>
                </a:solidFill>
              </a:rPr>
              <a:t>computing</a:t>
            </a:r>
            <a:r>
              <a:rPr lang="zh-CN" altLang="en-US" sz="2600" b="1" dirty="0">
                <a:solidFill>
                  <a:srgbClr val="0070C0"/>
                </a:solidFill>
              </a:rPr>
              <a:t> </a:t>
            </a:r>
            <a:r>
              <a:rPr lang="en-US" altLang="zh-CN" sz="2600" b="1" dirty="0">
                <a:solidFill>
                  <a:srgbClr val="0070C0"/>
                </a:solidFill>
              </a:rPr>
              <a:t>systems</a:t>
            </a:r>
          </a:p>
          <a:p>
            <a:r>
              <a:rPr lang="en-US" altLang="zh-CN" sz="3000" dirty="0"/>
              <a:t>I/O</a:t>
            </a:r>
            <a:r>
              <a:rPr lang="zh-CN" altLang="en-US" sz="3000" dirty="0"/>
              <a:t> </a:t>
            </a:r>
            <a:r>
              <a:rPr lang="en-US" altLang="zh-CN" sz="3000" dirty="0"/>
              <a:t>devices</a:t>
            </a:r>
            <a:endParaRPr lang="en-US" altLang="zh-CN" sz="3000" b="1" dirty="0">
              <a:solidFill>
                <a:srgbClr val="FF0000"/>
              </a:solidFill>
            </a:endParaRPr>
          </a:p>
          <a:p>
            <a:pPr lvl="1"/>
            <a:r>
              <a:rPr lang="en-US" altLang="zh-CN" sz="2600" dirty="0"/>
              <a:t>HW</a:t>
            </a:r>
            <a:r>
              <a:rPr lang="zh-CN" altLang="en-US" sz="2600" dirty="0"/>
              <a:t> </a:t>
            </a:r>
            <a:r>
              <a:rPr lang="en-US" altLang="zh-CN" sz="2600" dirty="0"/>
              <a:t>can</a:t>
            </a:r>
            <a:r>
              <a:rPr lang="zh-CN" altLang="en-US" sz="2600" dirty="0"/>
              <a:t> </a:t>
            </a:r>
            <a:r>
              <a:rPr lang="en-US" altLang="zh-CN" sz="2600" dirty="0"/>
              <a:t>easily</a:t>
            </a:r>
            <a:r>
              <a:rPr lang="zh-CN" altLang="en-US" sz="2600" dirty="0"/>
              <a:t> </a:t>
            </a:r>
            <a:r>
              <a:rPr lang="en-US" altLang="zh-CN" sz="2600" dirty="0"/>
              <a:t>let</a:t>
            </a:r>
            <a:r>
              <a:rPr lang="zh-CN" altLang="en-US" sz="2600" dirty="0"/>
              <a:t> </a:t>
            </a:r>
            <a:r>
              <a:rPr lang="en-US" altLang="zh-CN" sz="2600" dirty="0"/>
              <a:t>us</a:t>
            </a:r>
            <a:r>
              <a:rPr lang="zh-CN" altLang="en-US" sz="2600" dirty="0"/>
              <a:t> </a:t>
            </a:r>
            <a:r>
              <a:rPr lang="en-US" altLang="zh-CN" sz="2600" dirty="0"/>
              <a:t>plug</a:t>
            </a:r>
            <a:r>
              <a:rPr lang="zh-CN" altLang="en-US" sz="2600" dirty="0"/>
              <a:t> </a:t>
            </a:r>
            <a:r>
              <a:rPr lang="en-US" altLang="zh-CN" sz="2600" dirty="0"/>
              <a:t>in</a:t>
            </a:r>
            <a:r>
              <a:rPr lang="zh-CN" altLang="en-US" sz="2600" dirty="0"/>
              <a:t> </a:t>
            </a:r>
            <a:r>
              <a:rPr lang="en-US" altLang="zh-CN" sz="2600" dirty="0"/>
              <a:t>diverse</a:t>
            </a:r>
            <a:r>
              <a:rPr lang="zh-CN" altLang="en-US" sz="2600" dirty="0"/>
              <a:t> </a:t>
            </a:r>
            <a:r>
              <a:rPr lang="en-US" altLang="zh-CN" sz="2600" dirty="0"/>
              <a:t>devices</a:t>
            </a:r>
          </a:p>
          <a:p>
            <a:pPr lvl="1"/>
            <a:r>
              <a:rPr lang="en-US" altLang="zh-CN" sz="2600" dirty="0"/>
              <a:t>OS</a:t>
            </a:r>
            <a:r>
              <a:rPr lang="zh-CN" altLang="en-US" sz="2600" dirty="0"/>
              <a:t> </a:t>
            </a:r>
            <a:r>
              <a:rPr lang="en-US" altLang="zh-CN" sz="2600" dirty="0"/>
              <a:t>can</a:t>
            </a:r>
            <a:r>
              <a:rPr lang="zh-CN" altLang="en-US" sz="2600" dirty="0"/>
              <a:t> </a:t>
            </a:r>
            <a:r>
              <a:rPr lang="en-US" altLang="zh-CN" sz="2600" dirty="0"/>
              <a:t>efficiently</a:t>
            </a:r>
            <a:r>
              <a:rPr lang="zh-CN" altLang="en-US" sz="2600" dirty="0"/>
              <a:t> </a:t>
            </a:r>
            <a:r>
              <a:rPr lang="en-US" altLang="zh-CN" sz="2600" dirty="0"/>
              <a:t>manage</a:t>
            </a:r>
            <a:r>
              <a:rPr lang="zh-CN" altLang="en-US" sz="2600" dirty="0"/>
              <a:t> </a:t>
            </a:r>
            <a:r>
              <a:rPr lang="en-US" altLang="zh-CN" sz="2600" dirty="0"/>
              <a:t>and</a:t>
            </a:r>
            <a:r>
              <a:rPr lang="zh-CN" altLang="en-US" sz="2600" dirty="0"/>
              <a:t> </a:t>
            </a:r>
            <a:r>
              <a:rPr lang="en-US" altLang="zh-CN" sz="2600" dirty="0"/>
              <a:t>interact</a:t>
            </a:r>
            <a:r>
              <a:rPr lang="zh-CN" altLang="en-US" sz="2600" dirty="0"/>
              <a:t> </a:t>
            </a:r>
            <a:r>
              <a:rPr lang="en-US" altLang="zh-CN" sz="2600" dirty="0"/>
              <a:t>with</a:t>
            </a:r>
            <a:r>
              <a:rPr lang="zh-CN" altLang="en-US" sz="2600" dirty="0"/>
              <a:t> </a:t>
            </a:r>
            <a:r>
              <a:rPr lang="en-US" altLang="zh-CN" sz="2600" dirty="0"/>
              <a:t>different</a:t>
            </a:r>
            <a:r>
              <a:rPr lang="zh-CN" altLang="en-US" sz="2600" dirty="0"/>
              <a:t> </a:t>
            </a:r>
            <a:r>
              <a:rPr lang="en-US" altLang="zh-CN" sz="2600" dirty="0"/>
              <a:t>devices</a:t>
            </a:r>
          </a:p>
          <a:p>
            <a:r>
              <a:rPr lang="en-US" sz="3000" dirty="0"/>
              <a:t>T</a:t>
            </a:r>
            <a:r>
              <a:rPr lang="en-US" altLang="zh-CN" sz="3000" dirty="0"/>
              <a:t>wo</a:t>
            </a:r>
            <a:r>
              <a:rPr lang="zh-CN" altLang="en-US" sz="3000" dirty="0"/>
              <a:t> </a:t>
            </a:r>
            <a:r>
              <a:rPr lang="en-US" altLang="zh-CN" sz="3000" dirty="0"/>
              <a:t>trends:</a:t>
            </a:r>
          </a:p>
          <a:p>
            <a:pPr lvl="1"/>
            <a:r>
              <a:rPr lang="en-US" altLang="zh-CN" sz="2600" dirty="0"/>
              <a:t>Standardization</a:t>
            </a:r>
            <a:r>
              <a:rPr lang="zh-CN" altLang="en-US" sz="2600" dirty="0"/>
              <a:t> </a:t>
            </a:r>
            <a:r>
              <a:rPr lang="en-US" altLang="zh-CN" sz="2600" dirty="0"/>
              <a:t>of</a:t>
            </a:r>
            <a:r>
              <a:rPr lang="zh-CN" altLang="en-US" sz="2600" dirty="0"/>
              <a:t> </a:t>
            </a:r>
            <a:r>
              <a:rPr lang="en-US" altLang="zh-CN" sz="2600" dirty="0"/>
              <a:t>software</a:t>
            </a:r>
            <a:r>
              <a:rPr lang="zh-CN" altLang="en-US" sz="2600" dirty="0"/>
              <a:t> </a:t>
            </a:r>
            <a:r>
              <a:rPr lang="en-US" altLang="zh-CN" sz="2600" dirty="0"/>
              <a:t>and</a:t>
            </a:r>
            <a:r>
              <a:rPr lang="zh-CN" altLang="en-US" sz="2600" dirty="0"/>
              <a:t> </a:t>
            </a:r>
            <a:r>
              <a:rPr lang="en-US" altLang="zh-CN" sz="2600" dirty="0"/>
              <a:t>hardware</a:t>
            </a:r>
            <a:r>
              <a:rPr lang="zh-CN" altLang="en-US" sz="2600" dirty="0"/>
              <a:t> </a:t>
            </a:r>
            <a:r>
              <a:rPr lang="en-US" altLang="zh-CN" sz="2600" dirty="0"/>
              <a:t>interfaces</a:t>
            </a:r>
          </a:p>
          <a:p>
            <a:pPr lvl="1"/>
            <a:r>
              <a:rPr lang="en-US" altLang="zh-CN" sz="2600" dirty="0"/>
              <a:t>New</a:t>
            </a:r>
            <a:r>
              <a:rPr lang="zh-CN" altLang="en-US" sz="2600" dirty="0"/>
              <a:t> </a:t>
            </a:r>
            <a:r>
              <a:rPr lang="en-US" altLang="zh-CN" sz="2600" dirty="0"/>
              <a:t>types</a:t>
            </a:r>
            <a:r>
              <a:rPr lang="zh-CN" altLang="en-US" sz="2600" dirty="0"/>
              <a:t> </a:t>
            </a:r>
            <a:r>
              <a:rPr lang="en-US" altLang="zh-CN" sz="2600" dirty="0"/>
              <a:t>of</a:t>
            </a:r>
            <a:r>
              <a:rPr lang="zh-CN" altLang="en-US" sz="2600" dirty="0"/>
              <a:t> </a:t>
            </a:r>
            <a:r>
              <a:rPr lang="en-US" altLang="zh-CN" sz="2600" dirty="0"/>
              <a:t>I/O</a:t>
            </a:r>
            <a:r>
              <a:rPr lang="zh-CN" altLang="en-US" sz="2600" dirty="0"/>
              <a:t> </a:t>
            </a:r>
            <a:r>
              <a:rPr lang="en-US" altLang="zh-CN" sz="2600" dirty="0"/>
              <a:t>devices</a:t>
            </a:r>
          </a:p>
          <a:p>
            <a:r>
              <a:rPr lang="en-US" altLang="en-US" sz="3000" dirty="0"/>
              <a:t>D</a:t>
            </a:r>
            <a:r>
              <a:rPr lang="en-US" altLang="zh-CN" sz="3000" dirty="0"/>
              <a:t>iversity</a:t>
            </a:r>
            <a:r>
              <a:rPr lang="zh-CN" altLang="en-US" sz="3000" dirty="0"/>
              <a:t> </a:t>
            </a:r>
            <a:r>
              <a:rPr lang="en-US" altLang="en-US" sz="3000" dirty="0"/>
              <a:t>of I/O devices</a:t>
            </a:r>
          </a:p>
          <a:p>
            <a:pPr lvl="1"/>
            <a:r>
              <a:rPr lang="en-US" altLang="en-US" sz="2600" b="1" dirty="0">
                <a:solidFill>
                  <a:srgbClr val="0070C0"/>
                </a:solidFill>
              </a:rPr>
              <a:t>Storage</a:t>
            </a:r>
            <a:r>
              <a:rPr lang="en-US" altLang="zh-CN" sz="2600" dirty="0"/>
              <a:t>:</a:t>
            </a:r>
            <a:r>
              <a:rPr lang="zh-CN" altLang="en-US" sz="2600" dirty="0"/>
              <a:t> </a:t>
            </a:r>
            <a:r>
              <a:rPr lang="en-US" altLang="zh-CN" sz="2600" dirty="0"/>
              <a:t>Disks,</a:t>
            </a:r>
            <a:r>
              <a:rPr lang="zh-CN" altLang="en-US" sz="2600" dirty="0"/>
              <a:t> </a:t>
            </a:r>
            <a:r>
              <a:rPr lang="en-US" altLang="zh-CN" sz="2600" dirty="0"/>
              <a:t>SSDs</a:t>
            </a:r>
            <a:endParaRPr lang="en-US" altLang="en-US" sz="2600" dirty="0"/>
          </a:p>
          <a:p>
            <a:pPr lvl="1"/>
            <a:r>
              <a:rPr lang="en-US" altLang="en-US" sz="2600" b="1" dirty="0">
                <a:solidFill>
                  <a:srgbClr val="0070C0"/>
                </a:solidFill>
              </a:rPr>
              <a:t>Transmission</a:t>
            </a:r>
            <a:r>
              <a:rPr lang="en-US" altLang="zh-CN" sz="2600" dirty="0"/>
              <a:t>:</a:t>
            </a:r>
            <a:r>
              <a:rPr lang="zh-CN" altLang="en-US" sz="2600" dirty="0"/>
              <a:t> </a:t>
            </a:r>
            <a:r>
              <a:rPr lang="en-US" altLang="zh-CN" sz="2600" dirty="0"/>
              <a:t>Network</a:t>
            </a:r>
            <a:r>
              <a:rPr lang="zh-CN" altLang="en-US" sz="2600" dirty="0"/>
              <a:t> </a:t>
            </a:r>
            <a:r>
              <a:rPr lang="en-US" altLang="zh-CN" sz="2600" dirty="0"/>
              <a:t>connections,</a:t>
            </a:r>
            <a:r>
              <a:rPr lang="zh-CN" altLang="en-US" sz="2600" dirty="0"/>
              <a:t> </a:t>
            </a:r>
            <a:r>
              <a:rPr lang="en-US" altLang="zh-CN" sz="2600" dirty="0"/>
              <a:t>Bluetooth</a:t>
            </a:r>
            <a:endParaRPr lang="en-US" altLang="en-US" sz="2600" dirty="0"/>
          </a:p>
          <a:p>
            <a:pPr lvl="1"/>
            <a:r>
              <a:rPr lang="en-US" altLang="en-US" sz="2600" b="1" dirty="0">
                <a:solidFill>
                  <a:srgbClr val="0070C0"/>
                </a:solidFill>
              </a:rPr>
              <a:t>Human computer interface</a:t>
            </a:r>
            <a:r>
              <a:rPr lang="en-US" altLang="zh-CN" sz="2600" dirty="0"/>
              <a:t>:</a:t>
            </a:r>
            <a:r>
              <a:rPr lang="zh-CN" altLang="en-US" sz="2600" dirty="0"/>
              <a:t> </a:t>
            </a:r>
            <a:r>
              <a:rPr lang="en-US" altLang="zh-CN" sz="2600" dirty="0"/>
              <a:t>Screen,</a:t>
            </a:r>
            <a:r>
              <a:rPr lang="zh-CN" altLang="en-US" sz="2600" dirty="0"/>
              <a:t> </a:t>
            </a:r>
            <a:r>
              <a:rPr lang="en-US" altLang="zh-CN" sz="2600" dirty="0"/>
              <a:t>keyboard,</a:t>
            </a:r>
            <a:r>
              <a:rPr lang="zh-CN" altLang="en-US" sz="2600" dirty="0"/>
              <a:t> </a:t>
            </a:r>
            <a:r>
              <a:rPr lang="en-US" altLang="zh-CN" sz="2600" dirty="0"/>
              <a:t>mouse,</a:t>
            </a:r>
            <a:r>
              <a:rPr lang="zh-CN" altLang="en-US" sz="2600" dirty="0"/>
              <a:t> </a:t>
            </a:r>
            <a:r>
              <a:rPr lang="en-US" altLang="zh-CN" sz="2600" dirty="0"/>
              <a:t>mic,</a:t>
            </a:r>
            <a:r>
              <a:rPr lang="zh-CN" altLang="en-US" sz="2600" dirty="0"/>
              <a:t> </a:t>
            </a:r>
            <a:r>
              <a:rPr lang="en-US" altLang="zh-CN" sz="2600" dirty="0"/>
              <a:t>speaker</a:t>
            </a:r>
            <a:endParaRPr lang="en-US" altLang="en-US" sz="2600" dirty="0"/>
          </a:p>
          <a:p>
            <a:pPr lvl="1"/>
            <a:endParaRPr lang="en-US" sz="2600" dirty="0"/>
          </a:p>
          <a:p>
            <a:endParaRPr lang="en-US" sz="2600" dirty="0"/>
          </a:p>
        </p:txBody>
      </p:sp>
    </p:spTree>
    <p:extLst>
      <p:ext uri="{BB962C8B-B14F-4D97-AF65-F5344CB8AC3E}">
        <p14:creationId xmlns:p14="http://schemas.microsoft.com/office/powerpoint/2010/main" val="25615200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圆角矩形 14">
            <a:extLst>
              <a:ext uri="{FF2B5EF4-FFF2-40B4-BE49-F238E27FC236}">
                <a16:creationId xmlns:a16="http://schemas.microsoft.com/office/drawing/2014/main" id="{5950C61F-7F95-011D-1635-4CAE98EF19BE}"/>
              </a:ext>
            </a:extLst>
          </p:cNvPr>
          <p:cNvSpPr/>
          <p:nvPr/>
        </p:nvSpPr>
        <p:spPr>
          <a:xfrm>
            <a:off x="3037841" y="3023449"/>
            <a:ext cx="6487885" cy="1693403"/>
          </a:xfrm>
          <a:prstGeom prst="round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6" name="文本框 15">
            <a:extLst>
              <a:ext uri="{FF2B5EF4-FFF2-40B4-BE49-F238E27FC236}">
                <a16:creationId xmlns:a16="http://schemas.microsoft.com/office/drawing/2014/main" id="{B1CF011B-A062-ADB0-772D-06993BBB095E}"/>
              </a:ext>
            </a:extLst>
          </p:cNvPr>
          <p:cNvSpPr txBox="1"/>
          <p:nvPr/>
        </p:nvSpPr>
        <p:spPr>
          <a:xfrm>
            <a:off x="2211250" y="3685483"/>
            <a:ext cx="758541" cy="369332"/>
          </a:xfrm>
          <a:prstGeom prst="rect">
            <a:avLst/>
          </a:prstGeom>
          <a:noFill/>
        </p:spPr>
        <p:txBody>
          <a:bodyPr wrap="none" rtlCol="0">
            <a:spAutoFit/>
          </a:bodyPr>
          <a:lstStyle/>
          <a:p>
            <a:r>
              <a:rPr lang="en-US" altLang="zh-CN" dirty="0"/>
              <a:t>Block</a:t>
            </a:r>
            <a:endParaRPr lang="en-US" dirty="0"/>
          </a:p>
        </p:txBody>
      </p:sp>
      <p:sp>
        <p:nvSpPr>
          <p:cNvPr id="2" name="标题 1">
            <a:extLst>
              <a:ext uri="{FF2B5EF4-FFF2-40B4-BE49-F238E27FC236}">
                <a16:creationId xmlns:a16="http://schemas.microsoft.com/office/drawing/2014/main" id="{62796D2D-750A-5540-BF58-19CD3679D911}"/>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BB34B1AB-AC80-3D5D-16DB-532F5B5FBD8C}"/>
              </a:ext>
            </a:extLst>
          </p:cNvPr>
          <p:cNvSpPr>
            <a:spLocks noGrp="1"/>
          </p:cNvSpPr>
          <p:nvPr>
            <p:ph idx="1"/>
          </p:nvPr>
        </p:nvSpPr>
        <p:spPr/>
        <p:txBody>
          <a:bodyPr/>
          <a:lstStyle/>
          <a:p>
            <a:r>
              <a:rPr lang="en-US" altLang="zh-CN" dirty="0"/>
              <a:t>Writing</a:t>
            </a:r>
            <a:r>
              <a:rPr lang="zh-CN" altLang="en-US" dirty="0"/>
              <a:t> </a:t>
            </a:r>
            <a:r>
              <a:rPr lang="en-US" altLang="zh-CN" dirty="0"/>
              <a:t>to</a:t>
            </a:r>
            <a:r>
              <a:rPr lang="zh-CN" altLang="en-US" dirty="0"/>
              <a:t> </a:t>
            </a:r>
            <a:r>
              <a:rPr lang="en-US" altLang="zh-CN" dirty="0"/>
              <a:t>a</a:t>
            </a:r>
            <a:r>
              <a:rPr lang="zh-CN" altLang="en-US" dirty="0"/>
              <a:t> </a:t>
            </a:r>
            <a:r>
              <a:rPr lang="en-US" altLang="zh-CN" dirty="0"/>
              <a:t>page</a:t>
            </a:r>
            <a:r>
              <a:rPr lang="zh-CN" altLang="en-US" dirty="0"/>
              <a:t> </a:t>
            </a:r>
            <a:r>
              <a:rPr lang="en-US" altLang="zh-CN" dirty="0"/>
              <a:t>is</a:t>
            </a:r>
            <a:r>
              <a:rPr lang="zh-CN" altLang="en-US" dirty="0"/>
              <a:t> </a:t>
            </a:r>
            <a:r>
              <a:rPr lang="en-US" altLang="zh-CN" b="1" dirty="0">
                <a:solidFill>
                  <a:srgbClr val="FF0000"/>
                </a:solidFill>
              </a:rPr>
              <a:t>strange</a:t>
            </a:r>
            <a:r>
              <a:rPr lang="zh-CN" altLang="en-US" dirty="0"/>
              <a:t> </a:t>
            </a:r>
            <a:r>
              <a:rPr lang="en-US" altLang="zh-CN" dirty="0"/>
              <a:t>and</a:t>
            </a:r>
            <a:r>
              <a:rPr lang="zh-CN" altLang="en-US" dirty="0"/>
              <a:t> </a:t>
            </a:r>
            <a:r>
              <a:rPr lang="en-US" altLang="zh-CN" b="1" dirty="0">
                <a:solidFill>
                  <a:srgbClr val="FF0000"/>
                </a:solidFill>
              </a:rPr>
              <a:t>costly</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cannot</a:t>
            </a:r>
            <a:r>
              <a:rPr lang="zh-CN" altLang="en-US" dirty="0">
                <a:solidFill>
                  <a:srgbClr val="FF0000"/>
                </a:solidFill>
              </a:rPr>
              <a:t> </a:t>
            </a:r>
            <a:r>
              <a:rPr lang="en-US" altLang="zh-CN" dirty="0">
                <a:solidFill>
                  <a:srgbClr val="FF0000"/>
                </a:solidFill>
              </a:rPr>
              <a:t>directly</a:t>
            </a:r>
            <a:r>
              <a:rPr lang="zh-CN" altLang="en-US" dirty="0">
                <a:solidFill>
                  <a:srgbClr val="FF0000"/>
                </a:solidFill>
              </a:rPr>
              <a:t> </a:t>
            </a:r>
            <a:r>
              <a:rPr lang="en-US" altLang="zh-CN" dirty="0">
                <a:solidFill>
                  <a:srgbClr val="FF0000"/>
                </a:solidFill>
              </a:rPr>
              <a:t>overwrite</a:t>
            </a:r>
            <a:r>
              <a:rPr lang="zh-CN" altLang="en-US" dirty="0">
                <a:solidFill>
                  <a:srgbClr val="FF0000"/>
                </a:solidFill>
              </a:rPr>
              <a:t> </a:t>
            </a:r>
            <a:r>
              <a:rPr lang="en-US" altLang="zh-CN" dirty="0">
                <a:solidFill>
                  <a:srgbClr val="FF0000"/>
                </a:solidFill>
              </a:rPr>
              <a:t>a</a:t>
            </a:r>
            <a:r>
              <a:rPr lang="zh-CN" altLang="en-US" dirty="0">
                <a:solidFill>
                  <a:srgbClr val="FF0000"/>
                </a:solidFill>
              </a:rPr>
              <a:t> </a:t>
            </a:r>
            <a:r>
              <a:rPr lang="en-US" altLang="zh-CN" dirty="0">
                <a:solidFill>
                  <a:srgbClr val="FF0000"/>
                </a:solidFill>
              </a:rPr>
              <a:t>used</a:t>
            </a:r>
            <a:r>
              <a:rPr lang="zh-CN" altLang="en-US" dirty="0">
                <a:solidFill>
                  <a:srgbClr val="FF0000"/>
                </a:solidFill>
              </a:rPr>
              <a:t> </a:t>
            </a:r>
            <a:r>
              <a:rPr lang="en-US" altLang="zh-CN" dirty="0">
                <a:solidFill>
                  <a:srgbClr val="FF0000"/>
                </a:solidFill>
              </a:rPr>
              <a:t>page</a:t>
            </a:r>
          </a:p>
          <a:p>
            <a:pPr lvl="1"/>
            <a:r>
              <a:rPr lang="en-US" altLang="zh-CN" dirty="0">
                <a:solidFill>
                  <a:srgbClr val="FF0000"/>
                </a:solidFill>
              </a:rPr>
              <a:t>We</a:t>
            </a:r>
            <a:r>
              <a:rPr lang="zh-CN" altLang="en-US" dirty="0">
                <a:solidFill>
                  <a:srgbClr val="FF0000"/>
                </a:solidFill>
              </a:rPr>
              <a:t> </a:t>
            </a:r>
            <a:r>
              <a:rPr lang="en-US" altLang="zh-CN" dirty="0">
                <a:solidFill>
                  <a:srgbClr val="FF0000"/>
                </a:solidFill>
              </a:rPr>
              <a:t>must</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target</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before</a:t>
            </a:r>
            <a:r>
              <a:rPr lang="zh-CN" altLang="en-US" dirty="0">
                <a:solidFill>
                  <a:srgbClr val="FF0000"/>
                </a:solidFill>
              </a:rPr>
              <a:t> </a:t>
            </a:r>
            <a:r>
              <a:rPr lang="en-US" altLang="zh-CN" dirty="0">
                <a:solidFill>
                  <a:srgbClr val="FF0000"/>
                </a:solidFill>
              </a:rPr>
              <a:t>writing</a:t>
            </a:r>
          </a:p>
          <a:p>
            <a:pPr lvl="2"/>
            <a:r>
              <a:rPr lang="en-US" altLang="zh-CN" dirty="0">
                <a:solidFill>
                  <a:srgbClr val="FF0000"/>
                </a:solidFill>
              </a:rPr>
              <a:t>Erase</a:t>
            </a:r>
          </a:p>
          <a:p>
            <a:pPr lvl="2"/>
            <a:r>
              <a:rPr lang="en-US" altLang="zh-CN" dirty="0">
                <a:solidFill>
                  <a:srgbClr val="FF0000"/>
                </a:solidFill>
              </a:rPr>
              <a:t>Program</a:t>
            </a:r>
            <a:endParaRPr lang="en-US" dirty="0">
              <a:solidFill>
                <a:srgbClr val="FF0000"/>
              </a:solidFill>
            </a:endParaRPr>
          </a:p>
        </p:txBody>
      </p:sp>
      <p:sp>
        <p:nvSpPr>
          <p:cNvPr id="5" name="矩形 4">
            <a:extLst>
              <a:ext uri="{FF2B5EF4-FFF2-40B4-BE49-F238E27FC236}">
                <a16:creationId xmlns:a16="http://schemas.microsoft.com/office/drawing/2014/main" id="{CB178FEE-BC65-5475-9725-6A4A47D0CEA5}"/>
              </a:ext>
            </a:extLst>
          </p:cNvPr>
          <p:cNvSpPr/>
          <p:nvPr/>
        </p:nvSpPr>
        <p:spPr>
          <a:xfrm>
            <a:off x="3230880" y="3742864"/>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101100</a:t>
            </a:r>
            <a:endParaRPr lang="en-US" dirty="0">
              <a:solidFill>
                <a:srgbClr val="0070C0"/>
              </a:solidFill>
            </a:endParaRPr>
          </a:p>
        </p:txBody>
      </p:sp>
      <p:sp>
        <p:nvSpPr>
          <p:cNvPr id="6" name="矩形 5">
            <a:extLst>
              <a:ext uri="{FF2B5EF4-FFF2-40B4-BE49-F238E27FC236}">
                <a16:creationId xmlns:a16="http://schemas.microsoft.com/office/drawing/2014/main" id="{F42B19A8-437B-A0EA-C2ED-2525EC56AAB0}"/>
              </a:ext>
            </a:extLst>
          </p:cNvPr>
          <p:cNvSpPr/>
          <p:nvPr/>
        </p:nvSpPr>
        <p:spPr>
          <a:xfrm>
            <a:off x="4871907" y="374394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F174111F-7A66-1B29-4372-67814292C1DA}"/>
              </a:ext>
            </a:extLst>
          </p:cNvPr>
          <p:cNvSpPr/>
          <p:nvPr/>
        </p:nvSpPr>
        <p:spPr>
          <a:xfrm>
            <a:off x="6522534" y="373853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E91E54BB-5D4A-4E42-A6A7-9B3591786AD9}"/>
              </a:ext>
            </a:extLst>
          </p:cNvPr>
          <p:cNvSpPr/>
          <p:nvPr/>
        </p:nvSpPr>
        <p:spPr>
          <a:xfrm>
            <a:off x="8107680" y="3717133"/>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C2C4DF-F345-72D7-2884-F029ABDB7489}"/>
              </a:ext>
            </a:extLst>
          </p:cNvPr>
          <p:cNvSpPr txBox="1"/>
          <p:nvPr/>
        </p:nvSpPr>
        <p:spPr>
          <a:xfrm>
            <a:off x="3302715" y="3347801"/>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BDF27E4A-C759-C5E1-4FD4-088245D470EA}"/>
              </a:ext>
            </a:extLst>
          </p:cNvPr>
          <p:cNvSpPr txBox="1"/>
          <p:nvPr/>
        </p:nvSpPr>
        <p:spPr>
          <a:xfrm>
            <a:off x="4943742" y="3346318"/>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3A84AC1E-B9FF-3E23-3630-1EC8900FD4BB}"/>
              </a:ext>
            </a:extLst>
          </p:cNvPr>
          <p:cNvSpPr txBox="1"/>
          <p:nvPr/>
        </p:nvSpPr>
        <p:spPr>
          <a:xfrm>
            <a:off x="6594369" y="3344892"/>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712A5AE-AD75-5230-5B7C-48DFB76B5107}"/>
              </a:ext>
            </a:extLst>
          </p:cNvPr>
          <p:cNvSpPr txBox="1"/>
          <p:nvPr/>
        </p:nvSpPr>
        <p:spPr>
          <a:xfrm>
            <a:off x="8209996" y="3320893"/>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23" name="文本框 22">
            <a:extLst>
              <a:ext uri="{FF2B5EF4-FFF2-40B4-BE49-F238E27FC236}">
                <a16:creationId xmlns:a16="http://schemas.microsoft.com/office/drawing/2014/main" id="{B40FE8DE-5D83-DF1A-1353-906A53812181}"/>
              </a:ext>
            </a:extLst>
          </p:cNvPr>
          <p:cNvSpPr txBox="1"/>
          <p:nvPr/>
        </p:nvSpPr>
        <p:spPr>
          <a:xfrm>
            <a:off x="2038780" y="4815744"/>
            <a:ext cx="1736374" cy="923330"/>
          </a:xfrm>
          <a:prstGeom prst="rect">
            <a:avLst/>
          </a:prstGeom>
          <a:noFill/>
        </p:spPr>
        <p:txBody>
          <a:bodyPr wrap="square" rtlCol="0">
            <a:spAutoFit/>
          </a:bodyPr>
          <a:lstStyle/>
          <a:p>
            <a:r>
              <a:rPr lang="en-US" altLang="zh-CN" dirty="0"/>
              <a:t>Write</a:t>
            </a:r>
            <a:r>
              <a:rPr lang="zh-CN" altLang="en-US" dirty="0"/>
              <a:t> </a:t>
            </a:r>
            <a:r>
              <a:rPr lang="en-US" altLang="zh-CN" dirty="0"/>
              <a:t>101100</a:t>
            </a:r>
            <a:r>
              <a:rPr lang="zh-CN" altLang="en-US" dirty="0"/>
              <a:t> </a:t>
            </a:r>
            <a:r>
              <a:rPr lang="en-US" altLang="zh-CN" dirty="0"/>
              <a:t>to</a:t>
            </a:r>
            <a:r>
              <a:rPr lang="zh-CN" altLang="en-US" dirty="0"/>
              <a:t> </a:t>
            </a:r>
            <a:r>
              <a:rPr lang="en-US" altLang="zh-CN" dirty="0"/>
              <a:t>page</a:t>
            </a:r>
            <a:r>
              <a:rPr lang="zh-CN" altLang="en-US" dirty="0"/>
              <a:t> </a:t>
            </a:r>
            <a:r>
              <a:rPr lang="en-US" altLang="zh-CN" dirty="0"/>
              <a:t>0</a:t>
            </a:r>
            <a:endParaRPr lang="en-US" dirty="0"/>
          </a:p>
        </p:txBody>
      </p:sp>
      <p:sp>
        <p:nvSpPr>
          <p:cNvPr id="13" name="文本框 12">
            <a:extLst>
              <a:ext uri="{FF2B5EF4-FFF2-40B4-BE49-F238E27FC236}">
                <a16:creationId xmlns:a16="http://schemas.microsoft.com/office/drawing/2014/main" id="{5FBADDC7-2F4B-2B4B-FB46-55079945294B}"/>
              </a:ext>
            </a:extLst>
          </p:cNvPr>
          <p:cNvSpPr txBox="1"/>
          <p:nvPr/>
        </p:nvSpPr>
        <p:spPr>
          <a:xfrm>
            <a:off x="4276928" y="4815078"/>
            <a:ext cx="1653017" cy="369332"/>
          </a:xfrm>
          <a:prstGeom prst="rect">
            <a:avLst/>
          </a:prstGeom>
          <a:noFill/>
        </p:spPr>
        <p:txBody>
          <a:bodyPr wrap="none" rtlCol="0">
            <a:spAutoFit/>
          </a:bodyPr>
          <a:lstStyle/>
          <a:p>
            <a:r>
              <a:rPr lang="en-US" altLang="zh-CN" dirty="0">
                <a:solidFill>
                  <a:srgbClr val="0070C0"/>
                </a:solidFill>
              </a:rPr>
              <a:t>Erase</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0</a:t>
            </a:r>
            <a:endParaRPr lang="en-US" dirty="0">
              <a:solidFill>
                <a:srgbClr val="0070C0"/>
              </a:solidFill>
            </a:endParaRPr>
          </a:p>
        </p:txBody>
      </p:sp>
      <p:sp>
        <p:nvSpPr>
          <p:cNvPr id="14" name="文本框 13">
            <a:extLst>
              <a:ext uri="{FF2B5EF4-FFF2-40B4-BE49-F238E27FC236}">
                <a16:creationId xmlns:a16="http://schemas.microsoft.com/office/drawing/2014/main" id="{81A1EB63-7724-A2EA-EF21-71345F478F20}"/>
              </a:ext>
            </a:extLst>
          </p:cNvPr>
          <p:cNvSpPr txBox="1"/>
          <p:nvPr/>
        </p:nvSpPr>
        <p:spPr>
          <a:xfrm>
            <a:off x="6371306" y="4861244"/>
            <a:ext cx="1736374" cy="923330"/>
          </a:xfrm>
          <a:prstGeom prst="rect">
            <a:avLst/>
          </a:prstGeom>
          <a:noFill/>
        </p:spPr>
        <p:txBody>
          <a:bodyPr wrap="square" rtlCol="0">
            <a:spAutoFit/>
          </a:bodyPr>
          <a:lstStyle/>
          <a:p>
            <a:r>
              <a:rPr lang="en-US" altLang="zh-CN" dirty="0">
                <a:solidFill>
                  <a:srgbClr val="0070C0"/>
                </a:solidFill>
              </a:rPr>
              <a:t>Program</a:t>
            </a:r>
            <a:r>
              <a:rPr lang="zh-CN" altLang="en-US" dirty="0">
                <a:solidFill>
                  <a:srgbClr val="0070C0"/>
                </a:solidFill>
              </a:rPr>
              <a:t> </a:t>
            </a:r>
            <a:r>
              <a:rPr lang="en-US" altLang="zh-CN" dirty="0">
                <a:solidFill>
                  <a:srgbClr val="0070C0"/>
                </a:solidFill>
              </a:rPr>
              <a:t>101100</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0</a:t>
            </a:r>
            <a:endParaRPr lang="en-US" dirty="0">
              <a:solidFill>
                <a:srgbClr val="0070C0"/>
              </a:solidFill>
            </a:endParaRPr>
          </a:p>
        </p:txBody>
      </p:sp>
    </p:spTree>
    <p:extLst>
      <p:ext uri="{BB962C8B-B14F-4D97-AF65-F5344CB8AC3E}">
        <p14:creationId xmlns:p14="http://schemas.microsoft.com/office/powerpoint/2010/main" val="4165702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07B3920-9C06-40CD-09D3-20A442DAF094}"/>
              </a:ext>
            </a:extLst>
          </p:cNvPr>
          <p:cNvSpPr/>
          <p:nvPr/>
        </p:nvSpPr>
        <p:spPr>
          <a:xfrm>
            <a:off x="2367280" y="198487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标题 1">
            <a:extLst>
              <a:ext uri="{FF2B5EF4-FFF2-40B4-BE49-F238E27FC236}">
                <a16:creationId xmlns:a16="http://schemas.microsoft.com/office/drawing/2014/main" id="{0F1651FD-C29A-C307-EAAB-3E9924DEABA0}"/>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85B57FD1-D10C-A6EF-26B0-FD1C33E0C837}"/>
              </a:ext>
            </a:extLst>
          </p:cNvPr>
          <p:cNvSpPr>
            <a:spLocks noGrp="1"/>
          </p:cNvSpPr>
          <p:nvPr>
            <p:ph idx="1"/>
          </p:nvPr>
        </p:nvSpPr>
        <p:spPr/>
        <p:txBody>
          <a:bodyPr/>
          <a:lstStyle/>
          <a:p>
            <a:r>
              <a:rPr lang="en-US" altLang="zh-CN" dirty="0">
                <a:solidFill>
                  <a:srgbClr val="FF0000"/>
                </a:solidFill>
              </a:rPr>
              <a:t>Programming</a:t>
            </a:r>
            <a:r>
              <a:rPr lang="zh-CN" altLang="en-US" dirty="0">
                <a:solidFill>
                  <a:srgbClr val="FF0000"/>
                </a:solidFill>
              </a:rPr>
              <a:t> </a:t>
            </a:r>
            <a:r>
              <a:rPr lang="en-US" altLang="zh-CN" dirty="0">
                <a:solidFill>
                  <a:srgbClr val="FF0000"/>
                </a:solidFill>
              </a:rPr>
              <a:t>one</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needs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whole</a:t>
            </a:r>
            <a:r>
              <a:rPr lang="zh-CN" altLang="en-US" dirty="0">
                <a:solidFill>
                  <a:srgbClr val="FF0000"/>
                </a:solidFill>
              </a:rPr>
              <a:t> </a:t>
            </a:r>
            <a:r>
              <a:rPr lang="en-US" altLang="zh-CN" dirty="0">
                <a:solidFill>
                  <a:srgbClr val="FF0000"/>
                </a:solidFill>
              </a:rPr>
              <a:t>block</a:t>
            </a:r>
          </a:p>
          <a:p>
            <a:pPr lvl="1"/>
            <a:r>
              <a:rPr lang="en-US" altLang="zh-CN" dirty="0">
                <a:solidFill>
                  <a:srgbClr val="FF0000"/>
                </a:solidFill>
              </a:rPr>
              <a:t>Use</a:t>
            </a:r>
            <a:r>
              <a:rPr lang="zh-CN" altLang="en-US" dirty="0">
                <a:solidFill>
                  <a:srgbClr val="FF0000"/>
                </a:solidFill>
              </a:rPr>
              <a:t> </a:t>
            </a:r>
            <a:r>
              <a:rPr lang="en-US" altLang="zh-CN" dirty="0">
                <a:solidFill>
                  <a:srgbClr val="FF0000"/>
                </a:solidFill>
              </a:rPr>
              <a:t>memory</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temporarily</a:t>
            </a:r>
            <a:r>
              <a:rPr lang="zh-CN" altLang="en-US" dirty="0">
                <a:solidFill>
                  <a:srgbClr val="FF0000"/>
                </a:solidFill>
              </a:rPr>
              <a:t> </a:t>
            </a:r>
            <a:r>
              <a:rPr lang="en-US" altLang="zh-CN" dirty="0">
                <a:solidFill>
                  <a:srgbClr val="FF0000"/>
                </a:solidFill>
              </a:rPr>
              <a:t>store</a:t>
            </a:r>
            <a:r>
              <a:rPr lang="zh-CN" altLang="en-US" dirty="0">
                <a:solidFill>
                  <a:srgbClr val="FF0000"/>
                </a:solidFill>
              </a:rPr>
              <a:t> </a:t>
            </a:r>
            <a:r>
              <a:rPr lang="en-US" altLang="zh-CN" dirty="0">
                <a:solidFill>
                  <a:srgbClr val="FF0000"/>
                </a:solidFill>
              </a:rPr>
              <a:t>blocks	</a:t>
            </a:r>
          </a:p>
        </p:txBody>
      </p:sp>
      <p:sp>
        <p:nvSpPr>
          <p:cNvPr id="5" name="矩形 4">
            <a:extLst>
              <a:ext uri="{FF2B5EF4-FFF2-40B4-BE49-F238E27FC236}">
                <a16:creationId xmlns:a16="http://schemas.microsoft.com/office/drawing/2014/main" id="{3B688597-FC7A-E082-7067-08A2DD62BE32}"/>
              </a:ext>
            </a:extLst>
          </p:cNvPr>
          <p:cNvSpPr/>
          <p:nvPr/>
        </p:nvSpPr>
        <p:spPr>
          <a:xfrm>
            <a:off x="2911923" y="238285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101010</a:t>
            </a:r>
            <a:endParaRPr lang="en-US" dirty="0"/>
          </a:p>
        </p:txBody>
      </p:sp>
      <p:sp>
        <p:nvSpPr>
          <p:cNvPr id="6" name="矩形 5">
            <a:extLst>
              <a:ext uri="{FF2B5EF4-FFF2-40B4-BE49-F238E27FC236}">
                <a16:creationId xmlns:a16="http://schemas.microsoft.com/office/drawing/2014/main" id="{0FB212C6-BEEF-DCFC-0743-60EF361DFF24}"/>
              </a:ext>
            </a:extLst>
          </p:cNvPr>
          <p:cNvSpPr/>
          <p:nvPr/>
        </p:nvSpPr>
        <p:spPr>
          <a:xfrm>
            <a:off x="4552950" y="238392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535CFFFA-FF16-5C47-AB1A-32505720FC1E}"/>
              </a:ext>
            </a:extLst>
          </p:cNvPr>
          <p:cNvSpPr/>
          <p:nvPr/>
        </p:nvSpPr>
        <p:spPr>
          <a:xfrm>
            <a:off x="6203577" y="237851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1D857325-0F01-6896-B249-7216236EF2FA}"/>
              </a:ext>
            </a:extLst>
          </p:cNvPr>
          <p:cNvSpPr/>
          <p:nvPr/>
        </p:nvSpPr>
        <p:spPr>
          <a:xfrm>
            <a:off x="7788723" y="235712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3EFCD7-9DA7-7763-7199-FC682AF8EC06}"/>
              </a:ext>
            </a:extLst>
          </p:cNvPr>
          <p:cNvSpPr txBox="1"/>
          <p:nvPr/>
        </p:nvSpPr>
        <p:spPr>
          <a:xfrm>
            <a:off x="2983758" y="198778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AD76285A-23CD-37BA-91B6-6FA01B988119}"/>
              </a:ext>
            </a:extLst>
          </p:cNvPr>
          <p:cNvSpPr txBox="1"/>
          <p:nvPr/>
        </p:nvSpPr>
        <p:spPr>
          <a:xfrm>
            <a:off x="4624785" y="198630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DBC0E269-C990-0FFE-0E28-6AC7DCE81DFF}"/>
              </a:ext>
            </a:extLst>
          </p:cNvPr>
          <p:cNvSpPr txBox="1"/>
          <p:nvPr/>
        </p:nvSpPr>
        <p:spPr>
          <a:xfrm>
            <a:off x="6275412" y="198487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245110B-8EE1-946E-E415-5F7072A5C9D7}"/>
              </a:ext>
            </a:extLst>
          </p:cNvPr>
          <p:cNvSpPr txBox="1"/>
          <p:nvPr/>
        </p:nvSpPr>
        <p:spPr>
          <a:xfrm>
            <a:off x="7891039" y="196088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14" name="文本框 13">
            <a:extLst>
              <a:ext uri="{FF2B5EF4-FFF2-40B4-BE49-F238E27FC236}">
                <a16:creationId xmlns:a16="http://schemas.microsoft.com/office/drawing/2014/main" id="{1497417D-B0FC-C8AA-5737-709592119FAC}"/>
              </a:ext>
            </a:extLst>
          </p:cNvPr>
          <p:cNvSpPr txBox="1"/>
          <p:nvPr/>
        </p:nvSpPr>
        <p:spPr>
          <a:xfrm>
            <a:off x="5199748" y="337235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15" name="文本框 14">
            <a:extLst>
              <a:ext uri="{FF2B5EF4-FFF2-40B4-BE49-F238E27FC236}">
                <a16:creationId xmlns:a16="http://schemas.microsoft.com/office/drawing/2014/main" id="{50C2E820-1308-DE97-823E-44B3FC12ABD6}"/>
              </a:ext>
            </a:extLst>
          </p:cNvPr>
          <p:cNvSpPr txBox="1"/>
          <p:nvPr/>
        </p:nvSpPr>
        <p:spPr>
          <a:xfrm>
            <a:off x="2222029" y="3807803"/>
            <a:ext cx="1736374" cy="923330"/>
          </a:xfrm>
          <a:prstGeom prst="rect">
            <a:avLst/>
          </a:prstGeom>
          <a:noFill/>
        </p:spPr>
        <p:txBody>
          <a:bodyPr wrap="square" rtlCol="0">
            <a:spAutoFit/>
          </a:bodyPr>
          <a:lstStyle/>
          <a:p>
            <a:r>
              <a:rPr lang="en-US" altLang="zh-CN" dirty="0"/>
              <a:t>Write</a:t>
            </a:r>
            <a:r>
              <a:rPr lang="zh-CN" altLang="en-US" dirty="0"/>
              <a:t> </a:t>
            </a:r>
            <a:r>
              <a:rPr lang="en-US" altLang="zh-CN" dirty="0"/>
              <a:t>101100</a:t>
            </a:r>
            <a:r>
              <a:rPr lang="zh-CN" altLang="en-US" dirty="0"/>
              <a:t> </a:t>
            </a:r>
            <a:r>
              <a:rPr lang="en-US" altLang="zh-CN" dirty="0"/>
              <a:t>to</a:t>
            </a:r>
            <a:r>
              <a:rPr lang="zh-CN" altLang="en-US" dirty="0"/>
              <a:t> </a:t>
            </a:r>
            <a:r>
              <a:rPr lang="en-US" altLang="zh-CN" dirty="0"/>
              <a:t>page</a:t>
            </a:r>
            <a:r>
              <a:rPr lang="zh-CN" altLang="en-US" dirty="0"/>
              <a:t> </a:t>
            </a:r>
            <a:r>
              <a:rPr lang="en-US" altLang="zh-CN" dirty="0"/>
              <a:t>0</a:t>
            </a:r>
            <a:endParaRPr lang="en-US" dirty="0"/>
          </a:p>
        </p:txBody>
      </p:sp>
      <p:sp>
        <p:nvSpPr>
          <p:cNvPr id="16" name="文本框 15">
            <a:extLst>
              <a:ext uri="{FF2B5EF4-FFF2-40B4-BE49-F238E27FC236}">
                <a16:creationId xmlns:a16="http://schemas.microsoft.com/office/drawing/2014/main" id="{364B7409-0C14-DDBA-AB71-6CD6B2B7CD7F}"/>
              </a:ext>
            </a:extLst>
          </p:cNvPr>
          <p:cNvSpPr txBox="1"/>
          <p:nvPr/>
        </p:nvSpPr>
        <p:spPr>
          <a:xfrm>
            <a:off x="4395429" y="3807803"/>
            <a:ext cx="1736374" cy="646331"/>
          </a:xfrm>
          <a:prstGeom prst="rect">
            <a:avLst/>
          </a:prstGeom>
          <a:noFill/>
        </p:spPr>
        <p:txBody>
          <a:bodyPr wrap="square" rtlCol="0">
            <a:spAutoFit/>
          </a:bodyPr>
          <a:lstStyle/>
          <a:p>
            <a:r>
              <a:rPr lang="en-US" altLang="zh-CN" dirty="0">
                <a:solidFill>
                  <a:srgbClr val="FF0000"/>
                </a:solidFill>
              </a:rPr>
              <a:t>Erase</a:t>
            </a:r>
            <a:r>
              <a:rPr lang="zh-CN" altLang="en-US" dirty="0">
                <a:solidFill>
                  <a:srgbClr val="FF0000"/>
                </a:solidFill>
              </a:rPr>
              <a:t> </a:t>
            </a:r>
            <a:r>
              <a:rPr lang="en-US" altLang="zh-CN" dirty="0">
                <a:solidFill>
                  <a:srgbClr val="FF0000"/>
                </a:solidFill>
              </a:rPr>
              <a:t>all</a:t>
            </a:r>
            <a:r>
              <a:rPr lang="zh-CN" altLang="en-US" dirty="0">
                <a:solidFill>
                  <a:srgbClr val="FF0000"/>
                </a:solidFill>
              </a:rPr>
              <a:t> </a:t>
            </a:r>
            <a:r>
              <a:rPr lang="en-US" altLang="zh-CN" dirty="0">
                <a:solidFill>
                  <a:srgbClr val="FF0000"/>
                </a:solidFill>
              </a:rPr>
              <a:t>pages</a:t>
            </a:r>
            <a:endParaRPr lang="en-US" dirty="0">
              <a:solidFill>
                <a:srgbClr val="FF0000"/>
              </a:solidFill>
            </a:endParaRPr>
          </a:p>
        </p:txBody>
      </p:sp>
      <p:sp>
        <p:nvSpPr>
          <p:cNvPr id="17" name="矩形 16">
            <a:extLst>
              <a:ext uri="{FF2B5EF4-FFF2-40B4-BE49-F238E27FC236}">
                <a16:creationId xmlns:a16="http://schemas.microsoft.com/office/drawing/2014/main" id="{4FBD7BFF-4CBE-EE7D-A7FA-00B704B3570A}"/>
              </a:ext>
            </a:extLst>
          </p:cNvPr>
          <p:cNvSpPr/>
          <p:nvPr/>
        </p:nvSpPr>
        <p:spPr>
          <a:xfrm>
            <a:off x="2367280" y="461985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矩形 17">
            <a:extLst>
              <a:ext uri="{FF2B5EF4-FFF2-40B4-BE49-F238E27FC236}">
                <a16:creationId xmlns:a16="http://schemas.microsoft.com/office/drawing/2014/main" id="{515F8BC7-6CA7-D7B0-783D-D43632C342DF}"/>
              </a:ext>
            </a:extLst>
          </p:cNvPr>
          <p:cNvSpPr/>
          <p:nvPr/>
        </p:nvSpPr>
        <p:spPr>
          <a:xfrm>
            <a:off x="2911923" y="501783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19" name="矩形 18">
            <a:extLst>
              <a:ext uri="{FF2B5EF4-FFF2-40B4-BE49-F238E27FC236}">
                <a16:creationId xmlns:a16="http://schemas.microsoft.com/office/drawing/2014/main" id="{7309617D-A2BA-1FBA-B11C-3105E4FA173D}"/>
              </a:ext>
            </a:extLst>
          </p:cNvPr>
          <p:cNvSpPr/>
          <p:nvPr/>
        </p:nvSpPr>
        <p:spPr>
          <a:xfrm>
            <a:off x="4552950" y="501890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0" name="矩形 19">
            <a:extLst>
              <a:ext uri="{FF2B5EF4-FFF2-40B4-BE49-F238E27FC236}">
                <a16:creationId xmlns:a16="http://schemas.microsoft.com/office/drawing/2014/main" id="{99CB41D4-5977-7717-37A5-ECEFDA0D18D2}"/>
              </a:ext>
            </a:extLst>
          </p:cNvPr>
          <p:cNvSpPr/>
          <p:nvPr/>
        </p:nvSpPr>
        <p:spPr>
          <a:xfrm>
            <a:off x="6203577" y="501349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1" name="矩形 20">
            <a:extLst>
              <a:ext uri="{FF2B5EF4-FFF2-40B4-BE49-F238E27FC236}">
                <a16:creationId xmlns:a16="http://schemas.microsoft.com/office/drawing/2014/main" id="{22FE892B-01CA-CB51-4255-BB2820545CFD}"/>
              </a:ext>
            </a:extLst>
          </p:cNvPr>
          <p:cNvSpPr/>
          <p:nvPr/>
        </p:nvSpPr>
        <p:spPr>
          <a:xfrm>
            <a:off x="7788723" y="499210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2" name="文本框 21">
            <a:extLst>
              <a:ext uri="{FF2B5EF4-FFF2-40B4-BE49-F238E27FC236}">
                <a16:creationId xmlns:a16="http://schemas.microsoft.com/office/drawing/2014/main" id="{FAB54D7E-97B9-8DEB-0C43-D85703850FB8}"/>
              </a:ext>
            </a:extLst>
          </p:cNvPr>
          <p:cNvSpPr txBox="1"/>
          <p:nvPr/>
        </p:nvSpPr>
        <p:spPr>
          <a:xfrm>
            <a:off x="2983758" y="462276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23" name="文本框 22">
            <a:extLst>
              <a:ext uri="{FF2B5EF4-FFF2-40B4-BE49-F238E27FC236}">
                <a16:creationId xmlns:a16="http://schemas.microsoft.com/office/drawing/2014/main" id="{C14A40BF-2527-72BD-0B61-B926BDD2D366}"/>
              </a:ext>
            </a:extLst>
          </p:cNvPr>
          <p:cNvSpPr txBox="1"/>
          <p:nvPr/>
        </p:nvSpPr>
        <p:spPr>
          <a:xfrm>
            <a:off x="4624785" y="462128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24" name="文本框 23">
            <a:extLst>
              <a:ext uri="{FF2B5EF4-FFF2-40B4-BE49-F238E27FC236}">
                <a16:creationId xmlns:a16="http://schemas.microsoft.com/office/drawing/2014/main" id="{C97D068F-AB75-9F9E-FFD8-DD1C91E2808B}"/>
              </a:ext>
            </a:extLst>
          </p:cNvPr>
          <p:cNvSpPr txBox="1"/>
          <p:nvPr/>
        </p:nvSpPr>
        <p:spPr>
          <a:xfrm>
            <a:off x="6275412" y="461985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25" name="文本框 24">
            <a:extLst>
              <a:ext uri="{FF2B5EF4-FFF2-40B4-BE49-F238E27FC236}">
                <a16:creationId xmlns:a16="http://schemas.microsoft.com/office/drawing/2014/main" id="{BF9C6285-A01B-5A61-62A9-99409D0C8FE4}"/>
              </a:ext>
            </a:extLst>
          </p:cNvPr>
          <p:cNvSpPr txBox="1"/>
          <p:nvPr/>
        </p:nvSpPr>
        <p:spPr>
          <a:xfrm>
            <a:off x="7891039" y="459586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26" name="文本框 25">
            <a:extLst>
              <a:ext uri="{FF2B5EF4-FFF2-40B4-BE49-F238E27FC236}">
                <a16:creationId xmlns:a16="http://schemas.microsoft.com/office/drawing/2014/main" id="{3FB9F7F4-67D9-F2F6-0651-E75D73502ECC}"/>
              </a:ext>
            </a:extLst>
          </p:cNvPr>
          <p:cNvSpPr txBox="1"/>
          <p:nvPr/>
        </p:nvSpPr>
        <p:spPr>
          <a:xfrm>
            <a:off x="5199748" y="600733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Tree>
    <p:extLst>
      <p:ext uri="{BB962C8B-B14F-4D97-AF65-F5344CB8AC3E}">
        <p14:creationId xmlns:p14="http://schemas.microsoft.com/office/powerpoint/2010/main" val="13064014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07B3920-9C06-40CD-09D3-20A442DAF094}"/>
              </a:ext>
            </a:extLst>
          </p:cNvPr>
          <p:cNvSpPr/>
          <p:nvPr/>
        </p:nvSpPr>
        <p:spPr>
          <a:xfrm>
            <a:off x="2367280" y="198487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标题 1">
            <a:extLst>
              <a:ext uri="{FF2B5EF4-FFF2-40B4-BE49-F238E27FC236}">
                <a16:creationId xmlns:a16="http://schemas.microsoft.com/office/drawing/2014/main" id="{0F1651FD-C29A-C307-EAAB-3E9924DEABA0}"/>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85B57FD1-D10C-A6EF-26B0-FD1C33E0C837}"/>
              </a:ext>
            </a:extLst>
          </p:cNvPr>
          <p:cNvSpPr>
            <a:spLocks noGrp="1"/>
          </p:cNvSpPr>
          <p:nvPr>
            <p:ph idx="1"/>
          </p:nvPr>
        </p:nvSpPr>
        <p:spPr/>
        <p:txBody>
          <a:bodyPr/>
          <a:lstStyle/>
          <a:p>
            <a:r>
              <a:rPr lang="en-US" altLang="zh-CN" dirty="0">
                <a:solidFill>
                  <a:srgbClr val="FF0000"/>
                </a:solidFill>
              </a:rPr>
              <a:t>Programming</a:t>
            </a:r>
            <a:r>
              <a:rPr lang="zh-CN" altLang="en-US" dirty="0">
                <a:solidFill>
                  <a:srgbClr val="FF0000"/>
                </a:solidFill>
              </a:rPr>
              <a:t> </a:t>
            </a:r>
            <a:r>
              <a:rPr lang="en-US" altLang="zh-CN" dirty="0">
                <a:solidFill>
                  <a:srgbClr val="FF0000"/>
                </a:solidFill>
              </a:rPr>
              <a:t>one</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needs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whole</a:t>
            </a:r>
            <a:r>
              <a:rPr lang="zh-CN" altLang="en-US" dirty="0">
                <a:solidFill>
                  <a:srgbClr val="FF0000"/>
                </a:solidFill>
              </a:rPr>
              <a:t> </a:t>
            </a:r>
            <a:r>
              <a:rPr lang="en-US" altLang="zh-CN" dirty="0">
                <a:solidFill>
                  <a:srgbClr val="FF0000"/>
                </a:solidFill>
              </a:rPr>
              <a:t>block	</a:t>
            </a:r>
          </a:p>
        </p:txBody>
      </p:sp>
      <p:sp>
        <p:nvSpPr>
          <p:cNvPr id="5" name="矩形 4">
            <a:extLst>
              <a:ext uri="{FF2B5EF4-FFF2-40B4-BE49-F238E27FC236}">
                <a16:creationId xmlns:a16="http://schemas.microsoft.com/office/drawing/2014/main" id="{3B688597-FC7A-E082-7067-08A2DD62BE32}"/>
              </a:ext>
            </a:extLst>
          </p:cNvPr>
          <p:cNvSpPr/>
          <p:nvPr/>
        </p:nvSpPr>
        <p:spPr>
          <a:xfrm>
            <a:off x="2911923" y="238285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101010</a:t>
            </a:r>
            <a:endParaRPr lang="en-US" dirty="0"/>
          </a:p>
        </p:txBody>
      </p:sp>
      <p:sp>
        <p:nvSpPr>
          <p:cNvPr id="6" name="矩形 5">
            <a:extLst>
              <a:ext uri="{FF2B5EF4-FFF2-40B4-BE49-F238E27FC236}">
                <a16:creationId xmlns:a16="http://schemas.microsoft.com/office/drawing/2014/main" id="{0FB212C6-BEEF-DCFC-0743-60EF361DFF24}"/>
              </a:ext>
            </a:extLst>
          </p:cNvPr>
          <p:cNvSpPr/>
          <p:nvPr/>
        </p:nvSpPr>
        <p:spPr>
          <a:xfrm>
            <a:off x="4552950" y="238392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535CFFFA-FF16-5C47-AB1A-32505720FC1E}"/>
              </a:ext>
            </a:extLst>
          </p:cNvPr>
          <p:cNvSpPr/>
          <p:nvPr/>
        </p:nvSpPr>
        <p:spPr>
          <a:xfrm>
            <a:off x="6203577" y="237851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1D857325-0F01-6896-B249-7216236EF2FA}"/>
              </a:ext>
            </a:extLst>
          </p:cNvPr>
          <p:cNvSpPr/>
          <p:nvPr/>
        </p:nvSpPr>
        <p:spPr>
          <a:xfrm>
            <a:off x="7788723" y="235712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3EFCD7-9DA7-7763-7199-FC682AF8EC06}"/>
              </a:ext>
            </a:extLst>
          </p:cNvPr>
          <p:cNvSpPr txBox="1"/>
          <p:nvPr/>
        </p:nvSpPr>
        <p:spPr>
          <a:xfrm>
            <a:off x="2983758" y="198778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AD76285A-23CD-37BA-91B6-6FA01B988119}"/>
              </a:ext>
            </a:extLst>
          </p:cNvPr>
          <p:cNvSpPr txBox="1"/>
          <p:nvPr/>
        </p:nvSpPr>
        <p:spPr>
          <a:xfrm>
            <a:off x="4624785" y="198630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DBC0E269-C990-0FFE-0E28-6AC7DCE81DFF}"/>
              </a:ext>
            </a:extLst>
          </p:cNvPr>
          <p:cNvSpPr txBox="1"/>
          <p:nvPr/>
        </p:nvSpPr>
        <p:spPr>
          <a:xfrm>
            <a:off x="6275412" y="198487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245110B-8EE1-946E-E415-5F7072A5C9D7}"/>
              </a:ext>
            </a:extLst>
          </p:cNvPr>
          <p:cNvSpPr txBox="1"/>
          <p:nvPr/>
        </p:nvSpPr>
        <p:spPr>
          <a:xfrm>
            <a:off x="7891039" y="196088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14" name="文本框 13">
            <a:extLst>
              <a:ext uri="{FF2B5EF4-FFF2-40B4-BE49-F238E27FC236}">
                <a16:creationId xmlns:a16="http://schemas.microsoft.com/office/drawing/2014/main" id="{1497417D-B0FC-C8AA-5737-709592119FAC}"/>
              </a:ext>
            </a:extLst>
          </p:cNvPr>
          <p:cNvSpPr txBox="1"/>
          <p:nvPr/>
        </p:nvSpPr>
        <p:spPr>
          <a:xfrm>
            <a:off x="5199748" y="337235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17" name="矩形 16">
            <a:extLst>
              <a:ext uri="{FF2B5EF4-FFF2-40B4-BE49-F238E27FC236}">
                <a16:creationId xmlns:a16="http://schemas.microsoft.com/office/drawing/2014/main" id="{4FBD7BFF-4CBE-EE7D-A7FA-00B704B3570A}"/>
              </a:ext>
            </a:extLst>
          </p:cNvPr>
          <p:cNvSpPr/>
          <p:nvPr/>
        </p:nvSpPr>
        <p:spPr>
          <a:xfrm>
            <a:off x="2367280" y="461985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矩形 17">
            <a:extLst>
              <a:ext uri="{FF2B5EF4-FFF2-40B4-BE49-F238E27FC236}">
                <a16:creationId xmlns:a16="http://schemas.microsoft.com/office/drawing/2014/main" id="{515F8BC7-6CA7-D7B0-783D-D43632C342DF}"/>
              </a:ext>
            </a:extLst>
          </p:cNvPr>
          <p:cNvSpPr/>
          <p:nvPr/>
        </p:nvSpPr>
        <p:spPr>
          <a:xfrm>
            <a:off x="2911923" y="501783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19" name="矩形 18">
            <a:extLst>
              <a:ext uri="{FF2B5EF4-FFF2-40B4-BE49-F238E27FC236}">
                <a16:creationId xmlns:a16="http://schemas.microsoft.com/office/drawing/2014/main" id="{7309617D-A2BA-1FBA-B11C-3105E4FA173D}"/>
              </a:ext>
            </a:extLst>
          </p:cNvPr>
          <p:cNvSpPr/>
          <p:nvPr/>
        </p:nvSpPr>
        <p:spPr>
          <a:xfrm>
            <a:off x="4552950" y="501890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0" name="矩形 19">
            <a:extLst>
              <a:ext uri="{FF2B5EF4-FFF2-40B4-BE49-F238E27FC236}">
                <a16:creationId xmlns:a16="http://schemas.microsoft.com/office/drawing/2014/main" id="{99CB41D4-5977-7717-37A5-ECEFDA0D18D2}"/>
              </a:ext>
            </a:extLst>
          </p:cNvPr>
          <p:cNvSpPr/>
          <p:nvPr/>
        </p:nvSpPr>
        <p:spPr>
          <a:xfrm>
            <a:off x="6203577" y="501349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1" name="矩形 20">
            <a:extLst>
              <a:ext uri="{FF2B5EF4-FFF2-40B4-BE49-F238E27FC236}">
                <a16:creationId xmlns:a16="http://schemas.microsoft.com/office/drawing/2014/main" id="{22FE892B-01CA-CB51-4255-BB2820545CFD}"/>
              </a:ext>
            </a:extLst>
          </p:cNvPr>
          <p:cNvSpPr/>
          <p:nvPr/>
        </p:nvSpPr>
        <p:spPr>
          <a:xfrm>
            <a:off x="7788723" y="499210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111111</a:t>
            </a:r>
            <a:endParaRPr lang="en-US" dirty="0">
              <a:solidFill>
                <a:srgbClr val="FF0000"/>
              </a:solidFill>
            </a:endParaRPr>
          </a:p>
        </p:txBody>
      </p:sp>
      <p:sp>
        <p:nvSpPr>
          <p:cNvPr id="22" name="文本框 21">
            <a:extLst>
              <a:ext uri="{FF2B5EF4-FFF2-40B4-BE49-F238E27FC236}">
                <a16:creationId xmlns:a16="http://schemas.microsoft.com/office/drawing/2014/main" id="{FAB54D7E-97B9-8DEB-0C43-D85703850FB8}"/>
              </a:ext>
            </a:extLst>
          </p:cNvPr>
          <p:cNvSpPr txBox="1"/>
          <p:nvPr/>
        </p:nvSpPr>
        <p:spPr>
          <a:xfrm>
            <a:off x="2983758" y="462276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23" name="文本框 22">
            <a:extLst>
              <a:ext uri="{FF2B5EF4-FFF2-40B4-BE49-F238E27FC236}">
                <a16:creationId xmlns:a16="http://schemas.microsoft.com/office/drawing/2014/main" id="{C14A40BF-2527-72BD-0B61-B926BDD2D366}"/>
              </a:ext>
            </a:extLst>
          </p:cNvPr>
          <p:cNvSpPr txBox="1"/>
          <p:nvPr/>
        </p:nvSpPr>
        <p:spPr>
          <a:xfrm>
            <a:off x="4624785" y="462128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24" name="文本框 23">
            <a:extLst>
              <a:ext uri="{FF2B5EF4-FFF2-40B4-BE49-F238E27FC236}">
                <a16:creationId xmlns:a16="http://schemas.microsoft.com/office/drawing/2014/main" id="{C97D068F-AB75-9F9E-FFD8-DD1C91E2808B}"/>
              </a:ext>
            </a:extLst>
          </p:cNvPr>
          <p:cNvSpPr txBox="1"/>
          <p:nvPr/>
        </p:nvSpPr>
        <p:spPr>
          <a:xfrm>
            <a:off x="6275412" y="461985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25" name="文本框 24">
            <a:extLst>
              <a:ext uri="{FF2B5EF4-FFF2-40B4-BE49-F238E27FC236}">
                <a16:creationId xmlns:a16="http://schemas.microsoft.com/office/drawing/2014/main" id="{BF9C6285-A01B-5A61-62A9-99409D0C8FE4}"/>
              </a:ext>
            </a:extLst>
          </p:cNvPr>
          <p:cNvSpPr txBox="1"/>
          <p:nvPr/>
        </p:nvSpPr>
        <p:spPr>
          <a:xfrm>
            <a:off x="7891039" y="459586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26" name="文本框 25">
            <a:extLst>
              <a:ext uri="{FF2B5EF4-FFF2-40B4-BE49-F238E27FC236}">
                <a16:creationId xmlns:a16="http://schemas.microsoft.com/office/drawing/2014/main" id="{3FB9F7F4-67D9-F2F6-0651-E75D73502ECC}"/>
              </a:ext>
            </a:extLst>
          </p:cNvPr>
          <p:cNvSpPr txBox="1"/>
          <p:nvPr/>
        </p:nvSpPr>
        <p:spPr>
          <a:xfrm>
            <a:off x="5199748" y="600733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28" name="文本框 27">
            <a:extLst>
              <a:ext uri="{FF2B5EF4-FFF2-40B4-BE49-F238E27FC236}">
                <a16:creationId xmlns:a16="http://schemas.microsoft.com/office/drawing/2014/main" id="{8EBCD806-F2FF-AD08-A91B-6C5CE7EB7E53}"/>
              </a:ext>
            </a:extLst>
          </p:cNvPr>
          <p:cNvSpPr txBox="1"/>
          <p:nvPr/>
        </p:nvSpPr>
        <p:spPr>
          <a:xfrm>
            <a:off x="1505847" y="2479094"/>
            <a:ext cx="1058303" cy="369332"/>
          </a:xfrm>
          <a:prstGeom prst="rect">
            <a:avLst/>
          </a:prstGeom>
          <a:noFill/>
        </p:spPr>
        <p:txBody>
          <a:bodyPr wrap="none" rtlCol="0">
            <a:spAutoFit/>
          </a:bodyPr>
          <a:lstStyle/>
          <a:p>
            <a:r>
              <a:rPr lang="en-US" altLang="zh-CN" dirty="0"/>
              <a:t>Memory</a:t>
            </a:r>
            <a:endParaRPr lang="en-US" dirty="0"/>
          </a:p>
        </p:txBody>
      </p:sp>
      <p:sp>
        <p:nvSpPr>
          <p:cNvPr id="29" name="文本框 28">
            <a:extLst>
              <a:ext uri="{FF2B5EF4-FFF2-40B4-BE49-F238E27FC236}">
                <a16:creationId xmlns:a16="http://schemas.microsoft.com/office/drawing/2014/main" id="{C226CB6B-C09F-603D-0217-89A3660F8278}"/>
              </a:ext>
            </a:extLst>
          </p:cNvPr>
          <p:cNvSpPr txBox="1"/>
          <p:nvPr/>
        </p:nvSpPr>
        <p:spPr>
          <a:xfrm>
            <a:off x="1457901" y="5145866"/>
            <a:ext cx="671979" cy="369332"/>
          </a:xfrm>
          <a:prstGeom prst="rect">
            <a:avLst/>
          </a:prstGeom>
          <a:noFill/>
        </p:spPr>
        <p:txBody>
          <a:bodyPr wrap="none" rtlCol="0">
            <a:spAutoFit/>
          </a:bodyPr>
          <a:lstStyle/>
          <a:p>
            <a:r>
              <a:rPr lang="en-US" altLang="zh-CN" dirty="0"/>
              <a:t>SSD</a:t>
            </a:r>
            <a:endParaRPr lang="en-US" dirty="0"/>
          </a:p>
        </p:txBody>
      </p:sp>
      <p:cxnSp>
        <p:nvCxnSpPr>
          <p:cNvPr id="31" name="直线连接符 30">
            <a:extLst>
              <a:ext uri="{FF2B5EF4-FFF2-40B4-BE49-F238E27FC236}">
                <a16:creationId xmlns:a16="http://schemas.microsoft.com/office/drawing/2014/main" id="{89DD1AA1-20BB-520D-CCE1-566E3EE2EBC7}"/>
              </a:ext>
            </a:extLst>
          </p:cNvPr>
          <p:cNvCxnSpPr/>
          <p:nvPr/>
        </p:nvCxnSpPr>
        <p:spPr>
          <a:xfrm>
            <a:off x="1524000" y="3921760"/>
            <a:ext cx="9144000" cy="0"/>
          </a:xfrm>
          <a:prstGeom prst="line">
            <a:avLst/>
          </a:prstGeom>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37336103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12">
            <a:extLst>
              <a:ext uri="{FF2B5EF4-FFF2-40B4-BE49-F238E27FC236}">
                <a16:creationId xmlns:a16="http://schemas.microsoft.com/office/drawing/2014/main" id="{807B3920-9C06-40CD-09D3-20A442DAF094}"/>
              </a:ext>
            </a:extLst>
          </p:cNvPr>
          <p:cNvSpPr/>
          <p:nvPr/>
        </p:nvSpPr>
        <p:spPr>
          <a:xfrm>
            <a:off x="2367280" y="198487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2" name="标题 1">
            <a:extLst>
              <a:ext uri="{FF2B5EF4-FFF2-40B4-BE49-F238E27FC236}">
                <a16:creationId xmlns:a16="http://schemas.microsoft.com/office/drawing/2014/main" id="{0F1651FD-C29A-C307-EAAB-3E9924DEABA0}"/>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85B57FD1-D10C-A6EF-26B0-FD1C33E0C837}"/>
              </a:ext>
            </a:extLst>
          </p:cNvPr>
          <p:cNvSpPr>
            <a:spLocks noGrp="1"/>
          </p:cNvSpPr>
          <p:nvPr>
            <p:ph idx="1"/>
          </p:nvPr>
        </p:nvSpPr>
        <p:spPr/>
        <p:txBody>
          <a:bodyPr/>
          <a:lstStyle/>
          <a:p>
            <a:r>
              <a:rPr lang="en-US" altLang="zh-CN" dirty="0">
                <a:solidFill>
                  <a:srgbClr val="FF0000"/>
                </a:solidFill>
              </a:rPr>
              <a:t>Programming</a:t>
            </a:r>
            <a:r>
              <a:rPr lang="zh-CN" altLang="en-US" dirty="0">
                <a:solidFill>
                  <a:srgbClr val="FF0000"/>
                </a:solidFill>
              </a:rPr>
              <a:t> </a:t>
            </a:r>
            <a:r>
              <a:rPr lang="en-US" altLang="zh-CN" dirty="0">
                <a:solidFill>
                  <a:srgbClr val="FF0000"/>
                </a:solidFill>
              </a:rPr>
              <a:t>one</a:t>
            </a:r>
            <a:r>
              <a:rPr lang="zh-CN" altLang="en-US" dirty="0">
                <a:solidFill>
                  <a:srgbClr val="FF0000"/>
                </a:solidFill>
              </a:rPr>
              <a:t> </a:t>
            </a:r>
            <a:r>
              <a:rPr lang="en-US" altLang="zh-CN" dirty="0">
                <a:solidFill>
                  <a:srgbClr val="FF0000"/>
                </a:solidFill>
              </a:rPr>
              <a:t>page</a:t>
            </a:r>
            <a:r>
              <a:rPr lang="zh-CN" altLang="en-US" dirty="0">
                <a:solidFill>
                  <a:srgbClr val="FF0000"/>
                </a:solidFill>
              </a:rPr>
              <a:t> </a:t>
            </a:r>
            <a:r>
              <a:rPr lang="en-US" altLang="zh-CN" dirty="0">
                <a:solidFill>
                  <a:srgbClr val="FF0000"/>
                </a:solidFill>
              </a:rPr>
              <a:t>needs</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erase</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whole</a:t>
            </a:r>
            <a:r>
              <a:rPr lang="zh-CN" altLang="en-US" dirty="0">
                <a:solidFill>
                  <a:srgbClr val="FF0000"/>
                </a:solidFill>
              </a:rPr>
              <a:t> </a:t>
            </a:r>
            <a:r>
              <a:rPr lang="en-US" altLang="zh-CN" dirty="0">
                <a:solidFill>
                  <a:srgbClr val="FF0000"/>
                </a:solidFill>
              </a:rPr>
              <a:t>block	</a:t>
            </a:r>
          </a:p>
        </p:txBody>
      </p:sp>
      <p:sp>
        <p:nvSpPr>
          <p:cNvPr id="5" name="矩形 4">
            <a:extLst>
              <a:ext uri="{FF2B5EF4-FFF2-40B4-BE49-F238E27FC236}">
                <a16:creationId xmlns:a16="http://schemas.microsoft.com/office/drawing/2014/main" id="{3B688597-FC7A-E082-7067-08A2DD62BE32}"/>
              </a:ext>
            </a:extLst>
          </p:cNvPr>
          <p:cNvSpPr/>
          <p:nvPr/>
        </p:nvSpPr>
        <p:spPr>
          <a:xfrm>
            <a:off x="2911923" y="238285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b="1" dirty="0">
                <a:solidFill>
                  <a:srgbClr val="0070C0"/>
                </a:solidFill>
              </a:rPr>
              <a:t>101100</a:t>
            </a:r>
            <a:endParaRPr lang="en-US" b="1" dirty="0">
              <a:solidFill>
                <a:srgbClr val="0070C0"/>
              </a:solidFill>
            </a:endParaRPr>
          </a:p>
        </p:txBody>
      </p:sp>
      <p:sp>
        <p:nvSpPr>
          <p:cNvPr id="6" name="矩形 5">
            <a:extLst>
              <a:ext uri="{FF2B5EF4-FFF2-40B4-BE49-F238E27FC236}">
                <a16:creationId xmlns:a16="http://schemas.microsoft.com/office/drawing/2014/main" id="{0FB212C6-BEEF-DCFC-0743-60EF361DFF24}"/>
              </a:ext>
            </a:extLst>
          </p:cNvPr>
          <p:cNvSpPr/>
          <p:nvPr/>
        </p:nvSpPr>
        <p:spPr>
          <a:xfrm>
            <a:off x="4552950" y="238392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110011</a:t>
            </a:r>
            <a:endParaRPr lang="en-US" dirty="0"/>
          </a:p>
        </p:txBody>
      </p:sp>
      <p:sp>
        <p:nvSpPr>
          <p:cNvPr id="7" name="矩形 6">
            <a:extLst>
              <a:ext uri="{FF2B5EF4-FFF2-40B4-BE49-F238E27FC236}">
                <a16:creationId xmlns:a16="http://schemas.microsoft.com/office/drawing/2014/main" id="{535CFFFA-FF16-5C47-AB1A-32505720FC1E}"/>
              </a:ext>
            </a:extLst>
          </p:cNvPr>
          <p:cNvSpPr/>
          <p:nvPr/>
        </p:nvSpPr>
        <p:spPr>
          <a:xfrm>
            <a:off x="6203577" y="237851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111001</a:t>
            </a:r>
            <a:endParaRPr lang="en-US" dirty="0"/>
          </a:p>
        </p:txBody>
      </p:sp>
      <p:sp>
        <p:nvSpPr>
          <p:cNvPr id="8" name="矩形 7">
            <a:extLst>
              <a:ext uri="{FF2B5EF4-FFF2-40B4-BE49-F238E27FC236}">
                <a16:creationId xmlns:a16="http://schemas.microsoft.com/office/drawing/2014/main" id="{1D857325-0F01-6896-B249-7216236EF2FA}"/>
              </a:ext>
            </a:extLst>
          </p:cNvPr>
          <p:cNvSpPr/>
          <p:nvPr/>
        </p:nvSpPr>
        <p:spPr>
          <a:xfrm>
            <a:off x="7788723" y="235712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100111</a:t>
            </a:r>
            <a:endParaRPr lang="en-US" dirty="0"/>
          </a:p>
        </p:txBody>
      </p:sp>
      <p:sp>
        <p:nvSpPr>
          <p:cNvPr id="9" name="文本框 8">
            <a:extLst>
              <a:ext uri="{FF2B5EF4-FFF2-40B4-BE49-F238E27FC236}">
                <a16:creationId xmlns:a16="http://schemas.microsoft.com/office/drawing/2014/main" id="{FF3EFCD7-9DA7-7763-7199-FC682AF8EC06}"/>
              </a:ext>
            </a:extLst>
          </p:cNvPr>
          <p:cNvSpPr txBox="1"/>
          <p:nvPr/>
        </p:nvSpPr>
        <p:spPr>
          <a:xfrm>
            <a:off x="2983758" y="198778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10" name="文本框 9">
            <a:extLst>
              <a:ext uri="{FF2B5EF4-FFF2-40B4-BE49-F238E27FC236}">
                <a16:creationId xmlns:a16="http://schemas.microsoft.com/office/drawing/2014/main" id="{AD76285A-23CD-37BA-91B6-6FA01B988119}"/>
              </a:ext>
            </a:extLst>
          </p:cNvPr>
          <p:cNvSpPr txBox="1"/>
          <p:nvPr/>
        </p:nvSpPr>
        <p:spPr>
          <a:xfrm>
            <a:off x="4624785" y="198630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11" name="文本框 10">
            <a:extLst>
              <a:ext uri="{FF2B5EF4-FFF2-40B4-BE49-F238E27FC236}">
                <a16:creationId xmlns:a16="http://schemas.microsoft.com/office/drawing/2014/main" id="{DBC0E269-C990-0FFE-0E28-6AC7DCE81DFF}"/>
              </a:ext>
            </a:extLst>
          </p:cNvPr>
          <p:cNvSpPr txBox="1"/>
          <p:nvPr/>
        </p:nvSpPr>
        <p:spPr>
          <a:xfrm>
            <a:off x="6275412" y="198487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12" name="文本框 11">
            <a:extLst>
              <a:ext uri="{FF2B5EF4-FFF2-40B4-BE49-F238E27FC236}">
                <a16:creationId xmlns:a16="http://schemas.microsoft.com/office/drawing/2014/main" id="{C245110B-8EE1-946E-E415-5F7072A5C9D7}"/>
              </a:ext>
            </a:extLst>
          </p:cNvPr>
          <p:cNvSpPr txBox="1"/>
          <p:nvPr/>
        </p:nvSpPr>
        <p:spPr>
          <a:xfrm>
            <a:off x="7891039" y="196088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14" name="文本框 13">
            <a:extLst>
              <a:ext uri="{FF2B5EF4-FFF2-40B4-BE49-F238E27FC236}">
                <a16:creationId xmlns:a16="http://schemas.microsoft.com/office/drawing/2014/main" id="{1497417D-B0FC-C8AA-5737-709592119FAC}"/>
              </a:ext>
            </a:extLst>
          </p:cNvPr>
          <p:cNvSpPr txBox="1"/>
          <p:nvPr/>
        </p:nvSpPr>
        <p:spPr>
          <a:xfrm>
            <a:off x="5199748" y="337235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17" name="矩形 16">
            <a:extLst>
              <a:ext uri="{FF2B5EF4-FFF2-40B4-BE49-F238E27FC236}">
                <a16:creationId xmlns:a16="http://schemas.microsoft.com/office/drawing/2014/main" id="{4FBD7BFF-4CBE-EE7D-A7FA-00B704B3570A}"/>
              </a:ext>
            </a:extLst>
          </p:cNvPr>
          <p:cNvSpPr/>
          <p:nvPr/>
        </p:nvSpPr>
        <p:spPr>
          <a:xfrm>
            <a:off x="2367280" y="4619859"/>
            <a:ext cx="6959600" cy="1357762"/>
          </a:xfrm>
          <a:prstGeom prst="rect">
            <a:avLst/>
          </a:prstGeom>
          <a:ln/>
        </p:spPr>
        <p:style>
          <a:lnRef idx="2">
            <a:schemeClr val="accent1"/>
          </a:lnRef>
          <a:fillRef idx="1">
            <a:schemeClr val="lt1"/>
          </a:fillRef>
          <a:effectRef idx="0">
            <a:schemeClr val="accent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sp>
        <p:nvSpPr>
          <p:cNvPr id="18" name="矩形 17">
            <a:extLst>
              <a:ext uri="{FF2B5EF4-FFF2-40B4-BE49-F238E27FC236}">
                <a16:creationId xmlns:a16="http://schemas.microsoft.com/office/drawing/2014/main" id="{515F8BC7-6CA7-D7B0-783D-D43632C342DF}"/>
              </a:ext>
            </a:extLst>
          </p:cNvPr>
          <p:cNvSpPr/>
          <p:nvPr/>
        </p:nvSpPr>
        <p:spPr>
          <a:xfrm>
            <a:off x="2911923" y="5017831"/>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101100</a:t>
            </a:r>
            <a:endParaRPr lang="en-US" dirty="0">
              <a:solidFill>
                <a:srgbClr val="FF0000"/>
              </a:solidFill>
            </a:endParaRPr>
          </a:p>
        </p:txBody>
      </p:sp>
      <p:sp>
        <p:nvSpPr>
          <p:cNvPr id="19" name="矩形 18">
            <a:extLst>
              <a:ext uri="{FF2B5EF4-FFF2-40B4-BE49-F238E27FC236}">
                <a16:creationId xmlns:a16="http://schemas.microsoft.com/office/drawing/2014/main" id="{7309617D-A2BA-1FBA-B11C-3105E4FA173D}"/>
              </a:ext>
            </a:extLst>
          </p:cNvPr>
          <p:cNvSpPr/>
          <p:nvPr/>
        </p:nvSpPr>
        <p:spPr>
          <a:xfrm>
            <a:off x="4552950" y="5018908"/>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110011</a:t>
            </a:r>
            <a:endParaRPr lang="en-US" dirty="0">
              <a:solidFill>
                <a:srgbClr val="0070C0"/>
              </a:solidFill>
            </a:endParaRPr>
          </a:p>
        </p:txBody>
      </p:sp>
      <p:sp>
        <p:nvSpPr>
          <p:cNvPr id="20" name="矩形 19">
            <a:extLst>
              <a:ext uri="{FF2B5EF4-FFF2-40B4-BE49-F238E27FC236}">
                <a16:creationId xmlns:a16="http://schemas.microsoft.com/office/drawing/2014/main" id="{99CB41D4-5977-7717-37A5-ECEFDA0D18D2}"/>
              </a:ext>
            </a:extLst>
          </p:cNvPr>
          <p:cNvSpPr/>
          <p:nvPr/>
        </p:nvSpPr>
        <p:spPr>
          <a:xfrm>
            <a:off x="6203577" y="5013497"/>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111001</a:t>
            </a:r>
            <a:endParaRPr lang="en-US" dirty="0">
              <a:solidFill>
                <a:srgbClr val="0070C0"/>
              </a:solidFill>
            </a:endParaRPr>
          </a:p>
        </p:txBody>
      </p:sp>
      <p:sp>
        <p:nvSpPr>
          <p:cNvPr id="21" name="矩形 20">
            <a:extLst>
              <a:ext uri="{FF2B5EF4-FFF2-40B4-BE49-F238E27FC236}">
                <a16:creationId xmlns:a16="http://schemas.microsoft.com/office/drawing/2014/main" id="{22FE892B-01CA-CB51-4255-BB2820545CFD}"/>
              </a:ext>
            </a:extLst>
          </p:cNvPr>
          <p:cNvSpPr/>
          <p:nvPr/>
        </p:nvSpPr>
        <p:spPr>
          <a:xfrm>
            <a:off x="7788723" y="4992100"/>
            <a:ext cx="1046480" cy="792480"/>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0070C0"/>
                </a:solidFill>
              </a:rPr>
              <a:t>100111</a:t>
            </a:r>
            <a:endParaRPr lang="en-US" dirty="0">
              <a:solidFill>
                <a:srgbClr val="0070C0"/>
              </a:solidFill>
            </a:endParaRPr>
          </a:p>
        </p:txBody>
      </p:sp>
      <p:sp>
        <p:nvSpPr>
          <p:cNvPr id="22" name="文本框 21">
            <a:extLst>
              <a:ext uri="{FF2B5EF4-FFF2-40B4-BE49-F238E27FC236}">
                <a16:creationId xmlns:a16="http://schemas.microsoft.com/office/drawing/2014/main" id="{FAB54D7E-97B9-8DEB-0C43-D85703850FB8}"/>
              </a:ext>
            </a:extLst>
          </p:cNvPr>
          <p:cNvSpPr txBox="1"/>
          <p:nvPr/>
        </p:nvSpPr>
        <p:spPr>
          <a:xfrm>
            <a:off x="2983758" y="4622768"/>
            <a:ext cx="928459" cy="369332"/>
          </a:xfrm>
          <a:prstGeom prst="rect">
            <a:avLst/>
          </a:prstGeom>
          <a:noFill/>
        </p:spPr>
        <p:txBody>
          <a:bodyPr wrap="none" rtlCol="0">
            <a:spAutoFit/>
          </a:bodyPr>
          <a:lstStyle/>
          <a:p>
            <a:r>
              <a:rPr lang="en-US" altLang="zh-CN" dirty="0"/>
              <a:t>page</a:t>
            </a:r>
            <a:r>
              <a:rPr lang="zh-CN" altLang="en-US" dirty="0"/>
              <a:t> </a:t>
            </a:r>
            <a:r>
              <a:rPr lang="en-US" altLang="zh-CN" dirty="0"/>
              <a:t>0</a:t>
            </a:r>
            <a:endParaRPr lang="en-US" dirty="0"/>
          </a:p>
        </p:txBody>
      </p:sp>
      <p:sp>
        <p:nvSpPr>
          <p:cNvPr id="23" name="文本框 22">
            <a:extLst>
              <a:ext uri="{FF2B5EF4-FFF2-40B4-BE49-F238E27FC236}">
                <a16:creationId xmlns:a16="http://schemas.microsoft.com/office/drawing/2014/main" id="{C14A40BF-2527-72BD-0B61-B926BDD2D366}"/>
              </a:ext>
            </a:extLst>
          </p:cNvPr>
          <p:cNvSpPr txBox="1"/>
          <p:nvPr/>
        </p:nvSpPr>
        <p:spPr>
          <a:xfrm>
            <a:off x="4624785" y="4621285"/>
            <a:ext cx="928459" cy="369332"/>
          </a:xfrm>
          <a:prstGeom prst="rect">
            <a:avLst/>
          </a:prstGeom>
          <a:noFill/>
        </p:spPr>
        <p:txBody>
          <a:bodyPr wrap="none" rtlCol="0">
            <a:spAutoFit/>
          </a:bodyPr>
          <a:lstStyle/>
          <a:p>
            <a:r>
              <a:rPr lang="en-US" altLang="zh-CN" dirty="0"/>
              <a:t>page</a:t>
            </a:r>
            <a:r>
              <a:rPr lang="zh-CN" altLang="en-US" dirty="0"/>
              <a:t> </a:t>
            </a:r>
            <a:r>
              <a:rPr lang="en-US" altLang="zh-CN" dirty="0"/>
              <a:t>1</a:t>
            </a:r>
            <a:endParaRPr lang="en-US" dirty="0"/>
          </a:p>
        </p:txBody>
      </p:sp>
      <p:sp>
        <p:nvSpPr>
          <p:cNvPr id="24" name="文本框 23">
            <a:extLst>
              <a:ext uri="{FF2B5EF4-FFF2-40B4-BE49-F238E27FC236}">
                <a16:creationId xmlns:a16="http://schemas.microsoft.com/office/drawing/2014/main" id="{C97D068F-AB75-9F9E-FFD8-DD1C91E2808B}"/>
              </a:ext>
            </a:extLst>
          </p:cNvPr>
          <p:cNvSpPr txBox="1"/>
          <p:nvPr/>
        </p:nvSpPr>
        <p:spPr>
          <a:xfrm>
            <a:off x="6275412" y="4619859"/>
            <a:ext cx="928459" cy="369332"/>
          </a:xfrm>
          <a:prstGeom prst="rect">
            <a:avLst/>
          </a:prstGeom>
          <a:noFill/>
        </p:spPr>
        <p:txBody>
          <a:bodyPr wrap="none" rtlCol="0">
            <a:spAutoFit/>
          </a:bodyPr>
          <a:lstStyle/>
          <a:p>
            <a:r>
              <a:rPr lang="en-US" altLang="zh-CN" dirty="0"/>
              <a:t>page</a:t>
            </a:r>
            <a:r>
              <a:rPr lang="zh-CN" altLang="en-US" dirty="0"/>
              <a:t> </a:t>
            </a:r>
            <a:r>
              <a:rPr lang="en-US" altLang="zh-CN" dirty="0"/>
              <a:t>2</a:t>
            </a:r>
            <a:endParaRPr lang="en-US" dirty="0"/>
          </a:p>
        </p:txBody>
      </p:sp>
      <p:sp>
        <p:nvSpPr>
          <p:cNvPr id="25" name="文本框 24">
            <a:extLst>
              <a:ext uri="{FF2B5EF4-FFF2-40B4-BE49-F238E27FC236}">
                <a16:creationId xmlns:a16="http://schemas.microsoft.com/office/drawing/2014/main" id="{BF9C6285-A01B-5A61-62A9-99409D0C8FE4}"/>
              </a:ext>
            </a:extLst>
          </p:cNvPr>
          <p:cNvSpPr txBox="1"/>
          <p:nvPr/>
        </p:nvSpPr>
        <p:spPr>
          <a:xfrm>
            <a:off x="7891039" y="4595860"/>
            <a:ext cx="928459" cy="369332"/>
          </a:xfrm>
          <a:prstGeom prst="rect">
            <a:avLst/>
          </a:prstGeom>
          <a:noFill/>
        </p:spPr>
        <p:txBody>
          <a:bodyPr wrap="none" rtlCol="0">
            <a:spAutoFit/>
          </a:bodyPr>
          <a:lstStyle/>
          <a:p>
            <a:r>
              <a:rPr lang="en-US" altLang="zh-CN" dirty="0"/>
              <a:t>page</a:t>
            </a:r>
            <a:r>
              <a:rPr lang="zh-CN" altLang="en-US" dirty="0"/>
              <a:t> </a:t>
            </a:r>
            <a:r>
              <a:rPr lang="en-US" altLang="zh-CN" dirty="0"/>
              <a:t>3</a:t>
            </a:r>
            <a:endParaRPr lang="en-US" dirty="0"/>
          </a:p>
        </p:txBody>
      </p:sp>
      <p:sp>
        <p:nvSpPr>
          <p:cNvPr id="26" name="文本框 25">
            <a:extLst>
              <a:ext uri="{FF2B5EF4-FFF2-40B4-BE49-F238E27FC236}">
                <a16:creationId xmlns:a16="http://schemas.microsoft.com/office/drawing/2014/main" id="{3FB9F7F4-67D9-F2F6-0651-E75D73502ECC}"/>
              </a:ext>
            </a:extLst>
          </p:cNvPr>
          <p:cNvSpPr txBox="1"/>
          <p:nvPr/>
        </p:nvSpPr>
        <p:spPr>
          <a:xfrm>
            <a:off x="5199748" y="6007338"/>
            <a:ext cx="998991" cy="369332"/>
          </a:xfrm>
          <a:prstGeom prst="rect">
            <a:avLst/>
          </a:prstGeom>
          <a:noFill/>
        </p:spPr>
        <p:txBody>
          <a:bodyPr wrap="none" rtlCol="0">
            <a:spAutoFit/>
          </a:bodyPr>
          <a:lstStyle/>
          <a:p>
            <a:r>
              <a:rPr lang="en-US" altLang="zh-CN" dirty="0"/>
              <a:t>Block</a:t>
            </a:r>
            <a:r>
              <a:rPr lang="zh-CN" altLang="en-US" dirty="0"/>
              <a:t> </a:t>
            </a:r>
            <a:r>
              <a:rPr lang="en-US" altLang="zh-CN" dirty="0"/>
              <a:t>0</a:t>
            </a:r>
            <a:endParaRPr lang="en-US" dirty="0"/>
          </a:p>
        </p:txBody>
      </p:sp>
      <p:sp>
        <p:nvSpPr>
          <p:cNvPr id="28" name="文本框 27">
            <a:extLst>
              <a:ext uri="{FF2B5EF4-FFF2-40B4-BE49-F238E27FC236}">
                <a16:creationId xmlns:a16="http://schemas.microsoft.com/office/drawing/2014/main" id="{8EBCD806-F2FF-AD08-A91B-6C5CE7EB7E53}"/>
              </a:ext>
            </a:extLst>
          </p:cNvPr>
          <p:cNvSpPr txBox="1"/>
          <p:nvPr/>
        </p:nvSpPr>
        <p:spPr>
          <a:xfrm>
            <a:off x="1505847" y="2479094"/>
            <a:ext cx="1058303" cy="369332"/>
          </a:xfrm>
          <a:prstGeom prst="rect">
            <a:avLst/>
          </a:prstGeom>
          <a:noFill/>
        </p:spPr>
        <p:txBody>
          <a:bodyPr wrap="none" rtlCol="0">
            <a:spAutoFit/>
          </a:bodyPr>
          <a:lstStyle/>
          <a:p>
            <a:r>
              <a:rPr lang="en-US" altLang="zh-CN" dirty="0"/>
              <a:t>Memory</a:t>
            </a:r>
            <a:endParaRPr lang="en-US" dirty="0"/>
          </a:p>
        </p:txBody>
      </p:sp>
      <p:sp>
        <p:nvSpPr>
          <p:cNvPr id="29" name="文本框 28">
            <a:extLst>
              <a:ext uri="{FF2B5EF4-FFF2-40B4-BE49-F238E27FC236}">
                <a16:creationId xmlns:a16="http://schemas.microsoft.com/office/drawing/2014/main" id="{C226CB6B-C09F-603D-0217-89A3660F8278}"/>
              </a:ext>
            </a:extLst>
          </p:cNvPr>
          <p:cNvSpPr txBox="1"/>
          <p:nvPr/>
        </p:nvSpPr>
        <p:spPr>
          <a:xfrm>
            <a:off x="1457901" y="5145866"/>
            <a:ext cx="671979" cy="369332"/>
          </a:xfrm>
          <a:prstGeom prst="rect">
            <a:avLst/>
          </a:prstGeom>
          <a:noFill/>
        </p:spPr>
        <p:txBody>
          <a:bodyPr wrap="none" rtlCol="0">
            <a:spAutoFit/>
          </a:bodyPr>
          <a:lstStyle/>
          <a:p>
            <a:r>
              <a:rPr lang="en-US" altLang="zh-CN" dirty="0"/>
              <a:t>SSD</a:t>
            </a:r>
            <a:endParaRPr lang="en-US" dirty="0"/>
          </a:p>
        </p:txBody>
      </p:sp>
      <p:cxnSp>
        <p:nvCxnSpPr>
          <p:cNvPr id="31" name="直线连接符 30">
            <a:extLst>
              <a:ext uri="{FF2B5EF4-FFF2-40B4-BE49-F238E27FC236}">
                <a16:creationId xmlns:a16="http://schemas.microsoft.com/office/drawing/2014/main" id="{2F3EB410-EEE1-E1F3-DD25-ACA6BC4ACACE}"/>
              </a:ext>
            </a:extLst>
          </p:cNvPr>
          <p:cNvCxnSpPr/>
          <p:nvPr/>
        </p:nvCxnSpPr>
        <p:spPr>
          <a:xfrm>
            <a:off x="1524000" y="3921760"/>
            <a:ext cx="9144000" cy="0"/>
          </a:xfrm>
          <a:prstGeom prst="line">
            <a:avLst/>
          </a:prstGeom>
        </p:spPr>
        <p:style>
          <a:lnRef idx="2">
            <a:schemeClr val="dk1"/>
          </a:lnRef>
          <a:fillRef idx="0">
            <a:schemeClr val="dk1"/>
          </a:fillRef>
          <a:effectRef idx="1">
            <a:schemeClr val="dk1"/>
          </a:effectRef>
          <a:fontRef idx="minor">
            <a:schemeClr val="tx1"/>
          </a:fontRef>
        </p:style>
      </p:cxnSp>
      <p:sp>
        <p:nvSpPr>
          <p:cNvPr id="15" name="文本框 14">
            <a:extLst>
              <a:ext uri="{FF2B5EF4-FFF2-40B4-BE49-F238E27FC236}">
                <a16:creationId xmlns:a16="http://schemas.microsoft.com/office/drawing/2014/main" id="{FB90A967-8745-C369-3C80-F07FAB3E1B14}"/>
              </a:ext>
            </a:extLst>
          </p:cNvPr>
          <p:cNvSpPr txBox="1"/>
          <p:nvPr/>
        </p:nvSpPr>
        <p:spPr>
          <a:xfrm>
            <a:off x="2524074" y="3393456"/>
            <a:ext cx="1923925" cy="369332"/>
          </a:xfrm>
          <a:prstGeom prst="rect">
            <a:avLst/>
          </a:prstGeom>
          <a:noFill/>
        </p:spPr>
        <p:txBody>
          <a:bodyPr wrap="none" rtlCol="0">
            <a:spAutoFit/>
          </a:bodyPr>
          <a:lstStyle/>
          <a:p>
            <a:r>
              <a:rPr lang="en-US" altLang="zh-CN" dirty="0"/>
              <a:t>Program</a:t>
            </a:r>
            <a:r>
              <a:rPr lang="zh-CN" altLang="en-US" dirty="0"/>
              <a:t> </a:t>
            </a:r>
            <a:r>
              <a:rPr lang="en-US" altLang="zh-CN" dirty="0"/>
              <a:t>page</a:t>
            </a:r>
            <a:r>
              <a:rPr lang="zh-CN" altLang="en-US" dirty="0"/>
              <a:t> </a:t>
            </a:r>
            <a:r>
              <a:rPr lang="en-US" altLang="zh-CN" dirty="0"/>
              <a:t>0</a:t>
            </a:r>
            <a:endParaRPr lang="en-US" dirty="0"/>
          </a:p>
        </p:txBody>
      </p:sp>
    </p:spTree>
    <p:extLst>
      <p:ext uri="{BB962C8B-B14F-4D97-AF65-F5344CB8AC3E}">
        <p14:creationId xmlns:p14="http://schemas.microsoft.com/office/powerpoint/2010/main" val="347670253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12038A8-C56B-BD8D-260C-72CEE6773A9D}"/>
              </a:ext>
            </a:extLst>
          </p:cNvPr>
          <p:cNvSpPr>
            <a:spLocks noGrp="1"/>
          </p:cNvSpPr>
          <p:nvPr>
            <p:ph type="title"/>
          </p:nvPr>
        </p:nvSpPr>
        <p:spPr/>
        <p:txBody>
          <a:bodyPr/>
          <a:lstStyle/>
          <a:p>
            <a:r>
              <a:rPr lang="en-US" altLang="zh-CN" dirty="0"/>
              <a:t>SSD</a:t>
            </a:r>
            <a:endParaRPr lang="en-US" dirty="0"/>
          </a:p>
        </p:txBody>
      </p:sp>
      <p:sp>
        <p:nvSpPr>
          <p:cNvPr id="3" name="内容占位符 2">
            <a:extLst>
              <a:ext uri="{FF2B5EF4-FFF2-40B4-BE49-F238E27FC236}">
                <a16:creationId xmlns:a16="http://schemas.microsoft.com/office/drawing/2014/main" id="{DD64453A-16CC-7ED9-5367-F7B8C1DD5A93}"/>
              </a:ext>
            </a:extLst>
          </p:cNvPr>
          <p:cNvSpPr>
            <a:spLocks noGrp="1"/>
          </p:cNvSpPr>
          <p:nvPr>
            <p:ph idx="1"/>
          </p:nvPr>
        </p:nvSpPr>
        <p:spPr>
          <a:xfrm>
            <a:off x="1838587" y="1073427"/>
            <a:ext cx="8502294" cy="3758450"/>
          </a:xfrm>
        </p:spPr>
        <p:txBody>
          <a:bodyPr/>
          <a:lstStyle/>
          <a:p>
            <a:r>
              <a:rPr lang="en-US" altLang="zh-CN" dirty="0"/>
              <a:t>Latency</a:t>
            </a:r>
            <a:r>
              <a:rPr lang="zh-CN" altLang="en-US" dirty="0"/>
              <a:t> </a:t>
            </a:r>
            <a:r>
              <a:rPr lang="en-US" altLang="zh-CN" dirty="0"/>
              <a:t>of</a:t>
            </a:r>
            <a:r>
              <a:rPr lang="zh-CN" altLang="en-US" dirty="0"/>
              <a:t> </a:t>
            </a:r>
            <a:r>
              <a:rPr lang="en-US" altLang="zh-CN" dirty="0"/>
              <a:t>SSD</a:t>
            </a:r>
          </a:p>
          <a:p>
            <a:pPr lvl="1"/>
            <a:r>
              <a:rPr lang="en-US" altLang="zh-CN" b="1" dirty="0">
                <a:solidFill>
                  <a:srgbClr val="0070C0"/>
                </a:solidFill>
              </a:rPr>
              <a:t>Read</a:t>
            </a:r>
            <a:r>
              <a:rPr lang="en-US" altLang="zh-CN" dirty="0"/>
              <a:t>:</a:t>
            </a:r>
            <a:r>
              <a:rPr lang="zh-CN" altLang="en-US" dirty="0"/>
              <a:t> </a:t>
            </a:r>
            <a:r>
              <a:rPr lang="en-US" altLang="zh-CN" dirty="0"/>
              <a:t>10-50us</a:t>
            </a:r>
          </a:p>
          <a:p>
            <a:pPr lvl="1"/>
            <a:r>
              <a:rPr lang="en-US" altLang="zh-CN" b="1" dirty="0">
                <a:solidFill>
                  <a:srgbClr val="0070C0"/>
                </a:solidFill>
              </a:rPr>
              <a:t>Erase:</a:t>
            </a:r>
            <a:r>
              <a:rPr lang="zh-CN" altLang="en-US" b="1" dirty="0">
                <a:solidFill>
                  <a:srgbClr val="0070C0"/>
                </a:solidFill>
              </a:rPr>
              <a:t> </a:t>
            </a:r>
            <a:r>
              <a:rPr lang="en-US" altLang="zh-CN" dirty="0"/>
              <a:t>2ms</a:t>
            </a:r>
          </a:p>
          <a:p>
            <a:pPr lvl="1"/>
            <a:r>
              <a:rPr lang="en-US" altLang="zh-CN" b="1" dirty="0">
                <a:solidFill>
                  <a:srgbClr val="0070C0"/>
                </a:solidFill>
              </a:rPr>
              <a:t>Program:</a:t>
            </a:r>
            <a:r>
              <a:rPr lang="zh-CN" altLang="en-US" b="1" dirty="0">
                <a:solidFill>
                  <a:srgbClr val="0070C0"/>
                </a:solidFill>
              </a:rPr>
              <a:t> </a:t>
            </a:r>
            <a:r>
              <a:rPr lang="en-US" altLang="zh-CN" dirty="0"/>
              <a:t>200-500us</a:t>
            </a:r>
            <a:endParaRPr lang="en-US" dirty="0"/>
          </a:p>
          <a:p>
            <a:r>
              <a:rPr lang="en-US" b="1" dirty="0">
                <a:solidFill>
                  <a:srgbClr val="FF0000"/>
                </a:solidFill>
              </a:rPr>
              <a:t>Wear</a:t>
            </a:r>
            <a:r>
              <a:rPr lang="en-US" altLang="zh-CN" b="1" dirty="0">
                <a:solidFill>
                  <a:srgbClr val="FF0000"/>
                </a:solidFill>
              </a:rPr>
              <a:t>-out</a:t>
            </a:r>
          </a:p>
          <a:p>
            <a:pPr lvl="1"/>
            <a:r>
              <a:rPr lang="en-US" altLang="zh-CN" b="1" dirty="0">
                <a:solidFill>
                  <a:srgbClr val="FF0000"/>
                </a:solidFill>
              </a:rPr>
              <a:t>Erasing</a:t>
            </a:r>
            <a:r>
              <a:rPr lang="zh-CN" altLang="en-US" b="1" dirty="0">
                <a:solidFill>
                  <a:srgbClr val="FF0000"/>
                </a:solidFill>
              </a:rPr>
              <a:t> </a:t>
            </a:r>
            <a:r>
              <a:rPr lang="en-US" altLang="zh-CN" b="1" dirty="0">
                <a:solidFill>
                  <a:srgbClr val="FF0000"/>
                </a:solidFill>
              </a:rPr>
              <a:t>and</a:t>
            </a:r>
            <a:r>
              <a:rPr lang="zh-CN" altLang="en-US" b="1" dirty="0">
                <a:solidFill>
                  <a:srgbClr val="FF0000"/>
                </a:solidFill>
              </a:rPr>
              <a:t> </a:t>
            </a:r>
            <a:r>
              <a:rPr lang="en-US" altLang="zh-CN" b="1" dirty="0">
                <a:solidFill>
                  <a:srgbClr val="FF0000"/>
                </a:solidFill>
              </a:rPr>
              <a:t>programming</a:t>
            </a:r>
            <a:r>
              <a:rPr lang="zh-CN" altLang="en-US" b="1" dirty="0">
                <a:solidFill>
                  <a:srgbClr val="FF0000"/>
                </a:solidFill>
              </a:rPr>
              <a:t> </a:t>
            </a:r>
            <a:r>
              <a:rPr lang="en-US" altLang="zh-CN" b="1" dirty="0">
                <a:solidFill>
                  <a:srgbClr val="FF0000"/>
                </a:solidFill>
              </a:rPr>
              <a:t>slowly</a:t>
            </a:r>
            <a:r>
              <a:rPr lang="zh-CN" altLang="en-US" b="1" dirty="0">
                <a:solidFill>
                  <a:srgbClr val="FF0000"/>
                </a:solidFill>
              </a:rPr>
              <a:t> </a:t>
            </a:r>
            <a:r>
              <a:rPr lang="en-US" altLang="zh-CN" b="1" dirty="0">
                <a:solidFill>
                  <a:srgbClr val="FF0000"/>
                </a:solidFill>
              </a:rPr>
              <a:t>accrue</a:t>
            </a:r>
            <a:r>
              <a:rPr lang="zh-CN" altLang="en-US" b="1" dirty="0">
                <a:solidFill>
                  <a:srgbClr val="FF0000"/>
                </a:solidFill>
              </a:rPr>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little</a:t>
            </a:r>
            <a:r>
              <a:rPr lang="zh-CN" altLang="en-US" b="1" dirty="0">
                <a:solidFill>
                  <a:srgbClr val="FF0000"/>
                </a:solidFill>
              </a:rPr>
              <a:t> </a:t>
            </a:r>
            <a:r>
              <a:rPr lang="en-US" altLang="zh-CN" b="1" dirty="0">
                <a:solidFill>
                  <a:srgbClr val="FF0000"/>
                </a:solidFill>
              </a:rPr>
              <a:t>bit</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extra</a:t>
            </a:r>
            <a:r>
              <a:rPr lang="zh-CN" altLang="en-US" b="1" dirty="0">
                <a:solidFill>
                  <a:srgbClr val="FF0000"/>
                </a:solidFill>
              </a:rPr>
              <a:t> </a:t>
            </a:r>
            <a:r>
              <a:rPr lang="en-US" altLang="zh-CN" b="1" dirty="0">
                <a:solidFill>
                  <a:srgbClr val="FF0000"/>
                </a:solidFill>
              </a:rPr>
              <a:t>charge.</a:t>
            </a:r>
            <a:r>
              <a:rPr lang="zh-CN" altLang="en-US" b="1" dirty="0">
                <a:solidFill>
                  <a:srgbClr val="FF0000"/>
                </a:solidFill>
              </a:rPr>
              <a:t> </a:t>
            </a:r>
            <a:endParaRPr lang="en-US" altLang="zh-CN" b="1" dirty="0">
              <a:solidFill>
                <a:srgbClr val="FF0000"/>
              </a:solidFill>
            </a:endParaRPr>
          </a:p>
          <a:p>
            <a:pPr lvl="1"/>
            <a:r>
              <a:rPr lang="en-US" altLang="zh-CN" b="1" dirty="0">
                <a:solidFill>
                  <a:srgbClr val="FF0000"/>
                </a:solidFill>
              </a:rPr>
              <a:t>Difficult</a:t>
            </a:r>
            <a:r>
              <a:rPr lang="zh-CN" altLang="en-US" b="1" dirty="0">
                <a:solidFill>
                  <a:srgbClr val="FF0000"/>
                </a:solidFill>
              </a:rPr>
              <a:t> </a:t>
            </a:r>
            <a:r>
              <a:rPr lang="en-US" altLang="zh-CN" b="1" dirty="0">
                <a:solidFill>
                  <a:srgbClr val="FF0000"/>
                </a:solidFill>
              </a:rPr>
              <a:t>to</a:t>
            </a:r>
            <a:r>
              <a:rPr lang="zh-CN" altLang="en-US" b="1" dirty="0">
                <a:solidFill>
                  <a:srgbClr val="FF0000"/>
                </a:solidFill>
              </a:rPr>
              <a:t> </a:t>
            </a:r>
            <a:r>
              <a:rPr lang="en-US" altLang="zh-CN" b="1" dirty="0">
                <a:solidFill>
                  <a:srgbClr val="FF0000"/>
                </a:solidFill>
              </a:rPr>
              <a:t>distinguish</a:t>
            </a:r>
            <a:r>
              <a:rPr lang="zh-CN" altLang="en-US" b="1" dirty="0">
                <a:solidFill>
                  <a:srgbClr val="FF0000"/>
                </a:solidFill>
              </a:rPr>
              <a:t> </a:t>
            </a:r>
            <a:r>
              <a:rPr lang="en-US" altLang="zh-CN" b="1" dirty="0">
                <a:solidFill>
                  <a:srgbClr val="FF0000"/>
                </a:solidFill>
              </a:rPr>
              <a:t>0</a:t>
            </a:r>
            <a:r>
              <a:rPr lang="zh-CN" altLang="en-US" b="1" dirty="0">
                <a:solidFill>
                  <a:srgbClr val="FF0000"/>
                </a:solidFill>
              </a:rPr>
              <a:t> </a:t>
            </a:r>
            <a:r>
              <a:rPr lang="en-US" altLang="zh-CN" b="1" dirty="0">
                <a:solidFill>
                  <a:srgbClr val="FF0000"/>
                </a:solidFill>
              </a:rPr>
              <a:t>and</a:t>
            </a:r>
            <a:r>
              <a:rPr lang="zh-CN" altLang="en-US" b="1" dirty="0">
                <a:solidFill>
                  <a:srgbClr val="FF0000"/>
                </a:solidFill>
              </a:rPr>
              <a:t> </a:t>
            </a:r>
            <a:r>
              <a:rPr lang="en-US" altLang="zh-CN" b="1" dirty="0">
                <a:solidFill>
                  <a:srgbClr val="FF0000"/>
                </a:solidFill>
              </a:rPr>
              <a:t>1</a:t>
            </a:r>
            <a:r>
              <a:rPr lang="zh-CN" altLang="en-US" b="1" dirty="0">
                <a:solidFill>
                  <a:srgbClr val="FF0000"/>
                </a:solidFill>
              </a:rPr>
              <a:t> </a:t>
            </a:r>
            <a:r>
              <a:rPr lang="en-US" altLang="zh-CN" b="1" dirty="0">
                <a:solidFill>
                  <a:srgbClr val="FF0000"/>
                </a:solidFill>
              </a:rPr>
              <a:t>over</a:t>
            </a:r>
            <a:r>
              <a:rPr lang="zh-CN" altLang="en-US" b="1" dirty="0">
                <a:solidFill>
                  <a:srgbClr val="FF0000"/>
                </a:solidFill>
              </a:rPr>
              <a:t> </a:t>
            </a:r>
            <a:r>
              <a:rPr lang="en-US" altLang="zh-CN" b="1" dirty="0">
                <a:solidFill>
                  <a:srgbClr val="FF0000"/>
                </a:solidFill>
              </a:rPr>
              <a:t>time.</a:t>
            </a:r>
            <a:r>
              <a:rPr lang="zh-CN" altLang="en-US" b="1" dirty="0">
                <a:solidFill>
                  <a:srgbClr val="FF0000"/>
                </a:solidFill>
              </a:rPr>
              <a:t> </a:t>
            </a:r>
            <a:endParaRPr lang="en-US" altLang="zh-CN" b="1" dirty="0">
              <a:solidFill>
                <a:srgbClr val="FF0000"/>
              </a:solidFill>
            </a:endParaRPr>
          </a:p>
          <a:p>
            <a:pPr lvl="1"/>
            <a:r>
              <a:rPr lang="en-US" altLang="zh-CN" b="1" dirty="0">
                <a:solidFill>
                  <a:srgbClr val="0070C0"/>
                </a:solidFill>
              </a:rPr>
              <a:t>Evenly</a:t>
            </a:r>
            <a:r>
              <a:rPr lang="zh-CN" altLang="en-US" b="1" dirty="0">
                <a:solidFill>
                  <a:srgbClr val="0070C0"/>
                </a:solidFill>
              </a:rPr>
              <a:t> </a:t>
            </a:r>
            <a:r>
              <a:rPr lang="en-US" altLang="zh-CN" b="1" dirty="0">
                <a:solidFill>
                  <a:srgbClr val="0070C0"/>
                </a:solidFill>
              </a:rPr>
              <a:t>distribute</a:t>
            </a:r>
            <a:r>
              <a:rPr lang="zh-CN" altLang="en-US" b="1" dirty="0">
                <a:solidFill>
                  <a:srgbClr val="0070C0"/>
                </a:solidFill>
              </a:rPr>
              <a:t> </a:t>
            </a:r>
            <a:r>
              <a:rPr lang="en-US" altLang="zh-CN" b="1" dirty="0">
                <a:solidFill>
                  <a:srgbClr val="0070C0"/>
                </a:solidFill>
              </a:rPr>
              <a:t>data</a:t>
            </a:r>
            <a:r>
              <a:rPr lang="zh-CN" altLang="en-US" b="1" dirty="0">
                <a:solidFill>
                  <a:srgbClr val="0070C0"/>
                </a:solidFill>
              </a:rPr>
              <a:t> </a:t>
            </a:r>
            <a:r>
              <a:rPr lang="en-US" altLang="zh-CN" b="1" dirty="0">
                <a:solidFill>
                  <a:srgbClr val="0070C0"/>
                </a:solidFill>
              </a:rPr>
              <a:t>over</a:t>
            </a:r>
            <a:r>
              <a:rPr lang="zh-CN" altLang="en-US" b="1" dirty="0">
                <a:solidFill>
                  <a:srgbClr val="0070C0"/>
                </a:solidFill>
              </a:rPr>
              <a:t> </a:t>
            </a:r>
            <a:r>
              <a:rPr lang="en-US" altLang="zh-CN" b="1" dirty="0">
                <a:solidFill>
                  <a:srgbClr val="0070C0"/>
                </a:solidFill>
              </a:rPr>
              <a:t>SSD</a:t>
            </a:r>
            <a:r>
              <a:rPr lang="zh-CN" altLang="en-US" b="1" dirty="0">
                <a:solidFill>
                  <a:srgbClr val="0070C0"/>
                </a:solidFill>
              </a:rPr>
              <a:t> </a:t>
            </a:r>
            <a:r>
              <a:rPr lang="en-US" altLang="zh-CN" b="1" dirty="0">
                <a:solidFill>
                  <a:srgbClr val="0070C0"/>
                </a:solidFill>
              </a:rPr>
              <a:t>to</a:t>
            </a:r>
            <a:r>
              <a:rPr lang="zh-CN" altLang="en-US" b="1" dirty="0">
                <a:solidFill>
                  <a:srgbClr val="0070C0"/>
                </a:solidFill>
              </a:rPr>
              <a:t> </a:t>
            </a:r>
            <a:r>
              <a:rPr lang="en-US" altLang="zh-CN" b="1" dirty="0">
                <a:solidFill>
                  <a:srgbClr val="0070C0"/>
                </a:solidFill>
              </a:rPr>
              <a:t>avoid</a:t>
            </a:r>
            <a:r>
              <a:rPr lang="zh-CN" altLang="en-US" b="1" dirty="0">
                <a:solidFill>
                  <a:srgbClr val="0070C0"/>
                </a:solidFill>
              </a:rPr>
              <a:t> </a:t>
            </a:r>
            <a:r>
              <a:rPr lang="en-US" altLang="zh-CN" b="1" dirty="0">
                <a:solidFill>
                  <a:srgbClr val="0070C0"/>
                </a:solidFill>
              </a:rPr>
              <a:t>overuse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b="1" dirty="0">
                <a:solidFill>
                  <a:srgbClr val="0070C0"/>
                </a:solidFill>
              </a:rPr>
              <a:t>and</a:t>
            </a:r>
            <a:r>
              <a:rPr lang="zh-CN" altLang="en-US" b="1" dirty="0">
                <a:solidFill>
                  <a:srgbClr val="0070C0"/>
                </a:solidFill>
              </a:rPr>
              <a:t> </a:t>
            </a:r>
            <a:r>
              <a:rPr lang="en-US" altLang="zh-CN" b="1" dirty="0">
                <a:solidFill>
                  <a:srgbClr val="0070C0"/>
                </a:solidFill>
              </a:rPr>
              <a:t>banks</a:t>
            </a:r>
          </a:p>
          <a:p>
            <a:pPr lvl="1"/>
            <a:endParaRPr lang="en-US" b="1" dirty="0">
              <a:solidFill>
                <a:srgbClr val="FF0000"/>
              </a:solidFill>
            </a:endParaRPr>
          </a:p>
        </p:txBody>
      </p:sp>
      <p:sp>
        <p:nvSpPr>
          <p:cNvPr id="5" name="矩形 4">
            <a:extLst>
              <a:ext uri="{FF2B5EF4-FFF2-40B4-BE49-F238E27FC236}">
                <a16:creationId xmlns:a16="http://schemas.microsoft.com/office/drawing/2014/main" id="{7193EC27-F8C1-D5D0-E8CD-2B00222E087C}"/>
              </a:ext>
            </a:extLst>
          </p:cNvPr>
          <p:cNvSpPr/>
          <p:nvPr/>
        </p:nvSpPr>
        <p:spPr>
          <a:xfrm>
            <a:off x="2891247" y="497259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6" name="直线连接符 5">
            <a:extLst>
              <a:ext uri="{FF2B5EF4-FFF2-40B4-BE49-F238E27FC236}">
                <a16:creationId xmlns:a16="http://schemas.microsoft.com/office/drawing/2014/main" id="{72130D75-02CD-ED21-1264-F8BE4D54B1E8}"/>
              </a:ext>
            </a:extLst>
          </p:cNvPr>
          <p:cNvCxnSpPr>
            <a:stCxn id="5" idx="1"/>
            <a:endCxn id="5" idx="3"/>
          </p:cNvCxnSpPr>
          <p:nvPr/>
        </p:nvCxnSpPr>
        <p:spPr>
          <a:xfrm>
            <a:off x="2891247" y="545700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7" name="矩形 6">
            <a:extLst>
              <a:ext uri="{FF2B5EF4-FFF2-40B4-BE49-F238E27FC236}">
                <a16:creationId xmlns:a16="http://schemas.microsoft.com/office/drawing/2014/main" id="{43D7FB52-B1A5-D142-E92B-42E8F02F0284}"/>
              </a:ext>
            </a:extLst>
          </p:cNvPr>
          <p:cNvSpPr/>
          <p:nvPr/>
        </p:nvSpPr>
        <p:spPr>
          <a:xfrm>
            <a:off x="4230916" y="497259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8" name="直线连接符 7">
            <a:extLst>
              <a:ext uri="{FF2B5EF4-FFF2-40B4-BE49-F238E27FC236}">
                <a16:creationId xmlns:a16="http://schemas.microsoft.com/office/drawing/2014/main" id="{7F86561F-BCA0-A42B-838E-457004F0CBCA}"/>
              </a:ext>
            </a:extLst>
          </p:cNvPr>
          <p:cNvCxnSpPr>
            <a:stCxn id="7" idx="1"/>
            <a:endCxn id="7" idx="3"/>
          </p:cNvCxnSpPr>
          <p:nvPr/>
        </p:nvCxnSpPr>
        <p:spPr>
          <a:xfrm>
            <a:off x="4230916" y="545700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9" name="矩形 8">
            <a:extLst>
              <a:ext uri="{FF2B5EF4-FFF2-40B4-BE49-F238E27FC236}">
                <a16:creationId xmlns:a16="http://schemas.microsoft.com/office/drawing/2014/main" id="{9CF197DC-F8F9-6E30-6DFE-38B37572577D}"/>
              </a:ext>
            </a:extLst>
          </p:cNvPr>
          <p:cNvSpPr/>
          <p:nvPr/>
        </p:nvSpPr>
        <p:spPr>
          <a:xfrm>
            <a:off x="4250774" y="5871937"/>
            <a:ext cx="975360" cy="69486"/>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文本框 9">
            <a:extLst>
              <a:ext uri="{FF2B5EF4-FFF2-40B4-BE49-F238E27FC236}">
                <a16:creationId xmlns:a16="http://schemas.microsoft.com/office/drawing/2014/main" id="{834C7AB6-B9E6-8262-99AC-60E0363C4B6A}"/>
              </a:ext>
            </a:extLst>
          </p:cNvPr>
          <p:cNvSpPr txBox="1"/>
          <p:nvPr/>
        </p:nvSpPr>
        <p:spPr>
          <a:xfrm>
            <a:off x="4575204" y="6078017"/>
            <a:ext cx="325730" cy="369332"/>
          </a:xfrm>
          <a:prstGeom prst="rect">
            <a:avLst/>
          </a:prstGeom>
          <a:noFill/>
        </p:spPr>
        <p:txBody>
          <a:bodyPr wrap="none" rtlCol="0">
            <a:spAutoFit/>
          </a:bodyPr>
          <a:lstStyle/>
          <a:p>
            <a:r>
              <a:rPr lang="en-US" altLang="zh-CN" dirty="0"/>
              <a:t>0</a:t>
            </a:r>
            <a:endParaRPr lang="en-US" dirty="0"/>
          </a:p>
        </p:txBody>
      </p:sp>
      <p:sp>
        <p:nvSpPr>
          <p:cNvPr id="11" name="文本框 10">
            <a:extLst>
              <a:ext uri="{FF2B5EF4-FFF2-40B4-BE49-F238E27FC236}">
                <a16:creationId xmlns:a16="http://schemas.microsoft.com/office/drawing/2014/main" id="{5F627711-D8E9-6386-DB13-CFE255E55DEB}"/>
              </a:ext>
            </a:extLst>
          </p:cNvPr>
          <p:cNvSpPr txBox="1"/>
          <p:nvPr/>
        </p:nvSpPr>
        <p:spPr>
          <a:xfrm>
            <a:off x="3222225" y="6082140"/>
            <a:ext cx="325730" cy="369332"/>
          </a:xfrm>
          <a:prstGeom prst="rect">
            <a:avLst/>
          </a:prstGeom>
          <a:noFill/>
        </p:spPr>
        <p:txBody>
          <a:bodyPr wrap="none" rtlCol="0">
            <a:spAutoFit/>
          </a:bodyPr>
          <a:lstStyle/>
          <a:p>
            <a:r>
              <a:rPr lang="en-US" altLang="zh-CN" dirty="0"/>
              <a:t>0</a:t>
            </a:r>
            <a:endParaRPr lang="en-US" dirty="0"/>
          </a:p>
        </p:txBody>
      </p:sp>
      <p:sp>
        <p:nvSpPr>
          <p:cNvPr id="12" name="矩形 11">
            <a:extLst>
              <a:ext uri="{FF2B5EF4-FFF2-40B4-BE49-F238E27FC236}">
                <a16:creationId xmlns:a16="http://schemas.microsoft.com/office/drawing/2014/main" id="{9C570F68-FF26-B40F-92B7-4ECA2F724E80}"/>
              </a:ext>
            </a:extLst>
          </p:cNvPr>
          <p:cNvSpPr/>
          <p:nvPr/>
        </p:nvSpPr>
        <p:spPr>
          <a:xfrm>
            <a:off x="5570585" y="4972595"/>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3" name="直线连接符 12">
            <a:extLst>
              <a:ext uri="{FF2B5EF4-FFF2-40B4-BE49-F238E27FC236}">
                <a16:creationId xmlns:a16="http://schemas.microsoft.com/office/drawing/2014/main" id="{CB50D676-5982-B4F2-4DF5-EB51DE2C72D7}"/>
              </a:ext>
            </a:extLst>
          </p:cNvPr>
          <p:cNvCxnSpPr>
            <a:stCxn id="12" idx="1"/>
            <a:endCxn id="12" idx="3"/>
          </p:cNvCxnSpPr>
          <p:nvPr/>
        </p:nvCxnSpPr>
        <p:spPr>
          <a:xfrm>
            <a:off x="5570585" y="5457009"/>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4" name="矩形 13">
            <a:extLst>
              <a:ext uri="{FF2B5EF4-FFF2-40B4-BE49-F238E27FC236}">
                <a16:creationId xmlns:a16="http://schemas.microsoft.com/office/drawing/2014/main" id="{4AC71419-6BC6-2C7A-F946-89092AF5A963}"/>
              </a:ext>
            </a:extLst>
          </p:cNvPr>
          <p:cNvSpPr/>
          <p:nvPr/>
        </p:nvSpPr>
        <p:spPr>
          <a:xfrm>
            <a:off x="5590443" y="5784573"/>
            <a:ext cx="975360" cy="156850"/>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5" name="文本框 14">
            <a:extLst>
              <a:ext uri="{FF2B5EF4-FFF2-40B4-BE49-F238E27FC236}">
                <a16:creationId xmlns:a16="http://schemas.microsoft.com/office/drawing/2014/main" id="{75EF6D8B-CDA6-9E39-EAB0-497709D4719E}"/>
              </a:ext>
            </a:extLst>
          </p:cNvPr>
          <p:cNvSpPr txBox="1"/>
          <p:nvPr/>
        </p:nvSpPr>
        <p:spPr>
          <a:xfrm>
            <a:off x="5914873" y="6078017"/>
            <a:ext cx="325730" cy="369332"/>
          </a:xfrm>
          <a:prstGeom prst="rect">
            <a:avLst/>
          </a:prstGeom>
          <a:noFill/>
        </p:spPr>
        <p:txBody>
          <a:bodyPr wrap="none" rtlCol="0">
            <a:spAutoFit/>
          </a:bodyPr>
          <a:lstStyle/>
          <a:p>
            <a:r>
              <a:rPr lang="en-US" altLang="zh-CN" dirty="0"/>
              <a:t>0</a:t>
            </a:r>
            <a:endParaRPr lang="en-US" dirty="0"/>
          </a:p>
        </p:txBody>
      </p:sp>
      <p:sp>
        <p:nvSpPr>
          <p:cNvPr id="16" name="矩形 15">
            <a:extLst>
              <a:ext uri="{FF2B5EF4-FFF2-40B4-BE49-F238E27FC236}">
                <a16:creationId xmlns:a16="http://schemas.microsoft.com/office/drawing/2014/main" id="{BAF17B10-350F-80C4-7AA3-69933C580120}"/>
              </a:ext>
            </a:extLst>
          </p:cNvPr>
          <p:cNvSpPr/>
          <p:nvPr/>
        </p:nvSpPr>
        <p:spPr>
          <a:xfrm>
            <a:off x="6975750" y="4995392"/>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17" name="直线连接符 16">
            <a:extLst>
              <a:ext uri="{FF2B5EF4-FFF2-40B4-BE49-F238E27FC236}">
                <a16:creationId xmlns:a16="http://schemas.microsoft.com/office/drawing/2014/main" id="{21CE432B-045C-0703-F034-E5977613617B}"/>
              </a:ext>
            </a:extLst>
          </p:cNvPr>
          <p:cNvCxnSpPr>
            <a:stCxn id="16" idx="1"/>
            <a:endCxn id="16" idx="3"/>
          </p:cNvCxnSpPr>
          <p:nvPr/>
        </p:nvCxnSpPr>
        <p:spPr>
          <a:xfrm>
            <a:off x="6975750" y="5479806"/>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18" name="矩形 17">
            <a:extLst>
              <a:ext uri="{FF2B5EF4-FFF2-40B4-BE49-F238E27FC236}">
                <a16:creationId xmlns:a16="http://schemas.microsoft.com/office/drawing/2014/main" id="{E13D6D58-971A-0BC2-DF84-30A465D32038}"/>
              </a:ext>
            </a:extLst>
          </p:cNvPr>
          <p:cNvSpPr/>
          <p:nvPr/>
        </p:nvSpPr>
        <p:spPr>
          <a:xfrm>
            <a:off x="6995608" y="5616402"/>
            <a:ext cx="975360" cy="347819"/>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9" name="文本框 18">
            <a:extLst>
              <a:ext uri="{FF2B5EF4-FFF2-40B4-BE49-F238E27FC236}">
                <a16:creationId xmlns:a16="http://schemas.microsoft.com/office/drawing/2014/main" id="{657ECCFC-54B9-62F9-FD4F-4F76939CFD5C}"/>
              </a:ext>
            </a:extLst>
          </p:cNvPr>
          <p:cNvSpPr txBox="1"/>
          <p:nvPr/>
        </p:nvSpPr>
        <p:spPr>
          <a:xfrm>
            <a:off x="7320038" y="6100814"/>
            <a:ext cx="325730" cy="369332"/>
          </a:xfrm>
          <a:prstGeom prst="rect">
            <a:avLst/>
          </a:prstGeom>
          <a:noFill/>
        </p:spPr>
        <p:txBody>
          <a:bodyPr wrap="none" rtlCol="0">
            <a:spAutoFit/>
          </a:bodyPr>
          <a:lstStyle/>
          <a:p>
            <a:r>
              <a:rPr lang="en-US" altLang="zh-CN" dirty="0"/>
              <a:t>0</a:t>
            </a:r>
            <a:endParaRPr lang="en-US" dirty="0"/>
          </a:p>
        </p:txBody>
      </p:sp>
      <p:sp>
        <p:nvSpPr>
          <p:cNvPr id="20" name="矩形 19">
            <a:extLst>
              <a:ext uri="{FF2B5EF4-FFF2-40B4-BE49-F238E27FC236}">
                <a16:creationId xmlns:a16="http://schemas.microsoft.com/office/drawing/2014/main" id="{E7244B06-AC0E-DD72-828D-22B27ED61D32}"/>
              </a:ext>
            </a:extLst>
          </p:cNvPr>
          <p:cNvSpPr/>
          <p:nvPr/>
        </p:nvSpPr>
        <p:spPr>
          <a:xfrm>
            <a:off x="8494125" y="4995392"/>
            <a:ext cx="1001485" cy="968829"/>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a:p>
        </p:txBody>
      </p:sp>
      <p:cxnSp>
        <p:nvCxnSpPr>
          <p:cNvPr id="21" name="直线连接符 20">
            <a:extLst>
              <a:ext uri="{FF2B5EF4-FFF2-40B4-BE49-F238E27FC236}">
                <a16:creationId xmlns:a16="http://schemas.microsoft.com/office/drawing/2014/main" id="{A07AD48E-D19A-59A8-66D0-243EE158B0FA}"/>
              </a:ext>
            </a:extLst>
          </p:cNvPr>
          <p:cNvCxnSpPr>
            <a:stCxn id="20" idx="1"/>
            <a:endCxn id="20" idx="3"/>
          </p:cNvCxnSpPr>
          <p:nvPr/>
        </p:nvCxnSpPr>
        <p:spPr>
          <a:xfrm>
            <a:off x="8494125" y="5479806"/>
            <a:ext cx="1001485" cy="0"/>
          </a:xfrm>
          <a:prstGeom prst="line">
            <a:avLst/>
          </a:prstGeom>
          <a:ln>
            <a:prstDash val="sysDot"/>
          </a:ln>
        </p:spPr>
        <p:style>
          <a:lnRef idx="2">
            <a:schemeClr val="dk1"/>
          </a:lnRef>
          <a:fillRef idx="0">
            <a:schemeClr val="dk1"/>
          </a:fillRef>
          <a:effectRef idx="1">
            <a:schemeClr val="dk1"/>
          </a:effectRef>
          <a:fontRef idx="minor">
            <a:schemeClr val="tx1"/>
          </a:fontRef>
        </p:style>
      </p:cxnSp>
      <p:sp>
        <p:nvSpPr>
          <p:cNvPr id="22" name="矩形 21">
            <a:extLst>
              <a:ext uri="{FF2B5EF4-FFF2-40B4-BE49-F238E27FC236}">
                <a16:creationId xmlns:a16="http://schemas.microsoft.com/office/drawing/2014/main" id="{BE582054-0274-CC7B-165E-649E5F1EC976}"/>
              </a:ext>
            </a:extLst>
          </p:cNvPr>
          <p:cNvSpPr/>
          <p:nvPr/>
        </p:nvSpPr>
        <p:spPr>
          <a:xfrm>
            <a:off x="8513983" y="5479806"/>
            <a:ext cx="975360" cy="484414"/>
          </a:xfrm>
          <a:prstGeom prst="rect">
            <a:avLst/>
          </a:prstGeom>
          <a:solidFill>
            <a:schemeClr val="bg1">
              <a:lumMod val="75000"/>
              <a:alpha val="27000"/>
            </a:schemeClr>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23" name="文本框 22">
            <a:extLst>
              <a:ext uri="{FF2B5EF4-FFF2-40B4-BE49-F238E27FC236}">
                <a16:creationId xmlns:a16="http://schemas.microsoft.com/office/drawing/2014/main" id="{9F40AC04-AE20-E59B-BC49-7DFD1E7D736B}"/>
              </a:ext>
            </a:extLst>
          </p:cNvPr>
          <p:cNvSpPr txBox="1"/>
          <p:nvPr/>
        </p:nvSpPr>
        <p:spPr>
          <a:xfrm>
            <a:off x="8838413" y="6100814"/>
            <a:ext cx="325730" cy="369332"/>
          </a:xfrm>
          <a:prstGeom prst="rect">
            <a:avLst/>
          </a:prstGeom>
          <a:noFill/>
        </p:spPr>
        <p:txBody>
          <a:bodyPr wrap="none" rtlCol="0">
            <a:spAutoFit/>
          </a:bodyPr>
          <a:lstStyle/>
          <a:p>
            <a:r>
              <a:rPr lang="en-US" altLang="zh-CN" dirty="0"/>
              <a:t>0</a:t>
            </a:r>
            <a:endParaRPr lang="en-US" dirty="0"/>
          </a:p>
        </p:txBody>
      </p:sp>
    </p:spTree>
    <p:extLst>
      <p:ext uri="{BB962C8B-B14F-4D97-AF65-F5344CB8AC3E}">
        <p14:creationId xmlns:p14="http://schemas.microsoft.com/office/powerpoint/2010/main" val="21702932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CB19D2C-C75B-8250-89C0-5D1D378FEC3B}"/>
              </a:ext>
            </a:extLst>
          </p:cNvPr>
          <p:cNvSpPr>
            <a:spLocks noGrp="1"/>
          </p:cNvSpPr>
          <p:nvPr>
            <p:ph type="title"/>
          </p:nvPr>
        </p:nvSpPr>
        <p:spPr/>
        <p:txBody>
          <a:bodyPr/>
          <a:lstStyle/>
          <a:p>
            <a:r>
              <a:rPr lang="en-US" altLang="zh-CN" dirty="0"/>
              <a:t>Summary</a:t>
            </a:r>
            <a:endParaRPr lang="en-US" dirty="0"/>
          </a:p>
        </p:txBody>
      </p:sp>
      <p:sp>
        <p:nvSpPr>
          <p:cNvPr id="3" name="内容占位符 2">
            <a:extLst>
              <a:ext uri="{FF2B5EF4-FFF2-40B4-BE49-F238E27FC236}">
                <a16:creationId xmlns:a16="http://schemas.microsoft.com/office/drawing/2014/main" id="{09F3D5AA-69E4-9268-EE2D-405AE2B53AE5}"/>
              </a:ext>
            </a:extLst>
          </p:cNvPr>
          <p:cNvSpPr>
            <a:spLocks noGrp="1"/>
          </p:cNvSpPr>
          <p:nvPr>
            <p:ph idx="1"/>
          </p:nvPr>
        </p:nvSpPr>
        <p:spPr/>
        <p:txBody>
          <a:bodyPr/>
          <a:lstStyle/>
          <a:p>
            <a:r>
              <a:rPr lang="en-US" altLang="zh-CN" dirty="0"/>
              <a:t>I/O</a:t>
            </a:r>
            <a:r>
              <a:rPr lang="zh-CN" altLang="en-US" dirty="0"/>
              <a:t> </a:t>
            </a:r>
            <a:r>
              <a:rPr lang="en-US" altLang="zh-CN" dirty="0"/>
              <a:t>Devices</a:t>
            </a:r>
          </a:p>
          <a:p>
            <a:r>
              <a:rPr lang="en-US" altLang="zh-CN" dirty="0"/>
              <a:t>Standardized</a:t>
            </a:r>
            <a:r>
              <a:rPr lang="zh-CN" altLang="en-US" dirty="0"/>
              <a:t> </a:t>
            </a:r>
            <a:r>
              <a:rPr lang="en-US" altLang="zh-CN" dirty="0"/>
              <a:t>interface</a:t>
            </a:r>
          </a:p>
          <a:p>
            <a:r>
              <a:rPr lang="en-US" altLang="zh-CN" dirty="0"/>
              <a:t>Interrupt</a:t>
            </a:r>
            <a:r>
              <a:rPr lang="zh-CN" altLang="en-US" dirty="0"/>
              <a:t> </a:t>
            </a:r>
            <a:r>
              <a:rPr lang="en-US" altLang="zh-CN" dirty="0"/>
              <a:t>vs</a:t>
            </a:r>
            <a:r>
              <a:rPr lang="zh-CN" altLang="en-US" dirty="0"/>
              <a:t> </a:t>
            </a:r>
            <a:r>
              <a:rPr lang="en-US" altLang="zh-CN" dirty="0"/>
              <a:t>Polling</a:t>
            </a:r>
          </a:p>
          <a:p>
            <a:r>
              <a:rPr lang="en-US" altLang="zh-CN" dirty="0"/>
              <a:t>DMA</a:t>
            </a:r>
            <a:r>
              <a:rPr lang="zh-CN" altLang="en-US" dirty="0"/>
              <a:t> </a:t>
            </a:r>
            <a:r>
              <a:rPr lang="en-US" altLang="zh-CN" dirty="0"/>
              <a:t>vs</a:t>
            </a:r>
            <a:r>
              <a:rPr lang="zh-CN" altLang="en-US" dirty="0"/>
              <a:t> </a:t>
            </a:r>
            <a:r>
              <a:rPr lang="en-US" altLang="zh-CN" dirty="0"/>
              <a:t>PIO</a:t>
            </a:r>
          </a:p>
          <a:p>
            <a:r>
              <a:rPr lang="en-US" altLang="zh-CN" dirty="0"/>
              <a:t>The</a:t>
            </a:r>
            <a:r>
              <a:rPr lang="zh-CN" altLang="en-US" dirty="0"/>
              <a:t> </a:t>
            </a:r>
            <a:r>
              <a:rPr lang="en-US" altLang="zh-CN" dirty="0"/>
              <a:t>structure</a:t>
            </a:r>
            <a:r>
              <a:rPr lang="zh-CN" altLang="en-US" dirty="0"/>
              <a:t> </a:t>
            </a:r>
            <a:r>
              <a:rPr lang="en-US" altLang="zh-CN" dirty="0"/>
              <a:t>and</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HDDs</a:t>
            </a:r>
          </a:p>
          <a:p>
            <a:r>
              <a:rPr lang="en-US" altLang="zh-CN" dirty="0"/>
              <a:t>The</a:t>
            </a:r>
            <a:r>
              <a:rPr lang="zh-CN" altLang="en-US" dirty="0"/>
              <a:t> </a:t>
            </a:r>
            <a:r>
              <a:rPr lang="en-US" altLang="zh-CN" dirty="0"/>
              <a:t>structure</a:t>
            </a:r>
            <a:r>
              <a:rPr lang="zh-CN" altLang="en-US" dirty="0"/>
              <a:t> </a:t>
            </a:r>
            <a:r>
              <a:rPr lang="en-US" altLang="zh-CN" dirty="0"/>
              <a:t>of</a:t>
            </a:r>
            <a:r>
              <a:rPr lang="zh-CN" altLang="en-US" dirty="0"/>
              <a:t> </a:t>
            </a:r>
            <a:r>
              <a:rPr lang="en-US" altLang="zh-CN" dirty="0"/>
              <a:t>SSDs</a:t>
            </a:r>
            <a:endParaRPr lang="en-US" dirty="0"/>
          </a:p>
        </p:txBody>
      </p:sp>
    </p:spTree>
    <p:extLst>
      <p:ext uri="{BB962C8B-B14F-4D97-AF65-F5344CB8AC3E}">
        <p14:creationId xmlns:p14="http://schemas.microsoft.com/office/powerpoint/2010/main" val="337522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B875AE-A9BF-B95F-1879-A49742D0FCB7}"/>
              </a:ext>
            </a:extLst>
          </p:cNvPr>
          <p:cNvSpPr>
            <a:spLocks noGrp="1"/>
          </p:cNvSpPr>
          <p:nvPr>
            <p:ph type="title"/>
          </p:nvPr>
        </p:nvSpPr>
        <p:spPr/>
        <p:txBody>
          <a:bodyPr/>
          <a:lstStyle/>
          <a:p>
            <a:r>
              <a:rPr lang="en-US" altLang="zh-CN" dirty="0"/>
              <a:t>I/O</a:t>
            </a:r>
            <a:r>
              <a:rPr lang="zh-CN" altLang="en-US" dirty="0"/>
              <a:t> </a:t>
            </a:r>
            <a:r>
              <a:rPr lang="en-US" altLang="zh-CN" dirty="0"/>
              <a:t>Hardware</a:t>
            </a:r>
            <a:endParaRPr lang="en-US" dirty="0"/>
          </a:p>
        </p:txBody>
      </p:sp>
      <p:sp>
        <p:nvSpPr>
          <p:cNvPr id="3" name="内容占位符 2">
            <a:extLst>
              <a:ext uri="{FF2B5EF4-FFF2-40B4-BE49-F238E27FC236}">
                <a16:creationId xmlns:a16="http://schemas.microsoft.com/office/drawing/2014/main" id="{F9F68EA3-2740-FBDC-D3C5-A10C6C732F26}"/>
              </a:ext>
            </a:extLst>
          </p:cNvPr>
          <p:cNvSpPr>
            <a:spLocks noGrp="1"/>
          </p:cNvSpPr>
          <p:nvPr>
            <p:ph idx="1"/>
          </p:nvPr>
        </p:nvSpPr>
        <p:spPr>
          <a:xfrm>
            <a:off x="7536493" y="1073427"/>
            <a:ext cx="2804388" cy="5138531"/>
          </a:xfrm>
        </p:spPr>
        <p:txBody>
          <a:bodyPr/>
          <a:lstStyle/>
          <a:p>
            <a:r>
              <a:rPr lang="en-US" altLang="zh-CN" i="1" dirty="0">
                <a:effectLst/>
                <a:latin typeface="Helvetica" pitchFamily="2" charset="0"/>
              </a:rPr>
              <a:t>A</a:t>
            </a:r>
            <a:r>
              <a:rPr lang="zh-CN" altLang="en-US" i="1" dirty="0">
                <a:effectLst/>
                <a:latin typeface="Helvetica" pitchFamily="2" charset="0"/>
              </a:rPr>
              <a:t> </a:t>
            </a:r>
            <a:r>
              <a:rPr lang="en-US" altLang="zh-CN" b="1" i="1" dirty="0">
                <a:solidFill>
                  <a:srgbClr val="0070C0"/>
                </a:solidFill>
                <a:effectLst/>
                <a:latin typeface="Helvetica" pitchFamily="2" charset="0"/>
              </a:rPr>
              <a:t>hierarchical</a:t>
            </a:r>
            <a:r>
              <a:rPr lang="zh-CN" altLang="en-US" b="1" i="1" dirty="0">
                <a:solidFill>
                  <a:srgbClr val="0070C0"/>
                </a:solidFill>
                <a:effectLst/>
                <a:latin typeface="Helvetica" pitchFamily="2" charset="0"/>
              </a:rPr>
              <a:t> </a:t>
            </a:r>
            <a:r>
              <a:rPr lang="en-US" altLang="zh-CN" b="1" i="1" dirty="0">
                <a:solidFill>
                  <a:srgbClr val="0070C0"/>
                </a:solidFill>
                <a:effectLst/>
                <a:latin typeface="Helvetica" pitchFamily="2" charset="0"/>
              </a:rPr>
              <a:t>structure</a:t>
            </a:r>
            <a:endParaRPr lang="en-US" altLang="zh-CN" b="1" dirty="0">
              <a:solidFill>
                <a:srgbClr val="0070C0"/>
              </a:solidFill>
              <a:effectLst/>
              <a:latin typeface="Helvetica" pitchFamily="2" charset="0"/>
            </a:endParaRPr>
          </a:p>
          <a:p>
            <a:r>
              <a:rPr lang="en-US" altLang="zh-CN" dirty="0"/>
              <a:t>Memory</a:t>
            </a:r>
            <a:r>
              <a:rPr lang="zh-CN" altLang="en-US" dirty="0"/>
              <a:t> </a:t>
            </a:r>
            <a:r>
              <a:rPr lang="en-US" altLang="zh-CN" dirty="0"/>
              <a:t>bus:</a:t>
            </a:r>
          </a:p>
          <a:p>
            <a:pPr lvl="1"/>
            <a:r>
              <a:rPr lang="en-US" altLang="zh-CN" dirty="0"/>
              <a:t>60GB/sec</a:t>
            </a:r>
          </a:p>
          <a:p>
            <a:pPr lvl="1"/>
            <a:endParaRPr lang="en-US" altLang="zh-CN" dirty="0"/>
          </a:p>
          <a:p>
            <a:r>
              <a:rPr lang="en-US" altLang="zh-CN" dirty="0"/>
              <a:t>PCI</a:t>
            </a:r>
            <a:r>
              <a:rPr lang="zh-CN" altLang="en-US" dirty="0"/>
              <a:t> </a:t>
            </a:r>
            <a:r>
              <a:rPr lang="en-US" altLang="zh-CN" dirty="0"/>
              <a:t>bus:</a:t>
            </a:r>
          </a:p>
          <a:p>
            <a:pPr lvl="1"/>
            <a:r>
              <a:rPr lang="en-US" altLang="zh-CN" dirty="0"/>
              <a:t>8-10GB/sec</a:t>
            </a:r>
          </a:p>
          <a:p>
            <a:endParaRPr lang="en-US" dirty="0"/>
          </a:p>
          <a:p>
            <a:endParaRPr lang="en-US" dirty="0"/>
          </a:p>
          <a:p>
            <a:r>
              <a:rPr lang="en-US" altLang="zh-CN" dirty="0"/>
              <a:t>Peripheral</a:t>
            </a:r>
            <a:r>
              <a:rPr lang="zh-CN" altLang="en-US" dirty="0"/>
              <a:t> </a:t>
            </a:r>
            <a:r>
              <a:rPr lang="en-US" altLang="zh-CN" dirty="0"/>
              <a:t>I/O</a:t>
            </a:r>
            <a:r>
              <a:rPr lang="zh-CN" altLang="en-US" dirty="0"/>
              <a:t> </a:t>
            </a:r>
            <a:r>
              <a:rPr lang="en-US" altLang="zh-CN" dirty="0"/>
              <a:t>bus</a:t>
            </a:r>
          </a:p>
          <a:p>
            <a:pPr lvl="1"/>
            <a:r>
              <a:rPr lang="en-US" altLang="zh-CN" dirty="0"/>
              <a:t>100-500MB/sec</a:t>
            </a:r>
            <a:endParaRPr lang="en-US" dirty="0"/>
          </a:p>
        </p:txBody>
      </p:sp>
      <p:pic>
        <p:nvPicPr>
          <p:cNvPr id="6" name="图片 5">
            <a:extLst>
              <a:ext uri="{FF2B5EF4-FFF2-40B4-BE49-F238E27FC236}">
                <a16:creationId xmlns:a16="http://schemas.microsoft.com/office/drawing/2014/main" id="{1D5A38A2-5139-6462-69F5-C4EC134B9607}"/>
              </a:ext>
            </a:extLst>
          </p:cNvPr>
          <p:cNvPicPr>
            <a:picLocks noChangeAspect="1"/>
          </p:cNvPicPr>
          <p:nvPr/>
        </p:nvPicPr>
        <p:blipFill>
          <a:blip r:embed="rId3"/>
          <a:stretch>
            <a:fillRect/>
          </a:stretch>
        </p:blipFill>
        <p:spPr>
          <a:xfrm>
            <a:off x="1774698" y="1065362"/>
            <a:ext cx="5761621" cy="4990230"/>
          </a:xfrm>
          <a:prstGeom prst="rect">
            <a:avLst/>
          </a:prstGeom>
        </p:spPr>
      </p:pic>
    </p:spTree>
    <p:extLst>
      <p:ext uri="{BB962C8B-B14F-4D97-AF65-F5344CB8AC3E}">
        <p14:creationId xmlns:p14="http://schemas.microsoft.com/office/powerpoint/2010/main" val="22195004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6292B3-22DA-97A6-9FAF-4288BDBEF120}"/>
              </a:ext>
            </a:extLst>
          </p:cNvPr>
          <p:cNvSpPr>
            <a:spLocks noGrp="1"/>
          </p:cNvSpPr>
          <p:nvPr>
            <p:ph type="title"/>
          </p:nvPr>
        </p:nvSpPr>
        <p:spPr/>
        <p:txBody>
          <a:bodyPr/>
          <a:lstStyle/>
          <a:p>
            <a:r>
              <a:rPr lang="en-US" altLang="zh-CN" dirty="0"/>
              <a:t>I/O</a:t>
            </a:r>
            <a:r>
              <a:rPr lang="zh-CN" altLang="en-US" dirty="0"/>
              <a:t> </a:t>
            </a:r>
            <a:r>
              <a:rPr lang="en-US" altLang="zh-CN" dirty="0"/>
              <a:t>Hardware in a Typical PC</a:t>
            </a:r>
            <a:endParaRPr lang="en-US" dirty="0"/>
          </a:p>
        </p:txBody>
      </p:sp>
      <p:sp>
        <p:nvSpPr>
          <p:cNvPr id="3" name="内容占位符 2">
            <a:extLst>
              <a:ext uri="{FF2B5EF4-FFF2-40B4-BE49-F238E27FC236}">
                <a16:creationId xmlns:a16="http://schemas.microsoft.com/office/drawing/2014/main" id="{70644A60-F7AF-E679-9FE0-194E3F12D55D}"/>
              </a:ext>
            </a:extLst>
          </p:cNvPr>
          <p:cNvSpPr>
            <a:spLocks noGrp="1"/>
          </p:cNvSpPr>
          <p:nvPr>
            <p:ph idx="1"/>
          </p:nvPr>
        </p:nvSpPr>
        <p:spPr/>
        <p:txBody>
          <a:bodyPr/>
          <a:lstStyle/>
          <a:p>
            <a:endParaRPr lang="en-US"/>
          </a:p>
        </p:txBody>
      </p:sp>
      <p:pic>
        <p:nvPicPr>
          <p:cNvPr id="5" name="图片 4">
            <a:extLst>
              <a:ext uri="{FF2B5EF4-FFF2-40B4-BE49-F238E27FC236}">
                <a16:creationId xmlns:a16="http://schemas.microsoft.com/office/drawing/2014/main" id="{645EC9C2-7BC5-DA0D-4B6A-0C54126039AB}"/>
              </a:ext>
            </a:extLst>
          </p:cNvPr>
          <p:cNvPicPr>
            <a:picLocks noChangeAspect="1"/>
          </p:cNvPicPr>
          <p:nvPr/>
        </p:nvPicPr>
        <p:blipFill>
          <a:blip r:embed="rId3"/>
          <a:stretch>
            <a:fillRect/>
          </a:stretch>
        </p:blipFill>
        <p:spPr>
          <a:xfrm>
            <a:off x="3106782" y="1154317"/>
            <a:ext cx="6186747" cy="5138532"/>
          </a:xfrm>
          <a:prstGeom prst="rect">
            <a:avLst/>
          </a:prstGeom>
        </p:spPr>
      </p:pic>
    </p:spTree>
    <p:extLst>
      <p:ext uri="{BB962C8B-B14F-4D97-AF65-F5344CB8AC3E}">
        <p14:creationId xmlns:p14="http://schemas.microsoft.com/office/powerpoint/2010/main" val="642338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0F9440-4819-8A72-57CF-6ABDAF4E72F0}"/>
              </a:ext>
            </a:extLst>
          </p:cNvPr>
          <p:cNvSpPr>
            <a:spLocks noGrp="1"/>
          </p:cNvSpPr>
          <p:nvPr>
            <p:ph type="title"/>
          </p:nvPr>
        </p:nvSpPr>
        <p:spPr/>
        <p:txBody>
          <a:bodyPr/>
          <a:lstStyle/>
          <a:p>
            <a:r>
              <a:rPr lang="en-US" altLang="zh-CN" dirty="0"/>
              <a:t>I/O</a:t>
            </a:r>
            <a:r>
              <a:rPr lang="zh-CN" altLang="en-US" dirty="0"/>
              <a:t> </a:t>
            </a:r>
            <a:r>
              <a:rPr lang="en-US" altLang="zh-CN" dirty="0"/>
              <a:t>Hardware</a:t>
            </a:r>
            <a:endParaRPr lang="en-US" dirty="0"/>
          </a:p>
        </p:txBody>
      </p:sp>
      <p:sp>
        <p:nvSpPr>
          <p:cNvPr id="3" name="内容占位符 2">
            <a:extLst>
              <a:ext uri="{FF2B5EF4-FFF2-40B4-BE49-F238E27FC236}">
                <a16:creationId xmlns:a16="http://schemas.microsoft.com/office/drawing/2014/main" id="{98717C4E-8A3B-0E43-677E-DC91FF3D05C1}"/>
              </a:ext>
            </a:extLst>
          </p:cNvPr>
          <p:cNvSpPr>
            <a:spLocks noGrp="1"/>
          </p:cNvSpPr>
          <p:nvPr>
            <p:ph idx="1"/>
          </p:nvPr>
        </p:nvSpPr>
        <p:spPr>
          <a:xfrm>
            <a:off x="228601" y="1073427"/>
            <a:ext cx="5791200" cy="5138531"/>
          </a:xfrm>
        </p:spPr>
        <p:txBody>
          <a:bodyPr>
            <a:normAutofit/>
          </a:bodyPr>
          <a:lstStyle/>
          <a:p>
            <a:r>
              <a:rPr lang="en-US" altLang="zh-CN" sz="2800" b="1" dirty="0">
                <a:solidFill>
                  <a:srgbClr val="0070C0"/>
                </a:solidFill>
              </a:rPr>
              <a:t>Port:</a:t>
            </a:r>
            <a:r>
              <a:rPr lang="zh-CN" altLang="en-US" sz="2800" b="1" dirty="0">
                <a:solidFill>
                  <a:srgbClr val="0070C0"/>
                </a:solidFill>
              </a:rPr>
              <a:t> </a:t>
            </a:r>
            <a:r>
              <a:rPr lang="en-US" altLang="zh-CN" sz="2800" dirty="0"/>
              <a:t>Connection</a:t>
            </a:r>
            <a:r>
              <a:rPr lang="zh-CN" altLang="en-US" sz="2800" dirty="0"/>
              <a:t> </a:t>
            </a:r>
            <a:r>
              <a:rPr lang="en-US" altLang="zh-CN" sz="2800" dirty="0"/>
              <a:t>point</a:t>
            </a:r>
            <a:r>
              <a:rPr lang="zh-CN" altLang="en-US" sz="2800" dirty="0"/>
              <a:t> </a:t>
            </a:r>
            <a:r>
              <a:rPr lang="en-US" altLang="zh-CN" sz="2800" dirty="0"/>
              <a:t>for</a:t>
            </a:r>
            <a:r>
              <a:rPr lang="zh-CN" altLang="en-US" sz="2800" dirty="0"/>
              <a:t> </a:t>
            </a:r>
            <a:r>
              <a:rPr lang="en-US" altLang="zh-CN" sz="2800" dirty="0"/>
              <a:t>devices,</a:t>
            </a:r>
            <a:r>
              <a:rPr lang="zh-CN" altLang="en-US" sz="2800" dirty="0"/>
              <a:t> </a:t>
            </a:r>
            <a:endParaRPr lang="en-US" altLang="zh-CN" sz="2800" dirty="0"/>
          </a:p>
          <a:p>
            <a:pPr lvl="1"/>
            <a:r>
              <a:rPr lang="en-US" altLang="zh-CN" sz="2400" dirty="0"/>
              <a:t>USB,</a:t>
            </a:r>
            <a:r>
              <a:rPr lang="zh-CN" altLang="en-US" sz="2400" dirty="0"/>
              <a:t> </a:t>
            </a:r>
            <a:r>
              <a:rPr lang="en-US" altLang="zh-CN" sz="2400" dirty="0"/>
              <a:t>HDMI,</a:t>
            </a:r>
            <a:r>
              <a:rPr lang="zh-CN" altLang="en-US" sz="2400" dirty="0"/>
              <a:t> </a:t>
            </a:r>
            <a:r>
              <a:rPr lang="en-US" altLang="zh-CN" sz="2400" dirty="0"/>
              <a:t>DP</a:t>
            </a:r>
          </a:p>
          <a:p>
            <a:r>
              <a:rPr lang="en-US" altLang="zh-CN" sz="2800" b="1" dirty="0">
                <a:solidFill>
                  <a:srgbClr val="0070C0"/>
                </a:solidFill>
              </a:rPr>
              <a:t>Bus:</a:t>
            </a:r>
            <a:r>
              <a:rPr lang="zh-CN" altLang="en-US" sz="2800" b="1" dirty="0">
                <a:solidFill>
                  <a:srgbClr val="0070C0"/>
                </a:solidFill>
              </a:rPr>
              <a:t> </a:t>
            </a:r>
            <a:r>
              <a:rPr lang="en-US" altLang="zh-CN" sz="2800" dirty="0"/>
              <a:t>Shared</a:t>
            </a:r>
            <a:r>
              <a:rPr lang="zh-CN" altLang="en-US" sz="2800" dirty="0"/>
              <a:t> </a:t>
            </a:r>
            <a:r>
              <a:rPr lang="en-US" altLang="zh-CN" sz="2800" dirty="0"/>
              <a:t>direct</a:t>
            </a:r>
            <a:r>
              <a:rPr lang="zh-CN" altLang="en-US" sz="2800" dirty="0"/>
              <a:t> </a:t>
            </a:r>
            <a:r>
              <a:rPr lang="en-US" altLang="zh-CN" sz="2800" dirty="0"/>
              <a:t>access</a:t>
            </a:r>
          </a:p>
          <a:p>
            <a:pPr lvl="1"/>
            <a:r>
              <a:rPr lang="en-US" altLang="zh-CN" sz="2400" dirty="0"/>
              <a:t>PCIe,</a:t>
            </a:r>
            <a:r>
              <a:rPr lang="zh-CN" altLang="en-US" sz="2400" dirty="0"/>
              <a:t> </a:t>
            </a:r>
            <a:r>
              <a:rPr lang="en-US" altLang="zh-CN" sz="2400" dirty="0"/>
              <a:t>expansion</a:t>
            </a:r>
            <a:r>
              <a:rPr lang="zh-CN" altLang="en-US" sz="2400" dirty="0"/>
              <a:t> </a:t>
            </a:r>
            <a:r>
              <a:rPr lang="en-US" altLang="zh-CN" sz="2400" dirty="0"/>
              <a:t>bus,</a:t>
            </a:r>
            <a:r>
              <a:rPr lang="zh-CN" altLang="en-US" sz="2400" dirty="0"/>
              <a:t> </a:t>
            </a:r>
            <a:r>
              <a:rPr lang="en-US" altLang="zh-CN" sz="2400" dirty="0"/>
              <a:t>SATA</a:t>
            </a:r>
          </a:p>
          <a:p>
            <a:r>
              <a:rPr lang="en-US" altLang="zh-CN" sz="2800" b="1" dirty="0">
                <a:solidFill>
                  <a:srgbClr val="0070C0"/>
                </a:solidFill>
              </a:rPr>
              <a:t>Controller:</a:t>
            </a:r>
            <a:r>
              <a:rPr lang="zh-CN" altLang="en-US" sz="2800" b="1" dirty="0">
                <a:solidFill>
                  <a:srgbClr val="0070C0"/>
                </a:solidFill>
              </a:rPr>
              <a:t> </a:t>
            </a:r>
            <a:r>
              <a:rPr lang="en-US" altLang="zh-CN" sz="2800" dirty="0"/>
              <a:t>electronics that operate port, bus, device</a:t>
            </a:r>
          </a:p>
          <a:p>
            <a:pPr lvl="1"/>
            <a:r>
              <a:rPr lang="en-US" altLang="zh-CN" sz="2400" dirty="0"/>
              <a:t>Contains processor, microcode, private memory, bus controller</a:t>
            </a:r>
          </a:p>
          <a:p>
            <a:r>
              <a:rPr lang="en-US" altLang="zh-CN" sz="2800" b="1" dirty="0">
                <a:solidFill>
                  <a:srgbClr val="0070C0"/>
                </a:solidFill>
              </a:rPr>
              <a:t>Device</a:t>
            </a:r>
            <a:r>
              <a:rPr lang="zh-CN" altLang="en-US" sz="2800" b="1" dirty="0">
                <a:solidFill>
                  <a:srgbClr val="0070C0"/>
                </a:solidFill>
              </a:rPr>
              <a:t> </a:t>
            </a:r>
            <a:r>
              <a:rPr lang="en-US" altLang="zh-CN" sz="2800" b="1" dirty="0">
                <a:solidFill>
                  <a:srgbClr val="0070C0"/>
                </a:solidFill>
              </a:rPr>
              <a:t>driver:</a:t>
            </a:r>
            <a:r>
              <a:rPr lang="zh-CN" altLang="en-US" sz="2800" b="1" dirty="0">
                <a:solidFill>
                  <a:srgbClr val="0070C0"/>
                </a:solidFill>
              </a:rPr>
              <a:t> </a:t>
            </a:r>
            <a:endParaRPr lang="en-US" altLang="zh-CN" sz="2800" b="1" dirty="0">
              <a:solidFill>
                <a:srgbClr val="0070C0"/>
              </a:solidFill>
            </a:endParaRPr>
          </a:p>
          <a:p>
            <a:pPr lvl="1"/>
            <a:r>
              <a:rPr lang="en-US" altLang="en-US" sz="2400" dirty="0"/>
              <a:t>Present uniform device-access interface to I/O subsystem</a:t>
            </a:r>
          </a:p>
          <a:p>
            <a:endParaRPr lang="en-US" sz="2800" b="1" dirty="0">
              <a:solidFill>
                <a:srgbClr val="0070C0"/>
              </a:solidFill>
            </a:endParaRPr>
          </a:p>
        </p:txBody>
      </p:sp>
      <p:pic>
        <p:nvPicPr>
          <p:cNvPr id="4" name="图片 4">
            <a:extLst>
              <a:ext uri="{FF2B5EF4-FFF2-40B4-BE49-F238E27FC236}">
                <a16:creationId xmlns:a16="http://schemas.microsoft.com/office/drawing/2014/main" id="{780A8D2A-4E63-5E04-3A08-9A78AF53213D}"/>
              </a:ext>
            </a:extLst>
          </p:cNvPr>
          <p:cNvPicPr>
            <a:picLocks noChangeAspect="1"/>
          </p:cNvPicPr>
          <p:nvPr/>
        </p:nvPicPr>
        <p:blipFill>
          <a:blip r:embed="rId3"/>
          <a:stretch>
            <a:fillRect/>
          </a:stretch>
        </p:blipFill>
        <p:spPr>
          <a:xfrm>
            <a:off x="5943230" y="3825107"/>
            <a:ext cx="6187596" cy="1970352"/>
          </a:xfrm>
          <a:prstGeom prst="rect">
            <a:avLst/>
          </a:prstGeom>
        </p:spPr>
      </p:pic>
      <p:sp>
        <p:nvSpPr>
          <p:cNvPr id="5" name="圆角矩形 5">
            <a:extLst>
              <a:ext uri="{FF2B5EF4-FFF2-40B4-BE49-F238E27FC236}">
                <a16:creationId xmlns:a16="http://schemas.microsoft.com/office/drawing/2014/main" id="{09C89649-8B82-1C27-6982-80A01033F209}"/>
              </a:ext>
            </a:extLst>
          </p:cNvPr>
          <p:cNvSpPr/>
          <p:nvPr/>
        </p:nvSpPr>
        <p:spPr>
          <a:xfrm>
            <a:off x="6172200" y="2096610"/>
            <a:ext cx="4477685" cy="677421"/>
          </a:xfrm>
          <a:prstGeom prst="round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sz="3600" dirty="0"/>
              <a:t>OS</a:t>
            </a:r>
            <a:endParaRPr lang="en-US" sz="1400" dirty="0"/>
          </a:p>
        </p:txBody>
      </p:sp>
      <p:sp>
        <p:nvSpPr>
          <p:cNvPr id="6" name="上下箭头 8">
            <a:extLst>
              <a:ext uri="{FF2B5EF4-FFF2-40B4-BE49-F238E27FC236}">
                <a16:creationId xmlns:a16="http://schemas.microsoft.com/office/drawing/2014/main" id="{349DD3FC-0EE5-152B-2132-CF1FD613F68A}"/>
              </a:ext>
            </a:extLst>
          </p:cNvPr>
          <p:cNvSpPr/>
          <p:nvPr/>
        </p:nvSpPr>
        <p:spPr>
          <a:xfrm>
            <a:off x="7862021" y="2902947"/>
            <a:ext cx="713370" cy="897809"/>
          </a:xfrm>
          <a:prstGeom prst="upDownArrow">
            <a:avLst/>
          </a:prstGeom>
          <a:ln/>
        </p:spPr>
        <p:style>
          <a:lnRef idx="2">
            <a:schemeClr val="accent2"/>
          </a:lnRef>
          <a:fillRef idx="1">
            <a:schemeClr val="lt1"/>
          </a:fillRef>
          <a:effectRef idx="0">
            <a:schemeClr val="accent2"/>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400"/>
          </a:p>
        </p:txBody>
      </p:sp>
      <p:sp>
        <p:nvSpPr>
          <p:cNvPr id="7" name="文本框 9">
            <a:extLst>
              <a:ext uri="{FF2B5EF4-FFF2-40B4-BE49-F238E27FC236}">
                <a16:creationId xmlns:a16="http://schemas.microsoft.com/office/drawing/2014/main" id="{1B2476DF-0489-A71D-EC54-D318D4805DCB}"/>
              </a:ext>
            </a:extLst>
          </p:cNvPr>
          <p:cNvSpPr txBox="1"/>
          <p:nvPr/>
        </p:nvSpPr>
        <p:spPr>
          <a:xfrm>
            <a:off x="6875963" y="3136115"/>
            <a:ext cx="1091077" cy="400110"/>
          </a:xfrm>
          <a:prstGeom prst="rect">
            <a:avLst/>
          </a:prstGeom>
          <a:noFill/>
        </p:spPr>
        <p:txBody>
          <a:bodyPr wrap="square" rtlCol="0">
            <a:spAutoFit/>
          </a:bodyPr>
          <a:lstStyle/>
          <a:p>
            <a:r>
              <a:rPr lang="en-US" altLang="zh-CN" sz="2000" dirty="0"/>
              <a:t>Write</a:t>
            </a:r>
            <a:endParaRPr lang="en-US" sz="1400" b="1" dirty="0"/>
          </a:p>
        </p:txBody>
      </p:sp>
      <p:sp>
        <p:nvSpPr>
          <p:cNvPr id="8" name="文本框 10">
            <a:extLst>
              <a:ext uri="{FF2B5EF4-FFF2-40B4-BE49-F238E27FC236}">
                <a16:creationId xmlns:a16="http://schemas.microsoft.com/office/drawing/2014/main" id="{BA34188D-B07A-51FF-C6E6-87AA4182F1FC}"/>
              </a:ext>
            </a:extLst>
          </p:cNvPr>
          <p:cNvSpPr txBox="1"/>
          <p:nvPr/>
        </p:nvSpPr>
        <p:spPr>
          <a:xfrm>
            <a:off x="8640900" y="3136115"/>
            <a:ext cx="966000" cy="400110"/>
          </a:xfrm>
          <a:prstGeom prst="rect">
            <a:avLst/>
          </a:prstGeom>
          <a:noFill/>
        </p:spPr>
        <p:txBody>
          <a:bodyPr wrap="square" rtlCol="0">
            <a:spAutoFit/>
          </a:bodyPr>
          <a:lstStyle/>
          <a:p>
            <a:r>
              <a:rPr lang="en-US" altLang="zh-CN" sz="2000" dirty="0"/>
              <a:t>Read</a:t>
            </a:r>
            <a:endParaRPr lang="en-US" sz="1400" b="1" dirty="0"/>
          </a:p>
        </p:txBody>
      </p:sp>
      <p:pic>
        <p:nvPicPr>
          <p:cNvPr id="9" name="图片 11">
            <a:extLst>
              <a:ext uri="{FF2B5EF4-FFF2-40B4-BE49-F238E27FC236}">
                <a16:creationId xmlns:a16="http://schemas.microsoft.com/office/drawing/2014/main" id="{CAAB9DEE-D6E9-E39A-75E3-A93D074F3A78}"/>
              </a:ext>
            </a:extLst>
          </p:cNvPr>
          <p:cNvPicPr>
            <a:picLocks noChangeAspect="1"/>
          </p:cNvPicPr>
          <p:nvPr/>
        </p:nvPicPr>
        <p:blipFill>
          <a:blip r:embed="rId4"/>
          <a:stretch>
            <a:fillRect/>
          </a:stretch>
        </p:blipFill>
        <p:spPr>
          <a:xfrm>
            <a:off x="8077200" y="718799"/>
            <a:ext cx="3103680" cy="1064375"/>
          </a:xfrm>
          <a:prstGeom prst="rect">
            <a:avLst/>
          </a:prstGeom>
        </p:spPr>
      </p:pic>
    </p:spTree>
    <p:extLst>
      <p:ext uri="{BB962C8B-B14F-4D97-AF65-F5344CB8AC3E}">
        <p14:creationId xmlns:p14="http://schemas.microsoft.com/office/powerpoint/2010/main" val="250082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DB586-A73E-FB98-2BF1-36EF693A6485}"/>
              </a:ext>
            </a:extLst>
          </p:cNvPr>
          <p:cNvSpPr>
            <a:spLocks noGrp="1"/>
          </p:cNvSpPr>
          <p:nvPr>
            <p:ph type="title"/>
          </p:nvPr>
        </p:nvSpPr>
        <p:spPr/>
        <p:txBody>
          <a:bodyPr/>
          <a:lstStyle/>
          <a:p>
            <a:r>
              <a:rPr lang="en-US" dirty="0"/>
              <a:t>I</a:t>
            </a:r>
            <a:r>
              <a:rPr lang="en-US" altLang="zh-CN" dirty="0"/>
              <a:t>/O</a:t>
            </a:r>
            <a:r>
              <a:rPr lang="zh-CN" altLang="en-US" dirty="0"/>
              <a:t> </a:t>
            </a:r>
            <a:r>
              <a:rPr lang="en-US" altLang="zh-CN" dirty="0"/>
              <a:t>Communication</a:t>
            </a:r>
            <a:r>
              <a:rPr lang="zh-CN" altLang="en-US" dirty="0"/>
              <a:t> </a:t>
            </a:r>
            <a:r>
              <a:rPr lang="en-US" altLang="zh-CN" dirty="0"/>
              <a:t>Protocol</a:t>
            </a:r>
            <a:endParaRPr lang="en-US" dirty="0"/>
          </a:p>
        </p:txBody>
      </p:sp>
      <p:sp>
        <p:nvSpPr>
          <p:cNvPr id="5" name="文本框 4">
            <a:extLst>
              <a:ext uri="{FF2B5EF4-FFF2-40B4-BE49-F238E27FC236}">
                <a16:creationId xmlns:a16="http://schemas.microsoft.com/office/drawing/2014/main" id="{81BE5381-B4AB-623F-4515-AF8584F7725E}"/>
              </a:ext>
            </a:extLst>
          </p:cNvPr>
          <p:cNvSpPr txBox="1"/>
          <p:nvPr/>
        </p:nvSpPr>
        <p:spPr>
          <a:xfrm>
            <a:off x="1991266" y="1186166"/>
            <a:ext cx="1018227" cy="523220"/>
          </a:xfrm>
          <a:prstGeom prst="rect">
            <a:avLst/>
          </a:prstGeom>
          <a:noFill/>
        </p:spPr>
        <p:txBody>
          <a:bodyPr wrap="none" rtlCol="0">
            <a:spAutoFit/>
          </a:bodyPr>
          <a:lstStyle/>
          <a:p>
            <a:r>
              <a:rPr lang="en-US" altLang="zh-CN" sz="2800" dirty="0"/>
              <a:t>CPU:</a:t>
            </a:r>
            <a:endParaRPr lang="en-US" sz="2800" dirty="0"/>
          </a:p>
        </p:txBody>
      </p:sp>
      <p:sp>
        <p:nvSpPr>
          <p:cNvPr id="6" name="文本框 5">
            <a:extLst>
              <a:ext uri="{FF2B5EF4-FFF2-40B4-BE49-F238E27FC236}">
                <a16:creationId xmlns:a16="http://schemas.microsoft.com/office/drawing/2014/main" id="{A0317162-963C-BA53-71B4-DAE7B4C38AC8}"/>
              </a:ext>
            </a:extLst>
          </p:cNvPr>
          <p:cNvSpPr txBox="1"/>
          <p:nvPr/>
        </p:nvSpPr>
        <p:spPr>
          <a:xfrm>
            <a:off x="1962412" y="2056030"/>
            <a:ext cx="1263487" cy="523220"/>
          </a:xfrm>
          <a:prstGeom prst="rect">
            <a:avLst/>
          </a:prstGeom>
          <a:noFill/>
        </p:spPr>
        <p:txBody>
          <a:bodyPr wrap="none" rtlCol="0">
            <a:spAutoFit/>
          </a:bodyPr>
          <a:lstStyle/>
          <a:p>
            <a:r>
              <a:rPr lang="en-US" altLang="zh-CN" sz="2800" dirty="0"/>
              <a:t>DISK:</a:t>
            </a:r>
            <a:endParaRPr lang="en-US" sz="2800" dirty="0"/>
          </a:p>
        </p:txBody>
      </p:sp>
      <p:sp>
        <p:nvSpPr>
          <p:cNvPr id="7" name="矩形 6">
            <a:extLst>
              <a:ext uri="{FF2B5EF4-FFF2-40B4-BE49-F238E27FC236}">
                <a16:creationId xmlns:a16="http://schemas.microsoft.com/office/drawing/2014/main" id="{F08A0A59-44E4-FFF9-923E-CD8D95774167}"/>
              </a:ext>
            </a:extLst>
          </p:cNvPr>
          <p:cNvSpPr/>
          <p:nvPr/>
        </p:nvSpPr>
        <p:spPr>
          <a:xfrm>
            <a:off x="3083232" y="1186166"/>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8" name="矩形 7">
            <a:extLst>
              <a:ext uri="{FF2B5EF4-FFF2-40B4-BE49-F238E27FC236}">
                <a16:creationId xmlns:a16="http://schemas.microsoft.com/office/drawing/2014/main" id="{2E590299-3E9E-262A-1B00-83AC46387F80}"/>
              </a:ext>
            </a:extLst>
          </p:cNvPr>
          <p:cNvSpPr/>
          <p:nvPr/>
        </p:nvSpPr>
        <p:spPr>
          <a:xfrm>
            <a:off x="4720226" y="1186166"/>
            <a:ext cx="1259125" cy="523220"/>
          </a:xfrm>
          <a:prstGeom prst="rect">
            <a:avLst/>
          </a:prstGeom>
          <a:blipFill>
            <a:blip r:embed="rId3"/>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solidFill>
                  <a:srgbClr val="FF0000"/>
                </a:solidFill>
              </a:rPr>
              <a:t>SPIN</a:t>
            </a:r>
            <a:r>
              <a:rPr lang="zh-CN" altLang="en-US" dirty="0">
                <a:solidFill>
                  <a:srgbClr val="FF0000"/>
                </a:solidFill>
              </a:rPr>
              <a:t> </a:t>
            </a:r>
            <a:r>
              <a:rPr lang="en-US" altLang="zh-CN" dirty="0">
                <a:solidFill>
                  <a:srgbClr val="FF0000"/>
                </a:solidFill>
              </a:rPr>
              <a:t>for</a:t>
            </a:r>
            <a:r>
              <a:rPr lang="zh-CN" altLang="en-US" dirty="0">
                <a:solidFill>
                  <a:srgbClr val="FF0000"/>
                </a:solidFill>
              </a:rPr>
              <a:t> </a:t>
            </a:r>
            <a:r>
              <a:rPr lang="en-US" altLang="zh-CN" dirty="0">
                <a:solidFill>
                  <a:srgbClr val="FF0000"/>
                </a:solidFill>
              </a:rPr>
              <a:t>A</a:t>
            </a:r>
            <a:endParaRPr lang="en-US" dirty="0">
              <a:solidFill>
                <a:srgbClr val="FF0000"/>
              </a:solidFill>
            </a:endParaRPr>
          </a:p>
        </p:txBody>
      </p:sp>
      <p:sp>
        <p:nvSpPr>
          <p:cNvPr id="10" name="矩形 9">
            <a:extLst>
              <a:ext uri="{FF2B5EF4-FFF2-40B4-BE49-F238E27FC236}">
                <a16:creationId xmlns:a16="http://schemas.microsoft.com/office/drawing/2014/main" id="{7974BC8E-D27D-D64F-B1E1-98EE7C80F415}"/>
              </a:ext>
            </a:extLst>
          </p:cNvPr>
          <p:cNvSpPr/>
          <p:nvPr/>
        </p:nvSpPr>
        <p:spPr>
          <a:xfrm>
            <a:off x="6212653" y="1186166"/>
            <a:ext cx="1068615"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2" name="矩形 11">
            <a:extLst>
              <a:ext uri="{FF2B5EF4-FFF2-40B4-BE49-F238E27FC236}">
                <a16:creationId xmlns:a16="http://schemas.microsoft.com/office/drawing/2014/main" id="{04C33EAF-78C3-AE9C-BB30-568CC6EA335A}"/>
              </a:ext>
            </a:extLst>
          </p:cNvPr>
          <p:cNvSpPr/>
          <p:nvPr/>
        </p:nvSpPr>
        <p:spPr>
          <a:xfrm>
            <a:off x="4720226" y="2095438"/>
            <a:ext cx="1259125" cy="523220"/>
          </a:xfrm>
          <a:prstGeom prst="rect">
            <a:avLst/>
          </a:prstGeom>
          <a:blipFill>
            <a:blip r:embed="rId4"/>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Busy</a:t>
            </a:r>
            <a:endParaRPr lang="en-US" dirty="0"/>
          </a:p>
        </p:txBody>
      </p:sp>
      <p:sp>
        <p:nvSpPr>
          <p:cNvPr id="14" name="矩形 13">
            <a:extLst>
              <a:ext uri="{FF2B5EF4-FFF2-40B4-BE49-F238E27FC236}">
                <a16:creationId xmlns:a16="http://schemas.microsoft.com/office/drawing/2014/main" id="{37EA1A7F-EB26-BDA4-DCEC-46E6385F98DF}"/>
              </a:ext>
            </a:extLst>
          </p:cNvPr>
          <p:cNvSpPr/>
          <p:nvPr/>
        </p:nvSpPr>
        <p:spPr>
          <a:xfrm>
            <a:off x="7334633" y="1186166"/>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7" name="文本框 16">
            <a:extLst>
              <a:ext uri="{FF2B5EF4-FFF2-40B4-BE49-F238E27FC236}">
                <a16:creationId xmlns:a16="http://schemas.microsoft.com/office/drawing/2014/main" id="{30608589-B640-603F-B325-8BD3987FAC01}"/>
              </a:ext>
            </a:extLst>
          </p:cNvPr>
          <p:cNvSpPr txBox="1"/>
          <p:nvPr/>
        </p:nvSpPr>
        <p:spPr>
          <a:xfrm>
            <a:off x="1991265" y="3918928"/>
            <a:ext cx="1018227" cy="523220"/>
          </a:xfrm>
          <a:prstGeom prst="rect">
            <a:avLst/>
          </a:prstGeom>
          <a:noFill/>
        </p:spPr>
        <p:txBody>
          <a:bodyPr wrap="none" rtlCol="0">
            <a:spAutoFit/>
          </a:bodyPr>
          <a:lstStyle/>
          <a:p>
            <a:r>
              <a:rPr lang="en-US" altLang="zh-CN" sz="2800" dirty="0"/>
              <a:t>CPU:</a:t>
            </a:r>
            <a:endParaRPr lang="en-US" sz="2800" dirty="0"/>
          </a:p>
        </p:txBody>
      </p:sp>
      <p:sp>
        <p:nvSpPr>
          <p:cNvPr id="18" name="文本框 17">
            <a:extLst>
              <a:ext uri="{FF2B5EF4-FFF2-40B4-BE49-F238E27FC236}">
                <a16:creationId xmlns:a16="http://schemas.microsoft.com/office/drawing/2014/main" id="{3470941C-FF8E-4EA0-F15A-236E4FF9DD60}"/>
              </a:ext>
            </a:extLst>
          </p:cNvPr>
          <p:cNvSpPr txBox="1"/>
          <p:nvPr/>
        </p:nvSpPr>
        <p:spPr>
          <a:xfrm>
            <a:off x="1962411" y="4788792"/>
            <a:ext cx="1263487" cy="523220"/>
          </a:xfrm>
          <a:prstGeom prst="rect">
            <a:avLst/>
          </a:prstGeom>
          <a:noFill/>
        </p:spPr>
        <p:txBody>
          <a:bodyPr wrap="none" rtlCol="0">
            <a:spAutoFit/>
          </a:bodyPr>
          <a:lstStyle/>
          <a:p>
            <a:r>
              <a:rPr lang="en-US" altLang="zh-CN" sz="2800" dirty="0"/>
              <a:t>DISK:</a:t>
            </a:r>
            <a:endParaRPr lang="en-US" sz="2800" dirty="0"/>
          </a:p>
        </p:txBody>
      </p:sp>
      <p:sp>
        <p:nvSpPr>
          <p:cNvPr id="19" name="矩形 18">
            <a:extLst>
              <a:ext uri="{FF2B5EF4-FFF2-40B4-BE49-F238E27FC236}">
                <a16:creationId xmlns:a16="http://schemas.microsoft.com/office/drawing/2014/main" id="{B026500A-854F-0863-D613-69A4F4854CC3}"/>
              </a:ext>
            </a:extLst>
          </p:cNvPr>
          <p:cNvSpPr/>
          <p:nvPr/>
        </p:nvSpPr>
        <p:spPr>
          <a:xfrm>
            <a:off x="3083231" y="3918928"/>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1" name="矩形 20">
            <a:extLst>
              <a:ext uri="{FF2B5EF4-FFF2-40B4-BE49-F238E27FC236}">
                <a16:creationId xmlns:a16="http://schemas.microsoft.com/office/drawing/2014/main" id="{09398B3D-0DA0-EF77-2509-A743FD2650C6}"/>
              </a:ext>
            </a:extLst>
          </p:cNvPr>
          <p:cNvSpPr/>
          <p:nvPr/>
        </p:nvSpPr>
        <p:spPr>
          <a:xfrm>
            <a:off x="6185970" y="3918928"/>
            <a:ext cx="1095297"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22" name="矩形 21">
            <a:extLst>
              <a:ext uri="{FF2B5EF4-FFF2-40B4-BE49-F238E27FC236}">
                <a16:creationId xmlns:a16="http://schemas.microsoft.com/office/drawing/2014/main" id="{23F3238C-9A34-A36D-6D5E-2C8A24DB1DC4}"/>
              </a:ext>
            </a:extLst>
          </p:cNvPr>
          <p:cNvSpPr/>
          <p:nvPr/>
        </p:nvSpPr>
        <p:spPr>
          <a:xfrm>
            <a:off x="4720225" y="4828200"/>
            <a:ext cx="1259125" cy="523220"/>
          </a:xfrm>
          <a:prstGeom prst="rect">
            <a:avLst/>
          </a:prstGeom>
          <a:blipFill>
            <a:blip r:embed="rId4"/>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Busy</a:t>
            </a:r>
            <a:endParaRPr lang="en-US" dirty="0"/>
          </a:p>
        </p:txBody>
      </p:sp>
      <p:sp>
        <p:nvSpPr>
          <p:cNvPr id="24" name="矩形 23">
            <a:extLst>
              <a:ext uri="{FF2B5EF4-FFF2-40B4-BE49-F238E27FC236}">
                <a16:creationId xmlns:a16="http://schemas.microsoft.com/office/drawing/2014/main" id="{BC2E7E7A-24A4-75BF-4A17-EBDC393266EB}"/>
              </a:ext>
            </a:extLst>
          </p:cNvPr>
          <p:cNvSpPr/>
          <p:nvPr/>
        </p:nvSpPr>
        <p:spPr>
          <a:xfrm>
            <a:off x="7334632" y="3918928"/>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25" name="矩形 24">
            <a:extLst>
              <a:ext uri="{FF2B5EF4-FFF2-40B4-BE49-F238E27FC236}">
                <a16:creationId xmlns:a16="http://schemas.microsoft.com/office/drawing/2014/main" id="{D23BEE76-6701-2801-664F-CA80E1DFDE5B}"/>
              </a:ext>
            </a:extLst>
          </p:cNvPr>
          <p:cNvSpPr/>
          <p:nvPr/>
        </p:nvSpPr>
        <p:spPr>
          <a:xfrm>
            <a:off x="4720225" y="3918928"/>
            <a:ext cx="1259125"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26" name="文本框 25">
            <a:extLst>
              <a:ext uri="{FF2B5EF4-FFF2-40B4-BE49-F238E27FC236}">
                <a16:creationId xmlns:a16="http://schemas.microsoft.com/office/drawing/2014/main" id="{A9E4B4A7-C648-5258-2BB6-701E0A6C7286}"/>
              </a:ext>
            </a:extLst>
          </p:cNvPr>
          <p:cNvSpPr txBox="1"/>
          <p:nvPr/>
        </p:nvSpPr>
        <p:spPr>
          <a:xfrm>
            <a:off x="3886742" y="2807663"/>
            <a:ext cx="1332416" cy="830997"/>
          </a:xfrm>
          <a:prstGeom prst="rect">
            <a:avLst/>
          </a:prstGeom>
          <a:noFill/>
        </p:spPr>
        <p:txBody>
          <a:bodyPr wrap="none" rtlCol="0">
            <a:spAutoFit/>
          </a:bodyPr>
          <a:lstStyle/>
          <a:p>
            <a:r>
              <a:rPr lang="en-US" sz="2400" dirty="0">
                <a:solidFill>
                  <a:srgbClr val="FF0000"/>
                </a:solidFill>
              </a:rPr>
              <a:t>Request</a:t>
            </a:r>
          </a:p>
          <a:p>
            <a:r>
              <a:rPr lang="en-US" altLang="zh-CN" sz="2400" dirty="0">
                <a:solidFill>
                  <a:srgbClr val="FF0000"/>
                </a:solidFill>
              </a:rPr>
              <a:t>&amp;</a:t>
            </a:r>
            <a:r>
              <a:rPr lang="zh-CN" altLang="en-US" sz="2400" dirty="0">
                <a:solidFill>
                  <a:srgbClr val="FF0000"/>
                </a:solidFill>
              </a:rPr>
              <a:t> </a:t>
            </a:r>
            <a:r>
              <a:rPr lang="en-US" altLang="zh-CN" sz="2400" dirty="0">
                <a:solidFill>
                  <a:srgbClr val="FF0000"/>
                </a:solidFill>
              </a:rPr>
              <a:t>Sleep</a:t>
            </a:r>
            <a:endParaRPr lang="en-US" sz="2400" dirty="0">
              <a:solidFill>
                <a:srgbClr val="FF0000"/>
              </a:solidFill>
            </a:endParaRPr>
          </a:p>
        </p:txBody>
      </p:sp>
      <p:cxnSp>
        <p:nvCxnSpPr>
          <p:cNvPr id="28" name="直线箭头连接符 27">
            <a:extLst>
              <a:ext uri="{FF2B5EF4-FFF2-40B4-BE49-F238E27FC236}">
                <a16:creationId xmlns:a16="http://schemas.microsoft.com/office/drawing/2014/main" id="{469A5285-6C4B-57CD-7288-4F1B02E46C3A}"/>
              </a:ext>
            </a:extLst>
          </p:cNvPr>
          <p:cNvCxnSpPr>
            <a:cxnSpLocks/>
            <a:stCxn id="26" idx="2"/>
            <a:endCxn id="19" idx="3"/>
          </p:cNvCxnSpPr>
          <p:nvPr/>
        </p:nvCxnSpPr>
        <p:spPr>
          <a:xfrm flipH="1">
            <a:off x="4342356" y="3638660"/>
            <a:ext cx="210595" cy="54187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1" name="文本框 30">
            <a:extLst>
              <a:ext uri="{FF2B5EF4-FFF2-40B4-BE49-F238E27FC236}">
                <a16:creationId xmlns:a16="http://schemas.microsoft.com/office/drawing/2014/main" id="{547E80F3-169C-FC35-8045-450D4ADE2F3E}"/>
              </a:ext>
            </a:extLst>
          </p:cNvPr>
          <p:cNvSpPr txBox="1"/>
          <p:nvPr/>
        </p:nvSpPr>
        <p:spPr>
          <a:xfrm>
            <a:off x="3236320" y="4788793"/>
            <a:ext cx="1473480" cy="830997"/>
          </a:xfrm>
          <a:prstGeom prst="rect">
            <a:avLst/>
          </a:prstGeom>
          <a:noFill/>
        </p:spPr>
        <p:txBody>
          <a:bodyPr wrap="none" rtlCol="0">
            <a:spAutoFit/>
          </a:bodyPr>
          <a:lstStyle/>
          <a:p>
            <a:r>
              <a:rPr lang="en-US" altLang="zh-CN" sz="2400" dirty="0">
                <a:solidFill>
                  <a:srgbClr val="FF0000"/>
                </a:solidFill>
              </a:rPr>
              <a:t>Context</a:t>
            </a:r>
            <a:r>
              <a:rPr lang="zh-CN" altLang="en-US" sz="2400" dirty="0">
                <a:solidFill>
                  <a:srgbClr val="FF0000"/>
                </a:solidFill>
              </a:rPr>
              <a:t> </a:t>
            </a:r>
            <a:endParaRPr lang="en-US" altLang="zh-CN" sz="2400" dirty="0">
              <a:solidFill>
                <a:srgbClr val="FF0000"/>
              </a:solidFill>
            </a:endParaRPr>
          </a:p>
          <a:p>
            <a:r>
              <a:rPr lang="en-US" altLang="zh-CN" sz="2400" dirty="0">
                <a:solidFill>
                  <a:srgbClr val="FF0000"/>
                </a:solidFill>
              </a:rPr>
              <a:t>Switch</a:t>
            </a:r>
            <a:endParaRPr lang="en-US" sz="2400" dirty="0">
              <a:solidFill>
                <a:srgbClr val="FF0000"/>
              </a:solidFill>
            </a:endParaRPr>
          </a:p>
        </p:txBody>
      </p:sp>
      <p:cxnSp>
        <p:nvCxnSpPr>
          <p:cNvPr id="32" name="直线箭头连接符 31">
            <a:extLst>
              <a:ext uri="{FF2B5EF4-FFF2-40B4-BE49-F238E27FC236}">
                <a16:creationId xmlns:a16="http://schemas.microsoft.com/office/drawing/2014/main" id="{6496D0D3-92FA-F033-80BD-A0E27F7A0A5E}"/>
              </a:ext>
            </a:extLst>
          </p:cNvPr>
          <p:cNvCxnSpPr>
            <a:cxnSpLocks/>
            <a:stCxn id="31" idx="0"/>
          </p:cNvCxnSpPr>
          <p:nvPr/>
        </p:nvCxnSpPr>
        <p:spPr>
          <a:xfrm flipV="1">
            <a:off x="3973060" y="4387544"/>
            <a:ext cx="704372" cy="40124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5" name="文本框 34">
            <a:extLst>
              <a:ext uri="{FF2B5EF4-FFF2-40B4-BE49-F238E27FC236}">
                <a16:creationId xmlns:a16="http://schemas.microsoft.com/office/drawing/2014/main" id="{66E55248-EF60-3B9F-181D-4A99E36932E0}"/>
              </a:ext>
            </a:extLst>
          </p:cNvPr>
          <p:cNvSpPr txBox="1"/>
          <p:nvPr/>
        </p:nvSpPr>
        <p:spPr>
          <a:xfrm>
            <a:off x="5963286" y="4658607"/>
            <a:ext cx="1595309" cy="461665"/>
          </a:xfrm>
          <a:prstGeom prst="rect">
            <a:avLst/>
          </a:prstGeom>
          <a:noFill/>
        </p:spPr>
        <p:txBody>
          <a:bodyPr wrap="none" rtlCol="0">
            <a:spAutoFit/>
          </a:bodyPr>
          <a:lstStyle/>
          <a:p>
            <a:r>
              <a:rPr lang="en-US" altLang="zh-CN" sz="2400" dirty="0">
                <a:solidFill>
                  <a:srgbClr val="FF0000"/>
                </a:solidFill>
              </a:rPr>
              <a:t>Interrupt</a:t>
            </a:r>
            <a:endParaRPr lang="en-US" sz="2400" dirty="0">
              <a:solidFill>
                <a:srgbClr val="FF0000"/>
              </a:solidFill>
            </a:endParaRPr>
          </a:p>
        </p:txBody>
      </p:sp>
      <p:cxnSp>
        <p:nvCxnSpPr>
          <p:cNvPr id="36" name="直线箭头连接符 35">
            <a:extLst>
              <a:ext uri="{FF2B5EF4-FFF2-40B4-BE49-F238E27FC236}">
                <a16:creationId xmlns:a16="http://schemas.microsoft.com/office/drawing/2014/main" id="{0A502A7D-6114-84F1-7FC0-21B81FC00D05}"/>
              </a:ext>
            </a:extLst>
          </p:cNvPr>
          <p:cNvCxnSpPr>
            <a:cxnSpLocks/>
          </p:cNvCxnSpPr>
          <p:nvPr/>
        </p:nvCxnSpPr>
        <p:spPr>
          <a:xfrm flipV="1">
            <a:off x="6022143" y="4478448"/>
            <a:ext cx="0" cy="571954"/>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39" name="文本框 38">
            <a:extLst>
              <a:ext uri="{FF2B5EF4-FFF2-40B4-BE49-F238E27FC236}">
                <a16:creationId xmlns:a16="http://schemas.microsoft.com/office/drawing/2014/main" id="{E5D581BA-02BE-E58D-BCE4-42C0F1BDF2CD}"/>
              </a:ext>
            </a:extLst>
          </p:cNvPr>
          <p:cNvSpPr txBox="1"/>
          <p:nvPr/>
        </p:nvSpPr>
        <p:spPr>
          <a:xfrm>
            <a:off x="2438400" y="5661765"/>
            <a:ext cx="8066632" cy="461665"/>
          </a:xfrm>
          <a:prstGeom prst="rect">
            <a:avLst/>
          </a:prstGeom>
          <a:noFill/>
        </p:spPr>
        <p:txBody>
          <a:bodyPr wrap="none" rtlCol="0">
            <a:spAutoFit/>
          </a:bodyPr>
          <a:lstStyle/>
          <a:p>
            <a:r>
              <a:rPr lang="en-US" altLang="zh-CN" sz="2400" dirty="0">
                <a:solidFill>
                  <a:srgbClr val="0070C0"/>
                </a:solidFill>
              </a:rPr>
              <a:t>Interrupts</a:t>
            </a:r>
            <a:r>
              <a:rPr lang="zh-CN" altLang="en-US" sz="2400" dirty="0">
                <a:solidFill>
                  <a:srgbClr val="0070C0"/>
                </a:solidFill>
              </a:rPr>
              <a:t> </a:t>
            </a:r>
            <a:r>
              <a:rPr lang="en-US" altLang="zh-CN" sz="2400" dirty="0">
                <a:solidFill>
                  <a:srgbClr val="0070C0"/>
                </a:solidFill>
              </a:rPr>
              <a:t>allow</a:t>
            </a:r>
            <a:r>
              <a:rPr lang="zh-CN" altLang="en-US" sz="2400" dirty="0">
                <a:solidFill>
                  <a:srgbClr val="0070C0"/>
                </a:solidFill>
              </a:rPr>
              <a:t> </a:t>
            </a:r>
            <a:r>
              <a:rPr lang="en-US" altLang="zh-CN" sz="2400" dirty="0">
                <a:solidFill>
                  <a:srgbClr val="0070C0"/>
                </a:solidFill>
              </a:rPr>
              <a:t>for</a:t>
            </a:r>
            <a:r>
              <a:rPr lang="zh-CN" altLang="en-US" sz="2400" dirty="0">
                <a:solidFill>
                  <a:srgbClr val="0070C0"/>
                </a:solidFill>
              </a:rPr>
              <a:t> </a:t>
            </a:r>
            <a:r>
              <a:rPr lang="en-US" altLang="zh-CN" sz="2400" dirty="0">
                <a:solidFill>
                  <a:srgbClr val="0070C0"/>
                </a:solidFill>
              </a:rPr>
              <a:t>overlap</a:t>
            </a:r>
            <a:r>
              <a:rPr lang="zh-CN" altLang="en-US" sz="2400" dirty="0">
                <a:solidFill>
                  <a:srgbClr val="0070C0"/>
                </a:solidFill>
              </a:rPr>
              <a:t> </a:t>
            </a:r>
            <a:r>
              <a:rPr lang="en-US" altLang="zh-CN" sz="2400" dirty="0">
                <a:solidFill>
                  <a:srgbClr val="0070C0"/>
                </a:solidFill>
              </a:rPr>
              <a:t>of</a:t>
            </a:r>
            <a:r>
              <a:rPr lang="zh-CN" altLang="en-US" sz="2400" dirty="0">
                <a:solidFill>
                  <a:srgbClr val="0070C0"/>
                </a:solidFill>
              </a:rPr>
              <a:t> </a:t>
            </a:r>
            <a:r>
              <a:rPr lang="en-US" altLang="zh-CN" sz="2400" dirty="0">
                <a:solidFill>
                  <a:srgbClr val="0070C0"/>
                </a:solidFill>
              </a:rPr>
              <a:t>computation</a:t>
            </a:r>
            <a:r>
              <a:rPr lang="zh-CN" altLang="en-US" sz="2400" dirty="0">
                <a:solidFill>
                  <a:srgbClr val="0070C0"/>
                </a:solidFill>
              </a:rPr>
              <a:t> </a:t>
            </a:r>
            <a:r>
              <a:rPr lang="en-US" altLang="zh-CN" sz="2400" dirty="0">
                <a:solidFill>
                  <a:srgbClr val="0070C0"/>
                </a:solidFill>
              </a:rPr>
              <a:t>and</a:t>
            </a:r>
            <a:r>
              <a:rPr lang="zh-CN" altLang="en-US" sz="2400" dirty="0">
                <a:solidFill>
                  <a:srgbClr val="0070C0"/>
                </a:solidFill>
              </a:rPr>
              <a:t> </a:t>
            </a:r>
            <a:r>
              <a:rPr lang="en-US" altLang="zh-CN" sz="2400" dirty="0">
                <a:solidFill>
                  <a:srgbClr val="0070C0"/>
                </a:solidFill>
              </a:rPr>
              <a:t>I/O</a:t>
            </a:r>
            <a:endParaRPr lang="en-US" sz="2400" dirty="0">
              <a:solidFill>
                <a:srgbClr val="0070C0"/>
              </a:solidFill>
            </a:endParaRPr>
          </a:p>
        </p:txBody>
      </p:sp>
      <p:sp>
        <p:nvSpPr>
          <p:cNvPr id="41" name="矩形 40">
            <a:extLst>
              <a:ext uri="{FF2B5EF4-FFF2-40B4-BE49-F238E27FC236}">
                <a16:creationId xmlns:a16="http://schemas.microsoft.com/office/drawing/2014/main" id="{B2490C49-1E9F-A454-9208-2FA10432E9FA}"/>
              </a:ext>
            </a:extLst>
          </p:cNvPr>
          <p:cNvSpPr/>
          <p:nvPr/>
        </p:nvSpPr>
        <p:spPr>
          <a:xfrm>
            <a:off x="5989355" y="1186166"/>
            <a:ext cx="19661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42" name="矩形 41">
            <a:extLst>
              <a:ext uri="{FF2B5EF4-FFF2-40B4-BE49-F238E27FC236}">
                <a16:creationId xmlns:a16="http://schemas.microsoft.com/office/drawing/2014/main" id="{9A4D0088-23B2-026D-976B-3E03F3B1B98E}"/>
              </a:ext>
            </a:extLst>
          </p:cNvPr>
          <p:cNvSpPr/>
          <p:nvPr/>
        </p:nvSpPr>
        <p:spPr>
          <a:xfrm>
            <a:off x="6000608" y="3918928"/>
            <a:ext cx="19661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1" name="文本框 14">
            <a:extLst>
              <a:ext uri="{FF2B5EF4-FFF2-40B4-BE49-F238E27FC236}">
                <a16:creationId xmlns:a16="http://schemas.microsoft.com/office/drawing/2014/main" id="{38600445-BDF5-B55A-8D19-27EC21A9FEFA}"/>
              </a:ext>
            </a:extLst>
          </p:cNvPr>
          <p:cNvSpPr txBox="1"/>
          <p:nvPr/>
        </p:nvSpPr>
        <p:spPr>
          <a:xfrm>
            <a:off x="8985531" y="1266120"/>
            <a:ext cx="1944763" cy="707886"/>
          </a:xfrm>
          <a:prstGeom prst="rect">
            <a:avLst/>
          </a:prstGeom>
          <a:noFill/>
        </p:spPr>
        <p:txBody>
          <a:bodyPr wrap="none" rtlCol="0">
            <a:spAutoFit/>
          </a:bodyPr>
          <a:lstStyle/>
          <a:p>
            <a:r>
              <a:rPr lang="en-US" sz="2000" dirty="0">
                <a:solidFill>
                  <a:srgbClr val="FF0000"/>
                </a:solidFill>
              </a:rPr>
              <a:t>Polling </a:t>
            </a:r>
          </a:p>
          <a:p>
            <a:r>
              <a:rPr lang="en-US" sz="2000" dirty="0">
                <a:solidFill>
                  <a:srgbClr val="FF0000"/>
                </a:solidFill>
              </a:rPr>
              <a:t>(B</a:t>
            </a:r>
            <a:r>
              <a:rPr lang="en-US" altLang="zh-CN" sz="2000" dirty="0">
                <a:solidFill>
                  <a:srgbClr val="FF0000"/>
                </a:solidFill>
              </a:rPr>
              <a:t>usy-waiting)</a:t>
            </a:r>
            <a:endParaRPr lang="en-US" sz="2000" dirty="0">
              <a:solidFill>
                <a:srgbClr val="FF0000"/>
              </a:solidFill>
            </a:endParaRPr>
          </a:p>
        </p:txBody>
      </p:sp>
      <p:sp>
        <p:nvSpPr>
          <p:cNvPr id="15" name="文本框 14">
            <a:extLst>
              <a:ext uri="{FF2B5EF4-FFF2-40B4-BE49-F238E27FC236}">
                <a16:creationId xmlns:a16="http://schemas.microsoft.com/office/drawing/2014/main" id="{79E1E683-BAB5-952B-0A6E-4F664F249BCE}"/>
              </a:ext>
            </a:extLst>
          </p:cNvPr>
          <p:cNvSpPr txBox="1"/>
          <p:nvPr/>
        </p:nvSpPr>
        <p:spPr>
          <a:xfrm>
            <a:off x="8985531" y="3827610"/>
            <a:ext cx="2727029" cy="707886"/>
          </a:xfrm>
          <a:prstGeom prst="rect">
            <a:avLst/>
          </a:prstGeom>
          <a:noFill/>
        </p:spPr>
        <p:txBody>
          <a:bodyPr wrap="none" rtlCol="0">
            <a:spAutoFit/>
          </a:bodyPr>
          <a:lstStyle/>
          <a:p>
            <a:r>
              <a:rPr lang="en-GB" sz="2000" dirty="0">
                <a:solidFill>
                  <a:srgbClr val="FF0000"/>
                </a:solidFill>
              </a:rPr>
              <a:t>Interrupt</a:t>
            </a:r>
          </a:p>
          <a:p>
            <a:r>
              <a:rPr lang="en-GB" sz="2000" dirty="0">
                <a:solidFill>
                  <a:srgbClr val="FF0000"/>
                </a:solidFill>
              </a:rPr>
              <a:t>(Sleep while waiting</a:t>
            </a:r>
            <a:r>
              <a:rPr lang="en-US" sz="2000" dirty="0">
                <a:solidFill>
                  <a:srgbClr val="FF0000"/>
                </a:solidFill>
              </a:rPr>
              <a:t>)</a:t>
            </a:r>
            <a:endParaRPr lang="en-GB" sz="2000" dirty="0">
              <a:solidFill>
                <a:srgbClr val="FF0000"/>
              </a:solidFill>
            </a:endParaRPr>
          </a:p>
        </p:txBody>
      </p:sp>
    </p:spTree>
    <p:extLst>
      <p:ext uri="{BB962C8B-B14F-4D97-AF65-F5344CB8AC3E}">
        <p14:creationId xmlns:p14="http://schemas.microsoft.com/office/powerpoint/2010/main" val="2668028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animBg="1"/>
      <p:bldP spid="21" grpId="0" animBg="1"/>
      <p:bldP spid="22" grpId="0" animBg="1"/>
      <p:bldP spid="24" grpId="0" animBg="1"/>
      <p:bldP spid="25" grpId="0" animBg="1"/>
      <p:bldP spid="26" grpId="0"/>
      <p:bldP spid="31" grpId="0"/>
      <p:bldP spid="35" grpId="0"/>
      <p:bldP spid="39" grpId="0"/>
      <p:bldP spid="42"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0A91B51-78FD-1E50-F689-54F37FD5D2C1}"/>
              </a:ext>
            </a:extLst>
          </p:cNvPr>
          <p:cNvSpPr>
            <a:spLocks noGrp="1"/>
          </p:cNvSpPr>
          <p:nvPr>
            <p:ph type="title"/>
          </p:nvPr>
        </p:nvSpPr>
        <p:spPr/>
        <p:txBody>
          <a:bodyPr/>
          <a:lstStyle/>
          <a:p>
            <a:r>
              <a:rPr lang="en-US" altLang="zh-CN" dirty="0"/>
              <a:t>Interrupts</a:t>
            </a:r>
            <a:r>
              <a:rPr lang="zh-CN" altLang="en-US" dirty="0"/>
              <a:t> </a:t>
            </a:r>
            <a:r>
              <a:rPr lang="en-US" altLang="zh-CN" dirty="0"/>
              <a:t>VS.</a:t>
            </a:r>
            <a:r>
              <a:rPr lang="zh-CN" altLang="en-US" dirty="0"/>
              <a:t> </a:t>
            </a:r>
            <a:r>
              <a:rPr lang="en-US" altLang="zh-CN" dirty="0"/>
              <a:t>Polling</a:t>
            </a:r>
            <a:endParaRPr lang="en-US" dirty="0"/>
          </a:p>
        </p:txBody>
      </p:sp>
      <p:sp>
        <p:nvSpPr>
          <p:cNvPr id="3" name="内容占位符 2">
            <a:extLst>
              <a:ext uri="{FF2B5EF4-FFF2-40B4-BE49-F238E27FC236}">
                <a16:creationId xmlns:a16="http://schemas.microsoft.com/office/drawing/2014/main" id="{73E1AF7E-A7E5-61F6-3C8B-B652D0AB9D4B}"/>
              </a:ext>
            </a:extLst>
          </p:cNvPr>
          <p:cNvSpPr>
            <a:spLocks noGrp="1"/>
          </p:cNvSpPr>
          <p:nvPr>
            <p:ph idx="1"/>
          </p:nvPr>
        </p:nvSpPr>
        <p:spPr/>
        <p:txBody>
          <a:bodyPr>
            <a:normAutofit/>
          </a:bodyPr>
          <a:lstStyle/>
          <a:p>
            <a:r>
              <a:rPr lang="en-US" sz="3200" b="1" dirty="0">
                <a:solidFill>
                  <a:srgbClr val="0070C0"/>
                </a:solidFill>
              </a:rPr>
              <a:t>Fast device</a:t>
            </a:r>
            <a:r>
              <a:rPr lang="en-US" sz="3200" dirty="0"/>
              <a:t>: Better to spin-wait than take interrupt overhead</a:t>
            </a:r>
          </a:p>
          <a:p>
            <a:r>
              <a:rPr lang="en-US" sz="3200" b="1" dirty="0">
                <a:solidFill>
                  <a:srgbClr val="FF0000"/>
                </a:solidFill>
              </a:rPr>
              <a:t>Flood of interrupts arrive</a:t>
            </a:r>
          </a:p>
          <a:p>
            <a:pPr lvl="1"/>
            <a:r>
              <a:rPr lang="en-US" sz="2800" dirty="0"/>
              <a:t>Can lead to </a:t>
            </a:r>
            <a:r>
              <a:rPr lang="en-US" sz="2800" dirty="0" err="1">
                <a:solidFill>
                  <a:srgbClr val="FF0000"/>
                </a:solidFill>
              </a:rPr>
              <a:t>livelock</a:t>
            </a:r>
            <a:r>
              <a:rPr lang="en-US" sz="2800" dirty="0"/>
              <a:t> (always handling interrupts)</a:t>
            </a:r>
          </a:p>
          <a:p>
            <a:r>
              <a:rPr lang="en-US" sz="3200" b="1" dirty="0">
                <a:solidFill>
                  <a:srgbClr val="0070C0"/>
                </a:solidFill>
              </a:rPr>
              <a:t>Performance improvement</a:t>
            </a:r>
          </a:p>
          <a:p>
            <a:pPr lvl="1"/>
            <a:r>
              <a:rPr lang="en-US" sz="2800" dirty="0">
                <a:solidFill>
                  <a:srgbClr val="0070C0"/>
                </a:solidFill>
              </a:rPr>
              <a:t>Interrupt coalescing </a:t>
            </a:r>
            <a:r>
              <a:rPr lang="en-US" sz="2800" dirty="0"/>
              <a:t>(batch together several interrupts)</a:t>
            </a:r>
          </a:p>
        </p:txBody>
      </p:sp>
    </p:spTree>
    <p:extLst>
      <p:ext uri="{BB962C8B-B14F-4D97-AF65-F5344CB8AC3E}">
        <p14:creationId xmlns:p14="http://schemas.microsoft.com/office/powerpoint/2010/main" val="3040590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1A8290-29DD-9057-2DAC-394B09BC36BD}"/>
              </a:ext>
            </a:extLst>
          </p:cNvPr>
          <p:cNvSpPr>
            <a:spLocks noGrp="1"/>
          </p:cNvSpPr>
          <p:nvPr>
            <p:ph type="title"/>
          </p:nvPr>
        </p:nvSpPr>
        <p:spPr>
          <a:xfrm>
            <a:off x="1838587" y="274639"/>
            <a:ext cx="8502294" cy="532956"/>
          </a:xfrm>
        </p:spPr>
        <p:txBody>
          <a:bodyPr/>
          <a:lstStyle/>
          <a:p>
            <a:r>
              <a:rPr lang="en-US" altLang="zh-CN" dirty="0"/>
              <a:t>Programmed</a:t>
            </a:r>
            <a:r>
              <a:rPr lang="zh-CN" altLang="en-US" dirty="0"/>
              <a:t> </a:t>
            </a:r>
            <a:r>
              <a:rPr lang="en-US" altLang="zh-CN" dirty="0"/>
              <a:t>I/O</a:t>
            </a:r>
            <a:r>
              <a:rPr lang="zh-CN" altLang="en-US" dirty="0"/>
              <a:t> </a:t>
            </a:r>
            <a:r>
              <a:rPr lang="en-US" altLang="zh-CN" dirty="0"/>
              <a:t>(PIO)</a:t>
            </a:r>
            <a:endParaRPr lang="en-US" dirty="0"/>
          </a:p>
        </p:txBody>
      </p:sp>
      <p:sp>
        <p:nvSpPr>
          <p:cNvPr id="3" name="内容占位符 2">
            <a:extLst>
              <a:ext uri="{FF2B5EF4-FFF2-40B4-BE49-F238E27FC236}">
                <a16:creationId xmlns:a16="http://schemas.microsoft.com/office/drawing/2014/main" id="{168F4742-C9EC-6A4A-2204-73AC5491B3EB}"/>
              </a:ext>
            </a:extLst>
          </p:cNvPr>
          <p:cNvSpPr>
            <a:spLocks noGrp="1"/>
          </p:cNvSpPr>
          <p:nvPr>
            <p:ph idx="1"/>
          </p:nvPr>
        </p:nvSpPr>
        <p:spPr>
          <a:xfrm>
            <a:off x="1838587" y="3732757"/>
            <a:ext cx="8502294" cy="2479201"/>
          </a:xfrm>
        </p:spPr>
        <p:txBody>
          <a:bodyPr/>
          <a:lstStyle/>
          <a:p>
            <a:r>
              <a:rPr lang="en-US" altLang="zh-CN" dirty="0"/>
              <a:t>Programmed</a:t>
            </a:r>
            <a:r>
              <a:rPr lang="zh-CN" altLang="en-US" dirty="0"/>
              <a:t> </a:t>
            </a:r>
            <a:r>
              <a:rPr lang="en-US" altLang="zh-CN" dirty="0"/>
              <a:t>I/O</a:t>
            </a:r>
          </a:p>
          <a:p>
            <a:pPr lvl="1"/>
            <a:r>
              <a:rPr lang="en-US" altLang="zh-CN" dirty="0"/>
              <a:t>CPU</a:t>
            </a:r>
            <a:r>
              <a:rPr lang="zh-CN" altLang="en-US" dirty="0"/>
              <a:t> </a:t>
            </a:r>
            <a:r>
              <a:rPr lang="en-US" altLang="zh-CN" dirty="0"/>
              <a:t>directly</a:t>
            </a:r>
            <a:r>
              <a:rPr lang="zh-CN" altLang="en-US" dirty="0"/>
              <a:t> </a:t>
            </a:r>
            <a:r>
              <a:rPr lang="en-US" altLang="zh-CN" dirty="0"/>
              <a:t>tells</a:t>
            </a:r>
            <a:r>
              <a:rPr lang="zh-CN" altLang="en-US" dirty="0"/>
              <a:t> </a:t>
            </a:r>
            <a:r>
              <a:rPr lang="en-US" altLang="zh-CN" dirty="0"/>
              <a:t>device</a:t>
            </a:r>
            <a:r>
              <a:rPr lang="zh-CN" altLang="en-US" dirty="0"/>
              <a:t> </a:t>
            </a:r>
            <a:r>
              <a:rPr lang="en-US" altLang="zh-CN" dirty="0"/>
              <a:t>what</a:t>
            </a:r>
            <a:r>
              <a:rPr lang="zh-CN" altLang="en-US" dirty="0"/>
              <a:t> </a:t>
            </a:r>
            <a:r>
              <a:rPr lang="en-US" altLang="zh-CN" dirty="0"/>
              <a:t>the</a:t>
            </a:r>
            <a:r>
              <a:rPr lang="zh-CN" altLang="en-US" dirty="0"/>
              <a:t> </a:t>
            </a:r>
            <a:r>
              <a:rPr lang="en-US" altLang="zh-CN" dirty="0"/>
              <a:t>data</a:t>
            </a:r>
            <a:r>
              <a:rPr lang="zh-CN" altLang="en-US" dirty="0"/>
              <a:t> </a:t>
            </a:r>
            <a:r>
              <a:rPr lang="en-US" altLang="zh-CN" dirty="0"/>
              <a:t>is</a:t>
            </a:r>
            <a:r>
              <a:rPr lang="zh-CN" altLang="en-US" dirty="0"/>
              <a:t> </a:t>
            </a:r>
            <a:endParaRPr lang="en-US" altLang="zh-CN" dirty="0"/>
          </a:p>
          <a:p>
            <a:r>
              <a:rPr lang="en-US" altLang="zh-CN" dirty="0"/>
              <a:t>Data</a:t>
            </a:r>
            <a:r>
              <a:rPr lang="zh-CN" altLang="en-US" dirty="0"/>
              <a:t> </a:t>
            </a:r>
            <a:r>
              <a:rPr lang="en-US" altLang="zh-CN" dirty="0"/>
              <a:t>transfer</a:t>
            </a:r>
            <a:r>
              <a:rPr lang="zh-CN" altLang="en-US" dirty="0"/>
              <a:t> </a:t>
            </a:r>
            <a:r>
              <a:rPr lang="en-US" altLang="zh-CN" dirty="0"/>
              <a:t>can</a:t>
            </a:r>
            <a:r>
              <a:rPr lang="zh-CN" altLang="en-US" dirty="0"/>
              <a:t> </a:t>
            </a:r>
            <a:r>
              <a:rPr lang="en-US" altLang="zh-CN" dirty="0"/>
              <a:t>be</a:t>
            </a:r>
            <a:r>
              <a:rPr lang="zh-CN" altLang="en-US" dirty="0"/>
              <a:t> </a:t>
            </a:r>
            <a:r>
              <a:rPr lang="en-US" altLang="zh-CN" dirty="0"/>
              <a:t>still</a:t>
            </a:r>
            <a:r>
              <a:rPr lang="zh-CN" altLang="en-US" dirty="0"/>
              <a:t> </a:t>
            </a:r>
            <a:r>
              <a:rPr lang="en-US" altLang="zh-CN" b="1" dirty="0">
                <a:solidFill>
                  <a:srgbClr val="FF0000"/>
                </a:solidFill>
              </a:rPr>
              <a:t>costly</a:t>
            </a:r>
            <a:endParaRPr lang="en-US" b="1" dirty="0">
              <a:solidFill>
                <a:srgbClr val="FF0000"/>
              </a:solidFill>
            </a:endParaRPr>
          </a:p>
        </p:txBody>
      </p:sp>
      <p:sp>
        <p:nvSpPr>
          <p:cNvPr id="5" name="文本框 4">
            <a:extLst>
              <a:ext uri="{FF2B5EF4-FFF2-40B4-BE49-F238E27FC236}">
                <a16:creationId xmlns:a16="http://schemas.microsoft.com/office/drawing/2014/main" id="{1C723263-8223-D656-307C-F320B112F893}"/>
              </a:ext>
            </a:extLst>
          </p:cNvPr>
          <p:cNvSpPr txBox="1"/>
          <p:nvPr/>
        </p:nvSpPr>
        <p:spPr>
          <a:xfrm>
            <a:off x="2349049" y="1692752"/>
            <a:ext cx="1018227" cy="523220"/>
          </a:xfrm>
          <a:prstGeom prst="rect">
            <a:avLst/>
          </a:prstGeom>
          <a:noFill/>
        </p:spPr>
        <p:txBody>
          <a:bodyPr wrap="none" rtlCol="0">
            <a:spAutoFit/>
          </a:bodyPr>
          <a:lstStyle/>
          <a:p>
            <a:r>
              <a:rPr lang="en-US" altLang="zh-CN" sz="2800" dirty="0"/>
              <a:t>CPU:</a:t>
            </a:r>
            <a:endParaRPr lang="en-US" sz="2800" dirty="0"/>
          </a:p>
        </p:txBody>
      </p:sp>
      <p:sp>
        <p:nvSpPr>
          <p:cNvPr id="6" name="文本框 5">
            <a:extLst>
              <a:ext uri="{FF2B5EF4-FFF2-40B4-BE49-F238E27FC236}">
                <a16:creationId xmlns:a16="http://schemas.microsoft.com/office/drawing/2014/main" id="{908B10EC-D215-563E-3FE7-8091534D09F9}"/>
              </a:ext>
            </a:extLst>
          </p:cNvPr>
          <p:cNvSpPr txBox="1"/>
          <p:nvPr/>
        </p:nvSpPr>
        <p:spPr>
          <a:xfrm>
            <a:off x="2320195" y="2562616"/>
            <a:ext cx="1263487" cy="523220"/>
          </a:xfrm>
          <a:prstGeom prst="rect">
            <a:avLst/>
          </a:prstGeom>
          <a:noFill/>
        </p:spPr>
        <p:txBody>
          <a:bodyPr wrap="none" rtlCol="0">
            <a:spAutoFit/>
          </a:bodyPr>
          <a:lstStyle/>
          <a:p>
            <a:r>
              <a:rPr lang="en-US" altLang="zh-CN" sz="2800" dirty="0"/>
              <a:t>DISK:</a:t>
            </a:r>
            <a:endParaRPr lang="en-US" sz="2800" dirty="0"/>
          </a:p>
        </p:txBody>
      </p:sp>
      <p:sp>
        <p:nvSpPr>
          <p:cNvPr id="7" name="矩形 6">
            <a:extLst>
              <a:ext uri="{FF2B5EF4-FFF2-40B4-BE49-F238E27FC236}">
                <a16:creationId xmlns:a16="http://schemas.microsoft.com/office/drawing/2014/main" id="{FFF790DF-C4F8-C797-92CD-B65F30A4ACE8}"/>
              </a:ext>
            </a:extLst>
          </p:cNvPr>
          <p:cNvSpPr/>
          <p:nvPr/>
        </p:nvSpPr>
        <p:spPr>
          <a:xfrm>
            <a:off x="3441015" y="1692752"/>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8" name="矩形 7">
            <a:extLst>
              <a:ext uri="{FF2B5EF4-FFF2-40B4-BE49-F238E27FC236}">
                <a16:creationId xmlns:a16="http://schemas.microsoft.com/office/drawing/2014/main" id="{D05779DE-0C26-DC84-7AC4-349DA418857E}"/>
              </a:ext>
            </a:extLst>
          </p:cNvPr>
          <p:cNvSpPr/>
          <p:nvPr/>
        </p:nvSpPr>
        <p:spPr>
          <a:xfrm>
            <a:off x="5595887" y="1692752"/>
            <a:ext cx="2043164" cy="52322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B</a:t>
            </a:r>
            <a:endParaRPr lang="en-US" dirty="0"/>
          </a:p>
        </p:txBody>
      </p:sp>
      <p:sp>
        <p:nvSpPr>
          <p:cNvPr id="10" name="矩形 9">
            <a:extLst>
              <a:ext uri="{FF2B5EF4-FFF2-40B4-BE49-F238E27FC236}">
                <a16:creationId xmlns:a16="http://schemas.microsoft.com/office/drawing/2014/main" id="{662913BD-5890-CB85-AFC6-47A2DB0EDD0D}"/>
              </a:ext>
            </a:extLst>
          </p:cNvPr>
          <p:cNvSpPr/>
          <p:nvPr/>
        </p:nvSpPr>
        <p:spPr>
          <a:xfrm>
            <a:off x="5802985" y="2585396"/>
            <a:ext cx="1259125" cy="523220"/>
          </a:xfrm>
          <a:prstGeom prst="rect">
            <a:avLst/>
          </a:prstGeom>
          <a:blipFill>
            <a:blip r:embed="rId3"/>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1" name="矩形 10">
            <a:extLst>
              <a:ext uri="{FF2B5EF4-FFF2-40B4-BE49-F238E27FC236}">
                <a16:creationId xmlns:a16="http://schemas.microsoft.com/office/drawing/2014/main" id="{1124D52F-F104-2C42-1968-2655F1DBFE8E}"/>
              </a:ext>
            </a:extLst>
          </p:cNvPr>
          <p:cNvSpPr/>
          <p:nvPr/>
        </p:nvSpPr>
        <p:spPr>
          <a:xfrm>
            <a:off x="7692416" y="1692752"/>
            <a:ext cx="1259125" cy="523220"/>
          </a:xfrm>
          <a:prstGeom prst="rect">
            <a:avLst/>
          </a:prstGeom>
          <a:gradFill>
            <a:gsLst>
              <a:gs pos="0">
                <a:schemeClr val="accent2">
                  <a:lumMod val="40000"/>
                  <a:lumOff val="60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A</a:t>
            </a:r>
            <a:endParaRPr lang="en-US" dirty="0"/>
          </a:p>
        </p:txBody>
      </p:sp>
      <p:sp>
        <p:nvSpPr>
          <p:cNvPr id="12" name="矩形 11">
            <a:extLst>
              <a:ext uri="{FF2B5EF4-FFF2-40B4-BE49-F238E27FC236}">
                <a16:creationId xmlns:a16="http://schemas.microsoft.com/office/drawing/2014/main" id="{8F2E6D14-C894-ACC8-E87D-3EEE9B816975}"/>
              </a:ext>
            </a:extLst>
          </p:cNvPr>
          <p:cNvSpPr/>
          <p:nvPr/>
        </p:nvSpPr>
        <p:spPr>
          <a:xfrm>
            <a:off x="4753504" y="1692752"/>
            <a:ext cx="842382" cy="523220"/>
          </a:xfrm>
          <a:prstGeom prst="rect">
            <a:avLst/>
          </a:prstGeom>
          <a:blipFill>
            <a:blip r:embed="rId4"/>
            <a:tile tx="0" ty="0" sx="100000" sy="100000" flip="none" algn="tl"/>
          </a:blipFill>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zh-CN" dirty="0"/>
              <a:t>DATA</a:t>
            </a:r>
            <a:endParaRPr lang="en-US" dirty="0"/>
          </a:p>
        </p:txBody>
      </p:sp>
    </p:spTree>
    <p:extLst>
      <p:ext uri="{BB962C8B-B14F-4D97-AF65-F5344CB8AC3E}">
        <p14:creationId xmlns:p14="http://schemas.microsoft.com/office/powerpoint/2010/main" val="1430441955"/>
      </p:ext>
    </p:extLst>
  </p:cSld>
  <p:clrMapOvr>
    <a:masterClrMapping/>
  </p:clrMapOvr>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98149</TotalTime>
  <Pages>60</Pages>
  <Words>1594</Words>
  <Application>Microsoft Office PowerPoint</Application>
  <PresentationFormat>Widescreen</PresentationFormat>
  <Paragraphs>454</Paragraphs>
  <Slides>35</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35</vt:i4>
      </vt:variant>
    </vt:vector>
  </HeadingPairs>
  <TitlesOfParts>
    <vt:vector size="43" baseType="lpstr">
      <vt:lpstr>Gill Sans</vt:lpstr>
      <vt:lpstr>Gill Sans Light</vt:lpstr>
      <vt:lpstr>Arial</vt:lpstr>
      <vt:lpstr>Arial</vt:lpstr>
      <vt:lpstr>Cambria Math</vt:lpstr>
      <vt:lpstr>Comic Sans MS</vt:lpstr>
      <vt:lpstr>Helvetica</vt:lpstr>
      <vt:lpstr>Office</vt:lpstr>
      <vt:lpstr>CSC 112: Computer Operating Systems Lecture XX   I/O</vt:lpstr>
      <vt:lpstr>Outlines</vt:lpstr>
      <vt:lpstr>I/O Devices</vt:lpstr>
      <vt:lpstr>I/O Hardware</vt:lpstr>
      <vt:lpstr>I/O Hardware in a Typical PC</vt:lpstr>
      <vt:lpstr>I/O Hardware</vt:lpstr>
      <vt:lpstr>I/O Communication Protocol</vt:lpstr>
      <vt:lpstr>Interrupts VS. Polling</vt:lpstr>
      <vt:lpstr>Programmed I/O (PIO)</vt:lpstr>
      <vt:lpstr>Direct Memory Access (DMA)</vt:lpstr>
      <vt:lpstr>Direct Memory Access (DMA)</vt:lpstr>
      <vt:lpstr>I/O Communication Methods</vt:lpstr>
      <vt:lpstr>Device Drivers</vt:lpstr>
      <vt:lpstr>Hard Disk Drives (HDDs)</vt:lpstr>
      <vt:lpstr>Hard Disk Drives (HDDs)</vt:lpstr>
      <vt:lpstr>Hard Disk Drives (HDDs)</vt:lpstr>
      <vt:lpstr>Hard Disk Drives (HDDs)</vt:lpstr>
      <vt:lpstr>Hard Disk Drives (HDDs)</vt:lpstr>
      <vt:lpstr>Hard Disk Drives (HDDs)</vt:lpstr>
      <vt:lpstr>HDDs’ Performance</vt:lpstr>
      <vt:lpstr>Effect of Workloads</vt:lpstr>
      <vt:lpstr>Solid-State Disk (SSD)</vt:lpstr>
      <vt:lpstr>SSD</vt:lpstr>
      <vt:lpstr>SSD</vt:lpstr>
      <vt:lpstr>SSD</vt:lpstr>
      <vt:lpstr>SSD</vt:lpstr>
      <vt:lpstr>SSD</vt:lpstr>
      <vt:lpstr>SSD</vt:lpstr>
      <vt:lpstr>SSD</vt:lpstr>
      <vt:lpstr>SSD</vt:lpstr>
      <vt:lpstr>SSD</vt:lpstr>
      <vt:lpstr>SSD</vt:lpstr>
      <vt:lpstr>SSD</vt:lpstr>
      <vt:lpstr>SSD</vt:lpstr>
      <vt:lpstr>Summary</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1029</cp:revision>
  <cp:lastPrinted>2022-03-15T20:14:46Z</cp:lastPrinted>
  <dcterms:created xsi:type="dcterms:W3CDTF">1995-08-12T11:37:26Z</dcterms:created>
  <dcterms:modified xsi:type="dcterms:W3CDTF">2025-02-13T23:09:27Z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