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3"/>
    <p:restoredTop sz="84967" autoAdjust="0"/>
  </p:normalViewPr>
  <p:slideViewPr>
    <p:cSldViewPr>
      <p:cViewPr varScale="1">
        <p:scale>
          <a:sx n="70" d="100"/>
          <a:sy n="70" d="100"/>
        </p:scale>
        <p:origin x="1445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76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Arial MT"/>
                <a:cs typeface="Arial MT"/>
              </a:rPr>
              <a:t>Keyboards</a:t>
            </a:r>
            <a:r>
              <a:rPr lang="en-GB" sz="1200" spc="-65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are</a:t>
            </a:r>
            <a:r>
              <a:rPr lang="en-GB" sz="1200" spc="-55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"intelligent"</a:t>
            </a:r>
            <a:r>
              <a:rPr lang="en-GB" sz="1200" spc="-60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(have</a:t>
            </a:r>
            <a:r>
              <a:rPr lang="en-GB" sz="1200" spc="-55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their</a:t>
            </a:r>
            <a:r>
              <a:rPr lang="en-GB" sz="1200" spc="-60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own</a:t>
            </a:r>
            <a:r>
              <a:rPr lang="en-GB" sz="1200" spc="-60" dirty="0">
                <a:latin typeface="Arial MT"/>
                <a:cs typeface="Arial MT"/>
              </a:rPr>
              <a:t> </a:t>
            </a:r>
            <a:r>
              <a:rPr lang="en-GB" sz="1200" spc="-10" dirty="0">
                <a:latin typeface="Arial MT"/>
                <a:cs typeface="Arial MT"/>
              </a:rPr>
              <a:t>processor)</a:t>
            </a:r>
            <a:endParaRPr lang="en-GB" sz="1200" dirty="0">
              <a:latin typeface="Arial MT"/>
              <a:cs typeface="Arial MT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0599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9768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chemeClr val="tx1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chemeClr val="tx1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jp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8.png"/><Relationship Id="rId5" Type="http://schemas.openxmlformats.org/officeDocument/2006/relationships/image" Target="../media/image13.png"/><Relationship Id="rId10" Type="http://schemas.openxmlformats.org/officeDocument/2006/relationships/image" Target="../media/image28.png"/><Relationship Id="rId4" Type="http://schemas.openxmlformats.org/officeDocument/2006/relationships/image" Target="../media/image9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XX</a:t>
            </a:r>
            <a:br>
              <a:rPr lang="en-US" sz="3000" dirty="0"/>
            </a:br>
            <a:br>
              <a:rPr lang="en-US" sz="3000" dirty="0"/>
            </a:br>
            <a:br>
              <a:rPr lang="en-US" sz="3000"/>
            </a:br>
            <a:r>
              <a:rPr lang="en-US" sz="3000"/>
              <a:t>IO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509" y="2769247"/>
            <a:ext cx="6120130" cy="2089150"/>
            <a:chOff x="883509" y="2769247"/>
            <a:chExt cx="6120130" cy="2089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8936" y="2769247"/>
              <a:ext cx="934268" cy="61116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30175" y="2813047"/>
              <a:ext cx="817244" cy="499109"/>
            </a:xfrm>
            <a:custGeom>
              <a:avLst/>
              <a:gdLst/>
              <a:ahLst/>
              <a:cxnLst/>
              <a:rect l="l" t="t" r="r" b="b"/>
              <a:pathLst>
                <a:path w="817245" h="499110">
                  <a:moveTo>
                    <a:pt x="816889" y="170620"/>
                  </a:moveTo>
                  <a:lnTo>
                    <a:pt x="781746" y="136860"/>
                  </a:lnTo>
                  <a:lnTo>
                    <a:pt x="746901" y="106811"/>
                  </a:lnTo>
                  <a:lnTo>
                    <a:pt x="712353" y="80473"/>
                  </a:lnTo>
                  <a:lnTo>
                    <a:pt x="678104" y="57845"/>
                  </a:lnTo>
                  <a:lnTo>
                    <a:pt x="644153" y="38928"/>
                  </a:lnTo>
                  <a:lnTo>
                    <a:pt x="577144" y="12225"/>
                  </a:lnTo>
                  <a:lnTo>
                    <a:pt x="511327" y="364"/>
                  </a:lnTo>
                  <a:lnTo>
                    <a:pt x="478865" y="0"/>
                  </a:lnTo>
                  <a:lnTo>
                    <a:pt x="446701" y="3345"/>
                  </a:lnTo>
                  <a:lnTo>
                    <a:pt x="383268" y="21169"/>
                  </a:lnTo>
                  <a:lnTo>
                    <a:pt x="321026" y="53834"/>
                  </a:lnTo>
                  <a:lnTo>
                    <a:pt x="259976" y="101341"/>
                  </a:lnTo>
                  <a:lnTo>
                    <a:pt x="229898" y="130661"/>
                  </a:lnTo>
                  <a:lnTo>
                    <a:pt x="200118" y="163691"/>
                  </a:lnTo>
                  <a:lnTo>
                    <a:pt x="170636" y="200431"/>
                  </a:lnTo>
                  <a:lnTo>
                    <a:pt x="141452" y="240882"/>
                  </a:lnTo>
                  <a:lnTo>
                    <a:pt x="112565" y="285044"/>
                  </a:lnTo>
                  <a:lnTo>
                    <a:pt x="83977" y="332916"/>
                  </a:lnTo>
                  <a:lnTo>
                    <a:pt x="55686" y="384498"/>
                  </a:lnTo>
                  <a:lnTo>
                    <a:pt x="27694" y="439791"/>
                  </a:lnTo>
                  <a:lnTo>
                    <a:pt x="0" y="498795"/>
                  </a:lnTo>
                </a:path>
              </a:pathLst>
            </a:custGeom>
            <a:ln w="508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3509" y="3900192"/>
              <a:ext cx="1366376" cy="95813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Direct</a:t>
            </a:r>
            <a:r>
              <a:rPr spc="-50" dirty="0"/>
              <a:t> </a:t>
            </a:r>
            <a:r>
              <a:rPr dirty="0"/>
              <a:t>Memory</a:t>
            </a:r>
            <a:r>
              <a:rPr spc="-165" dirty="0"/>
              <a:t> </a:t>
            </a:r>
            <a:r>
              <a:rPr dirty="0"/>
              <a:t>Access</a:t>
            </a:r>
            <a:r>
              <a:rPr spc="-40" dirty="0"/>
              <a:t> </a:t>
            </a:r>
            <a:r>
              <a:rPr dirty="0"/>
              <a:t>(DMA)</a:t>
            </a:r>
            <a:r>
              <a:rPr spc="-50" dirty="0"/>
              <a:t> </a:t>
            </a:r>
            <a:r>
              <a:rPr spc="-25" dirty="0"/>
              <a:t>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1607" y="1088896"/>
            <a:ext cx="8241665" cy="146193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complex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controllers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main </a:t>
            </a:r>
            <a:r>
              <a:rPr sz="2200" dirty="0">
                <a:latin typeface="Arial MT"/>
                <a:cs typeface="Arial MT"/>
              </a:rPr>
              <a:t>memory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independent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CPU</a:t>
            </a:r>
            <a:endParaRPr sz="2200">
              <a:latin typeface="Arial MT"/>
              <a:cs typeface="Arial MT"/>
            </a:endParaRPr>
          </a:p>
          <a:p>
            <a:pPr>
              <a:spcBef>
                <a:spcPts val="695"/>
              </a:spcBef>
            </a:pPr>
            <a:endParaRPr sz="2200">
              <a:latin typeface="Arial MT"/>
              <a:cs typeface="Arial MT"/>
            </a:endParaRPr>
          </a:p>
          <a:p>
            <a:pPr marR="564515" algn="ctr"/>
            <a:r>
              <a:rPr sz="2200" dirty="0">
                <a:latin typeface="Arial"/>
                <a:cs typeface="Arial"/>
              </a:rPr>
              <a:t>DMA</a:t>
            </a:r>
            <a:r>
              <a:rPr sz="2200" spc="-14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transfer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sequence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8112" y="4374939"/>
            <a:ext cx="4279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66399" y="5367485"/>
            <a:ext cx="7859395" cy="745490"/>
          </a:xfrm>
          <a:custGeom>
            <a:avLst/>
            <a:gdLst/>
            <a:ahLst/>
            <a:cxnLst/>
            <a:rect l="l" t="t" r="r" b="b"/>
            <a:pathLst>
              <a:path w="7859395" h="745489">
                <a:moveTo>
                  <a:pt x="7300402" y="0"/>
                </a:moveTo>
                <a:lnTo>
                  <a:pt x="7300402" y="253267"/>
                </a:lnTo>
                <a:lnTo>
                  <a:pt x="558800" y="253267"/>
                </a:lnTo>
                <a:lnTo>
                  <a:pt x="558800" y="0"/>
                </a:lnTo>
                <a:lnTo>
                  <a:pt x="0" y="372452"/>
                </a:lnTo>
                <a:lnTo>
                  <a:pt x="558800" y="744905"/>
                </a:lnTo>
                <a:lnTo>
                  <a:pt x="558800" y="491637"/>
                </a:lnTo>
                <a:lnTo>
                  <a:pt x="7300402" y="491637"/>
                </a:lnTo>
                <a:lnTo>
                  <a:pt x="7300402" y="744905"/>
                </a:lnTo>
                <a:lnTo>
                  <a:pt x="7859202" y="372452"/>
                </a:lnTo>
                <a:lnTo>
                  <a:pt x="7300402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45125" y="5590129"/>
            <a:ext cx="385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Bus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86614" y="3813716"/>
            <a:ext cx="1988278" cy="99413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553212" y="4574123"/>
            <a:ext cx="12649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main </a:t>
            </a:r>
            <a:r>
              <a:rPr sz="1500" spc="-10" dirty="0">
                <a:latin typeface="Arial"/>
                <a:cs typeface="Arial"/>
              </a:rPr>
              <a:t>memory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92215" y="4790023"/>
            <a:ext cx="5861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10" dirty="0">
                <a:latin typeface="Arial"/>
                <a:cs typeface="Arial"/>
              </a:rPr>
              <a:t>(RAM)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761493" y="3273808"/>
            <a:ext cx="1271905" cy="1495425"/>
            <a:chOff x="3237492" y="3273807"/>
            <a:chExt cx="1271905" cy="1495425"/>
          </a:xfrm>
        </p:grpSpPr>
        <p:sp>
          <p:nvSpPr>
            <p:cNvPr id="15" name="object 15"/>
            <p:cNvSpPr/>
            <p:nvPr/>
          </p:nvSpPr>
          <p:spPr>
            <a:xfrm>
              <a:off x="3243842" y="3280157"/>
              <a:ext cx="1259205" cy="1482725"/>
            </a:xfrm>
            <a:custGeom>
              <a:avLst/>
              <a:gdLst/>
              <a:ahLst/>
              <a:cxnLst/>
              <a:rect l="l" t="t" r="r" b="b"/>
              <a:pathLst>
                <a:path w="1259204" h="1482725">
                  <a:moveTo>
                    <a:pt x="1258884" y="0"/>
                  </a:moveTo>
                  <a:lnTo>
                    <a:pt x="0" y="0"/>
                  </a:lnTo>
                  <a:lnTo>
                    <a:pt x="0" y="1482190"/>
                  </a:lnTo>
                  <a:lnTo>
                    <a:pt x="1258884" y="1482190"/>
                  </a:lnTo>
                  <a:lnTo>
                    <a:pt x="1258884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3842" y="3280157"/>
              <a:ext cx="1259205" cy="1482725"/>
            </a:xfrm>
            <a:custGeom>
              <a:avLst/>
              <a:gdLst/>
              <a:ahLst/>
              <a:cxnLst/>
              <a:rect l="l" t="t" r="r" b="b"/>
              <a:pathLst>
                <a:path w="1259204" h="1482725">
                  <a:moveTo>
                    <a:pt x="0" y="0"/>
                  </a:moveTo>
                  <a:lnTo>
                    <a:pt x="1258884" y="0"/>
                  </a:lnTo>
                  <a:lnTo>
                    <a:pt x="1258884" y="1482190"/>
                  </a:lnTo>
                  <a:lnTo>
                    <a:pt x="0" y="14821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945310" y="3304674"/>
            <a:ext cx="904240" cy="469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 algn="ctr">
              <a:lnSpc>
                <a:spcPts val="1750"/>
              </a:lnSpc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DMA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ts val="1750"/>
              </a:lnSpc>
            </a:pPr>
            <a:r>
              <a:rPr sz="1500" spc="-10" dirty="0">
                <a:latin typeface="Arial"/>
                <a:cs typeface="Arial"/>
              </a:rPr>
              <a:t>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566553" y="3273808"/>
            <a:ext cx="1271905" cy="1495425"/>
            <a:chOff x="5042552" y="3273807"/>
            <a:chExt cx="1271905" cy="1495425"/>
          </a:xfrm>
        </p:grpSpPr>
        <p:sp>
          <p:nvSpPr>
            <p:cNvPr id="19" name="object 19"/>
            <p:cNvSpPr/>
            <p:nvPr/>
          </p:nvSpPr>
          <p:spPr>
            <a:xfrm>
              <a:off x="5048902" y="3280157"/>
              <a:ext cx="1259205" cy="1482725"/>
            </a:xfrm>
            <a:custGeom>
              <a:avLst/>
              <a:gdLst/>
              <a:ahLst/>
              <a:cxnLst/>
              <a:rect l="l" t="t" r="r" b="b"/>
              <a:pathLst>
                <a:path w="1259204" h="1482725">
                  <a:moveTo>
                    <a:pt x="1258884" y="0"/>
                  </a:moveTo>
                  <a:lnTo>
                    <a:pt x="0" y="0"/>
                  </a:lnTo>
                  <a:lnTo>
                    <a:pt x="0" y="1482190"/>
                  </a:lnTo>
                  <a:lnTo>
                    <a:pt x="1258884" y="1482190"/>
                  </a:lnTo>
                  <a:lnTo>
                    <a:pt x="1258884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48902" y="3280157"/>
              <a:ext cx="1259205" cy="1482725"/>
            </a:xfrm>
            <a:custGeom>
              <a:avLst/>
              <a:gdLst/>
              <a:ahLst/>
              <a:cxnLst/>
              <a:rect l="l" t="t" r="r" b="b"/>
              <a:pathLst>
                <a:path w="1259204" h="1482725">
                  <a:moveTo>
                    <a:pt x="0" y="0"/>
                  </a:moveTo>
                  <a:lnTo>
                    <a:pt x="1258884" y="0"/>
                  </a:lnTo>
                  <a:lnTo>
                    <a:pt x="1258884" y="1482190"/>
                  </a:lnTo>
                  <a:lnTo>
                    <a:pt x="0" y="14821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750368" y="3304674"/>
            <a:ext cx="904240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237490">
              <a:lnSpc>
                <a:spcPts val="1700"/>
              </a:lnSpc>
              <a:spcBef>
                <a:spcPts val="240"/>
              </a:spcBef>
            </a:pPr>
            <a:r>
              <a:rPr sz="1500" spc="-20" dirty="0">
                <a:latin typeface="Arial"/>
                <a:cs typeface="Arial"/>
              </a:rPr>
              <a:t>Disk </a:t>
            </a:r>
            <a:r>
              <a:rPr sz="1500" spc="-10" dirty="0">
                <a:latin typeface="Arial"/>
                <a:cs typeface="Arial"/>
              </a:rPr>
              <a:t>controller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83609" y="3875615"/>
            <a:ext cx="1027430" cy="16671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45745">
              <a:lnSpc>
                <a:spcPts val="1310"/>
              </a:lnSpc>
            </a:pPr>
            <a:r>
              <a:rPr sz="1100" spc="-10" dirty="0">
                <a:latin typeface="Arial"/>
                <a:cs typeface="Arial"/>
              </a:rPr>
              <a:t>address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83609" y="4148057"/>
            <a:ext cx="1027430" cy="16671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25120">
              <a:lnSpc>
                <a:spcPts val="1270"/>
              </a:lnSpc>
            </a:pPr>
            <a:r>
              <a:rPr sz="1100" i="1" spc="-10" dirty="0">
                <a:latin typeface="Arial"/>
                <a:cs typeface="Arial"/>
              </a:rPr>
              <a:t>count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83609" y="4420499"/>
            <a:ext cx="1027430" cy="16671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860">
              <a:lnSpc>
                <a:spcPts val="1305"/>
              </a:lnSpc>
            </a:pPr>
            <a:r>
              <a:rPr sz="1100" spc="-10" dirty="0">
                <a:latin typeface="Arial"/>
                <a:cs typeface="Arial"/>
              </a:rPr>
              <a:t>control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027655" y="2815789"/>
            <a:ext cx="6049645" cy="2744470"/>
            <a:chOff x="1503654" y="2815789"/>
            <a:chExt cx="6049645" cy="2744470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9201" y="4869163"/>
              <a:ext cx="609600" cy="60959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73285" y="4935187"/>
              <a:ext cx="0" cy="516255"/>
            </a:xfrm>
            <a:custGeom>
              <a:avLst/>
              <a:gdLst/>
              <a:ahLst/>
              <a:cxnLst/>
              <a:rect l="l" t="t" r="r" b="b"/>
              <a:pathLst>
                <a:path h="516254">
                  <a:moveTo>
                    <a:pt x="0" y="515650"/>
                  </a:moveTo>
                  <a:lnTo>
                    <a:pt x="0" y="502950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2324" y="4825974"/>
              <a:ext cx="121920" cy="734695"/>
            </a:xfrm>
            <a:custGeom>
              <a:avLst/>
              <a:gdLst/>
              <a:ahLst/>
              <a:cxnLst/>
              <a:rect l="l" t="t" r="r" b="b"/>
              <a:pathLst>
                <a:path w="121920" h="734695">
                  <a:moveTo>
                    <a:pt x="121920" y="612165"/>
                  </a:moveTo>
                  <a:lnTo>
                    <a:pt x="0" y="612165"/>
                  </a:lnTo>
                  <a:lnTo>
                    <a:pt x="60960" y="734085"/>
                  </a:lnTo>
                  <a:lnTo>
                    <a:pt x="121920" y="612165"/>
                  </a:lnTo>
                  <a:close/>
                </a:path>
                <a:path w="121920" h="73469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78345" y="4935187"/>
              <a:ext cx="0" cy="516255"/>
            </a:xfrm>
            <a:custGeom>
              <a:avLst/>
              <a:gdLst/>
              <a:ahLst/>
              <a:cxnLst/>
              <a:rect l="l" t="t" r="r" b="b"/>
              <a:pathLst>
                <a:path h="516254">
                  <a:moveTo>
                    <a:pt x="0" y="515650"/>
                  </a:moveTo>
                  <a:lnTo>
                    <a:pt x="0" y="502950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617375" y="4825974"/>
              <a:ext cx="121920" cy="734695"/>
            </a:xfrm>
            <a:custGeom>
              <a:avLst/>
              <a:gdLst/>
              <a:ahLst/>
              <a:cxnLst/>
              <a:rect l="l" t="t" r="r" b="b"/>
              <a:pathLst>
                <a:path w="121920" h="734695">
                  <a:moveTo>
                    <a:pt x="121920" y="612165"/>
                  </a:moveTo>
                  <a:lnTo>
                    <a:pt x="0" y="612165"/>
                  </a:lnTo>
                  <a:lnTo>
                    <a:pt x="60960" y="734085"/>
                  </a:lnTo>
                  <a:lnTo>
                    <a:pt x="121920" y="612165"/>
                  </a:lnTo>
                  <a:close/>
                </a:path>
                <a:path w="121920" h="73469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65688" y="4935187"/>
              <a:ext cx="0" cy="516255"/>
            </a:xfrm>
            <a:custGeom>
              <a:avLst/>
              <a:gdLst/>
              <a:ahLst/>
              <a:cxnLst/>
              <a:rect l="l" t="t" r="r" b="b"/>
              <a:pathLst>
                <a:path h="516254">
                  <a:moveTo>
                    <a:pt x="0" y="515650"/>
                  </a:moveTo>
                  <a:lnTo>
                    <a:pt x="0" y="502950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04722" y="4825974"/>
              <a:ext cx="121920" cy="734695"/>
            </a:xfrm>
            <a:custGeom>
              <a:avLst/>
              <a:gdLst/>
              <a:ahLst/>
              <a:cxnLst/>
              <a:rect l="l" t="t" r="r" b="b"/>
              <a:pathLst>
                <a:path w="121920" h="734695">
                  <a:moveTo>
                    <a:pt x="121920" y="612165"/>
                  </a:moveTo>
                  <a:lnTo>
                    <a:pt x="0" y="612165"/>
                  </a:lnTo>
                  <a:lnTo>
                    <a:pt x="60960" y="734085"/>
                  </a:lnTo>
                  <a:lnTo>
                    <a:pt x="121920" y="612165"/>
                  </a:lnTo>
                  <a:close/>
                </a:path>
                <a:path w="121920" h="73469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64614" y="4935187"/>
              <a:ext cx="0" cy="516255"/>
            </a:xfrm>
            <a:custGeom>
              <a:avLst/>
              <a:gdLst/>
              <a:ahLst/>
              <a:cxnLst/>
              <a:rect l="l" t="t" r="r" b="b"/>
              <a:pathLst>
                <a:path h="516254">
                  <a:moveTo>
                    <a:pt x="0" y="515650"/>
                  </a:moveTo>
                  <a:lnTo>
                    <a:pt x="0" y="502950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503654" y="4825974"/>
              <a:ext cx="121920" cy="734695"/>
            </a:xfrm>
            <a:custGeom>
              <a:avLst/>
              <a:gdLst/>
              <a:ahLst/>
              <a:cxnLst/>
              <a:rect l="l" t="t" r="r" b="b"/>
              <a:pathLst>
                <a:path w="121919" h="734695">
                  <a:moveTo>
                    <a:pt x="121920" y="612165"/>
                  </a:moveTo>
                  <a:lnTo>
                    <a:pt x="0" y="612165"/>
                  </a:lnTo>
                  <a:lnTo>
                    <a:pt x="60960" y="734085"/>
                  </a:lnTo>
                  <a:lnTo>
                    <a:pt x="121920" y="612165"/>
                  </a:lnTo>
                  <a:close/>
                </a:path>
                <a:path w="121919" h="73469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34302" y="3758300"/>
              <a:ext cx="1529982" cy="58378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84633" y="3878153"/>
              <a:ext cx="1249045" cy="384175"/>
            </a:xfrm>
            <a:custGeom>
              <a:avLst/>
              <a:gdLst/>
              <a:ahLst/>
              <a:cxnLst/>
              <a:rect l="l" t="t" r="r" b="b"/>
              <a:pathLst>
                <a:path w="1249045" h="384175">
                  <a:moveTo>
                    <a:pt x="1248841" y="7865"/>
                  </a:moveTo>
                  <a:lnTo>
                    <a:pt x="1223969" y="2716"/>
                  </a:lnTo>
                  <a:lnTo>
                    <a:pt x="1187607" y="693"/>
                  </a:lnTo>
                  <a:lnTo>
                    <a:pt x="1150388" y="3"/>
                  </a:lnTo>
                  <a:lnTo>
                    <a:pt x="1112312" y="648"/>
                  </a:lnTo>
                  <a:lnTo>
                    <a:pt x="1073378" y="2626"/>
                  </a:lnTo>
                  <a:lnTo>
                    <a:pt x="1033588" y="5938"/>
                  </a:lnTo>
                  <a:lnTo>
                    <a:pt x="992941" y="10584"/>
                  </a:lnTo>
                  <a:lnTo>
                    <a:pt x="951436" y="16564"/>
                  </a:lnTo>
                  <a:lnTo>
                    <a:pt x="909075" y="23877"/>
                  </a:lnTo>
                  <a:lnTo>
                    <a:pt x="865856" y="32524"/>
                  </a:lnTo>
                  <a:lnTo>
                    <a:pt x="821781" y="42504"/>
                  </a:lnTo>
                  <a:lnTo>
                    <a:pt x="776848" y="53819"/>
                  </a:lnTo>
                  <a:lnTo>
                    <a:pt x="731058" y="66467"/>
                  </a:lnTo>
                  <a:lnTo>
                    <a:pt x="684411" y="80448"/>
                  </a:lnTo>
                  <a:lnTo>
                    <a:pt x="636907" y="95764"/>
                  </a:lnTo>
                  <a:lnTo>
                    <a:pt x="588546" y="112413"/>
                  </a:lnTo>
                  <a:lnTo>
                    <a:pt x="539328" y="130396"/>
                  </a:lnTo>
                  <a:lnTo>
                    <a:pt x="489252" y="149713"/>
                  </a:lnTo>
                  <a:lnTo>
                    <a:pt x="438319" y="170363"/>
                  </a:lnTo>
                  <a:lnTo>
                    <a:pt x="386530" y="192347"/>
                  </a:lnTo>
                  <a:lnTo>
                    <a:pt x="333883" y="215665"/>
                  </a:lnTo>
                  <a:lnTo>
                    <a:pt x="280378" y="240316"/>
                  </a:lnTo>
                  <a:lnTo>
                    <a:pt x="226017" y="266301"/>
                  </a:lnTo>
                  <a:lnTo>
                    <a:pt x="170798" y="293620"/>
                  </a:lnTo>
                  <a:lnTo>
                    <a:pt x="114723" y="322273"/>
                  </a:lnTo>
                  <a:lnTo>
                    <a:pt x="57790" y="352259"/>
                  </a:lnTo>
                  <a:lnTo>
                    <a:pt x="0" y="383579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6972" y="3776400"/>
              <a:ext cx="231140" cy="209550"/>
            </a:xfrm>
            <a:custGeom>
              <a:avLst/>
              <a:gdLst/>
              <a:ahLst/>
              <a:cxnLst/>
              <a:rect l="l" t="t" r="r" b="b"/>
              <a:pathLst>
                <a:path w="231139" h="209550">
                  <a:moveTo>
                    <a:pt x="43258" y="0"/>
                  </a:moveTo>
                  <a:lnTo>
                    <a:pt x="0" y="208928"/>
                  </a:lnTo>
                  <a:lnTo>
                    <a:pt x="230558" y="147722"/>
                  </a:lnTo>
                  <a:lnTo>
                    <a:pt x="4325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34633" y="4468863"/>
              <a:ext cx="1720112" cy="3141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60714" y="4528926"/>
              <a:ext cx="1442720" cy="170815"/>
            </a:xfrm>
            <a:custGeom>
              <a:avLst/>
              <a:gdLst/>
              <a:ahLst/>
              <a:cxnLst/>
              <a:rect l="l" t="t" r="r" b="b"/>
              <a:pathLst>
                <a:path w="1442720" h="170814">
                  <a:moveTo>
                    <a:pt x="0" y="53115"/>
                  </a:moveTo>
                  <a:lnTo>
                    <a:pt x="87004" y="76734"/>
                  </a:lnTo>
                  <a:lnTo>
                    <a:pt x="148673" y="91821"/>
                  </a:lnTo>
                  <a:lnTo>
                    <a:pt x="209360" y="105587"/>
                  </a:lnTo>
                  <a:lnTo>
                    <a:pt x="269065" y="118033"/>
                  </a:lnTo>
                  <a:lnTo>
                    <a:pt x="327788" y="129158"/>
                  </a:lnTo>
                  <a:lnTo>
                    <a:pt x="385530" y="138963"/>
                  </a:lnTo>
                  <a:lnTo>
                    <a:pt x="442290" y="147447"/>
                  </a:lnTo>
                  <a:lnTo>
                    <a:pt x="498069" y="154611"/>
                  </a:lnTo>
                  <a:lnTo>
                    <a:pt x="552865" y="160454"/>
                  </a:lnTo>
                  <a:lnTo>
                    <a:pt x="606681" y="164976"/>
                  </a:lnTo>
                  <a:lnTo>
                    <a:pt x="659514" y="168178"/>
                  </a:lnTo>
                  <a:lnTo>
                    <a:pt x="711366" y="170059"/>
                  </a:lnTo>
                  <a:lnTo>
                    <a:pt x="762236" y="170620"/>
                  </a:lnTo>
                  <a:lnTo>
                    <a:pt x="812125" y="169860"/>
                  </a:lnTo>
                  <a:lnTo>
                    <a:pt x="861032" y="167780"/>
                  </a:lnTo>
                  <a:lnTo>
                    <a:pt x="908958" y="164379"/>
                  </a:lnTo>
                  <a:lnTo>
                    <a:pt x="955902" y="159657"/>
                  </a:lnTo>
                  <a:lnTo>
                    <a:pt x="1001865" y="153616"/>
                  </a:lnTo>
                  <a:lnTo>
                    <a:pt x="1046846" y="146253"/>
                  </a:lnTo>
                  <a:lnTo>
                    <a:pt x="1090845" y="137570"/>
                  </a:lnTo>
                  <a:lnTo>
                    <a:pt x="1133863" y="127566"/>
                  </a:lnTo>
                  <a:lnTo>
                    <a:pt x="1175900" y="116242"/>
                  </a:lnTo>
                  <a:lnTo>
                    <a:pt x="1216954" y="103598"/>
                  </a:lnTo>
                  <a:lnTo>
                    <a:pt x="1257028" y="89633"/>
                  </a:lnTo>
                  <a:lnTo>
                    <a:pt x="1296120" y="74347"/>
                  </a:lnTo>
                  <a:lnTo>
                    <a:pt x="1334230" y="57741"/>
                  </a:lnTo>
                  <a:lnTo>
                    <a:pt x="1371359" y="39814"/>
                  </a:lnTo>
                  <a:lnTo>
                    <a:pt x="1407507" y="20567"/>
                  </a:lnTo>
                  <a:lnTo>
                    <a:pt x="1442673" y="0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0489" y="4486963"/>
              <a:ext cx="234950" cy="205104"/>
            </a:xfrm>
            <a:custGeom>
              <a:avLst/>
              <a:gdLst/>
              <a:ahLst/>
              <a:cxnLst/>
              <a:rect l="l" t="t" r="r" b="b"/>
              <a:pathLst>
                <a:path w="234950" h="205104">
                  <a:moveTo>
                    <a:pt x="234868" y="0"/>
                  </a:moveTo>
                  <a:lnTo>
                    <a:pt x="0" y="41711"/>
                  </a:lnTo>
                  <a:lnTo>
                    <a:pt x="174290" y="204579"/>
                  </a:lnTo>
                  <a:lnTo>
                    <a:pt x="23486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9101" y="3409822"/>
              <a:ext cx="895109" cy="339147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373213" y="3511002"/>
              <a:ext cx="614680" cy="160655"/>
            </a:xfrm>
            <a:custGeom>
              <a:avLst/>
              <a:gdLst/>
              <a:ahLst/>
              <a:cxnLst/>
              <a:rect l="l" t="t" r="r" b="b"/>
              <a:pathLst>
                <a:path w="614679" h="160654">
                  <a:moveTo>
                    <a:pt x="614456" y="26217"/>
                  </a:moveTo>
                  <a:lnTo>
                    <a:pt x="590413" y="18025"/>
                  </a:lnTo>
                  <a:lnTo>
                    <a:pt x="540483" y="8676"/>
                  </a:lnTo>
                  <a:lnTo>
                    <a:pt x="491306" y="2709"/>
                  </a:lnTo>
                  <a:lnTo>
                    <a:pt x="442881" y="124"/>
                  </a:lnTo>
                  <a:lnTo>
                    <a:pt x="395209" y="921"/>
                  </a:lnTo>
                  <a:lnTo>
                    <a:pt x="348289" y="5100"/>
                  </a:lnTo>
                  <a:lnTo>
                    <a:pt x="302121" y="12661"/>
                  </a:lnTo>
                  <a:lnTo>
                    <a:pt x="256706" y="23603"/>
                  </a:lnTo>
                  <a:lnTo>
                    <a:pt x="212042" y="37928"/>
                  </a:lnTo>
                  <a:lnTo>
                    <a:pt x="168130" y="55634"/>
                  </a:lnTo>
                  <a:lnTo>
                    <a:pt x="124970" y="76722"/>
                  </a:lnTo>
                  <a:lnTo>
                    <a:pt x="82562" y="101192"/>
                  </a:lnTo>
                  <a:lnTo>
                    <a:pt x="40905" y="129043"/>
                  </a:lnTo>
                  <a:lnTo>
                    <a:pt x="0" y="160276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929223" y="3427923"/>
              <a:ext cx="236854" cy="202565"/>
            </a:xfrm>
            <a:custGeom>
              <a:avLst/>
              <a:gdLst/>
              <a:ahLst/>
              <a:cxnLst/>
              <a:rect l="l" t="t" r="r" b="b"/>
              <a:pathLst>
                <a:path w="236854" h="202564">
                  <a:moveTo>
                    <a:pt x="68807" y="0"/>
                  </a:moveTo>
                  <a:lnTo>
                    <a:pt x="0" y="201960"/>
                  </a:lnTo>
                  <a:lnTo>
                    <a:pt x="236364" y="169787"/>
                  </a:lnTo>
                  <a:lnTo>
                    <a:pt x="6880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80820" y="4254005"/>
              <a:ext cx="780524" cy="28991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4599954" y="4299244"/>
              <a:ext cx="506095" cy="127000"/>
            </a:xfrm>
            <a:custGeom>
              <a:avLst/>
              <a:gdLst/>
              <a:ahLst/>
              <a:cxnLst/>
              <a:rect l="l" t="t" r="r" b="b"/>
              <a:pathLst>
                <a:path w="506095" h="127000">
                  <a:moveTo>
                    <a:pt x="0" y="80088"/>
                  </a:moveTo>
                  <a:lnTo>
                    <a:pt x="72636" y="107707"/>
                  </a:lnTo>
                  <a:lnTo>
                    <a:pt x="121460" y="118841"/>
                  </a:lnTo>
                  <a:lnTo>
                    <a:pt x="169061" y="125108"/>
                  </a:lnTo>
                  <a:lnTo>
                    <a:pt x="215439" y="126507"/>
                  </a:lnTo>
                  <a:lnTo>
                    <a:pt x="260595" y="123037"/>
                  </a:lnTo>
                  <a:lnTo>
                    <a:pt x="304528" y="114700"/>
                  </a:lnTo>
                  <a:lnTo>
                    <a:pt x="347238" y="101495"/>
                  </a:lnTo>
                  <a:lnTo>
                    <a:pt x="388726" y="83422"/>
                  </a:lnTo>
                  <a:lnTo>
                    <a:pt x="428993" y="60482"/>
                  </a:lnTo>
                  <a:lnTo>
                    <a:pt x="468038" y="32674"/>
                  </a:lnTo>
                  <a:lnTo>
                    <a:pt x="505861" y="0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32800" y="4293377"/>
              <a:ext cx="238760" cy="193040"/>
            </a:xfrm>
            <a:custGeom>
              <a:avLst/>
              <a:gdLst/>
              <a:ahLst/>
              <a:cxnLst/>
              <a:rect l="l" t="t" r="r" b="b"/>
              <a:pathLst>
                <a:path w="238760" h="193039">
                  <a:moveTo>
                    <a:pt x="0" y="0"/>
                  </a:moveTo>
                  <a:lnTo>
                    <a:pt x="140957" y="192443"/>
                  </a:lnTo>
                  <a:lnTo>
                    <a:pt x="238528" y="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8874" y="4444931"/>
              <a:ext cx="1479823" cy="48300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740118" y="4507456"/>
              <a:ext cx="1207770" cy="337185"/>
            </a:xfrm>
            <a:custGeom>
              <a:avLst/>
              <a:gdLst/>
              <a:ahLst/>
              <a:cxnLst/>
              <a:rect l="l" t="t" r="r" b="b"/>
              <a:pathLst>
                <a:path w="1207770" h="337185">
                  <a:moveTo>
                    <a:pt x="1207476" y="77137"/>
                  </a:moveTo>
                  <a:lnTo>
                    <a:pt x="1128370" y="123980"/>
                  </a:lnTo>
                  <a:lnTo>
                    <a:pt x="1072024" y="154834"/>
                  </a:lnTo>
                  <a:lnTo>
                    <a:pt x="1016969" y="183274"/>
                  </a:lnTo>
                  <a:lnTo>
                    <a:pt x="963207" y="209302"/>
                  </a:lnTo>
                  <a:lnTo>
                    <a:pt x="910737" y="232917"/>
                  </a:lnTo>
                  <a:lnTo>
                    <a:pt x="859559" y="254119"/>
                  </a:lnTo>
                  <a:lnTo>
                    <a:pt x="809672" y="272908"/>
                  </a:lnTo>
                  <a:lnTo>
                    <a:pt x="761078" y="289284"/>
                  </a:lnTo>
                  <a:lnTo>
                    <a:pt x="713776" y="303248"/>
                  </a:lnTo>
                  <a:lnTo>
                    <a:pt x="667766" y="314798"/>
                  </a:lnTo>
                  <a:lnTo>
                    <a:pt x="623048" y="323936"/>
                  </a:lnTo>
                  <a:lnTo>
                    <a:pt x="579622" y="330661"/>
                  </a:lnTo>
                  <a:lnTo>
                    <a:pt x="537488" y="334973"/>
                  </a:lnTo>
                  <a:lnTo>
                    <a:pt x="496646" y="336872"/>
                  </a:lnTo>
                  <a:lnTo>
                    <a:pt x="457096" y="336358"/>
                  </a:lnTo>
                  <a:lnTo>
                    <a:pt x="418838" y="333432"/>
                  </a:lnTo>
                  <a:lnTo>
                    <a:pt x="346198" y="320341"/>
                  </a:lnTo>
                  <a:lnTo>
                    <a:pt x="278725" y="297598"/>
                  </a:lnTo>
                  <a:lnTo>
                    <a:pt x="216421" y="265204"/>
                  </a:lnTo>
                  <a:lnTo>
                    <a:pt x="159284" y="223159"/>
                  </a:lnTo>
                  <a:lnTo>
                    <a:pt x="107315" y="171463"/>
                  </a:lnTo>
                  <a:lnTo>
                    <a:pt x="60513" y="110116"/>
                  </a:lnTo>
                  <a:lnTo>
                    <a:pt x="39050" y="75823"/>
                  </a:lnTo>
                  <a:lnTo>
                    <a:pt x="18879" y="39118"/>
                  </a:lnTo>
                  <a:lnTo>
                    <a:pt x="0" y="0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869103" y="4484124"/>
              <a:ext cx="237490" cy="204470"/>
            </a:xfrm>
            <a:custGeom>
              <a:avLst/>
              <a:gdLst/>
              <a:ahLst/>
              <a:cxnLst/>
              <a:rect l="l" t="t" r="r" b="b"/>
              <a:pathLst>
                <a:path w="237490" h="204470">
                  <a:moveTo>
                    <a:pt x="237345" y="0"/>
                  </a:moveTo>
                  <a:lnTo>
                    <a:pt x="0" y="23886"/>
                  </a:lnTo>
                  <a:lnTo>
                    <a:pt x="114046" y="204207"/>
                  </a:lnTo>
                  <a:lnTo>
                    <a:pt x="237345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37559" y="2815789"/>
              <a:ext cx="815517" cy="64633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358703" y="5898622"/>
            <a:ext cx="2160270" cy="734175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41275" rIns="0" bIns="0" rtlCol="0">
            <a:spAutoFit/>
          </a:bodyPr>
          <a:lstStyle/>
          <a:p>
            <a:pPr marL="102870" marR="72390" indent="-23495">
              <a:lnSpc>
                <a:spcPts val="1800"/>
              </a:lnSpc>
              <a:spcBef>
                <a:spcPts val="325"/>
              </a:spcBef>
            </a:pPr>
            <a:r>
              <a:rPr sz="1600" dirty="0">
                <a:latin typeface="Arial MT"/>
                <a:cs typeface="Arial MT"/>
              </a:rPr>
              <a:t>Steps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2.,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3.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4.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are </a:t>
            </a:r>
            <a:r>
              <a:rPr sz="1600" dirty="0">
                <a:latin typeface="Arial MT"/>
                <a:cs typeface="Arial MT"/>
              </a:rPr>
              <a:t>repeated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dirty="0">
                <a:latin typeface="Arial"/>
                <a:cs typeface="Arial"/>
              </a:rPr>
              <a:t>count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 MT"/>
                <a:cs typeface="Arial MT"/>
              </a:rPr>
              <a:t>times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10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2639367" y="3135244"/>
            <a:ext cx="1468755" cy="64376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0495" marR="5080" indent="-13843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1.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configures </a:t>
            </a:r>
            <a:r>
              <a:rPr sz="1400" dirty="0">
                <a:latin typeface="Arial MT"/>
                <a:cs typeface="Arial MT"/>
              </a:rPr>
              <a:t>DMA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controller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06245" y="3188222"/>
            <a:ext cx="5791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4.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ACK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74180" y="4800979"/>
            <a:ext cx="1389380" cy="64376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55575" marR="5080" indent="-14351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2.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DMA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controller </a:t>
            </a:r>
            <a:r>
              <a:rPr sz="1400" dirty="0">
                <a:latin typeface="Arial MT"/>
                <a:cs typeface="Arial MT"/>
              </a:rPr>
              <a:t>requests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data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592715" y="5103479"/>
            <a:ext cx="13011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39"/>
              </a:lnSpc>
              <a:spcBef>
                <a:spcPts val="100"/>
              </a:spcBef>
            </a:pPr>
            <a:r>
              <a:rPr sz="1400" spc="-10" dirty="0">
                <a:solidFill>
                  <a:srgbClr val="0433FF"/>
                </a:solidFill>
                <a:latin typeface="Arial"/>
                <a:cs typeface="Arial"/>
              </a:rPr>
              <a:t>Interrupt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ts val="1639"/>
              </a:lnSpc>
            </a:pPr>
            <a:r>
              <a:rPr sz="1400" dirty="0">
                <a:latin typeface="Arial MT"/>
                <a:cs typeface="Arial MT"/>
              </a:rPr>
              <a:t>when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all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done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77882" y="4888526"/>
            <a:ext cx="12509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3.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0" dirty="0">
                <a:latin typeface="Arial MT"/>
                <a:cs typeface="Arial MT"/>
              </a:rPr>
              <a:t> transfer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88668" y="3821002"/>
            <a:ext cx="1027430" cy="593752"/>
          </a:xfrm>
          <a:prstGeom prst="rect">
            <a:avLst/>
          </a:prstGeom>
          <a:solidFill>
            <a:srgbClr val="EBEBEB"/>
          </a:solidFill>
          <a:ln w="12700">
            <a:solidFill>
              <a:srgbClr val="000000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243204" marR="236220" indent="73660">
              <a:lnSpc>
                <a:spcPts val="1700"/>
              </a:lnSpc>
              <a:spcBef>
                <a:spcPts val="1230"/>
              </a:spcBef>
            </a:pPr>
            <a:r>
              <a:rPr sz="1500" spc="-20" dirty="0">
                <a:latin typeface="Arial"/>
                <a:cs typeface="Arial"/>
              </a:rPr>
              <a:t>data </a:t>
            </a:r>
            <a:r>
              <a:rPr sz="1500" spc="-10" dirty="0">
                <a:latin typeface="Arial"/>
                <a:cs typeface="Arial"/>
              </a:rPr>
              <a:t>buffer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spc="-50" dirty="0"/>
              <a:t> </a:t>
            </a:r>
            <a:r>
              <a:rPr dirty="0"/>
              <a:t>address</a:t>
            </a:r>
            <a:r>
              <a:rPr spc="-50" dirty="0"/>
              <a:t> </a:t>
            </a:r>
            <a:r>
              <a:rPr spc="-10" dirty="0"/>
              <a:t>space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4931644"/>
            <a:ext cx="5425440" cy="165622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3695" indent="-340995">
              <a:spcBef>
                <a:spcPts val="615"/>
              </a:spcBef>
              <a:buAutoNum type="alphaLcParenBoth"/>
              <a:tabLst>
                <a:tab pos="353695" algn="l"/>
              </a:tabLst>
            </a:pPr>
            <a:r>
              <a:rPr dirty="0">
                <a:latin typeface="Arial MT"/>
                <a:cs typeface="Arial MT"/>
              </a:rPr>
              <a:t>Separate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I/O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address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space</a:t>
            </a:r>
            <a:endParaRPr>
              <a:latin typeface="Arial MT"/>
              <a:cs typeface="Arial MT"/>
            </a:endParaRPr>
          </a:p>
          <a:p>
            <a:pPr marL="812165" lvl="1" indent="-342265">
              <a:spcBef>
                <a:spcPts val="515"/>
              </a:spcBef>
              <a:buChar char="•"/>
              <a:tabLst>
                <a:tab pos="812165" algn="l"/>
              </a:tabLst>
            </a:pPr>
            <a:r>
              <a:rPr dirty="0">
                <a:latin typeface="Arial MT"/>
                <a:cs typeface="Arial MT"/>
              </a:rPr>
              <a:t>accessible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using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special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machine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instructions</a:t>
            </a:r>
            <a:endParaRPr>
              <a:latin typeface="Arial MT"/>
              <a:cs typeface="Arial MT"/>
            </a:endParaRPr>
          </a:p>
          <a:p>
            <a:pPr marL="353695" indent="-340995">
              <a:spcBef>
                <a:spcPts val="515"/>
              </a:spcBef>
              <a:buAutoNum type="alphaLcParenBoth"/>
              <a:tabLst>
                <a:tab pos="353695" algn="l"/>
              </a:tabLst>
            </a:pPr>
            <a:r>
              <a:rPr dirty="0">
                <a:latin typeface="Arial MT"/>
                <a:cs typeface="Arial MT"/>
              </a:rPr>
              <a:t>Shared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address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space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</a:t>
            </a:r>
            <a:r>
              <a:rPr i="1" dirty="0">
                <a:latin typeface="Arial"/>
                <a:cs typeface="Arial"/>
              </a:rPr>
              <a:t>memory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mapped</a:t>
            </a:r>
            <a:r>
              <a:rPr i="1" spc="-10" dirty="0">
                <a:latin typeface="Arial"/>
                <a:cs typeface="Arial"/>
              </a:rPr>
              <a:t> </a:t>
            </a:r>
            <a:r>
              <a:rPr i="1" spc="-20" dirty="0">
                <a:latin typeface="Arial"/>
                <a:cs typeface="Arial"/>
              </a:rPr>
              <a:t>I/O</a:t>
            </a:r>
            <a:r>
              <a:rPr spc="-20" dirty="0">
                <a:latin typeface="Arial MT"/>
                <a:cs typeface="Arial MT"/>
              </a:rPr>
              <a:t>)</a:t>
            </a:r>
            <a:endParaRPr>
              <a:latin typeface="Arial MT"/>
              <a:cs typeface="Arial MT"/>
            </a:endParaRPr>
          </a:p>
          <a:p>
            <a:pPr marL="341630" indent="-328930">
              <a:spcBef>
                <a:spcPts val="520"/>
              </a:spcBef>
              <a:buAutoNum type="alphaLcParenBoth"/>
              <a:tabLst>
                <a:tab pos="341630" algn="l"/>
              </a:tabLst>
            </a:pPr>
            <a:r>
              <a:rPr dirty="0">
                <a:latin typeface="Arial MT"/>
                <a:cs typeface="Arial MT"/>
              </a:rPr>
              <a:t>Hybrid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architecture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9368" y="1955715"/>
            <a:ext cx="2593340" cy="2947035"/>
          </a:xfrm>
          <a:custGeom>
            <a:avLst/>
            <a:gdLst/>
            <a:ahLst/>
            <a:cxnLst/>
            <a:rect l="l" t="t" r="r" b="b"/>
            <a:pathLst>
              <a:path w="2593340" h="2947035">
                <a:moveTo>
                  <a:pt x="2069014" y="0"/>
                </a:moveTo>
                <a:lnTo>
                  <a:pt x="523901" y="0"/>
                </a:lnTo>
                <a:lnTo>
                  <a:pt x="461230" y="594"/>
                </a:lnTo>
                <a:lnTo>
                  <a:pt x="405884" y="2208"/>
                </a:lnTo>
                <a:lnTo>
                  <a:pt x="357252" y="5351"/>
                </a:lnTo>
                <a:lnTo>
                  <a:pt x="314725" y="10533"/>
                </a:lnTo>
                <a:lnTo>
                  <a:pt x="245542" y="29052"/>
                </a:lnTo>
                <a:lnTo>
                  <a:pt x="197114" y="50816"/>
                </a:lnTo>
                <a:lnTo>
                  <a:pt x="152836" y="79096"/>
                </a:lnTo>
                <a:lnTo>
                  <a:pt x="113300" y="113299"/>
                </a:lnTo>
                <a:lnTo>
                  <a:pt x="79097" y="152835"/>
                </a:lnTo>
                <a:lnTo>
                  <a:pt x="50817" y="197113"/>
                </a:lnTo>
                <a:lnTo>
                  <a:pt x="29052" y="245541"/>
                </a:lnTo>
                <a:lnTo>
                  <a:pt x="10533" y="314724"/>
                </a:lnTo>
                <a:lnTo>
                  <a:pt x="5351" y="357251"/>
                </a:lnTo>
                <a:lnTo>
                  <a:pt x="2208" y="405883"/>
                </a:lnTo>
                <a:lnTo>
                  <a:pt x="594" y="461229"/>
                </a:lnTo>
                <a:lnTo>
                  <a:pt x="0" y="523901"/>
                </a:lnTo>
                <a:lnTo>
                  <a:pt x="0" y="2422669"/>
                </a:lnTo>
                <a:lnTo>
                  <a:pt x="594" y="2485340"/>
                </a:lnTo>
                <a:lnTo>
                  <a:pt x="2208" y="2540687"/>
                </a:lnTo>
                <a:lnTo>
                  <a:pt x="5351" y="2589318"/>
                </a:lnTo>
                <a:lnTo>
                  <a:pt x="10533" y="2631845"/>
                </a:lnTo>
                <a:lnTo>
                  <a:pt x="29052" y="2701028"/>
                </a:lnTo>
                <a:lnTo>
                  <a:pt x="50817" y="2749456"/>
                </a:lnTo>
                <a:lnTo>
                  <a:pt x="79097" y="2793734"/>
                </a:lnTo>
                <a:lnTo>
                  <a:pt x="113300" y="2833270"/>
                </a:lnTo>
                <a:lnTo>
                  <a:pt x="152836" y="2867474"/>
                </a:lnTo>
                <a:lnTo>
                  <a:pt x="197114" y="2895753"/>
                </a:lnTo>
                <a:lnTo>
                  <a:pt x="245542" y="2917517"/>
                </a:lnTo>
                <a:lnTo>
                  <a:pt x="314725" y="2936036"/>
                </a:lnTo>
                <a:lnTo>
                  <a:pt x="357252" y="2941218"/>
                </a:lnTo>
                <a:lnTo>
                  <a:pt x="405884" y="2944361"/>
                </a:lnTo>
                <a:lnTo>
                  <a:pt x="461230" y="2945975"/>
                </a:lnTo>
                <a:lnTo>
                  <a:pt x="523901" y="2946570"/>
                </a:lnTo>
                <a:lnTo>
                  <a:pt x="2069014" y="2946570"/>
                </a:lnTo>
                <a:lnTo>
                  <a:pt x="2131685" y="2945975"/>
                </a:lnTo>
                <a:lnTo>
                  <a:pt x="2187032" y="2944361"/>
                </a:lnTo>
                <a:lnTo>
                  <a:pt x="2235663" y="2941218"/>
                </a:lnTo>
                <a:lnTo>
                  <a:pt x="2278190" y="2936036"/>
                </a:lnTo>
                <a:lnTo>
                  <a:pt x="2347373" y="2917517"/>
                </a:lnTo>
                <a:lnTo>
                  <a:pt x="2395801" y="2895753"/>
                </a:lnTo>
                <a:lnTo>
                  <a:pt x="2440079" y="2867474"/>
                </a:lnTo>
                <a:lnTo>
                  <a:pt x="2479615" y="2833270"/>
                </a:lnTo>
                <a:lnTo>
                  <a:pt x="2513819" y="2793734"/>
                </a:lnTo>
                <a:lnTo>
                  <a:pt x="2542098" y="2749456"/>
                </a:lnTo>
                <a:lnTo>
                  <a:pt x="2563862" y="2701028"/>
                </a:lnTo>
                <a:lnTo>
                  <a:pt x="2582381" y="2631845"/>
                </a:lnTo>
                <a:lnTo>
                  <a:pt x="2587563" y="2589318"/>
                </a:lnTo>
                <a:lnTo>
                  <a:pt x="2590706" y="2540687"/>
                </a:lnTo>
                <a:lnTo>
                  <a:pt x="2592320" y="2485340"/>
                </a:lnTo>
                <a:lnTo>
                  <a:pt x="2592915" y="2422669"/>
                </a:lnTo>
                <a:lnTo>
                  <a:pt x="2592915" y="523901"/>
                </a:lnTo>
                <a:lnTo>
                  <a:pt x="2592320" y="461229"/>
                </a:lnTo>
                <a:lnTo>
                  <a:pt x="2590706" y="405883"/>
                </a:lnTo>
                <a:lnTo>
                  <a:pt x="2587563" y="357251"/>
                </a:lnTo>
                <a:lnTo>
                  <a:pt x="2582381" y="314724"/>
                </a:lnTo>
                <a:lnTo>
                  <a:pt x="2563862" y="245541"/>
                </a:lnTo>
                <a:lnTo>
                  <a:pt x="2542098" y="197113"/>
                </a:lnTo>
                <a:lnTo>
                  <a:pt x="2513819" y="152835"/>
                </a:lnTo>
                <a:lnTo>
                  <a:pt x="2479615" y="113299"/>
                </a:lnTo>
                <a:lnTo>
                  <a:pt x="2440079" y="79096"/>
                </a:lnTo>
                <a:lnTo>
                  <a:pt x="2395801" y="50816"/>
                </a:lnTo>
                <a:lnTo>
                  <a:pt x="2347373" y="29052"/>
                </a:lnTo>
                <a:lnTo>
                  <a:pt x="2278190" y="10533"/>
                </a:lnTo>
                <a:lnTo>
                  <a:pt x="2235663" y="5351"/>
                </a:lnTo>
                <a:lnTo>
                  <a:pt x="2187032" y="2208"/>
                </a:lnTo>
                <a:lnTo>
                  <a:pt x="2131685" y="594"/>
                </a:lnTo>
                <a:lnTo>
                  <a:pt x="2069014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34854" y="1955715"/>
            <a:ext cx="1922780" cy="2947035"/>
          </a:xfrm>
          <a:custGeom>
            <a:avLst/>
            <a:gdLst/>
            <a:ahLst/>
            <a:cxnLst/>
            <a:rect l="l" t="t" r="r" b="b"/>
            <a:pathLst>
              <a:path w="1922779" h="2947035">
                <a:moveTo>
                  <a:pt x="1398388" y="0"/>
                </a:moveTo>
                <a:lnTo>
                  <a:pt x="523901" y="0"/>
                </a:lnTo>
                <a:lnTo>
                  <a:pt x="461230" y="594"/>
                </a:lnTo>
                <a:lnTo>
                  <a:pt x="405884" y="2208"/>
                </a:lnTo>
                <a:lnTo>
                  <a:pt x="357252" y="5351"/>
                </a:lnTo>
                <a:lnTo>
                  <a:pt x="314725" y="10533"/>
                </a:lnTo>
                <a:lnTo>
                  <a:pt x="245543" y="29052"/>
                </a:lnTo>
                <a:lnTo>
                  <a:pt x="197114" y="50816"/>
                </a:lnTo>
                <a:lnTo>
                  <a:pt x="152836" y="79096"/>
                </a:lnTo>
                <a:lnTo>
                  <a:pt x="113300" y="113299"/>
                </a:lnTo>
                <a:lnTo>
                  <a:pt x="79097" y="152835"/>
                </a:lnTo>
                <a:lnTo>
                  <a:pt x="50817" y="197113"/>
                </a:lnTo>
                <a:lnTo>
                  <a:pt x="29052" y="245541"/>
                </a:lnTo>
                <a:lnTo>
                  <a:pt x="10533" y="314724"/>
                </a:lnTo>
                <a:lnTo>
                  <a:pt x="5351" y="357251"/>
                </a:lnTo>
                <a:lnTo>
                  <a:pt x="2208" y="405883"/>
                </a:lnTo>
                <a:lnTo>
                  <a:pt x="594" y="461229"/>
                </a:lnTo>
                <a:lnTo>
                  <a:pt x="0" y="523901"/>
                </a:lnTo>
                <a:lnTo>
                  <a:pt x="0" y="2422669"/>
                </a:lnTo>
                <a:lnTo>
                  <a:pt x="594" y="2485340"/>
                </a:lnTo>
                <a:lnTo>
                  <a:pt x="2208" y="2540687"/>
                </a:lnTo>
                <a:lnTo>
                  <a:pt x="5351" y="2589318"/>
                </a:lnTo>
                <a:lnTo>
                  <a:pt x="10533" y="2631845"/>
                </a:lnTo>
                <a:lnTo>
                  <a:pt x="29052" y="2701028"/>
                </a:lnTo>
                <a:lnTo>
                  <a:pt x="50817" y="2749456"/>
                </a:lnTo>
                <a:lnTo>
                  <a:pt x="79097" y="2793734"/>
                </a:lnTo>
                <a:lnTo>
                  <a:pt x="113300" y="2833270"/>
                </a:lnTo>
                <a:lnTo>
                  <a:pt x="152836" y="2867474"/>
                </a:lnTo>
                <a:lnTo>
                  <a:pt x="197114" y="2895753"/>
                </a:lnTo>
                <a:lnTo>
                  <a:pt x="245543" y="2917517"/>
                </a:lnTo>
                <a:lnTo>
                  <a:pt x="314725" y="2936036"/>
                </a:lnTo>
                <a:lnTo>
                  <a:pt x="357252" y="2941218"/>
                </a:lnTo>
                <a:lnTo>
                  <a:pt x="405884" y="2944361"/>
                </a:lnTo>
                <a:lnTo>
                  <a:pt x="461230" y="2945975"/>
                </a:lnTo>
                <a:lnTo>
                  <a:pt x="523901" y="2946570"/>
                </a:lnTo>
                <a:lnTo>
                  <a:pt x="1398388" y="2946570"/>
                </a:lnTo>
                <a:lnTo>
                  <a:pt x="1461059" y="2945975"/>
                </a:lnTo>
                <a:lnTo>
                  <a:pt x="1516405" y="2944361"/>
                </a:lnTo>
                <a:lnTo>
                  <a:pt x="1565037" y="2941218"/>
                </a:lnTo>
                <a:lnTo>
                  <a:pt x="1607564" y="2936036"/>
                </a:lnTo>
                <a:lnTo>
                  <a:pt x="1676746" y="2917517"/>
                </a:lnTo>
                <a:lnTo>
                  <a:pt x="1725175" y="2895753"/>
                </a:lnTo>
                <a:lnTo>
                  <a:pt x="1769453" y="2867474"/>
                </a:lnTo>
                <a:lnTo>
                  <a:pt x="1808989" y="2833270"/>
                </a:lnTo>
                <a:lnTo>
                  <a:pt x="1843192" y="2793734"/>
                </a:lnTo>
                <a:lnTo>
                  <a:pt x="1871472" y="2749456"/>
                </a:lnTo>
                <a:lnTo>
                  <a:pt x="1893237" y="2701028"/>
                </a:lnTo>
                <a:lnTo>
                  <a:pt x="1911756" y="2631845"/>
                </a:lnTo>
                <a:lnTo>
                  <a:pt x="1916938" y="2589318"/>
                </a:lnTo>
                <a:lnTo>
                  <a:pt x="1920081" y="2540687"/>
                </a:lnTo>
                <a:lnTo>
                  <a:pt x="1921695" y="2485340"/>
                </a:lnTo>
                <a:lnTo>
                  <a:pt x="1922290" y="2422669"/>
                </a:lnTo>
                <a:lnTo>
                  <a:pt x="1922290" y="523901"/>
                </a:lnTo>
                <a:lnTo>
                  <a:pt x="1921695" y="461229"/>
                </a:lnTo>
                <a:lnTo>
                  <a:pt x="1920081" y="405883"/>
                </a:lnTo>
                <a:lnTo>
                  <a:pt x="1916938" y="357251"/>
                </a:lnTo>
                <a:lnTo>
                  <a:pt x="1911756" y="314724"/>
                </a:lnTo>
                <a:lnTo>
                  <a:pt x="1893237" y="245541"/>
                </a:lnTo>
                <a:lnTo>
                  <a:pt x="1871472" y="197113"/>
                </a:lnTo>
                <a:lnTo>
                  <a:pt x="1843192" y="152835"/>
                </a:lnTo>
                <a:lnTo>
                  <a:pt x="1808989" y="113299"/>
                </a:lnTo>
                <a:lnTo>
                  <a:pt x="1769453" y="79096"/>
                </a:lnTo>
                <a:lnTo>
                  <a:pt x="1725175" y="50816"/>
                </a:lnTo>
                <a:lnTo>
                  <a:pt x="1676746" y="29052"/>
                </a:lnTo>
                <a:lnTo>
                  <a:pt x="1607564" y="10533"/>
                </a:lnTo>
                <a:lnTo>
                  <a:pt x="1565037" y="5351"/>
                </a:lnTo>
                <a:lnTo>
                  <a:pt x="1516405" y="2208"/>
                </a:lnTo>
                <a:lnTo>
                  <a:pt x="1461059" y="594"/>
                </a:lnTo>
                <a:lnTo>
                  <a:pt x="1398388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9715" y="1955715"/>
            <a:ext cx="2593340" cy="2947035"/>
          </a:xfrm>
          <a:custGeom>
            <a:avLst/>
            <a:gdLst/>
            <a:ahLst/>
            <a:cxnLst/>
            <a:rect l="l" t="t" r="r" b="b"/>
            <a:pathLst>
              <a:path w="2593340" h="2947035">
                <a:moveTo>
                  <a:pt x="2069013" y="0"/>
                </a:moveTo>
                <a:lnTo>
                  <a:pt x="523901" y="0"/>
                </a:lnTo>
                <a:lnTo>
                  <a:pt x="461230" y="594"/>
                </a:lnTo>
                <a:lnTo>
                  <a:pt x="405884" y="2208"/>
                </a:lnTo>
                <a:lnTo>
                  <a:pt x="357252" y="5351"/>
                </a:lnTo>
                <a:lnTo>
                  <a:pt x="314725" y="10533"/>
                </a:lnTo>
                <a:lnTo>
                  <a:pt x="245541" y="29052"/>
                </a:lnTo>
                <a:lnTo>
                  <a:pt x="197113" y="50816"/>
                </a:lnTo>
                <a:lnTo>
                  <a:pt x="152835" y="79096"/>
                </a:lnTo>
                <a:lnTo>
                  <a:pt x="113299" y="113299"/>
                </a:lnTo>
                <a:lnTo>
                  <a:pt x="79096" y="152835"/>
                </a:lnTo>
                <a:lnTo>
                  <a:pt x="50816" y="197113"/>
                </a:lnTo>
                <a:lnTo>
                  <a:pt x="29052" y="245541"/>
                </a:lnTo>
                <a:lnTo>
                  <a:pt x="10533" y="314724"/>
                </a:lnTo>
                <a:lnTo>
                  <a:pt x="5351" y="357251"/>
                </a:lnTo>
                <a:lnTo>
                  <a:pt x="2208" y="405883"/>
                </a:lnTo>
                <a:lnTo>
                  <a:pt x="594" y="461229"/>
                </a:lnTo>
                <a:lnTo>
                  <a:pt x="0" y="523901"/>
                </a:lnTo>
                <a:lnTo>
                  <a:pt x="0" y="2422669"/>
                </a:lnTo>
                <a:lnTo>
                  <a:pt x="594" y="2485340"/>
                </a:lnTo>
                <a:lnTo>
                  <a:pt x="2208" y="2540687"/>
                </a:lnTo>
                <a:lnTo>
                  <a:pt x="5351" y="2589318"/>
                </a:lnTo>
                <a:lnTo>
                  <a:pt x="10533" y="2631845"/>
                </a:lnTo>
                <a:lnTo>
                  <a:pt x="29052" y="2701028"/>
                </a:lnTo>
                <a:lnTo>
                  <a:pt x="50816" y="2749456"/>
                </a:lnTo>
                <a:lnTo>
                  <a:pt x="79096" y="2793734"/>
                </a:lnTo>
                <a:lnTo>
                  <a:pt x="113299" y="2833270"/>
                </a:lnTo>
                <a:lnTo>
                  <a:pt x="152835" y="2867474"/>
                </a:lnTo>
                <a:lnTo>
                  <a:pt x="197113" y="2895753"/>
                </a:lnTo>
                <a:lnTo>
                  <a:pt x="245541" y="2917517"/>
                </a:lnTo>
                <a:lnTo>
                  <a:pt x="314725" y="2936036"/>
                </a:lnTo>
                <a:lnTo>
                  <a:pt x="357252" y="2941218"/>
                </a:lnTo>
                <a:lnTo>
                  <a:pt x="405884" y="2944361"/>
                </a:lnTo>
                <a:lnTo>
                  <a:pt x="461230" y="2945975"/>
                </a:lnTo>
                <a:lnTo>
                  <a:pt x="523901" y="2946570"/>
                </a:lnTo>
                <a:lnTo>
                  <a:pt x="2069013" y="2946570"/>
                </a:lnTo>
                <a:lnTo>
                  <a:pt x="2131685" y="2945975"/>
                </a:lnTo>
                <a:lnTo>
                  <a:pt x="2187031" y="2944361"/>
                </a:lnTo>
                <a:lnTo>
                  <a:pt x="2235662" y="2941218"/>
                </a:lnTo>
                <a:lnTo>
                  <a:pt x="2278189" y="2936036"/>
                </a:lnTo>
                <a:lnTo>
                  <a:pt x="2347372" y="2917517"/>
                </a:lnTo>
                <a:lnTo>
                  <a:pt x="2395801" y="2895753"/>
                </a:lnTo>
                <a:lnTo>
                  <a:pt x="2440079" y="2867474"/>
                </a:lnTo>
                <a:lnTo>
                  <a:pt x="2479615" y="2833270"/>
                </a:lnTo>
                <a:lnTo>
                  <a:pt x="2513818" y="2793734"/>
                </a:lnTo>
                <a:lnTo>
                  <a:pt x="2542097" y="2749456"/>
                </a:lnTo>
                <a:lnTo>
                  <a:pt x="2563862" y="2701028"/>
                </a:lnTo>
                <a:lnTo>
                  <a:pt x="2582381" y="2631845"/>
                </a:lnTo>
                <a:lnTo>
                  <a:pt x="2587563" y="2589318"/>
                </a:lnTo>
                <a:lnTo>
                  <a:pt x="2590706" y="2540687"/>
                </a:lnTo>
                <a:lnTo>
                  <a:pt x="2592320" y="2485340"/>
                </a:lnTo>
                <a:lnTo>
                  <a:pt x="2592914" y="2422669"/>
                </a:lnTo>
                <a:lnTo>
                  <a:pt x="2592914" y="523901"/>
                </a:lnTo>
                <a:lnTo>
                  <a:pt x="2592320" y="461229"/>
                </a:lnTo>
                <a:lnTo>
                  <a:pt x="2590706" y="405883"/>
                </a:lnTo>
                <a:lnTo>
                  <a:pt x="2587563" y="357251"/>
                </a:lnTo>
                <a:lnTo>
                  <a:pt x="2582381" y="314724"/>
                </a:lnTo>
                <a:lnTo>
                  <a:pt x="2563862" y="245541"/>
                </a:lnTo>
                <a:lnTo>
                  <a:pt x="2542097" y="197113"/>
                </a:lnTo>
                <a:lnTo>
                  <a:pt x="2513818" y="152835"/>
                </a:lnTo>
                <a:lnTo>
                  <a:pt x="2479615" y="113299"/>
                </a:lnTo>
                <a:lnTo>
                  <a:pt x="2440079" y="79096"/>
                </a:lnTo>
                <a:lnTo>
                  <a:pt x="2395801" y="50816"/>
                </a:lnTo>
                <a:lnTo>
                  <a:pt x="2347372" y="29052"/>
                </a:lnTo>
                <a:lnTo>
                  <a:pt x="2278189" y="10533"/>
                </a:lnTo>
                <a:lnTo>
                  <a:pt x="2235662" y="5351"/>
                </a:lnTo>
                <a:lnTo>
                  <a:pt x="2187031" y="2208"/>
                </a:lnTo>
                <a:lnTo>
                  <a:pt x="2131685" y="594"/>
                </a:lnTo>
                <a:lnTo>
                  <a:pt x="2069013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42604" y="4516154"/>
            <a:ext cx="274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 dirty="0">
                <a:latin typeface="Arial MT"/>
                <a:cs typeface="Arial MT"/>
              </a:rPr>
              <a:t>(a)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2778" y="4516154"/>
            <a:ext cx="2743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 dirty="0">
                <a:latin typeface="Arial MT"/>
                <a:cs typeface="Arial MT"/>
              </a:rPr>
              <a:t>(b)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62950" y="4516154"/>
            <a:ext cx="2628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spc="-25" dirty="0">
                <a:latin typeface="Arial MT"/>
                <a:cs typeface="Arial MT"/>
              </a:rPr>
              <a:t>(c)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560329" y="2768541"/>
            <a:ext cx="977900" cy="1694180"/>
            <a:chOff x="1036329" y="2768541"/>
            <a:chExt cx="977900" cy="1694180"/>
          </a:xfrm>
        </p:grpSpPr>
        <p:sp>
          <p:nvSpPr>
            <p:cNvPr id="11" name="object 11"/>
            <p:cNvSpPr/>
            <p:nvPr/>
          </p:nvSpPr>
          <p:spPr>
            <a:xfrm>
              <a:off x="1042679" y="2774890"/>
              <a:ext cx="965200" cy="1681480"/>
            </a:xfrm>
            <a:custGeom>
              <a:avLst/>
              <a:gdLst/>
              <a:ahLst/>
              <a:cxnLst/>
              <a:rect l="l" t="t" r="r" b="b"/>
              <a:pathLst>
                <a:path w="965200" h="1681479">
                  <a:moveTo>
                    <a:pt x="965007" y="0"/>
                  </a:moveTo>
                  <a:lnTo>
                    <a:pt x="0" y="0"/>
                  </a:lnTo>
                  <a:lnTo>
                    <a:pt x="0" y="1681424"/>
                  </a:lnTo>
                  <a:lnTo>
                    <a:pt x="965007" y="1681424"/>
                  </a:lnTo>
                  <a:lnTo>
                    <a:pt x="9650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679" y="2774891"/>
              <a:ext cx="965200" cy="1681480"/>
            </a:xfrm>
            <a:custGeom>
              <a:avLst/>
              <a:gdLst/>
              <a:ahLst/>
              <a:cxnLst/>
              <a:rect l="l" t="t" r="r" b="b"/>
              <a:pathLst>
                <a:path w="965200" h="1681479">
                  <a:moveTo>
                    <a:pt x="0" y="0"/>
                  </a:moveTo>
                  <a:lnTo>
                    <a:pt x="965007" y="0"/>
                  </a:lnTo>
                  <a:lnTo>
                    <a:pt x="965007" y="1681424"/>
                  </a:lnTo>
                  <a:lnTo>
                    <a:pt x="0" y="16814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06853" y="427795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0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26148" y="1088896"/>
            <a:ext cx="8007984" cy="1928732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400685" marR="508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400685" algn="l"/>
              </a:tabLst>
            </a:pP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controller</a:t>
            </a:r>
            <a:r>
              <a:rPr sz="2200" i="1" spc="-7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registers</a:t>
            </a:r>
            <a:r>
              <a:rPr sz="2200" i="1" spc="-7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controller</a:t>
            </a:r>
            <a:r>
              <a:rPr sz="2200" i="1" spc="-7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memory</a:t>
            </a:r>
            <a:r>
              <a:rPr sz="2200" i="1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depends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architecture</a:t>
            </a:r>
            <a:endParaRPr sz="2200">
              <a:latin typeface="Arial MT"/>
              <a:cs typeface="Arial MT"/>
            </a:endParaRPr>
          </a:p>
          <a:p>
            <a:pPr>
              <a:spcBef>
                <a:spcPts val="90"/>
              </a:spcBef>
            </a:pPr>
            <a:endParaRPr sz="2200">
              <a:latin typeface="Arial MT"/>
              <a:cs typeface="Arial MT"/>
            </a:endParaRPr>
          </a:p>
          <a:p>
            <a:pPr marL="855344">
              <a:tabLst>
                <a:tab pos="3404870" algn="l"/>
                <a:tab pos="5875655" algn="l"/>
              </a:tabLst>
            </a:pPr>
            <a:r>
              <a:rPr sz="1600" dirty="0">
                <a:latin typeface="Arial MT"/>
                <a:cs typeface="Arial MT"/>
              </a:rPr>
              <a:t>two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spaces</a:t>
            </a:r>
            <a:r>
              <a:rPr sz="1600" dirty="0">
                <a:latin typeface="Arial MT"/>
                <a:cs typeface="Arial MT"/>
              </a:rPr>
              <a:t>	one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space</a:t>
            </a:r>
            <a:r>
              <a:rPr sz="1600" dirty="0">
                <a:latin typeface="Arial MT"/>
                <a:cs typeface="Arial MT"/>
              </a:rPr>
              <a:t>	two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address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spaces</a:t>
            </a:r>
            <a:endParaRPr sz="1600">
              <a:latin typeface="Arial MT"/>
              <a:cs typeface="Arial MT"/>
            </a:endParaRPr>
          </a:p>
          <a:p>
            <a:pPr marL="870585">
              <a:spcBef>
                <a:spcPts val="1555"/>
              </a:spcBef>
            </a:pPr>
            <a:r>
              <a:rPr sz="1400" spc="-10" dirty="0"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12700">
              <a:spcBef>
                <a:spcPts val="10"/>
              </a:spcBef>
            </a:pPr>
            <a:r>
              <a:rPr sz="1400" spc="-10" dirty="0">
                <a:latin typeface="Arial"/>
                <a:cs typeface="Arial"/>
              </a:rPr>
              <a:t>0xffffffff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86634" y="4227268"/>
            <a:ext cx="977900" cy="227329"/>
            <a:chOff x="2162634" y="4227267"/>
            <a:chExt cx="977900" cy="227329"/>
          </a:xfrm>
        </p:grpSpPr>
        <p:sp>
          <p:nvSpPr>
            <p:cNvPr id="16" name="object 16"/>
            <p:cNvSpPr/>
            <p:nvPr/>
          </p:nvSpPr>
          <p:spPr>
            <a:xfrm>
              <a:off x="2168984" y="4233616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29">
                  <a:moveTo>
                    <a:pt x="965007" y="0"/>
                  </a:moveTo>
                  <a:lnTo>
                    <a:pt x="0" y="0"/>
                  </a:lnTo>
                  <a:lnTo>
                    <a:pt x="0" y="214285"/>
                  </a:lnTo>
                  <a:lnTo>
                    <a:pt x="965007" y="214285"/>
                  </a:lnTo>
                  <a:lnTo>
                    <a:pt x="96500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68984" y="4233617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29">
                  <a:moveTo>
                    <a:pt x="0" y="0"/>
                  </a:moveTo>
                  <a:lnTo>
                    <a:pt x="965007" y="0"/>
                  </a:lnTo>
                  <a:lnTo>
                    <a:pt x="965007" y="214285"/>
                  </a:lnTo>
                  <a:lnTo>
                    <a:pt x="0" y="2142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90942" y="3948679"/>
            <a:ext cx="756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i="1" dirty="0">
                <a:solidFill>
                  <a:srgbClr val="0433FF"/>
                </a:solidFill>
                <a:latin typeface="Arial"/>
                <a:cs typeface="Arial"/>
              </a:rPr>
              <a:t>I/O</a:t>
            </a:r>
            <a:r>
              <a:rPr sz="1400" i="1"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400" i="1" spc="-10" dirty="0">
                <a:solidFill>
                  <a:srgbClr val="0433FF"/>
                </a:solidFill>
                <a:latin typeface="Arial"/>
                <a:cs typeface="Arial"/>
              </a:rPr>
              <a:t>ports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00650" y="2772827"/>
            <a:ext cx="984250" cy="1694180"/>
            <a:chOff x="4076650" y="2772827"/>
            <a:chExt cx="984250" cy="1694180"/>
          </a:xfrm>
        </p:grpSpPr>
        <p:sp>
          <p:nvSpPr>
            <p:cNvPr id="20" name="object 20"/>
            <p:cNvSpPr/>
            <p:nvPr/>
          </p:nvSpPr>
          <p:spPr>
            <a:xfrm>
              <a:off x="4089489" y="2779178"/>
              <a:ext cx="965200" cy="1681480"/>
            </a:xfrm>
            <a:custGeom>
              <a:avLst/>
              <a:gdLst/>
              <a:ahLst/>
              <a:cxnLst/>
              <a:rect l="l" t="t" r="r" b="b"/>
              <a:pathLst>
                <a:path w="965200" h="1681479">
                  <a:moveTo>
                    <a:pt x="965009" y="215392"/>
                  </a:moveTo>
                  <a:lnTo>
                    <a:pt x="0" y="215392"/>
                  </a:lnTo>
                  <a:lnTo>
                    <a:pt x="0" y="1681429"/>
                  </a:lnTo>
                  <a:lnTo>
                    <a:pt x="965009" y="1681429"/>
                  </a:lnTo>
                  <a:lnTo>
                    <a:pt x="965009" y="215392"/>
                  </a:lnTo>
                  <a:close/>
                </a:path>
                <a:path w="965200" h="1681479">
                  <a:moveTo>
                    <a:pt x="965009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965009" y="1104"/>
                  </a:lnTo>
                  <a:lnTo>
                    <a:pt x="965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89496" y="2779177"/>
              <a:ext cx="965200" cy="1681480"/>
            </a:xfrm>
            <a:custGeom>
              <a:avLst/>
              <a:gdLst/>
              <a:ahLst/>
              <a:cxnLst/>
              <a:rect l="l" t="t" r="r" b="b"/>
              <a:pathLst>
                <a:path w="965200" h="1681479">
                  <a:moveTo>
                    <a:pt x="0" y="0"/>
                  </a:moveTo>
                  <a:lnTo>
                    <a:pt x="965007" y="0"/>
                  </a:lnTo>
                  <a:lnTo>
                    <a:pt x="965007" y="1681424"/>
                  </a:lnTo>
                  <a:lnTo>
                    <a:pt x="0" y="16814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83000" y="2780278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30">
                  <a:moveTo>
                    <a:pt x="965007" y="0"/>
                  </a:moveTo>
                  <a:lnTo>
                    <a:pt x="0" y="0"/>
                  </a:lnTo>
                  <a:lnTo>
                    <a:pt x="0" y="214285"/>
                  </a:lnTo>
                  <a:lnTo>
                    <a:pt x="965007" y="214285"/>
                  </a:lnTo>
                  <a:lnTo>
                    <a:pt x="96500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83000" y="2780278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30">
                  <a:moveTo>
                    <a:pt x="0" y="0"/>
                  </a:moveTo>
                  <a:lnTo>
                    <a:pt x="965007" y="0"/>
                  </a:lnTo>
                  <a:lnTo>
                    <a:pt x="965007" y="214285"/>
                  </a:lnTo>
                  <a:lnTo>
                    <a:pt x="0" y="2142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7615628" y="2772827"/>
            <a:ext cx="2058670" cy="1694180"/>
            <a:chOff x="6091628" y="2772827"/>
            <a:chExt cx="2058670" cy="1694180"/>
          </a:xfrm>
        </p:grpSpPr>
        <p:sp>
          <p:nvSpPr>
            <p:cNvPr id="25" name="object 25"/>
            <p:cNvSpPr/>
            <p:nvPr/>
          </p:nvSpPr>
          <p:spPr>
            <a:xfrm>
              <a:off x="6097968" y="2779178"/>
              <a:ext cx="965200" cy="1681480"/>
            </a:xfrm>
            <a:custGeom>
              <a:avLst/>
              <a:gdLst/>
              <a:ahLst/>
              <a:cxnLst/>
              <a:rect l="l" t="t" r="r" b="b"/>
              <a:pathLst>
                <a:path w="965200" h="1681479">
                  <a:moveTo>
                    <a:pt x="965009" y="215392"/>
                  </a:moveTo>
                  <a:lnTo>
                    <a:pt x="0" y="215392"/>
                  </a:lnTo>
                  <a:lnTo>
                    <a:pt x="0" y="1681429"/>
                  </a:lnTo>
                  <a:lnTo>
                    <a:pt x="965009" y="1681429"/>
                  </a:lnTo>
                  <a:lnTo>
                    <a:pt x="965009" y="215392"/>
                  </a:lnTo>
                  <a:close/>
                </a:path>
                <a:path w="965200" h="1681479">
                  <a:moveTo>
                    <a:pt x="965009" y="0"/>
                  </a:moveTo>
                  <a:lnTo>
                    <a:pt x="0" y="0"/>
                  </a:lnTo>
                  <a:lnTo>
                    <a:pt x="0" y="1104"/>
                  </a:lnTo>
                  <a:lnTo>
                    <a:pt x="965009" y="1104"/>
                  </a:lnTo>
                  <a:lnTo>
                    <a:pt x="965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097978" y="2779177"/>
              <a:ext cx="965200" cy="1681480"/>
            </a:xfrm>
            <a:custGeom>
              <a:avLst/>
              <a:gdLst/>
              <a:ahLst/>
              <a:cxnLst/>
              <a:rect l="l" t="t" r="r" b="b"/>
              <a:pathLst>
                <a:path w="965200" h="1681479">
                  <a:moveTo>
                    <a:pt x="0" y="0"/>
                  </a:moveTo>
                  <a:lnTo>
                    <a:pt x="965007" y="0"/>
                  </a:lnTo>
                  <a:lnTo>
                    <a:pt x="965007" y="1681424"/>
                  </a:lnTo>
                  <a:lnTo>
                    <a:pt x="0" y="168142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178851" y="4246316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29">
                  <a:moveTo>
                    <a:pt x="965007" y="0"/>
                  </a:moveTo>
                  <a:lnTo>
                    <a:pt x="0" y="0"/>
                  </a:lnTo>
                  <a:lnTo>
                    <a:pt x="0" y="214285"/>
                  </a:lnTo>
                  <a:lnTo>
                    <a:pt x="965007" y="214285"/>
                  </a:lnTo>
                  <a:lnTo>
                    <a:pt x="96500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178851" y="4246317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29">
                  <a:moveTo>
                    <a:pt x="0" y="0"/>
                  </a:moveTo>
                  <a:lnTo>
                    <a:pt x="965007" y="0"/>
                  </a:lnTo>
                  <a:lnTo>
                    <a:pt x="965007" y="214285"/>
                  </a:lnTo>
                  <a:lnTo>
                    <a:pt x="0" y="2142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97978" y="2780278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30">
                  <a:moveTo>
                    <a:pt x="965007" y="0"/>
                  </a:moveTo>
                  <a:lnTo>
                    <a:pt x="0" y="0"/>
                  </a:lnTo>
                  <a:lnTo>
                    <a:pt x="0" y="214285"/>
                  </a:lnTo>
                  <a:lnTo>
                    <a:pt x="965007" y="214285"/>
                  </a:lnTo>
                  <a:lnTo>
                    <a:pt x="965007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97978" y="2780278"/>
              <a:ext cx="965200" cy="214629"/>
            </a:xfrm>
            <a:custGeom>
              <a:avLst/>
              <a:gdLst/>
              <a:ahLst/>
              <a:cxnLst/>
              <a:rect l="l" t="t" r="r" b="b"/>
              <a:pathLst>
                <a:path w="965200" h="214630">
                  <a:moveTo>
                    <a:pt x="0" y="0"/>
                  </a:moveTo>
                  <a:lnTo>
                    <a:pt x="965007" y="0"/>
                  </a:lnTo>
                  <a:lnTo>
                    <a:pt x="965007" y="214285"/>
                  </a:lnTo>
                  <a:lnTo>
                    <a:pt x="0" y="21428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11</a:t>
            </a:fld>
            <a:endParaRPr spc="-25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Device </a:t>
            </a:r>
            <a:r>
              <a:rPr spc="-10" dirty="0"/>
              <a:t>drivers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20824"/>
            <a:ext cx="6689725" cy="2369238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Depending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via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i="1" dirty="0">
                <a:latin typeface="Arial"/>
                <a:cs typeface="Arial"/>
              </a:rPr>
              <a:t>Polling</a:t>
            </a:r>
            <a:r>
              <a:rPr sz="2200" i="1" spc="-75" dirty="0"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("programmed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I/O"),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i="1" dirty="0">
                <a:latin typeface="Arial"/>
                <a:cs typeface="Arial"/>
              </a:rPr>
              <a:t>Interrupts</a:t>
            </a:r>
            <a:r>
              <a:rPr sz="2200" i="1" spc="-120" dirty="0">
                <a:latin typeface="Arial"/>
                <a:cs typeface="Arial"/>
              </a:rPr>
              <a:t> </a:t>
            </a:r>
            <a:r>
              <a:rPr sz="2200" spc="-25" dirty="0">
                <a:latin typeface="Arial MT"/>
                <a:cs typeface="Arial MT"/>
              </a:rPr>
              <a:t>or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40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i="1" spc="-25" dirty="0">
                <a:latin typeface="Arial"/>
                <a:cs typeface="Arial"/>
              </a:rPr>
              <a:t>DMA</a:t>
            </a:r>
            <a:endParaRPr sz="2200">
              <a:latin typeface="Arial"/>
              <a:cs typeface="Arial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Example: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page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text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386" y="3358528"/>
            <a:ext cx="6516916" cy="267658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763993" y="3487816"/>
            <a:ext cx="615553" cy="219011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 marR="5080">
              <a:lnSpc>
                <a:spcPts val="1600"/>
              </a:lnSpc>
              <a:spcBef>
                <a:spcPts val="85"/>
              </a:spcBef>
            </a:pPr>
            <a:r>
              <a:rPr sz="1400" dirty="0">
                <a:latin typeface="Arial MT"/>
                <a:cs typeface="Arial MT"/>
              </a:rPr>
              <a:t>Source: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Tanenbaum, </a:t>
            </a:r>
            <a:r>
              <a:rPr sz="1400" dirty="0">
                <a:latin typeface="Arial MT"/>
                <a:cs typeface="Arial MT"/>
              </a:rPr>
              <a:t>Modern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10" dirty="0">
                <a:latin typeface="Arial MT"/>
                <a:cs typeface="Arial MT"/>
              </a:rPr>
              <a:t> Systems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12</a:t>
            </a:fld>
            <a:endParaRPr spc="-25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Polling</a:t>
            </a:r>
            <a:r>
              <a:rPr spc="-135" dirty="0"/>
              <a:t> </a:t>
            </a:r>
            <a:r>
              <a:rPr b="0" dirty="0">
                <a:latin typeface="Arial MT"/>
                <a:cs typeface="Arial MT"/>
              </a:rPr>
              <a:t>("programmed</a:t>
            </a:r>
            <a:r>
              <a:rPr spc="-1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I/O")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7" y="1088896"/>
            <a:ext cx="52431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...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implies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active</a:t>
            </a:r>
            <a:r>
              <a:rPr sz="2200" i="1" spc="-45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waiting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38147" y="1731394"/>
          <a:ext cx="8282305" cy="3672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27250">
                <a:tc gridSpan="2">
                  <a:txBody>
                    <a:bodyPr/>
                    <a:lstStyle/>
                    <a:p>
                      <a:pPr marL="58419" marR="749300">
                        <a:lnSpc>
                          <a:spcPts val="2000"/>
                        </a:lnSpc>
                        <a:spcBef>
                          <a:spcPts val="465"/>
                        </a:spcBef>
                        <a:tabLst>
                          <a:tab pos="469900" algn="l"/>
                          <a:tab pos="1155700" algn="l"/>
                          <a:tab pos="2115820" algn="l"/>
                          <a:tab pos="2527300" algn="l"/>
                          <a:tab pos="3213100" algn="l"/>
                          <a:tab pos="3350260" algn="l"/>
                          <a:tab pos="3761740" algn="l"/>
                          <a:tab pos="4173220" algn="l"/>
                          <a:tab pos="5133975" algn="l"/>
                          <a:tab pos="5408295" algn="l"/>
                        </a:tabLst>
                      </a:pP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Copy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into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kernel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buffer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*/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copy_from_user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(buffer,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p,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count);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8419" marR="2258060">
                        <a:lnSpc>
                          <a:spcPts val="2000"/>
                        </a:lnSpc>
                        <a:spcBef>
                          <a:spcPts val="2000"/>
                        </a:spcBef>
                        <a:tabLst>
                          <a:tab pos="469900" algn="l"/>
                          <a:tab pos="607060" algn="l"/>
                          <a:tab pos="1155700" algn="l"/>
                          <a:tab pos="1430020" algn="l"/>
                          <a:tab pos="1841500" algn="l"/>
                          <a:tab pos="2390140" algn="l"/>
                          <a:tab pos="2664460" algn="l"/>
                          <a:tab pos="3350260" algn="l"/>
                          <a:tab pos="3898900" algn="l"/>
                        </a:tabLst>
                      </a:pP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Loop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over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characters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*/ </a:t>
                      </a:r>
                      <a:r>
                        <a:rPr sz="1800" spc="-25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for</a:t>
                      </a:r>
                      <a:r>
                        <a:rPr sz="18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	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(i=0;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i&lt;count;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latin typeface="Courier New"/>
                          <a:cs typeface="Courier New"/>
                        </a:rPr>
                        <a:t>i++)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32740" marR="62865">
                        <a:lnSpc>
                          <a:spcPts val="2000"/>
                        </a:lnSpc>
                        <a:spcBef>
                          <a:spcPts val="2000"/>
                        </a:spcBef>
                        <a:tabLst>
                          <a:tab pos="744220" algn="l"/>
                          <a:tab pos="1155700" algn="l"/>
                          <a:tab pos="1430020" algn="l"/>
                          <a:tab pos="2938780" algn="l"/>
                          <a:tab pos="3761740" algn="l"/>
                          <a:tab pos="4036060" algn="l"/>
                          <a:tab pos="4448175" algn="l"/>
                          <a:tab pos="4859655" algn="l"/>
                          <a:tab pos="5271135" algn="l"/>
                          <a:tab pos="6094095" algn="l"/>
                        </a:tabLst>
                      </a:pP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Wait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“actively”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until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printer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ready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*/ </a:t>
                      </a:r>
                      <a:r>
                        <a:rPr sz="1800" spc="-1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while</a:t>
                      </a:r>
                      <a:r>
                        <a:rPr sz="1800" dirty="0">
                          <a:solidFill>
                            <a:srgbClr val="0433FF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(*printer_status_reg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!=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READY);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9055" marB="0">
                    <a:lnL w="28575">
                      <a:solidFill>
                        <a:srgbClr val="0433FF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T w="28575">
                      <a:solidFill>
                        <a:srgbClr val="0433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433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0620">
                <a:tc>
                  <a:txBody>
                    <a:bodyPr/>
                    <a:lstStyle/>
                    <a:p>
                      <a:pPr marL="332740">
                        <a:lnSpc>
                          <a:spcPts val="2080"/>
                        </a:lnSpc>
                        <a:spcBef>
                          <a:spcPts val="1515"/>
                        </a:spcBef>
                        <a:tabLst>
                          <a:tab pos="744220" algn="l"/>
                          <a:tab pos="1567180" algn="l"/>
                          <a:tab pos="2115820" algn="l"/>
                          <a:tab pos="3487420" algn="l"/>
                        </a:tabLst>
                      </a:pP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/*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one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r>
                        <a:rPr sz="1800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35" dirty="0">
                          <a:solidFill>
                            <a:srgbClr val="008F00"/>
                          </a:solidFill>
                          <a:latin typeface="Courier New"/>
                          <a:cs typeface="Courier New"/>
                        </a:rPr>
                        <a:t>*/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32740">
                        <a:lnSpc>
                          <a:spcPts val="2000"/>
                        </a:lnSpc>
                        <a:tabLst>
                          <a:tab pos="2801620" algn="l"/>
                          <a:tab pos="307594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*printer_data_reg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p[i];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58419">
                        <a:lnSpc>
                          <a:spcPts val="2080"/>
                        </a:lnSpc>
                      </a:pPr>
                      <a:r>
                        <a:rPr sz="18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192405" marB="0">
                    <a:lnL w="28575">
                      <a:solidFill>
                        <a:srgbClr val="0433FF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45085" marR="72390">
                        <a:lnSpc>
                          <a:spcPts val="2100"/>
                        </a:lnSpc>
                        <a:spcBef>
                          <a:spcPts val="340"/>
                        </a:spcBef>
                      </a:pPr>
                      <a:r>
                        <a:rPr sz="1800" dirty="0">
                          <a:latin typeface="Arial MT"/>
                          <a:cs typeface="Arial MT"/>
                        </a:rPr>
                        <a:t>Pseudo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code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system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function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print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text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8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polling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solidFill>
                      <a:srgbClr val="D6D6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335">
                <a:tc gridSpan="2"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2115820" algn="l"/>
                        </a:tabLst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return_to_user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	</a:t>
                      </a:r>
                      <a:r>
                        <a:rPr sz="1800" spc="-25" dirty="0">
                          <a:latin typeface="Courier New"/>
                          <a:cs typeface="Courier New"/>
                        </a:rPr>
                        <a:t>();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57150" marB="0">
                    <a:lnL w="28575">
                      <a:solidFill>
                        <a:srgbClr val="0433FF"/>
                      </a:solidFill>
                      <a:prstDash val="solid"/>
                    </a:lnL>
                    <a:lnR w="28575">
                      <a:solidFill>
                        <a:srgbClr val="0433FF"/>
                      </a:solidFill>
                      <a:prstDash val="solid"/>
                    </a:lnR>
                    <a:lnB w="28575">
                      <a:solidFill>
                        <a:srgbClr val="0433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433FF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Interrupt-</a:t>
            </a:r>
            <a:r>
              <a:rPr dirty="0"/>
              <a:t>driven</a:t>
            </a:r>
            <a:r>
              <a:rPr spc="25" dirty="0"/>
              <a:t> </a:t>
            </a:r>
            <a:r>
              <a:rPr spc="-25" dirty="0"/>
              <a:t>I/O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88896"/>
            <a:ext cx="8101330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 MT"/>
                <a:cs typeface="Arial MT"/>
              </a:rPr>
              <a:t>...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implies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CPU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allocated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another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while </a:t>
            </a:r>
            <a:r>
              <a:rPr sz="2200" dirty="0">
                <a:latin typeface="Arial MT"/>
                <a:cs typeface="Arial MT"/>
              </a:rPr>
              <a:t>waiting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response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0060" y="2126787"/>
            <a:ext cx="4641850" cy="3088640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7785">
              <a:spcBef>
                <a:spcPts val="310"/>
              </a:spcBef>
            </a:pPr>
            <a:r>
              <a:rPr sz="1600" dirty="0">
                <a:latin typeface="Courier New"/>
                <a:cs typeface="Courier New"/>
              </a:rPr>
              <a:t>copy_from_user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(buffer,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p,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count);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00">
              <a:latin typeface="Courier New"/>
              <a:cs typeface="Courier New"/>
            </a:endParaRPr>
          </a:p>
          <a:p>
            <a:pPr marL="57785" marR="795020">
              <a:lnSpc>
                <a:spcPts val="1800"/>
              </a:lnSpc>
              <a:spcBef>
                <a:spcPts val="5"/>
              </a:spcBef>
            </a:pP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/*</a:t>
            </a:r>
            <a:r>
              <a:rPr sz="1600" spc="-6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Enable</a:t>
            </a:r>
            <a:r>
              <a:rPr sz="1600" spc="-6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printer</a:t>
            </a:r>
            <a:r>
              <a:rPr sz="1600" spc="-6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interrupts</a:t>
            </a:r>
            <a:r>
              <a:rPr sz="1600" spc="-6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008F00"/>
                </a:solidFill>
                <a:latin typeface="Courier New"/>
                <a:cs typeface="Courier New"/>
              </a:rPr>
              <a:t>*/ </a:t>
            </a:r>
            <a:r>
              <a:rPr sz="1600" dirty="0">
                <a:latin typeface="Courier New"/>
                <a:cs typeface="Courier New"/>
              </a:rPr>
              <a:t>enable_interrupts</a:t>
            </a:r>
            <a:r>
              <a:rPr sz="1600" spc="-16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57785" marR="62865">
              <a:lnSpc>
                <a:spcPts val="1800"/>
              </a:lnSpc>
              <a:spcBef>
                <a:spcPts val="1800"/>
              </a:spcBef>
            </a:pP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/*</a:t>
            </a:r>
            <a:r>
              <a:rPr sz="1600" spc="-4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Wait</a:t>
            </a:r>
            <a:r>
              <a:rPr sz="1600" spc="-4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until</a:t>
            </a:r>
            <a:r>
              <a:rPr sz="1600" spc="-4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printer</a:t>
            </a:r>
            <a:r>
              <a:rPr sz="1600" spc="-4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is</a:t>
            </a:r>
            <a:r>
              <a:rPr sz="1600" spc="-4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ready</a:t>
            </a:r>
            <a:r>
              <a:rPr sz="1600" spc="-4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008F00"/>
                </a:solidFill>
                <a:latin typeface="Courier New"/>
                <a:cs typeface="Courier New"/>
              </a:rPr>
              <a:t>*/ </a:t>
            </a:r>
            <a:r>
              <a:rPr sz="1600" dirty="0">
                <a:solidFill>
                  <a:srgbClr val="0433FF"/>
                </a:solidFill>
                <a:latin typeface="Courier New"/>
                <a:cs typeface="Courier New"/>
              </a:rPr>
              <a:t>while</a:t>
            </a:r>
            <a:r>
              <a:rPr sz="1600" spc="-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(*printer_status_reg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!=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READY);</a:t>
            </a:r>
            <a:endParaRPr sz="1600">
              <a:latin typeface="Courier New"/>
              <a:cs typeface="Courier New"/>
            </a:endParaRPr>
          </a:p>
          <a:p>
            <a:pPr marL="57785">
              <a:lnSpc>
                <a:spcPts val="1860"/>
              </a:lnSpc>
              <a:spcBef>
                <a:spcPts val="1640"/>
              </a:spcBef>
            </a:pP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/*</a:t>
            </a:r>
            <a:r>
              <a:rPr sz="1600" spc="-55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Print</a:t>
            </a:r>
            <a:r>
              <a:rPr sz="1600" spc="-5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first</a:t>
            </a:r>
            <a:r>
              <a:rPr sz="1600" spc="-5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08F00"/>
                </a:solidFill>
                <a:latin typeface="Courier New"/>
                <a:cs typeface="Courier New"/>
              </a:rPr>
              <a:t>character</a:t>
            </a:r>
            <a:r>
              <a:rPr sz="1600" spc="-50" dirty="0">
                <a:solidFill>
                  <a:srgbClr val="008F00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008F00"/>
                </a:solidFill>
                <a:latin typeface="Courier New"/>
                <a:cs typeface="Courier New"/>
              </a:rPr>
              <a:t>*/</a:t>
            </a:r>
            <a:endParaRPr sz="1600">
              <a:latin typeface="Courier New"/>
              <a:cs typeface="Courier New"/>
            </a:endParaRPr>
          </a:p>
          <a:p>
            <a:pPr marL="57785">
              <a:lnSpc>
                <a:spcPts val="1860"/>
              </a:lnSpc>
            </a:pPr>
            <a:r>
              <a:rPr sz="1600" dirty="0">
                <a:latin typeface="Courier New"/>
                <a:cs typeface="Courier New"/>
              </a:rPr>
              <a:t>*printer_data_reg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p[i++];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00">
              <a:latin typeface="Courier New"/>
              <a:cs typeface="Courier New"/>
            </a:endParaRPr>
          </a:p>
          <a:p>
            <a:pPr marL="57785" marR="2379980">
              <a:lnSpc>
                <a:spcPts val="1800"/>
              </a:lnSpc>
            </a:pPr>
            <a:r>
              <a:rPr sz="1600" dirty="0">
                <a:latin typeface="Courier New"/>
                <a:cs typeface="Courier New"/>
              </a:rPr>
              <a:t>scheduler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(); </a:t>
            </a:r>
            <a:r>
              <a:rPr sz="1600" dirty="0">
                <a:latin typeface="Courier New"/>
                <a:cs typeface="Courier New"/>
              </a:rPr>
              <a:t>return_to_user</a:t>
            </a:r>
            <a:r>
              <a:rPr sz="1600" spc="-13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3680" y="2126787"/>
            <a:ext cx="3422015" cy="3088640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58419">
              <a:spcBef>
                <a:spcPts val="310"/>
              </a:spcBef>
            </a:pPr>
            <a:r>
              <a:rPr sz="1600" dirty="0">
                <a:solidFill>
                  <a:srgbClr val="0433FF"/>
                </a:solidFill>
                <a:latin typeface="Courier New"/>
                <a:cs typeface="Courier New"/>
              </a:rPr>
              <a:t>if</a:t>
            </a:r>
            <a:r>
              <a:rPr sz="1600" spc="-3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(count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&gt;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0)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1600">
              <a:latin typeface="Courier New"/>
              <a:cs typeface="Courier New"/>
            </a:endParaRPr>
          </a:p>
          <a:p>
            <a:pPr marL="302260" marR="62865">
              <a:lnSpc>
                <a:spcPts val="18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*printer_data_reg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8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p[i]; count--</a:t>
            </a:r>
            <a:r>
              <a:rPr sz="1600" spc="-50" dirty="0"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  <a:p>
            <a:pPr marL="302260">
              <a:lnSpc>
                <a:spcPts val="1760"/>
              </a:lnSpc>
            </a:pPr>
            <a:r>
              <a:rPr sz="1600" spc="-20" dirty="0">
                <a:latin typeface="Courier New"/>
                <a:cs typeface="Courier New"/>
              </a:rPr>
              <a:t>i++;</a:t>
            </a:r>
            <a:endParaRPr sz="1600">
              <a:latin typeface="Courier New"/>
              <a:cs typeface="Courier New"/>
            </a:endParaRPr>
          </a:p>
          <a:p>
            <a:pPr marL="302260" marR="1160780" indent="-244475">
              <a:lnSpc>
                <a:spcPct val="187500"/>
              </a:lnSpc>
            </a:pPr>
            <a:r>
              <a:rPr sz="1600" dirty="0">
                <a:latin typeface="Courier New"/>
                <a:cs typeface="Courier New"/>
              </a:rPr>
              <a:t>}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0433FF"/>
                </a:solidFill>
                <a:latin typeface="Courier New"/>
                <a:cs typeface="Courier New"/>
              </a:rPr>
              <a:t>else</a:t>
            </a:r>
            <a:r>
              <a:rPr sz="1600" spc="-2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00" spc="-50" dirty="0">
                <a:latin typeface="Courier New"/>
                <a:cs typeface="Courier New"/>
              </a:rPr>
              <a:t>{ </a:t>
            </a:r>
            <a:r>
              <a:rPr sz="1600" dirty="0">
                <a:latin typeface="Courier New"/>
                <a:cs typeface="Courier New"/>
              </a:rPr>
              <a:t>unblock_user</a:t>
            </a:r>
            <a:r>
              <a:rPr sz="1600" spc="-12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  <a:p>
            <a:pPr marL="58419">
              <a:lnSpc>
                <a:spcPts val="1860"/>
              </a:lnSpc>
              <a:spcBef>
                <a:spcPts val="1680"/>
              </a:spcBef>
            </a:pPr>
            <a:r>
              <a:rPr sz="1600" spc="-50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58419" marR="307340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acknowledge_interrupt</a:t>
            </a:r>
            <a:r>
              <a:rPr sz="1600" spc="-204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(); </a:t>
            </a:r>
            <a:r>
              <a:rPr sz="1600" dirty="0">
                <a:latin typeface="Courier New"/>
                <a:cs typeface="Courier New"/>
              </a:rPr>
              <a:t>return_from_interrupt</a:t>
            </a:r>
            <a:r>
              <a:rPr sz="1600" spc="-204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();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5981" y="5413522"/>
            <a:ext cx="3317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Code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initiate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I/O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operation</a:t>
            </a:r>
            <a:endParaRPr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6866" y="5413522"/>
            <a:ext cx="1703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Interrupt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handler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DMA-</a:t>
            </a:r>
            <a:r>
              <a:rPr dirty="0"/>
              <a:t>driven</a:t>
            </a:r>
            <a:r>
              <a:rPr spc="-35" dirty="0"/>
              <a:t> </a:t>
            </a:r>
            <a:r>
              <a:rPr spc="-25" dirty="0"/>
              <a:t>I/O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88896"/>
            <a:ext cx="8070850" cy="10947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sz="2200" dirty="0">
                <a:latin typeface="Arial MT"/>
                <a:cs typeface="Arial MT"/>
              </a:rPr>
              <a:t>...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CPU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longer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responsible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transferring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memory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45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further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reduction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CPU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load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1109" y="2862579"/>
            <a:ext cx="4794250" cy="1132840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8419" marR="62865">
              <a:lnSpc>
                <a:spcPts val="2000"/>
              </a:lnSpc>
              <a:spcBef>
                <a:spcPts val="465"/>
              </a:spcBef>
              <a:tabLst>
                <a:tab pos="1430020" algn="l"/>
                <a:tab pos="2115820" algn="l"/>
                <a:tab pos="3075940" algn="l"/>
                <a:tab pos="3350260" algn="l"/>
                <a:tab pos="3624579" algn="l"/>
                <a:tab pos="3761740" algn="l"/>
              </a:tabLst>
            </a:pPr>
            <a:r>
              <a:rPr spc="-10" dirty="0">
                <a:latin typeface="Courier New"/>
                <a:cs typeface="Courier New"/>
              </a:rPr>
              <a:t>copy_from_user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10" dirty="0">
                <a:latin typeface="Courier New"/>
                <a:cs typeface="Courier New"/>
              </a:rPr>
              <a:t>(buffer,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25" dirty="0">
                <a:latin typeface="Courier New"/>
                <a:cs typeface="Courier New"/>
              </a:rPr>
              <a:t>p,</a:t>
            </a:r>
            <a:r>
              <a:rPr dirty="0">
                <a:latin typeface="Courier New"/>
                <a:cs typeface="Courier New"/>
              </a:rPr>
              <a:t>		</a:t>
            </a:r>
            <a:r>
              <a:rPr spc="-10" dirty="0">
                <a:latin typeface="Courier New"/>
                <a:cs typeface="Courier New"/>
              </a:rPr>
              <a:t>count); set_up_DMA_controller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25" dirty="0">
                <a:latin typeface="Courier New"/>
                <a:cs typeface="Courier New"/>
              </a:rPr>
              <a:t>(p,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10" dirty="0">
                <a:latin typeface="Courier New"/>
                <a:cs typeface="Courier New"/>
              </a:rPr>
              <a:t>count); scheduler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25" dirty="0">
                <a:latin typeface="Courier New"/>
                <a:cs typeface="Courier New"/>
              </a:rPr>
              <a:t>();</a:t>
            </a:r>
            <a:endParaRPr>
              <a:latin typeface="Courier New"/>
              <a:cs typeface="Courier New"/>
            </a:endParaRPr>
          </a:p>
          <a:p>
            <a:pPr marL="58419">
              <a:lnSpc>
                <a:spcPts val="1960"/>
              </a:lnSpc>
              <a:tabLst>
                <a:tab pos="2115820" algn="l"/>
              </a:tabLst>
            </a:pPr>
            <a:r>
              <a:rPr spc="-10" dirty="0">
                <a:latin typeface="Courier New"/>
                <a:cs typeface="Courier New"/>
              </a:rPr>
              <a:t>return_to_user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25" dirty="0">
                <a:latin typeface="Courier New"/>
                <a:cs typeface="Courier New"/>
              </a:rPr>
              <a:t>();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5878" y="3109716"/>
            <a:ext cx="3559175" cy="834203"/>
          </a:xfrm>
          <a:prstGeom prst="rect">
            <a:avLst/>
          </a:prstGeom>
          <a:ln w="25400">
            <a:solidFill>
              <a:srgbClr val="0433FF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57785" marR="62865">
              <a:lnSpc>
                <a:spcPts val="2000"/>
              </a:lnSpc>
              <a:spcBef>
                <a:spcPts val="465"/>
              </a:spcBef>
              <a:tabLst>
                <a:tab pos="1841500" algn="l"/>
                <a:tab pos="3075940" algn="l"/>
              </a:tabLst>
            </a:pPr>
            <a:r>
              <a:rPr spc="-10" dirty="0">
                <a:latin typeface="Courier New"/>
                <a:cs typeface="Courier New"/>
              </a:rPr>
              <a:t>acknowledge_interrupt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25" dirty="0">
                <a:latin typeface="Courier New"/>
                <a:cs typeface="Courier New"/>
              </a:rPr>
              <a:t>(); </a:t>
            </a:r>
            <a:r>
              <a:rPr spc="-10" dirty="0">
                <a:latin typeface="Courier New"/>
                <a:cs typeface="Courier New"/>
              </a:rPr>
              <a:t>unblock_user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25" dirty="0">
                <a:latin typeface="Courier New"/>
                <a:cs typeface="Courier New"/>
              </a:rPr>
              <a:t>(); </a:t>
            </a:r>
            <a:r>
              <a:rPr spc="-10" dirty="0">
                <a:latin typeface="Courier New"/>
                <a:cs typeface="Courier New"/>
              </a:rPr>
              <a:t>return_from_interrupt</a:t>
            </a:r>
            <a:r>
              <a:rPr dirty="0">
                <a:latin typeface="Courier New"/>
                <a:cs typeface="Courier New"/>
              </a:rPr>
              <a:t>	</a:t>
            </a:r>
            <a:r>
              <a:rPr spc="-25" dirty="0">
                <a:latin typeface="Courier New"/>
                <a:cs typeface="Courier New"/>
              </a:rPr>
              <a:t>();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02873" y="4166323"/>
            <a:ext cx="3317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Code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initiate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I/O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operation</a:t>
            </a:r>
            <a:endParaRPr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7656" y="4155982"/>
            <a:ext cx="17030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Interrupt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handler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Discussion:</a:t>
            </a:r>
            <a:r>
              <a:rPr spc="-65" dirty="0"/>
              <a:t> </a:t>
            </a:r>
            <a:r>
              <a:rPr spc="-10" dirty="0"/>
              <a:t>Interrupts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20825"/>
            <a:ext cx="8140700" cy="5041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Saving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context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Partly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directly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CPU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53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e.g.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saving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status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return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address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540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minimal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functionality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modified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registers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saved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before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restored </a:t>
            </a: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interrupt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processing</a:t>
            </a:r>
            <a:endParaRPr sz="2200">
              <a:latin typeface="Arial MT"/>
              <a:cs typeface="Arial MT"/>
            </a:endParaRPr>
          </a:p>
          <a:p>
            <a:pPr lvl="1">
              <a:spcBef>
                <a:spcPts val="525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4965" indent="-342265"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Keep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interrupt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short</a:t>
            </a:r>
            <a:endParaRPr sz="2200">
              <a:latin typeface="Arial MT"/>
              <a:cs typeface="Arial MT"/>
            </a:endParaRPr>
          </a:p>
          <a:p>
            <a:pPr marL="812800" marR="641985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Usually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interrupts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disabled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interrupt </a:t>
            </a:r>
            <a:r>
              <a:rPr sz="2200" dirty="0">
                <a:latin typeface="Arial MT"/>
                <a:cs typeface="Arial MT"/>
              </a:rPr>
              <a:t>handler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executed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45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Interrupts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lost</a:t>
            </a:r>
            <a:endParaRPr sz="2200">
              <a:latin typeface="Arial MT"/>
              <a:cs typeface="Arial MT"/>
            </a:endParaRPr>
          </a:p>
          <a:p>
            <a:pPr marL="812800" marR="361950" lvl="1" indent="-342900">
              <a:lnSpc>
                <a:spcPts val="2600"/>
              </a:lnSpc>
              <a:spcBef>
                <a:spcPts val="660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possible,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wake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was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waiting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finish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Discussion:</a:t>
            </a:r>
            <a:r>
              <a:rPr spc="-100" dirty="0"/>
              <a:t> </a:t>
            </a:r>
            <a:r>
              <a:rPr dirty="0"/>
              <a:t>Interrupts</a:t>
            </a:r>
            <a:r>
              <a:rPr spc="-9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7" y="1020824"/>
            <a:ext cx="7856855" cy="504952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Interrupts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the</a:t>
            </a:r>
            <a:r>
              <a:rPr sz="2200" i="1" spc="-8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source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asynchronous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behavior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cause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race</a:t>
            </a:r>
            <a:r>
              <a:rPr sz="2200" i="1" spc="-5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conditions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kernel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Interrupt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synchronization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660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Simple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approach: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disable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interrupts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"hard"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critical </a:t>
            </a:r>
            <a:r>
              <a:rPr sz="2200" dirty="0">
                <a:latin typeface="Arial MT"/>
                <a:cs typeface="Arial MT"/>
              </a:rPr>
              <a:t>section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executed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45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x86: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instructions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sti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cli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53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Again,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interrupts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lost</a:t>
            </a:r>
            <a:endParaRPr sz="2200">
              <a:latin typeface="Arial MT"/>
              <a:cs typeface="Arial MT"/>
            </a:endParaRPr>
          </a:p>
          <a:p>
            <a:pPr marL="812800" marR="32384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modern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interrupts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realized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multiple </a:t>
            </a:r>
            <a:r>
              <a:rPr sz="2200" dirty="0">
                <a:latin typeface="Arial MT"/>
                <a:cs typeface="Arial MT"/>
              </a:rPr>
              <a:t>stages.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minimize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amount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spent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with </a:t>
            </a:r>
            <a:r>
              <a:rPr sz="2200" dirty="0">
                <a:latin typeface="Arial MT"/>
                <a:cs typeface="Arial MT"/>
              </a:rPr>
              <a:t>disabled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interrupt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45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UNIX: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top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half,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bottom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half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540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Linux: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Tasklets</a:t>
            </a:r>
            <a:endParaRPr sz="2200">
              <a:latin typeface="Arial MT"/>
              <a:cs typeface="Arial MT"/>
            </a:endParaRPr>
          </a:p>
          <a:p>
            <a:pPr marL="1269365" lvl="2" indent="-342900">
              <a:spcBef>
                <a:spcPts val="53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Windows: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Deferred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Procedures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Discussion:</a:t>
            </a:r>
            <a:r>
              <a:rPr spc="-75" dirty="0"/>
              <a:t> </a:t>
            </a:r>
            <a:r>
              <a:rPr dirty="0"/>
              <a:t>Direct</a:t>
            </a:r>
            <a:r>
              <a:rPr spc="-75" dirty="0"/>
              <a:t> </a:t>
            </a:r>
            <a:r>
              <a:rPr dirty="0"/>
              <a:t>Memory</a:t>
            </a:r>
            <a:r>
              <a:rPr spc="-190" dirty="0"/>
              <a:t> </a:t>
            </a:r>
            <a:r>
              <a:rPr spc="-10" dirty="0"/>
              <a:t>Access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7" y="1020825"/>
            <a:ext cx="8225155" cy="562397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latin typeface="Arial"/>
                <a:cs typeface="Arial"/>
              </a:rPr>
              <a:t>Caches</a:t>
            </a:r>
            <a:endParaRPr sz="2200">
              <a:latin typeface="Arial"/>
              <a:cs typeface="Arial"/>
            </a:endParaRPr>
          </a:p>
          <a:p>
            <a:pPr marL="812165" lvl="1" indent="-342265">
              <a:lnSpc>
                <a:spcPts val="2620"/>
              </a:lnSpc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Modern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processors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data</a:t>
            </a:r>
            <a:r>
              <a:rPr sz="2200" i="1" spc="-75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caches</a:t>
            </a:r>
            <a:endParaRPr sz="2200">
              <a:latin typeface="Arial"/>
              <a:cs typeface="Arial"/>
            </a:endParaRPr>
          </a:p>
          <a:p>
            <a:pPr marL="812800">
              <a:lnSpc>
                <a:spcPts val="2620"/>
              </a:lnSpc>
            </a:pPr>
            <a:r>
              <a:rPr sz="2200" dirty="0">
                <a:latin typeface="Arial"/>
                <a:cs typeface="Arial"/>
              </a:rPr>
              <a:t>DMA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bypasses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the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cache!</a:t>
            </a:r>
            <a:endParaRPr sz="2200">
              <a:latin typeface="Arial"/>
              <a:cs typeface="Arial"/>
            </a:endParaRPr>
          </a:p>
          <a:p>
            <a:pPr marL="812800" marR="260350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Before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DMA</a:t>
            </a:r>
            <a:r>
              <a:rPr sz="2200" spc="-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configured,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cache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must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written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back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memoy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cache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invalidated</a:t>
            </a:r>
            <a:endParaRPr sz="2200">
              <a:latin typeface="Arial MT"/>
              <a:cs typeface="Arial MT"/>
            </a:endParaRPr>
          </a:p>
          <a:p>
            <a:pPr marL="1269365" marR="5080" lvl="2" indent="-342900">
              <a:lnSpc>
                <a:spcPts val="2600"/>
              </a:lnSpc>
              <a:spcBef>
                <a:spcPts val="580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processors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non-</a:t>
            </a:r>
            <a:r>
              <a:rPr sz="2200" dirty="0">
                <a:latin typeface="Arial MT"/>
                <a:cs typeface="Arial MT"/>
              </a:rPr>
              <a:t>cachable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ranges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operations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45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Memory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protection</a:t>
            </a:r>
            <a:endParaRPr sz="2200">
              <a:latin typeface="Arial"/>
              <a:cs typeface="Arial"/>
            </a:endParaRPr>
          </a:p>
          <a:p>
            <a:pPr marL="812800" marR="323850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Modern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processors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MMU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isolate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processes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from </a:t>
            </a:r>
            <a:r>
              <a:rPr sz="2200" dirty="0">
                <a:latin typeface="Arial MT"/>
                <a:cs typeface="Arial MT"/>
              </a:rPr>
              <a:t>each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protect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itself</a:t>
            </a:r>
            <a:endParaRPr sz="2200">
              <a:latin typeface="Arial MT"/>
              <a:cs typeface="Arial MT"/>
            </a:endParaRPr>
          </a:p>
          <a:p>
            <a:pPr marL="812800">
              <a:lnSpc>
                <a:spcPts val="2520"/>
              </a:lnSpc>
            </a:pPr>
            <a:r>
              <a:rPr sz="2200" dirty="0">
                <a:latin typeface="Arial"/>
                <a:cs typeface="Arial"/>
              </a:rPr>
              <a:t>DMA</a:t>
            </a:r>
            <a:r>
              <a:rPr sz="2200" spc="-14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bypasses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memory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protection!</a:t>
            </a:r>
            <a:endParaRPr sz="2200">
              <a:latin typeface="Arial"/>
              <a:cs typeface="Arial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Mistakes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up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DMA</a:t>
            </a:r>
            <a:r>
              <a:rPr sz="2200" spc="-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critical</a:t>
            </a:r>
            <a:endParaRPr sz="2200">
              <a:latin typeface="Arial MT"/>
              <a:cs typeface="Arial MT"/>
            </a:endParaRPr>
          </a:p>
          <a:p>
            <a:pPr marL="812800" marR="679450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Application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processes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never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direct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 </a:t>
            </a:r>
            <a:r>
              <a:rPr sz="2200" dirty="0">
                <a:latin typeface="Arial MT"/>
                <a:cs typeface="Arial MT"/>
              </a:rPr>
              <a:t>program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DMA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controller!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Tasks</a:t>
            </a:r>
            <a:r>
              <a:rPr spc="-9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25" dirty="0"/>
              <a:t>OS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7" y="1029388"/>
            <a:ext cx="8226425" cy="5707973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20675" indent="-307975">
              <a:spcBef>
                <a:spcPts val="570"/>
              </a:spcBef>
              <a:buChar char="•"/>
              <a:tabLst>
                <a:tab pos="320675" algn="l"/>
              </a:tabLst>
            </a:pPr>
            <a:r>
              <a:rPr sz="1950" dirty="0">
                <a:latin typeface="Arial MT"/>
                <a:cs typeface="Arial MT"/>
              </a:rPr>
              <a:t>Create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dirty="0">
                <a:latin typeface="Arial"/>
                <a:cs typeface="Arial"/>
              </a:rPr>
              <a:t>device</a:t>
            </a:r>
            <a:r>
              <a:rPr sz="1950" spc="6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abstrations</a:t>
            </a:r>
            <a:endParaRPr sz="1950">
              <a:latin typeface="Arial"/>
              <a:cs typeface="Arial"/>
            </a:endParaRPr>
          </a:p>
          <a:p>
            <a:pPr marL="777875" lvl="1" indent="-307975">
              <a:spcBef>
                <a:spcPts val="480"/>
              </a:spcBef>
              <a:buChar char="•"/>
              <a:tabLst>
                <a:tab pos="777875" algn="l"/>
              </a:tabLst>
            </a:pPr>
            <a:r>
              <a:rPr sz="1950" dirty="0">
                <a:latin typeface="Arial MT"/>
                <a:cs typeface="Arial MT"/>
              </a:rPr>
              <a:t>Uniform,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simple,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but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versatile</a:t>
            </a:r>
            <a:endParaRPr sz="1950">
              <a:latin typeface="Arial MT"/>
              <a:cs typeface="Arial MT"/>
            </a:endParaRPr>
          </a:p>
          <a:p>
            <a:pPr marL="320675" indent="-307975">
              <a:spcBef>
                <a:spcPts val="480"/>
              </a:spcBef>
              <a:buChar char="•"/>
              <a:tabLst>
                <a:tab pos="320675" algn="l"/>
              </a:tabLst>
            </a:pPr>
            <a:r>
              <a:rPr sz="1950" dirty="0">
                <a:latin typeface="Arial MT"/>
                <a:cs typeface="Arial MT"/>
              </a:rPr>
              <a:t>Provide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"/>
                <a:cs typeface="Arial"/>
              </a:rPr>
              <a:t>I/O</a:t>
            </a:r>
            <a:r>
              <a:rPr sz="1950" spc="4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primitives</a:t>
            </a:r>
            <a:endParaRPr sz="1950">
              <a:latin typeface="Arial"/>
              <a:cs typeface="Arial"/>
            </a:endParaRPr>
          </a:p>
          <a:p>
            <a:pPr marL="777875" lvl="1" indent="-307975">
              <a:spcBef>
                <a:spcPts val="475"/>
              </a:spcBef>
              <a:buChar char="•"/>
              <a:tabLst>
                <a:tab pos="777875" algn="l"/>
              </a:tabLst>
            </a:pPr>
            <a:r>
              <a:rPr sz="1950" dirty="0">
                <a:latin typeface="Arial MT"/>
                <a:cs typeface="Arial MT"/>
              </a:rPr>
              <a:t>Synchronous</a:t>
            </a:r>
            <a:r>
              <a:rPr sz="1950" spc="7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and/or</a:t>
            </a:r>
            <a:r>
              <a:rPr sz="1950" spc="8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asynchronous</a:t>
            </a:r>
            <a:endParaRPr sz="1950">
              <a:latin typeface="Arial MT"/>
              <a:cs typeface="Arial MT"/>
            </a:endParaRPr>
          </a:p>
          <a:p>
            <a:pPr marL="320675" indent="-307975">
              <a:spcBef>
                <a:spcPts val="480"/>
              </a:spcBef>
              <a:buFont typeface="Arial MT"/>
              <a:buChar char="•"/>
              <a:tabLst>
                <a:tab pos="320675" algn="l"/>
              </a:tabLst>
            </a:pPr>
            <a:r>
              <a:rPr sz="1950" spc="-10" dirty="0">
                <a:latin typeface="Arial"/>
                <a:cs typeface="Arial"/>
              </a:rPr>
              <a:t>Buffering</a:t>
            </a:r>
            <a:endParaRPr sz="1950">
              <a:latin typeface="Arial"/>
              <a:cs typeface="Arial"/>
            </a:endParaRPr>
          </a:p>
          <a:p>
            <a:pPr marL="777875" lvl="1" indent="-307975">
              <a:spcBef>
                <a:spcPts val="480"/>
              </a:spcBef>
              <a:buChar char="•"/>
              <a:tabLst>
                <a:tab pos="777875" algn="l"/>
              </a:tabLst>
            </a:pPr>
            <a:r>
              <a:rPr sz="1950" dirty="0">
                <a:latin typeface="Arial MT"/>
                <a:cs typeface="Arial MT"/>
              </a:rPr>
              <a:t>If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device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or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receiving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process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are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not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yet</a:t>
            </a:r>
            <a:r>
              <a:rPr sz="1950" spc="3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ready</a:t>
            </a:r>
            <a:endParaRPr sz="1950">
              <a:latin typeface="Arial MT"/>
              <a:cs typeface="Arial MT"/>
            </a:endParaRPr>
          </a:p>
          <a:p>
            <a:pPr marL="320675" indent="-307975">
              <a:spcBef>
                <a:spcPts val="475"/>
              </a:spcBef>
              <a:buFont typeface="Arial MT"/>
              <a:buChar char="•"/>
              <a:tabLst>
                <a:tab pos="320675" algn="l"/>
              </a:tabLst>
            </a:pPr>
            <a:r>
              <a:rPr sz="1950" dirty="0">
                <a:latin typeface="Arial"/>
                <a:cs typeface="Arial"/>
              </a:rPr>
              <a:t>Device</a:t>
            </a:r>
            <a:r>
              <a:rPr sz="1950" spc="65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control</a:t>
            </a:r>
            <a:endParaRPr sz="1950">
              <a:latin typeface="Arial"/>
              <a:cs typeface="Arial"/>
            </a:endParaRPr>
          </a:p>
          <a:p>
            <a:pPr marL="777875" lvl="1" indent="-307975">
              <a:spcBef>
                <a:spcPts val="480"/>
              </a:spcBef>
              <a:buChar char="•"/>
              <a:tabLst>
                <a:tab pos="777875" algn="l"/>
              </a:tabLst>
            </a:pPr>
            <a:r>
              <a:rPr sz="1950" dirty="0">
                <a:latin typeface="Arial MT"/>
                <a:cs typeface="Arial MT"/>
              </a:rPr>
              <a:t>As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efficient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as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possible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considering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mechanical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device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properties</a:t>
            </a:r>
            <a:endParaRPr sz="1950">
              <a:latin typeface="Arial MT"/>
              <a:cs typeface="Arial MT"/>
            </a:endParaRPr>
          </a:p>
          <a:p>
            <a:pPr marL="320675" indent="-307975">
              <a:spcBef>
                <a:spcPts val="480"/>
              </a:spcBef>
              <a:buChar char="•"/>
              <a:tabLst>
                <a:tab pos="320675" algn="l"/>
              </a:tabLst>
            </a:pPr>
            <a:r>
              <a:rPr sz="1950" dirty="0">
                <a:latin typeface="Arial MT"/>
                <a:cs typeface="Arial MT"/>
              </a:rPr>
              <a:t>Handle</a:t>
            </a:r>
            <a:r>
              <a:rPr sz="1950" spc="70" dirty="0">
                <a:latin typeface="Arial MT"/>
                <a:cs typeface="Arial MT"/>
              </a:rPr>
              <a:t> </a:t>
            </a:r>
            <a:r>
              <a:rPr sz="1950" dirty="0">
                <a:latin typeface="Arial"/>
                <a:cs typeface="Arial"/>
              </a:rPr>
              <a:t>resource</a:t>
            </a:r>
            <a:r>
              <a:rPr sz="1950" spc="7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allocation</a:t>
            </a:r>
            <a:endParaRPr sz="1950">
              <a:latin typeface="Arial"/>
              <a:cs typeface="Arial"/>
            </a:endParaRPr>
          </a:p>
          <a:p>
            <a:pPr marL="777875" lvl="1" indent="-307975">
              <a:spcBef>
                <a:spcPts val="475"/>
              </a:spcBef>
              <a:buChar char="•"/>
              <a:tabLst>
                <a:tab pos="777875" algn="l"/>
              </a:tabLst>
            </a:pPr>
            <a:r>
              <a:rPr sz="1950" dirty="0">
                <a:latin typeface="Arial MT"/>
                <a:cs typeface="Arial MT"/>
              </a:rPr>
              <a:t>For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multiple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access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devices: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which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process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may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read/write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where?</a:t>
            </a:r>
            <a:endParaRPr sz="1950">
              <a:latin typeface="Arial MT"/>
              <a:cs typeface="Arial MT"/>
            </a:endParaRPr>
          </a:p>
          <a:p>
            <a:pPr marL="777875" lvl="1" indent="-307975">
              <a:spcBef>
                <a:spcPts val="480"/>
              </a:spcBef>
              <a:buChar char="•"/>
              <a:tabLst>
                <a:tab pos="777875" algn="l"/>
              </a:tabLst>
            </a:pPr>
            <a:r>
              <a:rPr sz="1950" dirty="0">
                <a:latin typeface="Arial MT"/>
                <a:cs typeface="Arial MT"/>
              </a:rPr>
              <a:t>For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single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access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devices: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time-limited</a:t>
            </a:r>
            <a:r>
              <a:rPr sz="1950" spc="6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reservation</a:t>
            </a:r>
            <a:endParaRPr sz="1950">
              <a:latin typeface="Arial MT"/>
              <a:cs typeface="Arial MT"/>
            </a:endParaRPr>
          </a:p>
          <a:p>
            <a:pPr marL="320675" indent="-307975">
              <a:spcBef>
                <a:spcPts val="480"/>
              </a:spcBef>
              <a:buChar char="•"/>
              <a:tabLst>
                <a:tab pos="320675" algn="l"/>
              </a:tabLst>
            </a:pPr>
            <a:r>
              <a:rPr sz="1950" dirty="0">
                <a:latin typeface="Arial MT"/>
                <a:cs typeface="Arial MT"/>
              </a:rPr>
              <a:t>Manage</a:t>
            </a:r>
            <a:r>
              <a:rPr sz="1950" spc="50" dirty="0">
                <a:latin typeface="Arial MT"/>
                <a:cs typeface="Arial MT"/>
              </a:rPr>
              <a:t> </a:t>
            </a:r>
            <a:r>
              <a:rPr sz="1950" dirty="0">
                <a:latin typeface="Arial"/>
                <a:cs typeface="Arial"/>
              </a:rPr>
              <a:t>power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dirty="0">
                <a:latin typeface="Arial"/>
                <a:cs typeface="Arial"/>
              </a:rPr>
              <a:t>saving</a:t>
            </a:r>
            <a:r>
              <a:rPr sz="1950" spc="50" dirty="0">
                <a:latin typeface="Arial"/>
                <a:cs typeface="Arial"/>
              </a:rPr>
              <a:t> </a:t>
            </a:r>
            <a:r>
              <a:rPr sz="1950" spc="-10" dirty="0">
                <a:latin typeface="Arial"/>
                <a:cs typeface="Arial"/>
              </a:rPr>
              <a:t>modes</a:t>
            </a:r>
            <a:endParaRPr sz="1950">
              <a:latin typeface="Arial"/>
              <a:cs typeface="Arial"/>
            </a:endParaRPr>
          </a:p>
          <a:p>
            <a:pPr marL="320675" indent="-307975">
              <a:spcBef>
                <a:spcPts val="475"/>
              </a:spcBef>
              <a:buChar char="•"/>
              <a:tabLst>
                <a:tab pos="320675" algn="l"/>
              </a:tabLst>
            </a:pPr>
            <a:r>
              <a:rPr sz="1950" dirty="0">
                <a:latin typeface="Arial MT"/>
                <a:cs typeface="Arial MT"/>
              </a:rPr>
              <a:t>Support</a:t>
            </a:r>
            <a:r>
              <a:rPr sz="1950" spc="6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"/>
                <a:cs typeface="Arial"/>
              </a:rPr>
              <a:t>plug&amp;play</a:t>
            </a:r>
            <a:endParaRPr sz="1950">
              <a:latin typeface="Arial"/>
              <a:cs typeface="Arial"/>
            </a:endParaRPr>
          </a:p>
          <a:p>
            <a:pPr marL="320675" indent="-307975">
              <a:spcBef>
                <a:spcPts val="480"/>
              </a:spcBef>
              <a:buChar char="•"/>
              <a:tabLst>
                <a:tab pos="320675" algn="l"/>
              </a:tabLst>
            </a:pPr>
            <a:r>
              <a:rPr sz="1950" spc="-25" dirty="0">
                <a:latin typeface="Arial MT"/>
                <a:cs typeface="Arial MT"/>
              </a:rPr>
              <a:t>...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1020824"/>
            <a:ext cx="3070860" cy="113300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far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considered:</a:t>
            </a:r>
            <a:endParaRPr sz="2000" dirty="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000" spc="-25" dirty="0">
                <a:latin typeface="Arial MT"/>
                <a:cs typeface="Arial MT"/>
              </a:rPr>
              <a:t>CPU</a:t>
            </a:r>
            <a:endParaRPr sz="2000" dirty="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main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memory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606" y="2230881"/>
            <a:ext cx="3295650" cy="76110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next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lecture</a:t>
            </a:r>
            <a:endParaRPr sz="2000" dirty="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background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storage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606" y="3105656"/>
            <a:ext cx="28168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25" dirty="0">
                <a:latin typeface="Arial"/>
                <a:cs typeface="Arial"/>
              </a:rPr>
              <a:t>Today: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I/O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devices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54250" y="2991987"/>
            <a:ext cx="792654" cy="364202"/>
          </a:xfrm>
          <a:prstGeom prst="rect">
            <a:avLst/>
          </a:prstGeom>
          <a:solidFill>
            <a:srgbClr val="424242"/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marL="347980" marR="143510" indent="-197485">
              <a:lnSpc>
                <a:spcPts val="2100"/>
              </a:lnSpc>
              <a:spcBef>
                <a:spcPts val="740"/>
              </a:spcBef>
            </a:pPr>
            <a:r>
              <a:rPr lang="en-GB" spc="-10" dirty="0">
                <a:solidFill>
                  <a:srgbClr val="FFFFFF"/>
                </a:solidFill>
                <a:latin typeface="Arial MT"/>
                <a:cs typeface="Arial MT"/>
              </a:rPr>
              <a:t>CPU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535053" y="4084779"/>
            <a:ext cx="1332230" cy="798937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390525" marR="81280" indent="-302260">
              <a:lnSpc>
                <a:spcPts val="1700"/>
              </a:lnSpc>
              <a:spcBef>
                <a:spcPts val="1130"/>
              </a:spcBef>
            </a:pPr>
            <a:r>
              <a:rPr sz="1500" dirty="0">
                <a:latin typeface="Arial MT"/>
                <a:cs typeface="Arial MT"/>
              </a:rPr>
              <a:t>main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memory </a:t>
            </a:r>
            <a:r>
              <a:rPr sz="1500" spc="-20" dirty="0">
                <a:latin typeface="Arial MT"/>
                <a:cs typeface="Arial MT"/>
              </a:rPr>
              <a:t>(RAM)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01667" y="4102797"/>
            <a:ext cx="492759" cy="462915"/>
          </a:xfrm>
          <a:custGeom>
            <a:avLst/>
            <a:gdLst/>
            <a:ahLst/>
            <a:cxnLst/>
            <a:rect l="l" t="t" r="r" b="b"/>
            <a:pathLst>
              <a:path w="492760" h="462914">
                <a:moveTo>
                  <a:pt x="492457" y="0"/>
                </a:moveTo>
                <a:lnTo>
                  <a:pt x="0" y="0"/>
                </a:lnTo>
                <a:lnTo>
                  <a:pt x="0" y="462897"/>
                </a:lnTo>
                <a:lnTo>
                  <a:pt x="492457" y="462897"/>
                </a:lnTo>
                <a:lnTo>
                  <a:pt x="492457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579511" y="4102797"/>
            <a:ext cx="492759" cy="462915"/>
          </a:xfrm>
          <a:custGeom>
            <a:avLst/>
            <a:gdLst/>
            <a:ahLst/>
            <a:cxnLst/>
            <a:rect l="l" t="t" r="r" b="b"/>
            <a:pathLst>
              <a:path w="492759" h="462914">
                <a:moveTo>
                  <a:pt x="492457" y="0"/>
                </a:moveTo>
                <a:lnTo>
                  <a:pt x="0" y="0"/>
                </a:lnTo>
                <a:lnTo>
                  <a:pt x="0" y="462897"/>
                </a:lnTo>
                <a:lnTo>
                  <a:pt x="492457" y="462897"/>
                </a:lnTo>
                <a:lnTo>
                  <a:pt x="492457" y="0"/>
                </a:lnTo>
                <a:close/>
              </a:path>
            </a:pathLst>
          </a:custGeom>
          <a:solidFill>
            <a:srgbClr val="42424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717012" y="3373665"/>
            <a:ext cx="3395345" cy="1192530"/>
            <a:chOff x="4193011" y="3373665"/>
            <a:chExt cx="3395345" cy="1192530"/>
          </a:xfrm>
        </p:grpSpPr>
        <p:sp>
          <p:nvSpPr>
            <p:cNvPr id="11" name="object 11"/>
            <p:cNvSpPr/>
            <p:nvPr/>
          </p:nvSpPr>
          <p:spPr>
            <a:xfrm>
              <a:off x="6416588" y="4102796"/>
              <a:ext cx="492759" cy="462915"/>
            </a:xfrm>
            <a:custGeom>
              <a:avLst/>
              <a:gdLst/>
              <a:ahLst/>
              <a:cxnLst/>
              <a:rect l="l" t="t" r="r" b="b"/>
              <a:pathLst>
                <a:path w="492759" h="462914">
                  <a:moveTo>
                    <a:pt x="492457" y="0"/>
                  </a:moveTo>
                  <a:lnTo>
                    <a:pt x="0" y="0"/>
                  </a:lnTo>
                  <a:lnTo>
                    <a:pt x="0" y="462897"/>
                  </a:lnTo>
                  <a:lnTo>
                    <a:pt x="492457" y="462897"/>
                  </a:lnTo>
                  <a:lnTo>
                    <a:pt x="492457" y="0"/>
                  </a:lnTo>
                  <a:close/>
                </a:path>
              </a:pathLst>
            </a:custGeom>
            <a:solidFill>
              <a:srgbClr val="4242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011" y="3668241"/>
              <a:ext cx="3395345" cy="84455"/>
            </a:xfrm>
            <a:custGeom>
              <a:avLst/>
              <a:gdLst/>
              <a:ahLst/>
              <a:cxnLst/>
              <a:rect l="l" t="t" r="r" b="b"/>
              <a:pathLst>
                <a:path w="3395345" h="84454">
                  <a:moveTo>
                    <a:pt x="3395284" y="0"/>
                  </a:moveTo>
                  <a:lnTo>
                    <a:pt x="0" y="0"/>
                  </a:lnTo>
                  <a:lnTo>
                    <a:pt x="0" y="83855"/>
                  </a:lnTo>
                  <a:lnTo>
                    <a:pt x="3395284" y="83855"/>
                  </a:lnTo>
                  <a:lnTo>
                    <a:pt x="3395284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3205" y="3373665"/>
              <a:ext cx="76200" cy="2888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9954" y="3774026"/>
              <a:ext cx="76200" cy="28882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5795" y="3763062"/>
              <a:ext cx="76200" cy="28882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4717" y="3774026"/>
              <a:ext cx="76200" cy="28882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63638" y="3763062"/>
              <a:ext cx="76200" cy="288822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893034" y="4616605"/>
            <a:ext cx="1253490" cy="516890"/>
            <a:chOff x="5369034" y="4616605"/>
            <a:chExt cx="1253490" cy="51689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5612" y="4616605"/>
              <a:ext cx="243756" cy="2437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6156" y="4616605"/>
              <a:ext cx="243756" cy="2437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81734" y="4898571"/>
              <a:ext cx="551815" cy="222250"/>
            </a:xfrm>
            <a:custGeom>
              <a:avLst/>
              <a:gdLst/>
              <a:ahLst/>
              <a:cxnLst/>
              <a:rect l="l" t="t" r="r" b="b"/>
              <a:pathLst>
                <a:path w="551814" h="222250">
                  <a:moveTo>
                    <a:pt x="470470" y="32519"/>
                  </a:moveTo>
                  <a:lnTo>
                    <a:pt x="515315" y="56194"/>
                  </a:lnTo>
                  <a:lnTo>
                    <a:pt x="542222" y="82863"/>
                  </a:lnTo>
                  <a:lnTo>
                    <a:pt x="551190" y="111028"/>
                  </a:lnTo>
                  <a:lnTo>
                    <a:pt x="542222" y="139193"/>
                  </a:lnTo>
                  <a:lnTo>
                    <a:pt x="470470" y="189537"/>
                  </a:lnTo>
                  <a:lnTo>
                    <a:pt x="427237" y="203764"/>
                  </a:lnTo>
                  <a:lnTo>
                    <a:pt x="379302" y="213927"/>
                  </a:lnTo>
                  <a:lnTo>
                    <a:pt x="328232" y="220024"/>
                  </a:lnTo>
                  <a:lnTo>
                    <a:pt x="275595" y="222056"/>
                  </a:lnTo>
                  <a:lnTo>
                    <a:pt x="222958" y="220024"/>
                  </a:lnTo>
                  <a:lnTo>
                    <a:pt x="171888" y="213927"/>
                  </a:lnTo>
                  <a:lnTo>
                    <a:pt x="123953" y="203764"/>
                  </a:lnTo>
                  <a:lnTo>
                    <a:pt x="80720" y="189537"/>
                  </a:lnTo>
                  <a:lnTo>
                    <a:pt x="35875" y="165862"/>
                  </a:lnTo>
                  <a:lnTo>
                    <a:pt x="0" y="111028"/>
                  </a:lnTo>
                  <a:lnTo>
                    <a:pt x="8968" y="82863"/>
                  </a:lnTo>
                  <a:lnTo>
                    <a:pt x="80720" y="32519"/>
                  </a:lnTo>
                  <a:lnTo>
                    <a:pt x="123953" y="18292"/>
                  </a:lnTo>
                  <a:lnTo>
                    <a:pt x="171888" y="8129"/>
                  </a:lnTo>
                  <a:lnTo>
                    <a:pt x="222958" y="2032"/>
                  </a:lnTo>
                  <a:lnTo>
                    <a:pt x="275595" y="0"/>
                  </a:lnTo>
                  <a:lnTo>
                    <a:pt x="328232" y="2032"/>
                  </a:lnTo>
                  <a:lnTo>
                    <a:pt x="379302" y="8129"/>
                  </a:lnTo>
                  <a:lnTo>
                    <a:pt x="427237" y="18292"/>
                  </a:lnTo>
                  <a:lnTo>
                    <a:pt x="470470" y="325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58275" y="4898571"/>
              <a:ext cx="551815" cy="222250"/>
            </a:xfrm>
            <a:custGeom>
              <a:avLst/>
              <a:gdLst/>
              <a:ahLst/>
              <a:cxnLst/>
              <a:rect l="l" t="t" r="r" b="b"/>
              <a:pathLst>
                <a:path w="551815" h="222250">
                  <a:moveTo>
                    <a:pt x="470470" y="32519"/>
                  </a:moveTo>
                  <a:lnTo>
                    <a:pt x="515315" y="56194"/>
                  </a:lnTo>
                  <a:lnTo>
                    <a:pt x="542222" y="82863"/>
                  </a:lnTo>
                  <a:lnTo>
                    <a:pt x="551190" y="111028"/>
                  </a:lnTo>
                  <a:lnTo>
                    <a:pt x="542222" y="139193"/>
                  </a:lnTo>
                  <a:lnTo>
                    <a:pt x="470470" y="189537"/>
                  </a:lnTo>
                  <a:lnTo>
                    <a:pt x="427237" y="203764"/>
                  </a:lnTo>
                  <a:lnTo>
                    <a:pt x="379302" y="213927"/>
                  </a:lnTo>
                  <a:lnTo>
                    <a:pt x="328232" y="220024"/>
                  </a:lnTo>
                  <a:lnTo>
                    <a:pt x="275595" y="222056"/>
                  </a:lnTo>
                  <a:lnTo>
                    <a:pt x="222958" y="220024"/>
                  </a:lnTo>
                  <a:lnTo>
                    <a:pt x="171888" y="213927"/>
                  </a:lnTo>
                  <a:lnTo>
                    <a:pt x="123953" y="203764"/>
                  </a:lnTo>
                  <a:lnTo>
                    <a:pt x="80720" y="189537"/>
                  </a:lnTo>
                  <a:lnTo>
                    <a:pt x="35875" y="165862"/>
                  </a:lnTo>
                  <a:lnTo>
                    <a:pt x="0" y="111028"/>
                  </a:lnTo>
                  <a:lnTo>
                    <a:pt x="8968" y="82863"/>
                  </a:lnTo>
                  <a:lnTo>
                    <a:pt x="80720" y="32519"/>
                  </a:lnTo>
                  <a:lnTo>
                    <a:pt x="123953" y="18292"/>
                  </a:lnTo>
                  <a:lnTo>
                    <a:pt x="171888" y="8129"/>
                  </a:lnTo>
                  <a:lnTo>
                    <a:pt x="222958" y="2032"/>
                  </a:lnTo>
                  <a:lnTo>
                    <a:pt x="275595" y="0"/>
                  </a:lnTo>
                  <a:lnTo>
                    <a:pt x="328232" y="2032"/>
                  </a:lnTo>
                  <a:lnTo>
                    <a:pt x="379302" y="8129"/>
                  </a:lnTo>
                  <a:lnTo>
                    <a:pt x="427237" y="18292"/>
                  </a:lnTo>
                  <a:lnTo>
                    <a:pt x="470470" y="3251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747476" y="4616606"/>
            <a:ext cx="765810" cy="1292225"/>
            <a:chOff x="7223476" y="4616605"/>
            <a:chExt cx="765810" cy="129222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50256" y="4616605"/>
              <a:ext cx="243756" cy="24375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229825" y="4907755"/>
              <a:ext cx="753110" cy="994410"/>
            </a:xfrm>
            <a:custGeom>
              <a:avLst/>
              <a:gdLst/>
              <a:ahLst/>
              <a:cxnLst/>
              <a:rect l="l" t="t" r="r" b="b"/>
              <a:pathLst>
                <a:path w="753109" h="994410">
                  <a:moveTo>
                    <a:pt x="0" y="165388"/>
                  </a:moveTo>
                  <a:lnTo>
                    <a:pt x="0" y="874180"/>
                  </a:lnTo>
                  <a:lnTo>
                    <a:pt x="6066" y="894825"/>
                  </a:lnTo>
                  <a:lnTo>
                    <a:pt x="51407" y="933188"/>
                  </a:lnTo>
                  <a:lnTo>
                    <a:pt x="88556" y="950054"/>
                  </a:lnTo>
                  <a:lnTo>
                    <a:pt x="133938" y="964808"/>
                  </a:lnTo>
                  <a:lnTo>
                    <a:pt x="186491" y="977025"/>
                  </a:lnTo>
                  <a:lnTo>
                    <a:pt x="245151" y="986279"/>
                  </a:lnTo>
                  <a:lnTo>
                    <a:pt x="308856" y="992143"/>
                  </a:lnTo>
                  <a:lnTo>
                    <a:pt x="376538" y="994193"/>
                  </a:lnTo>
                  <a:lnTo>
                    <a:pt x="444222" y="992143"/>
                  </a:lnTo>
                  <a:lnTo>
                    <a:pt x="507926" y="986279"/>
                  </a:lnTo>
                  <a:lnTo>
                    <a:pt x="566586" y="977025"/>
                  </a:lnTo>
                  <a:lnTo>
                    <a:pt x="619138" y="964808"/>
                  </a:lnTo>
                  <a:lnTo>
                    <a:pt x="664520" y="950054"/>
                  </a:lnTo>
                  <a:lnTo>
                    <a:pt x="701669" y="933188"/>
                  </a:lnTo>
                  <a:lnTo>
                    <a:pt x="747010" y="894825"/>
                  </a:lnTo>
                  <a:lnTo>
                    <a:pt x="753076" y="874180"/>
                  </a:lnTo>
                  <a:lnTo>
                    <a:pt x="753076" y="246564"/>
                  </a:lnTo>
                  <a:lnTo>
                    <a:pt x="376538" y="246564"/>
                  </a:lnTo>
                  <a:lnTo>
                    <a:pt x="312429" y="245016"/>
                  </a:lnTo>
                  <a:lnTo>
                    <a:pt x="251580" y="240534"/>
                  </a:lnTo>
                  <a:lnTo>
                    <a:pt x="194795" y="233356"/>
                  </a:lnTo>
                  <a:lnTo>
                    <a:pt x="142879" y="223721"/>
                  </a:lnTo>
                  <a:lnTo>
                    <a:pt x="96636" y="211867"/>
                  </a:lnTo>
                  <a:lnTo>
                    <a:pt x="56873" y="198035"/>
                  </a:lnTo>
                  <a:lnTo>
                    <a:pt x="24392" y="182462"/>
                  </a:lnTo>
                  <a:lnTo>
                    <a:pt x="0" y="165388"/>
                  </a:lnTo>
                  <a:close/>
                </a:path>
                <a:path w="753109" h="994410">
                  <a:moveTo>
                    <a:pt x="753076" y="165388"/>
                  </a:moveTo>
                  <a:lnTo>
                    <a:pt x="696204" y="198035"/>
                  </a:lnTo>
                  <a:lnTo>
                    <a:pt x="656440" y="211867"/>
                  </a:lnTo>
                  <a:lnTo>
                    <a:pt x="610198" y="223721"/>
                  </a:lnTo>
                  <a:lnTo>
                    <a:pt x="558281" y="233356"/>
                  </a:lnTo>
                  <a:lnTo>
                    <a:pt x="501496" y="240534"/>
                  </a:lnTo>
                  <a:lnTo>
                    <a:pt x="440647" y="245016"/>
                  </a:lnTo>
                  <a:lnTo>
                    <a:pt x="376538" y="246564"/>
                  </a:lnTo>
                  <a:lnTo>
                    <a:pt x="753076" y="246564"/>
                  </a:lnTo>
                  <a:lnTo>
                    <a:pt x="753076" y="165388"/>
                  </a:lnTo>
                  <a:close/>
                </a:path>
                <a:path w="753109" h="994410">
                  <a:moveTo>
                    <a:pt x="376538" y="0"/>
                  </a:moveTo>
                  <a:lnTo>
                    <a:pt x="318899" y="1330"/>
                  </a:lnTo>
                  <a:lnTo>
                    <a:pt x="262360" y="5325"/>
                  </a:lnTo>
                  <a:lnTo>
                    <a:pt x="208015" y="11985"/>
                  </a:lnTo>
                  <a:lnTo>
                    <a:pt x="156958" y="21313"/>
                  </a:lnTo>
                  <a:lnTo>
                    <a:pt x="110284" y="33312"/>
                  </a:lnTo>
                  <a:lnTo>
                    <a:pt x="56262" y="53890"/>
                  </a:lnTo>
                  <a:lnTo>
                    <a:pt x="20247" y="76883"/>
                  </a:lnTo>
                  <a:lnTo>
                    <a:pt x="2240" y="101324"/>
                  </a:lnTo>
                  <a:lnTo>
                    <a:pt x="2240" y="126249"/>
                  </a:lnTo>
                  <a:lnTo>
                    <a:pt x="56262" y="173684"/>
                  </a:lnTo>
                  <a:lnTo>
                    <a:pt x="110284" y="194263"/>
                  </a:lnTo>
                  <a:lnTo>
                    <a:pt x="152518" y="205283"/>
                  </a:lnTo>
                  <a:lnTo>
                    <a:pt x="198458" y="214099"/>
                  </a:lnTo>
                  <a:lnTo>
                    <a:pt x="247279" y="220711"/>
                  </a:lnTo>
                  <a:lnTo>
                    <a:pt x="298159" y="225119"/>
                  </a:lnTo>
                  <a:lnTo>
                    <a:pt x="350275" y="227324"/>
                  </a:lnTo>
                  <a:lnTo>
                    <a:pt x="402801" y="227324"/>
                  </a:lnTo>
                  <a:lnTo>
                    <a:pt x="454917" y="225119"/>
                  </a:lnTo>
                  <a:lnTo>
                    <a:pt x="505797" y="220711"/>
                  </a:lnTo>
                  <a:lnTo>
                    <a:pt x="554618" y="214099"/>
                  </a:lnTo>
                  <a:lnTo>
                    <a:pt x="600558" y="205283"/>
                  </a:lnTo>
                  <a:lnTo>
                    <a:pt x="642792" y="194263"/>
                  </a:lnTo>
                  <a:lnTo>
                    <a:pt x="696814" y="173684"/>
                  </a:lnTo>
                  <a:lnTo>
                    <a:pt x="732829" y="150691"/>
                  </a:lnTo>
                  <a:lnTo>
                    <a:pt x="750836" y="126249"/>
                  </a:lnTo>
                  <a:lnTo>
                    <a:pt x="750836" y="101324"/>
                  </a:lnTo>
                  <a:lnTo>
                    <a:pt x="696814" y="53890"/>
                  </a:lnTo>
                  <a:lnTo>
                    <a:pt x="642792" y="33312"/>
                  </a:lnTo>
                  <a:lnTo>
                    <a:pt x="596118" y="21313"/>
                  </a:lnTo>
                  <a:lnTo>
                    <a:pt x="545061" y="11985"/>
                  </a:lnTo>
                  <a:lnTo>
                    <a:pt x="490716" y="5325"/>
                  </a:lnTo>
                  <a:lnTo>
                    <a:pt x="434177" y="1330"/>
                  </a:lnTo>
                  <a:lnTo>
                    <a:pt x="376538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29826" y="4907755"/>
              <a:ext cx="753110" cy="994410"/>
            </a:xfrm>
            <a:custGeom>
              <a:avLst/>
              <a:gdLst/>
              <a:ahLst/>
              <a:cxnLst/>
              <a:rect l="l" t="t" r="r" b="b"/>
              <a:pathLst>
                <a:path w="753109" h="994410">
                  <a:moveTo>
                    <a:pt x="376549" y="0"/>
                  </a:moveTo>
                  <a:lnTo>
                    <a:pt x="318910" y="1330"/>
                  </a:lnTo>
                  <a:lnTo>
                    <a:pt x="262371" y="5324"/>
                  </a:lnTo>
                  <a:lnTo>
                    <a:pt x="208025" y="11984"/>
                  </a:lnTo>
                  <a:lnTo>
                    <a:pt x="156968" y="21312"/>
                  </a:lnTo>
                  <a:lnTo>
                    <a:pt x="110294" y="33310"/>
                  </a:lnTo>
                  <a:lnTo>
                    <a:pt x="56272" y="53889"/>
                  </a:lnTo>
                  <a:lnTo>
                    <a:pt x="20258" y="76882"/>
                  </a:lnTo>
                  <a:lnTo>
                    <a:pt x="2250" y="101324"/>
                  </a:lnTo>
                  <a:lnTo>
                    <a:pt x="2250" y="126248"/>
                  </a:lnTo>
                  <a:lnTo>
                    <a:pt x="56272" y="173683"/>
                  </a:lnTo>
                  <a:lnTo>
                    <a:pt x="110294" y="194262"/>
                  </a:lnTo>
                  <a:lnTo>
                    <a:pt x="152528" y="205282"/>
                  </a:lnTo>
                  <a:lnTo>
                    <a:pt x="198468" y="214098"/>
                  </a:lnTo>
                  <a:lnTo>
                    <a:pt x="247290" y="220710"/>
                  </a:lnTo>
                  <a:lnTo>
                    <a:pt x="298170" y="225119"/>
                  </a:lnTo>
                  <a:lnTo>
                    <a:pt x="350285" y="227323"/>
                  </a:lnTo>
                  <a:lnTo>
                    <a:pt x="402812" y="227323"/>
                  </a:lnTo>
                  <a:lnTo>
                    <a:pt x="454927" y="225119"/>
                  </a:lnTo>
                  <a:lnTo>
                    <a:pt x="505807" y="220710"/>
                  </a:lnTo>
                  <a:lnTo>
                    <a:pt x="554629" y="214098"/>
                  </a:lnTo>
                  <a:lnTo>
                    <a:pt x="600568" y="205282"/>
                  </a:lnTo>
                  <a:lnTo>
                    <a:pt x="642803" y="194262"/>
                  </a:lnTo>
                  <a:lnTo>
                    <a:pt x="696825" y="173683"/>
                  </a:lnTo>
                  <a:lnTo>
                    <a:pt x="732839" y="150690"/>
                  </a:lnTo>
                  <a:lnTo>
                    <a:pt x="750847" y="126248"/>
                  </a:lnTo>
                  <a:lnTo>
                    <a:pt x="750847" y="101324"/>
                  </a:lnTo>
                  <a:lnTo>
                    <a:pt x="696825" y="53889"/>
                  </a:lnTo>
                  <a:lnTo>
                    <a:pt x="642803" y="33310"/>
                  </a:lnTo>
                  <a:lnTo>
                    <a:pt x="596129" y="21312"/>
                  </a:lnTo>
                  <a:lnTo>
                    <a:pt x="545072" y="11984"/>
                  </a:lnTo>
                  <a:lnTo>
                    <a:pt x="490726" y="5324"/>
                  </a:lnTo>
                  <a:lnTo>
                    <a:pt x="434187" y="1330"/>
                  </a:lnTo>
                  <a:lnTo>
                    <a:pt x="376549" y="0"/>
                  </a:lnTo>
                  <a:close/>
                </a:path>
                <a:path w="753109" h="994410">
                  <a:moveTo>
                    <a:pt x="10" y="165387"/>
                  </a:moveTo>
                  <a:lnTo>
                    <a:pt x="10" y="874179"/>
                  </a:lnTo>
                  <a:lnTo>
                    <a:pt x="6076" y="894825"/>
                  </a:lnTo>
                  <a:lnTo>
                    <a:pt x="51418" y="933188"/>
                  </a:lnTo>
                  <a:lnTo>
                    <a:pt x="88566" y="950053"/>
                  </a:lnTo>
                  <a:lnTo>
                    <a:pt x="133948" y="964808"/>
                  </a:lnTo>
                  <a:lnTo>
                    <a:pt x="186501" y="977025"/>
                  </a:lnTo>
                  <a:lnTo>
                    <a:pt x="245161" y="986278"/>
                  </a:lnTo>
                  <a:lnTo>
                    <a:pt x="308864" y="992143"/>
                  </a:lnTo>
                  <a:lnTo>
                    <a:pt x="376549" y="994192"/>
                  </a:lnTo>
                  <a:lnTo>
                    <a:pt x="444233" y="992143"/>
                  </a:lnTo>
                  <a:lnTo>
                    <a:pt x="507936" y="986278"/>
                  </a:lnTo>
                  <a:lnTo>
                    <a:pt x="566596" y="977025"/>
                  </a:lnTo>
                  <a:lnTo>
                    <a:pt x="619149" y="964808"/>
                  </a:lnTo>
                  <a:lnTo>
                    <a:pt x="664531" y="950054"/>
                  </a:lnTo>
                  <a:lnTo>
                    <a:pt x="701679" y="933188"/>
                  </a:lnTo>
                  <a:lnTo>
                    <a:pt x="747021" y="894825"/>
                  </a:lnTo>
                  <a:lnTo>
                    <a:pt x="753087" y="874179"/>
                  </a:lnTo>
                  <a:lnTo>
                    <a:pt x="753087" y="165387"/>
                  </a:lnTo>
                  <a:lnTo>
                    <a:pt x="728695" y="182461"/>
                  </a:lnTo>
                  <a:lnTo>
                    <a:pt x="696214" y="198034"/>
                  </a:lnTo>
                  <a:lnTo>
                    <a:pt x="656450" y="211867"/>
                  </a:lnTo>
                  <a:lnTo>
                    <a:pt x="610208" y="223720"/>
                  </a:lnTo>
                  <a:lnTo>
                    <a:pt x="558292" y="233355"/>
                  </a:lnTo>
                  <a:lnTo>
                    <a:pt x="501506" y="240534"/>
                  </a:lnTo>
                  <a:lnTo>
                    <a:pt x="440657" y="245016"/>
                  </a:lnTo>
                  <a:lnTo>
                    <a:pt x="376549" y="246563"/>
                  </a:lnTo>
                  <a:lnTo>
                    <a:pt x="312440" y="245016"/>
                  </a:lnTo>
                  <a:lnTo>
                    <a:pt x="251591" y="240534"/>
                  </a:lnTo>
                  <a:lnTo>
                    <a:pt x="194805" y="233355"/>
                  </a:lnTo>
                  <a:lnTo>
                    <a:pt x="142889" y="223720"/>
                  </a:lnTo>
                  <a:lnTo>
                    <a:pt x="96647" y="211867"/>
                  </a:lnTo>
                  <a:lnTo>
                    <a:pt x="56883" y="198034"/>
                  </a:lnTo>
                  <a:lnTo>
                    <a:pt x="24402" y="182461"/>
                  </a:lnTo>
                  <a:lnTo>
                    <a:pt x="10" y="16538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15178" y="5173766"/>
            <a:ext cx="86550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300990">
              <a:lnSpc>
                <a:spcPts val="1600"/>
              </a:lnSpc>
              <a:spcBef>
                <a:spcPts val="219"/>
              </a:spcBef>
            </a:pPr>
            <a:r>
              <a:rPr sz="1400" spc="-25" dirty="0">
                <a:latin typeface="Arial"/>
                <a:cs typeface="Arial"/>
              </a:rPr>
              <a:t>I/O </a:t>
            </a:r>
            <a:r>
              <a:rPr sz="1400" spc="-10" dirty="0">
                <a:latin typeface="Arial"/>
                <a:cs typeface="Arial"/>
              </a:rPr>
              <a:t>interfaces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191810" y="4088595"/>
            <a:ext cx="677545" cy="44195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indent="207645">
              <a:lnSpc>
                <a:spcPts val="1600"/>
              </a:lnSpc>
              <a:spcBef>
                <a:spcPts val="219"/>
              </a:spcBef>
            </a:pPr>
            <a:r>
              <a:rPr sz="1400" spc="-25" dirty="0">
                <a:latin typeface="Arial"/>
                <a:cs typeface="Arial"/>
              </a:rPr>
              <a:t>I/O </a:t>
            </a:r>
            <a:r>
              <a:rPr sz="1400" spc="-10" dirty="0"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796530" y="5106615"/>
            <a:ext cx="668020" cy="64516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1600"/>
              </a:lnSpc>
              <a:spcBef>
                <a:spcPts val="219"/>
              </a:spcBef>
            </a:pPr>
            <a:r>
              <a:rPr sz="1400" spc="-10" dirty="0">
                <a:latin typeface="Arial"/>
                <a:cs typeface="Arial"/>
              </a:rPr>
              <a:t>secon- </a:t>
            </a:r>
            <a:r>
              <a:rPr sz="1400" spc="-20" dirty="0">
                <a:latin typeface="Arial"/>
                <a:cs typeface="Arial"/>
              </a:rPr>
              <a:t>dary </a:t>
            </a:r>
            <a:r>
              <a:rPr sz="1400" spc="-10" dirty="0">
                <a:latin typeface="Arial"/>
                <a:cs typeface="Arial"/>
              </a:rPr>
              <a:t>storage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Layers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I/O</a:t>
            </a:r>
            <a:r>
              <a:rPr spc="-35" dirty="0"/>
              <a:t> </a:t>
            </a:r>
            <a:r>
              <a:rPr spc="-10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853" y="1454076"/>
            <a:ext cx="8472545" cy="36472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41470" y="5590807"/>
            <a:ext cx="51396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Source: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Tanenbaum,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"Modern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Operating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Systems"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20</a:t>
            </a:fld>
            <a:endParaRPr spc="-25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20" dirty="0"/>
              <a:t> </a:t>
            </a:r>
            <a:r>
              <a:rPr dirty="0"/>
              <a:t>device</a:t>
            </a:r>
            <a:r>
              <a:rPr spc="-20" dirty="0"/>
              <a:t> </a:t>
            </a:r>
            <a:r>
              <a:rPr spc="-10" dirty="0"/>
              <a:t>abstractions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7" y="1020824"/>
            <a:ext cx="8265159" cy="463652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Peripheral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realized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0433FF"/>
                </a:solidFill>
                <a:latin typeface="Arial"/>
                <a:cs typeface="Arial"/>
              </a:rPr>
              <a:t>special</a:t>
            </a:r>
            <a:r>
              <a:rPr sz="2200" i="1" spc="-6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433FF"/>
                </a:solidFill>
                <a:latin typeface="Arial"/>
                <a:cs typeface="Arial"/>
              </a:rPr>
              <a:t>files</a:t>
            </a:r>
            <a:endParaRPr sz="2200">
              <a:latin typeface="Arial"/>
              <a:cs typeface="Arial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Devices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regular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files</a:t>
            </a:r>
            <a:endParaRPr sz="2200">
              <a:latin typeface="Arial MT"/>
              <a:cs typeface="Arial MT"/>
            </a:endParaRPr>
          </a:p>
          <a:p>
            <a:pPr marL="812800" marR="82550" lvl="1" indent="-342900">
              <a:lnSpc>
                <a:spcPts val="2600"/>
              </a:lnSpc>
              <a:spcBef>
                <a:spcPts val="57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Opening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creates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connection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respective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device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marL="812165" lvl="1" indent="-342265">
              <a:spcBef>
                <a:spcPts val="459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Direct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driver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user</a:t>
            </a:r>
            <a:endParaRPr sz="2200">
              <a:latin typeface="Arial MT"/>
              <a:cs typeface="Arial MT"/>
            </a:endParaRPr>
          </a:p>
          <a:p>
            <a:pPr lvl="1">
              <a:spcBef>
                <a:spcPts val="605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Block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oriented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special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(block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devices)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Disk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drives,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tape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drives,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floppy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disks,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CD-</a:t>
            </a:r>
            <a:r>
              <a:rPr sz="2200" spc="-20" dirty="0">
                <a:latin typeface="Arial MT"/>
                <a:cs typeface="Arial MT"/>
              </a:rPr>
              <a:t>ROMs</a:t>
            </a:r>
            <a:endParaRPr sz="2200">
              <a:latin typeface="Arial MT"/>
              <a:cs typeface="Arial MT"/>
            </a:endParaRPr>
          </a:p>
          <a:p>
            <a:pPr lvl="1">
              <a:spcBef>
                <a:spcPts val="605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Character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oriented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special</a:t>
            </a:r>
            <a:r>
              <a:rPr sz="2200" spc="-9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files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(character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devices)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Serial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interfaces,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printers,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audio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channels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40" dirty="0"/>
              <a:t> </a:t>
            </a:r>
            <a:r>
              <a:rPr dirty="0"/>
              <a:t>device</a:t>
            </a:r>
            <a:r>
              <a:rPr spc="-35" dirty="0"/>
              <a:t> </a:t>
            </a:r>
            <a:r>
              <a:rPr dirty="0"/>
              <a:t>abstractions</a:t>
            </a:r>
            <a:r>
              <a:rPr spc="-3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7" y="1020825"/>
            <a:ext cx="8085455" cy="31794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Devices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uniquely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identified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tuple: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dirty="0">
                <a:latin typeface="Arial"/>
                <a:cs typeface="Arial"/>
              </a:rPr>
              <a:t>device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type</a:t>
            </a:r>
            <a:endParaRPr sz="2200">
              <a:latin typeface="Arial"/>
              <a:cs typeface="Arial"/>
            </a:endParaRPr>
          </a:p>
          <a:p>
            <a:pPr marL="1269365" lvl="2" indent="-342900">
              <a:spcBef>
                <a:spcPts val="53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block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40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dirty="0">
                <a:solidFill>
                  <a:srgbClr val="0433FF"/>
                </a:solidFill>
                <a:latin typeface="Arial"/>
                <a:cs typeface="Arial"/>
              </a:rPr>
              <a:t>major</a:t>
            </a:r>
            <a:r>
              <a:rPr sz="2200" spc="-3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433FF"/>
                </a:solidFill>
                <a:latin typeface="Arial"/>
                <a:cs typeface="Arial"/>
              </a:rPr>
              <a:t>device</a:t>
            </a:r>
            <a:r>
              <a:rPr sz="2200" spc="-3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433FF"/>
                </a:solidFill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  <a:p>
            <a:pPr marL="1269365" lvl="2" indent="-342900">
              <a:spcBef>
                <a:spcPts val="53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selects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device</a:t>
            </a:r>
            <a:r>
              <a:rPr sz="2200" i="1" spc="-50" dirty="0">
                <a:latin typeface="Arial"/>
                <a:cs typeface="Arial"/>
              </a:rPr>
              <a:t> </a:t>
            </a:r>
            <a:r>
              <a:rPr sz="2200" i="1" spc="-10" dirty="0">
                <a:latin typeface="Arial"/>
                <a:cs typeface="Arial"/>
              </a:rPr>
              <a:t>driver</a:t>
            </a:r>
            <a:endParaRPr sz="2200">
              <a:latin typeface="Arial"/>
              <a:cs typeface="Arial"/>
            </a:endParaRPr>
          </a:p>
          <a:p>
            <a:pPr marL="812165" lvl="1" indent="-342265">
              <a:spcBef>
                <a:spcPts val="535"/>
              </a:spcBef>
              <a:buFont typeface="Arial MT"/>
              <a:buChar char="•"/>
              <a:tabLst>
                <a:tab pos="812165" algn="l"/>
              </a:tabLst>
            </a:pPr>
            <a:r>
              <a:rPr sz="2200" dirty="0">
                <a:solidFill>
                  <a:srgbClr val="0433FF"/>
                </a:solidFill>
                <a:latin typeface="Arial"/>
                <a:cs typeface="Arial"/>
              </a:rPr>
              <a:t>minor</a:t>
            </a:r>
            <a:r>
              <a:rPr sz="2200" spc="-6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433FF"/>
                </a:solidFill>
                <a:latin typeface="Arial"/>
                <a:cs typeface="Arial"/>
              </a:rPr>
              <a:t>device</a:t>
            </a:r>
            <a:r>
              <a:rPr sz="2200" spc="-6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433FF"/>
                </a:solidFill>
                <a:latin typeface="Arial"/>
                <a:cs typeface="Arial"/>
              </a:rPr>
              <a:t>number</a:t>
            </a:r>
            <a:endParaRPr sz="2200">
              <a:latin typeface="Arial"/>
              <a:cs typeface="Arial"/>
            </a:endParaRPr>
          </a:p>
          <a:p>
            <a:pPr marL="1269365" marR="5080" lvl="2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1269365" algn="l"/>
              </a:tabLst>
            </a:pPr>
            <a:r>
              <a:rPr sz="2200" dirty="0">
                <a:latin typeface="Arial MT"/>
                <a:cs typeface="Arial MT"/>
              </a:rPr>
              <a:t>selects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multiple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 </a:t>
            </a:r>
            <a:r>
              <a:rPr sz="2200" dirty="0">
                <a:latin typeface="Arial MT"/>
                <a:cs typeface="Arial MT"/>
              </a:rPr>
              <a:t>driver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identified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major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number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40" dirty="0"/>
              <a:t> </a:t>
            </a:r>
            <a:r>
              <a:rPr dirty="0"/>
              <a:t>device</a:t>
            </a:r>
            <a:r>
              <a:rPr spc="-35" dirty="0"/>
              <a:t> </a:t>
            </a:r>
            <a:r>
              <a:rPr dirty="0"/>
              <a:t>abstractions</a:t>
            </a:r>
            <a:r>
              <a:rPr spc="-35" dirty="0"/>
              <a:t> </a:t>
            </a:r>
            <a:r>
              <a:rPr spc="-25" dirty="0"/>
              <a:t>(3)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88896"/>
            <a:ext cx="8041005" cy="69088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Partial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listing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/dev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directory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convention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holds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special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files:</a:t>
            </a:r>
            <a:endParaRPr sz="2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32689" y="2201355"/>
          <a:ext cx="8254365" cy="21609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2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164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80035">
                <a:tc>
                  <a:txBody>
                    <a:bodyPr/>
                    <a:lstStyle/>
                    <a:p>
                      <a:pPr marR="1270" algn="ctr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brw-rw---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2008-06-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14:14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5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/dev/hda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3302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70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brw-rw---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me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3,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64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2008-06-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14:14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/dev/hdb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70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brw-r----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2008-06-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14:13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/dev/sda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70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brw-r----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disk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8,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2008-06-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14:13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/dev/sda1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70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crw-rw---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uucp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4,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64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2006-05-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08:45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/dev/ttyS0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70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crw-rw---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lp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6,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2008-06-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14:13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/dev/lp0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70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crw-rw-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rw-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1,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2006-05-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02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08:45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/dev/null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R="1270"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lrwxrwxrwx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0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2008-06-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0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14:14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/dev/cdrecorder</a:t>
                      </a:r>
                      <a:r>
                        <a:rPr sz="1600" spc="-1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spc="-50" dirty="0">
                          <a:latin typeface="Courier New"/>
                          <a:cs typeface="Courier New"/>
                        </a:rPr>
                        <a:t>&gt;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00"/>
                        </a:lnSpc>
                      </a:pPr>
                      <a:r>
                        <a:rPr sz="1600" spc="-25" dirty="0">
                          <a:latin typeface="Courier New"/>
                          <a:cs typeface="Courier New"/>
                        </a:rPr>
                        <a:t>hdb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R="1270"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lrwxrwxrwx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7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70"/>
                        </a:lnSpc>
                      </a:pPr>
                      <a:r>
                        <a:rPr sz="1600" spc="-20" dirty="0">
                          <a:latin typeface="Courier New"/>
                          <a:cs typeface="Courier New"/>
                        </a:rPr>
                        <a:t>root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ts val="1770"/>
                        </a:lnSpc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2008-06-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15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70"/>
                        </a:lnSpc>
                      </a:pPr>
                      <a:r>
                        <a:rPr sz="1600" spc="-10" dirty="0">
                          <a:latin typeface="Courier New"/>
                          <a:cs typeface="Courier New"/>
                        </a:rPr>
                        <a:t>14:14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77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/dev/cdrom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10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&gt;</a:t>
                      </a:r>
                      <a:r>
                        <a:rPr sz="16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25" dirty="0">
                          <a:latin typeface="Courier New"/>
                          <a:cs typeface="Courier New"/>
                        </a:rPr>
                        <a:t>hda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40030" y="5475855"/>
            <a:ext cx="1967230" cy="1091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5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c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character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dirty="0">
                <a:latin typeface="Courier New"/>
                <a:cs typeface="Courier New"/>
              </a:rPr>
              <a:t>b</a:t>
            </a:r>
            <a:r>
              <a:rPr dirty="0">
                <a:latin typeface="Arial MT"/>
                <a:cs typeface="Arial MT"/>
              </a:rPr>
              <a:t>: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block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device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dirty="0">
                <a:latin typeface="Courier New"/>
                <a:cs typeface="Courier New"/>
              </a:rPr>
              <a:t>l</a:t>
            </a:r>
            <a:r>
              <a:rPr dirty="0">
                <a:latin typeface="Arial MT"/>
                <a:cs typeface="Arial MT"/>
              </a:rPr>
              <a:t>: </a:t>
            </a:r>
            <a:r>
              <a:rPr i="1" spc="-20" dirty="0">
                <a:latin typeface="Arial"/>
                <a:cs typeface="Arial"/>
              </a:rPr>
              <a:t>link</a:t>
            </a:r>
            <a:endParaRPr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73180" y="4378002"/>
            <a:ext cx="121920" cy="1106170"/>
            <a:chOff x="449180" y="4378002"/>
            <a:chExt cx="121920" cy="1106170"/>
          </a:xfrm>
        </p:grpSpPr>
        <p:sp>
          <p:nvSpPr>
            <p:cNvPr id="7" name="object 7"/>
            <p:cNvSpPr/>
            <p:nvPr/>
          </p:nvSpPr>
          <p:spPr>
            <a:xfrm>
              <a:off x="510140" y="4487222"/>
              <a:ext cx="0" cy="996950"/>
            </a:xfrm>
            <a:custGeom>
              <a:avLst/>
              <a:gdLst/>
              <a:ahLst/>
              <a:cxnLst/>
              <a:rect l="l" t="t" r="r" b="b"/>
              <a:pathLst>
                <a:path h="996950">
                  <a:moveTo>
                    <a:pt x="0" y="996508"/>
                  </a:move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180" y="437800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60960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75557" y="4808140"/>
            <a:ext cx="1245235" cy="8361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pc="-10" dirty="0">
                <a:latin typeface="Arial MT"/>
                <a:cs typeface="Arial MT"/>
              </a:rPr>
              <a:t>access permissions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616917" y="4378002"/>
            <a:ext cx="121920" cy="483234"/>
            <a:chOff x="1092917" y="4378002"/>
            <a:chExt cx="121920" cy="483234"/>
          </a:xfrm>
        </p:grpSpPr>
        <p:sp>
          <p:nvSpPr>
            <p:cNvPr id="11" name="object 11"/>
            <p:cNvSpPr/>
            <p:nvPr/>
          </p:nvSpPr>
          <p:spPr>
            <a:xfrm>
              <a:off x="1153877" y="4487222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373711"/>
                  </a:move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92917" y="437800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59" y="0"/>
                  </a:moveTo>
                  <a:lnTo>
                    <a:pt x="0" y="121919"/>
                  </a:lnTo>
                  <a:lnTo>
                    <a:pt x="121919" y="121919"/>
                  </a:lnTo>
                  <a:lnTo>
                    <a:pt x="609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840930" y="4378002"/>
            <a:ext cx="121920" cy="483234"/>
            <a:chOff x="2316930" y="4378002"/>
            <a:chExt cx="121920" cy="483234"/>
          </a:xfrm>
        </p:grpSpPr>
        <p:sp>
          <p:nvSpPr>
            <p:cNvPr id="14" name="object 14"/>
            <p:cNvSpPr/>
            <p:nvPr/>
          </p:nvSpPr>
          <p:spPr>
            <a:xfrm>
              <a:off x="2377890" y="4487222"/>
              <a:ext cx="0" cy="374015"/>
            </a:xfrm>
            <a:custGeom>
              <a:avLst/>
              <a:gdLst/>
              <a:ahLst/>
              <a:cxnLst/>
              <a:rect l="l" t="t" r="r" b="b"/>
              <a:pathLst>
                <a:path h="374014">
                  <a:moveTo>
                    <a:pt x="0" y="373711"/>
                  </a:move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16930" y="4378002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19" h="121920">
                  <a:moveTo>
                    <a:pt x="60960" y="0"/>
                  </a:moveTo>
                  <a:lnTo>
                    <a:pt x="0" y="121919"/>
                  </a:lnTo>
                  <a:lnTo>
                    <a:pt x="121920" y="121919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4771646" y="3965220"/>
            <a:ext cx="425450" cy="894715"/>
          </a:xfrm>
          <a:custGeom>
            <a:avLst/>
            <a:gdLst/>
            <a:ahLst/>
            <a:cxnLst/>
            <a:rect l="l" t="t" r="r" b="b"/>
            <a:pathLst>
              <a:path w="425450" h="894714">
                <a:moveTo>
                  <a:pt x="425408" y="894133"/>
                </a:moveTo>
                <a:lnTo>
                  <a:pt x="5456" y="11468"/>
                </a:ln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22056" y="3866593"/>
            <a:ext cx="110489" cy="136525"/>
          </a:xfrm>
          <a:custGeom>
            <a:avLst/>
            <a:gdLst/>
            <a:ahLst/>
            <a:cxnLst/>
            <a:rect l="l" t="t" r="r" b="b"/>
            <a:pathLst>
              <a:path w="110489" h="136525">
                <a:moveTo>
                  <a:pt x="2666" y="0"/>
                </a:moveTo>
                <a:lnTo>
                  <a:pt x="0" y="136284"/>
                </a:lnTo>
                <a:lnTo>
                  <a:pt x="110093" y="83905"/>
                </a:lnTo>
                <a:lnTo>
                  <a:pt x="26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736609" y="4808139"/>
            <a:ext cx="224790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  <a:tabLst>
                <a:tab pos="1217930" algn="l"/>
              </a:tabLst>
            </a:pPr>
            <a:r>
              <a:rPr dirty="0">
                <a:latin typeface="Arial MT"/>
                <a:cs typeface="Arial MT"/>
              </a:rPr>
              <a:t>owner</a:t>
            </a:r>
            <a:r>
              <a:rPr spc="-25" dirty="0">
                <a:latin typeface="Arial MT"/>
                <a:cs typeface="Arial MT"/>
              </a:rPr>
              <a:t> and</a:t>
            </a:r>
            <a:r>
              <a:rPr dirty="0">
                <a:latin typeface="Arial MT"/>
                <a:cs typeface="Arial MT"/>
              </a:rPr>
              <a:t>	major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and </a:t>
            </a:r>
            <a:r>
              <a:rPr spc="-10" dirty="0">
                <a:latin typeface="Arial MT"/>
                <a:cs typeface="Arial MT"/>
              </a:rPr>
              <a:t>group</a:t>
            </a:r>
            <a:r>
              <a:rPr dirty="0">
                <a:latin typeface="Arial MT"/>
                <a:cs typeface="Arial MT"/>
              </a:rPr>
              <a:t>	minor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ID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315688" y="4329767"/>
            <a:ext cx="242570" cy="885190"/>
            <a:chOff x="4791688" y="4329767"/>
            <a:chExt cx="242570" cy="885190"/>
          </a:xfrm>
        </p:grpSpPr>
        <p:sp>
          <p:nvSpPr>
            <p:cNvPr id="20" name="object 20"/>
            <p:cNvSpPr/>
            <p:nvPr/>
          </p:nvSpPr>
          <p:spPr>
            <a:xfrm>
              <a:off x="4848361" y="4436312"/>
              <a:ext cx="172720" cy="765810"/>
            </a:xfrm>
            <a:custGeom>
              <a:avLst/>
              <a:gdLst/>
              <a:ahLst/>
              <a:cxnLst/>
              <a:rect l="l" t="t" r="r" b="b"/>
              <a:pathLst>
                <a:path w="172720" h="765810">
                  <a:moveTo>
                    <a:pt x="172586" y="765378"/>
                  </a:moveTo>
                  <a:lnTo>
                    <a:pt x="2793" y="12388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1688" y="4329767"/>
              <a:ext cx="119380" cy="132715"/>
            </a:xfrm>
            <a:custGeom>
              <a:avLst/>
              <a:gdLst/>
              <a:ahLst/>
              <a:cxnLst/>
              <a:rect l="l" t="t" r="r" b="b"/>
              <a:pathLst>
                <a:path w="119379" h="132714">
                  <a:moveTo>
                    <a:pt x="32649" y="0"/>
                  </a:moveTo>
                  <a:lnTo>
                    <a:pt x="0" y="132342"/>
                  </a:lnTo>
                  <a:lnTo>
                    <a:pt x="118934" y="105524"/>
                  </a:lnTo>
                  <a:lnTo>
                    <a:pt x="326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096414" y="5203916"/>
            <a:ext cx="1245235" cy="8361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pc="-10" dirty="0">
                <a:latin typeface="Arial MT"/>
                <a:cs typeface="Arial MT"/>
              </a:rPr>
              <a:t>modification date&amp;time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071532" y="4326213"/>
            <a:ext cx="242570" cy="885190"/>
            <a:chOff x="6547532" y="4326213"/>
            <a:chExt cx="242570" cy="885190"/>
          </a:xfrm>
        </p:grpSpPr>
        <p:sp>
          <p:nvSpPr>
            <p:cNvPr id="24" name="object 24"/>
            <p:cNvSpPr/>
            <p:nvPr/>
          </p:nvSpPr>
          <p:spPr>
            <a:xfrm>
              <a:off x="6604207" y="4432757"/>
              <a:ext cx="172720" cy="765810"/>
            </a:xfrm>
            <a:custGeom>
              <a:avLst/>
              <a:gdLst/>
              <a:ahLst/>
              <a:cxnLst/>
              <a:rect l="l" t="t" r="r" b="b"/>
              <a:pathLst>
                <a:path w="172720" h="765810">
                  <a:moveTo>
                    <a:pt x="172586" y="765378"/>
                  </a:moveTo>
                  <a:lnTo>
                    <a:pt x="2793" y="12388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47532" y="4326213"/>
              <a:ext cx="119380" cy="132715"/>
            </a:xfrm>
            <a:custGeom>
              <a:avLst/>
              <a:gdLst/>
              <a:ahLst/>
              <a:cxnLst/>
              <a:rect l="l" t="t" r="r" b="b"/>
              <a:pathLst>
                <a:path w="119379" h="132714">
                  <a:moveTo>
                    <a:pt x="32649" y="0"/>
                  </a:moveTo>
                  <a:lnTo>
                    <a:pt x="0" y="132342"/>
                  </a:lnTo>
                  <a:lnTo>
                    <a:pt x="118934" y="105524"/>
                  </a:lnTo>
                  <a:lnTo>
                    <a:pt x="326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972323" y="5200361"/>
            <a:ext cx="1233170" cy="8361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>
                <a:latin typeface="Arial MT"/>
                <a:cs typeface="Arial MT"/>
              </a:rPr>
              <a:t>name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the </a:t>
            </a:r>
            <a:r>
              <a:rPr dirty="0">
                <a:latin typeface="Arial MT"/>
                <a:cs typeface="Arial MT"/>
              </a:rPr>
              <a:t>special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file</a:t>
            </a:r>
            <a:endParaRPr>
              <a:latin typeface="Arial MT"/>
              <a:cs typeface="Arial MT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23</a:t>
            </a:fld>
            <a:endParaRPr spc="-25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10" dirty="0"/>
              <a:t> </a:t>
            </a:r>
            <a:r>
              <a:rPr dirty="0"/>
              <a:t>access</a:t>
            </a:r>
            <a:r>
              <a:rPr spc="-10" dirty="0"/>
              <a:t> primitives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24554"/>
            <a:ext cx="8211820" cy="585397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spcBef>
                <a:spcPts val="660"/>
              </a:spcBef>
            </a:pPr>
            <a:r>
              <a:rPr sz="2150" dirty="0">
                <a:latin typeface="Arial MT"/>
                <a:cs typeface="Arial MT"/>
              </a:rPr>
              <a:t>A</a:t>
            </a:r>
            <a:r>
              <a:rPr sz="2150" spc="-1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quick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overview...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(see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the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man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pages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details...)</a:t>
            </a:r>
            <a:endParaRPr sz="2150">
              <a:latin typeface="Arial MT"/>
              <a:cs typeface="Arial MT"/>
            </a:endParaRPr>
          </a:p>
          <a:p>
            <a:pPr marL="351790" indent="-339090">
              <a:spcBef>
                <a:spcPts val="520"/>
              </a:spcBef>
              <a:buFont typeface="Arial MT"/>
              <a:buChar char="•"/>
              <a:tabLst>
                <a:tab pos="351790" algn="l"/>
              </a:tabLst>
            </a:pP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int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open(const</a:t>
            </a:r>
            <a:r>
              <a:rPr sz="2925" spc="127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char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*devname,</a:t>
            </a:r>
            <a:r>
              <a:rPr sz="2925" spc="127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int</a:t>
            </a:r>
            <a:r>
              <a:rPr sz="2925" spc="127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0433FF"/>
                </a:solidFill>
                <a:latin typeface="Courier New"/>
                <a:cs typeface="Courier New"/>
              </a:rPr>
              <a:t>flags)</a:t>
            </a:r>
            <a:endParaRPr sz="2925" baseline="1424">
              <a:latin typeface="Courier New"/>
              <a:cs typeface="Courier New"/>
            </a:endParaRPr>
          </a:p>
          <a:p>
            <a:pPr marL="808990" lvl="1" indent="-339090">
              <a:spcBef>
                <a:spcPts val="500"/>
              </a:spcBef>
              <a:buChar char="•"/>
              <a:tabLst>
                <a:tab pos="808990" algn="l"/>
              </a:tabLst>
            </a:pPr>
            <a:r>
              <a:rPr sz="2150" dirty="0">
                <a:latin typeface="Arial MT"/>
                <a:cs typeface="Arial MT"/>
              </a:rPr>
              <a:t>"opens"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device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and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returns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i="1" dirty="0">
                <a:latin typeface="Arial"/>
                <a:cs typeface="Arial"/>
              </a:rPr>
              <a:t>file</a:t>
            </a:r>
            <a:r>
              <a:rPr sz="2150" i="1" spc="20" dirty="0">
                <a:latin typeface="Arial"/>
                <a:cs typeface="Arial"/>
              </a:rPr>
              <a:t> </a:t>
            </a:r>
            <a:r>
              <a:rPr sz="2150" i="1" spc="-10" dirty="0">
                <a:latin typeface="Arial"/>
                <a:cs typeface="Arial"/>
              </a:rPr>
              <a:t>descriptor</a:t>
            </a:r>
            <a:endParaRPr sz="2150">
              <a:latin typeface="Arial"/>
              <a:cs typeface="Arial"/>
            </a:endParaRPr>
          </a:p>
          <a:p>
            <a:pPr marL="351790" indent="-339090">
              <a:spcBef>
                <a:spcPts val="520"/>
              </a:spcBef>
              <a:buFont typeface="Arial MT"/>
              <a:buChar char="•"/>
              <a:tabLst>
                <a:tab pos="351790" algn="l"/>
              </a:tabLst>
            </a:pP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off_t</a:t>
            </a:r>
            <a:r>
              <a:rPr sz="2925" spc="112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lseek(int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fd,</a:t>
            </a:r>
            <a:r>
              <a:rPr sz="2925" spc="112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off_t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offset,</a:t>
            </a:r>
            <a:r>
              <a:rPr sz="2925" spc="112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int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0433FF"/>
                </a:solidFill>
                <a:latin typeface="Courier New"/>
                <a:cs typeface="Courier New"/>
              </a:rPr>
              <a:t>whence)</a:t>
            </a:r>
            <a:endParaRPr sz="2925" baseline="1424">
              <a:latin typeface="Courier New"/>
              <a:cs typeface="Courier New"/>
            </a:endParaRPr>
          </a:p>
          <a:p>
            <a:pPr marL="808990" marR="383540" lvl="1" indent="-339725">
              <a:lnSpc>
                <a:spcPct val="100800"/>
              </a:lnSpc>
              <a:spcBef>
                <a:spcPts val="480"/>
              </a:spcBef>
              <a:buChar char="•"/>
              <a:tabLst>
                <a:tab pos="808990" algn="l"/>
              </a:tabLst>
            </a:pPr>
            <a:r>
              <a:rPr sz="2150" dirty="0">
                <a:latin typeface="Arial MT"/>
                <a:cs typeface="Arial MT"/>
              </a:rPr>
              <a:t>Positions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the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read/write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pointer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(relative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start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of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the </a:t>
            </a:r>
            <a:r>
              <a:rPr sz="2150" dirty="0">
                <a:latin typeface="Arial MT"/>
                <a:cs typeface="Arial MT"/>
              </a:rPr>
              <a:t>file)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–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only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for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random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access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files</a:t>
            </a:r>
            <a:endParaRPr sz="2150">
              <a:latin typeface="Arial MT"/>
              <a:cs typeface="Arial MT"/>
            </a:endParaRPr>
          </a:p>
          <a:p>
            <a:pPr marL="351790" indent="-339090">
              <a:spcBef>
                <a:spcPts val="520"/>
              </a:spcBef>
              <a:buFont typeface="Arial MT"/>
              <a:buChar char="•"/>
              <a:tabLst>
                <a:tab pos="351790" algn="l"/>
              </a:tabLst>
            </a:pP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ssize_t</a:t>
            </a:r>
            <a:r>
              <a:rPr sz="2925" spc="112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read(int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fd,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void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*buf,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size_t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0433FF"/>
                </a:solidFill>
                <a:latin typeface="Courier New"/>
                <a:cs typeface="Courier New"/>
              </a:rPr>
              <a:t>count)</a:t>
            </a:r>
            <a:endParaRPr sz="2925" baseline="1424">
              <a:latin typeface="Courier New"/>
              <a:cs typeface="Courier New"/>
            </a:endParaRPr>
          </a:p>
          <a:p>
            <a:pPr marL="808990" lvl="1" indent="-339090">
              <a:spcBef>
                <a:spcPts val="500"/>
              </a:spcBef>
              <a:buChar char="•"/>
              <a:tabLst>
                <a:tab pos="808990" algn="l"/>
              </a:tabLst>
            </a:pPr>
            <a:r>
              <a:rPr sz="2150" dirty="0">
                <a:latin typeface="Arial MT"/>
                <a:cs typeface="Arial MT"/>
              </a:rPr>
              <a:t>Reads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at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most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433FF"/>
                </a:solidFill>
                <a:latin typeface="Courier New"/>
                <a:cs typeface="Courier New"/>
              </a:rPr>
              <a:t>count</a:t>
            </a:r>
            <a:r>
              <a:rPr sz="1950" spc="-55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latin typeface="Arial MT"/>
                <a:cs typeface="Arial MT"/>
              </a:rPr>
              <a:t>bytes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from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descriptor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433FF"/>
                </a:solidFill>
                <a:latin typeface="Courier New"/>
                <a:cs typeface="Courier New"/>
              </a:rPr>
              <a:t>fd</a:t>
            </a:r>
            <a:r>
              <a:rPr sz="1950" spc="-54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latin typeface="Arial MT"/>
                <a:cs typeface="Arial MT"/>
              </a:rPr>
              <a:t>into</a:t>
            </a:r>
            <a:r>
              <a:rPr sz="2150" spc="3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buffer</a:t>
            </a:r>
            <a:endParaRPr sz="2150">
              <a:latin typeface="Arial MT"/>
              <a:cs typeface="Arial MT"/>
            </a:endParaRPr>
          </a:p>
          <a:p>
            <a:pPr marL="808990">
              <a:spcBef>
                <a:spcPts val="220"/>
              </a:spcBef>
            </a:pPr>
            <a:r>
              <a:rPr sz="1950" spc="-25" dirty="0">
                <a:solidFill>
                  <a:srgbClr val="0433FF"/>
                </a:solidFill>
                <a:latin typeface="Courier New"/>
                <a:cs typeface="Courier New"/>
              </a:rPr>
              <a:t>buf</a:t>
            </a:r>
            <a:endParaRPr sz="1950">
              <a:latin typeface="Courier New"/>
              <a:cs typeface="Courier New"/>
            </a:endParaRPr>
          </a:p>
          <a:p>
            <a:pPr marL="351790" indent="-339090">
              <a:spcBef>
                <a:spcPts val="560"/>
              </a:spcBef>
              <a:buFont typeface="Arial MT"/>
              <a:buChar char="•"/>
              <a:tabLst>
                <a:tab pos="351790" algn="l"/>
              </a:tabLst>
            </a:pP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ssize_t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write(int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fd,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const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void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*buf,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size_t</a:t>
            </a:r>
            <a:r>
              <a:rPr sz="2925" spc="120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spc="-15" baseline="1424" dirty="0">
                <a:solidFill>
                  <a:srgbClr val="0433FF"/>
                </a:solidFill>
                <a:latin typeface="Courier New"/>
                <a:cs typeface="Courier New"/>
              </a:rPr>
              <a:t>count)</a:t>
            </a:r>
            <a:endParaRPr sz="2925" baseline="1424">
              <a:latin typeface="Courier New"/>
              <a:cs typeface="Courier New"/>
            </a:endParaRPr>
          </a:p>
          <a:p>
            <a:pPr marL="808990" lvl="1" indent="-339090">
              <a:spcBef>
                <a:spcPts val="500"/>
              </a:spcBef>
              <a:buChar char="•"/>
              <a:tabLst>
                <a:tab pos="808990" algn="l"/>
              </a:tabLst>
            </a:pPr>
            <a:r>
              <a:rPr sz="2150" dirty="0">
                <a:latin typeface="Arial MT"/>
                <a:cs typeface="Arial MT"/>
              </a:rPr>
              <a:t>Writes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433FF"/>
                </a:solidFill>
                <a:latin typeface="Courier New"/>
                <a:cs typeface="Courier New"/>
              </a:rPr>
              <a:t>count</a:t>
            </a:r>
            <a:r>
              <a:rPr sz="1950" spc="-56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latin typeface="Arial MT"/>
                <a:cs typeface="Arial MT"/>
              </a:rPr>
              <a:t>bytes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from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buffer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433FF"/>
                </a:solidFill>
                <a:latin typeface="Courier New"/>
                <a:cs typeface="Courier New"/>
              </a:rPr>
              <a:t>buf</a:t>
            </a:r>
            <a:r>
              <a:rPr sz="1950" spc="-55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latin typeface="Arial MT"/>
                <a:cs typeface="Arial MT"/>
              </a:rPr>
              <a:t>to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file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with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descriptor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rgbClr val="0433FF"/>
                </a:solidFill>
                <a:latin typeface="Courier New"/>
                <a:cs typeface="Courier New"/>
              </a:rPr>
              <a:t>fd</a:t>
            </a:r>
            <a:endParaRPr sz="1950">
              <a:latin typeface="Courier New"/>
              <a:cs typeface="Courier New"/>
            </a:endParaRPr>
          </a:p>
          <a:p>
            <a:pPr marL="351790" indent="-339090">
              <a:spcBef>
                <a:spcPts val="525"/>
              </a:spcBef>
              <a:buFont typeface="Arial MT"/>
              <a:buChar char="•"/>
              <a:tabLst>
                <a:tab pos="351790" algn="l"/>
              </a:tabLst>
            </a:pP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int</a:t>
            </a:r>
            <a:r>
              <a:rPr sz="2925" spc="127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baseline="1424" dirty="0">
                <a:solidFill>
                  <a:srgbClr val="0433FF"/>
                </a:solidFill>
                <a:latin typeface="Courier New"/>
                <a:cs typeface="Courier New"/>
              </a:rPr>
              <a:t>close(int</a:t>
            </a:r>
            <a:r>
              <a:rPr sz="2925" spc="127" baseline="1424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925" spc="-37" baseline="1424" dirty="0">
                <a:solidFill>
                  <a:srgbClr val="0433FF"/>
                </a:solidFill>
                <a:latin typeface="Courier New"/>
                <a:cs typeface="Courier New"/>
              </a:rPr>
              <a:t>fd)</a:t>
            </a:r>
            <a:endParaRPr sz="2925" baseline="1424">
              <a:latin typeface="Courier New"/>
              <a:cs typeface="Courier New"/>
            </a:endParaRPr>
          </a:p>
          <a:p>
            <a:pPr marL="808990" marR="443230" lvl="1" indent="-339725">
              <a:lnSpc>
                <a:spcPct val="100800"/>
              </a:lnSpc>
              <a:spcBef>
                <a:spcPts val="475"/>
              </a:spcBef>
              <a:buChar char="•"/>
              <a:tabLst>
                <a:tab pos="808990" algn="l"/>
              </a:tabLst>
            </a:pPr>
            <a:r>
              <a:rPr sz="2150" dirty="0">
                <a:latin typeface="Arial MT"/>
                <a:cs typeface="Arial MT"/>
              </a:rPr>
              <a:t>"closes"</a:t>
            </a:r>
            <a:r>
              <a:rPr sz="2150" spc="1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a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device.</a:t>
            </a:r>
            <a:r>
              <a:rPr sz="2150" spc="-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The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file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descriptor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0433FF"/>
                </a:solidFill>
                <a:latin typeface="Courier New"/>
                <a:cs typeface="Courier New"/>
              </a:rPr>
              <a:t>fd</a:t>
            </a:r>
            <a:r>
              <a:rPr sz="1950" spc="-56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150" dirty="0">
                <a:latin typeface="Arial MT"/>
                <a:cs typeface="Arial MT"/>
              </a:rPr>
              <a:t>can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no</a:t>
            </a:r>
            <a:r>
              <a:rPr sz="2150" spc="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longer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be </a:t>
            </a:r>
            <a:r>
              <a:rPr sz="2150" dirty="0">
                <a:latin typeface="Arial MT"/>
                <a:cs typeface="Arial MT"/>
              </a:rPr>
              <a:t>used after</a:t>
            </a:r>
            <a:r>
              <a:rPr sz="2150" spc="15" dirty="0"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0433FF"/>
                </a:solidFill>
                <a:latin typeface="Courier New"/>
                <a:cs typeface="Courier New"/>
              </a:rPr>
              <a:t>close</a:t>
            </a:r>
            <a:endParaRPr sz="215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</a:t>
            </a:r>
            <a:r>
              <a:rPr spc="-30" dirty="0"/>
              <a:t> </a:t>
            </a:r>
            <a:r>
              <a:rPr dirty="0"/>
              <a:t>device</a:t>
            </a:r>
            <a:r>
              <a:rPr spc="-30" dirty="0"/>
              <a:t> </a:t>
            </a:r>
            <a:r>
              <a:rPr dirty="0"/>
              <a:t>specific</a:t>
            </a:r>
            <a:r>
              <a:rPr spc="-25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1089714"/>
            <a:ext cx="737235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Special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properties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controlled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433FF"/>
                </a:solidFill>
                <a:latin typeface="Courier New"/>
                <a:cs typeface="Courier New"/>
              </a:rPr>
              <a:t>ioctl</a:t>
            </a:r>
            <a:r>
              <a:rPr sz="2200" spc="-1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606" y="4135485"/>
            <a:ext cx="6362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Generic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device-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semantics: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70217" y="1629707"/>
            <a:ext cx="7689850" cy="2174240"/>
            <a:chOff x="646217" y="1629707"/>
            <a:chExt cx="7689850" cy="2174240"/>
          </a:xfrm>
        </p:grpSpPr>
        <p:sp>
          <p:nvSpPr>
            <p:cNvPr id="6" name="object 6"/>
            <p:cNvSpPr/>
            <p:nvPr/>
          </p:nvSpPr>
          <p:spPr>
            <a:xfrm>
              <a:off x="652567" y="1636057"/>
              <a:ext cx="7677150" cy="2161540"/>
            </a:xfrm>
            <a:custGeom>
              <a:avLst/>
              <a:gdLst/>
              <a:ahLst/>
              <a:cxnLst/>
              <a:rect l="l" t="t" r="r" b="b"/>
              <a:pathLst>
                <a:path w="7677150" h="2161540">
                  <a:moveTo>
                    <a:pt x="7677110" y="0"/>
                  </a:moveTo>
                  <a:lnTo>
                    <a:pt x="0" y="0"/>
                  </a:lnTo>
                  <a:lnTo>
                    <a:pt x="0" y="2161540"/>
                  </a:lnTo>
                  <a:lnTo>
                    <a:pt x="7677110" y="2161540"/>
                  </a:lnTo>
                  <a:lnTo>
                    <a:pt x="7677110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2567" y="1636057"/>
              <a:ext cx="7677150" cy="2161540"/>
            </a:xfrm>
            <a:custGeom>
              <a:avLst/>
              <a:gdLst/>
              <a:ahLst/>
              <a:cxnLst/>
              <a:rect l="l" t="t" r="r" b="b"/>
              <a:pathLst>
                <a:path w="7677150" h="2161540">
                  <a:moveTo>
                    <a:pt x="0" y="0"/>
                  </a:moveTo>
                  <a:lnTo>
                    <a:pt x="7677110" y="0"/>
                  </a:lnTo>
                  <a:lnTo>
                    <a:pt x="7677110" y="2161540"/>
                  </a:lnTo>
                  <a:lnTo>
                    <a:pt x="0" y="216154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813415" y="1656576"/>
            <a:ext cx="98869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1600" spc="-10" dirty="0">
                <a:latin typeface="Courier New"/>
                <a:cs typeface="Courier New"/>
              </a:rPr>
              <a:t>IOCTL(2)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25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2336800" y="914400"/>
            <a:ext cx="10566400" cy="2761782"/>
          </a:xfrm>
          <a:prstGeom prst="rect">
            <a:avLst/>
          </a:prstGeom>
        </p:spPr>
        <p:txBody>
          <a:bodyPr vert="horz" wrap="square" lIns="0" tIns="127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194560" algn="l"/>
              </a:tabLst>
            </a:pPr>
            <a:r>
              <a:rPr spc="-10" dirty="0"/>
              <a:t>IOCTL(2)</a:t>
            </a:r>
            <a:r>
              <a:rPr dirty="0"/>
              <a:t>	Linux</a:t>
            </a:r>
            <a:r>
              <a:rPr spc="-85" dirty="0"/>
              <a:t> </a:t>
            </a:r>
            <a:r>
              <a:rPr dirty="0"/>
              <a:t>Programmer's</a:t>
            </a:r>
            <a:r>
              <a:rPr spc="-80" dirty="0"/>
              <a:t> </a:t>
            </a:r>
            <a:r>
              <a:rPr spc="-10" dirty="0"/>
              <a:t>Manual</a:t>
            </a:r>
          </a:p>
          <a:p>
            <a:pPr>
              <a:lnSpc>
                <a:spcPts val="1860"/>
              </a:lnSpc>
              <a:spcBef>
                <a:spcPts val="1680"/>
              </a:spcBef>
            </a:pPr>
            <a:r>
              <a:rPr spc="-20" dirty="0"/>
              <a:t>NAME</a:t>
            </a:r>
          </a:p>
          <a:p>
            <a:pPr marL="853440">
              <a:lnSpc>
                <a:spcPts val="1860"/>
              </a:lnSpc>
            </a:pPr>
            <a:r>
              <a:rPr dirty="0"/>
              <a:t>ioctl</a:t>
            </a:r>
            <a:r>
              <a:rPr spc="-45" dirty="0"/>
              <a:t> </a:t>
            </a:r>
            <a:r>
              <a:rPr dirty="0"/>
              <a:t>-</a:t>
            </a:r>
            <a:r>
              <a:rPr spc="-40" dirty="0"/>
              <a:t> </a:t>
            </a:r>
            <a:r>
              <a:rPr dirty="0"/>
              <a:t>control</a:t>
            </a:r>
            <a:r>
              <a:rPr spc="-45" dirty="0"/>
              <a:t> </a:t>
            </a:r>
            <a:r>
              <a:rPr spc="-10" dirty="0"/>
              <a:t>device</a:t>
            </a:r>
          </a:p>
          <a:p>
            <a:pPr>
              <a:lnSpc>
                <a:spcPts val="1860"/>
              </a:lnSpc>
              <a:spcBef>
                <a:spcPts val="1680"/>
              </a:spcBef>
            </a:pPr>
            <a:r>
              <a:rPr spc="-10" dirty="0"/>
              <a:t>SYNOPSIS</a:t>
            </a:r>
          </a:p>
          <a:p>
            <a:pPr marL="853440">
              <a:lnSpc>
                <a:spcPts val="1860"/>
              </a:lnSpc>
            </a:pPr>
            <a:r>
              <a:rPr dirty="0"/>
              <a:t>#include</a:t>
            </a:r>
            <a:r>
              <a:rPr spc="-80" dirty="0"/>
              <a:t> </a:t>
            </a:r>
            <a:r>
              <a:rPr spc="-10" dirty="0"/>
              <a:t>&lt;sys/ioctl.h&gt;</a:t>
            </a:r>
          </a:p>
          <a:p>
            <a:pPr marL="853440">
              <a:lnSpc>
                <a:spcPct val="100000"/>
              </a:lnSpc>
              <a:spcBef>
                <a:spcPts val="1680"/>
              </a:spcBef>
            </a:pPr>
            <a:r>
              <a:rPr dirty="0"/>
              <a:t>int</a:t>
            </a:r>
            <a:r>
              <a:rPr spc="-50" dirty="0"/>
              <a:t> </a:t>
            </a:r>
            <a:r>
              <a:rPr dirty="0"/>
              <a:t>ioctl(int</a:t>
            </a:r>
            <a:r>
              <a:rPr spc="-50" dirty="0"/>
              <a:t> </a:t>
            </a:r>
            <a:r>
              <a:rPr dirty="0"/>
              <a:t>d,</a:t>
            </a:r>
            <a:r>
              <a:rPr spc="-45" dirty="0"/>
              <a:t> </a:t>
            </a:r>
            <a:r>
              <a:rPr dirty="0"/>
              <a:t>int</a:t>
            </a:r>
            <a:r>
              <a:rPr spc="-50" dirty="0"/>
              <a:t> </a:t>
            </a:r>
            <a:r>
              <a:rPr dirty="0"/>
              <a:t>request,</a:t>
            </a:r>
            <a:r>
              <a:rPr spc="-50" dirty="0"/>
              <a:t> </a:t>
            </a:r>
            <a:r>
              <a:rPr spc="-10" dirty="0"/>
              <a:t>...);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65335" y="4706212"/>
            <a:ext cx="7700009" cy="1475740"/>
          </a:xfrm>
          <a:prstGeom prst="rect">
            <a:avLst/>
          </a:prstGeom>
          <a:solidFill>
            <a:srgbClr val="D6D6D6"/>
          </a:solidFill>
          <a:ln w="12700">
            <a:solidFill>
              <a:srgbClr val="000000"/>
            </a:solidFill>
          </a:ln>
        </p:spPr>
        <p:txBody>
          <a:bodyPr vert="horz" wrap="square" lIns="0" tIns="33020" rIns="0" bIns="0" rtlCol="0">
            <a:spAutoFit/>
          </a:bodyPr>
          <a:lstStyle/>
          <a:p>
            <a:pPr marL="52069">
              <a:lnSpc>
                <a:spcPts val="1860"/>
              </a:lnSpc>
              <a:spcBef>
                <a:spcPts val="260"/>
              </a:spcBef>
            </a:pPr>
            <a:r>
              <a:rPr sz="1600" dirty="0">
                <a:solidFill>
                  <a:srgbClr val="0433FF"/>
                </a:solidFill>
                <a:latin typeface="Courier New"/>
                <a:cs typeface="Courier New"/>
              </a:rPr>
              <a:t>CONFORMING</a:t>
            </a:r>
            <a:r>
              <a:rPr sz="1600" spc="-1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1600" spc="-25" dirty="0">
                <a:solidFill>
                  <a:srgbClr val="0433FF"/>
                </a:solidFill>
                <a:latin typeface="Courier New"/>
                <a:cs typeface="Courier New"/>
              </a:rPr>
              <a:t>TO</a:t>
            </a:r>
            <a:endParaRPr sz="1600">
              <a:latin typeface="Courier New"/>
              <a:cs typeface="Courier New"/>
            </a:endParaRPr>
          </a:p>
          <a:p>
            <a:pPr marL="539750" marR="323215">
              <a:lnSpc>
                <a:spcPts val="1800"/>
              </a:lnSpc>
              <a:spcBef>
                <a:spcPts val="100"/>
              </a:spcBef>
            </a:pPr>
            <a:r>
              <a:rPr sz="1600" dirty="0">
                <a:latin typeface="Courier New"/>
                <a:cs typeface="Courier New"/>
              </a:rPr>
              <a:t>No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single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standard.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Arguments,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returns,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and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semantics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of </a:t>
            </a:r>
            <a:r>
              <a:rPr sz="1600" dirty="0">
                <a:latin typeface="Courier New"/>
                <a:cs typeface="Courier New"/>
              </a:rPr>
              <a:t>ioctl(2)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vary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according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device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driver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question </a:t>
            </a:r>
            <a:r>
              <a:rPr sz="1600" dirty="0">
                <a:latin typeface="Courier New"/>
                <a:cs typeface="Courier New"/>
              </a:rPr>
              <a:t>(the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call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used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catch-</a:t>
            </a:r>
            <a:r>
              <a:rPr sz="1600" dirty="0">
                <a:latin typeface="Courier New"/>
                <a:cs typeface="Courier New"/>
              </a:rPr>
              <a:t>all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for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operations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20" dirty="0">
                <a:latin typeface="Courier New"/>
                <a:cs typeface="Courier New"/>
              </a:rPr>
              <a:t>that </a:t>
            </a:r>
            <a:r>
              <a:rPr sz="1600" dirty="0">
                <a:latin typeface="Courier New"/>
                <a:cs typeface="Courier New"/>
              </a:rPr>
              <a:t>don't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cleanly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fit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Unix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stream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I/O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model).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The</a:t>
            </a:r>
            <a:r>
              <a:rPr sz="1600" spc="-4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ioctl </a:t>
            </a:r>
            <a:r>
              <a:rPr sz="1600" dirty="0">
                <a:latin typeface="Courier New"/>
                <a:cs typeface="Courier New"/>
              </a:rPr>
              <a:t>function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call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appeared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in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Version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7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AT&amp;T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Unix.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Unix:</a:t>
            </a:r>
            <a:r>
              <a:rPr spc="-70" dirty="0"/>
              <a:t> </a:t>
            </a:r>
            <a:r>
              <a:rPr dirty="0"/>
              <a:t>waiting</a:t>
            </a:r>
            <a:r>
              <a:rPr spc="-70" dirty="0"/>
              <a:t>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multiple</a:t>
            </a:r>
            <a:r>
              <a:rPr spc="-65" dirty="0"/>
              <a:t> </a:t>
            </a:r>
            <a:r>
              <a:rPr spc="-10" dirty="0"/>
              <a:t>devices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20825"/>
            <a:ext cx="8216900" cy="347979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far,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encountered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blocking</a:t>
            </a:r>
            <a:r>
              <a:rPr sz="2200" i="1" spc="-6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calls</a:t>
            </a:r>
            <a:endParaRPr sz="2200">
              <a:latin typeface="Arial MT"/>
              <a:cs typeface="Arial MT"/>
            </a:endParaRPr>
          </a:p>
          <a:p>
            <a:pPr marL="812800" marR="423545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several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sources </a:t>
            </a:r>
            <a:r>
              <a:rPr sz="2200" dirty="0">
                <a:latin typeface="Arial MT"/>
                <a:cs typeface="Arial MT"/>
              </a:rPr>
              <a:t>(devices,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files)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time?</a:t>
            </a:r>
            <a:endParaRPr sz="2200">
              <a:latin typeface="Arial MT"/>
              <a:cs typeface="Arial MT"/>
            </a:endParaRPr>
          </a:p>
          <a:p>
            <a:pPr lvl="1">
              <a:spcBef>
                <a:spcPts val="525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Alternative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1</a:t>
            </a:r>
            <a:r>
              <a:rPr sz="2200" dirty="0">
                <a:latin typeface="Arial MT"/>
                <a:cs typeface="Arial MT"/>
              </a:rPr>
              <a:t>: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non-</a:t>
            </a:r>
            <a:r>
              <a:rPr sz="2200" dirty="0">
                <a:latin typeface="Arial MT"/>
                <a:cs typeface="Arial MT"/>
              </a:rPr>
              <a:t>blocking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input/output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40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Pass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O_NDELAY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flag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open()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call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655"/>
              </a:spcBef>
              <a:buFont typeface="Arial MT"/>
              <a:buChar char="•"/>
              <a:tabLst>
                <a:tab pos="812800" algn="l"/>
              </a:tabLst>
            </a:pPr>
            <a:r>
              <a:rPr sz="2200" i="1" dirty="0">
                <a:latin typeface="Arial"/>
                <a:cs typeface="Arial"/>
              </a:rPr>
              <a:t>Polling</a:t>
            </a:r>
            <a:r>
              <a:rPr sz="2200" i="1" spc="-8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operation: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read()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latin typeface="Arial MT"/>
                <a:cs typeface="Arial MT"/>
              </a:rPr>
              <a:t>repeatedly </a:t>
            </a: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arrives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45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Suboptimal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solution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wastes</a:t>
            </a:r>
            <a:r>
              <a:rPr sz="2200" i="1" spc="-6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CPU</a:t>
            </a:r>
            <a:r>
              <a:rPr sz="2200" i="1" spc="-50" dirty="0">
                <a:latin typeface="Arial"/>
                <a:cs typeface="Arial"/>
              </a:rPr>
              <a:t> </a:t>
            </a:r>
            <a:r>
              <a:rPr sz="2200" i="1" spc="-20" dirty="0">
                <a:latin typeface="Arial"/>
                <a:cs typeface="Arial"/>
              </a:rPr>
              <a:t>time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Unix:</a:t>
            </a:r>
            <a:r>
              <a:rPr spc="-60" dirty="0"/>
              <a:t> </a:t>
            </a:r>
            <a:r>
              <a:rPr dirty="0"/>
              <a:t>waiting</a:t>
            </a:r>
            <a:r>
              <a:rPr spc="-6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multiple</a:t>
            </a:r>
            <a:r>
              <a:rPr spc="-55" dirty="0"/>
              <a:t> </a:t>
            </a:r>
            <a:r>
              <a:rPr dirty="0"/>
              <a:t>devices</a:t>
            </a:r>
            <a:r>
              <a:rPr spc="-55" dirty="0"/>
              <a:t> </a:t>
            </a:r>
            <a:r>
              <a:rPr spc="-25" dirty="0"/>
              <a:t>(2)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78617"/>
            <a:ext cx="6555740" cy="63158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7660" indent="-314960">
              <a:spcBef>
                <a:spcPts val="125"/>
              </a:spcBef>
              <a:buFont typeface="Arial MT"/>
              <a:buChar char="•"/>
              <a:tabLst>
                <a:tab pos="327660" algn="l"/>
              </a:tabLst>
            </a:pPr>
            <a:r>
              <a:rPr sz="2000" dirty="0">
                <a:latin typeface="Arial"/>
                <a:cs typeface="Arial"/>
              </a:rPr>
              <a:t>Alternative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blocking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multiple</a:t>
            </a:r>
            <a:r>
              <a:rPr sz="2000" i="1" spc="30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file</a:t>
            </a:r>
            <a:r>
              <a:rPr sz="2000" i="1" spc="35" dirty="0">
                <a:latin typeface="Arial"/>
                <a:cs typeface="Arial"/>
              </a:rPr>
              <a:t> </a:t>
            </a:r>
            <a:r>
              <a:rPr sz="2000" i="1" spc="-10" dirty="0">
                <a:latin typeface="Arial"/>
                <a:cs typeface="Arial"/>
              </a:rPr>
              <a:t>descriptors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8806" y="3004668"/>
            <a:ext cx="107314" cy="3060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850" spc="-50" dirty="0">
                <a:latin typeface="Arial MT"/>
                <a:cs typeface="Arial MT"/>
              </a:rPr>
              <a:t>•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28806" y="1438017"/>
            <a:ext cx="7787640" cy="189859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27660" indent="-314960">
              <a:lnSpc>
                <a:spcPts val="2390"/>
              </a:lnSpc>
              <a:spcBef>
                <a:spcPts val="125"/>
              </a:spcBef>
              <a:buChar char="•"/>
              <a:tabLst>
                <a:tab pos="327660" algn="l"/>
              </a:tabLst>
            </a:pP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6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call:</a:t>
            </a:r>
            <a:endParaRPr sz="2000">
              <a:latin typeface="Arial MT"/>
              <a:cs typeface="Arial MT"/>
            </a:endParaRPr>
          </a:p>
          <a:p>
            <a:pPr marL="327660">
              <a:lnSpc>
                <a:spcPts val="1970"/>
              </a:lnSpc>
            </a:pP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int select (int nfds, fd_set *readfds, fd_set </a:t>
            </a:r>
            <a:r>
              <a:rPr sz="1650" spc="-10" dirty="0">
                <a:solidFill>
                  <a:srgbClr val="0433FF"/>
                </a:solidFill>
                <a:latin typeface="Courier New"/>
                <a:cs typeface="Courier New"/>
              </a:rPr>
              <a:t>*writefds,</a:t>
            </a:r>
            <a:endParaRPr sz="1650">
              <a:latin typeface="Courier New"/>
              <a:cs typeface="Courier New"/>
            </a:endParaRPr>
          </a:p>
          <a:p>
            <a:pPr marL="2346960">
              <a:spcBef>
                <a:spcPts val="185"/>
              </a:spcBef>
            </a:pPr>
            <a:r>
              <a:rPr sz="1650" dirty="0">
                <a:solidFill>
                  <a:srgbClr val="0433FF"/>
                </a:solidFill>
                <a:latin typeface="Courier New"/>
                <a:cs typeface="Courier New"/>
              </a:rPr>
              <a:t>fd_set *errorfds, struct timeval </a:t>
            </a:r>
            <a:r>
              <a:rPr sz="1650" spc="-10" dirty="0">
                <a:solidFill>
                  <a:srgbClr val="0433FF"/>
                </a:solidFill>
                <a:latin typeface="Courier New"/>
                <a:cs typeface="Courier New"/>
              </a:rPr>
              <a:t>*timeout);</a:t>
            </a:r>
            <a:endParaRPr sz="1650">
              <a:latin typeface="Courier New"/>
              <a:cs typeface="Courier New"/>
            </a:endParaRPr>
          </a:p>
          <a:p>
            <a:pPr marL="327660" marR="305435" indent="-315595">
              <a:lnSpc>
                <a:spcPts val="2300"/>
              </a:lnSpc>
              <a:spcBef>
                <a:spcPts val="660"/>
              </a:spcBef>
              <a:buClr>
                <a:srgbClr val="000000"/>
              </a:buClr>
              <a:buFont typeface="Arial MT"/>
              <a:buChar char="•"/>
              <a:tabLst>
                <a:tab pos="327660" algn="l"/>
              </a:tabLst>
            </a:pPr>
            <a:r>
              <a:rPr sz="1850" spc="-20" dirty="0">
                <a:solidFill>
                  <a:srgbClr val="0433FF"/>
                </a:solidFill>
                <a:latin typeface="Courier New"/>
                <a:cs typeface="Courier New"/>
              </a:rPr>
              <a:t>nfds</a:t>
            </a:r>
            <a:r>
              <a:rPr sz="1850" spc="-509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defines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maximum</a:t>
            </a:r>
            <a:r>
              <a:rPr sz="2000" i="1" spc="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file</a:t>
            </a:r>
            <a:r>
              <a:rPr sz="2000" i="1" spc="45" dirty="0">
                <a:latin typeface="Arial"/>
                <a:cs typeface="Arial"/>
              </a:rPr>
              <a:t> </a:t>
            </a:r>
            <a:r>
              <a:rPr sz="2000" i="1" dirty="0">
                <a:latin typeface="Arial"/>
                <a:cs typeface="Arial"/>
              </a:rPr>
              <a:t>descriptor</a:t>
            </a:r>
            <a:r>
              <a:rPr sz="2000" i="1" spc="5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rgbClr val="0433FF"/>
                </a:solidFill>
                <a:latin typeface="Courier New"/>
                <a:cs typeface="Courier New"/>
              </a:rPr>
              <a:t>select</a:t>
            </a:r>
            <a:r>
              <a:rPr sz="1850" spc="-509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latin typeface="Arial MT"/>
                <a:cs typeface="Arial MT"/>
              </a:rPr>
              <a:t>should consider</a:t>
            </a:r>
            <a:endParaRPr sz="2000">
              <a:latin typeface="Arial MT"/>
              <a:cs typeface="Arial MT"/>
            </a:endParaRPr>
          </a:p>
          <a:p>
            <a:pPr marL="327660">
              <a:spcBef>
                <a:spcPts val="370"/>
              </a:spcBef>
            </a:pPr>
            <a:r>
              <a:rPr sz="1850" spc="-20" dirty="0">
                <a:solidFill>
                  <a:srgbClr val="0433FF"/>
                </a:solidFill>
                <a:latin typeface="Courier New"/>
                <a:cs typeface="Courier New"/>
              </a:rPr>
              <a:t>…fds</a:t>
            </a:r>
            <a:r>
              <a:rPr sz="1850" spc="-5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indicates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descriptors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on: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28806" y="3290021"/>
            <a:ext cx="7436484" cy="3081613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784860" indent="-315595">
              <a:spcBef>
                <a:spcPts val="530"/>
              </a:spcBef>
              <a:buClr>
                <a:srgbClr val="000000"/>
              </a:buClr>
              <a:buFont typeface="Arial MT"/>
              <a:buChar char="•"/>
              <a:tabLst>
                <a:tab pos="784860" algn="l"/>
                <a:tab pos="2052320" algn="l"/>
              </a:tabLst>
            </a:pPr>
            <a:r>
              <a:rPr sz="1850" spc="-10" dirty="0">
                <a:solidFill>
                  <a:srgbClr val="0433FF"/>
                </a:solidFill>
                <a:latin typeface="Courier New"/>
                <a:cs typeface="Courier New"/>
              </a:rPr>
              <a:t>readfds</a:t>
            </a:r>
            <a:r>
              <a:rPr sz="1850" dirty="0">
                <a:solidFill>
                  <a:srgbClr val="0433FF"/>
                </a:solidFill>
                <a:latin typeface="Courier New"/>
                <a:cs typeface="Courier New"/>
              </a:rPr>
              <a:t>	</a:t>
            </a:r>
            <a:r>
              <a:rPr sz="2000" dirty="0">
                <a:latin typeface="Arial MT"/>
                <a:cs typeface="Arial MT"/>
              </a:rPr>
              <a:t>—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wait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available</a:t>
            </a:r>
            <a:endParaRPr sz="2000">
              <a:latin typeface="Arial MT"/>
              <a:cs typeface="Arial MT"/>
            </a:endParaRPr>
          </a:p>
          <a:p>
            <a:pPr marL="784860" indent="-315595">
              <a:spcBef>
                <a:spcPts val="434"/>
              </a:spcBef>
              <a:buClr>
                <a:srgbClr val="000000"/>
              </a:buClr>
              <a:buFont typeface="Arial MT"/>
              <a:buChar char="•"/>
              <a:tabLst>
                <a:tab pos="784860" algn="l"/>
              </a:tabLst>
            </a:pP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writefds</a:t>
            </a:r>
            <a:r>
              <a:rPr sz="2000" spc="-60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—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…until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written</a:t>
            </a:r>
            <a:endParaRPr sz="2000">
              <a:latin typeface="Arial MT"/>
              <a:cs typeface="Arial MT"/>
            </a:endParaRPr>
          </a:p>
          <a:p>
            <a:pPr marL="784860" indent="-315595">
              <a:spcBef>
                <a:spcPts val="434"/>
              </a:spcBef>
              <a:buClr>
                <a:srgbClr val="000000"/>
              </a:buClr>
              <a:buFont typeface="Arial MT"/>
              <a:buChar char="•"/>
              <a:tabLst>
                <a:tab pos="784860" algn="l"/>
                <a:tab pos="2118360" algn="l"/>
              </a:tabLst>
            </a:pPr>
            <a:r>
              <a:rPr sz="1850" spc="-10" dirty="0">
                <a:solidFill>
                  <a:srgbClr val="0433FF"/>
                </a:solidFill>
                <a:latin typeface="Courier New"/>
                <a:cs typeface="Courier New"/>
              </a:rPr>
              <a:t>errorfds</a:t>
            </a:r>
            <a:r>
              <a:rPr sz="1850" dirty="0">
                <a:solidFill>
                  <a:srgbClr val="0433FF"/>
                </a:solidFill>
                <a:latin typeface="Courier New"/>
                <a:cs typeface="Courier New"/>
              </a:rPr>
              <a:t>	</a:t>
            </a:r>
            <a:r>
              <a:rPr sz="2000" dirty="0">
                <a:latin typeface="Arial MT"/>
                <a:cs typeface="Arial MT"/>
              </a:rPr>
              <a:t>—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…until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signaled</a:t>
            </a:r>
            <a:endParaRPr sz="2000">
              <a:latin typeface="Arial MT"/>
              <a:cs typeface="Arial MT"/>
            </a:endParaRPr>
          </a:p>
          <a:p>
            <a:pPr marL="327660" marR="5080" indent="-315595">
              <a:lnSpc>
                <a:spcPts val="2300"/>
              </a:lnSpc>
              <a:spcBef>
                <a:spcPts val="590"/>
              </a:spcBef>
              <a:buClr>
                <a:srgbClr val="000000"/>
              </a:buClr>
              <a:buFont typeface="Arial MT"/>
              <a:buChar char="•"/>
              <a:tabLst>
                <a:tab pos="327660" algn="l"/>
              </a:tabLst>
            </a:pPr>
            <a:r>
              <a:rPr sz="1850" spc="-20" dirty="0">
                <a:solidFill>
                  <a:srgbClr val="0433FF"/>
                </a:solidFill>
                <a:latin typeface="Courier New"/>
                <a:cs typeface="Courier New"/>
              </a:rPr>
              <a:t>timeout</a:t>
            </a:r>
            <a:r>
              <a:rPr sz="1850" spc="-5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defines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rgbClr val="0433FF"/>
                </a:solidFill>
                <a:latin typeface="Courier New"/>
                <a:cs typeface="Courier New"/>
              </a:rPr>
              <a:t>select</a:t>
            </a:r>
            <a:r>
              <a:rPr sz="1850" spc="-515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latin typeface="Arial MT"/>
                <a:cs typeface="Arial MT"/>
              </a:rPr>
              <a:t>unblocks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other </a:t>
            </a:r>
            <a:r>
              <a:rPr sz="2000" dirty="0">
                <a:latin typeface="Arial MT"/>
                <a:cs typeface="Arial MT"/>
              </a:rPr>
              <a:t>event</a:t>
            </a:r>
            <a:r>
              <a:rPr sz="2000" spc="5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occurred</a:t>
            </a:r>
            <a:endParaRPr sz="2000">
              <a:latin typeface="Arial MT"/>
              <a:cs typeface="Arial MT"/>
            </a:endParaRPr>
          </a:p>
          <a:p>
            <a:pPr marL="327660" indent="-314960">
              <a:spcBef>
                <a:spcPts val="370"/>
              </a:spcBef>
              <a:buChar char="•"/>
              <a:tabLst>
                <a:tab pos="327660" algn="l"/>
              </a:tabLst>
            </a:pPr>
            <a:r>
              <a:rPr sz="2000" dirty="0">
                <a:latin typeface="Arial MT"/>
                <a:cs typeface="Arial MT"/>
              </a:rPr>
              <a:t>Macros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provided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file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descriptor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sets</a:t>
            </a:r>
            <a:endParaRPr sz="2000">
              <a:latin typeface="Arial MT"/>
              <a:cs typeface="Arial MT"/>
            </a:endParaRPr>
          </a:p>
          <a:p>
            <a:pPr marL="327660" marR="786765" indent="-315595">
              <a:lnSpc>
                <a:spcPts val="2300"/>
              </a:lnSpc>
              <a:spcBef>
                <a:spcPts val="590"/>
              </a:spcBef>
              <a:buChar char="•"/>
              <a:tabLst>
                <a:tab pos="327660" algn="l"/>
              </a:tabLst>
            </a:pP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0433FF"/>
                </a:solidFill>
                <a:latin typeface="Courier New"/>
                <a:cs typeface="Courier New"/>
              </a:rPr>
              <a:t>select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descriptor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sets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only</a:t>
            </a:r>
            <a:r>
              <a:rPr sz="2000" spc="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contain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those </a:t>
            </a:r>
            <a:r>
              <a:rPr sz="2000" dirty="0">
                <a:latin typeface="Arial MT"/>
                <a:cs typeface="Arial MT"/>
              </a:rPr>
              <a:t>descriptors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resulted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deblocking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45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call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Buffering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I/O</a:t>
            </a:r>
            <a:r>
              <a:rPr spc="-6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20825"/>
            <a:ext cx="8284209" cy="333360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Problem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i="1" dirty="0">
                <a:solidFill>
                  <a:srgbClr val="0433FF"/>
                </a:solidFill>
                <a:latin typeface="Arial"/>
                <a:cs typeface="Arial"/>
              </a:rPr>
              <a:t>not</a:t>
            </a:r>
            <a:r>
              <a:rPr sz="2200" i="1" spc="-5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433FF"/>
                </a:solidFill>
                <a:latin typeface="Arial"/>
                <a:cs typeface="Arial"/>
              </a:rPr>
              <a:t>provide</a:t>
            </a:r>
            <a:r>
              <a:rPr sz="2200" i="1" spc="-5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i="1" dirty="0">
                <a:solidFill>
                  <a:srgbClr val="0433FF"/>
                </a:solidFill>
                <a:latin typeface="Arial"/>
                <a:cs typeface="Arial"/>
              </a:rPr>
              <a:t>data</a:t>
            </a:r>
            <a:r>
              <a:rPr sz="2200" i="1" spc="-5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i="1" spc="-10" dirty="0">
                <a:solidFill>
                  <a:srgbClr val="0433FF"/>
                </a:solidFill>
                <a:latin typeface="Arial"/>
                <a:cs typeface="Arial"/>
              </a:rPr>
              <a:t>buffers</a:t>
            </a:r>
            <a:r>
              <a:rPr sz="2200" spc="-10" dirty="0"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arrives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before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corresponding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read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executed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(e.g.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keyboard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input)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would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lost/discarded</a:t>
            </a:r>
            <a:endParaRPr sz="2200">
              <a:latin typeface="Arial MT"/>
              <a:cs typeface="Arial MT"/>
            </a:endParaRPr>
          </a:p>
          <a:p>
            <a:pPr marL="812800" marR="260985" lvl="1" indent="-342900">
              <a:lnSpc>
                <a:spcPts val="2600"/>
              </a:lnSpc>
              <a:spcBef>
                <a:spcPts val="57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busy,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write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would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either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fail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block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again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459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executing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cannot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swapped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833" y="4259408"/>
            <a:ext cx="1259205" cy="85985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>
              <a:spcBef>
                <a:spcPts val="1505"/>
              </a:spcBef>
            </a:pPr>
            <a:endParaRPr sz="1500">
              <a:latin typeface="Times New Roman"/>
              <a:cs typeface="Times New Roman"/>
            </a:endParaRPr>
          </a:p>
          <a:p>
            <a:pPr marL="332740" marR="325120" indent="168910">
              <a:lnSpc>
                <a:spcPts val="1700"/>
              </a:lnSpc>
            </a:pPr>
            <a:r>
              <a:rPr sz="1500" spc="-25" dirty="0">
                <a:latin typeface="Arial"/>
                <a:cs typeface="Arial"/>
              </a:rPr>
              <a:t>I/O </a:t>
            </a:r>
            <a:r>
              <a:rPr sz="1500" spc="-10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39278" y="4062376"/>
            <a:ext cx="5161915" cy="1506855"/>
            <a:chOff x="2615277" y="4062375"/>
            <a:chExt cx="5161915" cy="1506855"/>
          </a:xfrm>
        </p:grpSpPr>
        <p:sp>
          <p:nvSpPr>
            <p:cNvPr id="6" name="object 6"/>
            <p:cNvSpPr/>
            <p:nvPr/>
          </p:nvSpPr>
          <p:spPr>
            <a:xfrm>
              <a:off x="3826743" y="4069360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7" y="0"/>
                  </a:lnTo>
                  <a:lnTo>
                    <a:pt x="241276" y="230"/>
                  </a:lnTo>
                  <a:lnTo>
                    <a:pt x="192937" y="1844"/>
                  </a:lnTo>
                  <a:lnTo>
                    <a:pt x="154541" y="6226"/>
                  </a:lnTo>
                  <a:lnTo>
                    <a:pt x="88402" y="32555"/>
                  </a:lnTo>
                  <a:lnTo>
                    <a:pt x="57440" y="57439"/>
                  </a:lnTo>
                  <a:lnTo>
                    <a:pt x="32555" y="88402"/>
                  </a:lnTo>
                  <a:lnTo>
                    <a:pt x="14761" y="124433"/>
                  </a:lnTo>
                  <a:lnTo>
                    <a:pt x="1845" y="192937"/>
                  </a:lnTo>
                  <a:lnTo>
                    <a:pt x="230" y="241276"/>
                  </a:lnTo>
                  <a:lnTo>
                    <a:pt x="0" y="301217"/>
                  </a:lnTo>
                  <a:lnTo>
                    <a:pt x="0" y="1191583"/>
                  </a:lnTo>
                  <a:lnTo>
                    <a:pt x="230" y="1251524"/>
                  </a:lnTo>
                  <a:lnTo>
                    <a:pt x="1845" y="1299864"/>
                  </a:lnTo>
                  <a:lnTo>
                    <a:pt x="6227" y="1338259"/>
                  </a:lnTo>
                  <a:lnTo>
                    <a:pt x="32555" y="1404398"/>
                  </a:lnTo>
                  <a:lnTo>
                    <a:pt x="57440" y="1435361"/>
                  </a:lnTo>
                  <a:lnTo>
                    <a:pt x="88402" y="1460245"/>
                  </a:lnTo>
                  <a:lnTo>
                    <a:pt x="124433" y="1478041"/>
                  </a:lnTo>
                  <a:lnTo>
                    <a:pt x="192937" y="1490956"/>
                  </a:lnTo>
                  <a:lnTo>
                    <a:pt x="241276" y="1492570"/>
                  </a:lnTo>
                  <a:lnTo>
                    <a:pt x="301217" y="1492801"/>
                  </a:lnTo>
                  <a:lnTo>
                    <a:pt x="1073481" y="1492801"/>
                  </a:lnTo>
                  <a:lnTo>
                    <a:pt x="1133422" y="1492570"/>
                  </a:lnTo>
                  <a:lnTo>
                    <a:pt x="1181761" y="1490956"/>
                  </a:lnTo>
                  <a:lnTo>
                    <a:pt x="1220156" y="1486574"/>
                  </a:lnTo>
                  <a:lnTo>
                    <a:pt x="1286296" y="1460245"/>
                  </a:lnTo>
                  <a:lnTo>
                    <a:pt x="1317258" y="1435361"/>
                  </a:lnTo>
                  <a:lnTo>
                    <a:pt x="1342142" y="1404398"/>
                  </a:lnTo>
                  <a:lnTo>
                    <a:pt x="1359937" y="1368367"/>
                  </a:lnTo>
                  <a:lnTo>
                    <a:pt x="1372853" y="1299864"/>
                  </a:lnTo>
                  <a:lnTo>
                    <a:pt x="1374468" y="1251524"/>
                  </a:lnTo>
                  <a:lnTo>
                    <a:pt x="1374698" y="1191583"/>
                  </a:lnTo>
                  <a:lnTo>
                    <a:pt x="1374698" y="301217"/>
                  </a:lnTo>
                  <a:lnTo>
                    <a:pt x="1374468" y="241276"/>
                  </a:lnTo>
                  <a:lnTo>
                    <a:pt x="1372853" y="192937"/>
                  </a:lnTo>
                  <a:lnTo>
                    <a:pt x="1368471" y="154541"/>
                  </a:lnTo>
                  <a:lnTo>
                    <a:pt x="1342142" y="88402"/>
                  </a:lnTo>
                  <a:lnTo>
                    <a:pt x="1317258" y="57439"/>
                  </a:lnTo>
                  <a:lnTo>
                    <a:pt x="1286296" y="32555"/>
                  </a:lnTo>
                  <a:lnTo>
                    <a:pt x="1250265" y="14759"/>
                  </a:lnTo>
                  <a:lnTo>
                    <a:pt x="1181761" y="1844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6743" y="4069360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5467" y="4069360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8" y="0"/>
                  </a:lnTo>
                  <a:lnTo>
                    <a:pt x="241277" y="230"/>
                  </a:lnTo>
                  <a:lnTo>
                    <a:pt x="192938" y="1844"/>
                  </a:lnTo>
                  <a:lnTo>
                    <a:pt x="154543" y="6226"/>
                  </a:lnTo>
                  <a:lnTo>
                    <a:pt x="88403" y="32555"/>
                  </a:lnTo>
                  <a:lnTo>
                    <a:pt x="57441" y="57439"/>
                  </a:lnTo>
                  <a:lnTo>
                    <a:pt x="32556" y="88402"/>
                  </a:lnTo>
                  <a:lnTo>
                    <a:pt x="14761" y="124433"/>
                  </a:lnTo>
                  <a:lnTo>
                    <a:pt x="1845" y="192937"/>
                  </a:lnTo>
                  <a:lnTo>
                    <a:pt x="230" y="241276"/>
                  </a:lnTo>
                  <a:lnTo>
                    <a:pt x="0" y="301217"/>
                  </a:lnTo>
                  <a:lnTo>
                    <a:pt x="0" y="1191583"/>
                  </a:lnTo>
                  <a:lnTo>
                    <a:pt x="230" y="1251524"/>
                  </a:lnTo>
                  <a:lnTo>
                    <a:pt x="1845" y="1299864"/>
                  </a:lnTo>
                  <a:lnTo>
                    <a:pt x="6227" y="1338259"/>
                  </a:lnTo>
                  <a:lnTo>
                    <a:pt x="32556" y="1404398"/>
                  </a:lnTo>
                  <a:lnTo>
                    <a:pt x="57441" y="1435361"/>
                  </a:lnTo>
                  <a:lnTo>
                    <a:pt x="88403" y="1460245"/>
                  </a:lnTo>
                  <a:lnTo>
                    <a:pt x="124434" y="1478041"/>
                  </a:lnTo>
                  <a:lnTo>
                    <a:pt x="192938" y="1490956"/>
                  </a:lnTo>
                  <a:lnTo>
                    <a:pt x="241277" y="1492570"/>
                  </a:lnTo>
                  <a:lnTo>
                    <a:pt x="301218" y="1492801"/>
                  </a:lnTo>
                  <a:lnTo>
                    <a:pt x="1073481" y="1492801"/>
                  </a:lnTo>
                  <a:lnTo>
                    <a:pt x="1133422" y="1492570"/>
                  </a:lnTo>
                  <a:lnTo>
                    <a:pt x="1181761" y="1490956"/>
                  </a:lnTo>
                  <a:lnTo>
                    <a:pt x="1220156" y="1486574"/>
                  </a:lnTo>
                  <a:lnTo>
                    <a:pt x="1286296" y="1460245"/>
                  </a:lnTo>
                  <a:lnTo>
                    <a:pt x="1317258" y="1435361"/>
                  </a:lnTo>
                  <a:lnTo>
                    <a:pt x="1342143" y="1404398"/>
                  </a:lnTo>
                  <a:lnTo>
                    <a:pt x="1359938" y="1368367"/>
                  </a:lnTo>
                  <a:lnTo>
                    <a:pt x="1372854" y="1299864"/>
                  </a:lnTo>
                  <a:lnTo>
                    <a:pt x="1374469" y="1251524"/>
                  </a:lnTo>
                  <a:lnTo>
                    <a:pt x="1374700" y="1191583"/>
                  </a:lnTo>
                  <a:lnTo>
                    <a:pt x="1374700" y="301217"/>
                  </a:lnTo>
                  <a:lnTo>
                    <a:pt x="1374469" y="241276"/>
                  </a:lnTo>
                  <a:lnTo>
                    <a:pt x="1372854" y="192937"/>
                  </a:lnTo>
                  <a:lnTo>
                    <a:pt x="1368472" y="154541"/>
                  </a:lnTo>
                  <a:lnTo>
                    <a:pt x="1342143" y="88402"/>
                  </a:lnTo>
                  <a:lnTo>
                    <a:pt x="1317258" y="57439"/>
                  </a:lnTo>
                  <a:lnTo>
                    <a:pt x="1286296" y="32555"/>
                  </a:lnTo>
                  <a:lnTo>
                    <a:pt x="1250265" y="14759"/>
                  </a:lnTo>
                  <a:lnTo>
                    <a:pt x="1181761" y="1844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5467" y="4069360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144" y="4534335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1157345" y="0"/>
                  </a:moveTo>
                  <a:lnTo>
                    <a:pt x="0" y="0"/>
                  </a:lnTo>
                  <a:lnTo>
                    <a:pt x="0" y="562849"/>
                  </a:lnTo>
                  <a:lnTo>
                    <a:pt x="1157345" y="562849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4144" y="4534335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15277" y="4815761"/>
              <a:ext cx="3804285" cy="0"/>
            </a:xfrm>
            <a:custGeom>
              <a:avLst/>
              <a:gdLst/>
              <a:ahLst/>
              <a:cxnLst/>
              <a:rect l="l" t="t" r="r" b="b"/>
              <a:pathLst>
                <a:path w="3804285">
                  <a:moveTo>
                    <a:pt x="0" y="0"/>
                  </a:moveTo>
                  <a:lnTo>
                    <a:pt x="3791524" y="0"/>
                  </a:lnTo>
                  <a:lnTo>
                    <a:pt x="380422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6801" y="4754801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13728" y="3766451"/>
            <a:ext cx="16033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operating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28</a:t>
            </a:fld>
            <a:endParaRPr spc="-25" dirty="0"/>
          </a:p>
        </p:txBody>
      </p:sp>
      <p:sp>
        <p:nvSpPr>
          <p:cNvPr id="15" name="object 15"/>
          <p:cNvSpPr txBox="1"/>
          <p:nvPr/>
        </p:nvSpPr>
        <p:spPr>
          <a:xfrm>
            <a:off x="8001131" y="3766451"/>
            <a:ext cx="12109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user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process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08559" y="4522523"/>
            <a:ext cx="4286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read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25543" y="5845802"/>
            <a:ext cx="3179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a)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operation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without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buffering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Single</a:t>
            </a:r>
            <a:r>
              <a:rPr spc="-60" dirty="0"/>
              <a:t> </a:t>
            </a:r>
            <a:r>
              <a:rPr dirty="0"/>
              <a:t>I/O</a:t>
            </a:r>
            <a:r>
              <a:rPr spc="-65" dirty="0"/>
              <a:t> </a:t>
            </a:r>
            <a:r>
              <a:rPr spc="-10" dirty="0"/>
              <a:t>buffers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1021152"/>
            <a:ext cx="8139430" cy="3513526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4965" indent="-342265">
              <a:spcBef>
                <a:spcPts val="63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20" dirty="0">
                <a:latin typeface="Arial"/>
                <a:cs typeface="Arial"/>
              </a:rPr>
              <a:t>Read</a:t>
            </a:r>
            <a:endParaRPr sz="2200">
              <a:latin typeface="Arial"/>
              <a:cs typeface="Arial"/>
            </a:endParaRPr>
          </a:p>
          <a:p>
            <a:pPr marL="812800" marR="668655" lvl="1" indent="-342900">
              <a:lnSpc>
                <a:spcPct val="106300"/>
              </a:lnSpc>
              <a:spcBef>
                <a:spcPts val="335"/>
              </a:spcBef>
              <a:buChar char="•"/>
              <a:tabLst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accept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not </a:t>
            </a:r>
            <a:r>
              <a:rPr sz="2000" dirty="0">
                <a:latin typeface="Arial MT"/>
                <a:cs typeface="Arial MT"/>
              </a:rPr>
              <a:t>executed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read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latin typeface="Arial MT"/>
                <a:cs typeface="Arial MT"/>
              </a:rPr>
              <a:t>yet</a:t>
            </a:r>
            <a:endParaRPr sz="2000">
              <a:latin typeface="Arial MT"/>
              <a:cs typeface="Arial MT"/>
            </a:endParaRPr>
          </a:p>
          <a:p>
            <a:pPr marL="812165" lvl="1" indent="-342265">
              <a:spcBef>
                <a:spcPts val="775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devices,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subsequent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already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i="1" spc="-10" dirty="0">
                <a:solidFill>
                  <a:srgbClr val="0433FF"/>
                </a:solidFill>
                <a:latin typeface="Arial"/>
                <a:cs typeface="Arial"/>
              </a:rPr>
              <a:t>prefetched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spcBef>
                <a:spcPts val="525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now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swapped,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DMA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buffer</a:t>
            </a:r>
            <a:endParaRPr sz="2000">
              <a:latin typeface="Arial MT"/>
              <a:cs typeface="Arial MT"/>
            </a:endParaRPr>
          </a:p>
          <a:p>
            <a:pPr marL="354965" indent="-342265">
              <a:spcBef>
                <a:spcPts val="53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latin typeface="Arial"/>
                <a:cs typeface="Arial"/>
              </a:rPr>
              <a:t>Write</a:t>
            </a:r>
            <a:endParaRPr sz="2200">
              <a:latin typeface="Arial"/>
              <a:cs typeface="Arial"/>
            </a:endParaRPr>
          </a:p>
          <a:p>
            <a:pPr marL="812800" marR="52069" lvl="1" indent="-342900">
              <a:lnSpc>
                <a:spcPts val="2300"/>
              </a:lnSpc>
              <a:spcBef>
                <a:spcPts val="645"/>
              </a:spcBef>
              <a:buChar char="•"/>
              <a:tabLst>
                <a:tab pos="812800" algn="l"/>
              </a:tabLst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copied,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buffers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0" dirty="0">
                <a:latin typeface="Arial MT"/>
                <a:cs typeface="Arial MT"/>
              </a:rPr>
              <a:t>user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immediately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reused</a:t>
            </a:r>
            <a:endParaRPr sz="2000">
              <a:latin typeface="Arial MT"/>
              <a:cs typeface="Arial MT"/>
            </a:endParaRPr>
          </a:p>
          <a:p>
            <a:pPr marL="3354704">
              <a:spcBef>
                <a:spcPts val="85"/>
              </a:spcBef>
              <a:tabLst>
                <a:tab pos="6141720" algn="l"/>
              </a:tabLst>
            </a:pPr>
            <a:r>
              <a:rPr sz="1500" dirty="0">
                <a:latin typeface="Arial"/>
                <a:cs typeface="Arial"/>
              </a:rPr>
              <a:t>operating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system</a:t>
            </a:r>
            <a:r>
              <a:rPr sz="1500" dirty="0">
                <a:latin typeface="Arial"/>
                <a:cs typeface="Arial"/>
              </a:rPr>
              <a:t>	user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process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833" y="4461610"/>
            <a:ext cx="1259205" cy="85985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>
              <a:spcBef>
                <a:spcPts val="1505"/>
              </a:spcBef>
            </a:pPr>
            <a:endParaRPr sz="1500">
              <a:latin typeface="Times New Roman"/>
              <a:cs typeface="Times New Roman"/>
            </a:endParaRPr>
          </a:p>
          <a:p>
            <a:pPr marL="332740" marR="325120" indent="168910">
              <a:lnSpc>
                <a:spcPts val="1700"/>
              </a:lnSpc>
            </a:pPr>
            <a:r>
              <a:rPr sz="1500" spc="-25" dirty="0">
                <a:latin typeface="Arial"/>
                <a:cs typeface="Arial"/>
              </a:rPr>
              <a:t>I/O </a:t>
            </a:r>
            <a:r>
              <a:rPr sz="1500" spc="-10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43758" y="4264577"/>
            <a:ext cx="3957954" cy="1506855"/>
            <a:chOff x="3819758" y="4264576"/>
            <a:chExt cx="3957954" cy="1506855"/>
          </a:xfrm>
        </p:grpSpPr>
        <p:sp>
          <p:nvSpPr>
            <p:cNvPr id="6" name="object 6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7" y="0"/>
                  </a:lnTo>
                  <a:lnTo>
                    <a:pt x="241276" y="230"/>
                  </a:lnTo>
                  <a:lnTo>
                    <a:pt x="192937" y="1845"/>
                  </a:lnTo>
                  <a:lnTo>
                    <a:pt x="154541" y="6227"/>
                  </a:lnTo>
                  <a:lnTo>
                    <a:pt x="88402" y="32556"/>
                  </a:lnTo>
                  <a:lnTo>
                    <a:pt x="57440" y="57441"/>
                  </a:lnTo>
                  <a:lnTo>
                    <a:pt x="32555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5" y="1404399"/>
                  </a:lnTo>
                  <a:lnTo>
                    <a:pt x="57440" y="1435362"/>
                  </a:lnTo>
                  <a:lnTo>
                    <a:pt x="88402" y="1460246"/>
                  </a:lnTo>
                  <a:lnTo>
                    <a:pt x="124433" y="1478041"/>
                  </a:lnTo>
                  <a:lnTo>
                    <a:pt x="192937" y="1490957"/>
                  </a:lnTo>
                  <a:lnTo>
                    <a:pt x="241276" y="1492572"/>
                  </a:lnTo>
                  <a:lnTo>
                    <a:pt x="301217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2" y="1404399"/>
                  </a:lnTo>
                  <a:lnTo>
                    <a:pt x="1359937" y="1368369"/>
                  </a:lnTo>
                  <a:lnTo>
                    <a:pt x="1372853" y="1299865"/>
                  </a:lnTo>
                  <a:lnTo>
                    <a:pt x="1374468" y="1251525"/>
                  </a:lnTo>
                  <a:lnTo>
                    <a:pt x="1374698" y="1191585"/>
                  </a:lnTo>
                  <a:lnTo>
                    <a:pt x="1374698" y="301218"/>
                  </a:lnTo>
                  <a:lnTo>
                    <a:pt x="1374468" y="241277"/>
                  </a:lnTo>
                  <a:lnTo>
                    <a:pt x="1372853" y="192938"/>
                  </a:lnTo>
                  <a:lnTo>
                    <a:pt x="1368471" y="154543"/>
                  </a:lnTo>
                  <a:lnTo>
                    <a:pt x="1342142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8" y="0"/>
                  </a:lnTo>
                  <a:lnTo>
                    <a:pt x="241277" y="230"/>
                  </a:lnTo>
                  <a:lnTo>
                    <a:pt x="192938" y="1845"/>
                  </a:lnTo>
                  <a:lnTo>
                    <a:pt x="154543" y="6227"/>
                  </a:lnTo>
                  <a:lnTo>
                    <a:pt x="88403" y="32556"/>
                  </a:lnTo>
                  <a:lnTo>
                    <a:pt x="57441" y="57441"/>
                  </a:lnTo>
                  <a:lnTo>
                    <a:pt x="32556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6" y="1404399"/>
                  </a:lnTo>
                  <a:lnTo>
                    <a:pt x="57441" y="1435362"/>
                  </a:lnTo>
                  <a:lnTo>
                    <a:pt x="88403" y="1460246"/>
                  </a:lnTo>
                  <a:lnTo>
                    <a:pt x="124434" y="1478041"/>
                  </a:lnTo>
                  <a:lnTo>
                    <a:pt x="192938" y="1490957"/>
                  </a:lnTo>
                  <a:lnTo>
                    <a:pt x="241277" y="1492572"/>
                  </a:lnTo>
                  <a:lnTo>
                    <a:pt x="301218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3" y="1404399"/>
                  </a:lnTo>
                  <a:lnTo>
                    <a:pt x="1359938" y="1368369"/>
                  </a:lnTo>
                  <a:lnTo>
                    <a:pt x="1372854" y="1299865"/>
                  </a:lnTo>
                  <a:lnTo>
                    <a:pt x="1374469" y="1251525"/>
                  </a:lnTo>
                  <a:lnTo>
                    <a:pt x="1374700" y="1191585"/>
                  </a:lnTo>
                  <a:lnTo>
                    <a:pt x="1374700" y="301218"/>
                  </a:lnTo>
                  <a:lnTo>
                    <a:pt x="1374469" y="241277"/>
                  </a:lnTo>
                  <a:lnTo>
                    <a:pt x="1372854" y="192938"/>
                  </a:lnTo>
                  <a:lnTo>
                    <a:pt x="1368472" y="154543"/>
                  </a:lnTo>
                  <a:lnTo>
                    <a:pt x="1342143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145" y="4736537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1157345" y="0"/>
                  </a:moveTo>
                  <a:lnTo>
                    <a:pt x="0" y="0"/>
                  </a:lnTo>
                  <a:lnTo>
                    <a:pt x="0" y="562849"/>
                  </a:lnTo>
                  <a:lnTo>
                    <a:pt x="1157345" y="562849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4145" y="4736537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68187" y="5017962"/>
              <a:ext cx="1351915" cy="0"/>
            </a:xfrm>
            <a:custGeom>
              <a:avLst/>
              <a:gdLst/>
              <a:ahLst/>
              <a:cxnLst/>
              <a:rect l="l" t="t" r="r" b="b"/>
              <a:pathLst>
                <a:path w="1351914">
                  <a:moveTo>
                    <a:pt x="0" y="0"/>
                  </a:moveTo>
                  <a:lnTo>
                    <a:pt x="1338614" y="0"/>
                  </a:lnTo>
                  <a:lnTo>
                    <a:pt x="135131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6801" y="49570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60933" y="4724725"/>
            <a:ext cx="52324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move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72588" y="4772949"/>
            <a:ext cx="2427605" cy="575945"/>
            <a:chOff x="2648587" y="4772948"/>
            <a:chExt cx="2427605" cy="575945"/>
          </a:xfrm>
        </p:grpSpPr>
        <p:sp>
          <p:nvSpPr>
            <p:cNvPr id="16" name="object 16"/>
            <p:cNvSpPr/>
            <p:nvPr/>
          </p:nvSpPr>
          <p:spPr>
            <a:xfrm>
              <a:off x="3912450" y="4779298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1157345" y="0"/>
                  </a:moveTo>
                  <a:lnTo>
                    <a:pt x="0" y="0"/>
                  </a:lnTo>
                  <a:lnTo>
                    <a:pt x="0" y="562849"/>
                  </a:lnTo>
                  <a:lnTo>
                    <a:pt x="1157345" y="562849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12450" y="4779298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8587" y="5023608"/>
              <a:ext cx="1181100" cy="0"/>
            </a:xfrm>
            <a:custGeom>
              <a:avLst/>
              <a:gdLst/>
              <a:ahLst/>
              <a:cxnLst/>
              <a:rect l="l" t="t" r="r" b="b"/>
              <a:pathLst>
                <a:path w="1181100">
                  <a:moveTo>
                    <a:pt x="0" y="0"/>
                  </a:moveTo>
                  <a:lnTo>
                    <a:pt x="1168194" y="0"/>
                  </a:lnTo>
                  <a:lnTo>
                    <a:pt x="118089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16781" y="496264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20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18539" y="4730370"/>
            <a:ext cx="4286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read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66714" y="6066049"/>
            <a:ext cx="429641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Arial"/>
                <a:cs typeface="Arial"/>
              </a:rPr>
              <a:t>b)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operation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single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buffering</a:t>
            </a:r>
            <a:endParaRPr sz="1500">
              <a:latin typeface="Arial"/>
              <a:cs typeface="Arial"/>
            </a:endParaRPr>
          </a:p>
          <a:p>
            <a:pPr marL="1139825">
              <a:spcBef>
                <a:spcPts val="1090"/>
              </a:spcBef>
            </a:pP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14: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output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29</a:t>
            </a:fld>
            <a:endParaRPr spc="-25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631" y="964001"/>
            <a:ext cx="8114030" cy="5137150"/>
            <a:chOff x="800631" y="964001"/>
            <a:chExt cx="8114030" cy="5137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212" y="5142998"/>
              <a:ext cx="1366376" cy="95813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82177" y="964001"/>
              <a:ext cx="1351032" cy="15621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34996" y="1520626"/>
              <a:ext cx="2179247" cy="108962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27101" y="4695952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57"/>
                  </a:moveTo>
                  <a:lnTo>
                    <a:pt x="0" y="290557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66137" y="4586731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19" h="521970">
                  <a:moveTo>
                    <a:pt x="121920" y="399783"/>
                  </a:moveTo>
                  <a:lnTo>
                    <a:pt x="0" y="399783"/>
                  </a:lnTo>
                  <a:lnTo>
                    <a:pt x="60960" y="521703"/>
                  </a:lnTo>
                  <a:lnTo>
                    <a:pt x="121920" y="399783"/>
                  </a:lnTo>
                  <a:close/>
                </a:path>
                <a:path w="121919" h="52197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0631" y="4043442"/>
              <a:ext cx="7859395" cy="745490"/>
            </a:xfrm>
            <a:custGeom>
              <a:avLst/>
              <a:gdLst/>
              <a:ahLst/>
              <a:cxnLst/>
              <a:rect l="l" t="t" r="r" b="b"/>
              <a:pathLst>
                <a:path w="7859395" h="745489">
                  <a:moveTo>
                    <a:pt x="7300403" y="0"/>
                  </a:moveTo>
                  <a:lnTo>
                    <a:pt x="7300403" y="253267"/>
                  </a:lnTo>
                  <a:lnTo>
                    <a:pt x="558800" y="253267"/>
                  </a:lnTo>
                  <a:lnTo>
                    <a:pt x="558800" y="0"/>
                  </a:lnTo>
                  <a:lnTo>
                    <a:pt x="0" y="372451"/>
                  </a:lnTo>
                  <a:lnTo>
                    <a:pt x="558800" y="744904"/>
                  </a:lnTo>
                  <a:lnTo>
                    <a:pt x="558800" y="491637"/>
                  </a:lnTo>
                  <a:lnTo>
                    <a:pt x="7300403" y="491637"/>
                  </a:lnTo>
                  <a:lnTo>
                    <a:pt x="7300403" y="744904"/>
                  </a:lnTo>
                  <a:lnTo>
                    <a:pt x="7859203" y="372451"/>
                  </a:lnTo>
                  <a:lnTo>
                    <a:pt x="730040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7101" y="3912652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57"/>
                  </a:moveTo>
                  <a:lnTo>
                    <a:pt x="0" y="290557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6137" y="3803434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19" h="521970">
                  <a:moveTo>
                    <a:pt x="121920" y="399783"/>
                  </a:moveTo>
                  <a:lnTo>
                    <a:pt x="0" y="399783"/>
                  </a:lnTo>
                  <a:lnTo>
                    <a:pt x="60960" y="521703"/>
                  </a:lnTo>
                  <a:lnTo>
                    <a:pt x="121920" y="399783"/>
                  </a:lnTo>
                  <a:close/>
                </a:path>
                <a:path w="121919" h="52197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61169" y="3065762"/>
              <a:ext cx="1332230" cy="727075"/>
            </a:xfrm>
            <a:custGeom>
              <a:avLst/>
              <a:gdLst/>
              <a:ahLst/>
              <a:cxnLst/>
              <a:rect l="l" t="t" r="r" b="b"/>
              <a:pathLst>
                <a:path w="1332230" h="727075">
                  <a:moveTo>
                    <a:pt x="1331865" y="0"/>
                  </a:moveTo>
                  <a:lnTo>
                    <a:pt x="0" y="0"/>
                  </a:lnTo>
                  <a:lnTo>
                    <a:pt x="0" y="726476"/>
                  </a:lnTo>
                  <a:lnTo>
                    <a:pt x="1331865" y="726476"/>
                  </a:lnTo>
                  <a:lnTo>
                    <a:pt x="1331865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61169" y="3065762"/>
              <a:ext cx="1332230" cy="727075"/>
            </a:xfrm>
            <a:custGeom>
              <a:avLst/>
              <a:gdLst/>
              <a:ahLst/>
              <a:cxnLst/>
              <a:rect l="l" t="t" r="r" b="b"/>
              <a:pathLst>
                <a:path w="1332230" h="727075">
                  <a:moveTo>
                    <a:pt x="0" y="0"/>
                  </a:moveTo>
                  <a:lnTo>
                    <a:pt x="1331865" y="0"/>
                  </a:lnTo>
                  <a:lnTo>
                    <a:pt x="1331865" y="726476"/>
                  </a:lnTo>
                  <a:lnTo>
                    <a:pt x="0" y="72647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81000" y="166467"/>
            <a:ext cx="11582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spc="-55" dirty="0"/>
              <a:t> </a:t>
            </a:r>
            <a:r>
              <a:rPr dirty="0"/>
              <a:t>device</a:t>
            </a:r>
            <a:r>
              <a:rPr spc="-35" dirty="0"/>
              <a:t> </a:t>
            </a:r>
            <a:r>
              <a:rPr spc="-10" dirty="0"/>
              <a:t>interfacing</a:t>
            </a: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3704" y="1388587"/>
            <a:ext cx="1287619" cy="102049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099080" y="3179179"/>
            <a:ext cx="904875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-635">
              <a:lnSpc>
                <a:spcPts val="1700"/>
              </a:lnSpc>
              <a:spcBef>
                <a:spcPts val="240"/>
              </a:spcBef>
            </a:pPr>
            <a:r>
              <a:rPr sz="1500" spc="-10" dirty="0">
                <a:latin typeface="Arial"/>
                <a:cs typeface="Arial"/>
              </a:rPr>
              <a:t>Keyboard 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490141" y="2569203"/>
            <a:ext cx="2369820" cy="1744345"/>
            <a:chOff x="1966141" y="2569202"/>
            <a:chExt cx="2369820" cy="1744345"/>
          </a:xfrm>
        </p:grpSpPr>
        <p:sp>
          <p:nvSpPr>
            <p:cNvPr id="17" name="object 17"/>
            <p:cNvSpPr/>
            <p:nvPr/>
          </p:nvSpPr>
          <p:spPr>
            <a:xfrm>
              <a:off x="2027101" y="2678421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303257"/>
                  </a:moveTo>
                  <a:lnTo>
                    <a:pt x="0" y="290557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66137" y="2569209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19" h="521969">
                  <a:moveTo>
                    <a:pt x="121920" y="399770"/>
                  </a:moveTo>
                  <a:lnTo>
                    <a:pt x="0" y="399770"/>
                  </a:lnTo>
                  <a:lnTo>
                    <a:pt x="60960" y="521690"/>
                  </a:lnTo>
                  <a:lnTo>
                    <a:pt x="121920" y="399770"/>
                  </a:lnTo>
                  <a:close/>
                </a:path>
                <a:path w="121919" h="521969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75005" y="3900836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57"/>
                  </a:moveTo>
                  <a:lnTo>
                    <a:pt x="0" y="290557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14037" y="3791622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20" h="521970">
                  <a:moveTo>
                    <a:pt x="121920" y="399770"/>
                  </a:moveTo>
                  <a:lnTo>
                    <a:pt x="0" y="399770"/>
                  </a:lnTo>
                  <a:lnTo>
                    <a:pt x="60960" y="521690"/>
                  </a:lnTo>
                  <a:lnTo>
                    <a:pt x="121920" y="399770"/>
                  </a:lnTo>
                  <a:close/>
                </a:path>
                <a:path w="121920" h="52197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815761" y="3059831"/>
            <a:ext cx="1332230" cy="580928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26060" marR="219075" indent="181610">
              <a:lnSpc>
                <a:spcPts val="1700"/>
              </a:lnSpc>
              <a:spcBef>
                <a:spcPts val="1130"/>
              </a:spcBef>
            </a:pPr>
            <a:r>
              <a:rPr sz="1500" spc="-10" dirty="0">
                <a:latin typeface="Arial"/>
                <a:cs typeface="Arial"/>
              </a:rPr>
              <a:t>Video 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38959" y="2563272"/>
            <a:ext cx="2350135" cy="3338829"/>
            <a:chOff x="3014958" y="2563271"/>
            <a:chExt cx="2350135" cy="3338829"/>
          </a:xfrm>
        </p:grpSpPr>
        <p:sp>
          <p:nvSpPr>
            <p:cNvPr id="23" name="object 23"/>
            <p:cNvSpPr/>
            <p:nvPr/>
          </p:nvSpPr>
          <p:spPr>
            <a:xfrm>
              <a:off x="3957694" y="2672492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303257"/>
                  </a:moveTo>
                  <a:lnTo>
                    <a:pt x="0" y="290557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6728" y="2563278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20" h="521969">
                  <a:moveTo>
                    <a:pt x="121920" y="399770"/>
                  </a:moveTo>
                  <a:lnTo>
                    <a:pt x="0" y="399770"/>
                  </a:lnTo>
                  <a:lnTo>
                    <a:pt x="60960" y="521690"/>
                  </a:lnTo>
                  <a:lnTo>
                    <a:pt x="121920" y="399770"/>
                  </a:lnTo>
                  <a:close/>
                </a:path>
                <a:path w="121920" h="521969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51448" y="4615490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57"/>
                  </a:moveTo>
                  <a:lnTo>
                    <a:pt x="0" y="290557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890480" y="4506277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20" h="521970">
                  <a:moveTo>
                    <a:pt x="121920" y="399770"/>
                  </a:moveTo>
                  <a:lnTo>
                    <a:pt x="0" y="399770"/>
                  </a:lnTo>
                  <a:lnTo>
                    <a:pt x="60960" y="521690"/>
                  </a:lnTo>
                  <a:lnTo>
                    <a:pt x="121920" y="399770"/>
                  </a:lnTo>
                  <a:close/>
                </a:path>
                <a:path w="121920" h="52197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4958" y="4690100"/>
              <a:ext cx="2179247" cy="108962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5382" y="4812126"/>
              <a:ext cx="2179247" cy="1089623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82647" y="5948849"/>
            <a:ext cx="4279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96525" y="5752708"/>
            <a:ext cx="1264920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1155" marR="5080" indent="-339090">
              <a:lnSpc>
                <a:spcPts val="17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main </a:t>
            </a:r>
            <a:r>
              <a:rPr sz="1500" spc="-10" dirty="0">
                <a:latin typeface="Arial"/>
                <a:cs typeface="Arial"/>
              </a:rPr>
              <a:t>memory (RAM)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3358" y="4266084"/>
            <a:ext cx="385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Bus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351326" y="3779800"/>
            <a:ext cx="121920" cy="521970"/>
            <a:chOff x="5827326" y="3779800"/>
            <a:chExt cx="121920" cy="521970"/>
          </a:xfrm>
        </p:grpSpPr>
        <p:sp>
          <p:nvSpPr>
            <p:cNvPr id="33" name="object 33"/>
            <p:cNvSpPr/>
            <p:nvPr/>
          </p:nvSpPr>
          <p:spPr>
            <a:xfrm>
              <a:off x="5888286" y="3889020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57"/>
                  </a:moveTo>
                  <a:lnTo>
                    <a:pt x="0" y="290557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27319" y="3779811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20" h="521970">
                  <a:moveTo>
                    <a:pt x="121920" y="399770"/>
                  </a:moveTo>
                  <a:lnTo>
                    <a:pt x="0" y="399770"/>
                  </a:lnTo>
                  <a:lnTo>
                    <a:pt x="60960" y="521690"/>
                  </a:lnTo>
                  <a:lnTo>
                    <a:pt x="121920" y="399770"/>
                  </a:lnTo>
                  <a:close/>
                </a:path>
                <a:path w="121920" h="52197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46354" y="3029428"/>
            <a:ext cx="1332230" cy="580928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26060" marR="219075" indent="237490">
              <a:lnSpc>
                <a:spcPts val="1700"/>
              </a:lnSpc>
              <a:spcBef>
                <a:spcPts val="1130"/>
              </a:spcBef>
            </a:pPr>
            <a:r>
              <a:rPr sz="1500" spc="-20" dirty="0">
                <a:latin typeface="Arial"/>
                <a:cs typeface="Arial"/>
              </a:rPr>
              <a:t>Disk </a:t>
            </a:r>
            <a:r>
              <a:rPr sz="1500" spc="-10" dirty="0">
                <a:latin typeface="Arial"/>
                <a:cs typeface="Arial"/>
              </a:rPr>
              <a:t>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351326" y="2532871"/>
            <a:ext cx="2058670" cy="1744345"/>
            <a:chOff x="5827326" y="2532870"/>
            <a:chExt cx="2058670" cy="1744345"/>
          </a:xfrm>
        </p:grpSpPr>
        <p:sp>
          <p:nvSpPr>
            <p:cNvPr id="37" name="object 37"/>
            <p:cNvSpPr/>
            <p:nvPr/>
          </p:nvSpPr>
          <p:spPr>
            <a:xfrm>
              <a:off x="5888286" y="2642089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303257"/>
                  </a:moveTo>
                  <a:lnTo>
                    <a:pt x="0" y="290557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27319" y="2532875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20" h="521969">
                  <a:moveTo>
                    <a:pt x="121920" y="399783"/>
                  </a:moveTo>
                  <a:lnTo>
                    <a:pt x="0" y="399783"/>
                  </a:lnTo>
                  <a:lnTo>
                    <a:pt x="60960" y="521703"/>
                  </a:lnTo>
                  <a:lnTo>
                    <a:pt x="121920" y="399783"/>
                  </a:lnTo>
                  <a:close/>
                </a:path>
                <a:path w="121920" h="521969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24619" y="3864504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29">
                  <a:moveTo>
                    <a:pt x="0" y="303257"/>
                  </a:moveTo>
                  <a:lnTo>
                    <a:pt x="0" y="290557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63650" y="3755288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20" h="521970">
                  <a:moveTo>
                    <a:pt x="121920" y="399783"/>
                  </a:moveTo>
                  <a:lnTo>
                    <a:pt x="0" y="399783"/>
                  </a:lnTo>
                  <a:lnTo>
                    <a:pt x="60960" y="521703"/>
                  </a:lnTo>
                  <a:lnTo>
                    <a:pt x="121920" y="399783"/>
                  </a:lnTo>
                  <a:close/>
                </a:path>
                <a:path w="121920" h="52197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682687" y="3004912"/>
            <a:ext cx="1332230" cy="580928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26060" marR="219075" indent="52705">
              <a:lnSpc>
                <a:spcPts val="1700"/>
              </a:lnSpc>
              <a:spcBef>
                <a:spcPts val="1130"/>
              </a:spcBef>
            </a:pPr>
            <a:r>
              <a:rPr sz="1500" spc="-10" dirty="0">
                <a:latin typeface="Arial"/>
                <a:cs typeface="Arial"/>
              </a:rPr>
              <a:t>Ethernet 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065538" y="1443933"/>
            <a:ext cx="7344409" cy="1677035"/>
            <a:chOff x="541537" y="1443932"/>
            <a:chExt cx="7344409" cy="1677035"/>
          </a:xfrm>
        </p:grpSpPr>
        <p:sp>
          <p:nvSpPr>
            <p:cNvPr id="43" name="object 43"/>
            <p:cNvSpPr/>
            <p:nvPr/>
          </p:nvSpPr>
          <p:spPr>
            <a:xfrm>
              <a:off x="7824620" y="2617573"/>
              <a:ext cx="0" cy="303530"/>
            </a:xfrm>
            <a:custGeom>
              <a:avLst/>
              <a:gdLst/>
              <a:ahLst/>
              <a:cxnLst/>
              <a:rect l="l" t="t" r="r" b="b"/>
              <a:pathLst>
                <a:path h="303530">
                  <a:moveTo>
                    <a:pt x="0" y="303257"/>
                  </a:moveTo>
                  <a:lnTo>
                    <a:pt x="0" y="290557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63650" y="2508364"/>
              <a:ext cx="121920" cy="521970"/>
            </a:xfrm>
            <a:custGeom>
              <a:avLst/>
              <a:gdLst/>
              <a:ahLst/>
              <a:cxnLst/>
              <a:rect l="l" t="t" r="r" b="b"/>
              <a:pathLst>
                <a:path w="121920" h="521969">
                  <a:moveTo>
                    <a:pt x="121920" y="399770"/>
                  </a:moveTo>
                  <a:lnTo>
                    <a:pt x="0" y="399770"/>
                  </a:lnTo>
                  <a:lnTo>
                    <a:pt x="60960" y="521690"/>
                  </a:lnTo>
                  <a:lnTo>
                    <a:pt x="121920" y="399770"/>
                  </a:lnTo>
                  <a:close/>
                </a:path>
                <a:path w="121920" h="521969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0182" y="1518354"/>
              <a:ext cx="359266" cy="16021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106207" y="1549215"/>
              <a:ext cx="262890" cy="1510030"/>
            </a:xfrm>
            <a:custGeom>
              <a:avLst/>
              <a:gdLst/>
              <a:ahLst/>
              <a:cxnLst/>
              <a:rect l="l" t="t" r="r" b="b"/>
              <a:pathLst>
                <a:path w="262889" h="1510030">
                  <a:moveTo>
                    <a:pt x="0" y="73594"/>
                  </a:moveTo>
                  <a:lnTo>
                    <a:pt x="45253" y="40606"/>
                  </a:lnTo>
                  <a:lnTo>
                    <a:pt x="86227" y="17354"/>
                  </a:lnTo>
                  <a:lnTo>
                    <a:pt x="122922" y="3839"/>
                  </a:lnTo>
                  <a:lnTo>
                    <a:pt x="155338" y="61"/>
                  </a:lnTo>
                  <a:lnTo>
                    <a:pt x="169941" y="1823"/>
                  </a:lnTo>
                  <a:lnTo>
                    <a:pt x="207332" y="21714"/>
                  </a:lnTo>
                  <a:lnTo>
                    <a:pt x="235094" y="63514"/>
                  </a:lnTo>
                  <a:lnTo>
                    <a:pt x="248253" y="103551"/>
                  </a:lnTo>
                  <a:lnTo>
                    <a:pt x="257133" y="153325"/>
                  </a:lnTo>
                  <a:lnTo>
                    <a:pt x="261734" y="212836"/>
                  </a:lnTo>
                  <a:lnTo>
                    <a:pt x="262430" y="246243"/>
                  </a:lnTo>
                  <a:lnTo>
                    <a:pt x="262055" y="282084"/>
                  </a:lnTo>
                  <a:lnTo>
                    <a:pt x="260611" y="320359"/>
                  </a:lnTo>
                  <a:lnTo>
                    <a:pt x="258098" y="361068"/>
                  </a:lnTo>
                  <a:lnTo>
                    <a:pt x="254514" y="404212"/>
                  </a:lnTo>
                  <a:lnTo>
                    <a:pt x="249861" y="449789"/>
                  </a:lnTo>
                  <a:lnTo>
                    <a:pt x="244138" y="497801"/>
                  </a:lnTo>
                  <a:lnTo>
                    <a:pt x="237345" y="548247"/>
                  </a:lnTo>
                  <a:lnTo>
                    <a:pt x="229482" y="601128"/>
                  </a:lnTo>
                  <a:lnTo>
                    <a:pt x="220549" y="656442"/>
                  </a:lnTo>
                  <a:lnTo>
                    <a:pt x="210547" y="714191"/>
                  </a:lnTo>
                  <a:lnTo>
                    <a:pt x="199474" y="774374"/>
                  </a:lnTo>
                  <a:lnTo>
                    <a:pt x="187332" y="836991"/>
                  </a:lnTo>
                  <a:lnTo>
                    <a:pt x="174121" y="902042"/>
                  </a:lnTo>
                  <a:lnTo>
                    <a:pt x="159839" y="969528"/>
                  </a:lnTo>
                  <a:lnTo>
                    <a:pt x="144488" y="1039448"/>
                  </a:lnTo>
                  <a:lnTo>
                    <a:pt x="128066" y="1111802"/>
                  </a:lnTo>
                  <a:lnTo>
                    <a:pt x="110575" y="1186590"/>
                  </a:lnTo>
                  <a:lnTo>
                    <a:pt x="92014" y="1263812"/>
                  </a:lnTo>
                  <a:lnTo>
                    <a:pt x="72384" y="1343468"/>
                  </a:lnTo>
                  <a:lnTo>
                    <a:pt x="51683" y="1425559"/>
                  </a:lnTo>
                  <a:lnTo>
                    <a:pt x="29913" y="1510084"/>
                  </a:lnTo>
                </a:path>
              </a:pathLst>
            </a:custGeom>
            <a:ln w="25399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537" y="1443932"/>
              <a:ext cx="2485847" cy="1242923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351326" y="5025353"/>
            <a:ext cx="2890520" cy="1195840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41275" rIns="0" bIns="0" rtlCol="0">
            <a:spAutoFit/>
          </a:bodyPr>
          <a:lstStyle/>
          <a:p>
            <a:pPr marL="45085" marR="159385">
              <a:lnSpc>
                <a:spcPts val="1800"/>
              </a:lnSpc>
              <a:spcBef>
                <a:spcPts val="325"/>
              </a:spcBef>
            </a:pPr>
            <a:r>
              <a:rPr sz="1600" b="0" dirty="0">
                <a:latin typeface="Arial MT"/>
                <a:cs typeface="Arial MT"/>
              </a:rPr>
              <a:t>Input/output</a:t>
            </a:r>
            <a:r>
              <a:rPr sz="1600" b="0" spc="-55" dirty="0">
                <a:latin typeface="Arial MT"/>
                <a:cs typeface="Arial MT"/>
              </a:rPr>
              <a:t> </a:t>
            </a:r>
            <a:r>
              <a:rPr sz="1600" b="0" dirty="0">
                <a:latin typeface="Arial MT"/>
                <a:cs typeface="Arial MT"/>
              </a:rPr>
              <a:t>devices</a:t>
            </a:r>
            <a:r>
              <a:rPr sz="1600" b="0" spc="-40" dirty="0">
                <a:latin typeface="Arial MT"/>
                <a:cs typeface="Arial MT"/>
              </a:rPr>
              <a:t> </a:t>
            </a:r>
            <a:r>
              <a:rPr sz="1600" b="0" spc="-25" dirty="0">
                <a:latin typeface="Arial MT"/>
                <a:cs typeface="Arial MT"/>
              </a:rPr>
              <a:t>are </a:t>
            </a:r>
            <a:r>
              <a:rPr sz="1600" b="0" dirty="0">
                <a:latin typeface="Arial MT"/>
                <a:cs typeface="Arial MT"/>
              </a:rPr>
              <a:t>connected</a:t>
            </a:r>
            <a:r>
              <a:rPr sz="1600" b="0" spc="-25" dirty="0">
                <a:latin typeface="Arial MT"/>
                <a:cs typeface="Arial MT"/>
              </a:rPr>
              <a:t> </a:t>
            </a:r>
            <a:r>
              <a:rPr sz="1600" b="0" dirty="0">
                <a:latin typeface="Arial MT"/>
                <a:cs typeface="Arial MT"/>
              </a:rPr>
              <a:t>to</a:t>
            </a:r>
            <a:r>
              <a:rPr sz="1600" b="0" spc="-20" dirty="0">
                <a:latin typeface="Arial MT"/>
                <a:cs typeface="Arial MT"/>
              </a:rPr>
              <a:t> </a:t>
            </a:r>
            <a:r>
              <a:rPr sz="1600" b="0" dirty="0">
                <a:latin typeface="Arial MT"/>
                <a:cs typeface="Arial MT"/>
              </a:rPr>
              <a:t>the</a:t>
            </a:r>
            <a:r>
              <a:rPr sz="1600" b="0" spc="-25" dirty="0">
                <a:latin typeface="Arial MT"/>
                <a:cs typeface="Arial MT"/>
              </a:rPr>
              <a:t> </a:t>
            </a:r>
            <a:r>
              <a:rPr sz="1600" b="0" dirty="0">
                <a:solidFill>
                  <a:srgbClr val="0433FF"/>
                </a:solidFill>
                <a:latin typeface="Arial"/>
                <a:cs typeface="Arial"/>
              </a:rPr>
              <a:t>system</a:t>
            </a:r>
            <a:r>
              <a:rPr sz="1600" b="0"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00" b="0" spc="-25" dirty="0">
                <a:solidFill>
                  <a:srgbClr val="0433FF"/>
                </a:solidFill>
                <a:latin typeface="Arial"/>
                <a:cs typeface="Arial"/>
              </a:rPr>
              <a:t>bus </a:t>
            </a:r>
            <a:r>
              <a:rPr sz="1600" b="0" dirty="0">
                <a:latin typeface="Arial MT"/>
                <a:cs typeface="Arial MT"/>
              </a:rPr>
              <a:t>via</a:t>
            </a:r>
            <a:r>
              <a:rPr sz="1600" b="0" spc="-5" dirty="0">
                <a:latin typeface="Arial MT"/>
                <a:cs typeface="Arial MT"/>
              </a:rPr>
              <a:t> </a:t>
            </a:r>
            <a:r>
              <a:rPr sz="1600" b="0" dirty="0">
                <a:latin typeface="Arial MT"/>
                <a:cs typeface="Arial MT"/>
              </a:rPr>
              <a:t>a </a:t>
            </a:r>
            <a:r>
              <a:rPr sz="1600" b="0" spc="-10" dirty="0">
                <a:solidFill>
                  <a:srgbClr val="0433FF"/>
                </a:solidFill>
                <a:latin typeface="Arial"/>
                <a:cs typeface="Arial"/>
              </a:rPr>
              <a:t>controller</a:t>
            </a:r>
            <a:r>
              <a:rPr sz="1600" b="0" spc="-10" dirty="0">
                <a:latin typeface="Arial MT"/>
                <a:cs typeface="Arial MT"/>
              </a:rPr>
              <a:t>.</a:t>
            </a:r>
            <a:endParaRPr sz="1600" b="0" dirty="0">
              <a:latin typeface="Arial MT"/>
              <a:cs typeface="Arial MT"/>
            </a:endParaRPr>
          </a:p>
          <a:p>
            <a:pPr marL="45085">
              <a:lnSpc>
                <a:spcPts val="1700"/>
              </a:lnSpc>
            </a:pPr>
            <a:r>
              <a:rPr sz="1600" b="0" dirty="0">
                <a:latin typeface="Arial MT"/>
                <a:cs typeface="Arial MT"/>
              </a:rPr>
              <a:t>They</a:t>
            </a:r>
            <a:r>
              <a:rPr sz="1600" b="0" spc="-45" dirty="0">
                <a:latin typeface="Arial MT"/>
                <a:cs typeface="Arial MT"/>
              </a:rPr>
              <a:t> </a:t>
            </a:r>
            <a:r>
              <a:rPr sz="1600" b="0" dirty="0">
                <a:latin typeface="Arial MT"/>
                <a:cs typeface="Arial MT"/>
              </a:rPr>
              <a:t>are</a:t>
            </a:r>
            <a:r>
              <a:rPr sz="1600" b="0" spc="-35" dirty="0">
                <a:latin typeface="Arial MT"/>
                <a:cs typeface="Arial MT"/>
              </a:rPr>
              <a:t> </a:t>
            </a:r>
            <a:r>
              <a:rPr sz="1600" b="0" dirty="0">
                <a:latin typeface="Arial MT"/>
                <a:cs typeface="Arial MT"/>
              </a:rPr>
              <a:t>programmed</a:t>
            </a:r>
            <a:r>
              <a:rPr sz="1600" b="0" spc="-35" dirty="0">
                <a:latin typeface="Arial MT"/>
                <a:cs typeface="Arial MT"/>
              </a:rPr>
              <a:t> </a:t>
            </a:r>
            <a:r>
              <a:rPr sz="1600" b="0" spc="-20" dirty="0">
                <a:latin typeface="Arial MT"/>
                <a:cs typeface="Arial MT"/>
              </a:rPr>
              <a:t>using</a:t>
            </a:r>
            <a:endParaRPr sz="1600" b="0" dirty="0">
              <a:latin typeface="Arial MT"/>
              <a:cs typeface="Arial MT"/>
            </a:endParaRPr>
          </a:p>
          <a:p>
            <a:pPr marL="45085">
              <a:lnSpc>
                <a:spcPts val="1860"/>
              </a:lnSpc>
            </a:pPr>
            <a:r>
              <a:rPr sz="1600" b="0" dirty="0">
                <a:solidFill>
                  <a:srgbClr val="0433FF"/>
                </a:solidFill>
                <a:latin typeface="Arial"/>
                <a:cs typeface="Arial"/>
              </a:rPr>
              <a:t>I/O</a:t>
            </a:r>
            <a:r>
              <a:rPr sz="1600" b="0" spc="-3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00" b="0" dirty="0">
                <a:solidFill>
                  <a:srgbClr val="0433FF"/>
                </a:solidFill>
                <a:latin typeface="Arial"/>
                <a:cs typeface="Arial"/>
              </a:rPr>
              <a:t>registers</a:t>
            </a:r>
            <a:r>
              <a:rPr sz="1600" b="0" spc="-2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00" b="0" dirty="0">
                <a:latin typeface="Arial MT"/>
                <a:cs typeface="Arial MT"/>
              </a:rPr>
              <a:t>in</a:t>
            </a:r>
            <a:r>
              <a:rPr sz="1600" b="0" spc="-25" dirty="0">
                <a:latin typeface="Arial MT"/>
                <a:cs typeface="Arial MT"/>
              </a:rPr>
              <a:t> </a:t>
            </a:r>
            <a:r>
              <a:rPr sz="1600" b="0" dirty="0">
                <a:latin typeface="Arial MT"/>
                <a:cs typeface="Arial MT"/>
              </a:rPr>
              <a:t>the</a:t>
            </a:r>
            <a:r>
              <a:rPr sz="1600" b="0" spc="-25" dirty="0">
                <a:latin typeface="Arial MT"/>
                <a:cs typeface="Arial MT"/>
              </a:rPr>
              <a:t> </a:t>
            </a:r>
            <a:r>
              <a:rPr sz="1600" b="0" spc="-10" dirty="0">
                <a:latin typeface="Arial MT"/>
                <a:cs typeface="Arial MT"/>
              </a:rPr>
              <a:t>controllers.</a:t>
            </a:r>
            <a:endParaRPr sz="1600" b="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Single</a:t>
            </a:r>
            <a:r>
              <a:rPr spc="-60" dirty="0"/>
              <a:t> </a:t>
            </a:r>
            <a:r>
              <a:rPr dirty="0"/>
              <a:t>I/O</a:t>
            </a:r>
            <a:r>
              <a:rPr spc="-65" dirty="0"/>
              <a:t> </a:t>
            </a:r>
            <a:r>
              <a:rPr spc="-10" dirty="0"/>
              <a:t>buffers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21152"/>
            <a:ext cx="1052195" cy="79502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4965" indent="-342265">
              <a:spcBef>
                <a:spcPts val="63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20" dirty="0">
                <a:latin typeface="Arial"/>
                <a:cs typeface="Arial"/>
              </a:rPr>
              <a:t>Read</a:t>
            </a:r>
            <a:endParaRPr sz="2200">
              <a:latin typeface="Arial"/>
              <a:cs typeface="Arial"/>
            </a:endParaRPr>
          </a:p>
          <a:p>
            <a:pPr marR="15240" algn="ctr">
              <a:spcBef>
                <a:spcPts val="484"/>
              </a:spcBef>
            </a:pPr>
            <a:r>
              <a:rPr sz="2000" spc="-50" dirty="0">
                <a:latin typeface="Arial MT"/>
                <a:cs typeface="Arial MT"/>
              </a:rPr>
              <a:t>•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03047" y="2213100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i="1" spc="-25" dirty="0">
                <a:solidFill>
                  <a:srgbClr val="0433FF"/>
                </a:solidFill>
                <a:latin typeface="Arial"/>
                <a:cs typeface="Arial"/>
              </a:rPr>
              <a:t>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607" y="2956304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12711" y="3353170"/>
            <a:ext cx="251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25" dirty="0">
                <a:latin typeface="Arial MT"/>
                <a:cs typeface="Arial MT"/>
              </a:rPr>
              <a:t>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27207" y="1522524"/>
            <a:ext cx="7498715" cy="413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210"/>
              </a:lnSpc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accept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even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if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reader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not</a:t>
            </a:r>
            <a:endParaRPr sz="2000">
              <a:latin typeface="Arial MT"/>
              <a:cs typeface="Arial MT"/>
            </a:endParaRPr>
          </a:p>
          <a:p>
            <a:pPr marL="457200">
              <a:spcBef>
                <a:spcPts val="150"/>
              </a:spcBef>
            </a:pPr>
            <a:r>
              <a:rPr sz="2000" dirty="0">
                <a:latin typeface="Arial MT"/>
                <a:cs typeface="Arial MT"/>
              </a:rPr>
              <a:t>executed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read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000" spc="-25" dirty="0">
                <a:latin typeface="Arial MT"/>
                <a:cs typeface="Arial MT"/>
              </a:rPr>
              <a:t>yet</a:t>
            </a:r>
            <a:endParaRPr sz="2000">
              <a:latin typeface="Arial MT"/>
              <a:cs typeface="Arial MT"/>
            </a:endParaRPr>
          </a:p>
          <a:p>
            <a:pPr marL="457200">
              <a:spcBef>
                <a:spcPts val="775"/>
              </a:spcBef>
            </a:pP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devices,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subsequent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already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i="1" spc="-10" dirty="0">
                <a:solidFill>
                  <a:srgbClr val="0433FF"/>
                </a:solidFill>
                <a:latin typeface="Arial"/>
                <a:cs typeface="Arial"/>
              </a:rPr>
              <a:t>prefetch</a:t>
            </a:r>
            <a:endParaRPr sz="2000">
              <a:latin typeface="Arial"/>
              <a:cs typeface="Arial"/>
            </a:endParaRPr>
          </a:p>
          <a:p>
            <a:pPr marL="457200">
              <a:spcBef>
                <a:spcPts val="525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now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swapped,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DMA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writes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buffer</a:t>
            </a:r>
            <a:endParaRPr sz="2000">
              <a:latin typeface="Arial MT"/>
              <a:cs typeface="Arial MT"/>
            </a:endParaRPr>
          </a:p>
          <a:p>
            <a:pPr>
              <a:spcBef>
                <a:spcPts val="530"/>
              </a:spcBef>
            </a:pPr>
            <a:r>
              <a:rPr sz="2200" spc="-10" dirty="0">
                <a:latin typeface="Arial"/>
                <a:cs typeface="Arial"/>
              </a:rPr>
              <a:t>Write</a:t>
            </a:r>
            <a:endParaRPr sz="2200">
              <a:latin typeface="Arial"/>
              <a:cs typeface="Arial"/>
            </a:endParaRPr>
          </a:p>
          <a:p>
            <a:pPr marL="457200">
              <a:lnSpc>
                <a:spcPts val="2300"/>
              </a:lnSpc>
              <a:spcBef>
                <a:spcPts val="645"/>
              </a:spcBef>
            </a:pP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copied,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caller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does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block.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buffers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us </a:t>
            </a:r>
            <a:r>
              <a:rPr sz="2000" dirty="0">
                <a:latin typeface="Arial MT"/>
                <a:cs typeface="Arial MT"/>
              </a:rPr>
              <a:t>address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space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immediately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reused</a:t>
            </a:r>
            <a:endParaRPr sz="2000">
              <a:latin typeface="Arial MT"/>
              <a:cs typeface="Arial MT"/>
            </a:endParaRPr>
          </a:p>
          <a:p>
            <a:pPr marL="2999105">
              <a:spcBef>
                <a:spcPts val="85"/>
              </a:spcBef>
              <a:tabLst>
                <a:tab pos="5786120" algn="l"/>
              </a:tabLst>
            </a:pPr>
            <a:r>
              <a:rPr sz="1500" dirty="0">
                <a:latin typeface="Arial"/>
                <a:cs typeface="Arial"/>
              </a:rPr>
              <a:t>operating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system</a:t>
            </a:r>
            <a:r>
              <a:rPr sz="1500" dirty="0">
                <a:latin typeface="Arial"/>
                <a:cs typeface="Arial"/>
              </a:rPr>
              <a:t>	user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process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spcBef>
                <a:spcPts val="745"/>
              </a:spcBef>
            </a:pPr>
            <a:endParaRPr sz="1500">
              <a:latin typeface="Arial"/>
              <a:cs typeface="Arial"/>
            </a:endParaRPr>
          </a:p>
          <a:p>
            <a:pPr marL="1172845">
              <a:tabLst>
                <a:tab pos="2303780" algn="l"/>
                <a:tab pos="4846320" algn="l"/>
              </a:tabLst>
            </a:pPr>
            <a:r>
              <a:rPr sz="2250" spc="-37" baseline="-33333" dirty="0">
                <a:latin typeface="Arial"/>
                <a:cs typeface="Arial"/>
              </a:rPr>
              <a:t>I/O</a:t>
            </a:r>
            <a:r>
              <a:rPr sz="2250" baseline="-33333" dirty="0">
                <a:latin typeface="Arial"/>
                <a:cs typeface="Arial"/>
              </a:rPr>
              <a:t>	</a:t>
            </a:r>
            <a:r>
              <a:rPr sz="1500" spc="-20" dirty="0">
                <a:latin typeface="Arial"/>
                <a:cs typeface="Arial"/>
              </a:rPr>
              <a:t>read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2250" spc="-30" baseline="1851" dirty="0">
                <a:latin typeface="Arial"/>
                <a:cs typeface="Arial"/>
              </a:rPr>
              <a:t>move</a:t>
            </a:r>
            <a:endParaRPr sz="2250" baseline="1851">
              <a:latin typeface="Arial"/>
              <a:cs typeface="Arial"/>
            </a:endParaRPr>
          </a:p>
          <a:p>
            <a:pPr marL="1003300">
              <a:spcBef>
                <a:spcPts val="780"/>
              </a:spcBef>
            </a:pPr>
            <a:r>
              <a:rPr sz="1500" spc="-10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0636" y="1419554"/>
            <a:ext cx="7371080" cy="4618355"/>
          </a:xfrm>
          <a:custGeom>
            <a:avLst/>
            <a:gdLst/>
            <a:ahLst/>
            <a:cxnLst/>
            <a:rect l="l" t="t" r="r" b="b"/>
            <a:pathLst>
              <a:path w="7371080" h="4618355">
                <a:moveTo>
                  <a:pt x="7370726" y="0"/>
                </a:moveTo>
                <a:lnTo>
                  <a:pt x="0" y="0"/>
                </a:lnTo>
                <a:lnTo>
                  <a:pt x="0" y="4617860"/>
                </a:lnTo>
                <a:lnTo>
                  <a:pt x="7370726" y="4617860"/>
                </a:lnTo>
                <a:lnTo>
                  <a:pt x="7370726" y="0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6356" y="1701450"/>
            <a:ext cx="2604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Performance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estimation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66714" y="6066049"/>
            <a:ext cx="429641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Arial"/>
                <a:cs typeface="Arial"/>
              </a:rPr>
              <a:t>b)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operation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single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buffering</a:t>
            </a:r>
            <a:endParaRPr sz="1500">
              <a:latin typeface="Arial"/>
              <a:cs typeface="Arial"/>
            </a:endParaRPr>
          </a:p>
          <a:p>
            <a:pPr marL="1139825">
              <a:spcBef>
                <a:spcPts val="1090"/>
              </a:spcBef>
            </a:pP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14: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output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328806" y="2234851"/>
            <a:ext cx="6926580" cy="56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 indent="-113664">
              <a:lnSpc>
                <a:spcPts val="2300"/>
              </a:lnSpc>
              <a:buSzPct val="111111"/>
              <a:buChar char="•"/>
              <a:tabLst>
                <a:tab pos="126364" algn="l"/>
              </a:tabLst>
            </a:pPr>
            <a:r>
              <a:rPr dirty="0">
                <a:latin typeface="Arial MT"/>
                <a:cs typeface="Arial MT"/>
              </a:rPr>
              <a:t>A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simple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back-of-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envelope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calculation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gives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indication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the</a:t>
            </a:r>
            <a:endParaRPr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28807" y="2501551"/>
            <a:ext cx="6443345" cy="568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6364" indent="-113664">
              <a:lnSpc>
                <a:spcPts val="2300"/>
              </a:lnSpc>
              <a:buSzPct val="111111"/>
              <a:buChar char="•"/>
              <a:tabLst>
                <a:tab pos="126364" algn="l"/>
              </a:tabLst>
            </a:pPr>
            <a:r>
              <a:rPr dirty="0">
                <a:latin typeface="Arial MT"/>
                <a:cs typeface="Arial MT"/>
              </a:rPr>
              <a:t>performance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increase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when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repeatedly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reading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blockwise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with</a:t>
            </a:r>
            <a:endParaRPr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43657" y="2768250"/>
            <a:ext cx="24403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subsequent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processing:</a:t>
            </a:r>
            <a:endParaRPr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3407" y="3276251"/>
            <a:ext cx="356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 indent="-113664">
              <a:spcBef>
                <a:spcPts val="100"/>
              </a:spcBef>
              <a:buSzPct val="111111"/>
              <a:buChar char="•"/>
              <a:tabLst>
                <a:tab pos="151765" algn="l"/>
              </a:tabLst>
            </a:pPr>
            <a:r>
              <a:rPr spc="-25" dirty="0">
                <a:latin typeface="Arial MT"/>
                <a:cs typeface="Arial MT"/>
              </a:rPr>
              <a:t>T:</a:t>
            </a:r>
            <a:endParaRPr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3657" y="3568351"/>
            <a:ext cx="28003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pc="-25" dirty="0">
                <a:latin typeface="Arial MT"/>
                <a:cs typeface="Arial MT"/>
              </a:rPr>
              <a:t>C:</a:t>
            </a:r>
            <a:endParaRPr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pc="-25" dirty="0">
                <a:latin typeface="Arial MT"/>
                <a:cs typeface="Arial MT"/>
              </a:rPr>
              <a:t>M:</a:t>
            </a:r>
            <a:endParaRPr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</a:pPr>
            <a:r>
              <a:rPr spc="-25" dirty="0">
                <a:latin typeface="Arial MT"/>
                <a:cs typeface="Arial MT"/>
              </a:rPr>
              <a:t>B:</a:t>
            </a:r>
            <a:endParaRPr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58056" y="3301651"/>
            <a:ext cx="6056630" cy="164403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211070">
              <a:lnSpc>
                <a:spcPts val="2100"/>
              </a:lnSpc>
              <a:spcBef>
                <a:spcPts val="219"/>
              </a:spcBef>
            </a:pPr>
            <a:r>
              <a:rPr dirty="0">
                <a:latin typeface="Arial MT"/>
                <a:cs typeface="Arial MT"/>
              </a:rPr>
              <a:t>Duration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read</a:t>
            </a:r>
            <a:r>
              <a:rPr spc="-10" dirty="0">
                <a:latin typeface="Arial MT"/>
                <a:cs typeface="Arial MT"/>
              </a:rPr>
              <a:t> operation </a:t>
            </a:r>
            <a:r>
              <a:rPr dirty="0">
                <a:latin typeface="Arial MT"/>
                <a:cs typeface="Arial MT"/>
              </a:rPr>
              <a:t>Compute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time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required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processing</a:t>
            </a:r>
            <a:endParaRPr>
              <a:latin typeface="Arial MT"/>
              <a:cs typeface="Arial MT"/>
            </a:endParaRPr>
          </a:p>
          <a:p>
            <a:pPr marL="12700" marR="5080">
              <a:lnSpc>
                <a:spcPts val="2100"/>
              </a:lnSpc>
            </a:pPr>
            <a:r>
              <a:rPr dirty="0">
                <a:latin typeface="Arial MT"/>
                <a:cs typeface="Arial MT"/>
              </a:rPr>
              <a:t>Duration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copy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(system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buffer</a:t>
            </a:r>
            <a:r>
              <a:rPr dirty="0">
                <a:latin typeface="Microsoft Sans Serif"/>
                <a:cs typeface="Microsoft Sans Serif"/>
              </a:rPr>
              <a:t>→</a:t>
            </a:r>
            <a:r>
              <a:rPr dirty="0">
                <a:latin typeface="Arial MT"/>
                <a:cs typeface="Arial MT"/>
              </a:rPr>
              <a:t>user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process) </a:t>
            </a:r>
            <a:r>
              <a:rPr dirty="0">
                <a:latin typeface="Arial MT"/>
                <a:cs typeface="Arial MT"/>
              </a:rPr>
              <a:t>Overall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time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required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reading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processing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block</a:t>
            </a:r>
            <a:endParaRPr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3656" y="4635150"/>
            <a:ext cx="166116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>
                <a:latin typeface="Arial"/>
                <a:cs typeface="Arial"/>
              </a:rPr>
              <a:t>Without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buffer: </a:t>
            </a:r>
            <a:r>
              <a:rPr dirty="0">
                <a:latin typeface="Arial"/>
                <a:cs typeface="Arial"/>
              </a:rPr>
              <a:t>With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buffer: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7057" y="4635150"/>
            <a:ext cx="21342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B</a:t>
            </a:r>
            <a:r>
              <a:rPr baseline="-6944" dirty="0">
                <a:solidFill>
                  <a:srgbClr val="0433FF"/>
                </a:solidFill>
                <a:latin typeface="Arial"/>
                <a:cs typeface="Arial"/>
              </a:rPr>
              <a:t>0</a:t>
            </a:r>
            <a:r>
              <a:rPr spc="232" baseline="-6944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</a:t>
            </a:r>
            <a:r>
              <a:rPr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+</a:t>
            </a:r>
            <a:r>
              <a:rPr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433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  <a:p>
            <a:pPr marL="38100">
              <a:lnSpc>
                <a:spcPts val="2130"/>
              </a:lnSpc>
            </a:pP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B</a:t>
            </a:r>
            <a:r>
              <a:rPr baseline="-6944" dirty="0">
                <a:solidFill>
                  <a:srgbClr val="0433FF"/>
                </a:solidFill>
                <a:latin typeface="Arial"/>
                <a:cs typeface="Arial"/>
              </a:rPr>
              <a:t>E</a:t>
            </a:r>
            <a:r>
              <a:rPr spc="225" baseline="-6944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max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433FF"/>
                </a:solidFill>
                <a:latin typeface="Arial"/>
                <a:cs typeface="Arial"/>
              </a:rPr>
              <a:t>(T,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C)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+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endParaRPr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18256" y="5435250"/>
            <a:ext cx="53467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For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≈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Arial MT"/>
                <a:cs typeface="Arial MT"/>
              </a:rPr>
              <a:t>C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und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≈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Arial MT"/>
                <a:cs typeface="Arial MT"/>
              </a:rPr>
              <a:t>0,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</a:t>
            </a:r>
            <a:r>
              <a:rPr baseline="-6944" dirty="0">
                <a:latin typeface="Arial MT"/>
                <a:cs typeface="Arial MT"/>
              </a:rPr>
              <a:t>0</a:t>
            </a:r>
            <a:r>
              <a:rPr spc="232" baseline="-6944" dirty="0">
                <a:latin typeface="Arial MT"/>
                <a:cs typeface="Arial MT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≈</a:t>
            </a:r>
            <a:r>
              <a:rPr spc="10" dirty="0">
                <a:latin typeface="Microsoft Sans Serif"/>
                <a:cs typeface="Microsoft Sans Serif"/>
              </a:rPr>
              <a:t> </a:t>
            </a:r>
            <a:r>
              <a:rPr spc="-10" dirty="0">
                <a:latin typeface="Arial MT"/>
                <a:cs typeface="Arial MT"/>
              </a:rPr>
              <a:t>2·B</a:t>
            </a:r>
            <a:r>
              <a:rPr spc="-15" baseline="-6944" dirty="0">
                <a:latin typeface="Arial MT"/>
                <a:cs typeface="Arial MT"/>
              </a:rPr>
              <a:t>E</a:t>
            </a:r>
            <a:r>
              <a:rPr spc="-10" dirty="0">
                <a:latin typeface="Arial MT"/>
                <a:cs typeface="Arial MT"/>
              </a:rPr>
              <a:t>.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Unfortunately,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&gt;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0</a:t>
            </a:r>
            <a:endParaRPr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Double</a:t>
            </a:r>
            <a:r>
              <a:rPr spc="-55" dirty="0"/>
              <a:t> </a:t>
            </a:r>
            <a:r>
              <a:rPr dirty="0"/>
              <a:t>I/O</a:t>
            </a:r>
            <a:r>
              <a:rPr spc="-45" dirty="0"/>
              <a:t> </a:t>
            </a:r>
            <a:r>
              <a:rPr spc="-10" dirty="0"/>
              <a:t>buffering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1020824"/>
            <a:ext cx="7976234" cy="3567002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5600" indent="-342900" algn="just">
              <a:spcBef>
                <a:spcPts val="635"/>
              </a:spcBef>
              <a:buChar char="•"/>
              <a:tabLst>
                <a:tab pos="355600" algn="l"/>
              </a:tabLst>
            </a:pPr>
            <a:r>
              <a:rPr sz="2200" spc="-20" dirty="0">
                <a:latin typeface="Arial MT"/>
                <a:cs typeface="Arial MT"/>
              </a:rPr>
              <a:t>Read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 algn="just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transferred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buffers,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copied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into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space</a:t>
            </a:r>
            <a:endParaRPr sz="2200">
              <a:latin typeface="Arial MT"/>
              <a:cs typeface="Arial MT"/>
            </a:endParaRPr>
          </a:p>
          <a:p>
            <a:pPr marL="355600" indent="-342900" algn="just">
              <a:spcBef>
                <a:spcPts val="455"/>
              </a:spcBef>
              <a:buChar char="•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Write</a:t>
            </a:r>
            <a:endParaRPr sz="2200">
              <a:latin typeface="Arial MT"/>
              <a:cs typeface="Arial MT"/>
            </a:endParaRPr>
          </a:p>
          <a:p>
            <a:pPr marL="812800" marR="16510" lvl="1" indent="-342900">
              <a:lnSpc>
                <a:spcPts val="2600"/>
              </a:lnSpc>
              <a:spcBef>
                <a:spcPts val="660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transferred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I/O </a:t>
            </a:r>
            <a:r>
              <a:rPr sz="2200" dirty="0">
                <a:latin typeface="Arial MT"/>
                <a:cs typeface="Arial MT"/>
              </a:rPr>
              <a:t>device,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already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be </a:t>
            </a:r>
            <a:r>
              <a:rPr sz="2200" dirty="0">
                <a:latin typeface="Arial MT"/>
                <a:cs typeface="Arial MT"/>
              </a:rPr>
              <a:t>refilled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space</a:t>
            </a:r>
            <a:endParaRPr sz="2200">
              <a:latin typeface="Arial MT"/>
              <a:cs typeface="Arial MT"/>
            </a:endParaRPr>
          </a:p>
          <a:p>
            <a:pPr marL="3354704">
              <a:spcBef>
                <a:spcPts val="25"/>
              </a:spcBef>
              <a:tabLst>
                <a:tab pos="6141720" algn="l"/>
              </a:tabLst>
            </a:pPr>
            <a:r>
              <a:rPr sz="1500" dirty="0">
                <a:latin typeface="Arial"/>
                <a:cs typeface="Arial"/>
              </a:rPr>
              <a:t>operating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system</a:t>
            </a:r>
            <a:r>
              <a:rPr sz="1500" dirty="0">
                <a:latin typeface="Arial"/>
                <a:cs typeface="Arial"/>
              </a:rPr>
              <a:t>	user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process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833" y="4461610"/>
            <a:ext cx="1259205" cy="85985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>
              <a:spcBef>
                <a:spcPts val="1505"/>
              </a:spcBef>
            </a:pPr>
            <a:endParaRPr sz="1500">
              <a:latin typeface="Times New Roman"/>
              <a:cs typeface="Times New Roman"/>
            </a:endParaRPr>
          </a:p>
          <a:p>
            <a:pPr marL="332740" marR="325120" indent="168910">
              <a:lnSpc>
                <a:spcPts val="1700"/>
              </a:lnSpc>
            </a:pPr>
            <a:r>
              <a:rPr sz="1500" spc="-25" dirty="0">
                <a:latin typeface="Arial"/>
                <a:cs typeface="Arial"/>
              </a:rPr>
              <a:t>I/O </a:t>
            </a:r>
            <a:r>
              <a:rPr sz="1500" spc="-10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59887" y="4264577"/>
            <a:ext cx="2573020" cy="1506855"/>
            <a:chOff x="2635887" y="4264576"/>
            <a:chExt cx="2573020" cy="1506855"/>
          </a:xfrm>
        </p:grpSpPr>
        <p:sp>
          <p:nvSpPr>
            <p:cNvPr id="6" name="object 6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7" y="0"/>
                  </a:lnTo>
                  <a:lnTo>
                    <a:pt x="241276" y="230"/>
                  </a:lnTo>
                  <a:lnTo>
                    <a:pt x="192937" y="1845"/>
                  </a:lnTo>
                  <a:lnTo>
                    <a:pt x="154541" y="6227"/>
                  </a:lnTo>
                  <a:lnTo>
                    <a:pt x="88402" y="32556"/>
                  </a:lnTo>
                  <a:lnTo>
                    <a:pt x="57440" y="57441"/>
                  </a:lnTo>
                  <a:lnTo>
                    <a:pt x="32555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5" y="1404399"/>
                  </a:lnTo>
                  <a:lnTo>
                    <a:pt x="57440" y="1435362"/>
                  </a:lnTo>
                  <a:lnTo>
                    <a:pt x="88402" y="1460246"/>
                  </a:lnTo>
                  <a:lnTo>
                    <a:pt x="124433" y="1478041"/>
                  </a:lnTo>
                  <a:lnTo>
                    <a:pt x="192937" y="1490957"/>
                  </a:lnTo>
                  <a:lnTo>
                    <a:pt x="241276" y="1492572"/>
                  </a:lnTo>
                  <a:lnTo>
                    <a:pt x="301217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2" y="1404399"/>
                  </a:lnTo>
                  <a:lnTo>
                    <a:pt x="1359937" y="1368369"/>
                  </a:lnTo>
                  <a:lnTo>
                    <a:pt x="1372853" y="1299865"/>
                  </a:lnTo>
                  <a:lnTo>
                    <a:pt x="1374468" y="1251525"/>
                  </a:lnTo>
                  <a:lnTo>
                    <a:pt x="1374698" y="1191585"/>
                  </a:lnTo>
                  <a:lnTo>
                    <a:pt x="1374698" y="301218"/>
                  </a:lnTo>
                  <a:lnTo>
                    <a:pt x="1374468" y="241277"/>
                  </a:lnTo>
                  <a:lnTo>
                    <a:pt x="1372853" y="192938"/>
                  </a:lnTo>
                  <a:lnTo>
                    <a:pt x="1368471" y="154543"/>
                  </a:lnTo>
                  <a:lnTo>
                    <a:pt x="1342142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35420" y="4408595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1157345" y="0"/>
                  </a:moveTo>
                  <a:lnTo>
                    <a:pt x="0" y="0"/>
                  </a:lnTo>
                  <a:lnTo>
                    <a:pt x="0" y="562849"/>
                  </a:lnTo>
                  <a:lnTo>
                    <a:pt x="1157345" y="562849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35420" y="4408595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648587" y="5023608"/>
              <a:ext cx="815340" cy="0"/>
            </a:xfrm>
            <a:custGeom>
              <a:avLst/>
              <a:gdLst/>
              <a:ahLst/>
              <a:cxnLst/>
              <a:rect l="l" t="t" r="r" b="b"/>
              <a:pathLst>
                <a:path w="815339">
                  <a:moveTo>
                    <a:pt x="0" y="0"/>
                  </a:moveTo>
                  <a:lnTo>
                    <a:pt x="802587" y="0"/>
                  </a:lnTo>
                  <a:lnTo>
                    <a:pt x="81528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51175" y="496264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021563" y="4264577"/>
            <a:ext cx="2279650" cy="1506855"/>
            <a:chOff x="5497563" y="4264576"/>
            <a:chExt cx="2279650" cy="1506855"/>
          </a:xfrm>
        </p:grpSpPr>
        <p:sp>
          <p:nvSpPr>
            <p:cNvPr id="13" name="object 13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8" y="0"/>
                  </a:lnTo>
                  <a:lnTo>
                    <a:pt x="241277" y="230"/>
                  </a:lnTo>
                  <a:lnTo>
                    <a:pt x="192938" y="1845"/>
                  </a:lnTo>
                  <a:lnTo>
                    <a:pt x="154543" y="6227"/>
                  </a:lnTo>
                  <a:lnTo>
                    <a:pt x="88403" y="32556"/>
                  </a:lnTo>
                  <a:lnTo>
                    <a:pt x="57441" y="57441"/>
                  </a:lnTo>
                  <a:lnTo>
                    <a:pt x="32556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6" y="1404399"/>
                  </a:lnTo>
                  <a:lnTo>
                    <a:pt x="57441" y="1435362"/>
                  </a:lnTo>
                  <a:lnTo>
                    <a:pt x="88403" y="1460246"/>
                  </a:lnTo>
                  <a:lnTo>
                    <a:pt x="124434" y="1478041"/>
                  </a:lnTo>
                  <a:lnTo>
                    <a:pt x="192938" y="1490957"/>
                  </a:lnTo>
                  <a:lnTo>
                    <a:pt x="241277" y="1492572"/>
                  </a:lnTo>
                  <a:lnTo>
                    <a:pt x="301218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3" y="1404399"/>
                  </a:lnTo>
                  <a:lnTo>
                    <a:pt x="1359938" y="1368369"/>
                  </a:lnTo>
                  <a:lnTo>
                    <a:pt x="1372854" y="1299865"/>
                  </a:lnTo>
                  <a:lnTo>
                    <a:pt x="1374469" y="1251525"/>
                  </a:lnTo>
                  <a:lnTo>
                    <a:pt x="1374700" y="1191585"/>
                  </a:lnTo>
                  <a:lnTo>
                    <a:pt x="1374700" y="301218"/>
                  </a:lnTo>
                  <a:lnTo>
                    <a:pt x="1374469" y="241277"/>
                  </a:lnTo>
                  <a:lnTo>
                    <a:pt x="1372854" y="192938"/>
                  </a:lnTo>
                  <a:lnTo>
                    <a:pt x="1368472" y="154543"/>
                  </a:lnTo>
                  <a:lnTo>
                    <a:pt x="1342143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04144" y="4736537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1157345" y="0"/>
                  </a:moveTo>
                  <a:lnTo>
                    <a:pt x="0" y="0"/>
                  </a:lnTo>
                  <a:lnTo>
                    <a:pt x="0" y="562849"/>
                  </a:lnTo>
                  <a:lnTo>
                    <a:pt x="1157345" y="562849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4144" y="4736537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97563" y="5017962"/>
              <a:ext cx="922019" cy="0"/>
            </a:xfrm>
            <a:custGeom>
              <a:avLst/>
              <a:gdLst/>
              <a:ahLst/>
              <a:cxnLst/>
              <a:rect l="l" t="t" r="r" b="b"/>
              <a:pathLst>
                <a:path w="922020">
                  <a:moveTo>
                    <a:pt x="0" y="0"/>
                  </a:moveTo>
                  <a:lnTo>
                    <a:pt x="909239" y="0"/>
                  </a:lnTo>
                  <a:lnTo>
                    <a:pt x="92193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06801" y="49570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060933" y="4724725"/>
            <a:ext cx="52324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move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18539" y="4730370"/>
            <a:ext cx="4286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read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118076" y="4619606"/>
            <a:ext cx="1855470" cy="997585"/>
            <a:chOff x="3594076" y="4619605"/>
            <a:chExt cx="1855470" cy="997585"/>
          </a:xfrm>
        </p:grpSpPr>
        <p:sp>
          <p:nvSpPr>
            <p:cNvPr id="22" name="object 22"/>
            <p:cNvSpPr/>
            <p:nvPr/>
          </p:nvSpPr>
          <p:spPr>
            <a:xfrm>
              <a:off x="3935420" y="5047828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1157345" y="0"/>
                  </a:moveTo>
                  <a:lnTo>
                    <a:pt x="0" y="0"/>
                  </a:lnTo>
                  <a:lnTo>
                    <a:pt x="0" y="562849"/>
                  </a:lnTo>
                  <a:lnTo>
                    <a:pt x="1157345" y="562849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935420" y="5047828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29380" y="505836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242281"/>
                  </a:moveTo>
                  <a:lnTo>
                    <a:pt x="8980" y="233301"/>
                  </a:lnTo>
                  <a:lnTo>
                    <a:pt x="233301" y="8980"/>
                  </a:lnTo>
                  <a:lnTo>
                    <a:pt x="24228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47803" y="4980629"/>
              <a:ext cx="101599" cy="1015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51640" y="5276792"/>
              <a:ext cx="101599" cy="10160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72831" y="4710689"/>
              <a:ext cx="304165" cy="280670"/>
            </a:xfrm>
            <a:custGeom>
              <a:avLst/>
              <a:gdLst/>
              <a:ahLst/>
              <a:cxnLst/>
              <a:rect l="l" t="t" r="r" b="b"/>
              <a:pathLst>
                <a:path w="304164" h="280670">
                  <a:moveTo>
                    <a:pt x="0" y="280364"/>
                  </a:moveTo>
                  <a:lnTo>
                    <a:pt x="9331" y="271750"/>
                  </a:lnTo>
                  <a:lnTo>
                    <a:pt x="294371" y="8614"/>
                  </a:lnTo>
                  <a:lnTo>
                    <a:pt x="30370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3769" y="4634086"/>
              <a:ext cx="101519" cy="1015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4076" y="4966138"/>
              <a:ext cx="101519" cy="1015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4062" y="4619605"/>
              <a:ext cx="103936" cy="10333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91120" y="5277583"/>
              <a:ext cx="103936" cy="10333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073592" y="4673473"/>
              <a:ext cx="163195" cy="609600"/>
            </a:xfrm>
            <a:custGeom>
              <a:avLst/>
              <a:gdLst/>
              <a:ahLst/>
              <a:cxnLst/>
              <a:rect l="l" t="t" r="r" b="b"/>
              <a:pathLst>
                <a:path w="163195" h="609600">
                  <a:moveTo>
                    <a:pt x="14734" y="609027"/>
                  </a:moveTo>
                  <a:lnTo>
                    <a:pt x="52549" y="567639"/>
                  </a:lnTo>
                  <a:lnTo>
                    <a:pt x="84822" y="526363"/>
                  </a:lnTo>
                  <a:lnTo>
                    <a:pt x="111552" y="485199"/>
                  </a:lnTo>
                  <a:lnTo>
                    <a:pt x="132740" y="444148"/>
                  </a:lnTo>
                  <a:lnTo>
                    <a:pt x="148385" y="403209"/>
                  </a:lnTo>
                  <a:lnTo>
                    <a:pt x="158488" y="362382"/>
                  </a:lnTo>
                  <a:lnTo>
                    <a:pt x="163048" y="321668"/>
                  </a:lnTo>
                  <a:lnTo>
                    <a:pt x="162066" y="281066"/>
                  </a:lnTo>
                  <a:lnTo>
                    <a:pt x="155541" y="240577"/>
                  </a:lnTo>
                  <a:lnTo>
                    <a:pt x="143474" y="200200"/>
                  </a:lnTo>
                  <a:lnTo>
                    <a:pt x="125864" y="159935"/>
                  </a:lnTo>
                  <a:lnTo>
                    <a:pt x="102712" y="119782"/>
                  </a:lnTo>
                  <a:lnTo>
                    <a:pt x="74017" y="79742"/>
                  </a:lnTo>
                  <a:lnTo>
                    <a:pt x="39779" y="39815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91919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61360" y="4673473"/>
              <a:ext cx="178435" cy="609600"/>
            </a:xfrm>
            <a:custGeom>
              <a:avLst/>
              <a:gdLst/>
              <a:ahLst/>
              <a:cxnLst/>
              <a:rect l="l" t="t" r="r" b="b"/>
              <a:pathLst>
                <a:path w="178435" h="609600">
                  <a:moveTo>
                    <a:pt x="178297" y="609027"/>
                  </a:moveTo>
                  <a:lnTo>
                    <a:pt x="137333" y="567630"/>
                  </a:lnTo>
                  <a:lnTo>
                    <a:pt x="101708" y="526678"/>
                  </a:lnTo>
                  <a:lnTo>
                    <a:pt x="71422" y="486170"/>
                  </a:lnTo>
                  <a:lnTo>
                    <a:pt x="46475" y="446107"/>
                  </a:lnTo>
                  <a:lnTo>
                    <a:pt x="26867" y="406487"/>
                  </a:lnTo>
                  <a:lnTo>
                    <a:pt x="12599" y="367312"/>
                  </a:lnTo>
                  <a:lnTo>
                    <a:pt x="3669" y="328582"/>
                  </a:lnTo>
                  <a:lnTo>
                    <a:pt x="79" y="290295"/>
                  </a:lnTo>
                  <a:lnTo>
                    <a:pt x="1828" y="252453"/>
                  </a:lnTo>
                  <a:lnTo>
                    <a:pt x="21342" y="178102"/>
                  </a:lnTo>
                  <a:lnTo>
                    <a:pt x="39108" y="141593"/>
                  </a:lnTo>
                  <a:lnTo>
                    <a:pt x="62213" y="105528"/>
                  </a:lnTo>
                  <a:lnTo>
                    <a:pt x="90657" y="69908"/>
                  </a:lnTo>
                  <a:lnTo>
                    <a:pt x="124441" y="34731"/>
                  </a:lnTo>
                  <a:lnTo>
                    <a:pt x="163563" y="0"/>
                  </a:lnTo>
                </a:path>
              </a:pathLst>
            </a:custGeom>
            <a:ln w="25400">
              <a:solidFill>
                <a:srgbClr val="91919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234996" y="6066049"/>
            <a:ext cx="432816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Arial"/>
                <a:cs typeface="Arial"/>
              </a:rPr>
              <a:t>c)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operation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double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buffering</a:t>
            </a:r>
            <a:endParaRPr sz="1500">
              <a:latin typeface="Arial"/>
              <a:cs typeface="Arial"/>
            </a:endParaRPr>
          </a:p>
          <a:p>
            <a:pPr marL="1171575">
              <a:spcBef>
                <a:spcPts val="1090"/>
              </a:spcBef>
            </a:pP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14: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output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31</a:t>
            </a:fld>
            <a:endParaRPr spc="-25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Double</a:t>
            </a:r>
            <a:r>
              <a:rPr spc="-55" dirty="0"/>
              <a:t> </a:t>
            </a:r>
            <a:r>
              <a:rPr dirty="0"/>
              <a:t>I/O</a:t>
            </a:r>
            <a:r>
              <a:rPr spc="-45" dirty="0"/>
              <a:t> </a:t>
            </a:r>
            <a:r>
              <a:rPr spc="-10" dirty="0"/>
              <a:t>buffering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20825"/>
            <a:ext cx="1036319" cy="83248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spc="-20" dirty="0">
                <a:latin typeface="Arial MT"/>
                <a:cs typeface="Arial MT"/>
              </a:rPr>
              <a:t>Read</a:t>
            </a:r>
            <a:endParaRPr sz="2200">
              <a:latin typeface="Arial MT"/>
              <a:cs typeface="Arial MT"/>
            </a:endParaRPr>
          </a:p>
          <a:p>
            <a:pPr marL="469900">
              <a:spcBef>
                <a:spcPts val="535"/>
              </a:spcBef>
            </a:pPr>
            <a:r>
              <a:rPr sz="2200" spc="-5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66846" y="1822448"/>
            <a:ext cx="1809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607" y="2556000"/>
            <a:ext cx="1238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1507" y="2959352"/>
            <a:ext cx="984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•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3003" y="2959352"/>
            <a:ext cx="24320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200" spc="-50" dirty="0">
                <a:latin typeface="Arial MT"/>
                <a:cs typeface="Arial MT"/>
              </a:rPr>
              <a:t>O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7207" y="1531416"/>
            <a:ext cx="7554595" cy="4134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>
              <a:lnSpc>
                <a:spcPts val="2410"/>
              </a:lnSpc>
            </a:pP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transferred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</a:t>
            </a:r>
            <a:endParaRPr sz="2200">
              <a:latin typeface="Arial MT"/>
              <a:cs typeface="Arial MT"/>
            </a:endParaRPr>
          </a:p>
          <a:p>
            <a:pPr marL="457200" marR="93980">
              <a:lnSpc>
                <a:spcPts val="26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buffers,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copied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int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space</a:t>
            </a:r>
            <a:endParaRPr sz="2200">
              <a:latin typeface="Arial MT"/>
              <a:cs typeface="Arial MT"/>
            </a:endParaRPr>
          </a:p>
          <a:p>
            <a:pPr>
              <a:spcBef>
                <a:spcPts val="455"/>
              </a:spcBef>
            </a:pPr>
            <a:r>
              <a:rPr sz="2200" spc="-10" dirty="0">
                <a:latin typeface="Arial MT"/>
                <a:cs typeface="Arial MT"/>
              </a:rPr>
              <a:t>Write</a:t>
            </a:r>
            <a:endParaRPr sz="2200">
              <a:latin typeface="Arial MT"/>
              <a:cs typeface="Arial MT"/>
            </a:endParaRPr>
          </a:p>
          <a:p>
            <a:pPr marL="457200" marR="167640">
              <a:lnSpc>
                <a:spcPts val="2600"/>
              </a:lnSpc>
              <a:spcBef>
                <a:spcPts val="655"/>
              </a:spcBef>
            </a:pPr>
            <a:r>
              <a:rPr sz="2200" dirty="0">
                <a:latin typeface="Arial MT"/>
                <a:cs typeface="Arial MT"/>
              </a:rPr>
              <a:t>While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transferred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I/ </a:t>
            </a:r>
            <a:r>
              <a:rPr sz="2200" dirty="0">
                <a:latin typeface="Arial MT"/>
                <a:cs typeface="Arial MT"/>
              </a:rPr>
              <a:t>device,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already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be </a:t>
            </a:r>
            <a:r>
              <a:rPr sz="2200" dirty="0">
                <a:latin typeface="Arial MT"/>
                <a:cs typeface="Arial MT"/>
              </a:rPr>
              <a:t>refilled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space</a:t>
            </a:r>
            <a:endParaRPr sz="2200">
              <a:latin typeface="Arial MT"/>
              <a:cs typeface="Arial MT"/>
            </a:endParaRPr>
          </a:p>
          <a:p>
            <a:pPr marL="2999105">
              <a:spcBef>
                <a:spcPts val="30"/>
              </a:spcBef>
              <a:tabLst>
                <a:tab pos="5786120" algn="l"/>
              </a:tabLst>
            </a:pPr>
            <a:r>
              <a:rPr sz="1500" dirty="0">
                <a:latin typeface="Arial"/>
                <a:cs typeface="Arial"/>
              </a:rPr>
              <a:t>operating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system</a:t>
            </a:r>
            <a:r>
              <a:rPr sz="1500" dirty="0">
                <a:latin typeface="Arial"/>
                <a:cs typeface="Arial"/>
              </a:rPr>
              <a:t>	user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process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>
              <a:latin typeface="Arial"/>
              <a:cs typeface="Arial"/>
            </a:endParaRPr>
          </a:p>
          <a:p>
            <a:pPr>
              <a:spcBef>
                <a:spcPts val="745"/>
              </a:spcBef>
            </a:pPr>
            <a:endParaRPr sz="1500">
              <a:latin typeface="Arial"/>
              <a:cs typeface="Arial"/>
            </a:endParaRPr>
          </a:p>
          <a:p>
            <a:pPr marL="1172845">
              <a:tabLst>
                <a:tab pos="2303780" algn="l"/>
                <a:tab pos="4846320" algn="l"/>
              </a:tabLst>
            </a:pPr>
            <a:r>
              <a:rPr sz="2250" spc="-37" baseline="-33333" dirty="0">
                <a:latin typeface="Arial"/>
                <a:cs typeface="Arial"/>
              </a:rPr>
              <a:t>I/O</a:t>
            </a:r>
            <a:r>
              <a:rPr sz="2250" baseline="-33333" dirty="0">
                <a:latin typeface="Arial"/>
                <a:cs typeface="Arial"/>
              </a:rPr>
              <a:t>	</a:t>
            </a:r>
            <a:r>
              <a:rPr sz="1500" spc="-20" dirty="0">
                <a:latin typeface="Arial"/>
                <a:cs typeface="Arial"/>
              </a:rPr>
              <a:t>read</a:t>
            </a:r>
            <a:r>
              <a:rPr sz="1500" dirty="0">
                <a:latin typeface="Arial"/>
                <a:cs typeface="Arial"/>
              </a:rPr>
              <a:t>	</a:t>
            </a:r>
            <a:r>
              <a:rPr sz="2250" spc="-30" baseline="1851" dirty="0">
                <a:latin typeface="Arial"/>
                <a:cs typeface="Arial"/>
              </a:rPr>
              <a:t>move</a:t>
            </a:r>
            <a:endParaRPr sz="2250" baseline="1851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91482" y="4264577"/>
            <a:ext cx="6409690" cy="1506855"/>
            <a:chOff x="1367482" y="4264576"/>
            <a:chExt cx="6409690" cy="1506855"/>
          </a:xfrm>
        </p:grpSpPr>
        <p:sp>
          <p:nvSpPr>
            <p:cNvPr id="10" name="object 10"/>
            <p:cNvSpPr/>
            <p:nvPr/>
          </p:nvSpPr>
          <p:spPr>
            <a:xfrm>
              <a:off x="1373832" y="4461609"/>
              <a:ext cx="1259205" cy="1240155"/>
            </a:xfrm>
            <a:custGeom>
              <a:avLst/>
              <a:gdLst/>
              <a:ahLst/>
              <a:cxnLst/>
              <a:rect l="l" t="t" r="r" b="b"/>
              <a:pathLst>
                <a:path w="1259205" h="1240154">
                  <a:moveTo>
                    <a:pt x="1258884" y="0"/>
                  </a:moveTo>
                  <a:lnTo>
                    <a:pt x="0" y="0"/>
                  </a:lnTo>
                  <a:lnTo>
                    <a:pt x="0" y="1239707"/>
                  </a:lnTo>
                  <a:lnTo>
                    <a:pt x="1258884" y="1239707"/>
                  </a:lnTo>
                  <a:lnTo>
                    <a:pt x="1258884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73832" y="4461609"/>
              <a:ext cx="1259205" cy="1240155"/>
            </a:xfrm>
            <a:custGeom>
              <a:avLst/>
              <a:gdLst/>
              <a:ahLst/>
              <a:cxnLst/>
              <a:rect l="l" t="t" r="r" b="b"/>
              <a:pathLst>
                <a:path w="1259205" h="1240154">
                  <a:moveTo>
                    <a:pt x="0" y="0"/>
                  </a:moveTo>
                  <a:lnTo>
                    <a:pt x="1258884" y="0"/>
                  </a:lnTo>
                  <a:lnTo>
                    <a:pt x="1258884" y="1239707"/>
                  </a:lnTo>
                  <a:lnTo>
                    <a:pt x="0" y="1239707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7" y="0"/>
                  </a:lnTo>
                  <a:lnTo>
                    <a:pt x="241276" y="230"/>
                  </a:lnTo>
                  <a:lnTo>
                    <a:pt x="192937" y="1845"/>
                  </a:lnTo>
                  <a:lnTo>
                    <a:pt x="154541" y="6227"/>
                  </a:lnTo>
                  <a:lnTo>
                    <a:pt x="88402" y="32556"/>
                  </a:lnTo>
                  <a:lnTo>
                    <a:pt x="57440" y="57441"/>
                  </a:lnTo>
                  <a:lnTo>
                    <a:pt x="32555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5" y="1404399"/>
                  </a:lnTo>
                  <a:lnTo>
                    <a:pt x="57440" y="1435362"/>
                  </a:lnTo>
                  <a:lnTo>
                    <a:pt x="88402" y="1460246"/>
                  </a:lnTo>
                  <a:lnTo>
                    <a:pt x="124433" y="1478041"/>
                  </a:lnTo>
                  <a:lnTo>
                    <a:pt x="192937" y="1490957"/>
                  </a:lnTo>
                  <a:lnTo>
                    <a:pt x="241276" y="1492572"/>
                  </a:lnTo>
                  <a:lnTo>
                    <a:pt x="301217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2" y="1404399"/>
                  </a:lnTo>
                  <a:lnTo>
                    <a:pt x="1359937" y="1368369"/>
                  </a:lnTo>
                  <a:lnTo>
                    <a:pt x="1372853" y="1299865"/>
                  </a:lnTo>
                  <a:lnTo>
                    <a:pt x="1374468" y="1251525"/>
                  </a:lnTo>
                  <a:lnTo>
                    <a:pt x="1374698" y="1191585"/>
                  </a:lnTo>
                  <a:lnTo>
                    <a:pt x="1374698" y="301218"/>
                  </a:lnTo>
                  <a:lnTo>
                    <a:pt x="1374468" y="241277"/>
                  </a:lnTo>
                  <a:lnTo>
                    <a:pt x="1372853" y="192938"/>
                  </a:lnTo>
                  <a:lnTo>
                    <a:pt x="1368471" y="154543"/>
                  </a:lnTo>
                  <a:lnTo>
                    <a:pt x="1342142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8" y="0"/>
                  </a:lnTo>
                  <a:lnTo>
                    <a:pt x="241277" y="230"/>
                  </a:lnTo>
                  <a:lnTo>
                    <a:pt x="192938" y="1845"/>
                  </a:lnTo>
                  <a:lnTo>
                    <a:pt x="154543" y="6227"/>
                  </a:lnTo>
                  <a:lnTo>
                    <a:pt x="88403" y="32556"/>
                  </a:lnTo>
                  <a:lnTo>
                    <a:pt x="57441" y="57441"/>
                  </a:lnTo>
                  <a:lnTo>
                    <a:pt x="32556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6" y="1404399"/>
                  </a:lnTo>
                  <a:lnTo>
                    <a:pt x="57441" y="1435362"/>
                  </a:lnTo>
                  <a:lnTo>
                    <a:pt x="88403" y="1460246"/>
                  </a:lnTo>
                  <a:lnTo>
                    <a:pt x="124434" y="1478041"/>
                  </a:lnTo>
                  <a:lnTo>
                    <a:pt x="192938" y="1490957"/>
                  </a:lnTo>
                  <a:lnTo>
                    <a:pt x="241277" y="1492572"/>
                  </a:lnTo>
                  <a:lnTo>
                    <a:pt x="301218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3" y="1404399"/>
                  </a:lnTo>
                  <a:lnTo>
                    <a:pt x="1359938" y="1368369"/>
                  </a:lnTo>
                  <a:lnTo>
                    <a:pt x="1372854" y="1299865"/>
                  </a:lnTo>
                  <a:lnTo>
                    <a:pt x="1374469" y="1251525"/>
                  </a:lnTo>
                  <a:lnTo>
                    <a:pt x="1374700" y="1191585"/>
                  </a:lnTo>
                  <a:lnTo>
                    <a:pt x="1374700" y="301218"/>
                  </a:lnTo>
                  <a:lnTo>
                    <a:pt x="1374469" y="241277"/>
                  </a:lnTo>
                  <a:lnTo>
                    <a:pt x="1372854" y="192938"/>
                  </a:lnTo>
                  <a:lnTo>
                    <a:pt x="1368472" y="154543"/>
                  </a:lnTo>
                  <a:lnTo>
                    <a:pt x="1342143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04145" y="5135713"/>
              <a:ext cx="1157605" cy="163830"/>
            </a:xfrm>
            <a:custGeom>
              <a:avLst/>
              <a:gdLst/>
              <a:ahLst/>
              <a:cxnLst/>
              <a:rect l="l" t="t" r="r" b="b"/>
              <a:pathLst>
                <a:path w="1157604" h="163829">
                  <a:moveTo>
                    <a:pt x="0" y="163673"/>
                  </a:moveTo>
                  <a:lnTo>
                    <a:pt x="1157345" y="163673"/>
                  </a:lnTo>
                  <a:lnTo>
                    <a:pt x="1157345" y="0"/>
                  </a:lnTo>
                  <a:lnTo>
                    <a:pt x="0" y="0"/>
                  </a:lnTo>
                  <a:lnTo>
                    <a:pt x="0" y="16367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04145" y="4736537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410636" y="1584653"/>
            <a:ext cx="7371080" cy="4032885"/>
            <a:chOff x="886636" y="1584652"/>
            <a:chExt cx="7371080" cy="4032885"/>
          </a:xfrm>
        </p:grpSpPr>
        <p:sp>
          <p:nvSpPr>
            <p:cNvPr id="19" name="object 19"/>
            <p:cNvSpPr/>
            <p:nvPr/>
          </p:nvSpPr>
          <p:spPr>
            <a:xfrm>
              <a:off x="3935420" y="5135713"/>
              <a:ext cx="1157605" cy="474980"/>
            </a:xfrm>
            <a:custGeom>
              <a:avLst/>
              <a:gdLst/>
              <a:ahLst/>
              <a:cxnLst/>
              <a:rect l="l" t="t" r="r" b="b"/>
              <a:pathLst>
                <a:path w="1157604" h="474979">
                  <a:moveTo>
                    <a:pt x="0" y="474964"/>
                  </a:moveTo>
                  <a:lnTo>
                    <a:pt x="1157345" y="474964"/>
                  </a:lnTo>
                  <a:lnTo>
                    <a:pt x="1157345" y="0"/>
                  </a:lnTo>
                  <a:lnTo>
                    <a:pt x="0" y="0"/>
                  </a:lnTo>
                  <a:lnTo>
                    <a:pt x="0" y="474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35420" y="5047828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29380" y="5058369"/>
              <a:ext cx="242570" cy="242570"/>
            </a:xfrm>
            <a:custGeom>
              <a:avLst/>
              <a:gdLst/>
              <a:ahLst/>
              <a:cxnLst/>
              <a:rect l="l" t="t" r="r" b="b"/>
              <a:pathLst>
                <a:path w="242570" h="242570">
                  <a:moveTo>
                    <a:pt x="0" y="242281"/>
                  </a:moveTo>
                  <a:lnTo>
                    <a:pt x="8980" y="233301"/>
                  </a:lnTo>
                  <a:lnTo>
                    <a:pt x="233301" y="8980"/>
                  </a:lnTo>
                  <a:lnTo>
                    <a:pt x="242281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1639" y="5276792"/>
              <a:ext cx="101599" cy="101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1120" y="5277583"/>
              <a:ext cx="103936" cy="10333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073592" y="4673473"/>
              <a:ext cx="163195" cy="609600"/>
            </a:xfrm>
            <a:custGeom>
              <a:avLst/>
              <a:gdLst/>
              <a:ahLst/>
              <a:cxnLst/>
              <a:rect l="l" t="t" r="r" b="b"/>
              <a:pathLst>
                <a:path w="163195" h="609600">
                  <a:moveTo>
                    <a:pt x="14734" y="609027"/>
                  </a:moveTo>
                  <a:lnTo>
                    <a:pt x="52549" y="567639"/>
                  </a:lnTo>
                  <a:lnTo>
                    <a:pt x="84822" y="526363"/>
                  </a:lnTo>
                  <a:lnTo>
                    <a:pt x="111552" y="485199"/>
                  </a:lnTo>
                  <a:lnTo>
                    <a:pt x="132740" y="444148"/>
                  </a:lnTo>
                  <a:lnTo>
                    <a:pt x="148385" y="403209"/>
                  </a:lnTo>
                  <a:lnTo>
                    <a:pt x="158488" y="362382"/>
                  </a:lnTo>
                  <a:lnTo>
                    <a:pt x="163048" y="321668"/>
                  </a:lnTo>
                  <a:lnTo>
                    <a:pt x="162066" y="281066"/>
                  </a:lnTo>
                  <a:lnTo>
                    <a:pt x="155541" y="240577"/>
                  </a:lnTo>
                  <a:lnTo>
                    <a:pt x="143474" y="200200"/>
                  </a:lnTo>
                  <a:lnTo>
                    <a:pt x="125864" y="159935"/>
                  </a:lnTo>
                  <a:lnTo>
                    <a:pt x="102712" y="119782"/>
                  </a:lnTo>
                  <a:lnTo>
                    <a:pt x="74017" y="79742"/>
                  </a:lnTo>
                  <a:lnTo>
                    <a:pt x="39779" y="39815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91919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61360" y="4673473"/>
              <a:ext cx="178435" cy="609600"/>
            </a:xfrm>
            <a:custGeom>
              <a:avLst/>
              <a:gdLst/>
              <a:ahLst/>
              <a:cxnLst/>
              <a:rect l="l" t="t" r="r" b="b"/>
              <a:pathLst>
                <a:path w="178435" h="609600">
                  <a:moveTo>
                    <a:pt x="178297" y="609027"/>
                  </a:moveTo>
                  <a:lnTo>
                    <a:pt x="137333" y="567630"/>
                  </a:lnTo>
                  <a:lnTo>
                    <a:pt x="101708" y="526678"/>
                  </a:lnTo>
                  <a:lnTo>
                    <a:pt x="71422" y="486170"/>
                  </a:lnTo>
                  <a:lnTo>
                    <a:pt x="46475" y="446107"/>
                  </a:lnTo>
                  <a:lnTo>
                    <a:pt x="26867" y="406487"/>
                  </a:lnTo>
                  <a:lnTo>
                    <a:pt x="12599" y="367312"/>
                  </a:lnTo>
                  <a:lnTo>
                    <a:pt x="3669" y="328582"/>
                  </a:lnTo>
                  <a:lnTo>
                    <a:pt x="79" y="290295"/>
                  </a:lnTo>
                  <a:lnTo>
                    <a:pt x="1828" y="252453"/>
                  </a:lnTo>
                  <a:lnTo>
                    <a:pt x="21342" y="178102"/>
                  </a:lnTo>
                  <a:lnTo>
                    <a:pt x="39108" y="141593"/>
                  </a:lnTo>
                  <a:lnTo>
                    <a:pt x="62213" y="105528"/>
                  </a:lnTo>
                  <a:lnTo>
                    <a:pt x="90657" y="69908"/>
                  </a:lnTo>
                  <a:lnTo>
                    <a:pt x="124441" y="34731"/>
                  </a:lnTo>
                  <a:lnTo>
                    <a:pt x="163563" y="0"/>
                  </a:lnTo>
                </a:path>
              </a:pathLst>
            </a:custGeom>
            <a:ln w="25400">
              <a:solidFill>
                <a:srgbClr val="91919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6636" y="1584652"/>
              <a:ext cx="7371080" cy="3551554"/>
            </a:xfrm>
            <a:custGeom>
              <a:avLst/>
              <a:gdLst/>
              <a:ahLst/>
              <a:cxnLst/>
              <a:rect l="l" t="t" r="r" b="b"/>
              <a:pathLst>
                <a:path w="7371080" h="3551554">
                  <a:moveTo>
                    <a:pt x="7370726" y="0"/>
                  </a:moveTo>
                  <a:lnTo>
                    <a:pt x="0" y="0"/>
                  </a:lnTo>
                  <a:lnTo>
                    <a:pt x="0" y="3551060"/>
                  </a:lnTo>
                  <a:lnTo>
                    <a:pt x="7370726" y="3551060"/>
                  </a:lnTo>
                  <a:lnTo>
                    <a:pt x="737072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43656" y="1866550"/>
            <a:ext cx="2630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Performance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estimation</a:t>
            </a:r>
            <a:endParaRPr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34996" y="6066049"/>
            <a:ext cx="4328160" cy="802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dirty="0">
                <a:latin typeface="Arial"/>
                <a:cs typeface="Arial"/>
              </a:rPr>
              <a:t>c)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operation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double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buffering</a:t>
            </a:r>
            <a:endParaRPr sz="1500">
              <a:latin typeface="Arial"/>
              <a:cs typeface="Arial"/>
            </a:endParaRPr>
          </a:p>
          <a:p>
            <a:pPr marL="1171575">
              <a:spcBef>
                <a:spcPts val="1090"/>
              </a:spcBef>
            </a:pPr>
            <a:r>
              <a:rPr sz="1400" dirty="0">
                <a:latin typeface="Arial MT"/>
                <a:cs typeface="Arial MT"/>
              </a:rPr>
              <a:t>Operating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Systems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14: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Input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output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32</a:t>
            </a:fld>
            <a:endParaRPr spc="-25" dirty="0"/>
          </a:p>
        </p:txBody>
      </p:sp>
      <p:sp>
        <p:nvSpPr>
          <p:cNvPr id="28" name="object 28"/>
          <p:cNvSpPr txBox="1"/>
          <p:nvPr/>
        </p:nvSpPr>
        <p:spPr>
          <a:xfrm>
            <a:off x="2443656" y="2399950"/>
            <a:ext cx="7303770" cy="5664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>
                <a:latin typeface="Arial MT"/>
                <a:cs typeface="Arial MT"/>
              </a:rPr>
              <a:t>A</a:t>
            </a:r>
            <a:r>
              <a:rPr spc="-1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double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buffer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enables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execute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read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operation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parallel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copy </a:t>
            </a:r>
            <a:r>
              <a:rPr dirty="0">
                <a:latin typeface="Arial MT"/>
                <a:cs typeface="Arial MT"/>
              </a:rPr>
              <a:t>operation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processing</a:t>
            </a:r>
            <a:endParaRPr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456356" y="3200050"/>
            <a:ext cx="16357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Without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buffer: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43656" y="3466750"/>
            <a:ext cx="211836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With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buffer: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Arial"/>
                <a:cs typeface="Arial"/>
              </a:rPr>
              <a:t>With</a:t>
            </a:r>
            <a:r>
              <a:rPr spc="-7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double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buffer: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1643" y="3200051"/>
            <a:ext cx="2146935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30"/>
              </a:lnSpc>
              <a:spcBef>
                <a:spcPts val="100"/>
              </a:spcBef>
            </a:pP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B</a:t>
            </a:r>
            <a:r>
              <a:rPr baseline="-6944" dirty="0">
                <a:solidFill>
                  <a:srgbClr val="0433FF"/>
                </a:solidFill>
                <a:latin typeface="Arial"/>
                <a:cs typeface="Arial"/>
              </a:rPr>
              <a:t>0</a:t>
            </a:r>
            <a:r>
              <a:rPr spc="232" baseline="-6944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</a:t>
            </a:r>
            <a:r>
              <a:rPr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T</a:t>
            </a:r>
            <a:r>
              <a:rPr spc="-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+</a:t>
            </a:r>
            <a:r>
              <a:rPr spc="-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433FF"/>
                </a:solidFill>
                <a:latin typeface="Arial"/>
                <a:cs typeface="Arial"/>
              </a:rPr>
              <a:t>C</a:t>
            </a:r>
            <a:endParaRPr>
              <a:latin typeface="Arial"/>
              <a:cs typeface="Arial"/>
            </a:endParaRPr>
          </a:p>
          <a:p>
            <a:pPr marL="50165" marR="30480" indent="-12700">
              <a:lnSpc>
                <a:spcPts val="2100"/>
              </a:lnSpc>
              <a:spcBef>
                <a:spcPts val="90"/>
              </a:spcBef>
            </a:pP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B</a:t>
            </a:r>
            <a:r>
              <a:rPr baseline="-6944" dirty="0">
                <a:solidFill>
                  <a:srgbClr val="0433FF"/>
                </a:solidFill>
                <a:latin typeface="Arial"/>
                <a:cs typeface="Arial"/>
              </a:rPr>
              <a:t>E</a:t>
            </a:r>
            <a:r>
              <a:rPr spc="225" baseline="-6944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max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433FF"/>
                </a:solidFill>
                <a:latin typeface="Arial"/>
                <a:cs typeface="Arial"/>
              </a:rPr>
              <a:t>(T,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C)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+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433FF"/>
                </a:solidFill>
                <a:latin typeface="Arial"/>
                <a:cs typeface="Arial"/>
              </a:rPr>
              <a:t>M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B</a:t>
            </a:r>
            <a:r>
              <a:rPr baseline="-6944" dirty="0">
                <a:solidFill>
                  <a:srgbClr val="0433FF"/>
                </a:solidFill>
                <a:latin typeface="Arial"/>
                <a:cs typeface="Arial"/>
              </a:rPr>
              <a:t>E</a:t>
            </a:r>
            <a:r>
              <a:rPr spc="225" baseline="-6944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=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max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50" dirty="0">
                <a:solidFill>
                  <a:srgbClr val="0433FF"/>
                </a:solidFill>
                <a:latin typeface="Arial"/>
                <a:cs typeface="Arial"/>
              </a:rPr>
              <a:t>(T,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C</a:t>
            </a:r>
            <a:r>
              <a:rPr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+</a:t>
            </a:r>
            <a:r>
              <a:rPr spc="-1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0433FF"/>
                </a:solidFill>
                <a:latin typeface="Arial"/>
                <a:cs typeface="Arial"/>
              </a:rPr>
              <a:t>M)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18035" y="4533550"/>
            <a:ext cx="5501640" cy="77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335">
              <a:spcBef>
                <a:spcPts val="100"/>
              </a:spcBef>
            </a:pP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If</a:t>
            </a:r>
            <a:r>
              <a:rPr spc="-2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C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+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M</a:t>
            </a:r>
            <a:r>
              <a:rPr spc="-2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&lt;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95" dirty="0">
                <a:solidFill>
                  <a:srgbClr val="0433FF"/>
                </a:solidFill>
                <a:latin typeface="Arial"/>
                <a:cs typeface="Arial"/>
              </a:rPr>
              <a:t>T,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the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device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could</a:t>
            </a:r>
            <a:r>
              <a:rPr spc="-2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be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utilized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to</a:t>
            </a:r>
            <a:r>
              <a:rPr spc="-2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20" dirty="0">
                <a:solidFill>
                  <a:srgbClr val="0433FF"/>
                </a:solidFill>
                <a:latin typeface="Arial"/>
                <a:cs typeface="Arial"/>
              </a:rPr>
              <a:t>100%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1964"/>
              </a:spcBef>
            </a:pPr>
            <a:r>
              <a:rPr sz="1500" spc="-10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spc="-50" dirty="0"/>
              <a:t> </a:t>
            </a:r>
            <a:r>
              <a:rPr dirty="0"/>
              <a:t>ring</a:t>
            </a:r>
            <a:r>
              <a:rPr spc="-50" dirty="0"/>
              <a:t> </a:t>
            </a:r>
            <a:r>
              <a:rPr spc="-10" dirty="0"/>
              <a:t>buffers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20824"/>
            <a:ext cx="7877175" cy="2335896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20" dirty="0">
                <a:latin typeface="Arial"/>
                <a:cs typeface="Arial"/>
              </a:rPr>
              <a:t>Read</a:t>
            </a:r>
            <a:endParaRPr sz="2200">
              <a:latin typeface="Arial"/>
              <a:cs typeface="Arial"/>
            </a:endParaRPr>
          </a:p>
          <a:p>
            <a:pPr marL="812800" marR="196850" lvl="1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Multiple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(many)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blocks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buffered,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even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reading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call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read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fast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enough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45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latin typeface="Arial"/>
                <a:cs typeface="Arial"/>
              </a:rPr>
              <a:t>Write</a:t>
            </a:r>
            <a:endParaRPr sz="2200">
              <a:latin typeface="Arial"/>
              <a:cs typeface="Arial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660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writer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execute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multiple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433FF"/>
                </a:solidFill>
                <a:latin typeface="Courier New"/>
                <a:cs typeface="Courier New"/>
              </a:rPr>
              <a:t>write</a:t>
            </a:r>
            <a:r>
              <a:rPr sz="2000" spc="-590" dirty="0">
                <a:solidFill>
                  <a:srgbClr val="0433FF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Arial MT"/>
                <a:cs typeface="Arial MT"/>
              </a:rPr>
              <a:t>calls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without </a:t>
            </a:r>
            <a:r>
              <a:rPr sz="2200" dirty="0">
                <a:latin typeface="Arial MT"/>
                <a:cs typeface="Arial MT"/>
              </a:rPr>
              <a:t>being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blocked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7833" y="4461610"/>
            <a:ext cx="1259205" cy="859851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91135" rIns="0" bIns="0" rtlCol="0">
            <a:spAutoFit/>
          </a:bodyPr>
          <a:lstStyle/>
          <a:p>
            <a:pPr>
              <a:spcBef>
                <a:spcPts val="1505"/>
              </a:spcBef>
            </a:pPr>
            <a:endParaRPr sz="1500">
              <a:latin typeface="Times New Roman"/>
              <a:cs typeface="Times New Roman"/>
            </a:endParaRPr>
          </a:p>
          <a:p>
            <a:pPr marL="332740" marR="325120" indent="168910">
              <a:lnSpc>
                <a:spcPts val="1700"/>
              </a:lnSpc>
            </a:pPr>
            <a:r>
              <a:rPr sz="1500" spc="-25" dirty="0">
                <a:latin typeface="Arial"/>
                <a:cs typeface="Arial"/>
              </a:rPr>
              <a:t>I/O </a:t>
            </a:r>
            <a:r>
              <a:rPr sz="1500" spc="-10" dirty="0">
                <a:latin typeface="Arial"/>
                <a:cs typeface="Arial"/>
              </a:rPr>
              <a:t>device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343758" y="4264577"/>
            <a:ext cx="3957954" cy="1506855"/>
            <a:chOff x="3819758" y="4264576"/>
            <a:chExt cx="3957954" cy="1506855"/>
          </a:xfrm>
        </p:grpSpPr>
        <p:sp>
          <p:nvSpPr>
            <p:cNvPr id="6" name="object 6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7" y="0"/>
                  </a:lnTo>
                  <a:lnTo>
                    <a:pt x="241276" y="230"/>
                  </a:lnTo>
                  <a:lnTo>
                    <a:pt x="192937" y="1845"/>
                  </a:lnTo>
                  <a:lnTo>
                    <a:pt x="154541" y="6227"/>
                  </a:lnTo>
                  <a:lnTo>
                    <a:pt x="88402" y="32556"/>
                  </a:lnTo>
                  <a:lnTo>
                    <a:pt x="57440" y="57441"/>
                  </a:lnTo>
                  <a:lnTo>
                    <a:pt x="32555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5" y="1404399"/>
                  </a:lnTo>
                  <a:lnTo>
                    <a:pt x="57440" y="1435362"/>
                  </a:lnTo>
                  <a:lnTo>
                    <a:pt x="88402" y="1460246"/>
                  </a:lnTo>
                  <a:lnTo>
                    <a:pt x="124433" y="1478041"/>
                  </a:lnTo>
                  <a:lnTo>
                    <a:pt x="192937" y="1490957"/>
                  </a:lnTo>
                  <a:lnTo>
                    <a:pt x="241276" y="1492572"/>
                  </a:lnTo>
                  <a:lnTo>
                    <a:pt x="301217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2" y="1404399"/>
                  </a:lnTo>
                  <a:lnTo>
                    <a:pt x="1359937" y="1368369"/>
                  </a:lnTo>
                  <a:lnTo>
                    <a:pt x="1372853" y="1299865"/>
                  </a:lnTo>
                  <a:lnTo>
                    <a:pt x="1374468" y="1251525"/>
                  </a:lnTo>
                  <a:lnTo>
                    <a:pt x="1374698" y="1191585"/>
                  </a:lnTo>
                  <a:lnTo>
                    <a:pt x="1374698" y="301218"/>
                  </a:lnTo>
                  <a:lnTo>
                    <a:pt x="1374468" y="241277"/>
                  </a:lnTo>
                  <a:lnTo>
                    <a:pt x="1372853" y="192938"/>
                  </a:lnTo>
                  <a:lnTo>
                    <a:pt x="1368471" y="154543"/>
                  </a:lnTo>
                  <a:lnTo>
                    <a:pt x="1342142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6743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1073481" y="0"/>
                  </a:moveTo>
                  <a:lnTo>
                    <a:pt x="301218" y="0"/>
                  </a:lnTo>
                  <a:lnTo>
                    <a:pt x="241277" y="230"/>
                  </a:lnTo>
                  <a:lnTo>
                    <a:pt x="192938" y="1845"/>
                  </a:lnTo>
                  <a:lnTo>
                    <a:pt x="154543" y="6227"/>
                  </a:lnTo>
                  <a:lnTo>
                    <a:pt x="88403" y="32556"/>
                  </a:lnTo>
                  <a:lnTo>
                    <a:pt x="57441" y="57441"/>
                  </a:lnTo>
                  <a:lnTo>
                    <a:pt x="32556" y="88403"/>
                  </a:lnTo>
                  <a:lnTo>
                    <a:pt x="14761" y="124434"/>
                  </a:lnTo>
                  <a:lnTo>
                    <a:pt x="1845" y="192938"/>
                  </a:lnTo>
                  <a:lnTo>
                    <a:pt x="230" y="241277"/>
                  </a:lnTo>
                  <a:lnTo>
                    <a:pt x="0" y="301218"/>
                  </a:lnTo>
                  <a:lnTo>
                    <a:pt x="0" y="1191585"/>
                  </a:lnTo>
                  <a:lnTo>
                    <a:pt x="230" y="1251525"/>
                  </a:lnTo>
                  <a:lnTo>
                    <a:pt x="1845" y="1299865"/>
                  </a:lnTo>
                  <a:lnTo>
                    <a:pt x="6227" y="1338260"/>
                  </a:lnTo>
                  <a:lnTo>
                    <a:pt x="32556" y="1404399"/>
                  </a:lnTo>
                  <a:lnTo>
                    <a:pt x="57441" y="1435362"/>
                  </a:lnTo>
                  <a:lnTo>
                    <a:pt x="88403" y="1460246"/>
                  </a:lnTo>
                  <a:lnTo>
                    <a:pt x="124434" y="1478041"/>
                  </a:lnTo>
                  <a:lnTo>
                    <a:pt x="192938" y="1490957"/>
                  </a:lnTo>
                  <a:lnTo>
                    <a:pt x="241277" y="1492572"/>
                  </a:lnTo>
                  <a:lnTo>
                    <a:pt x="301218" y="1492802"/>
                  </a:lnTo>
                  <a:lnTo>
                    <a:pt x="1073481" y="1492802"/>
                  </a:lnTo>
                  <a:lnTo>
                    <a:pt x="1133422" y="1492572"/>
                  </a:lnTo>
                  <a:lnTo>
                    <a:pt x="1181761" y="1490957"/>
                  </a:lnTo>
                  <a:lnTo>
                    <a:pt x="1220156" y="1486575"/>
                  </a:lnTo>
                  <a:lnTo>
                    <a:pt x="1286296" y="1460246"/>
                  </a:lnTo>
                  <a:lnTo>
                    <a:pt x="1317258" y="1435362"/>
                  </a:lnTo>
                  <a:lnTo>
                    <a:pt x="1342143" y="1404399"/>
                  </a:lnTo>
                  <a:lnTo>
                    <a:pt x="1359938" y="1368369"/>
                  </a:lnTo>
                  <a:lnTo>
                    <a:pt x="1372854" y="1299865"/>
                  </a:lnTo>
                  <a:lnTo>
                    <a:pt x="1374469" y="1251525"/>
                  </a:lnTo>
                  <a:lnTo>
                    <a:pt x="1374700" y="1191585"/>
                  </a:lnTo>
                  <a:lnTo>
                    <a:pt x="1374700" y="301218"/>
                  </a:lnTo>
                  <a:lnTo>
                    <a:pt x="1374469" y="241277"/>
                  </a:lnTo>
                  <a:lnTo>
                    <a:pt x="1372854" y="192938"/>
                  </a:lnTo>
                  <a:lnTo>
                    <a:pt x="1368472" y="154543"/>
                  </a:lnTo>
                  <a:lnTo>
                    <a:pt x="1342143" y="88403"/>
                  </a:lnTo>
                  <a:lnTo>
                    <a:pt x="1317258" y="57441"/>
                  </a:lnTo>
                  <a:lnTo>
                    <a:pt x="1286296" y="32556"/>
                  </a:lnTo>
                  <a:lnTo>
                    <a:pt x="1250265" y="14761"/>
                  </a:lnTo>
                  <a:lnTo>
                    <a:pt x="1181761" y="1845"/>
                  </a:lnTo>
                  <a:lnTo>
                    <a:pt x="1133422" y="230"/>
                  </a:lnTo>
                  <a:lnTo>
                    <a:pt x="1073481" y="0"/>
                  </a:lnTo>
                  <a:close/>
                </a:path>
              </a:pathLst>
            </a:custGeom>
            <a:solidFill>
              <a:srgbClr val="D6D6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95467" y="4271561"/>
              <a:ext cx="1374775" cy="1492885"/>
            </a:xfrm>
            <a:custGeom>
              <a:avLst/>
              <a:gdLst/>
              <a:ahLst/>
              <a:cxnLst/>
              <a:rect l="l" t="t" r="r" b="b"/>
              <a:pathLst>
                <a:path w="1374775" h="1492885">
                  <a:moveTo>
                    <a:pt x="301217" y="0"/>
                  </a:moveTo>
                  <a:lnTo>
                    <a:pt x="1073481" y="0"/>
                  </a:lnTo>
                  <a:lnTo>
                    <a:pt x="1133422" y="230"/>
                  </a:lnTo>
                  <a:lnTo>
                    <a:pt x="1181761" y="1845"/>
                  </a:lnTo>
                  <a:lnTo>
                    <a:pt x="1220156" y="6227"/>
                  </a:lnTo>
                  <a:lnTo>
                    <a:pt x="1286296" y="32556"/>
                  </a:lnTo>
                  <a:lnTo>
                    <a:pt x="1317258" y="57440"/>
                  </a:lnTo>
                  <a:lnTo>
                    <a:pt x="1342142" y="88403"/>
                  </a:lnTo>
                  <a:lnTo>
                    <a:pt x="1359937" y="124433"/>
                  </a:lnTo>
                  <a:lnTo>
                    <a:pt x="1372853" y="192937"/>
                  </a:lnTo>
                  <a:lnTo>
                    <a:pt x="1374468" y="241276"/>
                  </a:lnTo>
                  <a:lnTo>
                    <a:pt x="1374698" y="301217"/>
                  </a:lnTo>
                  <a:lnTo>
                    <a:pt x="1374698" y="1191584"/>
                  </a:lnTo>
                  <a:lnTo>
                    <a:pt x="1374468" y="1251525"/>
                  </a:lnTo>
                  <a:lnTo>
                    <a:pt x="1372853" y="1299865"/>
                  </a:lnTo>
                  <a:lnTo>
                    <a:pt x="1368471" y="1338260"/>
                  </a:lnTo>
                  <a:lnTo>
                    <a:pt x="1342142" y="1404399"/>
                  </a:lnTo>
                  <a:lnTo>
                    <a:pt x="1317258" y="1435361"/>
                  </a:lnTo>
                  <a:lnTo>
                    <a:pt x="1286296" y="1460245"/>
                  </a:lnTo>
                  <a:lnTo>
                    <a:pt x="1250265" y="1478041"/>
                  </a:lnTo>
                  <a:lnTo>
                    <a:pt x="1181761" y="1490957"/>
                  </a:lnTo>
                  <a:lnTo>
                    <a:pt x="1133422" y="1492571"/>
                  </a:lnTo>
                  <a:lnTo>
                    <a:pt x="1073481" y="1492802"/>
                  </a:lnTo>
                  <a:lnTo>
                    <a:pt x="301217" y="1492802"/>
                  </a:lnTo>
                  <a:lnTo>
                    <a:pt x="241276" y="1492571"/>
                  </a:lnTo>
                  <a:lnTo>
                    <a:pt x="192937" y="1490957"/>
                  </a:lnTo>
                  <a:lnTo>
                    <a:pt x="154542" y="1486575"/>
                  </a:lnTo>
                  <a:lnTo>
                    <a:pt x="88403" y="1460245"/>
                  </a:lnTo>
                  <a:lnTo>
                    <a:pt x="57440" y="1435361"/>
                  </a:lnTo>
                  <a:lnTo>
                    <a:pt x="32556" y="1404399"/>
                  </a:lnTo>
                  <a:lnTo>
                    <a:pt x="14761" y="1368369"/>
                  </a:lnTo>
                  <a:lnTo>
                    <a:pt x="1845" y="1299865"/>
                  </a:lnTo>
                  <a:lnTo>
                    <a:pt x="230" y="1251525"/>
                  </a:lnTo>
                  <a:lnTo>
                    <a:pt x="0" y="1191584"/>
                  </a:lnTo>
                  <a:lnTo>
                    <a:pt x="0" y="301217"/>
                  </a:lnTo>
                  <a:lnTo>
                    <a:pt x="230" y="241276"/>
                  </a:lnTo>
                  <a:lnTo>
                    <a:pt x="1845" y="192937"/>
                  </a:lnTo>
                  <a:lnTo>
                    <a:pt x="6227" y="154542"/>
                  </a:lnTo>
                  <a:lnTo>
                    <a:pt x="32556" y="88403"/>
                  </a:lnTo>
                  <a:lnTo>
                    <a:pt x="57440" y="57440"/>
                  </a:lnTo>
                  <a:lnTo>
                    <a:pt x="88403" y="32556"/>
                  </a:lnTo>
                  <a:lnTo>
                    <a:pt x="124433" y="14761"/>
                  </a:lnTo>
                  <a:lnTo>
                    <a:pt x="192937" y="1845"/>
                  </a:lnTo>
                  <a:lnTo>
                    <a:pt x="241276" y="230"/>
                  </a:lnTo>
                  <a:lnTo>
                    <a:pt x="301217" y="0"/>
                  </a:lnTo>
                  <a:close/>
                </a:path>
              </a:pathLst>
            </a:custGeom>
            <a:ln w="139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145" y="4736537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1157345" y="0"/>
                  </a:moveTo>
                  <a:lnTo>
                    <a:pt x="0" y="0"/>
                  </a:lnTo>
                  <a:lnTo>
                    <a:pt x="0" y="562849"/>
                  </a:lnTo>
                  <a:lnTo>
                    <a:pt x="1157345" y="562849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04145" y="4736537"/>
              <a:ext cx="1157605" cy="563245"/>
            </a:xfrm>
            <a:custGeom>
              <a:avLst/>
              <a:gdLst/>
              <a:ahLst/>
              <a:cxnLst/>
              <a:rect l="l" t="t" r="r" b="b"/>
              <a:pathLst>
                <a:path w="1157604" h="563245">
                  <a:moveTo>
                    <a:pt x="0" y="0"/>
                  </a:moveTo>
                  <a:lnTo>
                    <a:pt x="1157345" y="0"/>
                  </a:lnTo>
                  <a:lnTo>
                    <a:pt x="1157345" y="562849"/>
                  </a:lnTo>
                  <a:lnTo>
                    <a:pt x="0" y="5628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60486" y="5017962"/>
              <a:ext cx="959485" cy="0"/>
            </a:xfrm>
            <a:custGeom>
              <a:avLst/>
              <a:gdLst/>
              <a:ahLst/>
              <a:cxnLst/>
              <a:rect l="l" t="t" r="r" b="b"/>
              <a:pathLst>
                <a:path w="959485">
                  <a:moveTo>
                    <a:pt x="0" y="0"/>
                  </a:moveTo>
                  <a:lnTo>
                    <a:pt x="946314" y="0"/>
                  </a:lnTo>
                  <a:lnTo>
                    <a:pt x="959014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06801" y="49570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213728" y="3968653"/>
            <a:ext cx="16033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operating</a:t>
            </a:r>
            <a:r>
              <a:rPr sz="1500" spc="-4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1131" y="3968653"/>
            <a:ext cx="12109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user</a:t>
            </a:r>
            <a:r>
              <a:rPr sz="1500" spc="-5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process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0933" y="4724725"/>
            <a:ext cx="52324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move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59887" y="4326046"/>
            <a:ext cx="2463800" cy="758825"/>
            <a:chOff x="2635887" y="4326045"/>
            <a:chExt cx="2463800" cy="758825"/>
          </a:xfrm>
        </p:grpSpPr>
        <p:sp>
          <p:nvSpPr>
            <p:cNvPr id="18" name="object 18"/>
            <p:cNvSpPr/>
            <p:nvPr/>
          </p:nvSpPr>
          <p:spPr>
            <a:xfrm>
              <a:off x="3935420" y="4332395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1157345" y="0"/>
                  </a:moveTo>
                  <a:lnTo>
                    <a:pt x="0" y="0"/>
                  </a:lnTo>
                  <a:lnTo>
                    <a:pt x="0" y="234756"/>
                  </a:lnTo>
                  <a:lnTo>
                    <a:pt x="1157345" y="234756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35420" y="4332395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0" y="0"/>
                  </a:moveTo>
                  <a:lnTo>
                    <a:pt x="1157345" y="0"/>
                  </a:lnTo>
                  <a:lnTo>
                    <a:pt x="1157345" y="234756"/>
                  </a:lnTo>
                  <a:lnTo>
                    <a:pt x="0" y="23475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48587" y="5023608"/>
              <a:ext cx="815340" cy="0"/>
            </a:xfrm>
            <a:custGeom>
              <a:avLst/>
              <a:gdLst/>
              <a:ahLst/>
              <a:cxnLst/>
              <a:rect l="l" t="t" r="r" b="b"/>
              <a:pathLst>
                <a:path w="815339">
                  <a:moveTo>
                    <a:pt x="0" y="0"/>
                  </a:moveTo>
                  <a:lnTo>
                    <a:pt x="802587" y="0"/>
                  </a:lnTo>
                  <a:lnTo>
                    <a:pt x="815287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451175" y="4962648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0" y="0"/>
                  </a:moveTo>
                  <a:lnTo>
                    <a:pt x="0" y="121919"/>
                  </a:lnTo>
                  <a:lnTo>
                    <a:pt x="121919" y="609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518539" y="4730370"/>
            <a:ext cx="4286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0" dirty="0">
                <a:latin typeface="Arial"/>
                <a:cs typeface="Arial"/>
              </a:rPr>
              <a:t>read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04887" y="6048003"/>
            <a:ext cx="30206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d)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read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operation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with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ring</a:t>
            </a:r>
            <a:r>
              <a:rPr sz="1500" spc="-20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buffer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070864" y="4246782"/>
            <a:ext cx="1885950" cy="1532255"/>
            <a:chOff x="3546864" y="4246781"/>
            <a:chExt cx="1885950" cy="1532255"/>
          </a:xfrm>
        </p:grpSpPr>
        <p:sp>
          <p:nvSpPr>
            <p:cNvPr id="25" name="object 25"/>
            <p:cNvSpPr/>
            <p:nvPr/>
          </p:nvSpPr>
          <p:spPr>
            <a:xfrm>
              <a:off x="3935420" y="4619081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1157345" y="0"/>
                  </a:moveTo>
                  <a:lnTo>
                    <a:pt x="0" y="0"/>
                  </a:lnTo>
                  <a:lnTo>
                    <a:pt x="0" y="234756"/>
                  </a:lnTo>
                  <a:lnTo>
                    <a:pt x="1157345" y="234756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35420" y="4619081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0" y="0"/>
                  </a:moveTo>
                  <a:lnTo>
                    <a:pt x="1157345" y="0"/>
                  </a:lnTo>
                  <a:lnTo>
                    <a:pt x="1157345" y="234756"/>
                  </a:lnTo>
                  <a:lnTo>
                    <a:pt x="0" y="23475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56657" y="4905768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1157345" y="0"/>
                  </a:moveTo>
                  <a:lnTo>
                    <a:pt x="0" y="0"/>
                  </a:lnTo>
                  <a:lnTo>
                    <a:pt x="0" y="234756"/>
                  </a:lnTo>
                  <a:lnTo>
                    <a:pt x="1157345" y="234756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56657" y="4905768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0" y="0"/>
                  </a:moveTo>
                  <a:lnTo>
                    <a:pt x="1157345" y="0"/>
                  </a:lnTo>
                  <a:lnTo>
                    <a:pt x="1157345" y="234756"/>
                  </a:lnTo>
                  <a:lnTo>
                    <a:pt x="0" y="23475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6657" y="5192454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1157345" y="0"/>
                  </a:moveTo>
                  <a:lnTo>
                    <a:pt x="0" y="0"/>
                  </a:lnTo>
                  <a:lnTo>
                    <a:pt x="0" y="234756"/>
                  </a:lnTo>
                  <a:lnTo>
                    <a:pt x="1157345" y="234756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6657" y="5192454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0" y="0"/>
                  </a:moveTo>
                  <a:lnTo>
                    <a:pt x="1157345" y="0"/>
                  </a:lnTo>
                  <a:lnTo>
                    <a:pt x="1157345" y="234756"/>
                  </a:lnTo>
                  <a:lnTo>
                    <a:pt x="0" y="23475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43957" y="5474152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1157345" y="0"/>
                  </a:moveTo>
                  <a:lnTo>
                    <a:pt x="0" y="0"/>
                  </a:lnTo>
                  <a:lnTo>
                    <a:pt x="0" y="234756"/>
                  </a:lnTo>
                  <a:lnTo>
                    <a:pt x="1157345" y="234756"/>
                  </a:lnTo>
                  <a:lnTo>
                    <a:pt x="1157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43957" y="5474152"/>
              <a:ext cx="1157605" cy="234950"/>
            </a:xfrm>
            <a:custGeom>
              <a:avLst/>
              <a:gdLst/>
              <a:ahLst/>
              <a:cxnLst/>
              <a:rect l="l" t="t" r="r" b="b"/>
              <a:pathLst>
                <a:path w="1157604" h="234950">
                  <a:moveTo>
                    <a:pt x="0" y="0"/>
                  </a:moveTo>
                  <a:lnTo>
                    <a:pt x="1157345" y="0"/>
                  </a:lnTo>
                  <a:lnTo>
                    <a:pt x="1157345" y="234756"/>
                  </a:lnTo>
                  <a:lnTo>
                    <a:pt x="0" y="234756"/>
                  </a:lnTo>
                  <a:lnTo>
                    <a:pt x="0" y="0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97502" y="4259481"/>
              <a:ext cx="398145" cy="730885"/>
            </a:xfrm>
            <a:custGeom>
              <a:avLst/>
              <a:gdLst/>
              <a:ahLst/>
              <a:cxnLst/>
              <a:rect l="l" t="t" r="r" b="b"/>
              <a:pathLst>
                <a:path w="398145" h="730885">
                  <a:moveTo>
                    <a:pt x="397565" y="648204"/>
                  </a:moveTo>
                  <a:lnTo>
                    <a:pt x="387432" y="569845"/>
                  </a:lnTo>
                  <a:lnTo>
                    <a:pt x="378736" y="507683"/>
                  </a:lnTo>
                  <a:lnTo>
                    <a:pt x="369959" y="449111"/>
                  </a:lnTo>
                  <a:lnTo>
                    <a:pt x="361102" y="394128"/>
                  </a:lnTo>
                  <a:lnTo>
                    <a:pt x="352163" y="342734"/>
                  </a:lnTo>
                  <a:lnTo>
                    <a:pt x="343143" y="294929"/>
                  </a:lnTo>
                  <a:lnTo>
                    <a:pt x="334042" y="250713"/>
                  </a:lnTo>
                  <a:lnTo>
                    <a:pt x="324859" y="210086"/>
                  </a:lnTo>
                  <a:lnTo>
                    <a:pt x="315596" y="173048"/>
                  </a:lnTo>
                  <a:lnTo>
                    <a:pt x="296826" y="109739"/>
                  </a:lnTo>
                  <a:lnTo>
                    <a:pt x="277733" y="60786"/>
                  </a:lnTo>
                  <a:lnTo>
                    <a:pt x="258314" y="26189"/>
                  </a:lnTo>
                  <a:lnTo>
                    <a:pt x="228579" y="1211"/>
                  </a:lnTo>
                  <a:lnTo>
                    <a:pt x="218505" y="63"/>
                  </a:lnTo>
                  <a:lnTo>
                    <a:pt x="208350" y="2504"/>
                  </a:lnTo>
                  <a:lnTo>
                    <a:pt x="177398" y="31361"/>
                  </a:lnTo>
                  <a:lnTo>
                    <a:pt x="156359" y="68544"/>
                  </a:lnTo>
                  <a:lnTo>
                    <a:pt x="134995" y="120082"/>
                  </a:lnTo>
                  <a:lnTo>
                    <a:pt x="113306" y="185977"/>
                  </a:lnTo>
                  <a:lnTo>
                    <a:pt x="102340" y="224308"/>
                  </a:lnTo>
                  <a:lnTo>
                    <a:pt x="91294" y="266227"/>
                  </a:lnTo>
                  <a:lnTo>
                    <a:pt x="80166" y="311736"/>
                  </a:lnTo>
                  <a:lnTo>
                    <a:pt x="68957" y="360833"/>
                  </a:lnTo>
                  <a:lnTo>
                    <a:pt x="57666" y="413519"/>
                  </a:lnTo>
                  <a:lnTo>
                    <a:pt x="46295" y="469795"/>
                  </a:lnTo>
                  <a:lnTo>
                    <a:pt x="34843" y="529659"/>
                  </a:lnTo>
                  <a:lnTo>
                    <a:pt x="23310" y="593112"/>
                  </a:lnTo>
                  <a:lnTo>
                    <a:pt x="11695" y="660154"/>
                  </a:lnTo>
                  <a:lnTo>
                    <a:pt x="0" y="73078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933026" y="4887724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5" h="128904">
                  <a:moveTo>
                    <a:pt x="121044" y="0"/>
                  </a:moveTo>
                  <a:lnTo>
                    <a:pt x="0" y="14577"/>
                  </a:lnTo>
                  <a:lnTo>
                    <a:pt x="75100" y="128333"/>
                  </a:lnTo>
                  <a:lnTo>
                    <a:pt x="121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05869" y="5013174"/>
              <a:ext cx="398145" cy="730885"/>
            </a:xfrm>
            <a:custGeom>
              <a:avLst/>
              <a:gdLst/>
              <a:ahLst/>
              <a:cxnLst/>
              <a:rect l="l" t="t" r="r" b="b"/>
              <a:pathLst>
                <a:path w="398145" h="730885">
                  <a:moveTo>
                    <a:pt x="0" y="82581"/>
                  </a:moveTo>
                  <a:lnTo>
                    <a:pt x="10133" y="160940"/>
                  </a:lnTo>
                  <a:lnTo>
                    <a:pt x="18828" y="223101"/>
                  </a:lnTo>
                  <a:lnTo>
                    <a:pt x="27605" y="281673"/>
                  </a:lnTo>
                  <a:lnTo>
                    <a:pt x="36463" y="336657"/>
                  </a:lnTo>
                  <a:lnTo>
                    <a:pt x="45402" y="388051"/>
                  </a:lnTo>
                  <a:lnTo>
                    <a:pt x="54422" y="435856"/>
                  </a:lnTo>
                  <a:lnTo>
                    <a:pt x="63523" y="480072"/>
                  </a:lnTo>
                  <a:lnTo>
                    <a:pt x="72705" y="520699"/>
                  </a:lnTo>
                  <a:lnTo>
                    <a:pt x="81969" y="557737"/>
                  </a:lnTo>
                  <a:lnTo>
                    <a:pt x="100738" y="621046"/>
                  </a:lnTo>
                  <a:lnTo>
                    <a:pt x="119832" y="669999"/>
                  </a:lnTo>
                  <a:lnTo>
                    <a:pt x="139250" y="704595"/>
                  </a:lnTo>
                  <a:lnTo>
                    <a:pt x="168986" y="729573"/>
                  </a:lnTo>
                  <a:lnTo>
                    <a:pt x="179060" y="730721"/>
                  </a:lnTo>
                  <a:lnTo>
                    <a:pt x="189215" y="728280"/>
                  </a:lnTo>
                  <a:lnTo>
                    <a:pt x="220166" y="699423"/>
                  </a:lnTo>
                  <a:lnTo>
                    <a:pt x="241206" y="662241"/>
                  </a:lnTo>
                  <a:lnTo>
                    <a:pt x="262570" y="610702"/>
                  </a:lnTo>
                  <a:lnTo>
                    <a:pt x="284258" y="544807"/>
                  </a:lnTo>
                  <a:lnTo>
                    <a:pt x="295224" y="506477"/>
                  </a:lnTo>
                  <a:lnTo>
                    <a:pt x="306271" y="464557"/>
                  </a:lnTo>
                  <a:lnTo>
                    <a:pt x="317399" y="419049"/>
                  </a:lnTo>
                  <a:lnTo>
                    <a:pt x="328608" y="369951"/>
                  </a:lnTo>
                  <a:lnTo>
                    <a:pt x="339898" y="317265"/>
                  </a:lnTo>
                  <a:lnTo>
                    <a:pt x="351269" y="260990"/>
                  </a:lnTo>
                  <a:lnTo>
                    <a:pt x="362722" y="201126"/>
                  </a:lnTo>
                  <a:lnTo>
                    <a:pt x="374255" y="137672"/>
                  </a:lnTo>
                  <a:lnTo>
                    <a:pt x="385870" y="70630"/>
                  </a:lnTo>
                  <a:lnTo>
                    <a:pt x="3975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46864" y="4987319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5" h="128904">
                  <a:moveTo>
                    <a:pt x="45946" y="0"/>
                  </a:moveTo>
                  <a:lnTo>
                    <a:pt x="0" y="128334"/>
                  </a:lnTo>
                  <a:lnTo>
                    <a:pt x="121046" y="113757"/>
                  </a:lnTo>
                  <a:lnTo>
                    <a:pt x="45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976046" y="4281400"/>
              <a:ext cx="398145" cy="730885"/>
            </a:xfrm>
            <a:custGeom>
              <a:avLst/>
              <a:gdLst/>
              <a:ahLst/>
              <a:cxnLst/>
              <a:rect l="l" t="t" r="r" b="b"/>
              <a:pathLst>
                <a:path w="398145" h="730885">
                  <a:moveTo>
                    <a:pt x="397565" y="648204"/>
                  </a:moveTo>
                  <a:lnTo>
                    <a:pt x="387432" y="569845"/>
                  </a:lnTo>
                  <a:lnTo>
                    <a:pt x="378736" y="507683"/>
                  </a:lnTo>
                  <a:lnTo>
                    <a:pt x="369959" y="449111"/>
                  </a:lnTo>
                  <a:lnTo>
                    <a:pt x="361102" y="394128"/>
                  </a:lnTo>
                  <a:lnTo>
                    <a:pt x="352163" y="342734"/>
                  </a:lnTo>
                  <a:lnTo>
                    <a:pt x="343143" y="294929"/>
                  </a:lnTo>
                  <a:lnTo>
                    <a:pt x="334042" y="250713"/>
                  </a:lnTo>
                  <a:lnTo>
                    <a:pt x="324859" y="210086"/>
                  </a:lnTo>
                  <a:lnTo>
                    <a:pt x="315596" y="173048"/>
                  </a:lnTo>
                  <a:lnTo>
                    <a:pt x="296826" y="109739"/>
                  </a:lnTo>
                  <a:lnTo>
                    <a:pt x="277733" y="60786"/>
                  </a:lnTo>
                  <a:lnTo>
                    <a:pt x="258314" y="26189"/>
                  </a:lnTo>
                  <a:lnTo>
                    <a:pt x="228579" y="1211"/>
                  </a:lnTo>
                  <a:lnTo>
                    <a:pt x="218505" y="63"/>
                  </a:lnTo>
                  <a:lnTo>
                    <a:pt x="208350" y="2504"/>
                  </a:lnTo>
                  <a:lnTo>
                    <a:pt x="177398" y="31361"/>
                  </a:lnTo>
                  <a:lnTo>
                    <a:pt x="156359" y="68544"/>
                  </a:lnTo>
                  <a:lnTo>
                    <a:pt x="134995" y="120082"/>
                  </a:lnTo>
                  <a:lnTo>
                    <a:pt x="113306" y="185977"/>
                  </a:lnTo>
                  <a:lnTo>
                    <a:pt x="102340" y="224308"/>
                  </a:lnTo>
                  <a:lnTo>
                    <a:pt x="91294" y="266227"/>
                  </a:lnTo>
                  <a:lnTo>
                    <a:pt x="80166" y="311736"/>
                  </a:lnTo>
                  <a:lnTo>
                    <a:pt x="68957" y="360833"/>
                  </a:lnTo>
                  <a:lnTo>
                    <a:pt x="57666" y="413519"/>
                  </a:lnTo>
                  <a:lnTo>
                    <a:pt x="46295" y="469795"/>
                  </a:lnTo>
                  <a:lnTo>
                    <a:pt x="34843" y="529659"/>
                  </a:lnTo>
                  <a:lnTo>
                    <a:pt x="23310" y="593112"/>
                  </a:lnTo>
                  <a:lnTo>
                    <a:pt x="11695" y="660154"/>
                  </a:lnTo>
                  <a:lnTo>
                    <a:pt x="0" y="730785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311571" y="4909643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5" h="128904">
                  <a:moveTo>
                    <a:pt x="121044" y="0"/>
                  </a:moveTo>
                  <a:lnTo>
                    <a:pt x="0" y="14577"/>
                  </a:lnTo>
                  <a:lnTo>
                    <a:pt x="75098" y="128333"/>
                  </a:lnTo>
                  <a:lnTo>
                    <a:pt x="121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84413" y="5035094"/>
              <a:ext cx="398145" cy="730885"/>
            </a:xfrm>
            <a:custGeom>
              <a:avLst/>
              <a:gdLst/>
              <a:ahLst/>
              <a:cxnLst/>
              <a:rect l="l" t="t" r="r" b="b"/>
              <a:pathLst>
                <a:path w="398145" h="730885">
                  <a:moveTo>
                    <a:pt x="0" y="82581"/>
                  </a:moveTo>
                  <a:lnTo>
                    <a:pt x="10133" y="160940"/>
                  </a:lnTo>
                  <a:lnTo>
                    <a:pt x="18828" y="223101"/>
                  </a:lnTo>
                  <a:lnTo>
                    <a:pt x="27605" y="281673"/>
                  </a:lnTo>
                  <a:lnTo>
                    <a:pt x="36463" y="336657"/>
                  </a:lnTo>
                  <a:lnTo>
                    <a:pt x="45402" y="388051"/>
                  </a:lnTo>
                  <a:lnTo>
                    <a:pt x="54422" y="435856"/>
                  </a:lnTo>
                  <a:lnTo>
                    <a:pt x="63523" y="480072"/>
                  </a:lnTo>
                  <a:lnTo>
                    <a:pt x="72705" y="520699"/>
                  </a:lnTo>
                  <a:lnTo>
                    <a:pt x="81969" y="557737"/>
                  </a:lnTo>
                  <a:lnTo>
                    <a:pt x="100738" y="621046"/>
                  </a:lnTo>
                  <a:lnTo>
                    <a:pt x="119832" y="669999"/>
                  </a:lnTo>
                  <a:lnTo>
                    <a:pt x="139250" y="704595"/>
                  </a:lnTo>
                  <a:lnTo>
                    <a:pt x="168986" y="729573"/>
                  </a:lnTo>
                  <a:lnTo>
                    <a:pt x="179060" y="730721"/>
                  </a:lnTo>
                  <a:lnTo>
                    <a:pt x="189215" y="728280"/>
                  </a:lnTo>
                  <a:lnTo>
                    <a:pt x="220166" y="699423"/>
                  </a:lnTo>
                  <a:lnTo>
                    <a:pt x="241206" y="662241"/>
                  </a:lnTo>
                  <a:lnTo>
                    <a:pt x="262570" y="610702"/>
                  </a:lnTo>
                  <a:lnTo>
                    <a:pt x="284258" y="544807"/>
                  </a:lnTo>
                  <a:lnTo>
                    <a:pt x="295224" y="506477"/>
                  </a:lnTo>
                  <a:lnTo>
                    <a:pt x="306271" y="464557"/>
                  </a:lnTo>
                  <a:lnTo>
                    <a:pt x="317399" y="419049"/>
                  </a:lnTo>
                  <a:lnTo>
                    <a:pt x="328608" y="369951"/>
                  </a:lnTo>
                  <a:lnTo>
                    <a:pt x="339898" y="317265"/>
                  </a:lnTo>
                  <a:lnTo>
                    <a:pt x="351269" y="260990"/>
                  </a:lnTo>
                  <a:lnTo>
                    <a:pt x="362722" y="201126"/>
                  </a:lnTo>
                  <a:lnTo>
                    <a:pt x="374255" y="137672"/>
                  </a:lnTo>
                  <a:lnTo>
                    <a:pt x="385870" y="70630"/>
                  </a:lnTo>
                  <a:lnTo>
                    <a:pt x="39756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925410" y="5009239"/>
              <a:ext cx="121285" cy="128905"/>
            </a:xfrm>
            <a:custGeom>
              <a:avLst/>
              <a:gdLst/>
              <a:ahLst/>
              <a:cxnLst/>
              <a:rect l="l" t="t" r="r" b="b"/>
              <a:pathLst>
                <a:path w="121285" h="128904">
                  <a:moveTo>
                    <a:pt x="45944" y="0"/>
                  </a:moveTo>
                  <a:lnTo>
                    <a:pt x="0" y="128333"/>
                  </a:lnTo>
                  <a:lnTo>
                    <a:pt x="121044" y="113756"/>
                  </a:lnTo>
                  <a:lnTo>
                    <a:pt x="459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33</a:t>
            </a:fld>
            <a:endParaRPr spc="-25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Discussion:</a:t>
            </a:r>
            <a:r>
              <a:rPr spc="-65" dirty="0"/>
              <a:t> </a:t>
            </a:r>
            <a:r>
              <a:rPr dirty="0"/>
              <a:t>I/O</a:t>
            </a:r>
            <a:r>
              <a:rPr spc="-60" dirty="0"/>
              <a:t> </a:t>
            </a:r>
            <a:r>
              <a:rPr spc="-10" dirty="0"/>
              <a:t>buffers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88897"/>
            <a:ext cx="8187690" cy="498157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9525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decouple</a:t>
            </a:r>
            <a:r>
              <a:rPr sz="2200" i="1" spc="-7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processes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from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driver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57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enables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handle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increased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rate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short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duration</a:t>
            </a:r>
            <a:endParaRPr sz="2200">
              <a:latin typeface="Arial"/>
              <a:cs typeface="Arial"/>
            </a:endParaRPr>
          </a:p>
          <a:p>
            <a:pPr marL="812800" marR="150495" lvl="1" indent="-342900">
              <a:lnSpc>
                <a:spcPts val="2600"/>
              </a:lnSpc>
              <a:spcBef>
                <a:spcPts val="57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long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run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amount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avoid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blocking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loss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data)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45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Buffers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create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i="1" spc="-10" dirty="0">
                <a:latin typeface="Arial"/>
                <a:cs typeface="Arial"/>
              </a:rPr>
              <a:t>overhead</a:t>
            </a:r>
            <a:endParaRPr sz="2200">
              <a:latin typeface="Arial"/>
              <a:cs typeface="Arial"/>
            </a:endParaRPr>
          </a:p>
          <a:p>
            <a:pPr marL="812165" lvl="1" indent="-342265">
              <a:spcBef>
                <a:spcPts val="540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Management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structure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Space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memory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copying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complex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buffered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multiple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times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Example: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between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layers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network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protocols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Avoid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possible!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Device</a:t>
            </a:r>
            <a:r>
              <a:rPr spc="-45" dirty="0"/>
              <a:t> </a:t>
            </a:r>
            <a:r>
              <a:rPr dirty="0"/>
              <a:t>control</a:t>
            </a:r>
            <a:r>
              <a:rPr spc="-50" dirty="0"/>
              <a:t> </a:t>
            </a:r>
            <a:r>
              <a:rPr dirty="0"/>
              <a:t>example:</a:t>
            </a:r>
            <a:r>
              <a:rPr spc="-45" dirty="0"/>
              <a:t> </a:t>
            </a:r>
            <a:r>
              <a:rPr spc="-20" dirty="0"/>
              <a:t>disk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1020824"/>
            <a:ext cx="6920230" cy="2182008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Driver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mechanical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properties</a:t>
            </a:r>
            <a:r>
              <a:rPr sz="2200" spc="-10" dirty="0">
                <a:latin typeface="Arial MT"/>
                <a:cs typeface="Arial MT"/>
              </a:rPr>
              <a:t>!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Disk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drivers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usually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queue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multiple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requests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484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order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execution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increase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efficiency</a:t>
            </a:r>
            <a:endParaRPr sz="2000">
              <a:latin typeface="Arial MT"/>
              <a:cs typeface="Arial MT"/>
            </a:endParaRPr>
          </a:p>
          <a:p>
            <a:pPr marL="812165" lvl="1" indent="-342265">
              <a:spcBef>
                <a:spcPts val="475"/>
              </a:spcBef>
              <a:buChar char="•"/>
              <a:tabLst>
                <a:tab pos="812165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request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consists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of: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86006" y="2560300"/>
            <a:ext cx="2071370" cy="159210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54965" indent="-342265">
              <a:spcBef>
                <a:spcPts val="615"/>
              </a:spcBef>
              <a:buChar char="•"/>
              <a:tabLst>
                <a:tab pos="354965" algn="l"/>
              </a:tabLst>
            </a:pPr>
            <a:r>
              <a:rPr dirty="0">
                <a:latin typeface="Arial MT"/>
                <a:cs typeface="Arial MT"/>
              </a:rPr>
              <a:t>Positioning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time:</a:t>
            </a:r>
            <a:endParaRPr>
              <a:latin typeface="Arial MT"/>
              <a:cs typeface="Arial MT"/>
            </a:endParaRPr>
          </a:p>
          <a:p>
            <a:pPr marL="354965" indent="-342265">
              <a:spcBef>
                <a:spcPts val="515"/>
              </a:spcBef>
              <a:buChar char="•"/>
              <a:tabLst>
                <a:tab pos="354965" algn="l"/>
              </a:tabLst>
            </a:pPr>
            <a:r>
              <a:rPr dirty="0">
                <a:latin typeface="Arial MT"/>
                <a:cs typeface="Arial MT"/>
              </a:rPr>
              <a:t>Rotational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delay:</a:t>
            </a:r>
            <a:endParaRPr>
              <a:latin typeface="Arial MT"/>
              <a:cs typeface="Arial MT"/>
            </a:endParaRPr>
          </a:p>
          <a:p>
            <a:pPr marL="354965" indent="-342265">
              <a:spcBef>
                <a:spcPts val="515"/>
              </a:spcBef>
              <a:buChar char="•"/>
              <a:tabLst>
                <a:tab pos="354965" algn="l"/>
              </a:tabLst>
            </a:pPr>
            <a:r>
              <a:rPr dirty="0">
                <a:latin typeface="Arial MT"/>
                <a:cs typeface="Arial MT"/>
              </a:rPr>
              <a:t>Transfer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time:</a:t>
            </a:r>
            <a:endParaRPr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2007" y="2560299"/>
            <a:ext cx="5121275" cy="13535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39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depends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current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position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disk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head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arm </a:t>
            </a:r>
            <a:r>
              <a:rPr dirty="0">
                <a:latin typeface="Arial MT"/>
                <a:cs typeface="Arial MT"/>
              </a:rPr>
              <a:t>time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until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sector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passes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by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read/write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head </a:t>
            </a:r>
            <a:r>
              <a:rPr dirty="0">
                <a:latin typeface="Arial MT"/>
                <a:cs typeface="Arial MT"/>
              </a:rPr>
              <a:t>time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required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transfer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data</a:t>
            </a:r>
            <a:endParaRPr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84208" y="4204499"/>
            <a:ext cx="3081089" cy="18602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19793" y="3932928"/>
            <a:ext cx="13474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Rotation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axis</a:t>
            </a:r>
            <a:endParaRPr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35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5731809" y="3983728"/>
            <a:ext cx="750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solidFill>
                  <a:srgbClr val="0433FF"/>
                </a:solidFill>
                <a:latin typeface="Arial"/>
                <a:cs typeface="Arial"/>
              </a:rPr>
              <a:t>Tracks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71606" y="3912360"/>
            <a:ext cx="4034154" cy="1027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62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spc="-10" dirty="0">
                <a:latin typeface="Arial"/>
                <a:cs typeface="Arial"/>
              </a:rPr>
              <a:t>Optimization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criterium: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ts val="2620"/>
              </a:lnSpc>
            </a:pPr>
            <a:r>
              <a:rPr sz="2200" dirty="0">
                <a:latin typeface="Arial MT"/>
                <a:cs typeface="Arial MT"/>
              </a:rPr>
              <a:t>positioning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  <a:p>
            <a:pPr marR="5080" algn="r">
              <a:spcBef>
                <a:spcPts val="484"/>
              </a:spcBef>
            </a:pPr>
            <a:r>
              <a:rPr spc="-10" dirty="0">
                <a:solidFill>
                  <a:srgbClr val="0433FF"/>
                </a:solidFill>
                <a:latin typeface="Arial"/>
                <a:cs typeface="Arial"/>
              </a:rPr>
              <a:t>Sector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41228" y="4080413"/>
            <a:ext cx="11817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130"/>
              </a:lnSpc>
              <a:spcBef>
                <a:spcPts val="100"/>
              </a:spcBef>
            </a:pPr>
            <a:r>
              <a:rPr spc="-10" dirty="0">
                <a:solidFill>
                  <a:srgbClr val="0433FF"/>
                </a:solidFill>
                <a:latin typeface="Arial"/>
                <a:cs typeface="Arial"/>
              </a:rPr>
              <a:t>Read/write</a:t>
            </a:r>
            <a:endParaRPr>
              <a:latin typeface="Arial"/>
              <a:cs typeface="Arial"/>
            </a:endParaRPr>
          </a:p>
          <a:p>
            <a:pPr marR="5080" algn="r">
              <a:lnSpc>
                <a:spcPts val="2130"/>
              </a:lnSpc>
            </a:pPr>
            <a:r>
              <a:rPr spc="-10" dirty="0">
                <a:solidFill>
                  <a:srgbClr val="0433FF"/>
                </a:solidFill>
                <a:latin typeface="Arial"/>
                <a:cs typeface="Arial"/>
              </a:rPr>
              <a:t>heads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spc="-70" dirty="0"/>
              <a:t> </a:t>
            </a:r>
            <a:r>
              <a:rPr dirty="0"/>
              <a:t>scheduling:</a:t>
            </a:r>
            <a:r>
              <a:rPr spc="-65" dirty="0"/>
              <a:t> </a:t>
            </a:r>
            <a:r>
              <a:rPr spc="-20" dirty="0"/>
              <a:t>FIFO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23393"/>
            <a:ext cx="7331075" cy="1832553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44805" indent="-332105">
              <a:spcBef>
                <a:spcPts val="630"/>
              </a:spcBef>
              <a:buChar char="•"/>
              <a:tabLst>
                <a:tab pos="344805" algn="l"/>
              </a:tabLst>
            </a:pPr>
            <a:r>
              <a:rPr sz="2100" dirty="0">
                <a:latin typeface="Arial MT"/>
                <a:cs typeface="Arial MT"/>
              </a:rPr>
              <a:t>Process</a:t>
            </a:r>
            <a:r>
              <a:rPr sz="2100" spc="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requests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in</a:t>
            </a:r>
            <a:r>
              <a:rPr sz="2100" spc="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order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their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arrival</a:t>
            </a:r>
            <a:r>
              <a:rPr sz="2100" spc="5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</a:t>
            </a:r>
            <a:r>
              <a:rPr sz="2100" dirty="0">
                <a:latin typeface="Arial"/>
                <a:cs typeface="Arial"/>
              </a:rPr>
              <a:t>first</a:t>
            </a:r>
            <a:r>
              <a:rPr sz="2100" spc="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in</a:t>
            </a:r>
            <a:r>
              <a:rPr sz="2100" spc="60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first</a:t>
            </a:r>
            <a:r>
              <a:rPr sz="2100" spc="55" dirty="0">
                <a:latin typeface="Arial"/>
                <a:cs typeface="Arial"/>
              </a:rPr>
              <a:t> </a:t>
            </a:r>
            <a:r>
              <a:rPr sz="2100" spc="-20" dirty="0">
                <a:latin typeface="Arial"/>
                <a:cs typeface="Arial"/>
              </a:rPr>
              <a:t>out</a:t>
            </a:r>
            <a:r>
              <a:rPr sz="2100" spc="-20" dirty="0">
                <a:latin typeface="Arial MT"/>
                <a:cs typeface="Arial MT"/>
              </a:rPr>
              <a:t>)</a:t>
            </a:r>
            <a:endParaRPr sz="2100">
              <a:latin typeface="Arial MT"/>
              <a:cs typeface="Arial MT"/>
            </a:endParaRPr>
          </a:p>
          <a:p>
            <a:pPr marL="802005" marR="419100" lvl="1" indent="-332740">
              <a:lnSpc>
                <a:spcPts val="2500"/>
              </a:lnSpc>
              <a:spcBef>
                <a:spcPts val="640"/>
              </a:spcBef>
              <a:buChar char="•"/>
              <a:tabLst>
                <a:tab pos="802005" algn="l"/>
              </a:tabLst>
            </a:pPr>
            <a:r>
              <a:rPr sz="2100" dirty="0">
                <a:latin typeface="Arial MT"/>
                <a:cs typeface="Arial MT"/>
              </a:rPr>
              <a:t>Reference</a:t>
            </a:r>
            <a:r>
              <a:rPr sz="2100" spc="8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sequence</a:t>
            </a:r>
            <a:r>
              <a:rPr sz="2100" spc="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(sequence</a:t>
            </a:r>
            <a:r>
              <a:rPr sz="2100" spc="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9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track</a:t>
            </a:r>
            <a:r>
              <a:rPr sz="2100" spc="9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numbers): </a:t>
            </a:r>
            <a:r>
              <a:rPr sz="2100" dirty="0">
                <a:latin typeface="Arial MT"/>
                <a:cs typeface="Arial MT"/>
              </a:rPr>
              <a:t>98,</a:t>
            </a:r>
            <a:r>
              <a:rPr sz="2100" spc="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183,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37,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122,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14,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124,</a:t>
            </a:r>
            <a:r>
              <a:rPr sz="2100" spc="4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65,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67</a:t>
            </a:r>
            <a:endParaRPr sz="2100">
              <a:latin typeface="Arial MT"/>
              <a:cs typeface="Arial MT"/>
            </a:endParaRPr>
          </a:p>
          <a:p>
            <a:pPr marL="802005" lvl="1" indent="-332105">
              <a:spcBef>
                <a:spcPts val="459"/>
              </a:spcBef>
              <a:buChar char="•"/>
              <a:tabLst>
                <a:tab pos="802005" algn="l"/>
              </a:tabLst>
            </a:pPr>
            <a:r>
              <a:rPr sz="2100" dirty="0">
                <a:latin typeface="Arial MT"/>
                <a:cs typeface="Arial MT"/>
              </a:rPr>
              <a:t>Current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track: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53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606" y="5046264"/>
            <a:ext cx="4742180" cy="1765868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44805" indent="-332105">
              <a:spcBef>
                <a:spcPts val="630"/>
              </a:spcBef>
              <a:buChar char="•"/>
              <a:tabLst>
                <a:tab pos="344805" algn="l"/>
              </a:tabLst>
            </a:pPr>
            <a:r>
              <a:rPr sz="2100" spc="-10" dirty="0">
                <a:latin typeface="Arial MT"/>
                <a:cs typeface="Arial MT"/>
              </a:rPr>
              <a:t>Total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number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dirty="0">
                <a:latin typeface="Arial"/>
                <a:cs typeface="Arial"/>
              </a:rPr>
              <a:t>track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changes:</a:t>
            </a:r>
            <a:r>
              <a:rPr sz="2100" spc="45" dirty="0">
                <a:latin typeface="Arial"/>
                <a:cs typeface="Arial"/>
              </a:rPr>
              <a:t> </a:t>
            </a:r>
            <a:r>
              <a:rPr sz="2100" spc="-25" dirty="0">
                <a:latin typeface="Arial"/>
                <a:cs typeface="Arial"/>
              </a:rPr>
              <a:t>640</a:t>
            </a:r>
            <a:endParaRPr sz="2100">
              <a:latin typeface="Arial"/>
              <a:cs typeface="Arial"/>
            </a:endParaRPr>
          </a:p>
          <a:p>
            <a:pPr marL="344805" marR="291465" indent="-332740">
              <a:lnSpc>
                <a:spcPts val="2500"/>
              </a:lnSpc>
              <a:spcBef>
                <a:spcPts val="640"/>
              </a:spcBef>
              <a:buChar char="•"/>
              <a:tabLst>
                <a:tab pos="344805" algn="l"/>
              </a:tabLst>
            </a:pPr>
            <a:r>
              <a:rPr sz="2100" dirty="0">
                <a:latin typeface="Arial MT"/>
                <a:cs typeface="Arial MT"/>
              </a:rPr>
              <a:t>Large</a:t>
            </a:r>
            <a:r>
              <a:rPr sz="2100" spc="6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movements</a:t>
            </a:r>
            <a:r>
              <a:rPr sz="2100" spc="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of</a:t>
            </a:r>
            <a:r>
              <a:rPr sz="2100" spc="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the</a:t>
            </a:r>
            <a:r>
              <a:rPr sz="2100" spc="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disk</a:t>
            </a:r>
            <a:r>
              <a:rPr sz="2100" spc="65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arm: </a:t>
            </a:r>
            <a:r>
              <a:rPr sz="2100" dirty="0">
                <a:latin typeface="Arial MT"/>
                <a:cs typeface="Arial MT"/>
              </a:rPr>
              <a:t>long</a:t>
            </a:r>
            <a:r>
              <a:rPr sz="2100" spc="10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average</a:t>
            </a:r>
            <a:r>
              <a:rPr sz="2100" spc="10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processing</a:t>
            </a:r>
            <a:r>
              <a:rPr sz="2100" spc="10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time!</a:t>
            </a:r>
            <a:endParaRPr sz="2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9362" y="2732085"/>
            <a:ext cx="6291230" cy="204297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36</a:t>
            </a:fld>
            <a:endParaRPr spc="-25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spc="-70" dirty="0"/>
              <a:t> </a:t>
            </a:r>
            <a:r>
              <a:rPr dirty="0"/>
              <a:t>scheduling:</a:t>
            </a:r>
            <a:r>
              <a:rPr spc="-65" dirty="0"/>
              <a:t> </a:t>
            </a:r>
            <a:r>
              <a:rPr spc="-20" dirty="0"/>
              <a:t>SSTF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88896"/>
            <a:ext cx="8233409" cy="183896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66421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shortest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prioritized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dirty="0">
                <a:latin typeface="Arial"/>
                <a:cs typeface="Arial"/>
              </a:rPr>
              <a:t>shortest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seek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time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first</a:t>
            </a:r>
            <a:r>
              <a:rPr sz="2200" spc="-10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45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reference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sequence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spc="-10" dirty="0">
                <a:latin typeface="Arial MT"/>
                <a:cs typeface="Arial MT"/>
              </a:rPr>
              <a:t>(Assumption: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positioning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proportional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track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distance)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71606" y="4872480"/>
            <a:ext cx="7791450" cy="15638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spc="-45" dirty="0">
                <a:latin typeface="Arial MT"/>
                <a:cs typeface="Arial MT"/>
              </a:rPr>
              <a:t>Total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track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changes: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236</a:t>
            </a:r>
            <a:endParaRPr sz="2200">
              <a:latin typeface="Arial"/>
              <a:cs typeface="Arial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Similar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SJF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scheduling,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SSTF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lead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i="1" spc="-10" dirty="0">
                <a:latin typeface="Arial"/>
                <a:cs typeface="Arial"/>
              </a:rPr>
              <a:t>starvation</a:t>
            </a:r>
            <a:r>
              <a:rPr sz="2200" spc="-10" dirty="0">
                <a:latin typeface="Arial MT"/>
                <a:cs typeface="Arial MT"/>
              </a:rPr>
              <a:t>!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still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optimal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9505" y="2740929"/>
            <a:ext cx="6314271" cy="205046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37</a:t>
            </a:fld>
            <a:endParaRPr spc="-25" dirty="0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8481" y="2737896"/>
            <a:ext cx="6329064" cy="205526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I/O</a:t>
            </a:r>
            <a:r>
              <a:rPr spc="-70" dirty="0"/>
              <a:t> </a:t>
            </a:r>
            <a:r>
              <a:rPr dirty="0"/>
              <a:t>scheduling:</a:t>
            </a:r>
            <a:r>
              <a:rPr spc="-65" dirty="0"/>
              <a:t> </a:t>
            </a:r>
            <a:r>
              <a:rPr spc="-10" dirty="0"/>
              <a:t>Elevator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871607" y="1088896"/>
            <a:ext cx="7947025" cy="142494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2600"/>
              </a:lnSpc>
              <a:spcBef>
                <a:spcPts val="219"/>
              </a:spcBef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Move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disk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direction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until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are </a:t>
            </a:r>
            <a:r>
              <a:rPr sz="2200" dirty="0">
                <a:latin typeface="Arial MT"/>
                <a:cs typeface="Arial MT"/>
              </a:rPr>
              <a:t>available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</a:t>
            </a:r>
            <a:r>
              <a:rPr sz="2200" dirty="0">
                <a:latin typeface="Arial"/>
                <a:cs typeface="Arial"/>
              </a:rPr>
              <a:t>elevator</a:t>
            </a:r>
            <a:r>
              <a:rPr sz="2200" spc="-9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scheduling</a:t>
            </a:r>
            <a:r>
              <a:rPr sz="2200" spc="-10" dirty="0">
                <a:latin typeface="Arial MT"/>
                <a:cs typeface="Arial MT"/>
              </a:rPr>
              <a:t>)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lnSpc>
                <a:spcPts val="2620"/>
              </a:lnSpc>
              <a:spcBef>
                <a:spcPts val="45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Same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reference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sequence</a:t>
            </a:r>
            <a:endParaRPr sz="2200">
              <a:latin typeface="Arial MT"/>
              <a:cs typeface="Arial MT"/>
            </a:endParaRPr>
          </a:p>
          <a:p>
            <a:pPr marL="812800">
              <a:lnSpc>
                <a:spcPts val="2620"/>
              </a:lnSpc>
            </a:pPr>
            <a:r>
              <a:rPr sz="2200" dirty="0">
                <a:latin typeface="Arial MT"/>
                <a:cs typeface="Arial MT"/>
              </a:rPr>
              <a:t>(assumption: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head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moves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direction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0)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1606" y="4799328"/>
            <a:ext cx="7544434" cy="156389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spc="-45" dirty="0">
                <a:latin typeface="Arial MT"/>
                <a:cs typeface="Arial MT"/>
              </a:rPr>
              <a:t>Total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track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changes: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208</a:t>
            </a:r>
            <a:endParaRPr sz="2200">
              <a:latin typeface="Arial"/>
              <a:cs typeface="Arial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New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requests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executed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without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additional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positioning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time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No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starvation,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waiting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possible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Discussion:</a:t>
            </a:r>
            <a:r>
              <a:rPr spc="-60" dirty="0"/>
              <a:t> </a:t>
            </a:r>
            <a:r>
              <a:rPr dirty="0"/>
              <a:t>I/O</a:t>
            </a:r>
            <a:r>
              <a:rPr spc="-60" dirty="0"/>
              <a:t> </a:t>
            </a:r>
            <a:r>
              <a:rPr dirty="0"/>
              <a:t>scheduling</a:t>
            </a:r>
            <a:r>
              <a:rPr spc="-55" dirty="0"/>
              <a:t> </a:t>
            </a:r>
            <a:r>
              <a:rPr spc="-10" dirty="0"/>
              <a:t>today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25961"/>
            <a:ext cx="8267700" cy="5421356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34645" indent="-321945">
              <a:spcBef>
                <a:spcPts val="575"/>
              </a:spcBef>
              <a:buChar char="•"/>
              <a:tabLst>
                <a:tab pos="334645" algn="l"/>
              </a:tabLst>
            </a:pPr>
            <a:r>
              <a:rPr sz="2050" dirty="0">
                <a:latin typeface="Arial MT"/>
                <a:cs typeface="Arial MT"/>
              </a:rPr>
              <a:t>Disks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are</a:t>
            </a:r>
            <a:r>
              <a:rPr sz="2050" spc="4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"</a:t>
            </a:r>
            <a:r>
              <a:rPr sz="2050" i="1" dirty="0">
                <a:latin typeface="Arial"/>
                <a:cs typeface="Arial"/>
              </a:rPr>
              <a:t>intelligent</a:t>
            </a:r>
            <a:r>
              <a:rPr sz="2050" dirty="0">
                <a:latin typeface="Arial MT"/>
                <a:cs typeface="Arial MT"/>
              </a:rPr>
              <a:t>"</a:t>
            </a:r>
            <a:r>
              <a:rPr sz="2050" spc="4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devices</a:t>
            </a:r>
            <a:endParaRPr sz="2050">
              <a:latin typeface="Arial MT"/>
              <a:cs typeface="Arial MT"/>
            </a:endParaRPr>
          </a:p>
          <a:p>
            <a:pPr marL="791845" lvl="1" indent="-321945">
              <a:spcBef>
                <a:spcPts val="484"/>
              </a:spcBef>
              <a:buChar char="•"/>
              <a:tabLst>
                <a:tab pos="791845" algn="l"/>
              </a:tabLst>
            </a:pPr>
            <a:r>
              <a:rPr sz="2050" dirty="0">
                <a:latin typeface="Arial MT"/>
                <a:cs typeface="Arial MT"/>
              </a:rPr>
              <a:t>Physical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properties</a:t>
            </a:r>
            <a:r>
              <a:rPr sz="2050" spc="4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are</a:t>
            </a:r>
            <a:r>
              <a:rPr sz="2050" spc="5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hidden</a:t>
            </a:r>
            <a:r>
              <a:rPr sz="2050" spc="5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(logical</a:t>
            </a:r>
            <a:r>
              <a:rPr sz="2050" spc="5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blocks)</a:t>
            </a:r>
            <a:endParaRPr sz="2050">
              <a:latin typeface="Arial MT"/>
              <a:cs typeface="Arial MT"/>
            </a:endParaRPr>
          </a:p>
          <a:p>
            <a:pPr marL="791845" lvl="1" indent="-321945">
              <a:spcBef>
                <a:spcPts val="480"/>
              </a:spcBef>
              <a:buChar char="•"/>
              <a:tabLst>
                <a:tab pos="791845" algn="l"/>
              </a:tabLst>
            </a:pPr>
            <a:r>
              <a:rPr sz="2050" dirty="0">
                <a:latin typeface="Arial MT"/>
                <a:cs typeface="Arial MT"/>
              </a:rPr>
              <a:t>Disks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have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huge</a:t>
            </a:r>
            <a:r>
              <a:rPr sz="2050" spc="4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caches</a:t>
            </a:r>
            <a:endParaRPr sz="2050">
              <a:latin typeface="Arial MT"/>
              <a:cs typeface="Arial MT"/>
            </a:endParaRPr>
          </a:p>
          <a:p>
            <a:pPr marL="791845" lvl="1" indent="-321945">
              <a:spcBef>
                <a:spcPts val="480"/>
              </a:spcBef>
              <a:buFont typeface="Arial MT"/>
              <a:buChar char="•"/>
              <a:tabLst>
                <a:tab pos="791845" algn="l"/>
              </a:tabLst>
            </a:pPr>
            <a:r>
              <a:rPr sz="2050" i="1" dirty="0">
                <a:latin typeface="Arial"/>
                <a:cs typeface="Arial"/>
              </a:rPr>
              <a:t>Solid</a:t>
            </a:r>
            <a:r>
              <a:rPr sz="2050" i="1" spc="4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State</a:t>
            </a:r>
            <a:r>
              <a:rPr sz="2050" i="1" spc="4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Disks</a:t>
            </a:r>
            <a:r>
              <a:rPr sz="2050" i="1" spc="40" dirty="0">
                <a:latin typeface="Arial"/>
                <a:cs typeface="Arial"/>
              </a:rPr>
              <a:t> </a:t>
            </a:r>
            <a:r>
              <a:rPr sz="2050" dirty="0">
                <a:latin typeface="Arial MT"/>
                <a:cs typeface="Arial MT"/>
              </a:rPr>
              <a:t>no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longer</a:t>
            </a:r>
            <a:r>
              <a:rPr sz="2050" spc="4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contain</a:t>
            </a:r>
            <a:r>
              <a:rPr sz="2050" spc="4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mechanical</a:t>
            </a:r>
            <a:r>
              <a:rPr sz="2050" spc="4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parts</a:t>
            </a:r>
            <a:endParaRPr sz="2050">
              <a:latin typeface="Arial MT"/>
              <a:cs typeface="Arial MT"/>
            </a:endParaRPr>
          </a:p>
          <a:p>
            <a:pPr marL="334645" indent="-321945">
              <a:spcBef>
                <a:spcPts val="480"/>
              </a:spcBef>
              <a:buChar char="•"/>
              <a:tabLst>
                <a:tab pos="334645" algn="l"/>
              </a:tabLst>
            </a:pPr>
            <a:r>
              <a:rPr sz="2050" spc="-10" dirty="0">
                <a:latin typeface="Arial MT"/>
                <a:cs typeface="Arial MT"/>
              </a:rPr>
              <a:t>I/O-</a:t>
            </a:r>
            <a:r>
              <a:rPr sz="2050" dirty="0">
                <a:latin typeface="Arial MT"/>
                <a:cs typeface="Arial MT"/>
              </a:rPr>
              <a:t>scheduling</a:t>
            </a:r>
            <a:r>
              <a:rPr sz="2050" spc="5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slowly</a:t>
            </a:r>
            <a:r>
              <a:rPr sz="2050" spc="5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loses</a:t>
            </a:r>
            <a:r>
              <a:rPr sz="2050" spc="5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relevance</a:t>
            </a:r>
            <a:endParaRPr sz="2050">
              <a:latin typeface="Arial MT"/>
              <a:cs typeface="Arial MT"/>
            </a:endParaRPr>
          </a:p>
          <a:p>
            <a:pPr marL="791845" lvl="1" indent="-321945">
              <a:spcBef>
                <a:spcPts val="484"/>
              </a:spcBef>
              <a:buChar char="•"/>
              <a:tabLst>
                <a:tab pos="791845" algn="l"/>
              </a:tabLst>
            </a:pPr>
            <a:r>
              <a:rPr sz="2050" dirty="0">
                <a:latin typeface="Arial MT"/>
                <a:cs typeface="Arial MT"/>
              </a:rPr>
              <a:t>Success of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given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strategy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is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more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difficult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to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predict</a:t>
            </a:r>
            <a:endParaRPr sz="2050">
              <a:latin typeface="Arial MT"/>
              <a:cs typeface="Arial MT"/>
            </a:endParaRPr>
          </a:p>
          <a:p>
            <a:pPr lvl="1">
              <a:spcBef>
                <a:spcPts val="52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334645" indent="-321945">
              <a:spcBef>
                <a:spcPts val="5"/>
              </a:spcBef>
              <a:buChar char="•"/>
              <a:tabLst>
                <a:tab pos="334645" algn="l"/>
              </a:tabLst>
            </a:pPr>
            <a:r>
              <a:rPr sz="2050" dirty="0">
                <a:latin typeface="Arial MT"/>
                <a:cs typeface="Arial MT"/>
              </a:rPr>
              <a:t>Nevertheless,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I/O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scheduling</a:t>
            </a:r>
            <a:r>
              <a:rPr sz="2050" spc="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is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still</a:t>
            </a:r>
            <a:r>
              <a:rPr sz="2050" spc="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very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important</a:t>
            </a:r>
            <a:endParaRPr sz="2050">
              <a:latin typeface="Arial MT"/>
              <a:cs typeface="Arial MT"/>
            </a:endParaRPr>
          </a:p>
          <a:p>
            <a:pPr marL="334645" indent="-321945">
              <a:spcBef>
                <a:spcPts val="480"/>
              </a:spcBef>
              <a:buChar char="•"/>
              <a:tabLst>
                <a:tab pos="334645" algn="l"/>
              </a:tabLst>
            </a:pPr>
            <a:r>
              <a:rPr sz="2050" dirty="0">
                <a:latin typeface="Arial MT"/>
                <a:cs typeface="Arial MT"/>
              </a:rPr>
              <a:t>CPU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speeds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increase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further,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disk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speeds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do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spc="-25" dirty="0">
                <a:latin typeface="Arial MT"/>
                <a:cs typeface="Arial MT"/>
              </a:rPr>
              <a:t>not</a:t>
            </a:r>
            <a:endParaRPr sz="2050">
              <a:latin typeface="Arial MT"/>
              <a:cs typeface="Arial MT"/>
            </a:endParaRPr>
          </a:p>
          <a:p>
            <a:pPr marL="791845" lvl="1" indent="-321945">
              <a:lnSpc>
                <a:spcPts val="2430"/>
              </a:lnSpc>
              <a:spcBef>
                <a:spcPts val="480"/>
              </a:spcBef>
              <a:buFont typeface="Arial MT"/>
              <a:buChar char="•"/>
              <a:tabLst>
                <a:tab pos="791845" algn="l"/>
              </a:tabLst>
            </a:pPr>
            <a:r>
              <a:rPr sz="2050" dirty="0">
                <a:latin typeface="Arial"/>
                <a:cs typeface="Arial"/>
              </a:rPr>
              <a:t>Linux</a:t>
            </a:r>
            <a:r>
              <a:rPr sz="2050" spc="10" dirty="0">
                <a:latin typeface="Arial"/>
                <a:cs typeface="Arial"/>
              </a:rPr>
              <a:t> </a:t>
            </a:r>
            <a:r>
              <a:rPr sz="2050" dirty="0">
                <a:latin typeface="Arial MT"/>
                <a:cs typeface="Arial MT"/>
              </a:rPr>
              <a:t>currently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implements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two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different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variants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of</a:t>
            </a:r>
            <a:r>
              <a:rPr sz="2050" spc="5" dirty="0">
                <a:latin typeface="Arial MT"/>
                <a:cs typeface="Arial MT"/>
              </a:rPr>
              <a:t> </a:t>
            </a:r>
            <a:r>
              <a:rPr sz="2050" spc="-25" dirty="0">
                <a:latin typeface="Arial MT"/>
                <a:cs typeface="Arial MT"/>
              </a:rPr>
              <a:t>the</a:t>
            </a:r>
            <a:endParaRPr sz="2050">
              <a:latin typeface="Arial MT"/>
              <a:cs typeface="Arial MT"/>
            </a:endParaRPr>
          </a:p>
          <a:p>
            <a:pPr marL="791845">
              <a:lnSpc>
                <a:spcPts val="2430"/>
              </a:lnSpc>
            </a:pPr>
            <a:r>
              <a:rPr sz="2050" dirty="0">
                <a:latin typeface="Arial"/>
                <a:cs typeface="Arial"/>
              </a:rPr>
              <a:t>elevator</a:t>
            </a:r>
            <a:r>
              <a:rPr sz="2050" spc="15" dirty="0">
                <a:latin typeface="Arial"/>
                <a:cs typeface="Arial"/>
              </a:rPr>
              <a:t> </a:t>
            </a:r>
            <a:r>
              <a:rPr sz="2050" dirty="0">
                <a:latin typeface="Arial"/>
                <a:cs typeface="Arial"/>
              </a:rPr>
              <a:t>algorithm</a:t>
            </a:r>
            <a:r>
              <a:rPr sz="2050" spc="20" dirty="0">
                <a:latin typeface="Arial"/>
                <a:cs typeface="Arial"/>
              </a:rPr>
              <a:t> </a:t>
            </a:r>
            <a:r>
              <a:rPr sz="2050" dirty="0">
                <a:latin typeface="Arial MT"/>
                <a:cs typeface="Arial MT"/>
              </a:rPr>
              <a:t>(+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FIFO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for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"disks"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without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positioning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time):</a:t>
            </a:r>
            <a:endParaRPr sz="2050">
              <a:latin typeface="Arial MT"/>
              <a:cs typeface="Arial MT"/>
            </a:endParaRPr>
          </a:p>
          <a:p>
            <a:pPr marL="1249045" lvl="2" indent="-322580">
              <a:spcBef>
                <a:spcPts val="480"/>
              </a:spcBef>
              <a:buChar char="•"/>
              <a:tabLst>
                <a:tab pos="1249045" algn="l"/>
              </a:tabLst>
            </a:pPr>
            <a:r>
              <a:rPr sz="2050" dirty="0">
                <a:latin typeface="Arial MT"/>
                <a:cs typeface="Arial MT"/>
              </a:rPr>
              <a:t>DEADLINE: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prioritizes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read</a:t>
            </a:r>
            <a:r>
              <a:rPr sz="2050" spc="3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requests</a:t>
            </a:r>
            <a:r>
              <a:rPr sz="2050" spc="2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(shorter</a:t>
            </a:r>
            <a:r>
              <a:rPr sz="2050" spc="30" dirty="0">
                <a:latin typeface="Arial MT"/>
                <a:cs typeface="Arial MT"/>
              </a:rPr>
              <a:t> </a:t>
            </a:r>
            <a:r>
              <a:rPr sz="2050" spc="-10" dirty="0">
                <a:latin typeface="Arial MT"/>
                <a:cs typeface="Arial MT"/>
              </a:rPr>
              <a:t>deadlines)</a:t>
            </a:r>
            <a:endParaRPr sz="2050">
              <a:latin typeface="Arial MT"/>
              <a:cs typeface="Arial MT"/>
            </a:endParaRPr>
          </a:p>
          <a:p>
            <a:pPr marL="1249045" marR="163830" lvl="2" indent="-322580">
              <a:lnSpc>
                <a:spcPts val="2400"/>
              </a:lnSpc>
              <a:spcBef>
                <a:spcPts val="615"/>
              </a:spcBef>
              <a:buChar char="•"/>
              <a:tabLst>
                <a:tab pos="1249045" algn="l"/>
              </a:tabLst>
            </a:pPr>
            <a:r>
              <a:rPr sz="2050" dirty="0">
                <a:latin typeface="Arial MT"/>
                <a:cs typeface="Arial MT"/>
              </a:rPr>
              <a:t>COMPLETE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FAIR: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all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processes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get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an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identical</a:t>
            </a:r>
            <a:r>
              <a:rPr sz="2050" spc="15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fraction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spc="-25" dirty="0">
                <a:latin typeface="Arial MT"/>
                <a:cs typeface="Arial MT"/>
              </a:rPr>
              <a:t>of </a:t>
            </a:r>
            <a:r>
              <a:rPr sz="2050" dirty="0">
                <a:latin typeface="Arial MT"/>
                <a:cs typeface="Arial MT"/>
              </a:rPr>
              <a:t>the</a:t>
            </a:r>
            <a:r>
              <a:rPr sz="2050" spc="-10" dirty="0">
                <a:latin typeface="Arial MT"/>
                <a:cs typeface="Arial MT"/>
              </a:rPr>
              <a:t> </a:t>
            </a:r>
            <a:r>
              <a:rPr sz="2050" dirty="0">
                <a:latin typeface="Arial MT"/>
                <a:cs typeface="Arial MT"/>
              </a:rPr>
              <a:t>I/O</a:t>
            </a:r>
            <a:r>
              <a:rPr sz="2050" spc="-10" dirty="0">
                <a:latin typeface="Arial MT"/>
                <a:cs typeface="Arial MT"/>
              </a:rPr>
              <a:t> bandwidth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5692309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45" dirty="0"/>
              <a:t> </a:t>
            </a:r>
            <a:r>
              <a:rPr dirty="0"/>
              <a:t>PC</a:t>
            </a:r>
            <a:r>
              <a:rPr spc="-35" dirty="0"/>
              <a:t> </a:t>
            </a:r>
            <a:r>
              <a:rPr spc="-10" dirty="0"/>
              <a:t>keyboard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7" y="1020825"/>
            <a:ext cx="7484745" cy="419987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Serial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communication,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oriented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30268" y="4224003"/>
            <a:ext cx="2612390" cy="1717137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4130" rIns="0" bIns="0" rtlCol="0">
            <a:spAutoFit/>
          </a:bodyPr>
          <a:lstStyle/>
          <a:p>
            <a:pPr marL="45085">
              <a:lnSpc>
                <a:spcPts val="1750"/>
              </a:lnSpc>
              <a:spcBef>
                <a:spcPts val="190"/>
              </a:spcBef>
            </a:pPr>
            <a:r>
              <a:rPr lang="en-GB" sz="1500" dirty="0">
                <a:latin typeface="Arial MT"/>
                <a:cs typeface="Arial MT"/>
              </a:rPr>
              <a:t>Tasks of the software:</a:t>
            </a:r>
          </a:p>
          <a:p>
            <a:pPr marL="330835" indent="-285750">
              <a:lnSpc>
                <a:spcPts val="175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latin typeface="Arial MT"/>
                <a:cs typeface="Arial MT"/>
              </a:rPr>
              <a:t>Initialization of the controller</a:t>
            </a:r>
          </a:p>
          <a:p>
            <a:pPr marL="330835" indent="-285750">
              <a:lnSpc>
                <a:spcPts val="175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latin typeface="Arial MT"/>
                <a:cs typeface="Arial MT"/>
              </a:rPr>
              <a:t>Fetch characters from the keyboard</a:t>
            </a:r>
          </a:p>
          <a:p>
            <a:pPr marL="330835" indent="-285750">
              <a:lnSpc>
                <a:spcPts val="1750"/>
              </a:lnSpc>
              <a:spcBef>
                <a:spcPts val="190"/>
              </a:spcBef>
              <a:buFont typeface="Arial" panose="020B0604020202020204" pitchFamily="34" charset="0"/>
              <a:buChar char="•"/>
            </a:pPr>
            <a:r>
              <a:rPr lang="en-GB" sz="1500" dirty="0">
                <a:latin typeface="Arial MT"/>
                <a:cs typeface="Arial MT"/>
              </a:rPr>
              <a:t>Send command (e.g. for switching LEDs)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947351" y="1640547"/>
            <a:ext cx="4874895" cy="2727960"/>
            <a:chOff x="2423350" y="1640547"/>
            <a:chExt cx="4874895" cy="27279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1077" y="1866442"/>
              <a:ext cx="1139786" cy="250172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01566" y="1909942"/>
              <a:ext cx="1016000" cy="2388235"/>
            </a:xfrm>
            <a:custGeom>
              <a:avLst/>
              <a:gdLst/>
              <a:ahLst/>
              <a:cxnLst/>
              <a:rect l="l" t="t" r="r" b="b"/>
              <a:pathLst>
                <a:path w="1016000" h="2388235">
                  <a:moveTo>
                    <a:pt x="788523" y="68529"/>
                  </a:moveTo>
                  <a:lnTo>
                    <a:pt x="827700" y="43848"/>
                  </a:lnTo>
                  <a:lnTo>
                    <a:pt x="863175" y="24655"/>
                  </a:lnTo>
                  <a:lnTo>
                    <a:pt x="909442" y="6154"/>
                  </a:lnTo>
                  <a:lnTo>
                    <a:pt x="947376" y="0"/>
                  </a:lnTo>
                  <a:lnTo>
                    <a:pt x="958169" y="692"/>
                  </a:lnTo>
                  <a:lnTo>
                    <a:pt x="998246" y="24732"/>
                  </a:lnTo>
                  <a:lnTo>
                    <a:pt x="1013642" y="68657"/>
                  </a:lnTo>
                  <a:lnTo>
                    <a:pt x="1015785" y="98852"/>
                  </a:lnTo>
                  <a:lnTo>
                    <a:pt x="1015468" y="116006"/>
                  </a:lnTo>
                  <a:lnTo>
                    <a:pt x="1012055" y="154432"/>
                  </a:lnTo>
                  <a:lnTo>
                    <a:pt x="1004939" y="198345"/>
                  </a:lnTo>
                  <a:lnTo>
                    <a:pt x="994120" y="247745"/>
                  </a:lnTo>
                  <a:lnTo>
                    <a:pt x="979597" y="302633"/>
                  </a:lnTo>
                  <a:lnTo>
                    <a:pt x="961371" y="363008"/>
                  </a:lnTo>
                  <a:lnTo>
                    <a:pt x="939441" y="428871"/>
                  </a:lnTo>
                  <a:lnTo>
                    <a:pt x="913808" y="500222"/>
                  </a:lnTo>
                  <a:lnTo>
                    <a:pt x="899602" y="537955"/>
                  </a:lnTo>
                  <a:lnTo>
                    <a:pt x="884471" y="577060"/>
                  </a:lnTo>
                  <a:lnTo>
                    <a:pt x="868413" y="617537"/>
                  </a:lnTo>
                  <a:lnTo>
                    <a:pt x="851430" y="659385"/>
                  </a:lnTo>
                  <a:lnTo>
                    <a:pt x="833521" y="702606"/>
                  </a:lnTo>
                  <a:lnTo>
                    <a:pt x="814687" y="747198"/>
                  </a:lnTo>
                  <a:lnTo>
                    <a:pt x="794926" y="793163"/>
                  </a:lnTo>
                  <a:lnTo>
                    <a:pt x="774239" y="840499"/>
                  </a:lnTo>
                  <a:lnTo>
                    <a:pt x="752627" y="889207"/>
                  </a:lnTo>
                  <a:lnTo>
                    <a:pt x="730088" y="939287"/>
                  </a:lnTo>
                  <a:lnTo>
                    <a:pt x="706624" y="990739"/>
                  </a:lnTo>
                  <a:lnTo>
                    <a:pt x="682234" y="1043563"/>
                  </a:lnTo>
                  <a:lnTo>
                    <a:pt x="656918" y="1097758"/>
                  </a:lnTo>
                  <a:lnTo>
                    <a:pt x="630676" y="1153326"/>
                  </a:lnTo>
                  <a:lnTo>
                    <a:pt x="603509" y="1210265"/>
                  </a:lnTo>
                  <a:lnTo>
                    <a:pt x="575415" y="1268576"/>
                  </a:lnTo>
                  <a:lnTo>
                    <a:pt x="546396" y="1328259"/>
                  </a:lnTo>
                  <a:lnTo>
                    <a:pt x="516450" y="1389314"/>
                  </a:lnTo>
                  <a:lnTo>
                    <a:pt x="485579" y="1451741"/>
                  </a:lnTo>
                  <a:lnTo>
                    <a:pt x="453782" y="1515540"/>
                  </a:lnTo>
                  <a:lnTo>
                    <a:pt x="421059" y="1580711"/>
                  </a:lnTo>
                  <a:lnTo>
                    <a:pt x="387410" y="1647253"/>
                  </a:lnTo>
                  <a:lnTo>
                    <a:pt x="352836" y="1715168"/>
                  </a:lnTo>
                  <a:lnTo>
                    <a:pt x="317335" y="1784454"/>
                  </a:lnTo>
                  <a:lnTo>
                    <a:pt x="280909" y="1855112"/>
                  </a:lnTo>
                  <a:lnTo>
                    <a:pt x="243557" y="1927142"/>
                  </a:lnTo>
                  <a:lnTo>
                    <a:pt x="205278" y="2000544"/>
                  </a:lnTo>
                  <a:lnTo>
                    <a:pt x="166074" y="2075318"/>
                  </a:lnTo>
                  <a:lnTo>
                    <a:pt x="125944" y="2151463"/>
                  </a:lnTo>
                  <a:lnTo>
                    <a:pt x="84889" y="2228981"/>
                  </a:lnTo>
                  <a:lnTo>
                    <a:pt x="42907" y="2307870"/>
                  </a:lnTo>
                  <a:lnTo>
                    <a:pt x="0" y="2388132"/>
                  </a:lnTo>
                </a:path>
              </a:pathLst>
            </a:custGeom>
            <a:ln w="508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3350" y="1640547"/>
              <a:ext cx="4874437" cy="243721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7150177" y="3659217"/>
            <a:ext cx="2630805" cy="83311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i="1" dirty="0">
                <a:latin typeface="Arial"/>
                <a:cs typeface="Arial"/>
              </a:rPr>
              <a:t>Make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i="1" dirty="0">
                <a:latin typeface="Arial"/>
                <a:cs typeface="Arial"/>
              </a:rPr>
              <a:t>break</a:t>
            </a:r>
            <a:r>
              <a:rPr i="1" spc="-10" dirty="0">
                <a:latin typeface="Arial"/>
                <a:cs typeface="Arial"/>
              </a:rPr>
              <a:t> codes </a:t>
            </a:r>
            <a:r>
              <a:rPr dirty="0">
                <a:latin typeface="Arial MT"/>
                <a:cs typeface="Arial MT"/>
              </a:rPr>
              <a:t>indicate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pressed/released </a:t>
            </a:r>
            <a:r>
              <a:rPr spc="-20" dirty="0">
                <a:latin typeface="Arial MT"/>
                <a:cs typeface="Arial MT"/>
              </a:rPr>
              <a:t>keys</a:t>
            </a:r>
            <a:endParaRPr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988101" y="3691178"/>
            <a:ext cx="853440" cy="478790"/>
          </a:xfrm>
          <a:custGeom>
            <a:avLst/>
            <a:gdLst/>
            <a:ahLst/>
            <a:cxnLst/>
            <a:rect l="l" t="t" r="r" b="b"/>
            <a:pathLst>
              <a:path w="853439" h="478789">
                <a:moveTo>
                  <a:pt x="288480" y="289521"/>
                </a:moveTo>
                <a:lnTo>
                  <a:pt x="144233" y="0"/>
                </a:lnTo>
                <a:lnTo>
                  <a:pt x="0" y="289521"/>
                </a:lnTo>
                <a:lnTo>
                  <a:pt x="94272" y="289521"/>
                </a:lnTo>
                <a:lnTo>
                  <a:pt x="94272" y="478167"/>
                </a:lnTo>
                <a:lnTo>
                  <a:pt x="194195" y="478167"/>
                </a:lnTo>
                <a:lnTo>
                  <a:pt x="194195" y="289521"/>
                </a:lnTo>
                <a:lnTo>
                  <a:pt x="288480" y="289521"/>
                </a:lnTo>
                <a:close/>
              </a:path>
              <a:path w="853439" h="478789">
                <a:moveTo>
                  <a:pt x="853008" y="188645"/>
                </a:moveTo>
                <a:lnTo>
                  <a:pt x="758723" y="188645"/>
                </a:lnTo>
                <a:lnTo>
                  <a:pt x="758723" y="0"/>
                </a:lnTo>
                <a:lnTo>
                  <a:pt x="658799" y="0"/>
                </a:lnTo>
                <a:lnTo>
                  <a:pt x="658799" y="188645"/>
                </a:lnTo>
                <a:lnTo>
                  <a:pt x="564527" y="188645"/>
                </a:lnTo>
                <a:lnTo>
                  <a:pt x="708761" y="478167"/>
                </a:lnTo>
                <a:lnTo>
                  <a:pt x="853008" y="18864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12519" y="3636773"/>
            <a:ext cx="15627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Control</a:t>
            </a:r>
            <a:r>
              <a:rPr i="1" spc="-8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codes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130"/>
              </a:lnSpc>
            </a:pPr>
            <a:r>
              <a:rPr dirty="0">
                <a:latin typeface="Arial MT"/>
                <a:cs typeface="Arial MT"/>
              </a:rPr>
              <a:t>e.g.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LEDs</a:t>
            </a:r>
            <a:endParaRPr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91767" y="5208278"/>
            <a:ext cx="2792730" cy="91440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259"/>
              </a:spcBef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controller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an </a:t>
            </a:r>
            <a:r>
              <a:rPr sz="2000" i="1" dirty="0">
                <a:solidFill>
                  <a:srgbClr val="0433FF"/>
                </a:solidFill>
                <a:latin typeface="Arial"/>
                <a:cs typeface="Arial"/>
              </a:rPr>
              <a:t>interrupt</a:t>
            </a:r>
            <a:r>
              <a:rPr sz="2000" i="1" spc="-3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soon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character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available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46873" y="4801207"/>
            <a:ext cx="1456055" cy="621665"/>
            <a:chOff x="2722872" y="4801206"/>
            <a:chExt cx="1456055" cy="621665"/>
          </a:xfrm>
        </p:grpSpPr>
        <p:sp>
          <p:nvSpPr>
            <p:cNvPr id="14" name="object 14"/>
            <p:cNvSpPr/>
            <p:nvPr/>
          </p:nvSpPr>
          <p:spPr>
            <a:xfrm>
              <a:off x="2823740" y="4813906"/>
              <a:ext cx="1342390" cy="557530"/>
            </a:xfrm>
            <a:custGeom>
              <a:avLst/>
              <a:gdLst/>
              <a:ahLst/>
              <a:cxnLst/>
              <a:rect l="l" t="t" r="r" b="b"/>
              <a:pathLst>
                <a:path w="1342389" h="557529">
                  <a:moveTo>
                    <a:pt x="0" y="557362"/>
                  </a:moveTo>
                  <a:lnTo>
                    <a:pt x="11728" y="552492"/>
                  </a:lnTo>
                  <a:lnTo>
                    <a:pt x="1342142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22872" y="5310101"/>
              <a:ext cx="136525" cy="113030"/>
            </a:xfrm>
            <a:custGeom>
              <a:avLst/>
              <a:gdLst/>
              <a:ahLst/>
              <a:cxnLst/>
              <a:rect l="l" t="t" r="r" b="b"/>
              <a:pathLst>
                <a:path w="136525" h="113029">
                  <a:moveTo>
                    <a:pt x="89216" y="0"/>
                  </a:moveTo>
                  <a:lnTo>
                    <a:pt x="0" y="103056"/>
                  </a:lnTo>
                  <a:lnTo>
                    <a:pt x="135976" y="112596"/>
                  </a:lnTo>
                  <a:lnTo>
                    <a:pt x="89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73336" y="4788587"/>
            <a:ext cx="609600" cy="6096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693227" y="4230353"/>
            <a:ext cx="1332230" cy="580928"/>
          </a:xfrm>
          <a:prstGeom prst="rect">
            <a:avLst/>
          </a:prstGeom>
          <a:solidFill>
            <a:srgbClr val="FFFB00"/>
          </a:solidFill>
          <a:ln w="12700">
            <a:solidFill>
              <a:srgbClr val="000000"/>
            </a:solidFill>
          </a:ln>
        </p:spPr>
        <p:txBody>
          <a:bodyPr vert="horz" wrap="square" lIns="0" tIns="143510" rIns="0" bIns="0" rtlCol="0">
            <a:spAutoFit/>
          </a:bodyPr>
          <a:lstStyle/>
          <a:p>
            <a:pPr marL="226060" marR="219075" indent="15240">
              <a:lnSpc>
                <a:spcPts val="1700"/>
              </a:lnSpc>
              <a:spcBef>
                <a:spcPts val="1130"/>
              </a:spcBef>
            </a:pPr>
            <a:r>
              <a:rPr sz="1500" spc="-10" dirty="0">
                <a:latin typeface="Arial"/>
                <a:cs typeface="Arial"/>
              </a:rPr>
              <a:t>keyboard controller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4</a:t>
            </a:fld>
            <a:endParaRPr spc="-25" dirty="0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40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7" y="1020824"/>
            <a:ext cx="8233409" cy="4605748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hardware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comes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variants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sometimes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difficult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program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5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"art"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consists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of...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40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nevertheless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uniform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simple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interfaces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hardware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efficiently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maximizing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CPU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utilization</a:t>
            </a:r>
            <a:endParaRPr sz="2200">
              <a:latin typeface="Arial MT"/>
              <a:cs typeface="Arial MT"/>
            </a:endParaRPr>
          </a:p>
          <a:p>
            <a:pPr lvl="1">
              <a:spcBef>
                <a:spcPts val="725"/>
              </a:spcBef>
              <a:buFont typeface="Arial MT"/>
              <a:buChar char="•"/>
            </a:pPr>
            <a:endParaRPr sz="2200">
              <a:latin typeface="Arial MT"/>
              <a:cs typeface="Arial MT"/>
            </a:endParaRPr>
          </a:p>
          <a:p>
            <a:pPr marL="355600" marR="74295" indent="-342900">
              <a:lnSpc>
                <a:spcPts val="2600"/>
              </a:lnSpc>
              <a:buChar char="•"/>
              <a:tabLst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availability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large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drivers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extremely </a:t>
            </a:r>
            <a:r>
              <a:rPr sz="2200" dirty="0">
                <a:latin typeface="Arial MT"/>
                <a:cs typeface="Arial MT"/>
              </a:rPr>
              <a:t>important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575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Device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drivers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largest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Linux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Windows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611-9E55-532B-0711-D4EF4ADF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3A4BE-70AD-7477-9CE0-8FE09C4C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/>
              <a:t>6.5 Disk scheduling (6 points)</a:t>
            </a:r>
          </a:p>
          <a:p>
            <a:r>
              <a:rPr lang="en-GB" dirty="0"/>
              <a:t>a. Assume a magnetic disk with 8 tracks. After each second read request</a:t>
            </a:r>
          </a:p>
          <a:p>
            <a:r>
              <a:rPr lang="en-GB" dirty="0"/>
              <a:t>(starting from L1), the I/O scheduler receives additional read requests</a:t>
            </a:r>
          </a:p>
          <a:p>
            <a:r>
              <a:rPr lang="en-GB" dirty="0"/>
              <a:t>which are grouped (requested) together (L2 and finally L3).</a:t>
            </a:r>
          </a:p>
          <a:p>
            <a:r>
              <a:rPr lang="en-GB" dirty="0"/>
              <a:t>Initially, the read/write head of the disk is at track 0.</a:t>
            </a:r>
          </a:p>
          <a:p>
            <a:r>
              <a:rPr lang="en-GB" dirty="0"/>
              <a:t>Give the I/O scheduling order that would be performed according to the</a:t>
            </a:r>
          </a:p>
          <a:p>
            <a:r>
              <a:rPr lang="en-GB" dirty="0"/>
              <a:t>SSTF (shortest seek time first) algorithm:</a:t>
            </a:r>
          </a:p>
          <a:p>
            <a:r>
              <a:rPr lang="en-GB" dirty="0"/>
              <a:t>L1 = {2,4,3,1},L2 = {5,6},L3 = {0,7}</a:t>
            </a:r>
          </a:p>
          <a:p>
            <a:r>
              <a:rPr lang="en-GB" dirty="0"/>
              <a:t>Access order:</a:t>
            </a:r>
          </a:p>
          <a:p>
            <a:r>
              <a:rPr lang="en-GB" dirty="0"/>
              <a:t>b. Assume the same magnetic disk as above. The read requests in L1 are</a:t>
            </a:r>
          </a:p>
          <a:p>
            <a:r>
              <a:rPr lang="en-GB" dirty="0"/>
              <a:t>already known to the disk scheduler. After three completed requests,</a:t>
            </a:r>
          </a:p>
          <a:p>
            <a:r>
              <a:rPr lang="en-GB" dirty="0"/>
              <a:t>the requests in L2 arrive, and after three additional requests (i.e., after</a:t>
            </a:r>
          </a:p>
          <a:p>
            <a:r>
              <a:rPr lang="en-GB" dirty="0"/>
              <a:t>the sixth request), the requests in L3 arrive.</a:t>
            </a:r>
          </a:p>
          <a:p>
            <a:r>
              <a:rPr lang="en-GB" dirty="0"/>
              <a:t>Initially, the read/write head of the disk is at track 0.</a:t>
            </a:r>
          </a:p>
          <a:p>
            <a:r>
              <a:rPr lang="en-GB" dirty="0"/>
              <a:t>Give the I/O scheduling order that would be performed according to the</a:t>
            </a:r>
          </a:p>
          <a:p>
            <a:r>
              <a:rPr lang="en-GB" dirty="0"/>
              <a:t>elevator algorithm:</a:t>
            </a:r>
          </a:p>
          <a:p>
            <a:r>
              <a:rPr lang="en-GB"/>
              <a:t>L1 = {1,4,7,2},L2 = {4,6,0},L3 = {5,2</a:t>
            </a:r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292574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6467"/>
            <a:ext cx="93726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50" dirty="0"/>
              <a:t> </a:t>
            </a:r>
            <a:r>
              <a:rPr dirty="0"/>
              <a:t>CGA</a:t>
            </a:r>
            <a:r>
              <a:rPr spc="-165" dirty="0"/>
              <a:t> </a:t>
            </a:r>
            <a:r>
              <a:rPr dirty="0"/>
              <a:t>video</a:t>
            </a:r>
            <a:r>
              <a:rPr spc="-4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815250"/>
            <a:ext cx="8039100" cy="1912703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Communication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video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signal</a:t>
            </a:r>
            <a:endParaRPr sz="2200" dirty="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analog: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VGA,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digital: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DVI,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HDMl,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DisplayPort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ts val="2600"/>
              </a:lnSpc>
              <a:spcBef>
                <a:spcPts val="655"/>
              </a:spcBef>
              <a:buChar char="•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Transformation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i="1" dirty="0">
                <a:latin typeface="Arial"/>
                <a:cs typeface="Arial"/>
              </a:rPr>
              <a:t>frame</a:t>
            </a:r>
            <a:r>
              <a:rPr sz="2200" i="1" spc="-60" dirty="0">
                <a:latin typeface="Arial"/>
                <a:cs typeface="Arial"/>
              </a:rPr>
              <a:t> </a:t>
            </a:r>
            <a:r>
              <a:rPr sz="2200" i="1" dirty="0">
                <a:latin typeface="Arial"/>
                <a:cs typeface="Arial"/>
              </a:rPr>
              <a:t>buffer</a:t>
            </a:r>
            <a:r>
              <a:rPr sz="2200" i="1" spc="-55" dirty="0"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(screen </a:t>
            </a:r>
            <a:r>
              <a:rPr sz="2200" dirty="0">
                <a:latin typeface="Arial MT"/>
                <a:cs typeface="Arial MT"/>
              </a:rPr>
              <a:t>memory)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picture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(e.g.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80x25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character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matrix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bitmap)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82879" y="4976643"/>
            <a:ext cx="2869565" cy="1381125"/>
          </a:xfrm>
          <a:custGeom>
            <a:avLst/>
            <a:gdLst/>
            <a:ahLst/>
            <a:cxnLst/>
            <a:rect l="l" t="t" r="r" b="b"/>
            <a:pathLst>
              <a:path w="2869565" h="1381125">
                <a:moveTo>
                  <a:pt x="2869495" y="0"/>
                </a:moveTo>
                <a:lnTo>
                  <a:pt x="0" y="0"/>
                </a:lnTo>
                <a:lnTo>
                  <a:pt x="0" y="1380608"/>
                </a:lnTo>
                <a:lnTo>
                  <a:pt x="2869495" y="1380608"/>
                </a:lnTo>
                <a:lnTo>
                  <a:pt x="2869495" y="0"/>
                </a:lnTo>
                <a:close/>
              </a:path>
            </a:pathLst>
          </a:custGeom>
          <a:solidFill>
            <a:srgbClr val="D6D6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2879" y="4976643"/>
            <a:ext cx="2869565" cy="138112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45720">
              <a:lnSpc>
                <a:spcPts val="1750"/>
              </a:lnSpc>
              <a:spcBef>
                <a:spcPts val="190"/>
              </a:spcBef>
            </a:pPr>
            <a:r>
              <a:rPr sz="1500" spc="-20" dirty="0">
                <a:latin typeface="Arial"/>
                <a:cs typeface="Arial"/>
              </a:rPr>
              <a:t>Tasks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software:</a:t>
            </a:r>
            <a:endParaRPr sz="1500">
              <a:latin typeface="Arial"/>
              <a:cs typeface="Arial"/>
            </a:endParaRPr>
          </a:p>
          <a:p>
            <a:pPr marL="224790" indent="-179070">
              <a:lnSpc>
                <a:spcPts val="170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Initialization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controller</a:t>
            </a:r>
            <a:endParaRPr sz="1500">
              <a:latin typeface="Arial MT"/>
              <a:cs typeface="Arial MT"/>
            </a:endParaRPr>
          </a:p>
          <a:p>
            <a:pPr marL="224790" indent="-179070">
              <a:lnSpc>
                <a:spcPts val="170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Set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switch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video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modes</a:t>
            </a:r>
            <a:endParaRPr sz="1500">
              <a:latin typeface="Arial MT"/>
              <a:cs typeface="Arial MT"/>
            </a:endParaRPr>
          </a:p>
          <a:p>
            <a:pPr marL="224790" indent="-179070">
              <a:lnSpc>
                <a:spcPts val="170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Fill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frame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buffer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with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content</a:t>
            </a:r>
            <a:endParaRPr sz="1500">
              <a:latin typeface="Arial MT"/>
              <a:cs typeface="Arial MT"/>
            </a:endParaRPr>
          </a:p>
          <a:p>
            <a:pPr marL="224790" indent="-179070">
              <a:lnSpc>
                <a:spcPts val="170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Control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cursor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position</a:t>
            </a:r>
            <a:endParaRPr sz="1500">
              <a:latin typeface="Arial MT"/>
              <a:cs typeface="Arial MT"/>
            </a:endParaRPr>
          </a:p>
          <a:p>
            <a:pPr marL="224790" indent="-179070">
              <a:lnSpc>
                <a:spcPts val="1750"/>
              </a:lnSpc>
              <a:buChar char="•"/>
              <a:tabLst>
                <a:tab pos="224790" algn="l"/>
              </a:tabLst>
            </a:pPr>
            <a:r>
              <a:rPr sz="1500" spc="-10" dirty="0">
                <a:latin typeface="Arial MT"/>
                <a:cs typeface="Arial MT"/>
              </a:rPr>
              <a:t>Enable/disable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cursor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41737" y="2756399"/>
            <a:ext cx="3378200" cy="2012314"/>
            <a:chOff x="4117737" y="2756399"/>
            <a:chExt cx="3378200" cy="2012314"/>
          </a:xfrm>
        </p:grpSpPr>
        <p:sp>
          <p:nvSpPr>
            <p:cNvPr id="7" name="object 7"/>
            <p:cNvSpPr/>
            <p:nvPr/>
          </p:nvSpPr>
          <p:spPr>
            <a:xfrm>
              <a:off x="4124087" y="2762749"/>
              <a:ext cx="3365500" cy="1999614"/>
            </a:xfrm>
            <a:custGeom>
              <a:avLst/>
              <a:gdLst/>
              <a:ahLst/>
              <a:cxnLst/>
              <a:rect l="l" t="t" r="r" b="b"/>
              <a:pathLst>
                <a:path w="3365500" h="1999614">
                  <a:moveTo>
                    <a:pt x="3364999" y="0"/>
                  </a:moveTo>
                  <a:lnTo>
                    <a:pt x="0" y="0"/>
                  </a:lnTo>
                  <a:lnTo>
                    <a:pt x="0" y="1999183"/>
                  </a:lnTo>
                  <a:lnTo>
                    <a:pt x="3364999" y="1999183"/>
                  </a:lnTo>
                  <a:lnTo>
                    <a:pt x="3364999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24087" y="2762749"/>
              <a:ext cx="3365500" cy="1999614"/>
            </a:xfrm>
            <a:custGeom>
              <a:avLst/>
              <a:gdLst/>
              <a:ahLst/>
              <a:cxnLst/>
              <a:rect l="l" t="t" r="r" b="b"/>
              <a:pathLst>
                <a:path w="3365500" h="1999614">
                  <a:moveTo>
                    <a:pt x="0" y="0"/>
                  </a:moveTo>
                  <a:lnTo>
                    <a:pt x="3364999" y="0"/>
                  </a:lnTo>
                  <a:lnTo>
                    <a:pt x="3364999" y="1999183"/>
                  </a:lnTo>
                  <a:lnTo>
                    <a:pt x="0" y="19991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68782" y="2787267"/>
            <a:ext cx="19240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CGA</a:t>
            </a:r>
            <a:r>
              <a:rPr sz="1500" spc="-8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video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70358" y="3539503"/>
            <a:ext cx="3215640" cy="2197100"/>
            <a:chOff x="946358" y="3539503"/>
            <a:chExt cx="3215640" cy="21971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8508" y="4047111"/>
              <a:ext cx="1513381" cy="79285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02872" y="4090782"/>
              <a:ext cx="1418590" cy="671830"/>
            </a:xfrm>
            <a:custGeom>
              <a:avLst/>
              <a:gdLst/>
              <a:ahLst/>
              <a:cxnLst/>
              <a:rect l="l" t="t" r="r" b="b"/>
              <a:pathLst>
                <a:path w="1418589" h="671829">
                  <a:moveTo>
                    <a:pt x="1418099" y="4530"/>
                  </a:moveTo>
                  <a:lnTo>
                    <a:pt x="1383717" y="1495"/>
                  </a:lnTo>
                  <a:lnTo>
                    <a:pt x="1348694" y="0"/>
                  </a:lnTo>
                  <a:lnTo>
                    <a:pt x="1313030" y="45"/>
                  </a:lnTo>
                  <a:lnTo>
                    <a:pt x="1239779" y="4758"/>
                  </a:lnTo>
                  <a:lnTo>
                    <a:pt x="1163965" y="15635"/>
                  </a:lnTo>
                  <a:lnTo>
                    <a:pt x="1125096" y="23384"/>
                  </a:lnTo>
                  <a:lnTo>
                    <a:pt x="1085587" y="32674"/>
                  </a:lnTo>
                  <a:lnTo>
                    <a:pt x="1045437" y="43504"/>
                  </a:lnTo>
                  <a:lnTo>
                    <a:pt x="1004646" y="55875"/>
                  </a:lnTo>
                  <a:lnTo>
                    <a:pt x="963215" y="69787"/>
                  </a:lnTo>
                  <a:lnTo>
                    <a:pt x="921142" y="85240"/>
                  </a:lnTo>
                  <a:lnTo>
                    <a:pt x="878428" y="102233"/>
                  </a:lnTo>
                  <a:lnTo>
                    <a:pt x="835074" y="120767"/>
                  </a:lnTo>
                  <a:lnTo>
                    <a:pt x="791079" y="140842"/>
                  </a:lnTo>
                  <a:lnTo>
                    <a:pt x="746443" y="162458"/>
                  </a:lnTo>
                  <a:lnTo>
                    <a:pt x="701166" y="185614"/>
                  </a:lnTo>
                  <a:lnTo>
                    <a:pt x="655248" y="210311"/>
                  </a:lnTo>
                  <a:lnTo>
                    <a:pt x="608690" y="236548"/>
                  </a:lnTo>
                  <a:lnTo>
                    <a:pt x="561490" y="264327"/>
                  </a:lnTo>
                  <a:lnTo>
                    <a:pt x="513650" y="293646"/>
                  </a:lnTo>
                  <a:lnTo>
                    <a:pt x="465169" y="324505"/>
                  </a:lnTo>
                  <a:lnTo>
                    <a:pt x="416047" y="356906"/>
                  </a:lnTo>
                  <a:lnTo>
                    <a:pt x="366284" y="390847"/>
                  </a:lnTo>
                  <a:lnTo>
                    <a:pt x="315880" y="426329"/>
                  </a:lnTo>
                  <a:lnTo>
                    <a:pt x="264835" y="463351"/>
                  </a:lnTo>
                  <a:lnTo>
                    <a:pt x="213150" y="501914"/>
                  </a:lnTo>
                  <a:lnTo>
                    <a:pt x="160824" y="542018"/>
                  </a:lnTo>
                  <a:lnTo>
                    <a:pt x="107856" y="583663"/>
                  </a:lnTo>
                  <a:lnTo>
                    <a:pt x="54248" y="626848"/>
                  </a:lnTo>
                  <a:lnTo>
                    <a:pt x="0" y="671574"/>
                  </a:lnTo>
                </a:path>
              </a:pathLst>
            </a:custGeom>
            <a:ln w="508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6358" y="3539503"/>
              <a:ext cx="1900102" cy="21970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38639" y="3618100"/>
              <a:ext cx="478790" cy="288925"/>
            </a:xfrm>
            <a:custGeom>
              <a:avLst/>
              <a:gdLst/>
              <a:ahLst/>
              <a:cxnLst/>
              <a:rect l="l" t="t" r="r" b="b"/>
              <a:pathLst>
                <a:path w="478789" h="288925">
                  <a:moveTo>
                    <a:pt x="289528" y="0"/>
                  </a:moveTo>
                  <a:lnTo>
                    <a:pt x="0" y="144240"/>
                  </a:lnTo>
                  <a:lnTo>
                    <a:pt x="289528" y="288480"/>
                  </a:lnTo>
                  <a:lnTo>
                    <a:pt x="289528" y="194202"/>
                  </a:lnTo>
                  <a:lnTo>
                    <a:pt x="478172" y="194202"/>
                  </a:lnTo>
                  <a:lnTo>
                    <a:pt x="478172" y="94277"/>
                  </a:lnTo>
                  <a:lnTo>
                    <a:pt x="289528" y="94277"/>
                  </a:lnTo>
                  <a:lnTo>
                    <a:pt x="28952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21268" y="2802572"/>
            <a:ext cx="2461260" cy="83612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>
                <a:latin typeface="Arial MT"/>
                <a:cs typeface="Arial MT"/>
              </a:rPr>
              <a:t>Video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signal,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e.g.: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RGB, </a:t>
            </a:r>
            <a:r>
              <a:rPr spc="-10" dirty="0">
                <a:latin typeface="Arial MT"/>
                <a:cs typeface="Arial MT"/>
              </a:rPr>
              <a:t>Intensity,</a:t>
            </a:r>
            <a:r>
              <a:rPr spc="-5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VSync,</a:t>
            </a:r>
            <a:r>
              <a:rPr spc="-4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HSync</a:t>
            </a:r>
            <a:endParaRPr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757504" y="3210267"/>
          <a:ext cx="1027430" cy="1454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 marR="78105" indent="12700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status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regs.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6958070" y="3205412"/>
            <a:ext cx="1900555" cy="1472565"/>
            <a:chOff x="5434069" y="3205411"/>
            <a:chExt cx="1900555" cy="1472565"/>
          </a:xfrm>
        </p:grpSpPr>
        <p:sp>
          <p:nvSpPr>
            <p:cNvPr id="18" name="object 18"/>
            <p:cNvSpPr/>
            <p:nvPr/>
          </p:nvSpPr>
          <p:spPr>
            <a:xfrm>
              <a:off x="5440419" y="3211761"/>
              <a:ext cx="1887855" cy="1459865"/>
            </a:xfrm>
            <a:custGeom>
              <a:avLst/>
              <a:gdLst/>
              <a:ahLst/>
              <a:cxnLst/>
              <a:rect l="l" t="t" r="r" b="b"/>
              <a:pathLst>
                <a:path w="1887854" h="1459864">
                  <a:moveTo>
                    <a:pt x="1887402" y="0"/>
                  </a:moveTo>
                  <a:lnTo>
                    <a:pt x="0" y="0"/>
                  </a:lnTo>
                  <a:lnTo>
                    <a:pt x="0" y="1459391"/>
                  </a:lnTo>
                  <a:lnTo>
                    <a:pt x="1887402" y="1459391"/>
                  </a:lnTo>
                  <a:lnTo>
                    <a:pt x="188740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0419" y="3211761"/>
              <a:ext cx="1887855" cy="1459865"/>
            </a:xfrm>
            <a:custGeom>
              <a:avLst/>
              <a:gdLst/>
              <a:ahLst/>
              <a:cxnLst/>
              <a:rect l="l" t="t" r="r" b="b"/>
              <a:pathLst>
                <a:path w="1887854" h="1459864">
                  <a:moveTo>
                    <a:pt x="0" y="0"/>
                  </a:moveTo>
                  <a:lnTo>
                    <a:pt x="1887402" y="0"/>
                  </a:lnTo>
                  <a:lnTo>
                    <a:pt x="1887402" y="1459391"/>
                  </a:lnTo>
                  <a:lnTo>
                    <a:pt x="0" y="145939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440861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0" y="0"/>
                  </a:moveTo>
                  <a:lnTo>
                    <a:pt x="162071" y="0"/>
                  </a:lnTo>
                  <a:lnTo>
                    <a:pt x="162071" y="276123"/>
                  </a:lnTo>
                  <a:lnTo>
                    <a:pt x="0" y="2761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970991" y="3218111"/>
            <a:ext cx="151765" cy="187872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33655" rIns="0" bIns="0" rtlCol="0">
            <a:spAutoFit/>
          </a:bodyPr>
          <a:lstStyle/>
          <a:p>
            <a:pPr marL="52069">
              <a:spcBef>
                <a:spcPts val="265"/>
              </a:spcBef>
            </a:pPr>
            <a:r>
              <a:rPr sz="1000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00147" y="3211762"/>
            <a:ext cx="162560" cy="276225"/>
          </a:xfrm>
          <a:custGeom>
            <a:avLst/>
            <a:gdLst/>
            <a:ahLst/>
            <a:cxnLst/>
            <a:rect l="l" t="t" r="r" b="b"/>
            <a:pathLst>
              <a:path w="162560" h="276225">
                <a:moveTo>
                  <a:pt x="0" y="0"/>
                </a:moveTo>
                <a:lnTo>
                  <a:pt x="162071" y="0"/>
                </a:lnTo>
                <a:lnTo>
                  <a:pt x="162071" y="276123"/>
                </a:lnTo>
                <a:lnTo>
                  <a:pt x="0" y="27612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300147" y="3211761"/>
            <a:ext cx="158750" cy="194284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58419">
              <a:spcBef>
                <a:spcPts val="315"/>
              </a:spcBef>
            </a:pPr>
            <a:r>
              <a:rPr sz="1000" spc="-50" dirty="0">
                <a:latin typeface="Arial"/>
                <a:cs typeface="Arial"/>
              </a:rPr>
              <a:t>B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22733" y="3211762"/>
            <a:ext cx="162560" cy="276225"/>
          </a:xfrm>
          <a:custGeom>
            <a:avLst/>
            <a:gdLst/>
            <a:ahLst/>
            <a:cxnLst/>
            <a:rect l="l" t="t" r="r" b="b"/>
            <a:pathLst>
              <a:path w="162560" h="276225">
                <a:moveTo>
                  <a:pt x="0" y="0"/>
                </a:moveTo>
                <a:lnTo>
                  <a:pt x="162071" y="0"/>
                </a:lnTo>
                <a:lnTo>
                  <a:pt x="162071" y="276123"/>
                </a:lnTo>
                <a:lnTo>
                  <a:pt x="0" y="27612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622733" y="3211761"/>
            <a:ext cx="162560" cy="194284"/>
          </a:xfrm>
          <a:prstGeom prst="rect">
            <a:avLst/>
          </a:prstGeom>
          <a:solidFill>
            <a:srgbClr val="C0C0C0"/>
          </a:solidFill>
        </p:spPr>
        <p:txBody>
          <a:bodyPr vert="horz" wrap="square" lIns="0" tIns="40005" rIns="0" bIns="0" rtlCol="0">
            <a:spAutoFit/>
          </a:bodyPr>
          <a:lstStyle/>
          <a:p>
            <a:pPr marL="58419">
              <a:spcBef>
                <a:spcPts val="315"/>
              </a:spcBef>
            </a:pPr>
            <a:r>
              <a:rPr sz="1000" spc="-50" dirty="0"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967691" y="3205411"/>
            <a:ext cx="1146175" cy="563880"/>
            <a:chOff x="5443690" y="3205411"/>
            <a:chExt cx="1146175" cy="563880"/>
          </a:xfrm>
        </p:grpSpPr>
        <p:sp>
          <p:nvSpPr>
            <p:cNvPr id="27" name="object 27"/>
            <p:cNvSpPr/>
            <p:nvPr/>
          </p:nvSpPr>
          <p:spPr>
            <a:xfrm>
              <a:off x="5608282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162071" y="0"/>
                  </a:moveTo>
                  <a:lnTo>
                    <a:pt x="0" y="0"/>
                  </a:lnTo>
                  <a:lnTo>
                    <a:pt x="0" y="276123"/>
                  </a:lnTo>
                  <a:lnTo>
                    <a:pt x="162071" y="276123"/>
                  </a:lnTo>
                  <a:lnTo>
                    <a:pt x="162071" y="0"/>
                  </a:lnTo>
                  <a:close/>
                </a:path>
              </a:pathLst>
            </a:custGeom>
            <a:solidFill>
              <a:srgbClr val="FF2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608282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0" y="0"/>
                  </a:moveTo>
                  <a:lnTo>
                    <a:pt x="162071" y="0"/>
                  </a:lnTo>
                  <a:lnTo>
                    <a:pt x="162071" y="276123"/>
                  </a:lnTo>
                  <a:lnTo>
                    <a:pt x="0" y="2761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34552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162071" y="0"/>
                  </a:moveTo>
                  <a:lnTo>
                    <a:pt x="0" y="0"/>
                  </a:lnTo>
                  <a:lnTo>
                    <a:pt x="0" y="276123"/>
                  </a:lnTo>
                  <a:lnTo>
                    <a:pt x="162071" y="276123"/>
                  </a:lnTo>
                  <a:lnTo>
                    <a:pt x="162071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934552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0" y="0"/>
                  </a:moveTo>
                  <a:lnTo>
                    <a:pt x="162071" y="0"/>
                  </a:lnTo>
                  <a:lnTo>
                    <a:pt x="162071" y="276123"/>
                  </a:lnTo>
                  <a:lnTo>
                    <a:pt x="0" y="2761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264986" y="3211761"/>
              <a:ext cx="156845" cy="276225"/>
            </a:xfrm>
            <a:custGeom>
              <a:avLst/>
              <a:gdLst/>
              <a:ahLst/>
              <a:cxnLst/>
              <a:rect l="l" t="t" r="r" b="b"/>
              <a:pathLst>
                <a:path w="156845" h="276225">
                  <a:moveTo>
                    <a:pt x="0" y="276123"/>
                  </a:moveTo>
                  <a:lnTo>
                    <a:pt x="156331" y="276123"/>
                  </a:lnTo>
                  <a:lnTo>
                    <a:pt x="156331" y="0"/>
                  </a:lnTo>
                  <a:lnTo>
                    <a:pt x="0" y="0"/>
                  </a:lnTo>
                  <a:lnTo>
                    <a:pt x="0" y="276123"/>
                  </a:lnTo>
                  <a:close/>
                </a:path>
              </a:pathLst>
            </a:custGeom>
            <a:solidFill>
              <a:srgbClr val="008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64986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0" y="0"/>
                  </a:moveTo>
                  <a:lnTo>
                    <a:pt x="162071" y="0"/>
                  </a:lnTo>
                  <a:lnTo>
                    <a:pt x="162071" y="276123"/>
                  </a:lnTo>
                  <a:lnTo>
                    <a:pt x="0" y="2761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450040" y="34862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162071" y="0"/>
                  </a:moveTo>
                  <a:lnTo>
                    <a:pt x="0" y="0"/>
                  </a:lnTo>
                  <a:lnTo>
                    <a:pt x="0" y="276123"/>
                  </a:lnTo>
                  <a:lnTo>
                    <a:pt x="162071" y="276123"/>
                  </a:lnTo>
                  <a:lnTo>
                    <a:pt x="1620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50040" y="34862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60" h="276225">
                  <a:moveTo>
                    <a:pt x="0" y="0"/>
                  </a:moveTo>
                  <a:lnTo>
                    <a:pt x="162071" y="0"/>
                  </a:lnTo>
                  <a:lnTo>
                    <a:pt x="162071" y="276123"/>
                  </a:lnTo>
                  <a:lnTo>
                    <a:pt x="0" y="2761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21317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59" h="276225">
                  <a:moveTo>
                    <a:pt x="162071" y="0"/>
                  </a:moveTo>
                  <a:lnTo>
                    <a:pt x="0" y="0"/>
                  </a:lnTo>
                  <a:lnTo>
                    <a:pt x="0" y="276123"/>
                  </a:lnTo>
                  <a:lnTo>
                    <a:pt x="162071" y="276123"/>
                  </a:lnTo>
                  <a:lnTo>
                    <a:pt x="162071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21317" y="3211761"/>
              <a:ext cx="162560" cy="276225"/>
            </a:xfrm>
            <a:custGeom>
              <a:avLst/>
              <a:gdLst/>
              <a:ahLst/>
              <a:cxnLst/>
              <a:rect l="l" t="t" r="r" b="b"/>
              <a:pathLst>
                <a:path w="162559" h="276225">
                  <a:moveTo>
                    <a:pt x="0" y="0"/>
                  </a:moveTo>
                  <a:lnTo>
                    <a:pt x="162071" y="0"/>
                  </a:lnTo>
                  <a:lnTo>
                    <a:pt x="162071" y="276123"/>
                  </a:lnTo>
                  <a:lnTo>
                    <a:pt x="0" y="27612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17617" y="311527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0" dirty="0">
                <a:latin typeface="Arial MT"/>
                <a:cs typeface="Arial MT"/>
              </a:rPr>
              <a:t>…</a:t>
            </a:r>
            <a:endParaRPr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95092" y="3762527"/>
            <a:ext cx="8953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30"/>
              </a:lnSpc>
              <a:spcBef>
                <a:spcPts val="100"/>
              </a:spcBef>
            </a:pPr>
            <a:r>
              <a:rPr spc="-50" dirty="0">
                <a:latin typeface="Arial MT"/>
                <a:cs typeface="Arial MT"/>
              </a:rPr>
              <a:t>:</a:t>
            </a:r>
            <a:endParaRPr>
              <a:latin typeface="Arial MT"/>
              <a:cs typeface="Arial MT"/>
            </a:endParaRPr>
          </a:p>
          <a:p>
            <a:pPr marL="12700">
              <a:lnSpc>
                <a:spcPts val="2130"/>
              </a:lnSpc>
            </a:pPr>
            <a:r>
              <a:rPr spc="-50" dirty="0">
                <a:latin typeface="Arial MT"/>
                <a:cs typeface="Arial MT"/>
              </a:rPr>
              <a:t>:</a:t>
            </a:r>
            <a:endParaRPr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63535" y="4382922"/>
            <a:ext cx="915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frame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buffer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43167" y="3220326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00788" y="4421022"/>
            <a:ext cx="194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75077" y="3010465"/>
            <a:ext cx="194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79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69764" y="4479761"/>
            <a:ext cx="2533015" cy="829944"/>
            <a:chOff x="4545763" y="4479761"/>
            <a:chExt cx="2533015" cy="829944"/>
          </a:xfrm>
        </p:grpSpPr>
        <p:sp>
          <p:nvSpPr>
            <p:cNvPr id="44" name="object 44"/>
            <p:cNvSpPr/>
            <p:nvPr/>
          </p:nvSpPr>
          <p:spPr>
            <a:xfrm>
              <a:off x="4645591" y="4711607"/>
              <a:ext cx="1233170" cy="547370"/>
            </a:xfrm>
            <a:custGeom>
              <a:avLst/>
              <a:gdLst/>
              <a:ahLst/>
              <a:cxnLst/>
              <a:rect l="l" t="t" r="r" b="b"/>
              <a:pathLst>
                <a:path w="1233170" h="547370">
                  <a:moveTo>
                    <a:pt x="1232597" y="547112"/>
                  </a:moveTo>
                  <a:lnTo>
                    <a:pt x="1220990" y="541960"/>
                  </a:lnTo>
                  <a:lnTo>
                    <a:pt x="11607" y="5152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45762" y="4661052"/>
              <a:ext cx="1432560" cy="648335"/>
            </a:xfrm>
            <a:custGeom>
              <a:avLst/>
              <a:gdLst/>
              <a:ahLst/>
              <a:cxnLst/>
              <a:rect l="l" t="t" r="r" b="b"/>
              <a:pathLst>
                <a:path w="1432560" h="648335">
                  <a:moveTo>
                    <a:pt x="136156" y="0"/>
                  </a:moveTo>
                  <a:lnTo>
                    <a:pt x="0" y="6248"/>
                  </a:lnTo>
                  <a:lnTo>
                    <a:pt x="86702" y="111429"/>
                  </a:lnTo>
                  <a:lnTo>
                    <a:pt x="136156" y="0"/>
                  </a:lnTo>
                  <a:close/>
                </a:path>
                <a:path w="1432560" h="648335">
                  <a:moveTo>
                    <a:pt x="1432255" y="641985"/>
                  </a:moveTo>
                  <a:lnTo>
                    <a:pt x="1345539" y="536803"/>
                  </a:lnTo>
                  <a:lnTo>
                    <a:pt x="1296085" y="648233"/>
                  </a:lnTo>
                  <a:lnTo>
                    <a:pt x="1432255" y="6419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51235" y="4586767"/>
              <a:ext cx="70485" cy="342265"/>
            </a:xfrm>
            <a:custGeom>
              <a:avLst/>
              <a:gdLst/>
              <a:ahLst/>
              <a:cxnLst/>
              <a:rect l="l" t="t" r="r" b="b"/>
              <a:pathLst>
                <a:path w="70484" h="342264">
                  <a:moveTo>
                    <a:pt x="0" y="341859"/>
                  </a:moveTo>
                  <a:lnTo>
                    <a:pt x="2544" y="329416"/>
                  </a:lnTo>
                  <a:lnTo>
                    <a:pt x="67354" y="12442"/>
                  </a:lnTo>
                  <a:lnTo>
                    <a:pt x="69898" y="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894055" y="4479772"/>
              <a:ext cx="184785" cy="556260"/>
            </a:xfrm>
            <a:custGeom>
              <a:avLst/>
              <a:gdLst/>
              <a:ahLst/>
              <a:cxnLst/>
              <a:rect l="l" t="t" r="r" b="b"/>
              <a:pathLst>
                <a:path w="184784" h="556260">
                  <a:moveTo>
                    <a:pt x="119443" y="448627"/>
                  </a:moveTo>
                  <a:lnTo>
                    <a:pt x="0" y="424205"/>
                  </a:lnTo>
                  <a:lnTo>
                    <a:pt x="35293" y="555866"/>
                  </a:lnTo>
                  <a:lnTo>
                    <a:pt x="119443" y="448627"/>
                  </a:lnTo>
                  <a:close/>
                </a:path>
                <a:path w="184784" h="556260">
                  <a:moveTo>
                    <a:pt x="184251" y="131660"/>
                  </a:moveTo>
                  <a:lnTo>
                    <a:pt x="148958" y="0"/>
                  </a:lnTo>
                  <a:lnTo>
                    <a:pt x="64808" y="107226"/>
                  </a:lnTo>
                  <a:lnTo>
                    <a:pt x="184251" y="131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92909" y="3010465"/>
            <a:ext cx="7791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1790" algn="l"/>
                <a:tab pos="680720" algn="l"/>
              </a:tabLst>
            </a:pPr>
            <a:r>
              <a:rPr sz="1200" spc="-50" dirty="0">
                <a:latin typeface="Arial"/>
                <a:cs typeface="Arial"/>
              </a:rPr>
              <a:t>0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5</a:t>
            </a:fld>
            <a:endParaRPr spc="-25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40" dirty="0"/>
              <a:t> </a:t>
            </a:r>
            <a:r>
              <a:rPr dirty="0"/>
              <a:t>IDE</a:t>
            </a:r>
            <a:r>
              <a:rPr spc="-35" dirty="0"/>
              <a:t> </a:t>
            </a:r>
            <a:r>
              <a:rPr dirty="0"/>
              <a:t>disk</a:t>
            </a:r>
            <a:r>
              <a:rPr spc="-3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1020825"/>
            <a:ext cx="6106160" cy="11612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Communication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via</a:t>
            </a:r>
            <a:r>
              <a:rPr sz="2200" spc="-150" dirty="0">
                <a:latin typeface="Arial MT"/>
                <a:cs typeface="Arial MT"/>
              </a:rPr>
              <a:t> </a:t>
            </a:r>
            <a:r>
              <a:rPr sz="2200" spc="-75" dirty="0">
                <a:latin typeface="Arial MT"/>
                <a:cs typeface="Arial MT"/>
              </a:rPr>
              <a:t>AT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commands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812165" algn="l"/>
              </a:tabLst>
            </a:pPr>
            <a:r>
              <a:rPr sz="2200" dirty="0">
                <a:solidFill>
                  <a:srgbClr val="0433FF"/>
                </a:solidFill>
                <a:latin typeface="Arial"/>
                <a:cs typeface="Arial"/>
              </a:rPr>
              <a:t>Blockwise</a:t>
            </a:r>
            <a:r>
              <a:rPr sz="2200" spc="-7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433FF"/>
                </a:solidFill>
                <a:latin typeface="Arial"/>
                <a:cs typeface="Arial"/>
              </a:rPr>
              <a:t>random</a:t>
            </a:r>
            <a:r>
              <a:rPr sz="2200" spc="-6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433FF"/>
                </a:solidFill>
                <a:latin typeface="Arial"/>
                <a:cs typeface="Arial"/>
              </a:rPr>
              <a:t>access</a:t>
            </a:r>
            <a:r>
              <a:rPr sz="2200" spc="-70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blocks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53307" y="1962369"/>
            <a:ext cx="2517775" cy="1669047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7305" rIns="0" bIns="0" rtlCol="0">
            <a:spAutoFit/>
          </a:bodyPr>
          <a:lstStyle/>
          <a:p>
            <a:pPr marL="45085">
              <a:lnSpc>
                <a:spcPts val="1639"/>
              </a:lnSpc>
              <a:spcBef>
                <a:spcPts val="215"/>
              </a:spcBef>
            </a:pPr>
            <a:r>
              <a:rPr sz="1400" spc="-10" dirty="0">
                <a:latin typeface="Arial"/>
                <a:cs typeface="Arial"/>
              </a:rPr>
              <a:t>AT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commands</a:t>
            </a:r>
            <a:endParaRPr sz="1400">
              <a:latin typeface="Arial"/>
              <a:cs typeface="Arial"/>
            </a:endParaRPr>
          </a:p>
          <a:p>
            <a:pPr marL="184785" indent="-139700">
              <a:lnSpc>
                <a:spcPts val="1600"/>
              </a:lnSpc>
              <a:buChar char="•"/>
              <a:tabLst>
                <a:tab pos="184785" algn="l"/>
              </a:tabLst>
            </a:pPr>
            <a:r>
              <a:rPr sz="1400" dirty="0">
                <a:latin typeface="Arial MT"/>
                <a:cs typeface="Arial MT"/>
              </a:rPr>
              <a:t>Calibrate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drive</a:t>
            </a:r>
            <a:endParaRPr sz="1400">
              <a:latin typeface="Arial MT"/>
              <a:cs typeface="Arial MT"/>
            </a:endParaRPr>
          </a:p>
          <a:p>
            <a:pPr marL="184785" indent="-139700">
              <a:lnSpc>
                <a:spcPts val="1600"/>
              </a:lnSpc>
              <a:buChar char="•"/>
              <a:tabLst>
                <a:tab pos="184785" algn="l"/>
              </a:tabLst>
            </a:pPr>
            <a:r>
              <a:rPr sz="1400" dirty="0">
                <a:latin typeface="Arial MT"/>
                <a:cs typeface="Arial MT"/>
              </a:rPr>
              <a:t>Read/write/verify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block</a:t>
            </a:r>
            <a:endParaRPr sz="1400">
              <a:latin typeface="Arial MT"/>
              <a:cs typeface="Arial MT"/>
            </a:endParaRPr>
          </a:p>
          <a:p>
            <a:pPr marL="184785" indent="-139700">
              <a:lnSpc>
                <a:spcPts val="1600"/>
              </a:lnSpc>
              <a:buChar char="•"/>
              <a:tabLst>
                <a:tab pos="184785" algn="l"/>
              </a:tabLst>
            </a:pPr>
            <a:r>
              <a:rPr sz="1400" dirty="0">
                <a:latin typeface="Arial MT"/>
                <a:cs typeface="Arial MT"/>
              </a:rPr>
              <a:t>Format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track</a:t>
            </a:r>
            <a:endParaRPr sz="1400">
              <a:latin typeface="Arial MT"/>
              <a:cs typeface="Arial MT"/>
            </a:endParaRPr>
          </a:p>
          <a:p>
            <a:pPr marL="184785" indent="-139700">
              <a:lnSpc>
                <a:spcPts val="1600"/>
              </a:lnSpc>
              <a:buChar char="•"/>
              <a:tabLst>
                <a:tab pos="184785" algn="l"/>
              </a:tabLst>
            </a:pPr>
            <a:r>
              <a:rPr sz="1400" dirty="0">
                <a:latin typeface="Arial MT"/>
                <a:cs typeface="Arial MT"/>
              </a:rPr>
              <a:t>Position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disk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read/write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head</a:t>
            </a:r>
            <a:endParaRPr sz="1400">
              <a:latin typeface="Arial MT"/>
              <a:cs typeface="Arial MT"/>
            </a:endParaRPr>
          </a:p>
          <a:p>
            <a:pPr marL="184785" indent="-139700">
              <a:lnSpc>
                <a:spcPts val="1600"/>
              </a:lnSpc>
              <a:buChar char="•"/>
              <a:tabLst>
                <a:tab pos="184785" algn="l"/>
              </a:tabLst>
            </a:pPr>
            <a:r>
              <a:rPr sz="1400" spc="-10" dirty="0">
                <a:latin typeface="Arial MT"/>
                <a:cs typeface="Arial MT"/>
              </a:rPr>
              <a:t>Diagnosis</a:t>
            </a:r>
            <a:endParaRPr sz="1400">
              <a:latin typeface="Arial MT"/>
              <a:cs typeface="Arial MT"/>
            </a:endParaRPr>
          </a:p>
          <a:p>
            <a:pPr marL="184785" indent="-139700">
              <a:lnSpc>
                <a:spcPts val="1639"/>
              </a:lnSpc>
              <a:buChar char="•"/>
              <a:tabLst>
                <a:tab pos="184785" algn="l"/>
              </a:tabLst>
            </a:pPr>
            <a:r>
              <a:rPr sz="1400" dirty="0">
                <a:latin typeface="Arial MT"/>
                <a:cs typeface="Arial MT"/>
              </a:rPr>
              <a:t>Configure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disk</a:t>
            </a:r>
            <a:r>
              <a:rPr sz="1400" spc="-10" dirty="0">
                <a:latin typeface="Arial MT"/>
                <a:cs typeface="Arial MT"/>
              </a:rPr>
              <a:t> parameters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39886" y="5167610"/>
            <a:ext cx="2979420" cy="1358064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4130" rIns="0" bIns="0" rtlCol="0">
            <a:spAutoFit/>
          </a:bodyPr>
          <a:lstStyle/>
          <a:p>
            <a:pPr marL="45085">
              <a:lnSpc>
                <a:spcPts val="1750"/>
              </a:lnSpc>
              <a:spcBef>
                <a:spcPts val="190"/>
              </a:spcBef>
            </a:pPr>
            <a:r>
              <a:rPr sz="1500" spc="-20" dirty="0">
                <a:latin typeface="Arial"/>
                <a:cs typeface="Arial"/>
              </a:rPr>
              <a:t>Tasks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software:</a:t>
            </a:r>
            <a:endParaRPr sz="1500">
              <a:latin typeface="Arial"/>
              <a:cs typeface="Arial"/>
            </a:endParaRPr>
          </a:p>
          <a:p>
            <a:pPr marL="224154" indent="-179070">
              <a:lnSpc>
                <a:spcPts val="1700"/>
              </a:lnSpc>
              <a:buChar char="•"/>
              <a:tabLst>
                <a:tab pos="224154" algn="l"/>
              </a:tabLst>
            </a:pPr>
            <a:r>
              <a:rPr sz="1500" spc="-10" dirty="0">
                <a:latin typeface="Arial MT"/>
                <a:cs typeface="Arial MT"/>
              </a:rPr>
              <a:t>Write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50" dirty="0">
                <a:latin typeface="Arial MT"/>
                <a:cs typeface="Arial MT"/>
              </a:rPr>
              <a:t>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commands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registers</a:t>
            </a:r>
            <a:endParaRPr sz="1500">
              <a:latin typeface="Arial MT"/>
              <a:cs typeface="Arial MT"/>
            </a:endParaRPr>
          </a:p>
          <a:p>
            <a:pPr marL="224154" indent="-179070">
              <a:lnSpc>
                <a:spcPts val="1700"/>
              </a:lnSpc>
              <a:buChar char="•"/>
              <a:tabLst>
                <a:tab pos="224154" algn="l"/>
              </a:tabLst>
            </a:pPr>
            <a:r>
              <a:rPr sz="1500" dirty="0">
                <a:latin typeface="Arial MT"/>
                <a:cs typeface="Arial MT"/>
              </a:rPr>
              <a:t>Fill/empty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sector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buffer</a:t>
            </a:r>
            <a:endParaRPr sz="1500">
              <a:latin typeface="Arial MT"/>
              <a:cs typeface="Arial MT"/>
            </a:endParaRPr>
          </a:p>
          <a:p>
            <a:pPr marL="224154" indent="-179070">
              <a:lnSpc>
                <a:spcPts val="1700"/>
              </a:lnSpc>
              <a:buChar char="•"/>
              <a:tabLst>
                <a:tab pos="224154" algn="l"/>
              </a:tabLst>
            </a:pPr>
            <a:r>
              <a:rPr sz="1500" dirty="0">
                <a:latin typeface="Arial MT"/>
                <a:cs typeface="Arial MT"/>
              </a:rPr>
              <a:t>React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interrupts</a:t>
            </a:r>
            <a:endParaRPr sz="1500">
              <a:latin typeface="Arial MT"/>
              <a:cs typeface="Arial MT"/>
            </a:endParaRPr>
          </a:p>
          <a:p>
            <a:pPr marL="224154" indent="-179070">
              <a:lnSpc>
                <a:spcPts val="1750"/>
              </a:lnSpc>
              <a:buChar char="•"/>
              <a:tabLst>
                <a:tab pos="224154" algn="l"/>
              </a:tabLst>
            </a:pP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handling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11836" y="2451338"/>
            <a:ext cx="8512810" cy="2225040"/>
            <a:chOff x="487836" y="2451338"/>
            <a:chExt cx="8512810" cy="222504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836" y="2918754"/>
              <a:ext cx="2216981" cy="175704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28736" y="2457687"/>
              <a:ext cx="3365500" cy="1999614"/>
            </a:xfrm>
            <a:custGeom>
              <a:avLst/>
              <a:gdLst/>
              <a:ahLst/>
              <a:cxnLst/>
              <a:rect l="l" t="t" r="r" b="b"/>
              <a:pathLst>
                <a:path w="3365500" h="1999614">
                  <a:moveTo>
                    <a:pt x="3364999" y="0"/>
                  </a:moveTo>
                  <a:lnTo>
                    <a:pt x="0" y="0"/>
                  </a:lnTo>
                  <a:lnTo>
                    <a:pt x="0" y="1999183"/>
                  </a:lnTo>
                  <a:lnTo>
                    <a:pt x="3364999" y="1999183"/>
                  </a:lnTo>
                  <a:lnTo>
                    <a:pt x="3364999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28736" y="2457688"/>
              <a:ext cx="3365500" cy="1999614"/>
            </a:xfrm>
            <a:custGeom>
              <a:avLst/>
              <a:gdLst/>
              <a:ahLst/>
              <a:cxnLst/>
              <a:rect l="l" t="t" r="r" b="b"/>
              <a:pathLst>
                <a:path w="3365500" h="1999614">
                  <a:moveTo>
                    <a:pt x="0" y="0"/>
                  </a:moveTo>
                  <a:lnTo>
                    <a:pt x="3364999" y="0"/>
                  </a:lnTo>
                  <a:lnTo>
                    <a:pt x="3364999" y="1999183"/>
                  </a:lnTo>
                  <a:lnTo>
                    <a:pt x="0" y="199918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980960" y="2482206"/>
            <a:ext cx="170878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Arial"/>
                <a:cs typeface="Arial"/>
              </a:rPr>
              <a:t>IDE</a:t>
            </a:r>
            <a:r>
              <a:rPr sz="1500" spc="-1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disk</a:t>
            </a:r>
            <a:r>
              <a:rPr sz="1500" spc="-10" dirty="0">
                <a:latin typeface="Arial"/>
                <a:cs typeface="Arial"/>
              </a:rPr>
              <a:t> controller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7262152" y="2905207"/>
          <a:ext cx="1116330" cy="1454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2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85725" marR="78105" indent="12700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status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regs.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073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8462719" y="2900350"/>
            <a:ext cx="1900555" cy="1472565"/>
            <a:chOff x="6938718" y="2900349"/>
            <a:chExt cx="1900555" cy="1472565"/>
          </a:xfrm>
        </p:grpSpPr>
        <p:sp>
          <p:nvSpPr>
            <p:cNvPr id="13" name="object 13"/>
            <p:cNvSpPr/>
            <p:nvPr/>
          </p:nvSpPr>
          <p:spPr>
            <a:xfrm>
              <a:off x="6945068" y="2906699"/>
              <a:ext cx="1887855" cy="1459865"/>
            </a:xfrm>
            <a:custGeom>
              <a:avLst/>
              <a:gdLst/>
              <a:ahLst/>
              <a:cxnLst/>
              <a:rect l="l" t="t" r="r" b="b"/>
              <a:pathLst>
                <a:path w="1887854" h="1459864">
                  <a:moveTo>
                    <a:pt x="1887402" y="0"/>
                  </a:moveTo>
                  <a:lnTo>
                    <a:pt x="0" y="0"/>
                  </a:lnTo>
                  <a:lnTo>
                    <a:pt x="0" y="1459391"/>
                  </a:lnTo>
                  <a:lnTo>
                    <a:pt x="1887402" y="1459391"/>
                  </a:lnTo>
                  <a:lnTo>
                    <a:pt x="1887402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945068" y="2906699"/>
              <a:ext cx="1887855" cy="1459865"/>
            </a:xfrm>
            <a:custGeom>
              <a:avLst/>
              <a:gdLst/>
              <a:ahLst/>
              <a:cxnLst/>
              <a:rect l="l" t="t" r="r" b="b"/>
              <a:pathLst>
                <a:path w="1887854" h="1459864">
                  <a:moveTo>
                    <a:pt x="0" y="0"/>
                  </a:moveTo>
                  <a:lnTo>
                    <a:pt x="1887402" y="0"/>
                  </a:lnTo>
                  <a:lnTo>
                    <a:pt x="1887402" y="1459391"/>
                  </a:lnTo>
                  <a:lnTo>
                    <a:pt x="0" y="145939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103622" y="3388418"/>
            <a:ext cx="618490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8735" marR="5080" indent="-26670">
              <a:lnSpc>
                <a:spcPts val="1700"/>
              </a:lnSpc>
              <a:spcBef>
                <a:spcPts val="240"/>
              </a:spcBef>
            </a:pPr>
            <a:r>
              <a:rPr sz="1500" spc="-10" dirty="0">
                <a:latin typeface="Arial"/>
                <a:cs typeface="Arial"/>
              </a:rPr>
              <a:t>Sector buffer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07411" y="4190221"/>
            <a:ext cx="2439035" cy="977265"/>
            <a:chOff x="6083410" y="4190220"/>
            <a:chExt cx="2439035" cy="977265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12757" y="4190220"/>
              <a:ext cx="609600" cy="6096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170919" y="4516183"/>
              <a:ext cx="784860" cy="586105"/>
            </a:xfrm>
            <a:custGeom>
              <a:avLst/>
              <a:gdLst/>
              <a:ahLst/>
              <a:cxnLst/>
              <a:rect l="l" t="t" r="r" b="b"/>
              <a:pathLst>
                <a:path w="784859" h="586104">
                  <a:moveTo>
                    <a:pt x="0" y="585946"/>
                  </a:moveTo>
                  <a:lnTo>
                    <a:pt x="10175" y="578347"/>
                  </a:lnTo>
                  <a:lnTo>
                    <a:pt x="774410" y="7599"/>
                  </a:lnTo>
                  <a:lnTo>
                    <a:pt x="784585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83401" y="4450829"/>
              <a:ext cx="960119" cy="716915"/>
            </a:xfrm>
            <a:custGeom>
              <a:avLst/>
              <a:gdLst/>
              <a:ahLst/>
              <a:cxnLst/>
              <a:rect l="l" t="t" r="r" b="b"/>
              <a:pathLst>
                <a:path w="960120" h="716914">
                  <a:moveTo>
                    <a:pt x="134162" y="692543"/>
                  </a:moveTo>
                  <a:lnTo>
                    <a:pt x="61214" y="594868"/>
                  </a:lnTo>
                  <a:lnTo>
                    <a:pt x="0" y="716661"/>
                  </a:lnTo>
                  <a:lnTo>
                    <a:pt x="134162" y="692543"/>
                  </a:lnTo>
                  <a:close/>
                </a:path>
                <a:path w="960120" h="716914">
                  <a:moveTo>
                    <a:pt x="959612" y="0"/>
                  </a:moveTo>
                  <a:lnTo>
                    <a:pt x="825449" y="24117"/>
                  </a:lnTo>
                  <a:lnTo>
                    <a:pt x="898398" y="121805"/>
                  </a:lnTo>
                  <a:lnTo>
                    <a:pt x="9596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4204" y="4943524"/>
            <a:ext cx="2261870" cy="136652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dirty="0">
                <a:latin typeface="Arial MT"/>
                <a:cs typeface="Arial MT"/>
              </a:rPr>
              <a:t>The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disk</a:t>
            </a:r>
            <a:r>
              <a:rPr spc="-10" dirty="0">
                <a:latin typeface="Arial MT"/>
                <a:cs typeface="Arial MT"/>
              </a:rPr>
              <a:t> controller </a:t>
            </a:r>
            <a:r>
              <a:rPr dirty="0">
                <a:latin typeface="Arial MT"/>
                <a:cs typeface="Arial MT"/>
              </a:rPr>
              <a:t>signals</a:t>
            </a:r>
            <a:r>
              <a:rPr spc="-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interrupt</a:t>
            </a:r>
            <a:r>
              <a:rPr spc="-25" dirty="0">
                <a:latin typeface="Arial MT"/>
                <a:cs typeface="Arial MT"/>
              </a:rPr>
              <a:t> as </a:t>
            </a:r>
            <a:r>
              <a:rPr dirty="0">
                <a:latin typeface="Arial MT"/>
                <a:cs typeface="Arial MT"/>
              </a:rPr>
              <a:t>soon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as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 </a:t>
            </a:r>
            <a:r>
              <a:rPr spc="-10" dirty="0">
                <a:latin typeface="Arial MT"/>
                <a:cs typeface="Arial MT"/>
              </a:rPr>
              <a:t>sector </a:t>
            </a:r>
            <a:r>
              <a:rPr dirty="0">
                <a:latin typeface="Arial MT"/>
                <a:cs typeface="Arial MT"/>
              </a:rPr>
              <a:t>buffer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been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read </a:t>
            </a:r>
            <a:r>
              <a:rPr dirty="0">
                <a:latin typeface="Arial MT"/>
                <a:cs typeface="Arial MT"/>
              </a:rPr>
              <a:t>or</a:t>
            </a:r>
            <a:r>
              <a:rPr spc="-1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written</a:t>
            </a:r>
            <a:endParaRPr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51296" y="4491898"/>
            <a:ext cx="1539240" cy="743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86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Data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blocks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ts val="1860"/>
              </a:lnSpc>
            </a:pPr>
            <a:r>
              <a:rPr sz="1600" dirty="0">
                <a:latin typeface="Arial MT"/>
                <a:cs typeface="Arial MT"/>
              </a:rPr>
              <a:t>(512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bytes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20" dirty="0">
                <a:latin typeface="Arial MT"/>
                <a:cs typeface="Arial MT"/>
              </a:rPr>
              <a:t>each)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24632" y="3677277"/>
            <a:ext cx="3070860" cy="786130"/>
            <a:chOff x="2600632" y="3677277"/>
            <a:chExt cx="3070860" cy="78613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0632" y="3677277"/>
              <a:ext cx="3070532" cy="75443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640737" y="3718402"/>
              <a:ext cx="2981960" cy="629920"/>
            </a:xfrm>
            <a:custGeom>
              <a:avLst/>
              <a:gdLst/>
              <a:ahLst/>
              <a:cxnLst/>
              <a:rect l="l" t="t" r="r" b="b"/>
              <a:pathLst>
                <a:path w="2981960" h="629920">
                  <a:moveTo>
                    <a:pt x="2981603" y="0"/>
                  </a:moveTo>
                  <a:lnTo>
                    <a:pt x="2930443" y="23619"/>
                  </a:lnTo>
                  <a:lnTo>
                    <a:pt x="2879359" y="46788"/>
                  </a:lnTo>
                  <a:lnTo>
                    <a:pt x="2828352" y="69505"/>
                  </a:lnTo>
                  <a:lnTo>
                    <a:pt x="2777420" y="91771"/>
                  </a:lnTo>
                  <a:lnTo>
                    <a:pt x="2726564" y="113585"/>
                  </a:lnTo>
                  <a:lnTo>
                    <a:pt x="2675785" y="134948"/>
                  </a:lnTo>
                  <a:lnTo>
                    <a:pt x="2625081" y="155859"/>
                  </a:lnTo>
                  <a:lnTo>
                    <a:pt x="2574454" y="176319"/>
                  </a:lnTo>
                  <a:lnTo>
                    <a:pt x="2523902" y="196328"/>
                  </a:lnTo>
                  <a:lnTo>
                    <a:pt x="2473427" y="215885"/>
                  </a:lnTo>
                  <a:lnTo>
                    <a:pt x="2423028" y="234991"/>
                  </a:lnTo>
                  <a:lnTo>
                    <a:pt x="2372704" y="253645"/>
                  </a:lnTo>
                  <a:lnTo>
                    <a:pt x="2322457" y="271848"/>
                  </a:lnTo>
                  <a:lnTo>
                    <a:pt x="2272286" y="289599"/>
                  </a:lnTo>
                  <a:lnTo>
                    <a:pt x="2222190" y="306899"/>
                  </a:lnTo>
                  <a:lnTo>
                    <a:pt x="2172171" y="323748"/>
                  </a:lnTo>
                  <a:lnTo>
                    <a:pt x="2122228" y="340145"/>
                  </a:lnTo>
                  <a:lnTo>
                    <a:pt x="2072361" y="356091"/>
                  </a:lnTo>
                  <a:lnTo>
                    <a:pt x="2022570" y="371585"/>
                  </a:lnTo>
                  <a:lnTo>
                    <a:pt x="1972855" y="386628"/>
                  </a:lnTo>
                  <a:lnTo>
                    <a:pt x="1923216" y="401220"/>
                  </a:lnTo>
                  <a:lnTo>
                    <a:pt x="1873652" y="415360"/>
                  </a:lnTo>
                  <a:lnTo>
                    <a:pt x="1824165" y="429049"/>
                  </a:lnTo>
                  <a:lnTo>
                    <a:pt x="1774755" y="442286"/>
                  </a:lnTo>
                  <a:lnTo>
                    <a:pt x="1725420" y="455072"/>
                  </a:lnTo>
                  <a:lnTo>
                    <a:pt x="1676161" y="467406"/>
                  </a:lnTo>
                  <a:lnTo>
                    <a:pt x="1626978" y="479289"/>
                  </a:lnTo>
                  <a:lnTo>
                    <a:pt x="1577871" y="490721"/>
                  </a:lnTo>
                  <a:lnTo>
                    <a:pt x="1528840" y="501701"/>
                  </a:lnTo>
                  <a:lnTo>
                    <a:pt x="1479885" y="512229"/>
                  </a:lnTo>
                  <a:lnTo>
                    <a:pt x="1431007" y="522307"/>
                  </a:lnTo>
                  <a:lnTo>
                    <a:pt x="1382204" y="531933"/>
                  </a:lnTo>
                  <a:lnTo>
                    <a:pt x="1333477" y="541107"/>
                  </a:lnTo>
                  <a:lnTo>
                    <a:pt x="1284827" y="549830"/>
                  </a:lnTo>
                  <a:lnTo>
                    <a:pt x="1236252" y="558102"/>
                  </a:lnTo>
                  <a:lnTo>
                    <a:pt x="1187753" y="565922"/>
                  </a:lnTo>
                  <a:lnTo>
                    <a:pt x="1139331" y="573291"/>
                  </a:lnTo>
                  <a:lnTo>
                    <a:pt x="1090984" y="580208"/>
                  </a:lnTo>
                  <a:lnTo>
                    <a:pt x="1042714" y="586674"/>
                  </a:lnTo>
                  <a:lnTo>
                    <a:pt x="994519" y="592688"/>
                  </a:lnTo>
                  <a:lnTo>
                    <a:pt x="946401" y="598252"/>
                  </a:lnTo>
                  <a:lnTo>
                    <a:pt x="898359" y="603363"/>
                  </a:lnTo>
                  <a:lnTo>
                    <a:pt x="850392" y="608023"/>
                  </a:lnTo>
                  <a:lnTo>
                    <a:pt x="802502" y="612232"/>
                  </a:lnTo>
                  <a:lnTo>
                    <a:pt x="754688" y="615990"/>
                  </a:lnTo>
                  <a:lnTo>
                    <a:pt x="706949" y="619296"/>
                  </a:lnTo>
                  <a:lnTo>
                    <a:pt x="659287" y="622150"/>
                  </a:lnTo>
                  <a:lnTo>
                    <a:pt x="611701" y="624553"/>
                  </a:lnTo>
                  <a:lnTo>
                    <a:pt x="564191" y="626505"/>
                  </a:lnTo>
                  <a:lnTo>
                    <a:pt x="516757" y="628005"/>
                  </a:lnTo>
                  <a:lnTo>
                    <a:pt x="469399" y="629054"/>
                  </a:lnTo>
                  <a:lnTo>
                    <a:pt x="422117" y="629652"/>
                  </a:lnTo>
                  <a:lnTo>
                    <a:pt x="374911" y="629798"/>
                  </a:lnTo>
                  <a:lnTo>
                    <a:pt x="327781" y="629492"/>
                  </a:lnTo>
                  <a:lnTo>
                    <a:pt x="280727" y="628735"/>
                  </a:lnTo>
                  <a:lnTo>
                    <a:pt x="233749" y="627527"/>
                  </a:lnTo>
                  <a:lnTo>
                    <a:pt x="186847" y="625867"/>
                  </a:lnTo>
                  <a:lnTo>
                    <a:pt x="140021" y="623756"/>
                  </a:lnTo>
                  <a:lnTo>
                    <a:pt x="93271" y="621194"/>
                  </a:lnTo>
                  <a:lnTo>
                    <a:pt x="46597" y="618180"/>
                  </a:lnTo>
                  <a:lnTo>
                    <a:pt x="0" y="614715"/>
                  </a:lnTo>
                </a:path>
              </a:pathLst>
            </a:custGeom>
            <a:ln w="508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4516" y="3825404"/>
              <a:ext cx="1136650" cy="638175"/>
            </a:xfrm>
            <a:custGeom>
              <a:avLst/>
              <a:gdLst/>
              <a:ahLst/>
              <a:cxnLst/>
              <a:rect l="l" t="t" r="r" b="b"/>
              <a:pathLst>
                <a:path w="1136650" h="638175">
                  <a:moveTo>
                    <a:pt x="478167" y="94272"/>
                  </a:moveTo>
                  <a:lnTo>
                    <a:pt x="289521" y="94272"/>
                  </a:lnTo>
                  <a:lnTo>
                    <a:pt x="289521" y="0"/>
                  </a:lnTo>
                  <a:lnTo>
                    <a:pt x="0" y="144233"/>
                  </a:lnTo>
                  <a:lnTo>
                    <a:pt x="289521" y="288480"/>
                  </a:lnTo>
                  <a:lnTo>
                    <a:pt x="289521" y="194195"/>
                  </a:lnTo>
                  <a:lnTo>
                    <a:pt x="478167" y="194195"/>
                  </a:lnTo>
                  <a:lnTo>
                    <a:pt x="478167" y="94272"/>
                  </a:lnTo>
                  <a:close/>
                </a:path>
                <a:path w="1136650" h="638175">
                  <a:moveTo>
                    <a:pt x="1136332" y="493585"/>
                  </a:moveTo>
                  <a:lnTo>
                    <a:pt x="846810" y="349338"/>
                  </a:lnTo>
                  <a:lnTo>
                    <a:pt x="846810" y="443623"/>
                  </a:lnTo>
                  <a:lnTo>
                    <a:pt x="658164" y="443623"/>
                  </a:lnTo>
                  <a:lnTo>
                    <a:pt x="658164" y="543547"/>
                  </a:lnTo>
                  <a:lnTo>
                    <a:pt x="846810" y="543547"/>
                  </a:lnTo>
                  <a:lnTo>
                    <a:pt x="846810" y="637819"/>
                  </a:lnTo>
                  <a:lnTo>
                    <a:pt x="1136332" y="493585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7887799" y="935282"/>
            <a:ext cx="2354580" cy="1585595"/>
            <a:chOff x="6363799" y="935281"/>
            <a:chExt cx="2354580" cy="1585595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50486" y="935281"/>
              <a:ext cx="1467642" cy="116316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3799" y="1319700"/>
              <a:ext cx="1100647" cy="120072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426672" y="1363393"/>
              <a:ext cx="996950" cy="1093470"/>
            </a:xfrm>
            <a:custGeom>
              <a:avLst/>
              <a:gdLst/>
              <a:ahLst/>
              <a:cxnLst/>
              <a:rect l="l" t="t" r="r" b="b"/>
              <a:pathLst>
                <a:path w="996950" h="1093470">
                  <a:moveTo>
                    <a:pt x="996448" y="6670"/>
                  </a:moveTo>
                  <a:lnTo>
                    <a:pt x="955156" y="2367"/>
                  </a:lnTo>
                  <a:lnTo>
                    <a:pt x="914618" y="144"/>
                  </a:lnTo>
                  <a:lnTo>
                    <a:pt x="874834" y="0"/>
                  </a:lnTo>
                  <a:lnTo>
                    <a:pt x="835804" y="1935"/>
                  </a:lnTo>
                  <a:lnTo>
                    <a:pt x="797529" y="5950"/>
                  </a:lnTo>
                  <a:lnTo>
                    <a:pt x="723241" y="20217"/>
                  </a:lnTo>
                  <a:lnTo>
                    <a:pt x="651970" y="42803"/>
                  </a:lnTo>
                  <a:lnTo>
                    <a:pt x="583716" y="73706"/>
                  </a:lnTo>
                  <a:lnTo>
                    <a:pt x="518479" y="112926"/>
                  </a:lnTo>
                  <a:lnTo>
                    <a:pt x="486992" y="135656"/>
                  </a:lnTo>
                  <a:lnTo>
                    <a:pt x="456260" y="160465"/>
                  </a:lnTo>
                  <a:lnTo>
                    <a:pt x="426281" y="187353"/>
                  </a:lnTo>
                  <a:lnTo>
                    <a:pt x="397057" y="216321"/>
                  </a:lnTo>
                  <a:lnTo>
                    <a:pt x="368587" y="247368"/>
                  </a:lnTo>
                  <a:lnTo>
                    <a:pt x="340871" y="280495"/>
                  </a:lnTo>
                  <a:lnTo>
                    <a:pt x="313910" y="315701"/>
                  </a:lnTo>
                  <a:lnTo>
                    <a:pt x="287703" y="352986"/>
                  </a:lnTo>
                  <a:lnTo>
                    <a:pt x="262250" y="392351"/>
                  </a:lnTo>
                  <a:lnTo>
                    <a:pt x="237551" y="433795"/>
                  </a:lnTo>
                  <a:lnTo>
                    <a:pt x="213607" y="477319"/>
                  </a:lnTo>
                  <a:lnTo>
                    <a:pt x="190417" y="522922"/>
                  </a:lnTo>
                  <a:lnTo>
                    <a:pt x="167981" y="570604"/>
                  </a:lnTo>
                  <a:lnTo>
                    <a:pt x="146299" y="620366"/>
                  </a:lnTo>
                  <a:lnTo>
                    <a:pt x="125372" y="672207"/>
                  </a:lnTo>
                  <a:lnTo>
                    <a:pt x="105199" y="726128"/>
                  </a:lnTo>
                  <a:lnTo>
                    <a:pt x="85780" y="782128"/>
                  </a:lnTo>
                  <a:lnTo>
                    <a:pt x="67115" y="840208"/>
                  </a:lnTo>
                  <a:lnTo>
                    <a:pt x="49205" y="900367"/>
                  </a:lnTo>
                  <a:lnTo>
                    <a:pt x="32049" y="962605"/>
                  </a:lnTo>
                  <a:lnTo>
                    <a:pt x="15647" y="1026923"/>
                  </a:lnTo>
                  <a:lnTo>
                    <a:pt x="0" y="1093320"/>
                  </a:lnTo>
                </a:path>
              </a:pathLst>
            </a:custGeom>
            <a:ln w="508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6</a:t>
            </a:fld>
            <a:endParaRPr spc="-25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60" dirty="0"/>
              <a:t> </a:t>
            </a:r>
            <a:r>
              <a:rPr dirty="0"/>
              <a:t>Ethernet</a:t>
            </a:r>
            <a:r>
              <a:rPr spc="-5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71606" y="1020825"/>
            <a:ext cx="7100570" cy="11612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Serial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packet-</a:t>
            </a: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communication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Packets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variable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size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contain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addresses: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232" y="4886776"/>
            <a:ext cx="2979420" cy="1165225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24130" rIns="0" bIns="0" rtlCol="0">
            <a:spAutoFit/>
          </a:bodyPr>
          <a:lstStyle/>
          <a:p>
            <a:pPr marL="45720">
              <a:lnSpc>
                <a:spcPts val="1750"/>
              </a:lnSpc>
              <a:spcBef>
                <a:spcPts val="190"/>
              </a:spcBef>
            </a:pPr>
            <a:r>
              <a:rPr sz="1500" spc="-20" dirty="0">
                <a:latin typeface="Arial"/>
                <a:cs typeface="Arial"/>
              </a:rPr>
              <a:t>Tasks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of</a:t>
            </a:r>
            <a:r>
              <a:rPr sz="1500" spc="-30" dirty="0">
                <a:latin typeface="Arial"/>
                <a:cs typeface="Arial"/>
              </a:rPr>
              <a:t> </a:t>
            </a:r>
            <a:r>
              <a:rPr sz="1500" dirty="0">
                <a:latin typeface="Arial"/>
                <a:cs typeface="Arial"/>
              </a:rPr>
              <a:t>the</a:t>
            </a:r>
            <a:r>
              <a:rPr sz="1500" spc="-25" dirty="0">
                <a:latin typeface="Arial"/>
                <a:cs typeface="Arial"/>
              </a:rPr>
              <a:t> </a:t>
            </a:r>
            <a:r>
              <a:rPr sz="1500" spc="-10" dirty="0">
                <a:latin typeface="Arial"/>
                <a:cs typeface="Arial"/>
              </a:rPr>
              <a:t>software:</a:t>
            </a:r>
            <a:endParaRPr sz="1500">
              <a:latin typeface="Arial"/>
              <a:cs typeface="Arial"/>
            </a:endParaRPr>
          </a:p>
          <a:p>
            <a:pPr marL="224790" indent="-179070">
              <a:lnSpc>
                <a:spcPts val="170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Provide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buffers</a:t>
            </a:r>
            <a:endParaRPr sz="1500">
              <a:latin typeface="Arial MT"/>
              <a:cs typeface="Arial MT"/>
            </a:endParaRPr>
          </a:p>
          <a:p>
            <a:pPr marL="224790" indent="-179070">
              <a:lnSpc>
                <a:spcPts val="170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Initialize</a:t>
            </a:r>
            <a:r>
              <a:rPr sz="1500" spc="-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controller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registers</a:t>
            </a:r>
            <a:endParaRPr sz="1500">
              <a:latin typeface="Arial MT"/>
              <a:cs typeface="Arial MT"/>
            </a:endParaRPr>
          </a:p>
          <a:p>
            <a:pPr marL="224790" indent="-179070">
              <a:lnSpc>
                <a:spcPts val="170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React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interrupts</a:t>
            </a:r>
            <a:endParaRPr sz="1500">
              <a:latin typeface="Arial MT"/>
              <a:cs typeface="Arial MT"/>
            </a:endParaRPr>
          </a:p>
          <a:p>
            <a:pPr marL="224790" indent="-179070">
              <a:lnSpc>
                <a:spcPts val="1750"/>
              </a:lnSpc>
              <a:buChar char="•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Error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handling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06227" y="2759632"/>
            <a:ext cx="4553585" cy="1446530"/>
            <a:chOff x="682226" y="2759632"/>
            <a:chExt cx="4553585" cy="14465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226" y="3115954"/>
              <a:ext cx="2179247" cy="10896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87059" y="2859625"/>
              <a:ext cx="3148516" cy="102862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45985" y="2903200"/>
              <a:ext cx="3041650" cy="912494"/>
            </a:xfrm>
            <a:custGeom>
              <a:avLst/>
              <a:gdLst/>
              <a:ahLst/>
              <a:cxnLst/>
              <a:rect l="l" t="t" r="r" b="b"/>
              <a:pathLst>
                <a:path w="3041650" h="912495">
                  <a:moveTo>
                    <a:pt x="3041369" y="329885"/>
                  </a:moveTo>
                  <a:lnTo>
                    <a:pt x="2986177" y="306255"/>
                  </a:lnTo>
                  <a:lnTo>
                    <a:pt x="2931360" y="283503"/>
                  </a:lnTo>
                  <a:lnTo>
                    <a:pt x="2876920" y="261628"/>
                  </a:lnTo>
                  <a:lnTo>
                    <a:pt x="2822855" y="240632"/>
                  </a:lnTo>
                  <a:lnTo>
                    <a:pt x="2769166" y="220514"/>
                  </a:lnTo>
                  <a:lnTo>
                    <a:pt x="2715853" y="201274"/>
                  </a:lnTo>
                  <a:lnTo>
                    <a:pt x="2662916" y="182912"/>
                  </a:lnTo>
                  <a:lnTo>
                    <a:pt x="2610355" y="165429"/>
                  </a:lnTo>
                  <a:lnTo>
                    <a:pt x="2558169" y="148823"/>
                  </a:lnTo>
                  <a:lnTo>
                    <a:pt x="2506360" y="133095"/>
                  </a:lnTo>
                  <a:lnTo>
                    <a:pt x="2454926" y="118246"/>
                  </a:lnTo>
                  <a:lnTo>
                    <a:pt x="2403868" y="104275"/>
                  </a:lnTo>
                  <a:lnTo>
                    <a:pt x="2353185" y="91181"/>
                  </a:lnTo>
                  <a:lnTo>
                    <a:pt x="2302879" y="78966"/>
                  </a:lnTo>
                  <a:lnTo>
                    <a:pt x="2252948" y="67629"/>
                  </a:lnTo>
                  <a:lnTo>
                    <a:pt x="2203393" y="57170"/>
                  </a:lnTo>
                  <a:lnTo>
                    <a:pt x="2154214" y="47589"/>
                  </a:lnTo>
                  <a:lnTo>
                    <a:pt x="2105411" y="38886"/>
                  </a:lnTo>
                  <a:lnTo>
                    <a:pt x="2056984" y="31061"/>
                  </a:lnTo>
                  <a:lnTo>
                    <a:pt x="2008932" y="24114"/>
                  </a:lnTo>
                  <a:lnTo>
                    <a:pt x="1961257" y="18046"/>
                  </a:lnTo>
                  <a:lnTo>
                    <a:pt x="1913957" y="12855"/>
                  </a:lnTo>
                  <a:lnTo>
                    <a:pt x="1867033" y="8543"/>
                  </a:lnTo>
                  <a:lnTo>
                    <a:pt x="1820484" y="5108"/>
                  </a:lnTo>
                  <a:lnTo>
                    <a:pt x="1774312" y="2552"/>
                  </a:lnTo>
                  <a:lnTo>
                    <a:pt x="1728515" y="874"/>
                  </a:lnTo>
                  <a:lnTo>
                    <a:pt x="1683094" y="74"/>
                  </a:lnTo>
                  <a:lnTo>
                    <a:pt x="1638050" y="152"/>
                  </a:lnTo>
                  <a:lnTo>
                    <a:pt x="1593380" y="1108"/>
                  </a:lnTo>
                  <a:lnTo>
                    <a:pt x="1549087" y="2942"/>
                  </a:lnTo>
                  <a:lnTo>
                    <a:pt x="1505169" y="5654"/>
                  </a:lnTo>
                  <a:lnTo>
                    <a:pt x="1461628" y="9244"/>
                  </a:lnTo>
                  <a:lnTo>
                    <a:pt x="1418462" y="13713"/>
                  </a:lnTo>
                  <a:lnTo>
                    <a:pt x="1375672" y="19059"/>
                  </a:lnTo>
                  <a:lnTo>
                    <a:pt x="1333258" y="25284"/>
                  </a:lnTo>
                  <a:lnTo>
                    <a:pt x="1291219" y="32387"/>
                  </a:lnTo>
                  <a:lnTo>
                    <a:pt x="1249557" y="40367"/>
                  </a:lnTo>
                  <a:lnTo>
                    <a:pt x="1208270" y="49226"/>
                  </a:lnTo>
                  <a:lnTo>
                    <a:pt x="1167359" y="58963"/>
                  </a:lnTo>
                  <a:lnTo>
                    <a:pt x="1126824" y="69578"/>
                  </a:lnTo>
                  <a:lnTo>
                    <a:pt x="1086664" y="81071"/>
                  </a:lnTo>
                  <a:lnTo>
                    <a:pt x="1046881" y="93442"/>
                  </a:lnTo>
                  <a:lnTo>
                    <a:pt x="1007473" y="106692"/>
                  </a:lnTo>
                  <a:lnTo>
                    <a:pt x="968441" y="120819"/>
                  </a:lnTo>
                  <a:lnTo>
                    <a:pt x="929785" y="135824"/>
                  </a:lnTo>
                  <a:lnTo>
                    <a:pt x="891505" y="151708"/>
                  </a:lnTo>
                  <a:lnTo>
                    <a:pt x="853601" y="168470"/>
                  </a:lnTo>
                  <a:lnTo>
                    <a:pt x="816072" y="186109"/>
                  </a:lnTo>
                  <a:lnTo>
                    <a:pt x="778919" y="204627"/>
                  </a:lnTo>
                  <a:lnTo>
                    <a:pt x="742142" y="224023"/>
                  </a:lnTo>
                  <a:lnTo>
                    <a:pt x="705741" y="244297"/>
                  </a:lnTo>
                  <a:lnTo>
                    <a:pt x="669716" y="265449"/>
                  </a:lnTo>
                  <a:lnTo>
                    <a:pt x="634067" y="287479"/>
                  </a:lnTo>
                  <a:lnTo>
                    <a:pt x="598793" y="310387"/>
                  </a:lnTo>
                  <a:lnTo>
                    <a:pt x="563895" y="334174"/>
                  </a:lnTo>
                  <a:lnTo>
                    <a:pt x="529373" y="358838"/>
                  </a:lnTo>
                  <a:lnTo>
                    <a:pt x="495227" y="384380"/>
                  </a:lnTo>
                  <a:lnTo>
                    <a:pt x="461457" y="410801"/>
                  </a:lnTo>
                  <a:lnTo>
                    <a:pt x="428062" y="438100"/>
                  </a:lnTo>
                  <a:lnTo>
                    <a:pt x="395043" y="466276"/>
                  </a:lnTo>
                  <a:lnTo>
                    <a:pt x="362400" y="495331"/>
                  </a:lnTo>
                  <a:lnTo>
                    <a:pt x="330133" y="525264"/>
                  </a:lnTo>
                  <a:lnTo>
                    <a:pt x="298242" y="556075"/>
                  </a:lnTo>
                  <a:lnTo>
                    <a:pt x="266727" y="587764"/>
                  </a:lnTo>
                  <a:lnTo>
                    <a:pt x="235587" y="620331"/>
                  </a:lnTo>
                  <a:lnTo>
                    <a:pt x="204823" y="653776"/>
                  </a:lnTo>
                  <a:lnTo>
                    <a:pt x="174435" y="688100"/>
                  </a:lnTo>
                  <a:lnTo>
                    <a:pt x="144423" y="723301"/>
                  </a:lnTo>
                  <a:lnTo>
                    <a:pt x="114787" y="759381"/>
                  </a:lnTo>
                  <a:lnTo>
                    <a:pt x="85526" y="796338"/>
                  </a:lnTo>
                  <a:lnTo>
                    <a:pt x="56641" y="834174"/>
                  </a:lnTo>
                  <a:lnTo>
                    <a:pt x="28133" y="872888"/>
                  </a:lnTo>
                  <a:lnTo>
                    <a:pt x="0" y="912480"/>
                  </a:lnTo>
                </a:path>
              </a:pathLst>
            </a:custGeom>
            <a:ln w="50800">
              <a:solidFill>
                <a:srgbClr val="9292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8966" y="2759633"/>
              <a:ext cx="1136650" cy="510540"/>
            </a:xfrm>
            <a:custGeom>
              <a:avLst/>
              <a:gdLst/>
              <a:ahLst/>
              <a:cxnLst/>
              <a:rect l="l" t="t" r="r" b="b"/>
              <a:pathLst>
                <a:path w="1136650" h="510539">
                  <a:moveTo>
                    <a:pt x="478167" y="94284"/>
                  </a:moveTo>
                  <a:lnTo>
                    <a:pt x="289534" y="94284"/>
                  </a:lnTo>
                  <a:lnTo>
                    <a:pt x="289534" y="0"/>
                  </a:lnTo>
                  <a:lnTo>
                    <a:pt x="0" y="144246"/>
                  </a:lnTo>
                  <a:lnTo>
                    <a:pt x="289534" y="288480"/>
                  </a:lnTo>
                  <a:lnTo>
                    <a:pt x="289534" y="194208"/>
                  </a:lnTo>
                  <a:lnTo>
                    <a:pt x="478167" y="194208"/>
                  </a:lnTo>
                  <a:lnTo>
                    <a:pt x="478167" y="94284"/>
                  </a:lnTo>
                  <a:close/>
                </a:path>
                <a:path w="1136650" h="510539">
                  <a:moveTo>
                    <a:pt x="1136345" y="366141"/>
                  </a:moveTo>
                  <a:lnTo>
                    <a:pt x="846810" y="221907"/>
                  </a:lnTo>
                  <a:lnTo>
                    <a:pt x="846810" y="316179"/>
                  </a:lnTo>
                  <a:lnTo>
                    <a:pt x="658164" y="316179"/>
                  </a:lnTo>
                  <a:lnTo>
                    <a:pt x="658164" y="416102"/>
                  </a:lnTo>
                  <a:lnTo>
                    <a:pt x="846810" y="416102"/>
                  </a:lnTo>
                  <a:lnTo>
                    <a:pt x="846810" y="510387"/>
                  </a:lnTo>
                  <a:lnTo>
                    <a:pt x="1136345" y="366141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27069" y="3510901"/>
            <a:ext cx="1792605" cy="134908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284480">
              <a:lnSpc>
                <a:spcPts val="2100"/>
              </a:lnSpc>
              <a:spcBef>
                <a:spcPts val="219"/>
              </a:spcBef>
            </a:pPr>
            <a:r>
              <a:rPr dirty="0">
                <a:solidFill>
                  <a:srgbClr val="0433FF"/>
                </a:solidFill>
                <a:latin typeface="Arial"/>
                <a:cs typeface="Arial"/>
              </a:rPr>
              <a:t>Interrupt</a:t>
            </a:r>
            <a:r>
              <a:rPr spc="-6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pc="-10" dirty="0">
                <a:latin typeface="Arial MT"/>
                <a:cs typeface="Arial MT"/>
              </a:rPr>
              <a:t>after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completion</a:t>
            </a:r>
            <a:endParaRPr>
              <a:latin typeface="Arial MT"/>
              <a:cs typeface="Arial MT"/>
            </a:endParaRPr>
          </a:p>
          <a:p>
            <a:pPr marL="12700">
              <a:lnSpc>
                <a:spcPts val="2039"/>
              </a:lnSpc>
            </a:pPr>
            <a:r>
              <a:rPr dirty="0">
                <a:latin typeface="Arial MT"/>
                <a:cs typeface="Arial MT"/>
              </a:rPr>
              <a:t>of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each </a:t>
            </a:r>
            <a:r>
              <a:rPr spc="-10" dirty="0">
                <a:latin typeface="Arial MT"/>
                <a:cs typeface="Arial MT"/>
              </a:rPr>
              <a:t>operation</a:t>
            </a:r>
            <a:endParaRPr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70649" y="4271171"/>
            <a:ext cx="2630170" cy="1929130"/>
            <a:chOff x="3946649" y="4271171"/>
            <a:chExt cx="2630170" cy="1929130"/>
          </a:xfrm>
        </p:grpSpPr>
        <p:sp>
          <p:nvSpPr>
            <p:cNvPr id="12" name="object 12"/>
            <p:cNvSpPr/>
            <p:nvPr/>
          </p:nvSpPr>
          <p:spPr>
            <a:xfrm>
              <a:off x="3946649" y="4271171"/>
              <a:ext cx="2630170" cy="745490"/>
            </a:xfrm>
            <a:custGeom>
              <a:avLst/>
              <a:gdLst/>
              <a:ahLst/>
              <a:cxnLst/>
              <a:rect l="l" t="t" r="r" b="b"/>
              <a:pathLst>
                <a:path w="2630170" h="745489">
                  <a:moveTo>
                    <a:pt x="2071150" y="0"/>
                  </a:moveTo>
                  <a:lnTo>
                    <a:pt x="2071150" y="253267"/>
                  </a:lnTo>
                  <a:lnTo>
                    <a:pt x="558800" y="253267"/>
                  </a:lnTo>
                  <a:lnTo>
                    <a:pt x="558800" y="0"/>
                  </a:lnTo>
                  <a:lnTo>
                    <a:pt x="0" y="372451"/>
                  </a:lnTo>
                  <a:lnTo>
                    <a:pt x="558800" y="744904"/>
                  </a:lnTo>
                  <a:lnTo>
                    <a:pt x="558800" y="491637"/>
                  </a:lnTo>
                  <a:lnTo>
                    <a:pt x="2071150" y="491637"/>
                  </a:lnTo>
                  <a:lnTo>
                    <a:pt x="2071150" y="744904"/>
                  </a:lnTo>
                  <a:lnTo>
                    <a:pt x="2629950" y="372451"/>
                  </a:lnTo>
                  <a:lnTo>
                    <a:pt x="2071150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0429" y="5110288"/>
              <a:ext cx="2179247" cy="10896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201995" y="5870696"/>
            <a:ext cx="1264920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51155" marR="5080" indent="-339090">
              <a:lnSpc>
                <a:spcPts val="1700"/>
              </a:lnSpc>
              <a:spcBef>
                <a:spcPts val="240"/>
              </a:spcBef>
            </a:pPr>
            <a:r>
              <a:rPr sz="1500" dirty="0">
                <a:latin typeface="Arial"/>
                <a:cs typeface="Arial"/>
              </a:rPr>
              <a:t>main </a:t>
            </a:r>
            <a:r>
              <a:rPr sz="1500" spc="-10" dirty="0">
                <a:latin typeface="Arial"/>
                <a:cs typeface="Arial"/>
              </a:rPr>
              <a:t>memory (RAM)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05507" y="4504888"/>
            <a:ext cx="385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Bus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91174" y="5045493"/>
            <a:ext cx="63563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10" dirty="0">
                <a:latin typeface="Arial"/>
                <a:cs typeface="Arial"/>
              </a:rPr>
              <a:t>scatter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91575" y="3997763"/>
            <a:ext cx="6019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10" dirty="0">
                <a:latin typeface="Arial"/>
                <a:cs typeface="Arial"/>
              </a:rPr>
              <a:t>gather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7103" y="4227338"/>
            <a:ext cx="54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Arial"/>
                <a:cs typeface="Arial"/>
              </a:rPr>
              <a:t>DMA</a:t>
            </a:r>
            <a:endParaRPr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19855" y="3131941"/>
            <a:ext cx="1428750" cy="854710"/>
            <a:chOff x="4595855" y="3131941"/>
            <a:chExt cx="1428750" cy="854710"/>
          </a:xfrm>
        </p:grpSpPr>
        <p:sp>
          <p:nvSpPr>
            <p:cNvPr id="20" name="object 20"/>
            <p:cNvSpPr/>
            <p:nvPr/>
          </p:nvSpPr>
          <p:spPr>
            <a:xfrm>
              <a:off x="4602205" y="3138291"/>
              <a:ext cx="1416050" cy="842010"/>
            </a:xfrm>
            <a:custGeom>
              <a:avLst/>
              <a:gdLst/>
              <a:ahLst/>
              <a:cxnLst/>
              <a:rect l="l" t="t" r="r" b="b"/>
              <a:pathLst>
                <a:path w="1416050" h="842010">
                  <a:moveTo>
                    <a:pt x="1415694" y="0"/>
                  </a:moveTo>
                  <a:lnTo>
                    <a:pt x="0" y="0"/>
                  </a:lnTo>
                  <a:lnTo>
                    <a:pt x="0" y="841749"/>
                  </a:lnTo>
                  <a:lnTo>
                    <a:pt x="1415694" y="841749"/>
                  </a:lnTo>
                  <a:lnTo>
                    <a:pt x="1415694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02205" y="3138291"/>
              <a:ext cx="1416050" cy="842010"/>
            </a:xfrm>
            <a:custGeom>
              <a:avLst/>
              <a:gdLst/>
              <a:ahLst/>
              <a:cxnLst/>
              <a:rect l="l" t="t" r="r" b="b"/>
              <a:pathLst>
                <a:path w="1416050" h="842010">
                  <a:moveTo>
                    <a:pt x="0" y="0"/>
                  </a:moveTo>
                  <a:lnTo>
                    <a:pt x="1415694" y="0"/>
                  </a:lnTo>
                  <a:lnTo>
                    <a:pt x="1415694" y="841749"/>
                  </a:lnTo>
                  <a:lnTo>
                    <a:pt x="0" y="841749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382077" y="3315210"/>
            <a:ext cx="904240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52705">
              <a:lnSpc>
                <a:spcPts val="1700"/>
              </a:lnSpc>
              <a:spcBef>
                <a:spcPts val="240"/>
              </a:spcBef>
            </a:pPr>
            <a:r>
              <a:rPr sz="1500" spc="-10" dirty="0">
                <a:latin typeface="Arial"/>
                <a:cs typeface="Arial"/>
              </a:rPr>
              <a:t>Ethernet 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16269" y="3613882"/>
            <a:ext cx="1450975" cy="1836420"/>
            <a:chOff x="4892268" y="3613882"/>
            <a:chExt cx="1450975" cy="183642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33474" y="3613882"/>
              <a:ext cx="609600" cy="6096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92268" y="3944264"/>
              <a:ext cx="779780" cy="1506220"/>
            </a:xfrm>
            <a:custGeom>
              <a:avLst/>
              <a:gdLst/>
              <a:ahLst/>
              <a:cxnLst/>
              <a:rect l="l" t="t" r="r" b="b"/>
              <a:pathLst>
                <a:path w="779779" h="1506220">
                  <a:moveTo>
                    <a:pt x="779170" y="1144498"/>
                  </a:moveTo>
                  <a:lnTo>
                    <a:pt x="693724" y="1184338"/>
                  </a:lnTo>
                  <a:lnTo>
                    <a:pt x="450189" y="662076"/>
                  </a:lnTo>
                  <a:lnTo>
                    <a:pt x="444715" y="664629"/>
                  </a:lnTo>
                  <a:lnTo>
                    <a:pt x="444715" y="289534"/>
                  </a:lnTo>
                  <a:lnTo>
                    <a:pt x="538988" y="289534"/>
                  </a:lnTo>
                  <a:lnTo>
                    <a:pt x="394754" y="0"/>
                  </a:lnTo>
                  <a:lnTo>
                    <a:pt x="250507" y="289534"/>
                  </a:lnTo>
                  <a:lnTo>
                    <a:pt x="344792" y="289534"/>
                  </a:lnTo>
                  <a:lnTo>
                    <a:pt x="344792" y="669455"/>
                  </a:lnTo>
                  <a:lnTo>
                    <a:pt x="328968" y="662076"/>
                  </a:lnTo>
                  <a:lnTo>
                    <a:pt x="85432" y="1184338"/>
                  </a:lnTo>
                  <a:lnTo>
                    <a:pt x="0" y="1144498"/>
                  </a:lnTo>
                  <a:lnTo>
                    <a:pt x="8356" y="1467853"/>
                  </a:lnTo>
                  <a:lnTo>
                    <a:pt x="261442" y="1266405"/>
                  </a:lnTo>
                  <a:lnTo>
                    <a:pt x="175996" y="1226566"/>
                  </a:lnTo>
                  <a:lnTo>
                    <a:pt x="344792" y="864590"/>
                  </a:lnTo>
                  <a:lnTo>
                    <a:pt x="344792" y="1216139"/>
                  </a:lnTo>
                  <a:lnTo>
                    <a:pt x="250507" y="1216139"/>
                  </a:lnTo>
                  <a:lnTo>
                    <a:pt x="394754" y="1505673"/>
                  </a:lnTo>
                  <a:lnTo>
                    <a:pt x="538988" y="1216139"/>
                  </a:lnTo>
                  <a:lnTo>
                    <a:pt x="444715" y="1216139"/>
                  </a:lnTo>
                  <a:lnTo>
                    <a:pt x="444715" y="886790"/>
                  </a:lnTo>
                  <a:lnTo>
                    <a:pt x="603161" y="1226566"/>
                  </a:lnTo>
                  <a:lnTo>
                    <a:pt x="517715" y="1266405"/>
                  </a:lnTo>
                  <a:lnTo>
                    <a:pt x="770801" y="1467853"/>
                  </a:lnTo>
                  <a:lnTo>
                    <a:pt x="779170" y="1144498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70610" y="5330401"/>
            <a:ext cx="2179320" cy="884555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43180" rIns="0" bIns="0" rtlCol="0">
            <a:spAutoFit/>
          </a:bodyPr>
          <a:lstStyle/>
          <a:p>
            <a:pPr marL="45720" marR="169545" algn="just">
              <a:lnSpc>
                <a:spcPts val="2100"/>
              </a:lnSpc>
              <a:spcBef>
                <a:spcPts val="340"/>
              </a:spcBef>
            </a:pPr>
            <a:r>
              <a:rPr dirty="0">
                <a:latin typeface="Arial MT"/>
                <a:cs typeface="Arial MT"/>
              </a:rPr>
              <a:t>Memory</a:t>
            </a:r>
            <a:r>
              <a:rPr spc="-3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access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via </a:t>
            </a:r>
            <a:r>
              <a:rPr i="1" dirty="0">
                <a:latin typeface="Arial"/>
                <a:cs typeface="Arial"/>
              </a:rPr>
              <a:t>scatter/gather</a:t>
            </a:r>
            <a:r>
              <a:rPr i="1" spc="-80" dirty="0">
                <a:latin typeface="Arial"/>
                <a:cs typeface="Arial"/>
              </a:rPr>
              <a:t> </a:t>
            </a:r>
            <a:r>
              <a:rPr spc="-25" dirty="0">
                <a:latin typeface="Arial MT"/>
                <a:cs typeface="Arial MT"/>
              </a:rPr>
              <a:t>bus </a:t>
            </a:r>
            <a:r>
              <a:rPr dirty="0">
                <a:latin typeface="Arial MT"/>
                <a:cs typeface="Arial MT"/>
              </a:rPr>
              <a:t>master</a:t>
            </a:r>
            <a:r>
              <a:rPr spc="-25" dirty="0">
                <a:latin typeface="Arial MT"/>
                <a:cs typeface="Arial MT"/>
              </a:rPr>
              <a:t> </a:t>
            </a:r>
            <a:r>
              <a:rPr spc="-25" dirty="0">
                <a:solidFill>
                  <a:srgbClr val="0433FF"/>
                </a:solidFill>
                <a:latin typeface="Arial"/>
                <a:cs typeface="Arial"/>
              </a:rPr>
              <a:t>DMA</a:t>
            </a:r>
            <a:endParaRPr>
              <a:latin typeface="Arial"/>
              <a:cs typeface="Arial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2500298" y="2049463"/>
          <a:ext cx="7811134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1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preamble+SFD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destination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25463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10" dirty="0">
                          <a:latin typeface="Arial MT"/>
                          <a:cs typeface="Arial MT"/>
                        </a:rPr>
                        <a:t>source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5941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20" dirty="0">
                          <a:latin typeface="Arial MT"/>
                          <a:cs typeface="Arial MT"/>
                        </a:rPr>
                        <a:t>type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5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0" dirty="0">
                          <a:latin typeface="Arial MT"/>
                          <a:cs typeface="Arial MT"/>
                        </a:rPr>
                        <a:t>………………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334645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500" spc="-25" dirty="0">
                          <a:latin typeface="Arial MT"/>
                          <a:cs typeface="Arial MT"/>
                        </a:rPr>
                        <a:t>CRC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32362" y="2462271"/>
            <a:ext cx="1763877" cy="130657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661417" y="2612786"/>
            <a:ext cx="10934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0–1500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bytes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7</a:t>
            </a:fld>
            <a:endParaRPr spc="-25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Device </a:t>
            </a:r>
            <a:r>
              <a:rPr spc="-10" dirty="0"/>
              <a:t>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71606" y="1020824"/>
            <a:ext cx="8077200" cy="47929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354965" indent="-342265">
              <a:spcBef>
                <a:spcPts val="63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Character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devices</a:t>
            </a:r>
            <a:endParaRPr sz="2200">
              <a:latin typeface="Arial"/>
              <a:cs typeface="Arial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Keyboard,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printer,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modem,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mouse,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...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Usually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only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sequential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access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rarely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random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access</a:t>
            </a:r>
            <a:endParaRPr sz="2200">
              <a:latin typeface="Arial MT"/>
              <a:cs typeface="Arial MT"/>
            </a:endParaRPr>
          </a:p>
          <a:p>
            <a:pPr marL="354965" indent="-342265">
              <a:spcBef>
                <a:spcPts val="540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Block</a:t>
            </a:r>
            <a:r>
              <a:rPr sz="2200" spc="-6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devices</a:t>
            </a:r>
            <a:endParaRPr sz="2200">
              <a:latin typeface="Arial"/>
              <a:cs typeface="Arial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Hard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disk,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CD-</a:t>
            </a:r>
            <a:r>
              <a:rPr sz="2200" dirty="0">
                <a:latin typeface="Arial MT"/>
                <a:cs typeface="Arial MT"/>
              </a:rPr>
              <a:t>ROM,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DVD,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tape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drives,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...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Usually</a:t>
            </a:r>
            <a:r>
              <a:rPr sz="2200" spc="-105" dirty="0">
                <a:latin typeface="Arial MT"/>
                <a:cs typeface="Arial MT"/>
              </a:rPr>
              <a:t> </a:t>
            </a:r>
            <a:r>
              <a:rPr sz="2200" dirty="0">
                <a:latin typeface="Arial"/>
                <a:cs typeface="Arial"/>
              </a:rPr>
              <a:t>blockwise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random</a:t>
            </a:r>
            <a:r>
              <a:rPr sz="2200" spc="-10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access</a:t>
            </a:r>
            <a:endParaRPr sz="2200">
              <a:latin typeface="Arial"/>
              <a:cs typeface="Arial"/>
            </a:endParaRPr>
          </a:p>
          <a:p>
            <a:pPr marL="354965" indent="-342265">
              <a:spcBef>
                <a:spcPts val="53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Arial"/>
                <a:cs typeface="Arial"/>
              </a:rPr>
              <a:t>Other</a:t>
            </a:r>
            <a:r>
              <a:rPr sz="2200" spc="-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devices</a:t>
            </a:r>
            <a:r>
              <a:rPr sz="2200" spc="-70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don’t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scheme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easily,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as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(GP)GPUs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(especially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3D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acceleration)</a:t>
            </a:r>
            <a:endParaRPr sz="2200">
              <a:latin typeface="Arial MT"/>
              <a:cs typeface="Arial MT"/>
            </a:endParaRPr>
          </a:p>
          <a:p>
            <a:pPr marL="812800" marR="5080" lvl="1" indent="-342900">
              <a:lnSpc>
                <a:spcPts val="2600"/>
              </a:lnSpc>
              <a:spcBef>
                <a:spcPts val="660"/>
              </a:spcBef>
              <a:buChar char="•"/>
              <a:tabLst>
                <a:tab pos="812800" algn="l"/>
              </a:tabLst>
            </a:pPr>
            <a:r>
              <a:rPr sz="2200" dirty="0">
                <a:latin typeface="Arial MT"/>
                <a:cs typeface="Arial MT"/>
              </a:rPr>
              <a:t>Network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cards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(protocols,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addressing,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broadcast/multicast, </a:t>
            </a:r>
            <a:r>
              <a:rPr sz="2200" dirty="0">
                <a:latin typeface="Arial MT"/>
                <a:cs typeface="Arial MT"/>
              </a:rPr>
              <a:t>packet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filtering,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...)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455"/>
              </a:spcBef>
              <a:buChar char="•"/>
              <a:tabLst>
                <a:tab pos="812165" algn="l"/>
              </a:tabLst>
            </a:pPr>
            <a:r>
              <a:rPr sz="2200" dirty="0">
                <a:latin typeface="Arial MT"/>
                <a:cs typeface="Arial MT"/>
              </a:rPr>
              <a:t>Timer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(sporadic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periodic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interrupts)</a:t>
            </a:r>
            <a:endParaRPr sz="2200">
              <a:latin typeface="Arial MT"/>
              <a:cs typeface="Arial MT"/>
            </a:endParaRPr>
          </a:p>
          <a:p>
            <a:pPr marL="812165" lvl="1" indent="-342265">
              <a:spcBef>
                <a:spcPts val="535"/>
              </a:spcBef>
              <a:buChar char="•"/>
              <a:tabLst>
                <a:tab pos="812165" algn="l"/>
              </a:tabLst>
            </a:pPr>
            <a:r>
              <a:rPr sz="2200" spc="-25" dirty="0">
                <a:latin typeface="Arial MT"/>
                <a:cs typeface="Arial MT"/>
              </a:rPr>
              <a:t>...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07510" y="3075254"/>
            <a:ext cx="4243705" cy="2494280"/>
            <a:chOff x="883509" y="3075254"/>
            <a:chExt cx="4243705" cy="2494280"/>
          </a:xfrm>
        </p:grpSpPr>
        <p:sp>
          <p:nvSpPr>
            <p:cNvPr id="3" name="object 3"/>
            <p:cNvSpPr/>
            <p:nvPr/>
          </p:nvSpPr>
          <p:spPr>
            <a:xfrm>
              <a:off x="4571999" y="4742575"/>
              <a:ext cx="0" cy="708660"/>
            </a:xfrm>
            <a:custGeom>
              <a:avLst/>
              <a:gdLst/>
              <a:ahLst/>
              <a:cxnLst/>
              <a:rect l="l" t="t" r="r" b="b"/>
              <a:pathLst>
                <a:path h="708660">
                  <a:moveTo>
                    <a:pt x="0" y="708263"/>
                  </a:moveTo>
                  <a:lnTo>
                    <a:pt x="0" y="695563"/>
                  </a:lnTo>
                  <a:lnTo>
                    <a:pt x="0" y="1269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11040" y="4633366"/>
              <a:ext cx="121920" cy="927100"/>
            </a:xfrm>
            <a:custGeom>
              <a:avLst/>
              <a:gdLst/>
              <a:ahLst/>
              <a:cxnLst/>
              <a:rect l="l" t="t" r="r" b="b"/>
              <a:pathLst>
                <a:path w="121920" h="927100">
                  <a:moveTo>
                    <a:pt x="121920" y="804773"/>
                  </a:moveTo>
                  <a:lnTo>
                    <a:pt x="0" y="804773"/>
                  </a:lnTo>
                  <a:lnTo>
                    <a:pt x="60960" y="926693"/>
                  </a:lnTo>
                  <a:lnTo>
                    <a:pt x="121920" y="804773"/>
                  </a:lnTo>
                  <a:close/>
                </a:path>
                <a:path w="121920" h="927100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509" y="3900191"/>
              <a:ext cx="1366376" cy="95813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64614" y="5010889"/>
              <a:ext cx="0" cy="448945"/>
            </a:xfrm>
            <a:custGeom>
              <a:avLst/>
              <a:gdLst/>
              <a:ahLst/>
              <a:cxnLst/>
              <a:rect l="l" t="t" r="r" b="b"/>
              <a:pathLst>
                <a:path h="448945">
                  <a:moveTo>
                    <a:pt x="0" y="448890"/>
                  </a:moveTo>
                  <a:lnTo>
                    <a:pt x="0" y="436190"/>
                  </a:lnTo>
                  <a:lnTo>
                    <a:pt x="0" y="12700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03654" y="4901679"/>
              <a:ext cx="121920" cy="667385"/>
            </a:xfrm>
            <a:custGeom>
              <a:avLst/>
              <a:gdLst/>
              <a:ahLst/>
              <a:cxnLst/>
              <a:rect l="l" t="t" r="r" b="b"/>
              <a:pathLst>
                <a:path w="121919" h="667385">
                  <a:moveTo>
                    <a:pt x="121920" y="545401"/>
                  </a:moveTo>
                  <a:lnTo>
                    <a:pt x="0" y="545401"/>
                  </a:lnTo>
                  <a:lnTo>
                    <a:pt x="60960" y="667321"/>
                  </a:lnTo>
                  <a:lnTo>
                    <a:pt x="121920" y="545401"/>
                  </a:lnTo>
                  <a:close/>
                </a:path>
                <a:path w="121919" h="667385">
                  <a:moveTo>
                    <a:pt x="121920" y="121920"/>
                  </a:moveTo>
                  <a:lnTo>
                    <a:pt x="60960" y="0"/>
                  </a:lnTo>
                  <a:lnTo>
                    <a:pt x="0" y="121920"/>
                  </a:lnTo>
                  <a:lnTo>
                    <a:pt x="121920" y="121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61679" y="3081605"/>
              <a:ext cx="1259205" cy="1482725"/>
            </a:xfrm>
            <a:custGeom>
              <a:avLst/>
              <a:gdLst/>
              <a:ahLst/>
              <a:cxnLst/>
              <a:rect l="l" t="t" r="r" b="b"/>
              <a:pathLst>
                <a:path w="1259204" h="1482725">
                  <a:moveTo>
                    <a:pt x="1258884" y="0"/>
                  </a:moveTo>
                  <a:lnTo>
                    <a:pt x="0" y="0"/>
                  </a:lnTo>
                  <a:lnTo>
                    <a:pt x="0" y="1482190"/>
                  </a:lnTo>
                  <a:lnTo>
                    <a:pt x="1258884" y="1482190"/>
                  </a:lnTo>
                  <a:lnTo>
                    <a:pt x="1258884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61679" y="3081604"/>
              <a:ext cx="1259205" cy="1482725"/>
            </a:xfrm>
            <a:custGeom>
              <a:avLst/>
              <a:gdLst/>
              <a:ahLst/>
              <a:cxnLst/>
              <a:rect l="l" t="t" r="r" b="b"/>
              <a:pathLst>
                <a:path w="1259204" h="1482725">
                  <a:moveTo>
                    <a:pt x="0" y="0"/>
                  </a:moveTo>
                  <a:lnTo>
                    <a:pt x="1258884" y="0"/>
                  </a:lnTo>
                  <a:lnTo>
                    <a:pt x="1258884" y="1482190"/>
                  </a:lnTo>
                  <a:lnTo>
                    <a:pt x="0" y="148219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844800" y="166467"/>
            <a:ext cx="9550400" cy="505267"/>
          </a:xfrm>
          <a:prstGeom prst="rect">
            <a:avLst/>
          </a:prstGeom>
        </p:spPr>
        <p:txBody>
          <a:bodyPr vert="horz" wrap="square" lIns="0" tIns="1270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Interrupts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63147" y="3106122"/>
            <a:ext cx="904240" cy="4699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47625">
              <a:lnSpc>
                <a:spcPts val="1700"/>
              </a:lnSpc>
              <a:spcBef>
                <a:spcPts val="240"/>
              </a:spcBef>
            </a:pPr>
            <a:r>
              <a:rPr sz="1500" spc="-10" dirty="0">
                <a:latin typeface="Arial"/>
                <a:cs typeface="Arial"/>
              </a:rPr>
              <a:t>Interrupt controller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66399" y="3670712"/>
            <a:ext cx="8328025" cy="2442210"/>
            <a:chOff x="642398" y="3670712"/>
            <a:chExt cx="8328025" cy="2442210"/>
          </a:xfrm>
        </p:grpSpPr>
        <p:sp>
          <p:nvSpPr>
            <p:cNvPr id="13" name="object 13"/>
            <p:cNvSpPr/>
            <p:nvPr/>
          </p:nvSpPr>
          <p:spPr>
            <a:xfrm>
              <a:off x="3977447" y="4221947"/>
              <a:ext cx="1027430" cy="189865"/>
            </a:xfrm>
            <a:custGeom>
              <a:avLst/>
              <a:gdLst/>
              <a:ahLst/>
              <a:cxnLst/>
              <a:rect l="l" t="t" r="r" b="b"/>
              <a:pathLst>
                <a:path w="1027429" h="189864">
                  <a:moveTo>
                    <a:pt x="1027351" y="0"/>
                  </a:moveTo>
                  <a:lnTo>
                    <a:pt x="0" y="0"/>
                  </a:lnTo>
                  <a:lnTo>
                    <a:pt x="0" y="189674"/>
                  </a:lnTo>
                  <a:lnTo>
                    <a:pt x="1027351" y="189674"/>
                  </a:lnTo>
                  <a:lnTo>
                    <a:pt x="102735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7447" y="4221947"/>
              <a:ext cx="1027430" cy="189865"/>
            </a:xfrm>
            <a:custGeom>
              <a:avLst/>
              <a:gdLst/>
              <a:ahLst/>
              <a:cxnLst/>
              <a:rect l="l" t="t" r="r" b="b"/>
              <a:pathLst>
                <a:path w="1027429" h="189864">
                  <a:moveTo>
                    <a:pt x="0" y="0"/>
                  </a:moveTo>
                  <a:lnTo>
                    <a:pt x="1027351" y="0"/>
                  </a:lnTo>
                  <a:lnTo>
                    <a:pt x="1027351" y="189674"/>
                  </a:lnTo>
                  <a:lnTo>
                    <a:pt x="0" y="1896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77447" y="3949504"/>
              <a:ext cx="1027430" cy="189865"/>
            </a:xfrm>
            <a:custGeom>
              <a:avLst/>
              <a:gdLst/>
              <a:ahLst/>
              <a:cxnLst/>
              <a:rect l="l" t="t" r="r" b="b"/>
              <a:pathLst>
                <a:path w="1027429" h="189864">
                  <a:moveTo>
                    <a:pt x="1027351" y="0"/>
                  </a:moveTo>
                  <a:lnTo>
                    <a:pt x="0" y="0"/>
                  </a:lnTo>
                  <a:lnTo>
                    <a:pt x="0" y="189674"/>
                  </a:lnTo>
                  <a:lnTo>
                    <a:pt x="1027351" y="189674"/>
                  </a:lnTo>
                  <a:lnTo>
                    <a:pt x="102735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77447" y="3949504"/>
              <a:ext cx="1027430" cy="189865"/>
            </a:xfrm>
            <a:custGeom>
              <a:avLst/>
              <a:gdLst/>
              <a:ahLst/>
              <a:cxnLst/>
              <a:rect l="l" t="t" r="r" b="b"/>
              <a:pathLst>
                <a:path w="1027429" h="189864">
                  <a:moveTo>
                    <a:pt x="0" y="0"/>
                  </a:moveTo>
                  <a:lnTo>
                    <a:pt x="1027351" y="0"/>
                  </a:lnTo>
                  <a:lnTo>
                    <a:pt x="1027351" y="189674"/>
                  </a:lnTo>
                  <a:lnTo>
                    <a:pt x="0" y="1896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77447" y="3677063"/>
              <a:ext cx="1027430" cy="189865"/>
            </a:xfrm>
            <a:custGeom>
              <a:avLst/>
              <a:gdLst/>
              <a:ahLst/>
              <a:cxnLst/>
              <a:rect l="l" t="t" r="r" b="b"/>
              <a:pathLst>
                <a:path w="1027429" h="189864">
                  <a:moveTo>
                    <a:pt x="1027351" y="0"/>
                  </a:moveTo>
                  <a:lnTo>
                    <a:pt x="0" y="0"/>
                  </a:lnTo>
                  <a:lnTo>
                    <a:pt x="0" y="189674"/>
                  </a:lnTo>
                  <a:lnTo>
                    <a:pt x="1027351" y="189674"/>
                  </a:lnTo>
                  <a:lnTo>
                    <a:pt x="1027351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77447" y="3677062"/>
              <a:ext cx="1027430" cy="189865"/>
            </a:xfrm>
            <a:custGeom>
              <a:avLst/>
              <a:gdLst/>
              <a:ahLst/>
              <a:cxnLst/>
              <a:rect l="l" t="t" r="r" b="b"/>
              <a:pathLst>
                <a:path w="1027429" h="189864">
                  <a:moveTo>
                    <a:pt x="0" y="0"/>
                  </a:moveTo>
                  <a:lnTo>
                    <a:pt x="1027351" y="0"/>
                  </a:lnTo>
                  <a:lnTo>
                    <a:pt x="1027351" y="189674"/>
                  </a:lnTo>
                  <a:lnTo>
                    <a:pt x="0" y="1896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2398" y="5367486"/>
              <a:ext cx="7859395" cy="745490"/>
            </a:xfrm>
            <a:custGeom>
              <a:avLst/>
              <a:gdLst/>
              <a:ahLst/>
              <a:cxnLst/>
              <a:rect l="l" t="t" r="r" b="b"/>
              <a:pathLst>
                <a:path w="7859395" h="745489">
                  <a:moveTo>
                    <a:pt x="7300402" y="0"/>
                  </a:moveTo>
                  <a:lnTo>
                    <a:pt x="7300402" y="253267"/>
                  </a:lnTo>
                  <a:lnTo>
                    <a:pt x="558800" y="253267"/>
                  </a:lnTo>
                  <a:lnTo>
                    <a:pt x="558800" y="0"/>
                  </a:lnTo>
                  <a:lnTo>
                    <a:pt x="0" y="372452"/>
                  </a:lnTo>
                  <a:lnTo>
                    <a:pt x="558800" y="744905"/>
                  </a:lnTo>
                  <a:lnTo>
                    <a:pt x="558800" y="491637"/>
                  </a:lnTo>
                  <a:lnTo>
                    <a:pt x="7300402" y="491637"/>
                  </a:lnTo>
                  <a:lnTo>
                    <a:pt x="7300402" y="744905"/>
                  </a:lnTo>
                  <a:lnTo>
                    <a:pt x="7859202" y="372452"/>
                  </a:lnTo>
                  <a:lnTo>
                    <a:pt x="730040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6385" y="3719641"/>
              <a:ext cx="1853476" cy="926738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696500" y="2193701"/>
            <a:ext cx="1990725" cy="1426673"/>
          </a:xfrm>
          <a:prstGeom prst="rect">
            <a:avLst/>
          </a:prstGeom>
          <a:solidFill>
            <a:srgbClr val="D6D6D6"/>
          </a:solidFill>
        </p:spPr>
        <p:txBody>
          <a:bodyPr vert="horz" wrap="square" lIns="0" tIns="41275" rIns="0" bIns="0" rtlCol="0">
            <a:spAutoFit/>
          </a:bodyPr>
          <a:lstStyle/>
          <a:p>
            <a:pPr marL="45085" marR="50800">
              <a:lnSpc>
                <a:spcPts val="1800"/>
              </a:lnSpc>
              <a:spcBef>
                <a:spcPts val="325"/>
              </a:spcBef>
            </a:pP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can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disable </a:t>
            </a:r>
            <a:r>
              <a:rPr sz="1600" dirty="0">
                <a:latin typeface="Arial MT"/>
                <a:cs typeface="Arial MT"/>
              </a:rPr>
              <a:t>IRQ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handling</a:t>
            </a:r>
            <a:endParaRPr sz="1600">
              <a:latin typeface="Arial MT"/>
              <a:cs typeface="Arial MT"/>
            </a:endParaRPr>
          </a:p>
          <a:p>
            <a:pPr marL="45085">
              <a:lnSpc>
                <a:spcPts val="1700"/>
              </a:lnSpc>
            </a:pP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20" dirty="0">
                <a:latin typeface="Arial MT"/>
                <a:cs typeface="Arial MT"/>
              </a:rPr>
              <a:t> x86:</a:t>
            </a:r>
            <a:endParaRPr sz="1600">
              <a:latin typeface="Arial MT"/>
              <a:cs typeface="Arial MT"/>
            </a:endParaRPr>
          </a:p>
          <a:p>
            <a:pPr marL="45085">
              <a:lnSpc>
                <a:spcPts val="1800"/>
              </a:lnSpc>
            </a:pPr>
            <a:r>
              <a:rPr sz="1600" dirty="0">
                <a:solidFill>
                  <a:srgbClr val="0433FF"/>
                </a:solidFill>
                <a:latin typeface="Arial"/>
                <a:cs typeface="Arial"/>
              </a:rPr>
              <a:t>sti</a:t>
            </a:r>
            <a:r>
              <a:rPr sz="1600"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→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Arial MT"/>
                <a:cs typeface="Arial MT"/>
              </a:rPr>
              <a:t>enable</a:t>
            </a:r>
            <a:endParaRPr sz="1600">
              <a:latin typeface="Arial MT"/>
              <a:cs typeface="Arial MT"/>
            </a:endParaRPr>
          </a:p>
          <a:p>
            <a:pPr marL="45085">
              <a:lnSpc>
                <a:spcPts val="1860"/>
              </a:lnSpc>
            </a:pPr>
            <a:r>
              <a:rPr sz="1600" dirty="0">
                <a:solidFill>
                  <a:srgbClr val="0433FF"/>
                </a:solidFill>
                <a:latin typeface="Arial"/>
                <a:cs typeface="Arial"/>
              </a:rPr>
              <a:t>cli</a:t>
            </a:r>
            <a:r>
              <a:rPr sz="1600" spc="-15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→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Arial MT"/>
                <a:cs typeface="Arial MT"/>
              </a:rPr>
              <a:t>disable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71607" y="1088896"/>
            <a:ext cx="6250305" cy="114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200" dirty="0">
                <a:latin typeface="Arial MT"/>
                <a:cs typeface="Arial MT"/>
              </a:rPr>
              <a:t>…signal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become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active</a:t>
            </a:r>
            <a:endParaRPr sz="2200">
              <a:latin typeface="Arial MT"/>
              <a:cs typeface="Arial MT"/>
            </a:endParaRPr>
          </a:p>
          <a:p>
            <a:pPr marL="3307715" marR="5080" indent="-783590">
              <a:lnSpc>
                <a:spcPts val="2300"/>
              </a:lnSpc>
              <a:spcBef>
                <a:spcPts val="1620"/>
              </a:spcBef>
            </a:pPr>
            <a:r>
              <a:rPr sz="2000" dirty="0">
                <a:latin typeface="Arial"/>
                <a:cs typeface="Arial"/>
              </a:rPr>
              <a:t>Interrupt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processing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sequence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hardware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level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31926" y="2956190"/>
            <a:ext cx="1505585" cy="1259318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10185" marR="5080" indent="-198120">
              <a:lnSpc>
                <a:spcPts val="1600"/>
              </a:lnSpc>
              <a:spcBef>
                <a:spcPts val="219"/>
              </a:spcBef>
            </a:pPr>
            <a:r>
              <a:rPr sz="1400" dirty="0">
                <a:latin typeface="Arial MT"/>
                <a:cs typeface="Arial MT"/>
              </a:rPr>
              <a:t>3.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confirms </a:t>
            </a:r>
            <a:r>
              <a:rPr sz="1400" dirty="0">
                <a:latin typeface="Arial MT"/>
                <a:cs typeface="Arial MT"/>
              </a:rPr>
              <a:t>start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interrupt handling ("acknowledge")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06603" y="2676297"/>
            <a:ext cx="27635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1.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Device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has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completed</a:t>
            </a:r>
            <a:r>
              <a:rPr sz="1400" spc="-10" dirty="0">
                <a:latin typeface="Arial MT"/>
                <a:cs typeface="Arial MT"/>
              </a:rPr>
              <a:t> operating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04174" y="2879497"/>
            <a:ext cx="220726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→</a:t>
            </a:r>
            <a:r>
              <a:rPr sz="1400" spc="-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Arial MT"/>
                <a:cs typeface="Arial MT"/>
              </a:rPr>
              <a:t>("interrupt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request",</a:t>
            </a:r>
            <a:r>
              <a:rPr sz="1400" spc="-20" dirty="0">
                <a:latin typeface="Arial MT"/>
                <a:cs typeface="Arial MT"/>
              </a:rPr>
              <a:t> IRQ)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41519" y="3153174"/>
            <a:ext cx="2904490" cy="1434465"/>
            <a:chOff x="5117519" y="3153173"/>
            <a:chExt cx="2904490" cy="1434465"/>
          </a:xfrm>
        </p:grpSpPr>
        <p:sp>
          <p:nvSpPr>
            <p:cNvPr id="27" name="object 27"/>
            <p:cNvSpPr/>
            <p:nvPr/>
          </p:nvSpPr>
          <p:spPr>
            <a:xfrm>
              <a:off x="5266109" y="3544764"/>
              <a:ext cx="1280160" cy="0"/>
            </a:xfrm>
            <a:custGeom>
              <a:avLst/>
              <a:gdLst/>
              <a:ahLst/>
              <a:cxnLst/>
              <a:rect l="l" t="t" r="r" b="b"/>
              <a:pathLst>
                <a:path w="1280159">
                  <a:moveTo>
                    <a:pt x="0" y="0"/>
                  </a:moveTo>
                  <a:lnTo>
                    <a:pt x="19050" y="0"/>
                  </a:lnTo>
                  <a:lnTo>
                    <a:pt x="1279847" y="0"/>
                  </a:lnTo>
                </a:path>
              </a:pathLst>
            </a:custGeom>
            <a:ln w="381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17519" y="3460944"/>
              <a:ext cx="167640" cy="167640"/>
            </a:xfrm>
            <a:custGeom>
              <a:avLst/>
              <a:gdLst/>
              <a:ahLst/>
              <a:cxnLst/>
              <a:rect l="l" t="t" r="r" b="b"/>
              <a:pathLst>
                <a:path w="167639" h="167639">
                  <a:moveTo>
                    <a:pt x="167639" y="0"/>
                  </a:moveTo>
                  <a:lnTo>
                    <a:pt x="0" y="83819"/>
                  </a:lnTo>
                  <a:lnTo>
                    <a:pt x="167639" y="167639"/>
                  </a:lnTo>
                  <a:lnTo>
                    <a:pt x="167639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226739" y="4231363"/>
              <a:ext cx="1881505" cy="0"/>
            </a:xfrm>
            <a:custGeom>
              <a:avLst/>
              <a:gdLst/>
              <a:ahLst/>
              <a:cxnLst/>
              <a:rect l="l" t="t" r="r" b="b"/>
              <a:pathLst>
                <a:path w="1881504">
                  <a:moveTo>
                    <a:pt x="0" y="0"/>
                  </a:moveTo>
                  <a:lnTo>
                    <a:pt x="12699" y="0"/>
                  </a:lnTo>
                  <a:lnTo>
                    <a:pt x="1881266" y="0"/>
                  </a:lnTo>
                </a:path>
              </a:pathLst>
            </a:custGeom>
            <a:ln w="254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17519" y="41704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19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26739" y="4526363"/>
              <a:ext cx="1319530" cy="0"/>
            </a:xfrm>
            <a:custGeom>
              <a:avLst/>
              <a:gdLst/>
              <a:ahLst/>
              <a:cxnLst/>
              <a:rect l="l" t="t" r="r" b="b"/>
              <a:pathLst>
                <a:path w="1319529">
                  <a:moveTo>
                    <a:pt x="0" y="0"/>
                  </a:moveTo>
                  <a:lnTo>
                    <a:pt x="12699" y="0"/>
                  </a:lnTo>
                  <a:lnTo>
                    <a:pt x="1319217" y="0"/>
                  </a:lnTo>
                </a:path>
              </a:pathLst>
            </a:custGeom>
            <a:ln w="25400">
              <a:solidFill>
                <a:srgbClr val="9191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117519" y="4465403"/>
              <a:ext cx="121920" cy="121920"/>
            </a:xfrm>
            <a:custGeom>
              <a:avLst/>
              <a:gdLst/>
              <a:ahLst/>
              <a:cxnLst/>
              <a:rect l="l" t="t" r="r" b="b"/>
              <a:pathLst>
                <a:path w="121920" h="121920">
                  <a:moveTo>
                    <a:pt x="121920" y="0"/>
                  </a:moveTo>
                  <a:lnTo>
                    <a:pt x="0" y="60960"/>
                  </a:lnTo>
                  <a:lnTo>
                    <a:pt x="121920" y="12192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9191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02977" y="3153173"/>
              <a:ext cx="1718764" cy="85938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511944" y="4706043"/>
            <a:ext cx="5143500" cy="18953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85"/>
              </a:lnSpc>
              <a:spcBef>
                <a:spcPts val="100"/>
              </a:spcBef>
            </a:pPr>
            <a:r>
              <a:rPr sz="1500" spc="-25" dirty="0">
                <a:latin typeface="Arial"/>
                <a:cs typeface="Arial"/>
              </a:rPr>
              <a:t>CPU</a:t>
            </a:r>
            <a:endParaRPr sz="1500">
              <a:latin typeface="Arial"/>
              <a:cs typeface="Arial"/>
            </a:endParaRPr>
          </a:p>
          <a:p>
            <a:pPr marL="784225" marR="2977515" indent="-198120">
              <a:lnSpc>
                <a:spcPts val="1600"/>
              </a:lnSpc>
            </a:pPr>
            <a:r>
              <a:rPr sz="1400" dirty="0">
                <a:latin typeface="Arial MT"/>
                <a:cs typeface="Arial MT"/>
              </a:rPr>
              <a:t>2.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Controller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signals </a:t>
            </a:r>
            <a:r>
              <a:rPr sz="1400" dirty="0">
                <a:latin typeface="Arial MT"/>
                <a:cs typeface="Arial MT"/>
              </a:rPr>
              <a:t>interrupt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request</a:t>
            </a:r>
            <a:endParaRPr sz="1400">
              <a:latin typeface="Arial MT"/>
              <a:cs typeface="Arial MT"/>
            </a:endParaRPr>
          </a:p>
          <a:p>
            <a:pPr>
              <a:spcBef>
                <a:spcPts val="465"/>
              </a:spcBef>
            </a:pPr>
            <a:endParaRPr sz="1400">
              <a:latin typeface="Arial MT"/>
              <a:cs typeface="Arial MT"/>
            </a:endParaRPr>
          </a:p>
          <a:p>
            <a:pPr marR="283845" algn="ctr"/>
            <a:r>
              <a:rPr sz="1500" spc="-25" dirty="0">
                <a:latin typeface="Arial"/>
                <a:cs typeface="Arial"/>
              </a:rPr>
              <a:t>Bus</a:t>
            </a:r>
            <a:endParaRPr sz="1500">
              <a:latin typeface="Arial"/>
              <a:cs typeface="Arial"/>
            </a:endParaRPr>
          </a:p>
          <a:p>
            <a:pPr marL="1019175" marR="5080" indent="-198120">
              <a:lnSpc>
                <a:spcPts val="1600"/>
              </a:lnSpc>
              <a:spcBef>
                <a:spcPts val="969"/>
              </a:spcBef>
            </a:pPr>
            <a:r>
              <a:rPr sz="1400" dirty="0">
                <a:latin typeface="Arial MT"/>
                <a:cs typeface="Arial MT"/>
              </a:rPr>
              <a:t>4.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Controller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communicates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interrupt </a:t>
            </a:r>
            <a:r>
              <a:rPr sz="1400" dirty="0">
                <a:latin typeface="Arial MT"/>
                <a:cs typeface="Arial MT"/>
              </a:rPr>
              <a:t>("interrupt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vector")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CPU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49553" y="3805615"/>
            <a:ext cx="3700779" cy="2041525"/>
            <a:chOff x="1225552" y="3805614"/>
            <a:chExt cx="3700779" cy="2041525"/>
          </a:xfrm>
        </p:grpSpPr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38003" y="3805614"/>
              <a:ext cx="2106970" cy="54077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884633" y="3915276"/>
              <a:ext cx="1831339" cy="349250"/>
            </a:xfrm>
            <a:custGeom>
              <a:avLst/>
              <a:gdLst/>
              <a:ahLst/>
              <a:cxnLst/>
              <a:rect l="l" t="t" r="r" b="b"/>
              <a:pathLst>
                <a:path w="1831339" h="349250">
                  <a:moveTo>
                    <a:pt x="1830801" y="18060"/>
                  </a:moveTo>
                  <a:lnTo>
                    <a:pt x="1771016" y="8915"/>
                  </a:lnTo>
                  <a:lnTo>
                    <a:pt x="1698859" y="3176"/>
                  </a:lnTo>
                  <a:lnTo>
                    <a:pt x="1623616" y="336"/>
                  </a:lnTo>
                  <a:lnTo>
                    <a:pt x="1584838" y="3"/>
                  </a:lnTo>
                  <a:lnTo>
                    <a:pt x="1545287" y="395"/>
                  </a:lnTo>
                  <a:lnTo>
                    <a:pt x="1504966" y="1511"/>
                  </a:lnTo>
                  <a:lnTo>
                    <a:pt x="1463872" y="3352"/>
                  </a:lnTo>
                  <a:lnTo>
                    <a:pt x="1422007" y="5917"/>
                  </a:lnTo>
                  <a:lnTo>
                    <a:pt x="1379371" y="9207"/>
                  </a:lnTo>
                  <a:lnTo>
                    <a:pt x="1335963" y="13222"/>
                  </a:lnTo>
                  <a:lnTo>
                    <a:pt x="1291783" y="17961"/>
                  </a:lnTo>
                  <a:lnTo>
                    <a:pt x="1246832" y="23425"/>
                  </a:lnTo>
                  <a:lnTo>
                    <a:pt x="1201110" y="29613"/>
                  </a:lnTo>
                  <a:lnTo>
                    <a:pt x="1154615" y="36526"/>
                  </a:lnTo>
                  <a:lnTo>
                    <a:pt x="1107350" y="44164"/>
                  </a:lnTo>
                  <a:lnTo>
                    <a:pt x="1059312" y="52526"/>
                  </a:lnTo>
                  <a:lnTo>
                    <a:pt x="1010503" y="61613"/>
                  </a:lnTo>
                  <a:lnTo>
                    <a:pt x="960923" y="71425"/>
                  </a:lnTo>
                  <a:lnTo>
                    <a:pt x="910571" y="81961"/>
                  </a:lnTo>
                  <a:lnTo>
                    <a:pt x="859447" y="93222"/>
                  </a:lnTo>
                  <a:lnTo>
                    <a:pt x="807552" y="105207"/>
                  </a:lnTo>
                  <a:lnTo>
                    <a:pt x="754885" y="117917"/>
                  </a:lnTo>
                  <a:lnTo>
                    <a:pt x="701446" y="131352"/>
                  </a:lnTo>
                  <a:lnTo>
                    <a:pt x="647236" y="145511"/>
                  </a:lnTo>
                  <a:lnTo>
                    <a:pt x="592254" y="160395"/>
                  </a:lnTo>
                  <a:lnTo>
                    <a:pt x="536501" y="176004"/>
                  </a:lnTo>
                  <a:lnTo>
                    <a:pt x="479976" y="192337"/>
                  </a:lnTo>
                  <a:lnTo>
                    <a:pt x="422680" y="209394"/>
                  </a:lnTo>
                  <a:lnTo>
                    <a:pt x="364612" y="227177"/>
                  </a:lnTo>
                  <a:lnTo>
                    <a:pt x="305772" y="245683"/>
                  </a:lnTo>
                  <a:lnTo>
                    <a:pt x="246161" y="264915"/>
                  </a:lnTo>
                  <a:lnTo>
                    <a:pt x="185778" y="284871"/>
                  </a:lnTo>
                  <a:lnTo>
                    <a:pt x="124623" y="305552"/>
                  </a:lnTo>
                  <a:lnTo>
                    <a:pt x="62697" y="326957"/>
                  </a:lnTo>
                  <a:lnTo>
                    <a:pt x="0" y="349087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68776" y="3823714"/>
              <a:ext cx="231140" cy="208915"/>
            </a:xfrm>
            <a:custGeom>
              <a:avLst/>
              <a:gdLst/>
              <a:ahLst/>
              <a:cxnLst/>
              <a:rect l="l" t="t" r="r" b="b"/>
              <a:pathLst>
                <a:path w="231139" h="208914">
                  <a:moveTo>
                    <a:pt x="43588" y="0"/>
                  </a:moveTo>
                  <a:lnTo>
                    <a:pt x="0" y="208860"/>
                  </a:lnTo>
                  <a:lnTo>
                    <a:pt x="230654" y="148019"/>
                  </a:lnTo>
                  <a:lnTo>
                    <a:pt x="4358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7799" y="4383420"/>
              <a:ext cx="2327158" cy="34447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865760" y="4424226"/>
              <a:ext cx="2049780" cy="219075"/>
            </a:xfrm>
            <a:custGeom>
              <a:avLst/>
              <a:gdLst/>
              <a:ahLst/>
              <a:cxnLst/>
              <a:rect l="l" t="t" r="r" b="b"/>
              <a:pathLst>
                <a:path w="2049779" h="219075">
                  <a:moveTo>
                    <a:pt x="0" y="136128"/>
                  </a:moveTo>
                  <a:lnTo>
                    <a:pt x="89395" y="150289"/>
                  </a:lnTo>
                  <a:lnTo>
                    <a:pt x="153005" y="159504"/>
                  </a:lnTo>
                  <a:lnTo>
                    <a:pt x="215867" y="168053"/>
                  </a:lnTo>
                  <a:lnTo>
                    <a:pt x="277979" y="175937"/>
                  </a:lnTo>
                  <a:lnTo>
                    <a:pt x="339343" y="183156"/>
                  </a:lnTo>
                  <a:lnTo>
                    <a:pt x="399958" y="189709"/>
                  </a:lnTo>
                  <a:lnTo>
                    <a:pt x="459824" y="195598"/>
                  </a:lnTo>
                  <a:lnTo>
                    <a:pt x="518941" y="200821"/>
                  </a:lnTo>
                  <a:lnTo>
                    <a:pt x="577310" y="205379"/>
                  </a:lnTo>
                  <a:lnTo>
                    <a:pt x="634929" y="209272"/>
                  </a:lnTo>
                  <a:lnTo>
                    <a:pt x="691800" y="212499"/>
                  </a:lnTo>
                  <a:lnTo>
                    <a:pt x="747922" y="215062"/>
                  </a:lnTo>
                  <a:lnTo>
                    <a:pt x="803295" y="216959"/>
                  </a:lnTo>
                  <a:lnTo>
                    <a:pt x="857919" y="218191"/>
                  </a:lnTo>
                  <a:lnTo>
                    <a:pt x="911794" y="218757"/>
                  </a:lnTo>
                  <a:lnTo>
                    <a:pt x="964920" y="218659"/>
                  </a:lnTo>
                  <a:lnTo>
                    <a:pt x="1017298" y="217895"/>
                  </a:lnTo>
                  <a:lnTo>
                    <a:pt x="1068927" y="216466"/>
                  </a:lnTo>
                  <a:lnTo>
                    <a:pt x="1119807" y="214372"/>
                  </a:lnTo>
                  <a:lnTo>
                    <a:pt x="1169938" y="211612"/>
                  </a:lnTo>
                  <a:lnTo>
                    <a:pt x="1219321" y="208188"/>
                  </a:lnTo>
                  <a:lnTo>
                    <a:pt x="1267954" y="204098"/>
                  </a:lnTo>
                  <a:lnTo>
                    <a:pt x="1315839" y="199343"/>
                  </a:lnTo>
                  <a:lnTo>
                    <a:pt x="1362975" y="193922"/>
                  </a:lnTo>
                  <a:lnTo>
                    <a:pt x="1409362" y="187837"/>
                  </a:lnTo>
                  <a:lnTo>
                    <a:pt x="1455000" y="181086"/>
                  </a:lnTo>
                  <a:lnTo>
                    <a:pt x="1499889" y="173670"/>
                  </a:lnTo>
                  <a:lnTo>
                    <a:pt x="1544030" y="165589"/>
                  </a:lnTo>
                  <a:lnTo>
                    <a:pt x="1587422" y="156843"/>
                  </a:lnTo>
                  <a:lnTo>
                    <a:pt x="1630065" y="147431"/>
                  </a:lnTo>
                  <a:lnTo>
                    <a:pt x="1671959" y="137354"/>
                  </a:lnTo>
                  <a:lnTo>
                    <a:pt x="1713104" y="126612"/>
                  </a:lnTo>
                  <a:lnTo>
                    <a:pt x="1753501" y="115205"/>
                  </a:lnTo>
                  <a:lnTo>
                    <a:pt x="1793149" y="103133"/>
                  </a:lnTo>
                  <a:lnTo>
                    <a:pt x="1832048" y="90395"/>
                  </a:lnTo>
                  <a:lnTo>
                    <a:pt x="1870198" y="76992"/>
                  </a:lnTo>
                  <a:lnTo>
                    <a:pt x="1907599" y="62924"/>
                  </a:lnTo>
                  <a:lnTo>
                    <a:pt x="1944252" y="48191"/>
                  </a:lnTo>
                  <a:lnTo>
                    <a:pt x="1980155" y="32792"/>
                  </a:lnTo>
                  <a:lnTo>
                    <a:pt x="2015310" y="16728"/>
                  </a:lnTo>
                  <a:lnTo>
                    <a:pt x="2049717" y="0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80489" y="4459482"/>
              <a:ext cx="228600" cy="210820"/>
            </a:xfrm>
            <a:custGeom>
              <a:avLst/>
              <a:gdLst/>
              <a:ahLst/>
              <a:cxnLst/>
              <a:rect l="l" t="t" r="r" b="b"/>
              <a:pathLst>
                <a:path w="228600" h="210820">
                  <a:moveTo>
                    <a:pt x="228288" y="0"/>
                  </a:moveTo>
                  <a:lnTo>
                    <a:pt x="0" y="69192"/>
                  </a:lnTo>
                  <a:lnTo>
                    <a:pt x="192326" y="210308"/>
                  </a:lnTo>
                  <a:lnTo>
                    <a:pt x="228288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25552" y="4503503"/>
              <a:ext cx="1623867" cy="134309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62699" y="4709470"/>
              <a:ext cx="1447800" cy="1054100"/>
            </a:xfrm>
            <a:custGeom>
              <a:avLst/>
              <a:gdLst/>
              <a:ahLst/>
              <a:cxnLst/>
              <a:rect l="l" t="t" r="r" b="b"/>
              <a:pathLst>
                <a:path w="1447800" h="1054100">
                  <a:moveTo>
                    <a:pt x="0" y="0"/>
                  </a:moveTo>
                  <a:lnTo>
                    <a:pt x="19129" y="73323"/>
                  </a:lnTo>
                  <a:lnTo>
                    <a:pt x="34106" y="120636"/>
                  </a:lnTo>
                  <a:lnTo>
                    <a:pt x="50223" y="166782"/>
                  </a:lnTo>
                  <a:lnTo>
                    <a:pt x="67479" y="211761"/>
                  </a:lnTo>
                  <a:lnTo>
                    <a:pt x="85875" y="255573"/>
                  </a:lnTo>
                  <a:lnTo>
                    <a:pt x="105410" y="298218"/>
                  </a:lnTo>
                  <a:lnTo>
                    <a:pt x="126085" y="339695"/>
                  </a:lnTo>
                  <a:lnTo>
                    <a:pt x="147899" y="380005"/>
                  </a:lnTo>
                  <a:lnTo>
                    <a:pt x="170852" y="419148"/>
                  </a:lnTo>
                  <a:lnTo>
                    <a:pt x="194945" y="457123"/>
                  </a:lnTo>
                  <a:lnTo>
                    <a:pt x="220178" y="493932"/>
                  </a:lnTo>
                  <a:lnTo>
                    <a:pt x="246550" y="529573"/>
                  </a:lnTo>
                  <a:lnTo>
                    <a:pt x="274061" y="564047"/>
                  </a:lnTo>
                  <a:lnTo>
                    <a:pt x="302712" y="597353"/>
                  </a:lnTo>
                  <a:lnTo>
                    <a:pt x="332503" y="629493"/>
                  </a:lnTo>
                  <a:lnTo>
                    <a:pt x="363432" y="660465"/>
                  </a:lnTo>
                  <a:lnTo>
                    <a:pt x="395502" y="690270"/>
                  </a:lnTo>
                  <a:lnTo>
                    <a:pt x="428711" y="718908"/>
                  </a:lnTo>
                  <a:lnTo>
                    <a:pt x="463059" y="746379"/>
                  </a:lnTo>
                  <a:lnTo>
                    <a:pt x="498547" y="772683"/>
                  </a:lnTo>
                  <a:lnTo>
                    <a:pt x="535174" y="797819"/>
                  </a:lnTo>
                  <a:lnTo>
                    <a:pt x="572941" y="821788"/>
                  </a:lnTo>
                  <a:lnTo>
                    <a:pt x="611847" y="844590"/>
                  </a:lnTo>
                  <a:lnTo>
                    <a:pt x="651893" y="866225"/>
                  </a:lnTo>
                  <a:lnTo>
                    <a:pt x="693078" y="886693"/>
                  </a:lnTo>
                  <a:lnTo>
                    <a:pt x="735402" y="905993"/>
                  </a:lnTo>
                  <a:lnTo>
                    <a:pt x="778867" y="924126"/>
                  </a:lnTo>
                  <a:lnTo>
                    <a:pt x="823470" y="941092"/>
                  </a:lnTo>
                  <a:lnTo>
                    <a:pt x="869213" y="956891"/>
                  </a:lnTo>
                  <a:lnTo>
                    <a:pt x="916096" y="971523"/>
                  </a:lnTo>
                  <a:lnTo>
                    <a:pt x="964118" y="984988"/>
                  </a:lnTo>
                  <a:lnTo>
                    <a:pt x="1013280" y="997285"/>
                  </a:lnTo>
                  <a:lnTo>
                    <a:pt x="1063581" y="1008415"/>
                  </a:lnTo>
                  <a:lnTo>
                    <a:pt x="1115021" y="1018378"/>
                  </a:lnTo>
                  <a:lnTo>
                    <a:pt x="1167601" y="1027174"/>
                  </a:lnTo>
                  <a:lnTo>
                    <a:pt x="1221321" y="1034803"/>
                  </a:lnTo>
                  <a:lnTo>
                    <a:pt x="1276180" y="1041264"/>
                  </a:lnTo>
                  <a:lnTo>
                    <a:pt x="1332178" y="1046559"/>
                  </a:lnTo>
                  <a:lnTo>
                    <a:pt x="1389316" y="1050686"/>
                  </a:lnTo>
                  <a:lnTo>
                    <a:pt x="1447594" y="1053646"/>
                  </a:lnTo>
                </a:path>
              </a:pathLst>
            </a:custGeom>
            <a:ln w="50800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263652" y="4525634"/>
              <a:ext cx="208915" cy="231140"/>
            </a:xfrm>
            <a:custGeom>
              <a:avLst/>
              <a:gdLst/>
              <a:ahLst/>
              <a:cxnLst/>
              <a:rect l="l" t="t" r="r" b="b"/>
              <a:pathLst>
                <a:path w="208915" h="231139">
                  <a:moveTo>
                    <a:pt x="59886" y="0"/>
                  </a:moveTo>
                  <a:lnTo>
                    <a:pt x="0" y="230905"/>
                  </a:lnTo>
                  <a:lnTo>
                    <a:pt x="208677" y="186452"/>
                  </a:lnTo>
                  <a:lnTo>
                    <a:pt x="5988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08403" y="4496782"/>
              <a:ext cx="2217798" cy="134742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747245" y="4514989"/>
              <a:ext cx="2115820" cy="1245870"/>
            </a:xfrm>
            <a:custGeom>
              <a:avLst/>
              <a:gdLst/>
              <a:ahLst/>
              <a:cxnLst/>
              <a:rect l="l" t="t" r="r" b="b"/>
              <a:pathLst>
                <a:path w="2115820" h="1245870">
                  <a:moveTo>
                    <a:pt x="0" y="1242928"/>
                  </a:moveTo>
                  <a:lnTo>
                    <a:pt x="68619" y="1244585"/>
                  </a:lnTo>
                  <a:lnTo>
                    <a:pt x="136107" y="1245508"/>
                  </a:lnTo>
                  <a:lnTo>
                    <a:pt x="202464" y="1245696"/>
                  </a:lnTo>
                  <a:lnTo>
                    <a:pt x="267689" y="1245150"/>
                  </a:lnTo>
                  <a:lnTo>
                    <a:pt x="331783" y="1243869"/>
                  </a:lnTo>
                  <a:lnTo>
                    <a:pt x="394746" y="1241854"/>
                  </a:lnTo>
                  <a:lnTo>
                    <a:pt x="456578" y="1239104"/>
                  </a:lnTo>
                  <a:lnTo>
                    <a:pt x="517278" y="1235620"/>
                  </a:lnTo>
                  <a:lnTo>
                    <a:pt x="576847" y="1231402"/>
                  </a:lnTo>
                  <a:lnTo>
                    <a:pt x="635284" y="1226449"/>
                  </a:lnTo>
                  <a:lnTo>
                    <a:pt x="692590" y="1220762"/>
                  </a:lnTo>
                  <a:lnTo>
                    <a:pt x="748765" y="1214340"/>
                  </a:lnTo>
                  <a:lnTo>
                    <a:pt x="803809" y="1207184"/>
                  </a:lnTo>
                  <a:lnTo>
                    <a:pt x="857721" y="1199293"/>
                  </a:lnTo>
                  <a:lnTo>
                    <a:pt x="910502" y="1190668"/>
                  </a:lnTo>
                  <a:lnTo>
                    <a:pt x="962151" y="1181309"/>
                  </a:lnTo>
                  <a:lnTo>
                    <a:pt x="1012669" y="1171215"/>
                  </a:lnTo>
                  <a:lnTo>
                    <a:pt x="1062056" y="1160387"/>
                  </a:lnTo>
                  <a:lnTo>
                    <a:pt x="1110312" y="1148824"/>
                  </a:lnTo>
                  <a:lnTo>
                    <a:pt x="1157436" y="1136527"/>
                  </a:lnTo>
                  <a:lnTo>
                    <a:pt x="1203429" y="1123495"/>
                  </a:lnTo>
                  <a:lnTo>
                    <a:pt x="1248291" y="1109729"/>
                  </a:lnTo>
                  <a:lnTo>
                    <a:pt x="1292021" y="1095229"/>
                  </a:lnTo>
                  <a:lnTo>
                    <a:pt x="1334620" y="1079994"/>
                  </a:lnTo>
                  <a:lnTo>
                    <a:pt x="1376087" y="1064025"/>
                  </a:lnTo>
                  <a:lnTo>
                    <a:pt x="1416424" y="1047321"/>
                  </a:lnTo>
                  <a:lnTo>
                    <a:pt x="1455628" y="1029883"/>
                  </a:lnTo>
                  <a:lnTo>
                    <a:pt x="1493702" y="1011710"/>
                  </a:lnTo>
                  <a:lnTo>
                    <a:pt x="1530644" y="992803"/>
                  </a:lnTo>
                  <a:lnTo>
                    <a:pt x="1566455" y="973162"/>
                  </a:lnTo>
                  <a:lnTo>
                    <a:pt x="1601135" y="952786"/>
                  </a:lnTo>
                  <a:lnTo>
                    <a:pt x="1634683" y="931676"/>
                  </a:lnTo>
                  <a:lnTo>
                    <a:pt x="1667100" y="909831"/>
                  </a:lnTo>
                  <a:lnTo>
                    <a:pt x="1698386" y="887252"/>
                  </a:lnTo>
                  <a:lnTo>
                    <a:pt x="1728540" y="863938"/>
                  </a:lnTo>
                  <a:lnTo>
                    <a:pt x="1785455" y="815108"/>
                  </a:lnTo>
                  <a:lnTo>
                    <a:pt x="1837844" y="763339"/>
                  </a:lnTo>
                  <a:lnTo>
                    <a:pt x="1885708" y="708633"/>
                  </a:lnTo>
                  <a:lnTo>
                    <a:pt x="1929047" y="650990"/>
                  </a:lnTo>
                  <a:lnTo>
                    <a:pt x="1967860" y="590408"/>
                  </a:lnTo>
                  <a:lnTo>
                    <a:pt x="2002148" y="526889"/>
                  </a:lnTo>
                  <a:lnTo>
                    <a:pt x="2031911" y="460432"/>
                  </a:lnTo>
                  <a:lnTo>
                    <a:pt x="2057149" y="391038"/>
                  </a:lnTo>
                  <a:lnTo>
                    <a:pt x="2077861" y="318706"/>
                  </a:lnTo>
                  <a:lnTo>
                    <a:pt x="2086520" y="281438"/>
                  </a:lnTo>
                  <a:lnTo>
                    <a:pt x="2094048" y="243436"/>
                  </a:lnTo>
                  <a:lnTo>
                    <a:pt x="2100444" y="204699"/>
                  </a:lnTo>
                  <a:lnTo>
                    <a:pt x="2105709" y="165228"/>
                  </a:lnTo>
                  <a:lnTo>
                    <a:pt x="2109843" y="125023"/>
                  </a:lnTo>
                  <a:lnTo>
                    <a:pt x="2112845" y="84083"/>
                  </a:lnTo>
                  <a:lnTo>
                    <a:pt x="2114716" y="42408"/>
                  </a:lnTo>
                  <a:lnTo>
                    <a:pt x="2115456" y="0"/>
                  </a:lnTo>
                </a:path>
              </a:pathLst>
            </a:custGeom>
            <a:ln w="507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45924" y="4450171"/>
            <a:ext cx="815517" cy="646330"/>
          </a:xfrm>
          <a:prstGeom prst="rect">
            <a:avLst/>
          </a:prstGeom>
        </p:spPr>
      </p:pic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xfrm>
            <a:off x="3869887" y="6432331"/>
            <a:ext cx="316865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645"/>
              </a:lnSpc>
            </a:pPr>
            <a:r>
              <a:rPr lang="en-GB"/>
              <a:t>Operating</a:t>
            </a:r>
            <a:r>
              <a:rPr lang="en-GB" spc="-10"/>
              <a:t> </a:t>
            </a:r>
            <a:r>
              <a:rPr lang="en-GB"/>
              <a:t>Systems</a:t>
            </a:r>
            <a:r>
              <a:rPr lang="en-GB" spc="-5"/>
              <a:t> </a:t>
            </a:r>
            <a:r>
              <a:rPr lang="en-GB"/>
              <a:t>14:</a:t>
            </a:r>
            <a:r>
              <a:rPr lang="en-GB" spc="-15"/>
              <a:t> </a:t>
            </a:r>
            <a:r>
              <a:rPr lang="en-GB"/>
              <a:t>Input</a:t>
            </a:r>
            <a:r>
              <a:rPr lang="en-GB" spc="-10"/>
              <a:t> </a:t>
            </a:r>
            <a:r>
              <a:rPr lang="en-GB"/>
              <a:t>and</a:t>
            </a:r>
            <a:r>
              <a:rPr lang="en-GB" spc="-10"/>
              <a:t> output</a:t>
            </a:r>
            <a:endParaRPr spc="-10" dirty="0"/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xfrm>
            <a:off x="8537109" y="6447929"/>
            <a:ext cx="230504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spcBef>
                <a:spcPts val="5"/>
              </a:spcBef>
            </a:pPr>
            <a:fld id="{81D60167-4931-47E6-BA6A-407CBD079E47}" type="slidenum">
              <a:rPr lang="en-SE" spc="-25" smtClean="0"/>
              <a:pPr marL="38100">
                <a:spcBef>
                  <a:spcPts val="5"/>
                </a:spcBef>
              </a:pPr>
              <a:t>9</a:t>
            </a:fld>
            <a:endParaRPr spc="-25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98131</TotalTime>
  <Pages>60</Pages>
  <Words>4033</Words>
  <Application>Microsoft Office PowerPoint</Application>
  <PresentationFormat>Widescreen</PresentationFormat>
  <Paragraphs>679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 MT</vt:lpstr>
      <vt:lpstr>Gill Sans</vt:lpstr>
      <vt:lpstr>Gill Sans Light</vt:lpstr>
      <vt:lpstr>Arial</vt:lpstr>
      <vt:lpstr>Comic Sans MS</vt:lpstr>
      <vt:lpstr>Courier New</vt:lpstr>
      <vt:lpstr>Microsoft Sans Serif</vt:lpstr>
      <vt:lpstr>Times New Roman</vt:lpstr>
      <vt:lpstr>Office</vt:lpstr>
      <vt:lpstr>CSC 112: Computer Operating Systems Lecture XX   IO</vt:lpstr>
      <vt:lpstr>Resources</vt:lpstr>
      <vt:lpstr>I/O device interfacing</vt:lpstr>
      <vt:lpstr>Example: PC keyboard</vt:lpstr>
      <vt:lpstr>Example: CGA video controller</vt:lpstr>
      <vt:lpstr>Example: IDE disk controller</vt:lpstr>
      <vt:lpstr>Example: Ethernet controller</vt:lpstr>
      <vt:lpstr>Device classes</vt:lpstr>
      <vt:lpstr>Interrupts</vt:lpstr>
      <vt:lpstr>Direct Memory Access (DMA) ...</vt:lpstr>
      <vt:lpstr>I/O address space</vt:lpstr>
      <vt:lpstr>Device drivers</vt:lpstr>
      <vt:lpstr>Polling ("programmed I/O")</vt:lpstr>
      <vt:lpstr>Interrupt-driven I/O</vt:lpstr>
      <vt:lpstr>DMA-driven I/O</vt:lpstr>
      <vt:lpstr>Discussion: Interrupts</vt:lpstr>
      <vt:lpstr>Discussion: Interrupts (2)</vt:lpstr>
      <vt:lpstr>Discussion: Direct Memory Access</vt:lpstr>
      <vt:lpstr>Tasks of the OS</vt:lpstr>
      <vt:lpstr>Layers of the I/O system</vt:lpstr>
      <vt:lpstr>Unix device abstractions</vt:lpstr>
      <vt:lpstr>Unix device abstractions (2)</vt:lpstr>
      <vt:lpstr>Unix device abstractions (3)</vt:lpstr>
      <vt:lpstr>Unix access primitives</vt:lpstr>
      <vt:lpstr>Unix device specific functions</vt:lpstr>
      <vt:lpstr>Unix: waiting for multiple devices</vt:lpstr>
      <vt:lpstr>Unix: waiting for multiple devices (2)</vt:lpstr>
      <vt:lpstr>Buffering of I/O operations</vt:lpstr>
      <vt:lpstr>Single I/O buffers</vt:lpstr>
      <vt:lpstr>Single I/O buffers</vt:lpstr>
      <vt:lpstr>Double I/O buffering</vt:lpstr>
      <vt:lpstr>Double I/O buffering</vt:lpstr>
      <vt:lpstr>I/O ring buffers</vt:lpstr>
      <vt:lpstr>Discussion: I/O buffers</vt:lpstr>
      <vt:lpstr>Device control example: disk</vt:lpstr>
      <vt:lpstr>I/O scheduling: FIFO</vt:lpstr>
      <vt:lpstr>I/O scheduling: SSTF</vt:lpstr>
      <vt:lpstr>I/O scheduling: Elevator</vt:lpstr>
      <vt:lpstr>Discussion: I/O scheduling today</vt:lpstr>
      <vt:lpstr>Conclusion</vt:lpstr>
      <vt:lpstr>PowerPoint Presentation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1029</cp:revision>
  <cp:lastPrinted>2022-03-15T20:14:46Z</cp:lastPrinted>
  <dcterms:created xsi:type="dcterms:W3CDTF">1995-08-12T11:37:26Z</dcterms:created>
  <dcterms:modified xsi:type="dcterms:W3CDTF">2025-02-13T23:23:03Z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