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739" r:id="rId2"/>
    <p:sldMasterId id="2147483752" r:id="rId3"/>
  </p:sldMasterIdLst>
  <p:notesMasterIdLst>
    <p:notesMasterId r:id="rId107"/>
  </p:notesMasterIdLst>
  <p:handoutMasterIdLst>
    <p:handoutMasterId r:id="rId108"/>
  </p:handoutMasterIdLst>
  <p:sldIdLst>
    <p:sldId id="256" r:id="rId4"/>
    <p:sldId id="280" r:id="rId5"/>
    <p:sldId id="258" r:id="rId6"/>
    <p:sldId id="265" r:id="rId7"/>
    <p:sldId id="266" r:id="rId8"/>
    <p:sldId id="267" r:id="rId9"/>
    <p:sldId id="268" r:id="rId10"/>
    <p:sldId id="269" r:id="rId11"/>
    <p:sldId id="270" r:id="rId12"/>
    <p:sldId id="271" r:id="rId13"/>
    <p:sldId id="274" r:id="rId14"/>
    <p:sldId id="279" r:id="rId15"/>
    <p:sldId id="275" r:id="rId16"/>
    <p:sldId id="276" r:id="rId17"/>
    <p:sldId id="277" r:id="rId18"/>
    <p:sldId id="281" r:id="rId19"/>
    <p:sldId id="282" r:id="rId20"/>
    <p:sldId id="278" r:id="rId21"/>
    <p:sldId id="284" r:id="rId22"/>
    <p:sldId id="286" r:id="rId23"/>
    <p:sldId id="287" r:id="rId24"/>
    <p:sldId id="288" r:id="rId25"/>
    <p:sldId id="289" r:id="rId26"/>
    <p:sldId id="290" r:id="rId27"/>
    <p:sldId id="292" r:id="rId28"/>
    <p:sldId id="377" r:id="rId29"/>
    <p:sldId id="294" r:id="rId30"/>
    <p:sldId id="312" r:id="rId31"/>
    <p:sldId id="296" r:id="rId32"/>
    <p:sldId id="297" r:id="rId33"/>
    <p:sldId id="299" r:id="rId34"/>
    <p:sldId id="300" r:id="rId35"/>
    <p:sldId id="383" r:id="rId36"/>
    <p:sldId id="301" r:id="rId37"/>
    <p:sldId id="381" r:id="rId38"/>
    <p:sldId id="302" r:id="rId39"/>
    <p:sldId id="384" r:id="rId40"/>
    <p:sldId id="385" r:id="rId41"/>
    <p:sldId id="386" r:id="rId42"/>
    <p:sldId id="387" r:id="rId43"/>
    <p:sldId id="388" r:id="rId44"/>
    <p:sldId id="389" r:id="rId45"/>
    <p:sldId id="390" r:id="rId46"/>
    <p:sldId id="346" r:id="rId47"/>
    <p:sldId id="347" r:id="rId48"/>
    <p:sldId id="304" r:id="rId49"/>
    <p:sldId id="305" r:id="rId50"/>
    <p:sldId id="306" r:id="rId51"/>
    <p:sldId id="307" r:id="rId52"/>
    <p:sldId id="368" r:id="rId53"/>
    <p:sldId id="369" r:id="rId54"/>
    <p:sldId id="370" r:id="rId55"/>
    <p:sldId id="376" r:id="rId56"/>
    <p:sldId id="371" r:id="rId57"/>
    <p:sldId id="372" r:id="rId58"/>
    <p:sldId id="373" r:id="rId59"/>
    <p:sldId id="374" r:id="rId60"/>
    <p:sldId id="375" r:id="rId61"/>
    <p:sldId id="382" r:id="rId62"/>
    <p:sldId id="400" r:id="rId63"/>
    <p:sldId id="393" r:id="rId64"/>
    <p:sldId id="401" r:id="rId65"/>
    <p:sldId id="402" r:id="rId66"/>
    <p:sldId id="308" r:id="rId67"/>
    <p:sldId id="309" r:id="rId68"/>
    <p:sldId id="391" r:id="rId69"/>
    <p:sldId id="313" r:id="rId70"/>
    <p:sldId id="332" r:id="rId71"/>
    <p:sldId id="333" r:id="rId72"/>
    <p:sldId id="334" r:id="rId73"/>
    <p:sldId id="378" r:id="rId74"/>
    <p:sldId id="314" r:id="rId75"/>
    <p:sldId id="315" r:id="rId76"/>
    <p:sldId id="316" r:id="rId77"/>
    <p:sldId id="317" r:id="rId78"/>
    <p:sldId id="392" r:id="rId79"/>
    <p:sldId id="318" r:id="rId80"/>
    <p:sldId id="319" r:id="rId81"/>
    <p:sldId id="320" r:id="rId82"/>
    <p:sldId id="321" r:id="rId83"/>
    <p:sldId id="335" r:id="rId84"/>
    <p:sldId id="336" r:id="rId85"/>
    <p:sldId id="338" r:id="rId86"/>
    <p:sldId id="337" r:id="rId87"/>
    <p:sldId id="339" r:id="rId88"/>
    <p:sldId id="340" r:id="rId89"/>
    <p:sldId id="341" r:id="rId90"/>
    <p:sldId id="342" r:id="rId91"/>
    <p:sldId id="343" r:id="rId92"/>
    <p:sldId id="344" r:id="rId93"/>
    <p:sldId id="325" r:id="rId94"/>
    <p:sldId id="326" r:id="rId95"/>
    <p:sldId id="327" r:id="rId96"/>
    <p:sldId id="328" r:id="rId97"/>
    <p:sldId id="329" r:id="rId98"/>
    <p:sldId id="330" r:id="rId99"/>
    <p:sldId id="345" r:id="rId100"/>
    <p:sldId id="311" r:id="rId101"/>
    <p:sldId id="331" r:id="rId102"/>
    <p:sldId id="394" r:id="rId103"/>
    <p:sldId id="396" r:id="rId104"/>
    <p:sldId id="398" r:id="rId105"/>
    <p:sldId id="397" r:id="rId106"/>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AA"/>
    <a:srgbClr val="FF0000"/>
    <a:srgbClr val="2A40E2"/>
    <a:srgbClr val="BCFFBC"/>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63"/>
    <p:restoredTop sz="95005" autoAdjust="0"/>
  </p:normalViewPr>
  <p:slideViewPr>
    <p:cSldViewPr>
      <p:cViewPr varScale="1">
        <p:scale>
          <a:sx n="82" d="100"/>
          <a:sy n="82" d="100"/>
        </p:scale>
        <p:origin x="994" y="9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3201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tableStyles" Target="tableStyles.xml"/><Relationship Id="rId16" Type="http://schemas.openxmlformats.org/officeDocument/2006/relationships/slide" Target="slides/slide13.xml"/><Relationship Id="rId107" Type="http://schemas.openxmlformats.org/officeDocument/2006/relationships/notesMaster" Target="notesMasters/notesMaster1.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80" Type="http://schemas.openxmlformats.org/officeDocument/2006/relationships/slide" Target="slides/slide77.xml"/><Relationship Id="rId85" Type="http://schemas.openxmlformats.org/officeDocument/2006/relationships/slide" Target="slides/slide82.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08" Type="http://schemas.openxmlformats.org/officeDocument/2006/relationships/handoutMaster" Target="handoutMasters/handoutMaster1.xml"/><Relationship Id="rId54" Type="http://schemas.openxmlformats.org/officeDocument/2006/relationships/slide" Target="slides/slide51.xml"/><Relationship Id="rId70" Type="http://schemas.openxmlformats.org/officeDocument/2006/relationships/slide" Target="slides/slide67.xml"/><Relationship Id="rId75" Type="http://schemas.openxmlformats.org/officeDocument/2006/relationships/slide" Target="slides/slide72.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slide" Target="slides/slide103.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presProps" Target="presProps.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viewProps" Target="viewProps.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p:cNvSpPr>
            <a:spLocks noGrp="1" noRot="1" noChangeAspect="1" noChangeArrowheads="1" noTextEdit="1"/>
          </p:cNvSpPr>
          <p:nvPr>
            <p:ph type="sldImg"/>
          </p:nvPr>
        </p:nvSpPr>
        <p:spPr>
          <a:ln/>
        </p:spPr>
      </p:sp>
      <p:sp>
        <p:nvSpPr>
          <p:cNvPr id="475139" name="Rectangle 3"/>
          <p:cNvSpPr>
            <a:spLocks noGrp="1" noChangeArrowheads="1"/>
          </p:cNvSpPr>
          <p:nvPr>
            <p:ph type="body" idx="1"/>
          </p:nvPr>
        </p:nvSpPr>
        <p:spPr/>
        <p:txBody>
          <a:bodyPr/>
          <a:lstStyle/>
          <a:p>
            <a:r>
              <a:rPr lang="en-US" dirty="0"/>
              <a:t>A while loop: As long as note</a:t>
            </a:r>
            <a:r>
              <a:rPr lang="en-US" baseline="0" dirty="0"/>
              <a:t> B is up, wait </a:t>
            </a:r>
          </a:p>
          <a:p>
            <a:r>
              <a:rPr lang="en-US" baseline="0" dirty="0"/>
              <a:t>B: </a:t>
            </a:r>
          </a:p>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t>No. Each thread can leave a note, then go into infinite while loop.</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Rot="1" noChangeAspect="1" noChangeArrowheads="1" noTextEdit="1"/>
          </p:cNvSpPr>
          <p:nvPr>
            <p:ph type="sldImg"/>
          </p:nvPr>
        </p:nvSpPr>
        <p:spPr>
          <a:ln/>
        </p:spPr>
      </p:sp>
      <p:sp>
        <p:nvSpPr>
          <p:cNvPr id="4761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Rot="1" noChangeAspect="1" noChangeArrowheads="1" noTextEdit="1"/>
          </p:cNvSpPr>
          <p:nvPr>
            <p:ph type="sldImg"/>
          </p:nvPr>
        </p:nvSpPr>
        <p:spPr>
          <a:ln/>
        </p:spPr>
      </p:sp>
      <p:sp>
        <p:nvSpPr>
          <p:cNvPr id="477187" name="Rectangle 3"/>
          <p:cNvSpPr>
            <a:spLocks noGrp="1" noChangeArrowheads="1"/>
          </p:cNvSpPr>
          <p:nvPr>
            <p:ph type="body" idx="1"/>
          </p:nvPr>
        </p:nvSpPr>
        <p:spPr/>
        <p:txBody>
          <a:bodyPr/>
          <a:lstStyle/>
          <a:p>
            <a:pPr>
              <a:lnSpc>
                <a:spcPct val="80000"/>
              </a:lnSpc>
              <a:spcBef>
                <a:spcPct val="25000"/>
              </a:spcBef>
            </a:pPr>
            <a:r>
              <a:rPr lang="en-US" dirty="0"/>
              <a:t>Of course, you can make this even simpler: suppose you are out of ice cream instead of milk</a:t>
            </a:r>
          </a:p>
          <a:p>
            <a:pPr lvl="1">
              <a:lnSpc>
                <a:spcPct val="80000"/>
              </a:lnSpc>
              <a:spcBef>
                <a:spcPct val="25000"/>
              </a:spcBef>
            </a:pPr>
            <a:r>
              <a:rPr lang="en-US" dirty="0"/>
              <a:t>Skip the test since you always need more ice cream.</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Once again, section of code between </a:t>
            </a:r>
            <a:r>
              <a:rPr lang="en-US" dirty="0">
                <a:latin typeface="Courier New" pitchFamily="49" charset="0"/>
              </a:rPr>
              <a:t>Acquire()</a:t>
            </a:r>
            <a:r>
              <a:rPr lang="en-US" dirty="0"/>
              <a:t> and </a:t>
            </a:r>
            <a:r>
              <a:rPr lang="en-US" dirty="0">
                <a:latin typeface="Courier New" pitchFamily="49" charset="0"/>
              </a:rPr>
              <a:t>Release()</a:t>
            </a:r>
            <a:r>
              <a:rPr lang="en-US" dirty="0"/>
              <a:t> called a “</a:t>
            </a:r>
            <a:r>
              <a:rPr lang="en-US" dirty="0">
                <a:solidFill>
                  <a:schemeClr val="hlink"/>
                </a:solidFill>
              </a:rPr>
              <a:t>Critical Section</a:t>
            </a:r>
            <a:r>
              <a:rPr lang="en-US" dirty="0"/>
              <a:t>”</a:t>
            </a:r>
          </a:p>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p:cNvSpPr>
            <a:spLocks noGrp="1" noRot="1" noChangeAspect="1" noChangeArrowheads="1" noTextEdit="1"/>
          </p:cNvSpPr>
          <p:nvPr>
            <p:ph type="sldImg"/>
          </p:nvPr>
        </p:nvSpPr>
        <p:spPr>
          <a:ln/>
        </p:spPr>
      </p:sp>
      <p:sp>
        <p:nvSpPr>
          <p:cNvPr id="478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p:cNvSpPr>
            <a:spLocks noGrp="1" noRot="1" noChangeAspect="1" noChangeArrowheads="1" noTextEdit="1"/>
          </p:cNvSpPr>
          <p:nvPr>
            <p:ph type="sldImg"/>
          </p:nvPr>
        </p:nvSpPr>
        <p:spPr>
          <a:ln/>
        </p:spPr>
      </p:sp>
      <p:sp>
        <p:nvSpPr>
          <p:cNvPr id="4628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Rot="1" noChangeAspect="1" noChangeArrowheads="1" noTextEdit="1"/>
          </p:cNvSpPr>
          <p:nvPr>
            <p:ph type="sldImg"/>
          </p:nvPr>
        </p:nvSpPr>
        <p:spPr>
          <a:ln/>
        </p:spPr>
      </p:sp>
      <p:sp>
        <p:nvSpPr>
          <p:cNvPr id="463875" name="Rectangle 3"/>
          <p:cNvSpPr>
            <a:spLocks noGrp="1" noChangeArrowheads="1"/>
          </p:cNvSpPr>
          <p:nvPr>
            <p:ph type="body" idx="1"/>
          </p:nvPr>
        </p:nvSpPr>
        <p:spPr/>
        <p:txBody>
          <a:bodyPr/>
          <a:lstStyle/>
          <a:p>
            <a:pPr lvl="2">
              <a:lnSpc>
                <a:spcPct val="80000"/>
              </a:lnSpc>
              <a:spcBef>
                <a:spcPct val="20000"/>
              </a:spcBef>
            </a:pPr>
            <a:r>
              <a:rPr lang="en-US" dirty="0"/>
              <a:t>A delayed init request placed into timer queue</a:t>
            </a:r>
          </a:p>
          <a:p>
            <a:pPr lvl="2">
              <a:lnSpc>
                <a:spcPct val="80000"/>
              </a:lnSpc>
              <a:spcBef>
                <a:spcPct val="20000"/>
              </a:spcBef>
            </a:pPr>
            <a:r>
              <a:rPr lang="en-US" dirty="0"/>
              <a:t>As a result, timer queue not empty at expected time to force use of hardware clock</a:t>
            </a:r>
          </a:p>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Rot="1" noChangeAspect="1" noChangeArrowheads="1" noTextEdit="1"/>
          </p:cNvSpPr>
          <p:nvPr>
            <p:ph type="sldImg"/>
          </p:nvPr>
        </p:nvSpPr>
        <p:spPr>
          <a:ln/>
        </p:spPr>
      </p:sp>
      <p:sp>
        <p:nvSpPr>
          <p:cNvPr id="479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Rot="1" noChangeAspect="1" noChangeArrowheads="1" noTextEdit="1"/>
          </p:cNvSpPr>
          <p:nvPr>
            <p:ph type="sldImg"/>
          </p:nvPr>
        </p:nvSpPr>
        <p:spPr>
          <a:ln/>
        </p:spPr>
      </p:sp>
      <p:sp>
        <p:nvSpPr>
          <p:cNvPr id="496643" name="Rectangle 3"/>
          <p:cNvSpPr>
            <a:spLocks noGrp="1" noChangeArrowheads="1"/>
          </p:cNvSpPr>
          <p:nvPr>
            <p:ph type="body" idx="1"/>
          </p:nvPr>
        </p:nvSpPr>
        <p:spPr/>
        <p:txBody>
          <a:bodyPr/>
          <a:lstStyle/>
          <a:p>
            <a:r>
              <a:rPr lang="en-US" dirty="0"/>
              <a:t>The abstraction of threads is good:</a:t>
            </a:r>
          </a:p>
          <a:p>
            <a:pPr lvl="1"/>
            <a:r>
              <a:rPr lang="en-US" dirty="0"/>
              <a:t>Maintains sequential execution model </a:t>
            </a:r>
          </a:p>
          <a:p>
            <a:pPr lvl="1"/>
            <a:r>
              <a:rPr lang="en-US" dirty="0"/>
              <a:t>Allows simple parallelism to overlap I/O and computation</a:t>
            </a:r>
          </a:p>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p:cNvSpPr>
            <a:spLocks noGrp="1" noRot="1" noChangeAspect="1" noChangeArrowheads="1" noTextEdit="1"/>
          </p:cNvSpPr>
          <p:nvPr>
            <p:ph type="sldImg"/>
          </p:nvPr>
        </p:nvSpPr>
        <p:spPr>
          <a:ln/>
        </p:spPr>
      </p:sp>
      <p:sp>
        <p:nvSpPr>
          <p:cNvPr id="4986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Rot="1" noChangeAspect="1" noChangeArrowheads="1" noTextEdit="1"/>
          </p:cNvSpPr>
          <p:nvPr>
            <p:ph type="sldImg"/>
          </p:nvPr>
        </p:nvSpPr>
        <p:spPr>
          <a:ln/>
        </p:spPr>
      </p:sp>
      <p:sp>
        <p:nvSpPr>
          <p:cNvPr id="459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1" noRot="1" noChangeAspect="1" noChangeArrowheads="1" noTextEdit="1"/>
          </p:cNvSpPr>
          <p:nvPr>
            <p:ph type="sldImg"/>
          </p:nvPr>
        </p:nvSpPr>
        <p:spPr>
          <a:ln/>
        </p:spPr>
      </p:sp>
      <p:sp>
        <p:nvSpPr>
          <p:cNvPr id="499715" name="Rectangle 3"/>
          <p:cNvSpPr>
            <a:spLocks noGrp="1" noChangeArrowheads="1"/>
          </p:cNvSpPr>
          <p:nvPr>
            <p:ph type="body" idx="1"/>
          </p:nvPr>
        </p:nvSpPr>
        <p:spPr/>
        <p:txBody>
          <a:bodyPr/>
          <a:lstStyle/>
          <a:p>
            <a:pPr lvl="2">
              <a:lnSpc>
                <a:spcPct val="80000"/>
              </a:lnSpc>
              <a:spcBef>
                <a:spcPct val="20000"/>
              </a:spcBef>
            </a:pPr>
            <a:r>
              <a:rPr lang="en-US" dirty="0"/>
              <a:t>(although virtual memory tricky)</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p:cNvSpPr>
            <a:spLocks noGrp="1" noRot="1" noChangeAspect="1" noChangeArrowheads="1" noTextEdit="1"/>
          </p:cNvSpPr>
          <p:nvPr>
            <p:ph type="sldImg"/>
          </p:nvPr>
        </p:nvSpPr>
        <p:spPr>
          <a:ln/>
        </p:spPr>
      </p:sp>
      <p:sp>
        <p:nvSpPr>
          <p:cNvPr id="5007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Rot="1" noChangeAspect="1" noChangeArrowheads="1" noTextEdit="1"/>
          </p:cNvSpPr>
          <p:nvPr>
            <p:ph type="sldImg"/>
          </p:nvPr>
        </p:nvSpPr>
        <p:spPr>
          <a:ln/>
        </p:spPr>
      </p:sp>
      <p:sp>
        <p:nvSpPr>
          <p:cNvPr id="5017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noRot="1" noChangeAspect="1" noChangeArrowheads="1" noTextEdit="1"/>
          </p:cNvSpPr>
          <p:nvPr>
            <p:ph type="sldImg"/>
          </p:nvPr>
        </p:nvSpPr>
        <p:spPr>
          <a:ln/>
        </p:spPr>
      </p:sp>
      <p:sp>
        <p:nvSpPr>
          <p:cNvPr id="5027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Rot="1" noChangeAspect="1" noChangeArrowheads="1" noTextEdit="1"/>
          </p:cNvSpPr>
          <p:nvPr>
            <p:ph type="sldImg"/>
          </p:nvPr>
        </p:nvSpPr>
        <p:spPr>
          <a:ln/>
        </p:spPr>
      </p:sp>
      <p:sp>
        <p:nvSpPr>
          <p:cNvPr id="5048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Grp="1" noRot="1" noChangeAspect="1" noChangeArrowheads="1" noTextEdit="1"/>
          </p:cNvSpPr>
          <p:nvPr>
            <p:ph type="sldImg"/>
          </p:nvPr>
        </p:nvSpPr>
        <p:spPr>
          <a:ln/>
        </p:spPr>
      </p:sp>
      <p:sp>
        <p:nvSpPr>
          <p:cNvPr id="4741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tabLst>
                <a:tab pos="801688" algn="l"/>
                <a:tab pos="1252538" algn="l"/>
              </a:tabLst>
            </a:pPr>
            <a:r>
              <a:rPr lang="en-US" dirty="0">
                <a:latin typeface="Courier New" pitchFamily="49" charset="0"/>
              </a:rPr>
              <a:t>swap (&amp;address, register) { /* x86 */</a:t>
            </a:r>
            <a:br>
              <a:rPr lang="en-US" dirty="0">
                <a:latin typeface="Courier New" pitchFamily="49" charset="0"/>
              </a:rPr>
            </a:br>
            <a:r>
              <a:rPr lang="en-US" dirty="0">
                <a:latin typeface="Courier New" pitchFamily="49" charset="0"/>
              </a:rPr>
              <a:t> 	temp = M[address];</a:t>
            </a:r>
            <a:br>
              <a:rPr lang="en-US" dirty="0">
                <a:latin typeface="Courier New" pitchFamily="49" charset="0"/>
              </a:rPr>
            </a:br>
            <a:r>
              <a:rPr lang="en-US" dirty="0">
                <a:latin typeface="Courier New" pitchFamily="49" charset="0"/>
              </a:rPr>
              <a:t>	M[address] = register;</a:t>
            </a:r>
            <a:br>
              <a:rPr lang="en-US" dirty="0">
                <a:latin typeface="Courier New" pitchFamily="49" charset="0"/>
              </a:rPr>
            </a:br>
            <a:r>
              <a:rPr lang="en-US" dirty="0">
                <a:latin typeface="Courier New" pitchFamily="49" charset="0"/>
              </a:rPr>
              <a:t>	register = temp;</a:t>
            </a:r>
            <a:br>
              <a:rPr lang="en-US" dirty="0">
                <a:latin typeface="Courier New" pitchFamily="49" charset="0"/>
              </a:rPr>
            </a:br>
            <a:r>
              <a:rPr lang="en-US" dirty="0">
                <a:latin typeface="Courier New" pitchFamily="49" charset="0"/>
              </a:rPr>
              <a:t>}</a:t>
            </a:r>
          </a:p>
          <a:p>
            <a:pPr>
              <a:lnSpc>
                <a:spcPct val="80000"/>
              </a:lnSpc>
              <a:tabLst>
                <a:tab pos="801688" algn="l"/>
                <a:tab pos="1252538" algn="l"/>
              </a:tabLst>
            </a:pPr>
            <a:r>
              <a:rPr lang="en-US" dirty="0" err="1">
                <a:latin typeface="Courier New" pitchFamily="49" charset="0"/>
              </a:rPr>
              <a:t>compare&amp;swap</a:t>
            </a:r>
            <a:r>
              <a:rPr lang="en-US" dirty="0">
                <a:latin typeface="Courier New" pitchFamily="49" charset="0"/>
              </a:rPr>
              <a:t> (&amp;address, reg1, reg2) { /* 68000 */</a:t>
            </a:r>
            <a:br>
              <a:rPr lang="en-US" dirty="0">
                <a:latin typeface="Courier New" pitchFamily="49" charset="0"/>
              </a:rPr>
            </a:br>
            <a:r>
              <a:rPr lang="en-US" dirty="0">
                <a:latin typeface="Courier New" pitchFamily="49" charset="0"/>
              </a:rPr>
              <a:t>	if (reg1 == M[address]) {</a:t>
            </a:r>
            <a:br>
              <a:rPr lang="en-US" dirty="0">
                <a:latin typeface="Courier New" pitchFamily="49" charset="0"/>
              </a:rPr>
            </a:br>
            <a:r>
              <a:rPr lang="en-US" dirty="0">
                <a:latin typeface="Courier New" pitchFamily="49" charset="0"/>
              </a:rPr>
              <a:t>		M[address] = reg2;</a:t>
            </a:r>
            <a:br>
              <a:rPr lang="en-US" dirty="0">
                <a:latin typeface="Courier New" pitchFamily="49" charset="0"/>
              </a:rPr>
            </a:br>
            <a:r>
              <a:rPr lang="en-US" dirty="0">
                <a:latin typeface="Courier New" pitchFamily="49" charset="0"/>
              </a:rPr>
              <a:t>		return success;</a:t>
            </a:r>
            <a:br>
              <a:rPr lang="en-US" dirty="0">
                <a:latin typeface="Courier New" pitchFamily="49" charset="0"/>
              </a:rPr>
            </a:br>
            <a:r>
              <a:rPr lang="en-US" dirty="0">
                <a:latin typeface="Courier New" pitchFamily="49" charset="0"/>
              </a:rPr>
              <a:t>	} else {</a:t>
            </a:r>
            <a:br>
              <a:rPr lang="en-US" dirty="0">
                <a:latin typeface="Courier New" pitchFamily="49" charset="0"/>
              </a:rPr>
            </a:br>
            <a:r>
              <a:rPr lang="en-US" dirty="0">
                <a:latin typeface="Courier New" pitchFamily="49" charset="0"/>
              </a:rPr>
              <a:t>		return failure;</a:t>
            </a:r>
            <a:br>
              <a:rPr lang="en-US" dirty="0">
                <a:latin typeface="Courier New" pitchFamily="49" charset="0"/>
              </a:rPr>
            </a:br>
            <a:r>
              <a:rPr lang="en-US" dirty="0">
                <a:latin typeface="Courier New" pitchFamily="49" charset="0"/>
              </a:rPr>
              <a:t>	}</a:t>
            </a:r>
            <a:br>
              <a:rPr lang="en-US" dirty="0">
                <a:latin typeface="Courier New" pitchFamily="49" charset="0"/>
              </a:rPr>
            </a:br>
            <a:r>
              <a:rPr lang="en-US" dirty="0">
                <a:latin typeface="Courier New" pitchFamily="49" charset="0"/>
              </a:rPr>
              <a:t>}</a:t>
            </a:r>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Rot="1" noChangeAspect="1" noChangeArrowheads="1" noTextEdit="1"/>
          </p:cNvSpPr>
          <p:nvPr>
            <p:ph type="sldImg"/>
          </p:nvPr>
        </p:nvSpPr>
        <p:spPr>
          <a:ln/>
        </p:spPr>
      </p:sp>
      <p:sp>
        <p:nvSpPr>
          <p:cNvPr id="47616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Rot="1" noChangeAspect="1" noChangeArrowheads="1" noTextEdit="1"/>
          </p:cNvSpPr>
          <p:nvPr>
            <p:ph type="sldImg"/>
          </p:nvPr>
        </p:nvSpPr>
        <p:spPr>
          <a:ln/>
        </p:spPr>
      </p:sp>
      <p:sp>
        <p:nvSpPr>
          <p:cNvPr id="477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Rot="1" noChangeAspect="1" noChangeArrowheads="1" noTextEdit="1"/>
          </p:cNvSpPr>
          <p:nvPr>
            <p:ph type="sldImg"/>
          </p:nvPr>
        </p:nvSpPr>
        <p:spPr>
          <a:ln/>
        </p:spPr>
      </p:sp>
      <p:sp>
        <p:nvSpPr>
          <p:cNvPr id="479235" name="Rectangle 3"/>
          <p:cNvSpPr>
            <a:spLocks noGrp="1" noChangeArrowheads="1"/>
          </p:cNvSpPr>
          <p:nvPr>
            <p:ph type="body" idx="1"/>
          </p:nvPr>
        </p:nvSpPr>
        <p:spPr/>
        <p:txBody>
          <a:bodyPr/>
          <a:lstStyle/>
          <a:p>
            <a:r>
              <a:rPr lang="en-US" dirty="0"/>
              <a:t>Goal of last couple of lectures:</a:t>
            </a:r>
          </a:p>
          <a:p>
            <a:pPr lvl="1"/>
            <a:r>
              <a:rPr lang="en-US" dirty="0"/>
              <a:t>What is the right abstraction for synchronizing threads that share memory?</a:t>
            </a:r>
          </a:p>
          <a:p>
            <a:pPr lvl="1"/>
            <a:r>
              <a:rPr lang="en-US" dirty="0"/>
              <a:t>Want as high a level primitive as possible</a:t>
            </a:r>
          </a:p>
          <a:p>
            <a:pPr lvl="1"/>
            <a:endParaRPr lang="en-US" dirty="0"/>
          </a:p>
          <a:p>
            <a:pPr lvl="1"/>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p:cNvSpPr>
            <a:spLocks noGrp="1" noRot="1" noChangeAspect="1" noChangeArrowheads="1" noTextEdit="1"/>
          </p:cNvSpPr>
          <p:nvPr>
            <p:ph type="sldImg"/>
          </p:nvPr>
        </p:nvSpPr>
        <p:spPr>
          <a:ln/>
        </p:spPr>
      </p:sp>
      <p:sp>
        <p:nvSpPr>
          <p:cNvPr id="442371" name="Rectangle 3"/>
          <p:cNvSpPr>
            <a:spLocks noGrp="1" noChangeArrowheads="1"/>
          </p:cNvSpPr>
          <p:nvPr>
            <p:ph type="body" idx="1"/>
          </p:nvPr>
        </p:nvSpPr>
        <p:spPr/>
        <p:txBody>
          <a:bodyPr/>
          <a:lstStyle/>
          <a:p>
            <a:r>
              <a:rPr lang="en-US"/>
              <a:t>You’re sitting in class, hot day, milk does a body good. Go home, no milk, so go to store</a:t>
            </a:r>
          </a:p>
          <a:p>
            <a:r>
              <a:rPr lang="en-US"/>
              <a:t>Roommate leaves class late because prof is more long-winded than I am. Has same idea, but result is too much milk!</a:t>
            </a:r>
          </a:p>
          <a:p>
            <a:r>
              <a:rPr lang="en-US"/>
              <a:t>Problem: two cooperating threads, not cooperating properly</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noRot="1" noChangeAspect="1" noChangeArrowheads="1" noTextEdit="1"/>
          </p:cNvSpPr>
          <p:nvPr>
            <p:ph type="sldImg"/>
          </p:nvPr>
        </p:nvSpPr>
        <p:spPr>
          <a:ln/>
        </p:spPr>
      </p:sp>
      <p:sp>
        <p:nvSpPr>
          <p:cNvPr id="480259" name="Rectangle 3"/>
          <p:cNvSpPr>
            <a:spLocks noGrp="1" noChangeArrowheads="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t>First defined by </a:t>
            </a:r>
            <a:r>
              <a:rPr lang="en-US" dirty="0" err="1"/>
              <a:t>Dijkstra</a:t>
            </a:r>
            <a:r>
              <a:rPr lang="en-US" dirty="0"/>
              <a:t> in late 60s</a:t>
            </a:r>
          </a:p>
          <a:p>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Rot="1" noChangeAspect="1" noChangeArrowheads="1" noTextEdit="1"/>
          </p:cNvSpPr>
          <p:nvPr>
            <p:ph type="sldImg"/>
          </p:nvPr>
        </p:nvSpPr>
        <p:spPr>
          <a:ln/>
        </p:spPr>
      </p:sp>
      <p:sp>
        <p:nvSpPr>
          <p:cNvPr id="4812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0" dirty="0">
                <a:solidFill>
                  <a:schemeClr val="tx1"/>
                </a:solidFill>
                <a:latin typeface="Arial" charset="0"/>
                <a:ea typeface="+mn-ea"/>
                <a:cs typeface="+mn-cs"/>
              </a:rPr>
              <a:t>Note: sleep() and release the lock (set guard=0) must be atomic. Similar to the case on slide “Interrupt re-enable in going to sleep”. (can do this in software without hardware support).</a:t>
            </a:r>
            <a:endParaRPr lang="en-US" sz="1200" kern="0" dirty="0">
              <a:latin typeface="Courier New" pitchFamily="49" charset="0"/>
              <a:cs typeface="Courier New" pitchFamily="49" charset="0"/>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Grp="1" noRot="1" noChangeAspect="1" noChangeArrowheads="1" noTextEdit="1"/>
          </p:cNvSpPr>
          <p:nvPr>
            <p:ph type="sldImg"/>
          </p:nvPr>
        </p:nvSpPr>
        <p:spPr>
          <a:ln/>
        </p:spPr>
      </p:sp>
      <p:sp>
        <p:nvSpPr>
          <p:cNvPr id="4823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40</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Rot="1" noChangeAspect="1" noChangeArrowheads="1" noTextEdit="1"/>
          </p:cNvSpPr>
          <p:nvPr>
            <p:ph type="sldImg"/>
          </p:nvPr>
        </p:nvSpPr>
        <p:spPr>
          <a:ln/>
        </p:spPr>
      </p:sp>
      <p:sp>
        <p:nvSpPr>
          <p:cNvPr id="4833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Rot="1" noChangeAspect="1" noChangeArrowheads="1" noTextEdit="1"/>
          </p:cNvSpPr>
          <p:nvPr>
            <p:ph type="sldImg"/>
          </p:nvPr>
        </p:nvSpPr>
        <p:spPr>
          <a:ln/>
        </p:spPr>
      </p:sp>
      <p:sp>
        <p:nvSpPr>
          <p:cNvPr id="4843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Rot="1" noChangeAspect="1" noChangeArrowheads="1" noTextEdit="1"/>
          </p:cNvSpPr>
          <p:nvPr>
            <p:ph type="sldImg"/>
          </p:nvPr>
        </p:nvSpPr>
        <p:spPr>
          <a:ln/>
        </p:spPr>
      </p:sp>
      <p:sp>
        <p:nvSpPr>
          <p:cNvPr id="4853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Rot="1" noChangeAspect="1" noChangeArrowheads="1" noTextEdit="1"/>
          </p:cNvSpPr>
          <p:nvPr>
            <p:ph type="sldImg"/>
          </p:nvPr>
        </p:nvSpPr>
        <p:spPr>
          <a:ln/>
        </p:spPr>
      </p:sp>
      <p:sp>
        <p:nvSpPr>
          <p:cNvPr id="4864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eaLnBrk="1" hangingPunct="1"/>
            <a:r>
              <a:rPr lang="en-US" altLang="zh-CN" sz="2800" dirty="0">
                <a:ea typeface="宋体" charset="-122"/>
              </a:rPr>
              <a:t>If all philosophers think and eat with equal speed deadlock occurs</a:t>
            </a:r>
          </a:p>
          <a:p>
            <a:pPr eaLnBrk="1" hangingPunct="1"/>
            <a:r>
              <a:rPr lang="en-US" altLang="zh-CN" sz="2800" dirty="0">
                <a:ea typeface="宋体" charset="-122"/>
              </a:rPr>
              <a:t>Try other approaches.</a:t>
            </a:r>
          </a:p>
          <a:p>
            <a:pPr lvl="1" eaLnBrk="1" hangingPunct="1"/>
            <a:r>
              <a:rPr lang="en-US" altLang="zh-CN" sz="2400" dirty="0">
                <a:ea typeface="宋体" charset="-122"/>
              </a:rPr>
              <a:t>If one fork is blocked and the philosopher has the other, then put down the one that has already been picked up: can lead to starvation: everyone keeps on picking up and putting down forks without making progress</a:t>
            </a:r>
          </a:p>
          <a:p>
            <a:pPr lvl="1" eaLnBrk="1" hangingPunct="1"/>
            <a:r>
              <a:rPr lang="en-US" altLang="zh-CN" sz="2400" dirty="0">
                <a:ea typeface="宋体" charset="-122"/>
              </a:rPr>
              <a:t>Try waiting a random length of time between picking up forks. Works most of the time, but particular conditions will still lead to deadlock or starvation</a:t>
            </a:r>
          </a:p>
          <a:p>
            <a:pPr lvl="1" eaLnBrk="1" hangingPunct="1">
              <a:buFont typeface="Wingdings" pitchFamily="2" charset="2"/>
              <a:buNone/>
            </a:pPr>
            <a:r>
              <a:rPr lang="en-US" altLang="zh-CN" sz="2400" dirty="0">
                <a:ea typeface="宋体" charset="-122"/>
              </a:rPr>
              <a:t> </a:t>
            </a:r>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54</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Rot="1" noChangeAspect="1" noChangeArrowheads="1" noTextEdit="1"/>
          </p:cNvSpPr>
          <p:nvPr>
            <p:ph type="sldImg"/>
          </p:nvPr>
        </p:nvSpPr>
        <p:spPr>
          <a:ln/>
        </p:spPr>
      </p:sp>
      <p:sp>
        <p:nvSpPr>
          <p:cNvPr id="466947" name="Rectangle 3"/>
          <p:cNvSpPr>
            <a:spLocks noGrp="1" noChangeArrowheads="1"/>
          </p:cNvSpPr>
          <p:nvPr>
            <p:ph type="body" idx="1"/>
          </p:nvPr>
        </p:nvSpPr>
        <p:spPr/>
        <p:txBody>
          <a:bodyPr/>
          <a:lstStyle/>
          <a:p>
            <a:pPr lvl="1"/>
            <a:r>
              <a:rPr lang="en-US" dirty="0"/>
              <a:t>For now, only loads and stores are atomic</a:t>
            </a:r>
          </a:p>
          <a:p>
            <a:pPr lvl="1"/>
            <a:r>
              <a:rPr lang="en-US" dirty="0"/>
              <a:t>We are going to show that its hard to build anything useful with only reads and writes</a:t>
            </a:r>
          </a:p>
          <a:p>
            <a:endParaRPr lang="en-US" dirty="0"/>
          </a:p>
          <a:p>
            <a:r>
              <a:rPr lang="en-US" dirty="0"/>
              <a:t>ensure cooperation between threads</a:t>
            </a:r>
          </a:p>
          <a:p>
            <a:pPr lvl="1"/>
            <a:r>
              <a:rPr lang="en-US" dirty="0"/>
              <a:t>Synchronization is a way of </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61</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p:cNvSpPr>
            <a:spLocks noGrp="1" noRot="1" noChangeAspect="1" noChangeArrowheads="1" noTextEdit="1"/>
          </p:cNvSpPr>
          <p:nvPr>
            <p:ph type="sldImg"/>
          </p:nvPr>
        </p:nvSpPr>
        <p:spPr>
          <a:ln/>
        </p:spPr>
      </p:sp>
      <p:sp>
        <p:nvSpPr>
          <p:cNvPr id="487427"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Semaphores are an improvement; just think of trying to do the bounded buffer with only loads and stores</a:t>
            </a:r>
          </a:p>
          <a:p>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Rot="1" noChangeAspect="1" noChangeArrowheads="1" noTextEdit="1"/>
          </p:cNvSpPr>
          <p:nvPr>
            <p:ph type="sldImg"/>
          </p:nvPr>
        </p:nvSpPr>
        <p:spPr>
          <a:ln/>
        </p:spPr>
      </p:sp>
      <p:sp>
        <p:nvSpPr>
          <p:cNvPr id="488451" name="Rectangle 3"/>
          <p:cNvSpPr>
            <a:spLocks noGrp="1" noChangeArrowheads="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t>Contrast to semaphores: Can’t wait inside critical section</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dirty="0"/>
          </a:p>
          <a:p>
            <a:pPr>
              <a:lnSpc>
                <a:spcPct val="85000"/>
              </a:lnSpc>
              <a:spcBef>
                <a:spcPct val="20000"/>
              </a:spcBef>
            </a:pPr>
            <a:r>
              <a:rPr lang="en-US" dirty="0">
                <a:solidFill>
                  <a:schemeClr val="hlink"/>
                </a:solidFill>
              </a:rPr>
              <a:t>Condition Variable</a:t>
            </a:r>
            <a:r>
              <a:rPr lang="en-US" dirty="0"/>
              <a:t>: keeps a queue of threads waiting for something </a:t>
            </a:r>
            <a:r>
              <a:rPr lang="en-US" i="1" dirty="0"/>
              <a:t>inside</a:t>
            </a:r>
            <a:r>
              <a:rPr lang="en-US" dirty="0"/>
              <a:t> a critical section</a:t>
            </a:r>
          </a:p>
          <a:p>
            <a:pPr lvl="1">
              <a:lnSpc>
                <a:spcPct val="85000"/>
              </a:lnSpc>
              <a:spcBef>
                <a:spcPct val="20000"/>
              </a:spcBef>
            </a:pPr>
            <a:r>
              <a:rPr lang="en-US" dirty="0"/>
              <a:t>Key idea: allow sleeping inside critical section by atomically releasing lock at time we go to sleep</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40A56A9-D2A7-364C-A83E-9F119F2CB073}"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66</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11673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16739" name="Rectangle 3"/>
          <p:cNvSpPr>
            <a:spLocks noGrp="1" noChangeArrowheads="1"/>
          </p:cNvSpPr>
          <p:nvPr>
            <p:ph type="body" idx="1"/>
          </p:nvPr>
        </p:nvSpPr>
        <p:spPr/>
        <p:txBody>
          <a:bodyPr/>
          <a:lstStyle/>
          <a:p>
            <a:pPr>
              <a:lnSpc>
                <a:spcPct val="90000"/>
              </a:lnSpc>
            </a:pPr>
            <a:r>
              <a:rPr lang="en-US" sz="2800" dirty="0" err="1"/>
              <a:t>Doesn</a:t>
            </a:r>
            <a:r>
              <a:rPr lang="ja-JP" altLang="en-US" sz="2800">
                <a:latin typeface="Arial"/>
              </a:rPr>
              <a:t>’</a:t>
            </a:r>
            <a:r>
              <a:rPr lang="en-US" sz="2800" dirty="0"/>
              <a:t>t this sound complex? Why do we do it?</a:t>
            </a:r>
          </a:p>
          <a:p>
            <a:pPr lvl="1">
              <a:lnSpc>
                <a:spcPct val="90000"/>
              </a:lnSpc>
            </a:pPr>
            <a:r>
              <a:rPr lang="en-US" sz="2400" dirty="0"/>
              <a:t>the idea is that the </a:t>
            </a:r>
            <a:r>
              <a:rPr lang="ja-JP" altLang="en-US" sz="2400">
                <a:latin typeface="Arial"/>
              </a:rPr>
              <a:t>“</a:t>
            </a:r>
            <a:r>
              <a:rPr lang="en-US" sz="2400" dirty="0"/>
              <a:t>condition</a:t>
            </a:r>
            <a:r>
              <a:rPr lang="ja-JP" altLang="en-US" sz="2400">
                <a:latin typeface="Arial"/>
              </a:rPr>
              <a:t>”</a:t>
            </a:r>
            <a:r>
              <a:rPr lang="en-US" sz="2400" dirty="0"/>
              <a:t> of the condition variable depends on data protected by the </a:t>
            </a:r>
            <a:r>
              <a:rPr lang="en-US" sz="2400" dirty="0" err="1"/>
              <a:t>mutex</a:t>
            </a:r>
            <a:endParaRPr lang="en-US" sz="2400" dirty="0"/>
          </a:p>
          <a:p>
            <a:pPr>
              <a:lnSpc>
                <a:spcPct val="90000"/>
              </a:lnSpc>
            </a:pPr>
            <a:r>
              <a:rPr lang="en-US" sz="1200" dirty="0">
                <a:solidFill>
                  <a:schemeClr val="hlink"/>
                </a:solidFill>
                <a:latin typeface="Courier New" pitchFamily="49" charset="0"/>
              </a:rPr>
              <a:t>Wait(&amp;lock)</a:t>
            </a:r>
            <a:r>
              <a:rPr lang="en-US" sz="1200" dirty="0"/>
              <a:t>unlocks the </a:t>
            </a:r>
            <a:r>
              <a:rPr lang="en-US" sz="1200" dirty="0" err="1"/>
              <a:t>mutex</a:t>
            </a:r>
            <a:r>
              <a:rPr lang="en-US" sz="1200" dirty="0"/>
              <a:t> lock and blocks the thread </a:t>
            </a:r>
            <a:r>
              <a:rPr lang="en-US" sz="1200" i="1" dirty="0"/>
              <a:t>atomically </a:t>
            </a:r>
            <a:endParaRPr lang="en-US" sz="1200" dirty="0"/>
          </a:p>
          <a:p>
            <a:pPr>
              <a:lnSpc>
                <a:spcPct val="90000"/>
              </a:lnSpc>
            </a:pPr>
            <a:r>
              <a:rPr lang="en-US" sz="1200" dirty="0">
                <a:solidFill>
                  <a:schemeClr val="hlink"/>
                </a:solidFill>
                <a:latin typeface="Courier New" pitchFamily="49" charset="0"/>
              </a:rPr>
              <a:t>Signal()</a:t>
            </a:r>
            <a:r>
              <a:rPr lang="en-US" sz="1200" dirty="0"/>
              <a:t>awakes a blocked (waiting) thread</a:t>
            </a:r>
          </a:p>
          <a:p>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Rot="1" noChangeAspect="1" noChangeArrowheads="1" noTextEdit="1"/>
          </p:cNvSpPr>
          <p:nvPr>
            <p:ph type="sldImg"/>
          </p:nvPr>
        </p:nvSpPr>
        <p:spPr>
          <a:ln/>
        </p:spPr>
      </p:sp>
      <p:sp>
        <p:nvSpPr>
          <p:cNvPr id="529411"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Rot="1" noChangeAspect="1" noChangeArrowheads="1" noTextEdit="1"/>
          </p:cNvSpPr>
          <p:nvPr>
            <p:ph type="sldImg"/>
          </p:nvPr>
        </p:nvSpPr>
        <p:spPr>
          <a:ln/>
        </p:spPr>
      </p:sp>
      <p:sp>
        <p:nvSpPr>
          <p:cNvPr id="5140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Rot="1" noChangeAspect="1" noChangeArrowheads="1" noTextEdit="1"/>
          </p:cNvSpPr>
          <p:nvPr>
            <p:ph type="sldImg"/>
          </p:nvPr>
        </p:nvSpPr>
        <p:spPr>
          <a:ln/>
        </p:spPr>
      </p:sp>
      <p:sp>
        <p:nvSpPr>
          <p:cNvPr id="515075" name="Rectangle 3"/>
          <p:cNvSpPr>
            <a:spLocks noGrp="1" noChangeArrowheads="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t>Contrast to semaphores: Can’t wait inside critical section</a:t>
            </a:r>
          </a:p>
          <a:p>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Grp="1" noRot="1" noChangeAspect="1" noChangeArrowheads="1" noTextEdit="1"/>
          </p:cNvSpPr>
          <p:nvPr>
            <p:ph type="sldImg"/>
          </p:nvPr>
        </p:nvSpPr>
        <p:spPr>
          <a:ln/>
        </p:spPr>
      </p:sp>
      <p:sp>
        <p:nvSpPr>
          <p:cNvPr id="5160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w="9525"/>
        </p:spPr>
        <p:txBody>
          <a:bodyPr/>
          <a:lstStyle/>
          <a:p>
            <a:pPr marL="0" marR="0" lvl="2" indent="0" algn="l" defTabSz="914400" rtl="0" eaLnBrk="0" fontAlgn="base" latinLnBrk="0" hangingPunct="0">
              <a:lnSpc>
                <a:spcPct val="80000"/>
              </a:lnSpc>
              <a:spcBef>
                <a:spcPct val="20000"/>
              </a:spcBef>
              <a:spcAft>
                <a:spcPct val="0"/>
              </a:spcAft>
              <a:buClrTx/>
              <a:buSzTx/>
              <a:buFontTx/>
              <a:buNone/>
              <a:tabLst>
                <a:tab pos="688975" algn="l"/>
                <a:tab pos="1027113" algn="l"/>
                <a:tab pos="1377950" algn="l"/>
              </a:tabLst>
              <a:defRPr/>
            </a:pPr>
            <a:r>
              <a:rPr lang="en-US" altLang="ko-KR" dirty="0">
                <a:latin typeface="Helvetica" charset="0"/>
                <a:ea typeface="굴림" charset="-127"/>
              </a:rPr>
              <a:t>Waiter gives up lock, processor back to signaler when it exits critical section or if it waits again</a:t>
            </a:r>
          </a:p>
          <a:p>
            <a:pPr>
              <a:lnSpc>
                <a:spcPct val="80000"/>
              </a:lnSpc>
              <a:spcBef>
                <a:spcPct val="20000"/>
              </a:spcBef>
              <a:tabLst>
                <a:tab pos="688975" algn="l"/>
                <a:tab pos="1027113" algn="l"/>
                <a:tab pos="1377950" algn="l"/>
              </a:tabLst>
            </a:pPr>
            <a:endParaRPr lang="en-US" altLang="ko-KR" dirty="0">
              <a:latin typeface="Helvetica" charset="0"/>
              <a:ea typeface="굴림" charset="-127"/>
            </a:endParaRPr>
          </a:p>
          <a:p>
            <a:pPr>
              <a:lnSpc>
                <a:spcPct val="80000"/>
              </a:lnSpc>
              <a:spcBef>
                <a:spcPct val="20000"/>
              </a:spcBef>
              <a:tabLst>
                <a:tab pos="688975" algn="l"/>
                <a:tab pos="1027113" algn="l"/>
                <a:tab pos="1377950" algn="l"/>
              </a:tabLst>
            </a:pPr>
            <a:endParaRPr lang="en-US" altLang="ko-KR" dirty="0">
              <a:latin typeface="Helvetica" charset="0"/>
              <a:ea typeface="굴림" charset="-127"/>
            </a:endParaRPr>
          </a:p>
          <a:p>
            <a:pPr>
              <a:lnSpc>
                <a:spcPct val="80000"/>
              </a:lnSpc>
              <a:spcBef>
                <a:spcPct val="20000"/>
              </a:spcBef>
              <a:tabLst>
                <a:tab pos="688975" algn="l"/>
                <a:tab pos="1027113" algn="l"/>
                <a:tab pos="1377950" algn="l"/>
              </a:tabLst>
            </a:pPr>
            <a:r>
              <a:rPr lang="en-US" altLang="ko-KR" dirty="0">
                <a:latin typeface="Helvetica" charset="0"/>
                <a:ea typeface="굴림" charset="-127"/>
              </a:rPr>
              <a:t>Consider a piece of our </a:t>
            </a:r>
            <a:r>
              <a:rPr lang="en-US" altLang="ko-KR" dirty="0" err="1">
                <a:latin typeface="Helvetica" charset="0"/>
                <a:ea typeface="굴림" charset="-127"/>
              </a:rPr>
              <a:t>dequeue</a:t>
            </a:r>
            <a:r>
              <a:rPr lang="en-US" altLang="ko-KR" dirty="0">
                <a:latin typeface="Helvetica" charset="0"/>
                <a:ea typeface="굴림" charset="-127"/>
              </a:rPr>
              <a:t> code:</a:t>
            </a:r>
          </a:p>
          <a:p>
            <a:pPr>
              <a:lnSpc>
                <a:spcPct val="80000"/>
              </a:lnSpc>
              <a:spcBef>
                <a:spcPct val="20000"/>
              </a:spcBef>
              <a:buFontTx/>
              <a:buNone/>
              <a:tabLst>
                <a:tab pos="688975" algn="l"/>
                <a:tab pos="1027113" algn="l"/>
                <a:tab pos="1377950" algn="l"/>
              </a:tabLst>
            </a:pPr>
            <a:r>
              <a:rPr lang="en-US" altLang="ko-KR" sz="2000" dirty="0">
                <a:latin typeface="Courier New" charset="0"/>
                <a:ea typeface="굴림" charset="-127"/>
              </a:rPr>
              <a:t>			</a:t>
            </a:r>
            <a:r>
              <a:rPr lang="en-US" altLang="ko-KR" sz="2000" dirty="0">
                <a:solidFill>
                  <a:schemeClr val="hlink"/>
                </a:solidFill>
                <a:latin typeface="Courier New" charset="0"/>
                <a:ea typeface="굴림" charset="-127"/>
              </a:rPr>
              <a:t>while (</a:t>
            </a:r>
            <a:r>
              <a:rPr lang="en-US" altLang="ko-KR" sz="2000" dirty="0" err="1">
                <a:solidFill>
                  <a:schemeClr val="hlink"/>
                </a:solidFill>
                <a:latin typeface="Courier New" charset="0"/>
                <a:ea typeface="굴림" charset="-127"/>
              </a:rPr>
              <a:t>queue.isEmpty</a:t>
            </a:r>
            <a:r>
              <a:rPr lang="en-US" altLang="ko-KR" sz="2000" dirty="0">
                <a:solidFill>
                  <a:schemeClr val="hlink"/>
                </a:solidFill>
                <a:latin typeface="Courier New" charset="0"/>
                <a:ea typeface="굴림" charset="-127"/>
              </a:rPr>
              <a:t>()) {</a:t>
            </a:r>
            <a:br>
              <a:rPr lang="en-US" altLang="ko-KR" sz="2000" dirty="0">
                <a:solidFill>
                  <a:schemeClr val="hlink"/>
                </a:solidFill>
                <a:latin typeface="Courier New" charset="0"/>
                <a:ea typeface="굴림" charset="-127"/>
              </a:rPr>
            </a:br>
            <a:r>
              <a:rPr lang="en-US" altLang="ko-KR" sz="2000" dirty="0">
                <a:solidFill>
                  <a:schemeClr val="hlink"/>
                </a:solidFill>
                <a:latin typeface="Courier New" charset="0"/>
                <a:ea typeface="굴림" charset="-127"/>
              </a:rPr>
              <a:t>			</a:t>
            </a:r>
            <a:r>
              <a:rPr lang="en-US" altLang="ko-KR" sz="2000" dirty="0" err="1">
                <a:solidFill>
                  <a:schemeClr val="hlink"/>
                </a:solidFill>
                <a:latin typeface="Courier New" charset="0"/>
                <a:ea typeface="굴림" charset="-127"/>
              </a:rPr>
              <a:t>dataready.wait</a:t>
            </a:r>
            <a:r>
              <a:rPr lang="en-US" altLang="ko-KR" sz="2000" dirty="0">
                <a:solidFill>
                  <a:schemeClr val="hlink"/>
                </a:solidFill>
                <a:latin typeface="Courier New" charset="0"/>
                <a:ea typeface="굴림" charset="-127"/>
              </a:rPr>
              <a:t>(&amp;lock); // If nothing, sleep</a:t>
            </a:r>
            <a:br>
              <a:rPr lang="en-US" altLang="ko-KR" sz="2000" dirty="0">
                <a:solidFill>
                  <a:schemeClr val="hlink"/>
                </a:solidFill>
                <a:latin typeface="Courier New" charset="0"/>
                <a:ea typeface="굴림" charset="-127"/>
              </a:rPr>
            </a:br>
            <a:r>
              <a:rPr lang="en-US" altLang="ko-KR" sz="2000" dirty="0">
                <a:solidFill>
                  <a:schemeClr val="hlink"/>
                </a:solidFill>
                <a:latin typeface="Courier New" charset="0"/>
                <a:ea typeface="굴림" charset="-127"/>
              </a:rPr>
              <a:t>		}</a:t>
            </a:r>
            <a:br>
              <a:rPr lang="en-US" altLang="ko-KR" sz="2000" dirty="0">
                <a:solidFill>
                  <a:schemeClr val="hlink"/>
                </a:solidFill>
                <a:latin typeface="Courier New" charset="0"/>
                <a:ea typeface="굴림" charset="-127"/>
              </a:rPr>
            </a:br>
            <a:r>
              <a:rPr lang="en-US" altLang="ko-KR" sz="2000" dirty="0">
                <a:latin typeface="Courier New" charset="0"/>
                <a:ea typeface="굴림" charset="-127"/>
              </a:rPr>
              <a:t>		item = </a:t>
            </a:r>
            <a:r>
              <a:rPr lang="en-US" altLang="ko-KR" sz="2000" dirty="0" err="1">
                <a:latin typeface="Courier New" charset="0"/>
                <a:ea typeface="굴림" charset="-127"/>
              </a:rPr>
              <a:t>queue.dequeue</a:t>
            </a:r>
            <a:r>
              <a:rPr lang="en-US" altLang="ko-KR" sz="2000" dirty="0">
                <a:latin typeface="Courier New" charset="0"/>
                <a:ea typeface="굴림" charset="-127"/>
              </a:rPr>
              <a:t>();	// Get next item</a:t>
            </a:r>
          </a:p>
          <a:p>
            <a:pPr lvl="1">
              <a:lnSpc>
                <a:spcPct val="80000"/>
              </a:lnSpc>
              <a:spcBef>
                <a:spcPct val="20000"/>
              </a:spcBef>
              <a:tabLst>
                <a:tab pos="688975" algn="l"/>
                <a:tab pos="1027113" algn="l"/>
                <a:tab pos="1377950" algn="l"/>
              </a:tabLst>
            </a:pPr>
            <a:r>
              <a:rPr lang="en-US" altLang="ko-KR" dirty="0">
                <a:latin typeface="Helvetica" charset="0"/>
                <a:ea typeface="굴림" charset="-127"/>
              </a:rPr>
              <a:t>Why didn’t we do this?</a:t>
            </a:r>
          </a:p>
          <a:p>
            <a:pPr>
              <a:lnSpc>
                <a:spcPct val="80000"/>
              </a:lnSpc>
              <a:spcBef>
                <a:spcPct val="20000"/>
              </a:spcBef>
              <a:buFontTx/>
              <a:buNone/>
              <a:tabLst>
                <a:tab pos="688975" algn="l"/>
                <a:tab pos="1027113" algn="l"/>
                <a:tab pos="1377950" algn="l"/>
              </a:tabLst>
            </a:pPr>
            <a:r>
              <a:rPr lang="en-US" altLang="ko-KR" sz="2000" dirty="0">
                <a:latin typeface="Courier New" charset="0"/>
                <a:ea typeface="굴림" charset="-127"/>
              </a:rPr>
              <a:t>			</a:t>
            </a:r>
            <a:r>
              <a:rPr lang="en-US" altLang="ko-KR" sz="2000" dirty="0">
                <a:solidFill>
                  <a:schemeClr val="hlink"/>
                </a:solidFill>
                <a:latin typeface="Courier New" charset="0"/>
                <a:ea typeface="굴림" charset="-127"/>
              </a:rPr>
              <a:t>if (</a:t>
            </a:r>
            <a:r>
              <a:rPr lang="en-US" altLang="ko-KR" sz="2000" dirty="0" err="1">
                <a:solidFill>
                  <a:schemeClr val="hlink"/>
                </a:solidFill>
                <a:latin typeface="Courier New" charset="0"/>
                <a:ea typeface="굴림" charset="-127"/>
              </a:rPr>
              <a:t>queue.isEmpty</a:t>
            </a:r>
            <a:r>
              <a:rPr lang="en-US" altLang="ko-KR" sz="2000" dirty="0">
                <a:solidFill>
                  <a:schemeClr val="hlink"/>
                </a:solidFill>
                <a:latin typeface="Courier New" charset="0"/>
                <a:ea typeface="굴림" charset="-127"/>
              </a:rPr>
              <a:t>()) {</a:t>
            </a:r>
            <a:br>
              <a:rPr lang="en-US" altLang="ko-KR" sz="2000" dirty="0">
                <a:solidFill>
                  <a:schemeClr val="hlink"/>
                </a:solidFill>
                <a:latin typeface="Courier New" charset="0"/>
                <a:ea typeface="굴림" charset="-127"/>
              </a:rPr>
            </a:br>
            <a:r>
              <a:rPr lang="en-US" altLang="ko-KR" sz="2000" dirty="0">
                <a:solidFill>
                  <a:schemeClr val="hlink"/>
                </a:solidFill>
                <a:latin typeface="Courier New" charset="0"/>
                <a:ea typeface="굴림" charset="-127"/>
              </a:rPr>
              <a:t>			</a:t>
            </a:r>
            <a:r>
              <a:rPr lang="en-US" altLang="ko-KR" sz="2000" dirty="0" err="1">
                <a:solidFill>
                  <a:schemeClr val="hlink"/>
                </a:solidFill>
                <a:latin typeface="Courier New" charset="0"/>
                <a:ea typeface="굴림" charset="-127"/>
              </a:rPr>
              <a:t>dataready.wait</a:t>
            </a:r>
            <a:r>
              <a:rPr lang="en-US" altLang="ko-KR" sz="2000" dirty="0">
                <a:solidFill>
                  <a:schemeClr val="hlink"/>
                </a:solidFill>
                <a:latin typeface="Courier New" charset="0"/>
                <a:ea typeface="굴림" charset="-127"/>
              </a:rPr>
              <a:t>(&amp;lock); // If nothing, sleep</a:t>
            </a:r>
            <a:br>
              <a:rPr lang="en-US" altLang="ko-KR" sz="2000" dirty="0">
                <a:solidFill>
                  <a:schemeClr val="hlink"/>
                </a:solidFill>
                <a:latin typeface="Courier New" charset="0"/>
                <a:ea typeface="굴림" charset="-127"/>
              </a:rPr>
            </a:br>
            <a:r>
              <a:rPr lang="en-US" altLang="ko-KR" sz="2000" dirty="0">
                <a:solidFill>
                  <a:schemeClr val="hlink"/>
                </a:solidFill>
                <a:latin typeface="Courier New" charset="0"/>
                <a:ea typeface="굴림" charset="-127"/>
              </a:rPr>
              <a:t>		}</a:t>
            </a:r>
            <a:br>
              <a:rPr lang="en-US" altLang="ko-KR" sz="2000" dirty="0">
                <a:solidFill>
                  <a:schemeClr val="hlink"/>
                </a:solidFill>
                <a:latin typeface="Courier New" charset="0"/>
                <a:ea typeface="굴림" charset="-127"/>
              </a:rPr>
            </a:br>
            <a:r>
              <a:rPr lang="en-US" altLang="ko-KR" sz="2000" dirty="0">
                <a:latin typeface="Courier New" charset="0"/>
                <a:ea typeface="굴림" charset="-127"/>
              </a:rPr>
              <a:t>		item = </a:t>
            </a:r>
            <a:r>
              <a:rPr lang="en-US" altLang="ko-KR" sz="2000" dirty="0" err="1">
                <a:latin typeface="Courier New" charset="0"/>
                <a:ea typeface="굴림" charset="-127"/>
              </a:rPr>
              <a:t>queue.dequeue</a:t>
            </a:r>
            <a:r>
              <a:rPr lang="en-US" altLang="ko-KR" sz="2000" dirty="0">
                <a:latin typeface="Courier New" charset="0"/>
                <a:ea typeface="굴림" charset="-127"/>
              </a:rPr>
              <a:t>();	// Get next item</a:t>
            </a:r>
          </a:p>
          <a:p>
            <a:endParaRPr lang="ko-KR" altLang="en-US" dirty="0">
              <a:ea typeface="굴림" charset="-127"/>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Rot="1" noChangeAspect="1" noChangeArrowheads="1" noTextEdit="1"/>
          </p:cNvSpPr>
          <p:nvPr>
            <p:ph type="sldImg"/>
          </p:nvPr>
        </p:nvSpPr>
        <p:spPr>
          <a:ln/>
        </p:spPr>
      </p:sp>
      <p:sp>
        <p:nvSpPr>
          <p:cNvPr id="5191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Grp="1" noRot="1" noChangeAspect="1" noChangeArrowheads="1" noTextEdit="1"/>
          </p:cNvSpPr>
          <p:nvPr>
            <p:ph type="sldImg"/>
          </p:nvPr>
        </p:nvSpPr>
        <p:spPr>
          <a:ln/>
        </p:spPr>
      </p:sp>
      <p:sp>
        <p:nvSpPr>
          <p:cNvPr id="467971" name="Rectangle 3"/>
          <p:cNvSpPr>
            <a:spLocks noGrp="1" noChangeArrowheads="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t>Of Course – We don’t know how to make a lock yet</a:t>
            </a:r>
          </a:p>
          <a:p>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p:cNvSpPr>
            <a:spLocks noGrp="1" noRot="1" noChangeAspect="1" noChangeArrowheads="1" noTextEdit="1"/>
          </p:cNvSpPr>
          <p:nvPr>
            <p:ph type="sldImg"/>
          </p:nvPr>
        </p:nvSpPr>
        <p:spPr>
          <a:ln/>
        </p:spPr>
      </p:sp>
      <p:sp>
        <p:nvSpPr>
          <p:cNvPr id="5201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r>
              <a:rPr lang="en-US" dirty="0"/>
              <a:t>To</a:t>
            </a:r>
            <a:r>
              <a:rPr lang="en-US" baseline="0" dirty="0"/>
              <a:t> allow multiple readers to read. </a:t>
            </a:r>
            <a:r>
              <a:rPr lang="en-US" b="1" dirty="0">
                <a:solidFill>
                  <a:srgbClr val="000000"/>
                </a:solidFill>
                <a:latin typeface="Comic Sans MS" pitchFamily="66" charset="0"/>
              </a:rPr>
              <a:t>To allow multiple readers to read. </a:t>
            </a:r>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Rot="1" noChangeAspect="1" noChangeArrowheads="1" noTextEdit="1"/>
          </p:cNvSpPr>
          <p:nvPr>
            <p:ph type="sldImg"/>
          </p:nvPr>
        </p:nvSpPr>
        <p:spPr>
          <a:ln/>
        </p:spPr>
      </p:sp>
      <p:sp>
        <p:nvSpPr>
          <p:cNvPr id="522243" name="Rectangle 3"/>
          <p:cNvSpPr>
            <a:spLocks noGrp="1" noChangeArrowheads="1"/>
          </p:cNvSpPr>
          <p:nvPr>
            <p:ph type="body" idx="1"/>
          </p:nvPr>
        </p:nvSpPr>
        <p:spPr/>
        <p:txBody>
          <a:bodyPr/>
          <a:lstStyle/>
          <a:p>
            <a:r>
              <a:rPr lang="en-US" b="0" dirty="0">
                <a:solidFill>
                  <a:srgbClr val="000000"/>
                </a:solidFill>
                <a:latin typeface="Comic Sans MS" pitchFamily="66" charset="0"/>
              </a:rPr>
              <a:t>Why</a:t>
            </a:r>
            <a:r>
              <a:rPr lang="en-US" b="0" baseline="0" dirty="0">
                <a:solidFill>
                  <a:srgbClr val="000000"/>
                </a:solidFill>
                <a:latin typeface="Comic Sans MS" pitchFamily="66" charset="0"/>
              </a:rPr>
              <a:t> release the lock: </a:t>
            </a:r>
            <a:r>
              <a:rPr lang="en-US" b="0" dirty="0">
                <a:solidFill>
                  <a:srgbClr val="000000"/>
                </a:solidFill>
                <a:latin typeface="Comic Sans MS" pitchFamily="66" charset="0"/>
              </a:rPr>
              <a:t>To allow readers/writers to wait in a queue</a:t>
            </a:r>
          </a:p>
          <a:p>
            <a:r>
              <a:rPr lang="en-US" b="0" dirty="0">
                <a:solidFill>
                  <a:srgbClr val="000000"/>
                </a:solidFill>
                <a:latin typeface="Comic Sans MS" pitchFamily="66" charset="0"/>
              </a:rPr>
              <a:t>Why signal writer: only writer can get in anyway</a:t>
            </a:r>
          </a:p>
          <a:p>
            <a:r>
              <a:rPr lang="en-US" b="0" dirty="0">
                <a:solidFill>
                  <a:srgbClr val="000000"/>
                </a:solidFill>
                <a:latin typeface="Comic Sans MS" pitchFamily="66" charset="0"/>
              </a:rPr>
              <a:t>Why broadcast reader: multiple readers can get</a:t>
            </a:r>
            <a:r>
              <a:rPr lang="en-US" b="0" baseline="0" dirty="0">
                <a:solidFill>
                  <a:srgbClr val="000000"/>
                </a:solidFill>
                <a:latin typeface="Comic Sans MS" pitchFamily="66" charset="0"/>
              </a:rPr>
              <a:t> in</a:t>
            </a:r>
          </a:p>
          <a:p>
            <a:r>
              <a:rPr lang="en-US" b="0" baseline="0" dirty="0">
                <a:solidFill>
                  <a:srgbClr val="000000"/>
                </a:solidFill>
                <a:latin typeface="Comic Sans MS" pitchFamily="66" charset="0"/>
              </a:rPr>
              <a:t>Why give priority to writers? For efficiency. Even if we flip </a:t>
            </a:r>
            <a:r>
              <a:rPr lang="en-US" b="0" baseline="0" dirty="0" err="1">
                <a:solidFill>
                  <a:srgbClr val="000000"/>
                </a:solidFill>
                <a:latin typeface="Comic Sans MS" pitchFamily="66" charset="0"/>
              </a:rPr>
              <a:t>okToWrite.signal</a:t>
            </a:r>
            <a:r>
              <a:rPr lang="en-US" b="0" baseline="0" dirty="0">
                <a:solidFill>
                  <a:srgbClr val="000000"/>
                </a:solidFill>
                <a:latin typeface="Comic Sans MS" pitchFamily="66" charset="0"/>
              </a:rPr>
              <a:t>() and </a:t>
            </a:r>
            <a:r>
              <a:rPr lang="en-US" b="0" baseline="0" dirty="0" err="1">
                <a:solidFill>
                  <a:srgbClr val="000000"/>
                </a:solidFill>
                <a:latin typeface="Comic Sans MS" pitchFamily="66" charset="0"/>
              </a:rPr>
              <a:t>okToRead.signal</a:t>
            </a:r>
            <a:r>
              <a:rPr lang="en-US" b="0" baseline="0" dirty="0">
                <a:solidFill>
                  <a:srgbClr val="000000"/>
                </a:solidFill>
                <a:latin typeface="Comic Sans MS" pitchFamily="66" charset="0"/>
              </a:rPr>
              <a:t>(), writers still have priority due to </a:t>
            </a:r>
            <a:r>
              <a:rPr lang="en-US" sz="1200" dirty="0">
                <a:latin typeface="Courier New" pitchFamily="49" charset="0"/>
              </a:rPr>
              <a:t>while ((AW + WW) &gt; 0)  in reader. Readers would wake up and go back to sleep if there are any waiting</a:t>
            </a:r>
            <a:r>
              <a:rPr lang="en-US" sz="1200" baseline="0" dirty="0">
                <a:latin typeface="Courier New" pitchFamily="49" charset="0"/>
              </a:rPr>
              <a:t> writers</a:t>
            </a:r>
            <a:endParaRPr lang="en-US" b="0"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Rot="1" noChangeAspect="1" noChangeArrowheads="1" noTextEdit="1"/>
          </p:cNvSpPr>
          <p:nvPr>
            <p:ph type="sldImg"/>
          </p:nvPr>
        </p:nvSpPr>
        <p:spPr>
          <a:ln/>
        </p:spPr>
      </p:sp>
      <p:sp>
        <p:nvSpPr>
          <p:cNvPr id="523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Rot="1" noChangeAspect="1" noChangeArrowheads="1" noTextEdit="1"/>
          </p:cNvSpPr>
          <p:nvPr>
            <p:ph type="sldImg"/>
          </p:nvPr>
        </p:nvSpPr>
        <p:spPr>
          <a:ln/>
        </p:spPr>
      </p:sp>
      <p:sp>
        <p:nvSpPr>
          <p:cNvPr id="524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Rot="1" noChangeAspect="1" noChangeArrowheads="1" noTextEdit="1"/>
          </p:cNvSpPr>
          <p:nvPr>
            <p:ph type="sldImg"/>
          </p:nvPr>
        </p:nvSpPr>
        <p:spPr>
          <a:ln/>
        </p:spPr>
      </p:sp>
      <p:sp>
        <p:nvSpPr>
          <p:cNvPr id="5253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p:cNvSpPr>
            <a:spLocks noGrp="1" noRot="1" noChangeAspect="1" noChangeArrowheads="1" noTextEdit="1"/>
          </p:cNvSpPr>
          <p:nvPr>
            <p:ph type="sldImg"/>
          </p:nvPr>
        </p:nvSpPr>
        <p:spPr>
          <a:ln/>
        </p:spPr>
      </p:sp>
      <p:sp>
        <p:nvSpPr>
          <p:cNvPr id="526339"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Rot="1" noChangeAspect="1" noChangeArrowheads="1" noTextEdit="1"/>
          </p:cNvSpPr>
          <p:nvPr>
            <p:ph type="sldImg"/>
          </p:nvPr>
        </p:nvSpPr>
        <p:spPr>
          <a:ln/>
        </p:spPr>
      </p:sp>
      <p:sp>
        <p:nvSpPr>
          <p:cNvPr id="527363" name="Rectangle 3"/>
          <p:cNvSpPr>
            <a:spLocks noGrp="1" noChangeArrowheads="1"/>
          </p:cNvSpPr>
          <p:nvPr>
            <p:ph type="body" idx="1"/>
          </p:nvPr>
        </p:nvSpPr>
        <p:spPr/>
        <p:txBody>
          <a:bodyPr/>
          <a:lstStyle/>
          <a:p>
            <a:pPr lvl="1">
              <a:lnSpc>
                <a:spcPct val="80000"/>
              </a:lnSpc>
              <a:buFontTx/>
              <a:buNone/>
            </a:pPr>
            <a:r>
              <a:rPr lang="en-US" sz="2000" dirty="0">
                <a:solidFill>
                  <a:schemeClr val="hlink"/>
                </a:solidFill>
                <a:latin typeface="Courier New" pitchFamily="49" charset="0"/>
              </a:rPr>
              <a:t>lock</a:t>
            </a:r>
            <a:r>
              <a:rPr lang="en-US" sz="2000" dirty="0">
                <a:latin typeface="Courier New" pitchFamily="49" charset="0"/>
              </a:rPr>
              <a:t> </a:t>
            </a:r>
            <a:br>
              <a:rPr lang="en-US" sz="2000" dirty="0">
                <a:latin typeface="Courier New" pitchFamily="49" charset="0"/>
              </a:rPr>
            </a:br>
            <a:r>
              <a:rPr lang="en-US" sz="2000" dirty="0">
                <a:latin typeface="Courier New" pitchFamily="49" charset="0"/>
              </a:rPr>
              <a:t>while (need to wait) {</a:t>
            </a:r>
            <a:br>
              <a:rPr lang="en-US" sz="2000" dirty="0">
                <a:latin typeface="Courier New" pitchFamily="49" charset="0"/>
              </a:rPr>
            </a:br>
            <a:r>
              <a:rPr lang="en-US" sz="2000" dirty="0">
                <a:latin typeface="Courier New" pitchFamily="49" charset="0"/>
              </a:rPr>
              <a:t>   </a:t>
            </a:r>
            <a:r>
              <a:rPr lang="en-US" sz="2000" dirty="0" err="1">
                <a:latin typeface="Courier New" pitchFamily="49" charset="0"/>
              </a:rPr>
              <a:t>condvar.wait</a:t>
            </a:r>
            <a:r>
              <a:rPr lang="en-US" sz="2000" dirty="0">
                <a:latin typeface="Courier New" pitchFamily="49" charset="0"/>
              </a:rPr>
              <a:t>();</a:t>
            </a:r>
            <a:br>
              <a:rPr lang="en-US" sz="2000" dirty="0">
                <a:latin typeface="Courier New" pitchFamily="49" charset="0"/>
              </a:rPr>
            </a:br>
            <a:r>
              <a:rPr lang="en-US" sz="2000" dirty="0">
                <a:latin typeface="Courier New" pitchFamily="49" charset="0"/>
              </a:rPr>
              <a:t>}</a:t>
            </a:r>
            <a:br>
              <a:rPr lang="en-US" sz="2000" dirty="0">
                <a:latin typeface="Courier New" pitchFamily="49" charset="0"/>
              </a:rPr>
            </a:br>
            <a:r>
              <a:rPr lang="en-US" sz="2000" dirty="0">
                <a:solidFill>
                  <a:schemeClr val="hlink"/>
                </a:solidFill>
                <a:latin typeface="Courier New" pitchFamily="49" charset="0"/>
              </a:rPr>
              <a:t>unlock</a:t>
            </a:r>
            <a:br>
              <a:rPr lang="en-US" sz="2000" dirty="0">
                <a:latin typeface="Courier New" pitchFamily="49" charset="0"/>
              </a:rPr>
            </a:br>
            <a:br>
              <a:rPr lang="en-US" sz="2000" dirty="0">
                <a:latin typeface="Courier New" pitchFamily="49" charset="0"/>
              </a:rPr>
            </a:br>
            <a:r>
              <a:rPr lang="en-US" sz="2000" dirty="0">
                <a:latin typeface="Courier New" pitchFamily="49" charset="0"/>
              </a:rPr>
              <a:t>do something so no need to wait</a:t>
            </a:r>
            <a:br>
              <a:rPr lang="en-US" sz="2000" dirty="0">
                <a:latin typeface="Courier New" pitchFamily="49" charset="0"/>
              </a:rPr>
            </a:br>
            <a:br>
              <a:rPr lang="en-US" sz="2000" dirty="0">
                <a:latin typeface="Courier New" pitchFamily="49" charset="0"/>
              </a:rPr>
            </a:br>
            <a:endParaRPr lang="en-US" sz="2000" dirty="0">
              <a:latin typeface="Courier New" pitchFamily="49" charset="0"/>
            </a:endParaRPr>
          </a:p>
          <a:p>
            <a:pPr lvl="1">
              <a:lnSpc>
                <a:spcPct val="80000"/>
              </a:lnSpc>
              <a:buFontTx/>
              <a:buNone/>
            </a:pPr>
            <a:r>
              <a:rPr lang="en-US" sz="2000" dirty="0">
                <a:solidFill>
                  <a:schemeClr val="hlink"/>
                </a:solidFill>
                <a:latin typeface="Courier New" pitchFamily="49" charset="0"/>
              </a:rPr>
              <a:t>	lock</a:t>
            </a:r>
            <a:br>
              <a:rPr lang="en-US" sz="2000" dirty="0">
                <a:latin typeface="Courier New" pitchFamily="49" charset="0"/>
              </a:rPr>
            </a:br>
            <a:endParaRPr lang="en-US" sz="2000" dirty="0">
              <a:latin typeface="Courier New" pitchFamily="49" charset="0"/>
            </a:endParaRPr>
          </a:p>
          <a:p>
            <a:pPr lvl="1">
              <a:lnSpc>
                <a:spcPct val="80000"/>
              </a:lnSpc>
              <a:buFontTx/>
              <a:buNone/>
            </a:pPr>
            <a:r>
              <a:rPr lang="en-US" sz="2000" dirty="0">
                <a:latin typeface="Courier New" pitchFamily="49" charset="0"/>
              </a:rPr>
              <a:t>	</a:t>
            </a:r>
            <a:r>
              <a:rPr lang="en-US" sz="2000" dirty="0" err="1">
                <a:latin typeface="Courier New" pitchFamily="49" charset="0"/>
              </a:rPr>
              <a:t>condvar.signal</a:t>
            </a:r>
            <a:r>
              <a:rPr lang="en-US" sz="2000" dirty="0">
                <a:latin typeface="Courier New" pitchFamily="49" charset="0"/>
              </a:rPr>
              <a:t>();</a:t>
            </a:r>
          </a:p>
          <a:p>
            <a:pPr lvl="1">
              <a:lnSpc>
                <a:spcPct val="80000"/>
              </a:lnSpc>
              <a:buFontTx/>
              <a:buNone/>
            </a:pPr>
            <a:br>
              <a:rPr lang="en-US" sz="2000" dirty="0">
                <a:latin typeface="Courier New" pitchFamily="49" charset="0"/>
              </a:rPr>
            </a:br>
            <a:r>
              <a:rPr lang="en-US" sz="2000" dirty="0">
                <a:solidFill>
                  <a:schemeClr val="hlink"/>
                </a:solidFill>
                <a:latin typeface="Courier New" pitchFamily="49" charset="0"/>
              </a:rPr>
              <a:t>unlock</a:t>
            </a:r>
          </a:p>
          <a:p>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Waiter releases lock but</a:t>
            </a:r>
            <a:r>
              <a:rPr lang="en-US" baseline="0" dirty="0"/>
              <a:t> did not go to sleep. Signaler gets the lock and does signal (V()). Waiter does P() and picks up the V(), so it doesn’t even sleep. It goes on to acquire the lock. Seems it will work?</a:t>
            </a:r>
          </a:p>
          <a:p>
            <a:endParaRPr lang="en-US" baseline="0" dirty="0"/>
          </a:p>
          <a:p>
            <a:pPr marL="0" marR="0" lvl="1" indent="0" algn="l" defTabSz="914400" rtl="0" eaLnBrk="0" fontAlgn="base" latinLnBrk="0" hangingPunct="0">
              <a:lnSpc>
                <a:spcPct val="100000"/>
              </a:lnSpc>
              <a:spcBef>
                <a:spcPct val="30000"/>
              </a:spcBef>
              <a:spcAft>
                <a:spcPct val="0"/>
              </a:spcAft>
              <a:buClrTx/>
              <a:buSzTx/>
              <a:buFontTx/>
              <a:buNone/>
              <a:tabLst/>
              <a:defRPr/>
            </a:pPr>
            <a:r>
              <a:rPr lang="en-US" sz="1800" dirty="0"/>
              <a:t>(the syntax is loose. We assume a lock reference is passed, but should really be a lock pointer.)</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83</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Rot="1" noChangeAspect="1" noChangeArrowheads="1" noTextEdit="1"/>
          </p:cNvSpPr>
          <p:nvPr>
            <p:ph type="sldImg"/>
          </p:nvPr>
        </p:nvSpPr>
        <p:spPr>
          <a:ln/>
        </p:spPr>
      </p:sp>
      <p:sp>
        <p:nvSpPr>
          <p:cNvPr id="528387" name="Rectangle 3"/>
          <p:cNvSpPr>
            <a:spLocks noGrp="1" noChangeArrowheads="1"/>
          </p:cNvSpPr>
          <p:nvPr>
            <p:ph type="body" idx="1"/>
          </p:nvPr>
        </p:nvSpPr>
        <p:spPr/>
        <p:txBody>
          <a:bodyPr/>
          <a:lstStyle/>
          <a:p>
            <a:pPr lvl="1">
              <a:lnSpc>
                <a:spcPct val="80000"/>
              </a:lnSpc>
              <a:spcBef>
                <a:spcPct val="20000"/>
              </a:spcBef>
            </a:pPr>
            <a:r>
              <a:rPr lang="en-US" dirty="0"/>
              <a:t>for Hoare scheduling in book</a:t>
            </a:r>
          </a:p>
          <a:p>
            <a:pPr lvl="1">
              <a:lnSpc>
                <a:spcPct val="80000"/>
              </a:lnSpc>
              <a:spcBef>
                <a:spcPct val="20000"/>
              </a:spcBef>
            </a:pPr>
            <a:r>
              <a:rPr lang="en-US" dirty="0"/>
              <a:t>Can you come up with simpler Mesa-scheduled solution?</a:t>
            </a:r>
          </a:p>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Rot="1" noChangeAspect="1" noChangeArrowheads="1" noTextEdit="1"/>
          </p:cNvSpPr>
          <p:nvPr>
            <p:ph type="sldImg"/>
          </p:nvPr>
        </p:nvSpPr>
        <p:spPr>
          <a:ln/>
        </p:spPr>
      </p:sp>
      <p:sp>
        <p:nvSpPr>
          <p:cNvPr id="4689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Rot="1" noChangeAspect="1" noChangeArrowheads="1" noTextEdit="1"/>
          </p:cNvSpPr>
          <p:nvPr>
            <p:ph type="sldImg"/>
          </p:nvPr>
        </p:nvSpPr>
        <p:spPr>
          <a:ln/>
        </p:spPr>
      </p:sp>
      <p:sp>
        <p:nvSpPr>
          <p:cNvPr id="4853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Rot="1" noChangeAspect="1" noChangeArrowheads="1" noTextEdit="1"/>
          </p:cNvSpPr>
          <p:nvPr>
            <p:ph type="sldImg"/>
          </p:nvPr>
        </p:nvSpPr>
        <p:spPr>
          <a:ln/>
        </p:spPr>
      </p:sp>
      <p:sp>
        <p:nvSpPr>
          <p:cNvPr id="530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Rot="1" noChangeAspect="1" noChangeArrowheads="1" noTextEdit="1"/>
          </p:cNvSpPr>
          <p:nvPr>
            <p:ph type="sldImg"/>
          </p:nvPr>
        </p:nvSpPr>
        <p:spPr>
          <a:ln/>
        </p:spPr>
      </p:sp>
      <p:sp>
        <p:nvSpPr>
          <p:cNvPr id="5314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Rot="1" noChangeAspect="1" noChangeArrowheads="1" noTextEdit="1"/>
          </p:cNvSpPr>
          <p:nvPr>
            <p:ph type="sldImg"/>
          </p:nvPr>
        </p:nvSpPr>
        <p:spPr>
          <a:ln/>
        </p:spPr>
      </p:sp>
      <p:sp>
        <p:nvSpPr>
          <p:cNvPr id="5324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Rot="1" noChangeAspect="1" noChangeArrowheads="1" noTextEdit="1"/>
          </p:cNvSpPr>
          <p:nvPr>
            <p:ph type="sldImg"/>
          </p:nvPr>
        </p:nvSpPr>
        <p:spPr>
          <a:ln/>
        </p:spPr>
      </p:sp>
      <p:sp>
        <p:nvSpPr>
          <p:cNvPr id="5335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Rot="1" noChangeAspect="1" noChangeArrowheads="1" noTextEdit="1"/>
          </p:cNvSpPr>
          <p:nvPr>
            <p:ph type="sldImg"/>
          </p:nvPr>
        </p:nvSpPr>
        <p:spPr>
          <a:ln/>
        </p:spPr>
      </p:sp>
      <p:sp>
        <p:nvSpPr>
          <p:cNvPr id="5345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Rot="1" noChangeAspect="1" noChangeArrowheads="1" noTextEdit="1"/>
          </p:cNvSpPr>
          <p:nvPr>
            <p:ph type="sldImg"/>
          </p:nvPr>
        </p:nvSpPr>
        <p:spPr>
          <a:ln/>
        </p:spPr>
      </p:sp>
      <p:sp>
        <p:nvSpPr>
          <p:cNvPr id="5355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Rot="1" noChangeAspect="1" noChangeArrowheads="1" noTextEdit="1"/>
          </p:cNvSpPr>
          <p:nvPr>
            <p:ph type="sldImg"/>
          </p:nvPr>
        </p:nvSpPr>
        <p:spPr>
          <a:ln/>
        </p:spPr>
      </p:sp>
      <p:sp>
        <p:nvSpPr>
          <p:cNvPr id="4904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Rot="1" noChangeAspect="1" noChangeArrowheads="1" noTextEdit="1"/>
          </p:cNvSpPr>
          <p:nvPr>
            <p:ph type="sldImg"/>
          </p:nvPr>
        </p:nvSpPr>
        <p:spPr>
          <a:ln/>
        </p:spPr>
      </p:sp>
      <p:sp>
        <p:nvSpPr>
          <p:cNvPr id="536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(If each thread runs on a separate processor on a multiprocessor platform, then they can run in parallel as long as</a:t>
            </a:r>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100</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Rot="1" noChangeAspect="1" noChangeArrowheads="1" noTextEdit="1"/>
          </p:cNvSpPr>
          <p:nvPr>
            <p:ph type="sldImg"/>
          </p:nvPr>
        </p:nvSpPr>
        <p:spPr>
          <a:ln/>
        </p:spPr>
      </p:sp>
      <p:sp>
        <p:nvSpPr>
          <p:cNvPr id="470019" name="Rectangle 3"/>
          <p:cNvSpPr>
            <a:spLocks noGrp="1" noChangeArrowheads="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t>Must work despite what the dispatcher does!</a:t>
            </a:r>
          </a:p>
          <a:p>
            <a:pPr>
              <a:lnSpc>
                <a:spcPct val="80000"/>
              </a:lnSpc>
              <a:tabLst>
                <a:tab pos="1377950" algn="l"/>
                <a:tab pos="2116138" algn="ctr"/>
                <a:tab pos="5148263" algn="l"/>
                <a:tab pos="5886450" algn="ctr"/>
              </a:tabLst>
            </a:pPr>
            <a:r>
              <a:rPr lang="en-US" dirty="0"/>
              <a:t> Really insidious: </a:t>
            </a:r>
          </a:p>
          <a:p>
            <a:pPr lvl="1">
              <a:lnSpc>
                <a:spcPct val="80000"/>
              </a:lnSpc>
              <a:tabLst>
                <a:tab pos="1377950" algn="l"/>
                <a:tab pos="2116138" algn="ctr"/>
                <a:tab pos="5148263" algn="l"/>
                <a:tab pos="5886450" algn="ctr"/>
              </a:tabLst>
            </a:pPr>
            <a:r>
              <a:rPr lang="en-US" dirty="0">
                <a:solidFill>
                  <a:schemeClr val="hlink"/>
                </a:solidFill>
              </a:rPr>
              <a:t>Extremely unlikely</a:t>
            </a:r>
            <a:r>
              <a:rPr lang="en-US" dirty="0"/>
              <a:t> that this would happen, but will at worse possible time</a:t>
            </a:r>
          </a:p>
          <a:p>
            <a:endParaRPr 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0" dirty="0">
                <a:solidFill>
                  <a:schemeClr val="tx1"/>
                </a:solidFill>
                <a:latin typeface="Arial" charset="0"/>
                <a:ea typeface="+mn-ea"/>
                <a:cs typeface="+mn-cs"/>
              </a:rPr>
              <a:t>Note: sleep() and release the lock (set guard=0) must be atomic. Similar to the case on slide “Interrupt re-enable in going to sleep”. (can do this in software without hardware support).</a:t>
            </a:r>
            <a:endParaRPr lang="en-US" sz="1200" kern="0" dirty="0">
              <a:latin typeface="Courier New" pitchFamily="49" charset="0"/>
              <a:cs typeface="Courier New" pitchFamily="49" charset="0"/>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102</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2"/>
          <p:cNvSpPr>
            <a:spLocks noGrp="1" noRot="1" noChangeAspect="1" noChangeArrowheads="1" noTextEdit="1"/>
          </p:cNvSpPr>
          <p:nvPr>
            <p:ph type="sldImg"/>
          </p:nvPr>
        </p:nvSpPr>
        <p:spPr>
          <a:ln/>
        </p:spPr>
      </p:sp>
      <p:sp>
        <p:nvSpPr>
          <p:cNvPr id="471043" name="Rectangle 3"/>
          <p:cNvSpPr>
            <a:spLocks noGrp="1" noChangeArrowheads="1"/>
          </p:cNvSpPr>
          <p:nvPr>
            <p:ph type="body" idx="1"/>
          </p:nvPr>
        </p:nvSpPr>
        <p:spPr/>
        <p:txBody>
          <a:bodyPr/>
          <a:lstStyle/>
          <a:p>
            <a:pPr>
              <a:lnSpc>
                <a:spcPct val="75000"/>
              </a:lnSpc>
              <a:spcBef>
                <a:spcPct val="20000"/>
              </a:spcBef>
            </a:pPr>
            <a:r>
              <a:rPr lang="en-US" dirty="0"/>
              <a:t>Clearly the Note is not quite blocking enough</a:t>
            </a:r>
          </a:p>
          <a:p>
            <a:pPr lvl="1">
              <a:lnSpc>
                <a:spcPct val="75000"/>
              </a:lnSpc>
              <a:spcBef>
                <a:spcPct val="20000"/>
              </a:spcBef>
            </a:pPr>
            <a:r>
              <a:rPr lang="en-US" dirty="0"/>
              <a:t>Let’s try to fix this by placing note first</a:t>
            </a:r>
          </a:p>
          <a:p>
            <a:pPr lvl="1">
              <a:lnSpc>
                <a:spcPct val="75000"/>
              </a:lnSpc>
              <a:spcBef>
                <a:spcPct val="20000"/>
              </a:spcBef>
            </a:pPr>
            <a:r>
              <a:rPr lang="en-US" dirty="0"/>
              <a:t>Well, with human, probably nothing bad</a:t>
            </a:r>
          </a:p>
          <a:p>
            <a:pPr lvl="1">
              <a:lnSpc>
                <a:spcPct val="75000"/>
              </a:lnSpc>
              <a:spcBef>
                <a:spcPct val="20000"/>
              </a:spcBef>
            </a:pPr>
            <a:r>
              <a:rPr lang="en-US" dirty="0"/>
              <a:t>With computer: </a:t>
            </a:r>
          </a:p>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p:cNvSpPr>
            <a:spLocks noGrp="1" noRot="1" noChangeAspect="1" noChangeArrowheads="1" noTextEdit="1"/>
          </p:cNvSpPr>
          <p:nvPr>
            <p:ph type="sldImg"/>
          </p:nvPr>
        </p:nvSpPr>
        <p:spPr>
          <a:ln/>
        </p:spPr>
      </p:sp>
      <p:sp>
        <p:nvSpPr>
          <p:cNvPr id="472067" name="Rectangle 3"/>
          <p:cNvSpPr>
            <a:spLocks noGrp="1" noChangeArrowheads="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t>Probably something like this in UNIX</a:t>
            </a:r>
          </a:p>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4" name="Rectangle 2"/>
          <p:cNvSpPr>
            <a:spLocks noChangeArrowheads="1"/>
          </p:cNvSpPr>
          <p:nvPr/>
        </p:nvSpPr>
        <p:spPr bwMode="auto">
          <a:xfrm>
            <a:off x="508000" y="990600"/>
            <a:ext cx="101600" cy="5105400"/>
          </a:xfrm>
          <a:prstGeom prst="rect">
            <a:avLst/>
          </a:prstGeom>
          <a:solidFill>
            <a:schemeClr val="bg2"/>
          </a:solidFill>
          <a:ln w="12700">
            <a:noFill/>
            <a:miter lim="800000"/>
            <a:headEnd/>
            <a:tailEnd/>
          </a:ln>
          <a:effectLst/>
        </p:spPr>
        <p:txBody>
          <a:bodyPr wrap="none" anchor="ctr"/>
          <a:lstStyle/>
          <a:p>
            <a:pPr eaLnBrk="1" hangingPunct="1">
              <a:defRPr/>
            </a:pPr>
            <a:endParaRPr lang="zh-CN" altLang="zh-CN" sz="2400">
              <a:ea typeface="宋体" charset="-122"/>
            </a:endParaRPr>
          </a:p>
        </p:txBody>
      </p:sp>
      <p:grpSp>
        <p:nvGrpSpPr>
          <p:cNvPr id="5" name="Group 8"/>
          <p:cNvGrpSpPr>
            <a:grpSpLocks/>
          </p:cNvGrpSpPr>
          <p:nvPr userDrawn="1"/>
        </p:nvGrpSpPr>
        <p:grpSpPr bwMode="auto">
          <a:xfrm>
            <a:off x="508001" y="304800"/>
            <a:ext cx="11188700" cy="5791200"/>
            <a:chOff x="240" y="192"/>
            <a:chExt cx="5286" cy="3648"/>
          </a:xfrm>
        </p:grpSpPr>
        <p:sp>
          <p:nvSpPr>
            <p:cNvPr id="6" name="Rectangle 9"/>
            <p:cNvSpPr>
              <a:spLocks noChangeArrowheads="1"/>
            </p:cNvSpPr>
            <p:nvPr/>
          </p:nvSpPr>
          <p:spPr bwMode="auto">
            <a:xfrm flipV="1">
              <a:off x="5236" y="192"/>
              <a:ext cx="288" cy="288"/>
            </a:xfrm>
            <a:prstGeom prst="rect">
              <a:avLst/>
            </a:prstGeom>
            <a:solidFill>
              <a:schemeClr val="bg2"/>
            </a:solidFill>
            <a:ln w="12700">
              <a:solidFill>
                <a:schemeClr val="tx1"/>
              </a:solidFill>
              <a:miter lim="800000"/>
              <a:headEnd/>
              <a:tailEnd/>
            </a:ln>
            <a:effectLst/>
          </p:spPr>
          <p:txBody>
            <a:bodyPr rot="10800000" wrap="none" anchor="ctr"/>
            <a:lstStyle/>
            <a:p>
              <a:pPr eaLnBrk="1" hangingPunct="1">
                <a:defRPr/>
              </a:pPr>
              <a:endParaRPr lang="zh-CN" altLang="zh-CN" sz="2400">
                <a:ea typeface="宋体" charset="-122"/>
              </a:endParaRPr>
            </a:p>
          </p:txBody>
        </p:sp>
        <p:sp>
          <p:nvSpPr>
            <p:cNvPr id="7" name="Rectangle 10"/>
            <p:cNvSpPr>
              <a:spLocks noChangeArrowheads="1"/>
            </p:cNvSpPr>
            <p:nvPr/>
          </p:nvSpPr>
          <p:spPr bwMode="auto">
            <a:xfrm flipV="1">
              <a:off x="240" y="192"/>
              <a:ext cx="5004" cy="288"/>
            </a:xfrm>
            <a:prstGeom prst="rect">
              <a:avLst/>
            </a:prstGeom>
            <a:solidFill>
              <a:schemeClr val="accent2"/>
            </a:solidFill>
            <a:ln w="12700">
              <a:solidFill>
                <a:schemeClr val="tx1"/>
              </a:solidFill>
              <a:miter lim="800000"/>
              <a:headEnd/>
              <a:tailEnd/>
            </a:ln>
            <a:effectLst/>
          </p:spPr>
          <p:txBody>
            <a:bodyPr wrap="none" anchor="ctr"/>
            <a:lstStyle/>
            <a:p>
              <a:pPr eaLnBrk="1" hangingPunct="1">
                <a:defRPr/>
              </a:pPr>
              <a:endParaRPr lang="zh-CN" altLang="zh-CN" sz="2400">
                <a:ea typeface="宋体" charset="-122"/>
              </a:endParaRPr>
            </a:p>
          </p:txBody>
        </p:sp>
        <p:sp>
          <p:nvSpPr>
            <p:cNvPr id="8" name="Rectangle 11"/>
            <p:cNvSpPr>
              <a:spLocks noChangeArrowheads="1"/>
            </p:cNvSpPr>
            <p:nvPr/>
          </p:nvSpPr>
          <p:spPr bwMode="auto">
            <a:xfrm flipV="1">
              <a:off x="240" y="480"/>
              <a:ext cx="5004" cy="144"/>
            </a:xfrm>
            <a:prstGeom prst="rect">
              <a:avLst/>
            </a:prstGeom>
            <a:solidFill>
              <a:schemeClr val="bg2"/>
            </a:solidFill>
            <a:ln w="12700">
              <a:solidFill>
                <a:schemeClr val="tx1"/>
              </a:solidFill>
              <a:miter lim="800000"/>
              <a:headEnd/>
              <a:tailEnd/>
            </a:ln>
            <a:effectLst/>
          </p:spPr>
          <p:txBody>
            <a:bodyPr rot="10800000" wrap="none" anchor="ctr"/>
            <a:lstStyle/>
            <a:p>
              <a:pPr eaLnBrk="1" hangingPunct="1">
                <a:defRPr/>
              </a:pPr>
              <a:endParaRPr lang="zh-CN" altLang="zh-CN" sz="2400">
                <a:ea typeface="宋体" charset="-122"/>
              </a:endParaRPr>
            </a:p>
          </p:txBody>
        </p:sp>
        <p:sp>
          <p:nvSpPr>
            <p:cNvPr id="9" name="Rectangle 12"/>
            <p:cNvSpPr>
              <a:spLocks noChangeArrowheads="1"/>
            </p:cNvSpPr>
            <p:nvPr/>
          </p:nvSpPr>
          <p:spPr bwMode="auto">
            <a:xfrm flipV="1">
              <a:off x="5242" y="480"/>
              <a:ext cx="282" cy="144"/>
            </a:xfrm>
            <a:prstGeom prst="rect">
              <a:avLst/>
            </a:prstGeom>
            <a:solidFill>
              <a:schemeClr val="accent2"/>
            </a:solidFill>
            <a:ln w="12700">
              <a:solidFill>
                <a:schemeClr val="tx1"/>
              </a:solidFill>
              <a:miter lim="800000"/>
              <a:headEnd/>
              <a:tailEnd/>
            </a:ln>
            <a:effectLst/>
          </p:spPr>
          <p:txBody>
            <a:bodyPr wrap="none" anchor="ctr"/>
            <a:lstStyle/>
            <a:p>
              <a:pPr eaLnBrk="1" hangingPunct="1">
                <a:defRPr/>
              </a:pPr>
              <a:endParaRPr lang="zh-CN" altLang="zh-CN" sz="2400">
                <a:ea typeface="宋体" charset="-122"/>
              </a:endParaRPr>
            </a:p>
          </p:txBody>
        </p:sp>
        <p:sp>
          <p:nvSpPr>
            <p:cNvPr id="10" name="Line 13"/>
            <p:cNvSpPr>
              <a:spLocks noChangeShapeType="1"/>
            </p:cNvSpPr>
            <p:nvPr/>
          </p:nvSpPr>
          <p:spPr bwMode="auto">
            <a:xfrm flipH="1">
              <a:off x="480" y="2256"/>
              <a:ext cx="4848" cy="0"/>
            </a:xfrm>
            <a:prstGeom prst="line">
              <a:avLst/>
            </a:prstGeom>
            <a:noFill/>
            <a:ln w="12700">
              <a:solidFill>
                <a:schemeClr val="tx1"/>
              </a:solidFill>
              <a:round/>
              <a:headEnd/>
              <a:tailEnd/>
            </a:ln>
            <a:effectLst/>
          </p:spPr>
          <p:txBody>
            <a:bodyPr/>
            <a:lstStyle/>
            <a:p>
              <a:pPr>
                <a:defRPr/>
              </a:pPr>
              <a:endParaRPr lang="en-CA" dirty="0"/>
            </a:p>
          </p:txBody>
        </p:sp>
        <p:sp>
          <p:nvSpPr>
            <p:cNvPr id="11" name="Rectangle 14"/>
            <p:cNvSpPr>
              <a:spLocks noChangeArrowheads="1"/>
            </p:cNvSpPr>
            <p:nvPr/>
          </p:nvSpPr>
          <p:spPr bwMode="auto">
            <a:xfrm>
              <a:off x="240" y="192"/>
              <a:ext cx="5286" cy="3648"/>
            </a:xfrm>
            <a:prstGeom prst="rect">
              <a:avLst/>
            </a:prstGeom>
            <a:noFill/>
            <a:ln w="12700">
              <a:solidFill>
                <a:schemeClr val="tx1"/>
              </a:solidFill>
              <a:miter lim="800000"/>
              <a:headEnd/>
              <a:tailEnd/>
            </a:ln>
            <a:effectLst/>
          </p:spPr>
          <p:txBody>
            <a:bodyPr wrap="none" anchor="ctr"/>
            <a:lstStyle/>
            <a:p>
              <a:pPr eaLnBrk="1" hangingPunct="1">
                <a:defRPr/>
              </a:pPr>
              <a:endParaRPr lang="zh-CN" altLang="zh-CN" sz="2400">
                <a:ea typeface="宋体" charset="-122"/>
              </a:endParaRPr>
            </a:p>
          </p:txBody>
        </p:sp>
      </p:grpSp>
      <p:sp>
        <p:nvSpPr>
          <p:cNvPr id="106499" name="Rectangle 3"/>
          <p:cNvSpPr>
            <a:spLocks noGrp="1" noChangeArrowheads="1"/>
          </p:cNvSpPr>
          <p:nvPr>
            <p:ph type="ctrTitle"/>
          </p:nvPr>
        </p:nvSpPr>
        <p:spPr>
          <a:xfrm>
            <a:off x="1016000" y="1371600"/>
            <a:ext cx="10261600" cy="2057400"/>
          </a:xfrm>
        </p:spPr>
        <p:txBody>
          <a:bodyPr/>
          <a:lstStyle>
            <a:lvl1pPr>
              <a:defRPr sz="5400"/>
            </a:lvl1pPr>
          </a:lstStyle>
          <a:p>
            <a:r>
              <a:rPr lang="en-US"/>
              <a:t>Click to edit Master title style</a:t>
            </a:r>
          </a:p>
        </p:txBody>
      </p:sp>
      <p:sp>
        <p:nvSpPr>
          <p:cNvPr id="106500" name="Rectangle 4"/>
          <p:cNvSpPr>
            <a:spLocks noGrp="1" noChangeArrowheads="1"/>
          </p:cNvSpPr>
          <p:nvPr>
            <p:ph type="subTitle" idx="1"/>
          </p:nvPr>
        </p:nvSpPr>
        <p:spPr>
          <a:xfrm>
            <a:off x="1016000" y="3765550"/>
            <a:ext cx="10261600" cy="2057400"/>
          </a:xfrm>
        </p:spPr>
        <p:txBody>
          <a:bodyPr/>
          <a:lstStyle>
            <a:lvl1pPr marL="0" indent="0">
              <a:buFont typeface="Wingdings" pitchFamily="2" charset="2"/>
              <a:buNone/>
              <a:defRPr sz="2800"/>
            </a:lvl1pPr>
          </a:lstStyle>
          <a:p>
            <a:r>
              <a:rPr lang="en-US"/>
              <a:t>Click to edit Master subtitle style</a:t>
            </a:r>
          </a:p>
        </p:txBody>
      </p:sp>
      <p:sp>
        <p:nvSpPr>
          <p:cNvPr id="14" name="Rectangle 7"/>
          <p:cNvSpPr>
            <a:spLocks noGrp="1" noChangeArrowheads="1"/>
          </p:cNvSpPr>
          <p:nvPr>
            <p:ph type="sldNum" sz="quarter" idx="10"/>
          </p:nvPr>
        </p:nvSpPr>
        <p:spPr>
          <a:xfrm>
            <a:off x="8737600" y="6299200"/>
            <a:ext cx="2844800" cy="457200"/>
          </a:xfrm>
        </p:spPr>
        <p:txBody>
          <a:bodyPr/>
          <a:lstStyle>
            <a:lvl1pPr>
              <a:defRPr b="1"/>
            </a:lvl1pPr>
          </a:lstStyle>
          <a:p>
            <a:pPr>
              <a:defRPr/>
            </a:pPr>
            <a:fld id="{78997615-6873-405D-B80D-4D52F6DDA5E8}" type="slidenum">
              <a:rPr lang="en-US" altLang="zh-CN"/>
              <a:pPr>
                <a:defRPr/>
              </a:pPr>
              <a:t>‹#›</a:t>
            </a:fld>
            <a:endParaRPr lang="en-US" altLang="zh-CN" dirty="0"/>
          </a:p>
        </p:txBody>
      </p:sp>
    </p:spTree>
    <p:extLst>
      <p:ext uri="{BB962C8B-B14F-4D97-AF65-F5344CB8AC3E}">
        <p14:creationId xmlns:p14="http://schemas.microsoft.com/office/powerpoint/2010/main" val="1020837274"/>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标题和内容">
    <p:bg>
      <p:bgRef idx="1001">
        <a:schemeClr val="bg1"/>
      </p:bgRef>
    </p:bg>
    <p:spTree>
      <p:nvGrpSpPr>
        <p:cNvPr id="1" name=""/>
        <p:cNvGrpSpPr/>
        <p:nvPr/>
      </p:nvGrpSpPr>
      <p:grpSpPr>
        <a:xfrm>
          <a:off x="0" y="0"/>
          <a:ext cx="0" cy="0"/>
          <a:chOff x="0" y="0"/>
          <a:chExt cx="0" cy="0"/>
        </a:xfrm>
      </p:grpSpPr>
      <p:sp>
        <p:nvSpPr>
          <p:cNvPr id="8" name="Title 1"/>
          <p:cNvSpPr>
            <a:spLocks noGrp="1"/>
          </p:cNvSpPr>
          <p:nvPr>
            <p:ph type="title"/>
          </p:nvPr>
        </p:nvSpPr>
        <p:spPr>
          <a:xfrm>
            <a:off x="609600" y="208936"/>
            <a:ext cx="10972800" cy="1143000"/>
          </a:xfrm>
        </p:spPr>
        <p:txBody>
          <a:bodyPr/>
          <a:lstStyle/>
          <a:p>
            <a:r>
              <a:rPr lang="en-US"/>
              <a:t>Click to edit Master title style</a:t>
            </a:r>
            <a:endParaRPr lang="en-CA"/>
          </a:p>
        </p:txBody>
      </p:sp>
      <p:sp>
        <p:nvSpPr>
          <p:cNvPr id="9" name="Content Placeholder 2"/>
          <p:cNvSpPr>
            <a:spLocks noGrp="1"/>
          </p:cNvSpPr>
          <p:nvPr>
            <p:ph idx="1"/>
          </p:nvPr>
        </p:nvSpPr>
        <p:spPr>
          <a:xfrm>
            <a:off x="609600" y="1587500"/>
            <a:ext cx="11074400" cy="469741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cxnSp>
        <p:nvCxnSpPr>
          <p:cNvPr id="10" name="直接连接符 6"/>
          <p:cNvCxnSpPr/>
          <p:nvPr userDrawn="1"/>
        </p:nvCxnSpPr>
        <p:spPr bwMode="auto">
          <a:xfrm>
            <a:off x="575733" y="1498600"/>
            <a:ext cx="11023600" cy="0"/>
          </a:xfrm>
          <a:prstGeom prst="line">
            <a:avLst/>
          </a:prstGeom>
          <a:solidFill>
            <a:schemeClr val="bg1"/>
          </a:solidFill>
          <a:ln w="38100" cap="flat" cmpd="sng" algn="ctr">
            <a:solidFill>
              <a:schemeClr val="tx1"/>
            </a:solidFill>
            <a:prstDash val="solid"/>
            <a:round/>
            <a:headEnd type="none" w="med" len="med"/>
            <a:tailEnd type="none" w="med" len="med"/>
          </a:ln>
          <a:effectLst/>
        </p:spPr>
      </p:cxnSp>
      <p:sp>
        <p:nvSpPr>
          <p:cNvPr id="11" name="Rectangle 7"/>
          <p:cNvSpPr>
            <a:spLocks noGrp="1" noChangeArrowheads="1"/>
          </p:cNvSpPr>
          <p:nvPr>
            <p:ph type="sldNum" sz="quarter" idx="10"/>
          </p:nvPr>
        </p:nvSpPr>
        <p:spPr>
          <a:xfrm>
            <a:off x="8737600" y="6299200"/>
            <a:ext cx="2844800" cy="457200"/>
          </a:xfrm>
        </p:spPr>
        <p:txBody>
          <a:bodyPr/>
          <a:lstStyle>
            <a:lvl1pPr>
              <a:defRPr b="1"/>
            </a:lvl1pPr>
          </a:lstStyle>
          <a:p>
            <a:pPr>
              <a:defRPr/>
            </a:pPr>
            <a:fld id="{78997615-6873-405D-B80D-4D52F6DDA5E8}" type="slidenum">
              <a:rPr lang="en-US" altLang="zh-CN"/>
              <a:pPr>
                <a:defRPr/>
              </a:pPr>
              <a:t>‹#›</a:t>
            </a:fld>
            <a:endParaRPr lang="en-US" altLang="zh-CN" dirty="0"/>
          </a:p>
        </p:txBody>
      </p:sp>
    </p:spTree>
    <p:extLst>
      <p:ext uri="{BB962C8B-B14F-4D97-AF65-F5344CB8AC3E}">
        <p14:creationId xmlns:p14="http://schemas.microsoft.com/office/powerpoint/2010/main" val="364620849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tmplLst>
          <p:tmpl lvl="1">
            <p:tnLst>
              <p:par>
                <p:cTn presetID="1"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1143000"/>
          </a:xfrm>
        </p:spPr>
        <p:txBody>
          <a:bodyPr/>
          <a:lstStyle/>
          <a:p>
            <a:r>
              <a:rPr lang="en-US"/>
              <a:t>Click to edit Master title style</a:t>
            </a:r>
            <a:endParaRPr lang="en-CA"/>
          </a:p>
        </p:txBody>
      </p:sp>
      <p:sp>
        <p:nvSpPr>
          <p:cNvPr id="3" name="Content Placeholder 2"/>
          <p:cNvSpPr>
            <a:spLocks noGrp="1"/>
          </p:cNvSpPr>
          <p:nvPr>
            <p:ph idx="1"/>
          </p:nvPr>
        </p:nvSpPr>
        <p:spPr>
          <a:xfrm>
            <a:off x="609600" y="1587500"/>
            <a:ext cx="11074400" cy="469741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cxnSp>
        <p:nvCxnSpPr>
          <p:cNvPr id="7" name="直接连接符 6"/>
          <p:cNvCxnSpPr/>
          <p:nvPr userDrawn="1"/>
        </p:nvCxnSpPr>
        <p:spPr bwMode="auto">
          <a:xfrm>
            <a:off x="575733" y="1498600"/>
            <a:ext cx="11023600" cy="0"/>
          </a:xfrm>
          <a:prstGeom prst="line">
            <a:avLst/>
          </a:prstGeom>
          <a:solidFill>
            <a:schemeClr val="bg1"/>
          </a:solidFill>
          <a:ln w="38100" cap="flat" cmpd="sng" algn="ctr">
            <a:solidFill>
              <a:schemeClr val="tx1"/>
            </a:solidFill>
            <a:prstDash val="solid"/>
            <a:round/>
            <a:headEnd type="none" w="med" len="med"/>
            <a:tailEnd type="none" w="med" len="med"/>
          </a:ln>
          <a:effectLst/>
        </p:spPr>
      </p:cxnSp>
      <p:sp>
        <p:nvSpPr>
          <p:cNvPr id="8" name="Rectangle 7"/>
          <p:cNvSpPr>
            <a:spLocks noGrp="1" noChangeArrowheads="1"/>
          </p:cNvSpPr>
          <p:nvPr>
            <p:ph type="sldNum" sz="quarter" idx="10"/>
          </p:nvPr>
        </p:nvSpPr>
        <p:spPr>
          <a:xfrm>
            <a:off x="8737600" y="6299200"/>
            <a:ext cx="2844800" cy="457200"/>
          </a:xfrm>
        </p:spPr>
        <p:txBody>
          <a:bodyPr/>
          <a:lstStyle>
            <a:lvl1pPr>
              <a:defRPr b="1"/>
            </a:lvl1pPr>
          </a:lstStyle>
          <a:p>
            <a:pPr>
              <a:defRPr/>
            </a:pPr>
            <a:fld id="{78997615-6873-405D-B80D-4D52F6DDA5E8}" type="slidenum">
              <a:rPr lang="en-US" altLang="zh-CN"/>
              <a:pPr>
                <a:defRPr/>
              </a:pPr>
              <a:t>‹#›</a:t>
            </a:fld>
            <a:endParaRPr lang="en-US" altLang="zh-CN" dirty="0"/>
          </a:p>
        </p:txBody>
      </p:sp>
    </p:spTree>
    <p:extLst>
      <p:ext uri="{BB962C8B-B14F-4D97-AF65-F5344CB8AC3E}">
        <p14:creationId xmlns:p14="http://schemas.microsoft.com/office/powerpoint/2010/main" val="2528253226"/>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6" name="Rectangle 7"/>
          <p:cNvSpPr>
            <a:spLocks noGrp="1" noChangeArrowheads="1"/>
          </p:cNvSpPr>
          <p:nvPr>
            <p:ph type="sldNum" sz="quarter" idx="10"/>
          </p:nvPr>
        </p:nvSpPr>
        <p:spPr>
          <a:xfrm>
            <a:off x="8737600" y="6299200"/>
            <a:ext cx="2844800" cy="457200"/>
          </a:xfrm>
        </p:spPr>
        <p:txBody>
          <a:bodyPr/>
          <a:lstStyle>
            <a:lvl1pPr>
              <a:defRPr b="1"/>
            </a:lvl1pPr>
          </a:lstStyle>
          <a:p>
            <a:pPr>
              <a:defRPr/>
            </a:pPr>
            <a:fld id="{78997615-6873-405D-B80D-4D52F6DDA5E8}" type="slidenum">
              <a:rPr lang="en-US" altLang="zh-CN"/>
              <a:pPr>
                <a:defRPr/>
              </a:pPr>
              <a:t>‹#›</a:t>
            </a:fld>
            <a:endParaRPr lang="en-US" altLang="zh-CN" dirty="0"/>
          </a:p>
        </p:txBody>
      </p:sp>
    </p:spTree>
    <p:extLst>
      <p:ext uri="{BB962C8B-B14F-4D97-AF65-F5344CB8AC3E}">
        <p14:creationId xmlns:p14="http://schemas.microsoft.com/office/powerpoint/2010/main" val="3687062075"/>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609600" y="1917700"/>
            <a:ext cx="54356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248400" y="1917700"/>
            <a:ext cx="54356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Rectangle 7"/>
          <p:cNvSpPr>
            <a:spLocks noGrp="1" noChangeArrowheads="1"/>
          </p:cNvSpPr>
          <p:nvPr>
            <p:ph type="sldNum" sz="quarter" idx="10"/>
          </p:nvPr>
        </p:nvSpPr>
        <p:spPr>
          <a:xfrm>
            <a:off x="8737600" y="6299200"/>
            <a:ext cx="2844800" cy="457200"/>
          </a:xfrm>
        </p:spPr>
        <p:txBody>
          <a:bodyPr/>
          <a:lstStyle>
            <a:lvl1pPr>
              <a:defRPr b="1"/>
            </a:lvl1pPr>
          </a:lstStyle>
          <a:p>
            <a:pPr>
              <a:defRPr/>
            </a:pPr>
            <a:fld id="{78997615-6873-405D-B80D-4D52F6DDA5E8}" type="slidenum">
              <a:rPr lang="en-US" altLang="zh-CN"/>
              <a:pPr>
                <a:defRPr/>
              </a:pPr>
              <a:t>‹#›</a:t>
            </a:fld>
            <a:endParaRPr lang="en-US" altLang="zh-CN" dirty="0"/>
          </a:p>
        </p:txBody>
      </p:sp>
    </p:spTree>
    <p:extLst>
      <p:ext uri="{BB962C8B-B14F-4D97-AF65-F5344CB8AC3E}">
        <p14:creationId xmlns:p14="http://schemas.microsoft.com/office/powerpoint/2010/main" val="962062421"/>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9" name="Rectangle 7"/>
          <p:cNvSpPr>
            <a:spLocks noGrp="1" noChangeArrowheads="1"/>
          </p:cNvSpPr>
          <p:nvPr>
            <p:ph type="sldNum" sz="quarter" idx="10"/>
          </p:nvPr>
        </p:nvSpPr>
        <p:spPr>
          <a:xfrm>
            <a:off x="8737600" y="6299200"/>
            <a:ext cx="2844800" cy="457200"/>
          </a:xfrm>
        </p:spPr>
        <p:txBody>
          <a:bodyPr/>
          <a:lstStyle>
            <a:lvl1pPr>
              <a:defRPr b="1"/>
            </a:lvl1pPr>
          </a:lstStyle>
          <a:p>
            <a:pPr>
              <a:defRPr/>
            </a:pPr>
            <a:fld id="{78997615-6873-405D-B80D-4D52F6DDA5E8}" type="slidenum">
              <a:rPr lang="en-US" altLang="zh-CN"/>
              <a:pPr>
                <a:defRPr/>
              </a:pPr>
              <a:t>‹#›</a:t>
            </a:fld>
            <a:endParaRPr lang="en-US" altLang="zh-CN" dirty="0"/>
          </a:p>
        </p:txBody>
      </p:sp>
    </p:spTree>
    <p:extLst>
      <p:ext uri="{BB962C8B-B14F-4D97-AF65-F5344CB8AC3E}">
        <p14:creationId xmlns:p14="http://schemas.microsoft.com/office/powerpoint/2010/main" val="473761248"/>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5" name="Rectangle 7"/>
          <p:cNvSpPr>
            <a:spLocks noGrp="1" noChangeArrowheads="1"/>
          </p:cNvSpPr>
          <p:nvPr>
            <p:ph type="sldNum" sz="quarter" idx="10"/>
          </p:nvPr>
        </p:nvSpPr>
        <p:spPr>
          <a:xfrm>
            <a:off x="8737600" y="6299200"/>
            <a:ext cx="2844800" cy="457200"/>
          </a:xfrm>
        </p:spPr>
        <p:txBody>
          <a:bodyPr/>
          <a:lstStyle>
            <a:lvl1pPr>
              <a:defRPr b="1"/>
            </a:lvl1pPr>
          </a:lstStyle>
          <a:p>
            <a:pPr>
              <a:defRPr/>
            </a:pPr>
            <a:fld id="{78997615-6873-405D-B80D-4D52F6DDA5E8}" type="slidenum">
              <a:rPr lang="en-US" altLang="zh-CN"/>
              <a:pPr>
                <a:defRPr/>
              </a:pPr>
              <a:t>‹#›</a:t>
            </a:fld>
            <a:endParaRPr lang="en-US" altLang="zh-CN" dirty="0"/>
          </a:p>
        </p:txBody>
      </p:sp>
    </p:spTree>
    <p:extLst>
      <p:ext uri="{BB962C8B-B14F-4D97-AF65-F5344CB8AC3E}">
        <p14:creationId xmlns:p14="http://schemas.microsoft.com/office/powerpoint/2010/main" val="1404152034"/>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bg>
      <p:bgRef idx="1001">
        <a:schemeClr val="bg1"/>
      </p:bgRef>
    </p:bg>
    <p:spTree>
      <p:nvGrpSpPr>
        <p:cNvPr id="1" name=""/>
        <p:cNvGrpSpPr/>
        <p:nvPr/>
      </p:nvGrpSpPr>
      <p:grpSpPr>
        <a:xfrm>
          <a:off x="0" y="0"/>
          <a:ext cx="0" cy="0"/>
          <a:chOff x="0" y="0"/>
          <a:chExt cx="0" cy="0"/>
        </a:xfrm>
      </p:grpSpPr>
      <p:sp>
        <p:nvSpPr>
          <p:cNvPr id="4" name="Rectangle 7"/>
          <p:cNvSpPr>
            <a:spLocks noGrp="1" noChangeArrowheads="1"/>
          </p:cNvSpPr>
          <p:nvPr>
            <p:ph type="sldNum" sz="quarter" idx="10"/>
          </p:nvPr>
        </p:nvSpPr>
        <p:spPr>
          <a:xfrm>
            <a:off x="8737600" y="6299200"/>
            <a:ext cx="2844800" cy="457200"/>
          </a:xfrm>
        </p:spPr>
        <p:txBody>
          <a:bodyPr/>
          <a:lstStyle>
            <a:lvl1pPr>
              <a:defRPr b="1"/>
            </a:lvl1pPr>
          </a:lstStyle>
          <a:p>
            <a:pPr>
              <a:defRPr/>
            </a:pPr>
            <a:fld id="{78997615-6873-405D-B80D-4D52F6DDA5E8}" type="slidenum">
              <a:rPr lang="en-US" altLang="zh-CN"/>
              <a:pPr>
                <a:defRPr/>
              </a:pPr>
              <a:t>‹#›</a:t>
            </a:fld>
            <a:endParaRPr lang="en-US" altLang="zh-CN" dirty="0"/>
          </a:p>
        </p:txBody>
      </p:sp>
    </p:spTree>
    <p:extLst>
      <p:ext uri="{BB962C8B-B14F-4D97-AF65-F5344CB8AC3E}">
        <p14:creationId xmlns:p14="http://schemas.microsoft.com/office/powerpoint/2010/main" val="1162675439"/>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7"/>
          <p:cNvSpPr>
            <a:spLocks noGrp="1" noChangeArrowheads="1"/>
          </p:cNvSpPr>
          <p:nvPr>
            <p:ph type="sldNum" sz="quarter" idx="10"/>
          </p:nvPr>
        </p:nvSpPr>
        <p:spPr>
          <a:xfrm>
            <a:off x="8737600" y="6299200"/>
            <a:ext cx="2844800" cy="457200"/>
          </a:xfrm>
        </p:spPr>
        <p:txBody>
          <a:bodyPr/>
          <a:lstStyle>
            <a:lvl1pPr>
              <a:defRPr b="1"/>
            </a:lvl1pPr>
          </a:lstStyle>
          <a:p>
            <a:pPr>
              <a:defRPr/>
            </a:pPr>
            <a:fld id="{78997615-6873-405D-B80D-4D52F6DDA5E8}" type="slidenum">
              <a:rPr lang="en-US" altLang="zh-CN"/>
              <a:pPr>
                <a:defRPr/>
              </a:pPr>
              <a:t>‹#›</a:t>
            </a:fld>
            <a:endParaRPr lang="en-US" altLang="zh-CN" dirty="0"/>
          </a:p>
        </p:txBody>
      </p:sp>
    </p:spTree>
    <p:extLst>
      <p:ext uri="{BB962C8B-B14F-4D97-AF65-F5344CB8AC3E}">
        <p14:creationId xmlns:p14="http://schemas.microsoft.com/office/powerpoint/2010/main" val="1952489059"/>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7"/>
          <p:cNvSpPr>
            <a:spLocks noGrp="1" noChangeArrowheads="1"/>
          </p:cNvSpPr>
          <p:nvPr>
            <p:ph type="sldNum" sz="quarter" idx="10"/>
          </p:nvPr>
        </p:nvSpPr>
        <p:spPr>
          <a:xfrm>
            <a:off x="8737600" y="6299200"/>
            <a:ext cx="2844800" cy="457200"/>
          </a:xfrm>
        </p:spPr>
        <p:txBody>
          <a:bodyPr/>
          <a:lstStyle>
            <a:lvl1pPr>
              <a:defRPr b="1"/>
            </a:lvl1pPr>
          </a:lstStyle>
          <a:p>
            <a:pPr>
              <a:defRPr/>
            </a:pPr>
            <a:fld id="{78997615-6873-405D-B80D-4D52F6DDA5E8}" type="slidenum">
              <a:rPr lang="en-US" altLang="zh-CN"/>
              <a:pPr>
                <a:defRPr/>
              </a:pPr>
              <a:t>‹#›</a:t>
            </a:fld>
            <a:endParaRPr lang="en-US" altLang="zh-CN" dirty="0"/>
          </a:p>
        </p:txBody>
      </p:sp>
    </p:spTree>
    <p:extLst>
      <p:ext uri="{BB962C8B-B14F-4D97-AF65-F5344CB8AC3E}">
        <p14:creationId xmlns:p14="http://schemas.microsoft.com/office/powerpoint/2010/main" val="3305669457"/>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Rectangle 7"/>
          <p:cNvSpPr>
            <a:spLocks noGrp="1" noChangeArrowheads="1"/>
          </p:cNvSpPr>
          <p:nvPr>
            <p:ph type="sldNum" sz="quarter" idx="10"/>
          </p:nvPr>
        </p:nvSpPr>
        <p:spPr>
          <a:xfrm>
            <a:off x="8737600" y="6299200"/>
            <a:ext cx="2844800" cy="457200"/>
          </a:xfrm>
        </p:spPr>
        <p:txBody>
          <a:bodyPr/>
          <a:lstStyle>
            <a:lvl1pPr>
              <a:defRPr b="1"/>
            </a:lvl1pPr>
          </a:lstStyle>
          <a:p>
            <a:pPr>
              <a:defRPr/>
            </a:pPr>
            <a:fld id="{78997615-6873-405D-B80D-4D52F6DDA5E8}" type="slidenum">
              <a:rPr lang="en-US" altLang="zh-CN"/>
              <a:pPr>
                <a:defRPr/>
              </a:pPr>
              <a:t>‹#›</a:t>
            </a:fld>
            <a:endParaRPr lang="en-US" altLang="zh-CN" dirty="0"/>
          </a:p>
        </p:txBody>
      </p:sp>
      <p:sp>
        <p:nvSpPr>
          <p:cNvPr id="7" name="Rectangle 4"/>
          <p:cNvSpPr>
            <a:spLocks noGrp="1" noChangeArrowheads="1"/>
          </p:cNvSpPr>
          <p:nvPr>
            <p:ph type="dt" sz="half" idx="11"/>
          </p:nvPr>
        </p:nvSpPr>
        <p:spPr>
          <a:xfrm>
            <a:off x="609600" y="6299200"/>
            <a:ext cx="5852584" cy="457200"/>
          </a:xfrm>
          <a:prstGeom prst="rect">
            <a:avLst/>
          </a:prstGeom>
        </p:spPr>
        <p:txBody>
          <a:bodyPr/>
          <a:lstStyle>
            <a:lvl1pPr>
              <a:defRPr sz="1600"/>
            </a:lvl1pPr>
          </a:lstStyle>
          <a:p>
            <a:pPr>
              <a:defRPr/>
            </a:pPr>
            <a:endParaRPr lang="en-US" dirty="0"/>
          </a:p>
        </p:txBody>
      </p:sp>
    </p:spTree>
    <p:extLst>
      <p:ext uri="{BB962C8B-B14F-4D97-AF65-F5344CB8AC3E}">
        <p14:creationId xmlns:p14="http://schemas.microsoft.com/office/powerpoint/2010/main" val="951931552"/>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15400" y="533401"/>
            <a:ext cx="2768600" cy="568642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609600" y="533401"/>
            <a:ext cx="8102600" cy="56864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Rectangle 7"/>
          <p:cNvSpPr>
            <a:spLocks noGrp="1" noChangeArrowheads="1"/>
          </p:cNvSpPr>
          <p:nvPr>
            <p:ph type="sldNum" sz="quarter" idx="10"/>
          </p:nvPr>
        </p:nvSpPr>
        <p:spPr>
          <a:xfrm>
            <a:off x="8737600" y="6299200"/>
            <a:ext cx="2844800" cy="457200"/>
          </a:xfrm>
        </p:spPr>
        <p:txBody>
          <a:bodyPr/>
          <a:lstStyle>
            <a:lvl1pPr>
              <a:defRPr b="1"/>
            </a:lvl1pPr>
          </a:lstStyle>
          <a:p>
            <a:pPr>
              <a:defRPr/>
            </a:pPr>
            <a:fld id="{78997615-6873-405D-B80D-4D52F6DDA5E8}" type="slidenum">
              <a:rPr lang="en-US" altLang="zh-CN"/>
              <a:pPr>
                <a:defRPr/>
              </a:pPr>
              <a:t>‹#›</a:t>
            </a:fld>
            <a:endParaRPr lang="en-US" altLang="zh-CN" dirty="0"/>
          </a:p>
        </p:txBody>
      </p:sp>
      <p:sp>
        <p:nvSpPr>
          <p:cNvPr id="7" name="Rectangle 4"/>
          <p:cNvSpPr>
            <a:spLocks noGrp="1" noChangeArrowheads="1"/>
          </p:cNvSpPr>
          <p:nvPr>
            <p:ph type="dt" sz="half" idx="11"/>
          </p:nvPr>
        </p:nvSpPr>
        <p:spPr>
          <a:xfrm>
            <a:off x="609600" y="6299200"/>
            <a:ext cx="5852584" cy="457200"/>
          </a:xfrm>
          <a:prstGeom prst="rect">
            <a:avLst/>
          </a:prstGeom>
        </p:spPr>
        <p:txBody>
          <a:bodyPr/>
          <a:lstStyle>
            <a:lvl1pPr>
              <a:defRPr sz="1600"/>
            </a:lvl1pPr>
          </a:lstStyle>
          <a:p>
            <a:pPr>
              <a:defRPr/>
            </a:pPr>
            <a:endParaRPr lang="en-US" dirty="0"/>
          </a:p>
        </p:txBody>
      </p:sp>
    </p:spTree>
    <p:extLst>
      <p:ext uri="{BB962C8B-B14F-4D97-AF65-F5344CB8AC3E}">
        <p14:creationId xmlns:p14="http://schemas.microsoft.com/office/powerpoint/2010/main" val="346834093"/>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r>
              <a:rPr lang="en-US"/>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r>
              <a:rPr lang="en-US"/>
              <a:t>Click to edit Master subtitle style</a:t>
            </a:r>
          </a:p>
        </p:txBody>
      </p:sp>
    </p:spTree>
    <p:extLst>
      <p:ext uri="{BB962C8B-B14F-4D97-AF65-F5344CB8AC3E}">
        <p14:creationId xmlns:p14="http://schemas.microsoft.com/office/powerpoint/2010/main" val="1410413873"/>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72368974"/>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837893525"/>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87661658"/>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1243794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52680883"/>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0835358"/>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0786985"/>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74854677"/>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9866517"/>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5360857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0761661" y="6551613"/>
            <a:ext cx="987431" cy="305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pPr algn="ctr"/>
            <a:r>
              <a:rPr lang="en-US" sz="1400" b="0" dirty="0" err="1">
                <a:solidFill>
                  <a:srgbClr val="2A40E2"/>
                </a:solidFill>
                <a:latin typeface="Gill Sans" charset="0"/>
                <a:cs typeface="Gill Sans" charset="0"/>
              </a:rPr>
              <a:t>Lec</a:t>
            </a:r>
            <a:r>
              <a:rPr lang="en-US" sz="1400" b="0" dirty="0">
                <a:solidFill>
                  <a:srgbClr val="2A40E2"/>
                </a:solidFill>
                <a:latin typeface="Gill Sans" charset="0"/>
                <a:cs typeface="Gill Sans" charset="0"/>
              </a:rPr>
              <a:t> 16.</a:t>
            </a:r>
            <a:fld id="{8B82DB86-37F9-954E-8F10-00623E1FD261}" type="slidenum">
              <a:rPr lang="en-US" sz="1400" b="0" smtClean="0">
                <a:solidFill>
                  <a:srgbClr val="2A40E2"/>
                </a:solidFill>
                <a:latin typeface="Gill Sans" charset="0"/>
                <a:cs typeface="Gill Sans" charset="0"/>
              </a:rPr>
              <a:pPr algn="ctr"/>
              <a:t>‹#›</a:t>
            </a:fld>
            <a:endParaRPr lang="en-US" sz="1400" b="0" dirty="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D7EDBD"/>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609600" y="533400"/>
            <a:ext cx="109728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3075" name="Rectangle 3"/>
          <p:cNvSpPr>
            <a:spLocks noGrp="1" noChangeArrowheads="1"/>
          </p:cNvSpPr>
          <p:nvPr>
            <p:ph type="body" idx="1"/>
          </p:nvPr>
        </p:nvSpPr>
        <p:spPr bwMode="auto">
          <a:xfrm>
            <a:off x="609600" y="1917701"/>
            <a:ext cx="11074400" cy="43672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5478" name="Rectangle 6"/>
          <p:cNvSpPr>
            <a:spLocks noGrp="1" noChangeArrowheads="1"/>
          </p:cNvSpPr>
          <p:nvPr>
            <p:ph type="sldNum" sz="quarter" idx="4"/>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Arial" charset="0"/>
                <a:ea typeface="宋体" charset="-122"/>
              </a:defRPr>
            </a:lvl1pPr>
          </a:lstStyle>
          <a:p>
            <a:pPr>
              <a:defRPr/>
            </a:pPr>
            <a:fld id="{827A0A33-D1BC-4593-884F-3C34146062BE}" type="slidenum">
              <a:rPr lang="en-US" altLang="zh-CN"/>
              <a:pPr>
                <a:defRPr/>
              </a:pPr>
              <a:t>‹#›</a:t>
            </a:fld>
            <a:endParaRPr lang="en-US" altLang="zh-CN"/>
          </a:p>
        </p:txBody>
      </p:sp>
    </p:spTree>
    <p:extLst>
      <p:ext uri="{BB962C8B-B14F-4D97-AF65-F5344CB8AC3E}">
        <p14:creationId xmlns:p14="http://schemas.microsoft.com/office/powerpoint/2010/main" val="1078901813"/>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7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7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p:tmplLst>
          <p:tmpl lvl="1">
            <p:tnLst>
              <p:par>
                <p:cTn presetID="1" presetClass="entr" presetSubtype="0" fill="hold" nodeType="clickEffect">
                  <p:stCondLst>
                    <p:cond delay="0"/>
                  </p:stCondLst>
                  <p:childTnLst>
                    <p:set>
                      <p:cBhvr>
                        <p:cTn dur="1" fill="hold">
                          <p:stCondLst>
                            <p:cond delay="0"/>
                          </p:stCondLst>
                        </p:cTn>
                        <p:tgtEl>
                          <p:spTgt spid="3075"/>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3075"/>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3075"/>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3075"/>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3075"/>
                        </p:tgtEl>
                        <p:attrNameLst>
                          <p:attrName>style.visibility</p:attrName>
                        </p:attrNameLst>
                      </p:cBhvr>
                      <p:to>
                        <p:strVal val="visible"/>
                      </p:to>
                    </p:set>
                  </p:childTnLst>
                </p:cTn>
              </p:par>
            </p:tnLst>
          </p:tmpl>
        </p:tmplLst>
      </p:bldP>
    </p:bldLst>
  </p:timing>
  <p:hf hdr="0" ftr="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Rounded MT Bold" pitchFamily="34" charset="0"/>
        </a:defRPr>
      </a:lvl2pPr>
      <a:lvl3pPr algn="l" rtl="0" eaLnBrk="0" fontAlgn="base" hangingPunct="0">
        <a:spcBef>
          <a:spcPct val="0"/>
        </a:spcBef>
        <a:spcAft>
          <a:spcPct val="0"/>
        </a:spcAft>
        <a:defRPr sz="4400">
          <a:solidFill>
            <a:schemeClr val="tx2"/>
          </a:solidFill>
          <a:latin typeface="Arial Rounded MT Bold" pitchFamily="34" charset="0"/>
        </a:defRPr>
      </a:lvl3pPr>
      <a:lvl4pPr algn="l" rtl="0" eaLnBrk="0" fontAlgn="base" hangingPunct="0">
        <a:spcBef>
          <a:spcPct val="0"/>
        </a:spcBef>
        <a:spcAft>
          <a:spcPct val="0"/>
        </a:spcAft>
        <a:defRPr sz="4400">
          <a:solidFill>
            <a:schemeClr val="tx2"/>
          </a:solidFill>
          <a:latin typeface="Arial Rounded MT Bold" pitchFamily="34" charset="0"/>
        </a:defRPr>
      </a:lvl4pPr>
      <a:lvl5pPr algn="l" rtl="0" eaLnBrk="0" fontAlgn="base" hangingPunct="0">
        <a:spcBef>
          <a:spcPct val="0"/>
        </a:spcBef>
        <a:spcAft>
          <a:spcPct val="0"/>
        </a:spcAft>
        <a:defRPr sz="4400">
          <a:solidFill>
            <a:schemeClr val="tx2"/>
          </a:solidFill>
          <a:latin typeface="Arial Rounded MT Bold" pitchFamily="34" charset="0"/>
        </a:defRPr>
      </a:lvl5pPr>
      <a:lvl6pPr marL="457200" algn="l" rtl="0" fontAlgn="base">
        <a:spcBef>
          <a:spcPct val="0"/>
        </a:spcBef>
        <a:spcAft>
          <a:spcPct val="0"/>
        </a:spcAft>
        <a:defRPr sz="4400">
          <a:solidFill>
            <a:schemeClr val="tx2"/>
          </a:solidFill>
          <a:latin typeface="Arial Rounded MT Bold" pitchFamily="34" charset="0"/>
        </a:defRPr>
      </a:lvl6pPr>
      <a:lvl7pPr marL="914400" algn="l" rtl="0" fontAlgn="base">
        <a:spcBef>
          <a:spcPct val="0"/>
        </a:spcBef>
        <a:spcAft>
          <a:spcPct val="0"/>
        </a:spcAft>
        <a:defRPr sz="4400">
          <a:solidFill>
            <a:schemeClr val="tx2"/>
          </a:solidFill>
          <a:latin typeface="Arial Rounded MT Bold" pitchFamily="34" charset="0"/>
        </a:defRPr>
      </a:lvl7pPr>
      <a:lvl8pPr marL="1371600" algn="l" rtl="0" fontAlgn="base">
        <a:spcBef>
          <a:spcPct val="0"/>
        </a:spcBef>
        <a:spcAft>
          <a:spcPct val="0"/>
        </a:spcAft>
        <a:defRPr sz="4400">
          <a:solidFill>
            <a:schemeClr val="tx2"/>
          </a:solidFill>
          <a:latin typeface="Arial Rounded MT Bold" pitchFamily="34" charset="0"/>
        </a:defRPr>
      </a:lvl8pPr>
      <a:lvl9pPr marL="1828800" algn="l" rtl="0" fontAlgn="base">
        <a:spcBef>
          <a:spcPct val="0"/>
        </a:spcBef>
        <a:spcAft>
          <a:spcPct val="0"/>
        </a:spcAft>
        <a:defRPr sz="4400">
          <a:solidFill>
            <a:schemeClr val="tx2"/>
          </a:solidFill>
          <a:latin typeface="Arial Rounded MT Bold" pitchFamily="34" charset="0"/>
        </a:defRPr>
      </a:lvl9pPr>
    </p:titleStyle>
    <p:bodyStyle>
      <a:lvl1pPr marL="469900" indent="-469900" algn="l" rtl="0" eaLnBrk="0" fontAlgn="base" hangingPunct="0">
        <a:spcBef>
          <a:spcPct val="20000"/>
        </a:spcBef>
        <a:spcAft>
          <a:spcPct val="0"/>
        </a:spcAft>
        <a:buClr>
          <a:schemeClr val="bg2"/>
        </a:buClr>
        <a:buSzPct val="90000"/>
        <a:buFont typeface="Wingdings" pitchFamily="2" charset="2"/>
        <a:buChar char="]"/>
        <a:defRPr sz="3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SzPct val="85000"/>
        <a:buFont typeface="Wingdings" pitchFamily="2" charset="2"/>
        <a:buChar char="S"/>
        <a:defRPr sz="2800">
          <a:solidFill>
            <a:schemeClr val="tx1"/>
          </a:solidFill>
          <a:latin typeface="+mn-lt"/>
        </a:defRPr>
      </a:lvl2pPr>
      <a:lvl3pPr marL="1377950" indent="-468313" algn="l" rtl="0" eaLnBrk="0" fontAlgn="base" hangingPunct="0">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0" fontAlgn="base" hangingPunct="0">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w="12700">
            <a:noFill/>
            <a:miter lim="800000"/>
            <a:headEnd/>
            <a:tailEnd/>
          </a:ln>
          <a:effectLst/>
        </p:spPr>
        <p:txBody>
          <a:bodyPr vert="horz" wrap="square" lIns="90478" tIns="44445" rIns="90478" bIns="44445" numCol="1" anchor="ctr" anchorCtr="0" compatLnSpc="1">
            <a:prstTxWarp prst="textNoShape">
              <a:avLst/>
            </a:prstTxWarp>
          </a:bodyPr>
          <a:lstStyle/>
          <a:p>
            <a:pPr lvl="0"/>
            <a:r>
              <a:rPr 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w="12700">
            <a:noFill/>
            <a:miter lim="800000"/>
            <a:headEnd/>
            <a:tailEnd/>
          </a:ln>
          <a:effectLst/>
        </p:spPr>
        <p:txBody>
          <a:bodyPr vert="horz" wrap="square" lIns="90478" tIns="44445" rIns="90478" bIns="44445"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p:spPr>
        <p:txBody>
          <a:bodyPr/>
          <a:lstStyle/>
          <a:p>
            <a:endParaRPr lang="en-US" b="1">
              <a:solidFill>
                <a:srgbClr val="000000"/>
              </a:solidFill>
              <a:latin typeface="Comic Sans MS" pitchFamily="66" charset="0"/>
            </a:endParaRPr>
          </a:p>
        </p:txBody>
      </p:sp>
    </p:spTree>
    <p:extLst>
      <p:ext uri="{BB962C8B-B14F-4D97-AF65-F5344CB8AC3E}">
        <p14:creationId xmlns:p14="http://schemas.microsoft.com/office/powerpoint/2010/main" val="313343167"/>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27">
                                            <p:txEl>
                                              <p:pRg st="0" end="0"/>
                                            </p:txEl>
                                          </p:spTgt>
                                        </p:tgtEl>
                                        <p:attrNameLst>
                                          <p:attrName>style.visibility</p:attrName>
                                        </p:attrNameLst>
                                      </p:cBhvr>
                                      <p:to>
                                        <p:strVal val="visible"/>
                                      </p:to>
                                    </p:set>
                                    <p:anim calcmode="lin" valueType="num">
                                      <p:cBhvr additive="base">
                                        <p:cTn id="7" dur="500" fill="hold"/>
                                        <p:tgtEl>
                                          <p:spTgt spid="102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2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27">
                                            <p:txEl>
                                              <p:pRg st="1" end="1"/>
                                            </p:txEl>
                                          </p:spTgt>
                                        </p:tgtEl>
                                        <p:attrNameLst>
                                          <p:attrName>style.visibility</p:attrName>
                                        </p:attrNameLst>
                                      </p:cBhvr>
                                      <p:to>
                                        <p:strVal val="visible"/>
                                      </p:to>
                                    </p:set>
                                    <p:anim calcmode="lin" valueType="num">
                                      <p:cBhvr additive="base">
                                        <p:cTn id="11" dur="500" fill="hold"/>
                                        <p:tgtEl>
                                          <p:spTgt spid="1027">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027">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027">
                                            <p:txEl>
                                              <p:pRg st="2" end="2"/>
                                            </p:txEl>
                                          </p:spTgt>
                                        </p:tgtEl>
                                        <p:attrNameLst>
                                          <p:attrName>style.visibility</p:attrName>
                                        </p:attrNameLst>
                                      </p:cBhvr>
                                      <p:to>
                                        <p:strVal val="visible"/>
                                      </p:to>
                                    </p:set>
                                    <p:anim calcmode="lin" valueType="num">
                                      <p:cBhvr additive="base">
                                        <p:cTn id="15" dur="500" fill="hold"/>
                                        <p:tgtEl>
                                          <p:spTgt spid="1027">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027">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027">
                                            <p:txEl>
                                              <p:pRg st="3" end="3"/>
                                            </p:txEl>
                                          </p:spTgt>
                                        </p:tgtEl>
                                        <p:attrNameLst>
                                          <p:attrName>style.visibility</p:attrName>
                                        </p:attrNameLst>
                                      </p:cBhvr>
                                      <p:to>
                                        <p:strVal val="visible"/>
                                      </p:to>
                                    </p:set>
                                    <p:anim calcmode="lin" valueType="num">
                                      <p:cBhvr additive="base">
                                        <p:cTn id="19" dur="500" fill="hold"/>
                                        <p:tgtEl>
                                          <p:spTgt spid="1027">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027">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027">
                                            <p:txEl>
                                              <p:pRg st="4" end="4"/>
                                            </p:txEl>
                                          </p:spTgt>
                                        </p:tgtEl>
                                        <p:attrNameLst>
                                          <p:attrName>style.visibility</p:attrName>
                                        </p:attrNameLst>
                                      </p:cBhvr>
                                      <p:to>
                                        <p:strVal val="visible"/>
                                      </p:to>
                                    </p:set>
                                    <p:anim calcmode="lin" valueType="num">
                                      <p:cBhvr additive="base">
                                        <p:cTn id="23" dur="500" fill="hold"/>
                                        <p:tgtEl>
                                          <p:spTgt spid="1027">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02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build="p">
        <p:tmplLst>
          <p:tmpl lvl="2">
            <p:tnLst>
              <p:par>
                <p:cTn presetID="2" presetClass="entr" presetSubtype="2"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 calcmode="lin" valueType="num">
                      <p:cBhvr additive="base">
                        <p:cTn dur="500" fill="hold"/>
                        <p:tgtEl>
                          <p:spTgt spid="1027"/>
                        </p:tgtEl>
                        <p:attrNameLst>
                          <p:attrName>ppt_x</p:attrName>
                        </p:attrNameLst>
                      </p:cBhvr>
                      <p:tavLst>
                        <p:tav tm="0">
                          <p:val>
                            <p:strVal val="1+#ppt_w/2"/>
                          </p:val>
                        </p:tav>
                        <p:tav tm="100000">
                          <p:val>
                            <p:strVal val="#ppt_x"/>
                          </p:val>
                        </p:tav>
                      </p:tavLst>
                    </p:anim>
                    <p:anim calcmode="lin" valueType="num">
                      <p:cBhvr additive="base">
                        <p:cTn dur="500" fill="hold"/>
                        <p:tgtEl>
                          <p:spTgt spid="1027"/>
                        </p:tgtEl>
                        <p:attrNameLst>
                          <p:attrName>ppt_y</p:attrName>
                        </p:attrNameLst>
                      </p:cBhvr>
                      <p:tavLst>
                        <p:tav tm="0">
                          <p:val>
                            <p:strVal val="#ppt_y"/>
                          </p:val>
                        </p:tav>
                        <p:tav tm="100000">
                          <p:val>
                            <p:strVal val="#ppt_y"/>
                          </p:val>
                        </p:tav>
                      </p:tavLst>
                    </p:anim>
                  </p:childTnLst>
                </p:cTn>
              </p:par>
            </p:tnLst>
          </p:tmpl>
          <p:tmpl lvl="3">
            <p:tnLst>
              <p:par>
                <p:cTn presetID="2" presetClass="entr" presetSubtype="2"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 calcmode="lin" valueType="num">
                      <p:cBhvr additive="base">
                        <p:cTn dur="500" fill="hold"/>
                        <p:tgtEl>
                          <p:spTgt spid="1027"/>
                        </p:tgtEl>
                        <p:attrNameLst>
                          <p:attrName>ppt_x</p:attrName>
                        </p:attrNameLst>
                      </p:cBhvr>
                      <p:tavLst>
                        <p:tav tm="0">
                          <p:val>
                            <p:strVal val="1+#ppt_w/2"/>
                          </p:val>
                        </p:tav>
                        <p:tav tm="100000">
                          <p:val>
                            <p:strVal val="#ppt_x"/>
                          </p:val>
                        </p:tav>
                      </p:tavLst>
                    </p:anim>
                    <p:anim calcmode="lin" valueType="num">
                      <p:cBhvr additive="base">
                        <p:cTn dur="500" fill="hold"/>
                        <p:tgtEl>
                          <p:spTgt spid="1027"/>
                        </p:tgtEl>
                        <p:attrNameLst>
                          <p:attrName>ppt_y</p:attrName>
                        </p:attrNameLst>
                      </p:cBhvr>
                      <p:tavLst>
                        <p:tav tm="0">
                          <p:val>
                            <p:strVal val="#ppt_y"/>
                          </p:val>
                        </p:tav>
                        <p:tav tm="100000">
                          <p:val>
                            <p:strVal val="#ppt_y"/>
                          </p:val>
                        </p:tav>
                      </p:tavLst>
                    </p:anim>
                  </p:childTnLst>
                </p:cTn>
              </p:par>
            </p:tnLst>
          </p:tmpl>
          <p:tmpl lvl="4">
            <p:tnLst>
              <p:par>
                <p:cTn presetID="2" presetClass="entr" presetSubtype="2"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 calcmode="lin" valueType="num">
                      <p:cBhvr additive="base">
                        <p:cTn dur="500" fill="hold"/>
                        <p:tgtEl>
                          <p:spTgt spid="1027"/>
                        </p:tgtEl>
                        <p:attrNameLst>
                          <p:attrName>ppt_x</p:attrName>
                        </p:attrNameLst>
                      </p:cBhvr>
                      <p:tavLst>
                        <p:tav tm="0">
                          <p:val>
                            <p:strVal val="1+#ppt_w/2"/>
                          </p:val>
                        </p:tav>
                        <p:tav tm="100000">
                          <p:val>
                            <p:strVal val="#ppt_x"/>
                          </p:val>
                        </p:tav>
                      </p:tavLst>
                    </p:anim>
                    <p:anim calcmode="lin" valueType="num">
                      <p:cBhvr additive="base">
                        <p:cTn dur="500" fill="hold"/>
                        <p:tgtEl>
                          <p:spTgt spid="1027"/>
                        </p:tgtEl>
                        <p:attrNameLst>
                          <p:attrName>ppt_y</p:attrName>
                        </p:attrNameLst>
                      </p:cBhvr>
                      <p:tavLst>
                        <p:tav tm="0">
                          <p:val>
                            <p:strVal val="#ppt_y"/>
                          </p:val>
                        </p:tav>
                        <p:tav tm="100000">
                          <p:val>
                            <p:strVal val="#ppt_y"/>
                          </p:val>
                        </p:tav>
                      </p:tavLst>
                    </p:anim>
                  </p:childTnLst>
                </p:cTn>
              </p:par>
            </p:tnLst>
          </p:tmpl>
          <p:tmpl lvl="5">
            <p:tnLst>
              <p:par>
                <p:cTn presetID="2" presetClass="entr" presetSubtype="2"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 calcmode="lin" valueType="num">
                      <p:cBhvr additive="base">
                        <p:cTn dur="500" fill="hold"/>
                        <p:tgtEl>
                          <p:spTgt spid="1027"/>
                        </p:tgtEl>
                        <p:attrNameLst>
                          <p:attrName>ppt_x</p:attrName>
                        </p:attrNameLst>
                      </p:cBhvr>
                      <p:tavLst>
                        <p:tav tm="0">
                          <p:val>
                            <p:strVal val="1+#ppt_w/2"/>
                          </p:val>
                        </p:tav>
                        <p:tav tm="100000">
                          <p:val>
                            <p:strVal val="#ppt_x"/>
                          </p:val>
                        </p:tav>
                      </p:tavLst>
                    </p:anim>
                    <p:anim calcmode="lin" valueType="num">
                      <p:cBhvr additive="base">
                        <p:cTn dur="500" fill="hold"/>
                        <p:tgtEl>
                          <p:spTgt spid="1027"/>
                        </p:tgtEl>
                        <p:attrNameLst>
                          <p:attrName>ppt_y</p:attrName>
                        </p:attrNameLst>
                      </p:cBhvr>
                      <p:tavLst>
                        <p:tav tm="0">
                          <p:val>
                            <p:strVal val="#ppt_y"/>
                          </p:val>
                        </p:tav>
                        <p:tav tm="100000">
                          <p:val>
                            <p:strVal val="#ppt_y"/>
                          </p:val>
                        </p:tav>
                      </p:tavLst>
                    </p:anim>
                  </p:childTnLst>
                </p:cTn>
              </p:par>
            </p:tnLst>
          </p:tmpl>
          <p:tmpl lvl="1">
            <p:tnLst>
              <p:par>
                <p:cTn presetID="2" presetClass="entr" presetSubtype="2"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 calcmode="lin" valueType="num">
                      <p:cBhvr additive="base">
                        <p:cTn dur="500" fill="hold"/>
                        <p:tgtEl>
                          <p:spTgt spid="1027"/>
                        </p:tgtEl>
                        <p:attrNameLst>
                          <p:attrName>ppt_x</p:attrName>
                        </p:attrNameLst>
                      </p:cBhvr>
                      <p:tavLst>
                        <p:tav tm="0">
                          <p:val>
                            <p:strVal val="1+#ppt_w/2"/>
                          </p:val>
                        </p:tav>
                        <p:tav tm="100000">
                          <p:val>
                            <p:strVal val="#ppt_x"/>
                          </p:val>
                        </p:tav>
                      </p:tavLst>
                    </p:anim>
                    <p:anim calcmode="lin" valueType="num">
                      <p:cBhvr additive="base">
                        <p:cTn dur="500" fill="hold"/>
                        <p:tgtEl>
                          <p:spTgt spid="1027"/>
                        </p:tgtEl>
                        <p:attrNameLst>
                          <p:attrName>ppt_y</p:attrName>
                        </p:attrNameLst>
                      </p:cBhvr>
                      <p:tavLst>
                        <p:tav tm="0">
                          <p:val>
                            <p:strVal val="#ppt_y"/>
                          </p:val>
                        </p:tav>
                        <p:tav tm="100000">
                          <p:val>
                            <p:strVal val="#ppt_y"/>
                          </p:val>
                        </p:tav>
                      </p:tavLst>
                    </p:anim>
                  </p:childTnLst>
                </p:cTn>
              </p:par>
            </p:tnLst>
          </p:tmpl>
        </p:tmplLst>
      </p:bldP>
    </p:bldLst>
  </p:timing>
  <p:txStyles>
    <p:titleStyle>
      <a:lvl1pPr algn="ctr" rtl="0" eaLnBrk="0" fontAlgn="base" hangingPunct="0">
        <a:lnSpc>
          <a:spcPct val="90000"/>
        </a:lnSpc>
        <a:spcBef>
          <a:spcPct val="0"/>
        </a:spcBef>
        <a:spcAft>
          <a:spcPct val="0"/>
        </a:spcAft>
        <a:defRPr sz="2400" b="1">
          <a:solidFill>
            <a:srgbClr val="2A40E2"/>
          </a:solidFill>
          <a:latin typeface="+mj-lt"/>
          <a:ea typeface="+mj-ea"/>
          <a:cs typeface="+mj-cs"/>
        </a:defRPr>
      </a:lvl1pPr>
      <a:lvl2pPr algn="ctr" rtl="0" eaLnBrk="0" fontAlgn="base" hangingPunct="0">
        <a:lnSpc>
          <a:spcPct val="90000"/>
        </a:lnSpc>
        <a:spcBef>
          <a:spcPct val="0"/>
        </a:spcBef>
        <a:spcAft>
          <a:spcPct val="0"/>
        </a:spcAft>
        <a:defRPr sz="2400" b="1">
          <a:solidFill>
            <a:srgbClr val="2A40E2"/>
          </a:solidFill>
          <a:latin typeface="Comic Sans MS" pitchFamily="66" charset="0"/>
        </a:defRPr>
      </a:lvl2pPr>
      <a:lvl3pPr algn="ctr" rtl="0" eaLnBrk="0" fontAlgn="base" hangingPunct="0">
        <a:lnSpc>
          <a:spcPct val="90000"/>
        </a:lnSpc>
        <a:spcBef>
          <a:spcPct val="0"/>
        </a:spcBef>
        <a:spcAft>
          <a:spcPct val="0"/>
        </a:spcAft>
        <a:defRPr sz="2400" b="1">
          <a:solidFill>
            <a:srgbClr val="2A40E2"/>
          </a:solidFill>
          <a:latin typeface="Comic Sans MS" pitchFamily="66" charset="0"/>
        </a:defRPr>
      </a:lvl3pPr>
      <a:lvl4pPr algn="ctr" rtl="0" eaLnBrk="0" fontAlgn="base" hangingPunct="0">
        <a:lnSpc>
          <a:spcPct val="90000"/>
        </a:lnSpc>
        <a:spcBef>
          <a:spcPct val="0"/>
        </a:spcBef>
        <a:spcAft>
          <a:spcPct val="0"/>
        </a:spcAft>
        <a:defRPr sz="2400" b="1">
          <a:solidFill>
            <a:srgbClr val="2A40E2"/>
          </a:solidFill>
          <a:latin typeface="Comic Sans MS" pitchFamily="66" charset="0"/>
        </a:defRPr>
      </a:lvl4pPr>
      <a:lvl5pPr algn="ctr" rtl="0" eaLnBrk="0" fontAlgn="base" hangingPunct="0">
        <a:lnSpc>
          <a:spcPct val="90000"/>
        </a:lnSpc>
        <a:spcBef>
          <a:spcPct val="0"/>
        </a:spcBef>
        <a:spcAft>
          <a:spcPct val="0"/>
        </a:spcAft>
        <a:defRPr sz="2400" b="1">
          <a:solidFill>
            <a:srgbClr val="2A40E2"/>
          </a:solidFill>
          <a:latin typeface="Comic Sans MS" pitchFamily="66"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SzPct val="100000"/>
        <a:buChar char="–"/>
        <a:defRPr sz="2200" b="1">
          <a:solidFill>
            <a:schemeClr val="tx1"/>
          </a:solidFill>
          <a:latin typeface="+mn-lt"/>
        </a:defRPr>
      </a:lvl2pPr>
      <a:lvl3pPr marL="1143000" indent="-228600" algn="l" rtl="0" eaLnBrk="0" fontAlgn="base" hangingPunct="0">
        <a:lnSpc>
          <a:spcPct val="90000"/>
        </a:lnSpc>
        <a:spcBef>
          <a:spcPct val="30000"/>
        </a:spcBef>
        <a:spcAft>
          <a:spcPct val="0"/>
        </a:spcAft>
        <a:buSzPct val="100000"/>
        <a:buChar char="»"/>
        <a:defRPr sz="2000" b="1">
          <a:solidFill>
            <a:schemeClr val="tx1"/>
          </a:solidFill>
          <a:latin typeface="+mn-lt"/>
        </a:defRPr>
      </a:lvl3pPr>
      <a:lvl4pPr marL="1543050" indent="-171450" algn="l" rtl="0" eaLnBrk="0" fontAlgn="base" hangingPunct="0">
        <a:lnSpc>
          <a:spcPct val="90000"/>
        </a:lnSpc>
        <a:spcBef>
          <a:spcPct val="30000"/>
        </a:spcBef>
        <a:spcAft>
          <a:spcPct val="0"/>
        </a:spcAft>
        <a:buSzPct val="100000"/>
        <a:buChar char="•"/>
        <a:defRPr sz="2000" b="1">
          <a:solidFill>
            <a:schemeClr val="tx1"/>
          </a:solidFill>
          <a:latin typeface="+mn-lt"/>
        </a:defRPr>
      </a:lvl4pPr>
      <a:lvl5pPr marL="2000250" indent="-171450" algn="l" rtl="0" eaLnBrk="0" fontAlgn="base" hangingPunct="0">
        <a:lnSpc>
          <a:spcPct val="90000"/>
        </a:lnSpc>
        <a:spcBef>
          <a:spcPct val="30000"/>
        </a:spcBef>
        <a:spcAft>
          <a:spcPct val="0"/>
        </a:spcAft>
        <a:buSzPct val="100000"/>
        <a:buChar char="–"/>
        <a:defRPr sz="2000" b="1">
          <a:solidFill>
            <a:schemeClr val="tx1"/>
          </a:solidFill>
          <a:latin typeface="+mn-lt"/>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31.xml"/><Relationship Id="rId1" Type="http://schemas.openxmlformats.org/officeDocument/2006/relationships/slideLayout" Target="../slideLayouts/slideLayout15.xml"/><Relationship Id="rId4" Type="http://schemas.openxmlformats.org/officeDocument/2006/relationships/image" Target="../media/image8.w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3" Type="http://schemas.openxmlformats.org/officeDocument/2006/relationships/hyperlink" Target="http://www.netrl.ucy.ac.cy/courses/EPL222/Flash/ANIMATIO/SYNCH_SE/SYNC.SWF" TargetMode="External"/><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5.xml"/></Relationships>
</file>

<file path=ppt/slides/_rels/slide6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2.xml"/><Relationship Id="rId1" Type="http://schemas.openxmlformats.org/officeDocument/2006/relationships/slideLayout" Target="../slideLayouts/slideLayout1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5.xml"/></Relationships>
</file>

<file path=ppt/slides/_rels/slide72.xml.rels><?xml version="1.0" encoding="UTF-8" standalone="yes"?>
<Relationships xmlns="http://schemas.openxmlformats.org/package/2006/relationships"><Relationship Id="rId3" Type="http://schemas.openxmlformats.org/officeDocument/2006/relationships/image" Target="../media/image17.wmf"/><Relationship Id="rId7" Type="http://schemas.openxmlformats.org/officeDocument/2006/relationships/image" Target="../media/image21.wmf"/><Relationship Id="rId2" Type="http://schemas.openxmlformats.org/officeDocument/2006/relationships/notesSlide" Target="../notesSlides/notesSlide49.xml"/><Relationship Id="rId1" Type="http://schemas.openxmlformats.org/officeDocument/2006/relationships/slideLayout" Target="../slideLayouts/slideLayout26.xml"/><Relationship Id="rId6" Type="http://schemas.openxmlformats.org/officeDocument/2006/relationships/image" Target="../media/image20.wmf"/><Relationship Id="rId5" Type="http://schemas.openxmlformats.org/officeDocument/2006/relationships/image" Target="../media/image19.wmf"/><Relationship Id="rId4" Type="http://schemas.openxmlformats.org/officeDocument/2006/relationships/image" Target="../media/image18.wmf"/></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4.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6.xml"/></Relationships>
</file>

<file path=ppt/slides/_rels/slide84.xml.rels><?xml version="1.0" encoding="UTF-8" standalone="yes"?>
<Relationships xmlns="http://schemas.openxmlformats.org/package/2006/relationships"><Relationship Id="rId3" Type="http://schemas.openxmlformats.org/officeDocument/2006/relationships/hyperlink" Target="http://www.cis.temple.edu/~ingargio/cis307/readings/monitor.html" TargetMode="External"/><Relationship Id="rId2" Type="http://schemas.openxmlformats.org/officeDocument/2006/relationships/notesSlide" Target="../notesSlides/notesSlide59.xml"/><Relationship Id="rId1" Type="http://schemas.openxmlformats.org/officeDocument/2006/relationships/slideLayout" Target="../slideLayouts/slideLayout26.xml"/></Relationships>
</file>

<file path=ppt/slides/_rels/slide8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5.xml"/></Relationships>
</file>

<file path=ppt/slides/_rels/slide8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5.xml"/></Relationships>
</file>

<file path=ppt/slides/_rels/slide8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5.xml"/></Relationships>
</file>

<file path=ppt/slides/_rels/slide8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5.xml"/></Relationships>
</file>

<file path=ppt/slides/_rels/slide8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5.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5.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5.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5.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5.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5.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5.xml"/></Relationships>
</file>

<file path=ppt/slides/_rels/slide9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5.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5.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a:t>
            </a:r>
            <a:r>
              <a:rPr lang="en-US" altLang="zh-CN" sz="3000" dirty="0"/>
              <a:t>XX</a:t>
            </a:r>
            <a:br>
              <a:rPr lang="en-US" sz="3000" dirty="0"/>
            </a:br>
            <a:br>
              <a:rPr lang="en-US" sz="3000" dirty="0"/>
            </a:br>
            <a:br>
              <a:rPr lang="en-US" sz="3000" dirty="0"/>
            </a:br>
            <a:r>
              <a:rPr lang="en-US" sz="3000" dirty="0"/>
              <a:t>Concurrency &amp; Synchronization</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9C57E4A3-9D39-57A8-5B40-7A2E574F4F28}"/>
              </a:ext>
            </a:extLst>
          </p:cNvPr>
          <p:cNvSpPr txBox="1"/>
          <p:nvPr/>
        </p:nvSpPr>
        <p:spPr>
          <a:xfrm>
            <a:off x="2713676" y="6477000"/>
            <a:ext cx="6840847" cy="276999"/>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endParaRPr lang="en-SE" sz="1200" dirty="0">
              <a:latin typeface="Gill Sans Ligh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p:txBody>
          <a:bodyPr/>
          <a:lstStyle/>
          <a:p>
            <a:r>
              <a:rPr lang="en-US"/>
              <a:t>To Much Milk Solution #2</a:t>
            </a:r>
          </a:p>
        </p:txBody>
      </p:sp>
      <p:sp>
        <p:nvSpPr>
          <p:cNvPr id="430083" name="Rectangle 3"/>
          <p:cNvSpPr>
            <a:spLocks noGrp="1" noChangeArrowheads="1"/>
          </p:cNvSpPr>
          <p:nvPr>
            <p:ph type="body" idx="1"/>
          </p:nvPr>
        </p:nvSpPr>
        <p:spPr>
          <a:xfrm>
            <a:off x="1766888" y="1553497"/>
            <a:ext cx="8534400" cy="5055266"/>
          </a:xfrm>
        </p:spPr>
        <p:txBody>
          <a:bodyPr>
            <a:normAutofit fontScale="85000" lnSpcReduction="20000"/>
          </a:bodyPr>
          <a:lstStyle/>
          <a:p>
            <a:pPr>
              <a:lnSpc>
                <a:spcPct val="80000"/>
              </a:lnSpc>
              <a:tabLst>
                <a:tab pos="1377950" algn="l"/>
                <a:tab pos="2116138" algn="ctr"/>
                <a:tab pos="5148263" algn="l"/>
                <a:tab pos="5886450" algn="ctr"/>
              </a:tabLst>
            </a:pPr>
            <a:r>
              <a:rPr lang="en-US" dirty="0"/>
              <a:t>How about labeled notes?  </a:t>
            </a:r>
          </a:p>
          <a:p>
            <a:pPr lvl="1">
              <a:lnSpc>
                <a:spcPct val="80000"/>
              </a:lnSpc>
              <a:tabLst>
                <a:tab pos="1377950" algn="l"/>
                <a:tab pos="2116138" algn="ctr"/>
                <a:tab pos="5148263" algn="l"/>
                <a:tab pos="5886450" algn="ctr"/>
              </a:tabLst>
            </a:pPr>
            <a:r>
              <a:rPr lang="en-US" dirty="0"/>
              <a:t>Now we can leave note before checking</a:t>
            </a:r>
          </a:p>
          <a:p>
            <a:pPr>
              <a:lnSpc>
                <a:spcPct val="80000"/>
              </a:lnSpc>
              <a:tabLst>
                <a:tab pos="1377950" algn="l"/>
                <a:tab pos="2116138" algn="ctr"/>
                <a:tab pos="5148263" algn="l"/>
                <a:tab pos="5886450" algn="ctr"/>
              </a:tabLst>
            </a:pPr>
            <a:r>
              <a:rPr lang="en-US" dirty="0"/>
              <a:t>Algorithm looks like this:</a:t>
            </a:r>
          </a:p>
          <a:p>
            <a:pPr>
              <a:lnSpc>
                <a:spcPct val="80000"/>
              </a:lnSpc>
              <a:buNone/>
              <a:tabLst>
                <a:tab pos="1377950" algn="l"/>
                <a:tab pos="2116138" algn="ctr"/>
                <a:tab pos="5148263" algn="l"/>
                <a:tab pos="5886450" algn="ctr"/>
              </a:tabLst>
            </a:pPr>
            <a:r>
              <a:rPr lang="en-US" dirty="0"/>
              <a:t>	</a:t>
            </a:r>
            <a:r>
              <a:rPr lang="en-US" sz="2000" dirty="0"/>
              <a:t>		</a:t>
            </a:r>
            <a:r>
              <a:rPr lang="en-US" sz="2000" u="sng" dirty="0"/>
              <a:t>Thread A</a:t>
            </a:r>
            <a:r>
              <a:rPr lang="en-US" sz="2000" dirty="0"/>
              <a:t>		</a:t>
            </a:r>
            <a:r>
              <a:rPr lang="en-US" sz="2000" u="sng" dirty="0"/>
              <a:t>Thread B</a:t>
            </a:r>
          </a:p>
          <a:p>
            <a:pPr>
              <a:lnSpc>
                <a:spcPct val="80000"/>
              </a:lnSpc>
              <a:buNone/>
              <a:tabLst>
                <a:tab pos="1377950" algn="l"/>
                <a:tab pos="2116138" algn="ctr"/>
                <a:tab pos="5148263" algn="l"/>
                <a:tab pos="5886450" algn="ctr"/>
              </a:tabLst>
            </a:pPr>
            <a:r>
              <a:rPr lang="en-US" sz="2000" dirty="0">
                <a:latin typeface="Courier New" pitchFamily="49" charset="0"/>
              </a:rPr>
              <a:t>		leave note A;	leave note B;</a:t>
            </a:r>
            <a:br>
              <a:rPr lang="en-US" sz="2000" dirty="0">
                <a:latin typeface="Courier New" pitchFamily="49" charset="0"/>
              </a:rPr>
            </a:br>
            <a:r>
              <a:rPr lang="en-US" sz="2000" dirty="0">
                <a:latin typeface="Courier New" pitchFamily="49" charset="0"/>
              </a:rPr>
              <a:t>	if (</a:t>
            </a:r>
            <a:r>
              <a:rPr lang="en-US" sz="2000" dirty="0" err="1">
                <a:latin typeface="Courier New" pitchFamily="49" charset="0"/>
              </a:rPr>
              <a:t>noNote</a:t>
            </a:r>
            <a:r>
              <a:rPr lang="en-US" sz="2000" dirty="0">
                <a:latin typeface="Courier New" pitchFamily="49" charset="0"/>
              </a:rPr>
              <a:t> B) {	if (</a:t>
            </a:r>
            <a:r>
              <a:rPr lang="en-US" sz="2000" dirty="0" err="1">
                <a:latin typeface="Courier New" pitchFamily="49" charset="0"/>
              </a:rPr>
              <a:t>noNoteA</a:t>
            </a:r>
            <a:r>
              <a:rPr lang="en-US" sz="2000" dirty="0">
                <a:latin typeface="Courier New" pitchFamily="49" charset="0"/>
              </a:rPr>
              <a:t>) {</a:t>
            </a:r>
            <a:br>
              <a:rPr lang="en-US" sz="2000" dirty="0">
                <a:latin typeface="Courier New" pitchFamily="49" charset="0"/>
              </a:rPr>
            </a:br>
            <a:r>
              <a:rPr lang="en-US" sz="2000" dirty="0">
                <a:latin typeface="Courier New" pitchFamily="49" charset="0"/>
              </a:rPr>
              <a:t>	   if (</a:t>
            </a:r>
            <a:r>
              <a:rPr lang="en-US" sz="2000" dirty="0" err="1">
                <a:latin typeface="Courier New" pitchFamily="49" charset="0"/>
              </a:rPr>
              <a:t>noMilk</a:t>
            </a:r>
            <a:r>
              <a:rPr lang="en-US" sz="2000" dirty="0">
                <a:latin typeface="Courier New" pitchFamily="49" charset="0"/>
              </a:rPr>
              <a:t>) {	   if (</a:t>
            </a:r>
            <a:r>
              <a:rPr lang="en-US" sz="2000" dirty="0" err="1">
                <a:latin typeface="Courier New" pitchFamily="49" charset="0"/>
              </a:rPr>
              <a:t>noMilk</a:t>
            </a:r>
            <a:r>
              <a:rPr lang="en-US" sz="2000" dirty="0">
                <a:latin typeface="Courier New" pitchFamily="49" charset="0"/>
              </a:rPr>
              <a:t>) {</a:t>
            </a:r>
            <a:br>
              <a:rPr lang="en-US" sz="2000" dirty="0">
                <a:latin typeface="Courier New" pitchFamily="49" charset="0"/>
              </a:rPr>
            </a:br>
            <a:r>
              <a:rPr lang="en-US" sz="2000" dirty="0">
                <a:latin typeface="Courier New" pitchFamily="49" charset="0"/>
              </a:rPr>
              <a:t>	      buy Milk;	      buy Milk;</a:t>
            </a:r>
            <a:br>
              <a:rPr lang="en-US" sz="2000" dirty="0">
                <a:latin typeface="Courier New" pitchFamily="49" charset="0"/>
              </a:rPr>
            </a:br>
            <a:r>
              <a:rPr lang="en-US" sz="2000" dirty="0">
                <a:latin typeface="Courier New" pitchFamily="49" charset="0"/>
              </a:rPr>
              <a:t>	   }		   }</a:t>
            </a:r>
            <a:br>
              <a:rPr lang="en-US" sz="2000" dirty="0">
                <a:latin typeface="Courier New" pitchFamily="49" charset="0"/>
              </a:rPr>
            </a:br>
            <a:r>
              <a:rPr lang="en-US" sz="2000" dirty="0">
                <a:latin typeface="Courier New" pitchFamily="49" charset="0"/>
              </a:rPr>
              <a:t>	}		}</a:t>
            </a:r>
            <a:br>
              <a:rPr lang="en-US" sz="2000" dirty="0">
                <a:latin typeface="Courier New" pitchFamily="49" charset="0"/>
              </a:rPr>
            </a:br>
            <a:r>
              <a:rPr lang="en-US" sz="2000" dirty="0">
                <a:latin typeface="Courier New" pitchFamily="49" charset="0"/>
              </a:rPr>
              <a:t>	remove note A;	remove note B;</a:t>
            </a:r>
          </a:p>
          <a:p>
            <a:pPr>
              <a:lnSpc>
                <a:spcPct val="80000"/>
              </a:lnSpc>
              <a:tabLst>
                <a:tab pos="1377950" algn="l"/>
                <a:tab pos="2116138" algn="ctr"/>
                <a:tab pos="5148263" algn="l"/>
                <a:tab pos="5886450" algn="ctr"/>
              </a:tabLst>
            </a:pPr>
            <a:r>
              <a:rPr lang="en-US" dirty="0"/>
              <a:t>Does this work? Still no</a:t>
            </a:r>
          </a:p>
          <a:p>
            <a:pPr>
              <a:lnSpc>
                <a:spcPct val="80000"/>
              </a:lnSpc>
              <a:tabLst>
                <a:tab pos="1377950" algn="l"/>
                <a:tab pos="2116138" algn="ctr"/>
                <a:tab pos="5148263" algn="l"/>
                <a:tab pos="5886450" algn="ctr"/>
              </a:tabLst>
            </a:pPr>
            <a:r>
              <a:rPr lang="en-US" dirty="0"/>
              <a:t>Possible for neither thread to buy milk</a:t>
            </a:r>
          </a:p>
          <a:p>
            <a:pPr lvl="1"/>
            <a:r>
              <a:rPr lang="en-US" dirty="0"/>
              <a:t>Thread A leaves note A; Thread B leaves note B; each sees the other’s note, thinking “</a:t>
            </a:r>
            <a:r>
              <a:rPr lang="en-US" i="1" dirty="0"/>
              <a:t>I’m</a:t>
            </a:r>
            <a:r>
              <a:rPr lang="en-US" dirty="0"/>
              <a:t> not getting milk, </a:t>
            </a:r>
            <a:r>
              <a:rPr lang="en-US" i="1" dirty="0"/>
              <a:t>You’re</a:t>
            </a:r>
            <a:r>
              <a:rPr lang="en-US" dirty="0"/>
              <a:t> getting milk”</a:t>
            </a:r>
            <a:endParaRPr lang="en-US" dirty="0">
              <a:solidFill>
                <a:schemeClr val="hlink"/>
              </a:solidFill>
            </a:endParaRPr>
          </a:p>
          <a:p>
            <a:pPr lvl="1">
              <a:lnSpc>
                <a:spcPct val="80000"/>
              </a:lnSpc>
              <a:tabLst>
                <a:tab pos="1377950" algn="l"/>
                <a:tab pos="2116138" algn="ctr"/>
                <a:tab pos="5148263" algn="l"/>
                <a:tab pos="5886450" algn="ctr"/>
              </a:tabLst>
            </a:pPr>
            <a:r>
              <a:rPr lang="en-US" dirty="0"/>
              <a:t>Context switches at exactly the wrong times can lead each to think that the other is going to buy</a:t>
            </a:r>
          </a:p>
        </p:txBody>
      </p:sp>
      <p:grpSp>
        <p:nvGrpSpPr>
          <p:cNvPr id="11" name="Group 10"/>
          <p:cNvGrpSpPr/>
          <p:nvPr/>
        </p:nvGrpSpPr>
        <p:grpSpPr>
          <a:xfrm>
            <a:off x="4865259" y="2650756"/>
            <a:ext cx="5911643" cy="372645"/>
            <a:chOff x="3341258" y="2650755"/>
            <a:chExt cx="5911643" cy="372645"/>
          </a:xfrm>
        </p:grpSpPr>
        <p:grpSp>
          <p:nvGrpSpPr>
            <p:cNvPr id="5" name="Group 4"/>
            <p:cNvGrpSpPr/>
            <p:nvPr/>
          </p:nvGrpSpPr>
          <p:grpSpPr>
            <a:xfrm>
              <a:off x="7114814" y="2650755"/>
              <a:ext cx="2138087" cy="369332"/>
              <a:chOff x="5983358" y="3378342"/>
              <a:chExt cx="2138087" cy="369332"/>
            </a:xfrm>
          </p:grpSpPr>
          <p:cxnSp>
            <p:nvCxnSpPr>
              <p:cNvPr id="6" name="Straight Arrow Connector 5"/>
              <p:cNvCxnSpPr/>
              <p:nvPr/>
            </p:nvCxnSpPr>
            <p:spPr bwMode="auto">
              <a:xfrm rot="10800000" flipV="1">
                <a:off x="5983358" y="3707295"/>
                <a:ext cx="1838739" cy="9939"/>
              </a:xfrm>
              <a:prstGeom prst="straightConnector1">
                <a:avLst/>
              </a:prstGeom>
              <a:solidFill>
                <a:schemeClr val="bg1"/>
              </a:solidFill>
              <a:ln w="38100" cap="flat" cmpd="sng" algn="ctr">
                <a:solidFill>
                  <a:schemeClr val="tx1"/>
                </a:solidFill>
                <a:prstDash val="solid"/>
                <a:round/>
                <a:headEnd type="none" w="med" len="med"/>
                <a:tailEnd type="arrow"/>
              </a:ln>
              <a:effectLst/>
            </p:spPr>
          </p:cxnSp>
          <p:sp>
            <p:nvSpPr>
              <p:cNvPr id="7" name="TextBox 6"/>
              <p:cNvSpPr txBox="1"/>
              <p:nvPr/>
            </p:nvSpPr>
            <p:spPr>
              <a:xfrm>
                <a:off x="5993940" y="3378342"/>
                <a:ext cx="2127505" cy="369332"/>
              </a:xfrm>
              <a:prstGeom prst="rect">
                <a:avLst/>
              </a:prstGeom>
              <a:noFill/>
            </p:spPr>
            <p:txBody>
              <a:bodyPr wrap="none" rtlCol="0">
                <a:spAutoFit/>
              </a:bodyPr>
              <a:lstStyle/>
              <a:p>
                <a:pPr algn="ctr"/>
                <a:r>
                  <a:rPr lang="en-US" b="0" dirty="0">
                    <a:solidFill>
                      <a:srgbClr val="000000"/>
                    </a:solidFill>
                    <a:latin typeface="Times New Roman" pitchFamily="18" charset="0"/>
                    <a:ea typeface="+mn-ea"/>
                    <a:cs typeface="+mn-cs"/>
                  </a:rPr>
                  <a:t>Context-switch point</a:t>
                </a:r>
              </a:p>
            </p:txBody>
          </p:sp>
        </p:grpSp>
        <p:grpSp>
          <p:nvGrpSpPr>
            <p:cNvPr id="8" name="Group 7"/>
            <p:cNvGrpSpPr/>
            <p:nvPr/>
          </p:nvGrpSpPr>
          <p:grpSpPr>
            <a:xfrm>
              <a:off x="3341258" y="2654068"/>
              <a:ext cx="2138087" cy="369332"/>
              <a:chOff x="5983358" y="3378342"/>
              <a:chExt cx="2138087" cy="369332"/>
            </a:xfrm>
          </p:grpSpPr>
          <p:cxnSp>
            <p:nvCxnSpPr>
              <p:cNvPr id="9" name="Straight Arrow Connector 8"/>
              <p:cNvCxnSpPr/>
              <p:nvPr/>
            </p:nvCxnSpPr>
            <p:spPr bwMode="auto">
              <a:xfrm rot="10800000" flipV="1">
                <a:off x="5983358" y="3707295"/>
                <a:ext cx="1838739" cy="9939"/>
              </a:xfrm>
              <a:prstGeom prst="straightConnector1">
                <a:avLst/>
              </a:prstGeom>
              <a:solidFill>
                <a:schemeClr val="bg1"/>
              </a:solidFill>
              <a:ln w="38100" cap="flat" cmpd="sng" algn="ctr">
                <a:solidFill>
                  <a:schemeClr val="tx1"/>
                </a:solidFill>
                <a:prstDash val="solid"/>
                <a:round/>
                <a:headEnd type="none" w="med" len="med"/>
                <a:tailEnd type="arrow"/>
              </a:ln>
              <a:effectLst/>
            </p:spPr>
          </p:cxnSp>
          <p:sp>
            <p:nvSpPr>
              <p:cNvPr id="10" name="TextBox 9"/>
              <p:cNvSpPr txBox="1"/>
              <p:nvPr/>
            </p:nvSpPr>
            <p:spPr>
              <a:xfrm>
                <a:off x="5993940" y="3378342"/>
                <a:ext cx="2127505" cy="369332"/>
              </a:xfrm>
              <a:prstGeom prst="rect">
                <a:avLst/>
              </a:prstGeom>
              <a:noFill/>
            </p:spPr>
            <p:txBody>
              <a:bodyPr wrap="none" rtlCol="0">
                <a:spAutoFit/>
              </a:bodyPr>
              <a:lstStyle/>
              <a:p>
                <a:pPr algn="ctr"/>
                <a:r>
                  <a:rPr lang="en-US" b="0" dirty="0">
                    <a:solidFill>
                      <a:srgbClr val="000000"/>
                    </a:solidFill>
                    <a:latin typeface="Times New Roman" pitchFamily="18" charset="0"/>
                    <a:ea typeface="+mn-ea"/>
                    <a:cs typeface="+mn-cs"/>
                  </a:rPr>
                  <a:t>Context-switch point</a:t>
                </a:r>
              </a:p>
            </p:txBody>
          </p:sp>
        </p:grpSp>
      </p:grpSp>
      <p:sp>
        <p:nvSpPr>
          <p:cNvPr id="12" name="Slide Number Placeholder 3"/>
          <p:cNvSpPr>
            <a:spLocks noGrp="1"/>
          </p:cNvSpPr>
          <p:nvPr>
            <p:ph type="sldNum" sz="quarter" idx="10"/>
          </p:nvPr>
        </p:nvSpPr>
        <p:spPr>
          <a:xfrm>
            <a:off x="8077200" y="6299200"/>
            <a:ext cx="2133600" cy="457200"/>
          </a:xfrm>
        </p:spPr>
        <p:txBody>
          <a:bodyPr/>
          <a:lstStyle/>
          <a:p>
            <a:pPr>
              <a:defRPr/>
            </a:pPr>
            <a:fld id="{78997615-6873-405D-B80D-4D52F6DDA5E8}" type="slidenum">
              <a:rPr lang="en-US" altLang="zh-CN">
                <a:solidFill>
                  <a:srgbClr val="000000"/>
                </a:solidFill>
                <a:cs typeface="+mn-cs"/>
              </a:rPr>
              <a:pPr>
                <a:defRPr/>
              </a:pPr>
              <a:t>10</a:t>
            </a:fld>
            <a:endParaRPr lang="en-US" altLang="zh-CN" dirty="0">
              <a:solidFill>
                <a:srgbClr val="000000"/>
              </a:solidFill>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30083">
                                            <p:txEl>
                                              <p:pRg st="0" end="0"/>
                                            </p:txEl>
                                          </p:spTgt>
                                        </p:tgtEl>
                                        <p:attrNameLst>
                                          <p:attrName>style.visibility</p:attrName>
                                        </p:attrNameLst>
                                      </p:cBhvr>
                                      <p:to>
                                        <p:strVal val="visible"/>
                                      </p:to>
                                    </p:set>
                                    <p:anim calcmode="lin" valueType="num">
                                      <p:cBhvr additive="base">
                                        <p:cTn id="7" dur="500" fill="hold"/>
                                        <p:tgtEl>
                                          <p:spTgt spid="43008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3008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30083">
                                            <p:txEl>
                                              <p:pRg st="1" end="1"/>
                                            </p:txEl>
                                          </p:spTgt>
                                        </p:tgtEl>
                                        <p:attrNameLst>
                                          <p:attrName>style.visibility</p:attrName>
                                        </p:attrNameLst>
                                      </p:cBhvr>
                                      <p:to>
                                        <p:strVal val="visible"/>
                                      </p:to>
                                    </p:set>
                                    <p:anim calcmode="lin" valueType="num">
                                      <p:cBhvr additive="base">
                                        <p:cTn id="11" dur="500" fill="hold"/>
                                        <p:tgtEl>
                                          <p:spTgt spid="430083">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43008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430083">
                                            <p:txEl>
                                              <p:pRg st="2" end="2"/>
                                            </p:txEl>
                                          </p:spTgt>
                                        </p:tgtEl>
                                        <p:attrNameLst>
                                          <p:attrName>style.visibility</p:attrName>
                                        </p:attrNameLst>
                                      </p:cBhvr>
                                      <p:to>
                                        <p:strVal val="visible"/>
                                      </p:to>
                                    </p:set>
                                    <p:anim calcmode="lin" valueType="num">
                                      <p:cBhvr additive="base">
                                        <p:cTn id="17" dur="500" fill="hold"/>
                                        <p:tgtEl>
                                          <p:spTgt spid="430083">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430083">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430083">
                                            <p:txEl>
                                              <p:pRg st="3" end="3"/>
                                            </p:txEl>
                                          </p:spTgt>
                                        </p:tgtEl>
                                        <p:attrNameLst>
                                          <p:attrName>style.visibility</p:attrName>
                                        </p:attrNameLst>
                                      </p:cBhvr>
                                      <p:to>
                                        <p:strVal val="visible"/>
                                      </p:to>
                                    </p:set>
                                    <p:anim calcmode="lin" valueType="num">
                                      <p:cBhvr additive="base">
                                        <p:cTn id="21" dur="500" fill="hold"/>
                                        <p:tgtEl>
                                          <p:spTgt spid="430083">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430083">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430083">
                                            <p:txEl>
                                              <p:pRg st="4" end="4"/>
                                            </p:txEl>
                                          </p:spTgt>
                                        </p:tgtEl>
                                        <p:attrNameLst>
                                          <p:attrName>style.visibility</p:attrName>
                                        </p:attrNameLst>
                                      </p:cBhvr>
                                      <p:to>
                                        <p:strVal val="visible"/>
                                      </p:to>
                                    </p:set>
                                    <p:anim calcmode="lin" valueType="num">
                                      <p:cBhvr additive="base">
                                        <p:cTn id="25" dur="500" fill="hold"/>
                                        <p:tgtEl>
                                          <p:spTgt spid="430083">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3008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430083">
                                            <p:txEl>
                                              <p:pRg st="5" end="5"/>
                                            </p:txEl>
                                          </p:spTgt>
                                        </p:tgtEl>
                                        <p:attrNameLst>
                                          <p:attrName>style.visibility</p:attrName>
                                        </p:attrNameLst>
                                      </p:cBhvr>
                                      <p:to>
                                        <p:strVal val="visible"/>
                                      </p:to>
                                    </p:set>
                                    <p:anim calcmode="lin" valueType="num">
                                      <p:cBhvr additive="base">
                                        <p:cTn id="31" dur="500" fill="hold"/>
                                        <p:tgtEl>
                                          <p:spTgt spid="430083">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43008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430083">
                                            <p:txEl>
                                              <p:pRg st="6" end="6"/>
                                            </p:txEl>
                                          </p:spTgt>
                                        </p:tgtEl>
                                        <p:attrNameLst>
                                          <p:attrName>style.visibility</p:attrName>
                                        </p:attrNameLst>
                                      </p:cBhvr>
                                      <p:to>
                                        <p:strVal val="visible"/>
                                      </p:to>
                                    </p:set>
                                    <p:anim calcmode="lin" valueType="num">
                                      <p:cBhvr additive="base">
                                        <p:cTn id="37" dur="500" fill="hold"/>
                                        <p:tgtEl>
                                          <p:spTgt spid="430083">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430083">
                                            <p:txEl>
                                              <p:pRg st="6" end="6"/>
                                            </p:txEl>
                                          </p:spTgt>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430083">
                                            <p:txEl>
                                              <p:pRg st="7" end="7"/>
                                            </p:txEl>
                                          </p:spTgt>
                                        </p:tgtEl>
                                        <p:attrNameLst>
                                          <p:attrName>style.visibility</p:attrName>
                                        </p:attrNameLst>
                                      </p:cBhvr>
                                      <p:to>
                                        <p:strVal val="visible"/>
                                      </p:to>
                                    </p:set>
                                    <p:anim calcmode="lin" valueType="num">
                                      <p:cBhvr additive="base">
                                        <p:cTn id="41" dur="500" fill="hold"/>
                                        <p:tgtEl>
                                          <p:spTgt spid="430083">
                                            <p:txEl>
                                              <p:pRg st="7" end="7"/>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430083">
                                            <p:txEl>
                                              <p:pRg st="7" end="7"/>
                                            </p:txEl>
                                          </p:spTgt>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430083">
                                            <p:txEl>
                                              <p:pRg st="8" end="8"/>
                                            </p:txEl>
                                          </p:spTgt>
                                        </p:tgtEl>
                                        <p:attrNameLst>
                                          <p:attrName>style.visibility</p:attrName>
                                        </p:attrNameLst>
                                      </p:cBhvr>
                                      <p:to>
                                        <p:strVal val="visible"/>
                                      </p:to>
                                    </p:set>
                                    <p:anim calcmode="lin" valueType="num">
                                      <p:cBhvr additive="base">
                                        <p:cTn id="45" dur="500" fill="hold"/>
                                        <p:tgtEl>
                                          <p:spTgt spid="430083">
                                            <p:txEl>
                                              <p:pRg st="8" end="8"/>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43008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083"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Quizz</a:t>
            </a:r>
            <a:r>
              <a:rPr lang="en-US" dirty="0"/>
              <a:t> I</a:t>
            </a:r>
          </a:p>
        </p:txBody>
      </p:sp>
      <p:sp>
        <p:nvSpPr>
          <p:cNvPr id="3" name="Content Placeholder 2"/>
          <p:cNvSpPr>
            <a:spLocks noGrp="1"/>
          </p:cNvSpPr>
          <p:nvPr>
            <p:ph idx="1"/>
          </p:nvPr>
        </p:nvSpPr>
        <p:spPr>
          <a:xfrm>
            <a:off x="1524000" y="1587501"/>
            <a:ext cx="6553200" cy="4697413"/>
          </a:xfrm>
        </p:spPr>
        <p:txBody>
          <a:bodyPr>
            <a:normAutofit fontScale="77500" lnSpcReduction="20000"/>
          </a:bodyPr>
          <a:lstStyle/>
          <a:p>
            <a:r>
              <a:rPr lang="en-US" dirty="0"/>
              <a:t>Q: Can a thread be preempted (context-switched out) within its critical section, assuming the </a:t>
            </a:r>
            <a:r>
              <a:rPr lang="en-US" dirty="0" err="1"/>
              <a:t>mutex</a:t>
            </a:r>
            <a:r>
              <a:rPr lang="en-US" dirty="0"/>
              <a:t> is implemented with </a:t>
            </a:r>
            <a:r>
              <a:rPr lang="en-US" dirty="0" err="1"/>
              <a:t>test&amp;set</a:t>
            </a:r>
            <a:r>
              <a:rPr lang="en-US" dirty="0"/>
              <a:t> instead of interrupt disabling?</a:t>
            </a:r>
          </a:p>
          <a:p>
            <a:r>
              <a:rPr lang="en-US" dirty="0"/>
              <a:t>A: Yes, as long as the preempting thread is not currently in its critical section protected by the same </a:t>
            </a:r>
            <a:r>
              <a:rPr lang="en-US" dirty="0" err="1"/>
              <a:t>mutex</a:t>
            </a:r>
            <a:r>
              <a:rPr lang="en-US" dirty="0"/>
              <a:t> lock, i.e., they do not access conflicting shared variables. </a:t>
            </a:r>
          </a:p>
          <a:p>
            <a:r>
              <a:rPr lang="en-US" i="1" dirty="0"/>
              <a:t>Two threads can run concurrently on a </a:t>
            </a:r>
            <a:r>
              <a:rPr lang="en-US" i="1" dirty="0" err="1"/>
              <a:t>uniprocessor</a:t>
            </a:r>
            <a:r>
              <a:rPr lang="en-US" i="1" dirty="0"/>
              <a:t> with time-sharing, or in parallel on a multiprocessor, if they do not access conflicting shared variables.</a:t>
            </a:r>
          </a:p>
        </p:txBody>
      </p:sp>
      <p:sp>
        <p:nvSpPr>
          <p:cNvPr id="4" name="Slide Number Placeholder 3"/>
          <p:cNvSpPr>
            <a:spLocks noGrp="1"/>
          </p:cNvSpPr>
          <p:nvPr>
            <p:ph type="sldNum" sz="quarter" idx="10"/>
          </p:nvPr>
        </p:nvSpPr>
        <p:spPr/>
        <p:txBody>
          <a:bodyPr/>
          <a:lstStyle/>
          <a:p>
            <a:pPr>
              <a:defRPr/>
            </a:pPr>
            <a:fld id="{78997615-6873-405D-B80D-4D52F6DDA5E8}" type="slidenum">
              <a:rPr lang="en-US" altLang="zh-CN">
                <a:solidFill>
                  <a:srgbClr val="000000"/>
                </a:solidFill>
                <a:cs typeface="+mn-cs"/>
              </a:rPr>
              <a:pPr>
                <a:defRPr/>
              </a:pPr>
              <a:t>100</a:t>
            </a:fld>
            <a:endParaRPr lang="en-US" altLang="zh-CN" dirty="0">
              <a:solidFill>
                <a:srgbClr val="000000"/>
              </a:solidFill>
              <a:cs typeface="+mn-cs"/>
            </a:endParaRPr>
          </a:p>
        </p:txBody>
      </p:sp>
      <p:grpSp>
        <p:nvGrpSpPr>
          <p:cNvPr id="25" name="Group 24"/>
          <p:cNvGrpSpPr/>
          <p:nvPr/>
        </p:nvGrpSpPr>
        <p:grpSpPr>
          <a:xfrm>
            <a:off x="6692900" y="1772336"/>
            <a:ext cx="4572000" cy="4019897"/>
            <a:chOff x="5168900" y="1772335"/>
            <a:chExt cx="4572000" cy="4019897"/>
          </a:xfrm>
        </p:grpSpPr>
        <p:grpSp>
          <p:nvGrpSpPr>
            <p:cNvPr id="24" name="Group 23"/>
            <p:cNvGrpSpPr/>
            <p:nvPr/>
          </p:nvGrpSpPr>
          <p:grpSpPr>
            <a:xfrm>
              <a:off x="6290960" y="1917700"/>
              <a:ext cx="2676615" cy="3874532"/>
              <a:chOff x="6290960" y="1917700"/>
              <a:chExt cx="2676615" cy="3874532"/>
            </a:xfrm>
          </p:grpSpPr>
          <p:cxnSp>
            <p:nvCxnSpPr>
              <p:cNvPr id="7" name="Straight Connector 6"/>
              <p:cNvCxnSpPr/>
              <p:nvPr/>
            </p:nvCxnSpPr>
            <p:spPr bwMode="auto">
              <a:xfrm>
                <a:off x="6845300" y="1930400"/>
                <a:ext cx="12700" cy="3416300"/>
              </a:xfrm>
              <a:prstGeom prst="line">
                <a:avLst/>
              </a:prstGeom>
              <a:solidFill>
                <a:schemeClr val="bg1"/>
              </a:solidFill>
              <a:ln w="38100" cap="flat" cmpd="sng" algn="ctr">
                <a:solidFill>
                  <a:schemeClr val="tx1"/>
                </a:solidFill>
                <a:prstDash val="solid"/>
                <a:round/>
                <a:headEnd type="none" w="med" len="med"/>
                <a:tailEnd type="none" w="med" len="med"/>
              </a:ln>
              <a:effectLst/>
            </p:spPr>
          </p:cxnSp>
          <p:cxnSp>
            <p:nvCxnSpPr>
              <p:cNvPr id="9" name="Straight Connector 8"/>
              <p:cNvCxnSpPr/>
              <p:nvPr/>
            </p:nvCxnSpPr>
            <p:spPr bwMode="auto">
              <a:xfrm>
                <a:off x="8382000" y="1917700"/>
                <a:ext cx="12700" cy="3517900"/>
              </a:xfrm>
              <a:prstGeom prst="line">
                <a:avLst/>
              </a:prstGeom>
              <a:solidFill>
                <a:schemeClr val="bg1"/>
              </a:solidFill>
              <a:ln w="38100" cap="flat" cmpd="sng" algn="ctr">
                <a:solidFill>
                  <a:schemeClr val="tx1"/>
                </a:solidFill>
                <a:prstDash val="solid"/>
                <a:round/>
                <a:headEnd type="none" w="med" len="med"/>
                <a:tailEnd type="none" w="med" len="med"/>
              </a:ln>
              <a:effectLst/>
            </p:spPr>
          </p:cxnSp>
          <p:sp>
            <p:nvSpPr>
              <p:cNvPr id="10" name="Rectangle 9"/>
              <p:cNvSpPr/>
              <p:nvPr/>
            </p:nvSpPr>
            <p:spPr bwMode="auto">
              <a:xfrm>
                <a:off x="6794500" y="3048000"/>
                <a:ext cx="152400" cy="1244600"/>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11" name="Rectangle 10"/>
              <p:cNvSpPr/>
              <p:nvPr/>
            </p:nvSpPr>
            <p:spPr bwMode="auto">
              <a:xfrm>
                <a:off x="8318500" y="3048000"/>
                <a:ext cx="152400" cy="1244600"/>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12" name="Left-Right Arrow 11"/>
              <p:cNvSpPr/>
              <p:nvPr/>
            </p:nvSpPr>
            <p:spPr bwMode="auto">
              <a:xfrm>
                <a:off x="6921500" y="3670300"/>
                <a:ext cx="1384300" cy="484632"/>
              </a:xfrm>
              <a:prstGeom prst="leftRightArrow">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a typeface="+mn-ea"/>
                  <a:cs typeface="+mn-cs"/>
                </a:endParaRPr>
              </a:p>
            </p:txBody>
          </p:sp>
          <p:sp>
            <p:nvSpPr>
              <p:cNvPr id="13" name="TextBox 12"/>
              <p:cNvSpPr txBox="1"/>
              <p:nvPr/>
            </p:nvSpPr>
            <p:spPr>
              <a:xfrm>
                <a:off x="6355559" y="5422900"/>
                <a:ext cx="1011816" cy="369332"/>
              </a:xfrm>
              <a:prstGeom prst="rect">
                <a:avLst/>
              </a:prstGeom>
              <a:noFill/>
            </p:spPr>
            <p:txBody>
              <a:bodyPr wrap="none" rtlCol="0">
                <a:spAutoFit/>
              </a:bodyPr>
              <a:lstStyle/>
              <a:p>
                <a:pPr algn="ctr"/>
                <a:r>
                  <a:rPr lang="en-US" b="0" dirty="0">
                    <a:solidFill>
                      <a:srgbClr val="000000"/>
                    </a:solidFill>
                    <a:latin typeface="Times New Roman" pitchFamily="18" charset="0"/>
                    <a:ea typeface="+mn-ea"/>
                    <a:cs typeface="+mn-cs"/>
                  </a:rPr>
                  <a:t>Thread 1</a:t>
                </a:r>
              </a:p>
            </p:txBody>
          </p:sp>
          <p:sp>
            <p:nvSpPr>
              <p:cNvPr id="14" name="TextBox 13"/>
              <p:cNvSpPr txBox="1"/>
              <p:nvPr/>
            </p:nvSpPr>
            <p:spPr>
              <a:xfrm>
                <a:off x="7955759" y="5422900"/>
                <a:ext cx="1011816" cy="369332"/>
              </a:xfrm>
              <a:prstGeom prst="rect">
                <a:avLst/>
              </a:prstGeom>
              <a:noFill/>
            </p:spPr>
            <p:txBody>
              <a:bodyPr wrap="none" rtlCol="0">
                <a:spAutoFit/>
              </a:bodyPr>
              <a:lstStyle/>
              <a:p>
                <a:pPr algn="ctr"/>
                <a:r>
                  <a:rPr lang="en-US" b="0" dirty="0">
                    <a:solidFill>
                      <a:srgbClr val="000000"/>
                    </a:solidFill>
                    <a:latin typeface="Times New Roman" pitchFamily="18" charset="0"/>
                    <a:ea typeface="+mn-ea"/>
                    <a:cs typeface="+mn-cs"/>
                  </a:rPr>
                  <a:t>Thread 2</a:t>
                </a:r>
              </a:p>
            </p:txBody>
          </p:sp>
          <p:sp>
            <p:nvSpPr>
              <p:cNvPr id="17" name="TextBox 16"/>
              <p:cNvSpPr txBox="1"/>
              <p:nvPr/>
            </p:nvSpPr>
            <p:spPr>
              <a:xfrm>
                <a:off x="6290960" y="3022600"/>
                <a:ext cx="582212" cy="369332"/>
              </a:xfrm>
              <a:prstGeom prst="rect">
                <a:avLst/>
              </a:prstGeom>
              <a:noFill/>
            </p:spPr>
            <p:txBody>
              <a:bodyPr wrap="none" rtlCol="0">
                <a:spAutoFit/>
              </a:bodyPr>
              <a:lstStyle/>
              <a:p>
                <a:pPr algn="ctr"/>
                <a:r>
                  <a:rPr lang="en-US" b="0" dirty="0">
                    <a:solidFill>
                      <a:srgbClr val="000000"/>
                    </a:solidFill>
                    <a:latin typeface="Times New Roman" pitchFamily="18" charset="0"/>
                    <a:ea typeface="+mn-ea"/>
                    <a:cs typeface="+mn-cs"/>
                  </a:rPr>
                  <a:t>CS1</a:t>
                </a:r>
              </a:p>
            </p:txBody>
          </p:sp>
          <p:sp>
            <p:nvSpPr>
              <p:cNvPr id="18" name="TextBox 17"/>
              <p:cNvSpPr txBox="1"/>
              <p:nvPr/>
            </p:nvSpPr>
            <p:spPr>
              <a:xfrm>
                <a:off x="7814960" y="3009900"/>
                <a:ext cx="582212" cy="369332"/>
              </a:xfrm>
              <a:prstGeom prst="rect">
                <a:avLst/>
              </a:prstGeom>
              <a:noFill/>
            </p:spPr>
            <p:txBody>
              <a:bodyPr wrap="none" rtlCol="0">
                <a:spAutoFit/>
              </a:bodyPr>
              <a:lstStyle/>
              <a:p>
                <a:pPr algn="ctr"/>
                <a:r>
                  <a:rPr lang="en-US" b="0" dirty="0">
                    <a:solidFill>
                      <a:srgbClr val="000000"/>
                    </a:solidFill>
                    <a:latin typeface="Times New Roman" pitchFamily="18" charset="0"/>
                    <a:ea typeface="+mn-ea"/>
                    <a:cs typeface="+mn-cs"/>
                  </a:rPr>
                  <a:t>CS2</a:t>
                </a:r>
              </a:p>
            </p:txBody>
          </p:sp>
          <p:sp>
            <p:nvSpPr>
              <p:cNvPr id="19" name="TextBox 18"/>
              <p:cNvSpPr txBox="1"/>
              <p:nvPr/>
            </p:nvSpPr>
            <p:spPr>
              <a:xfrm>
                <a:off x="7063307" y="4000500"/>
                <a:ext cx="1069524" cy="646331"/>
              </a:xfrm>
              <a:prstGeom prst="rect">
                <a:avLst/>
              </a:prstGeom>
              <a:noFill/>
            </p:spPr>
            <p:txBody>
              <a:bodyPr wrap="none" rtlCol="0">
                <a:spAutoFit/>
              </a:bodyPr>
              <a:lstStyle/>
              <a:p>
                <a:pPr algn="ctr"/>
                <a:r>
                  <a:rPr lang="en-US" b="0" dirty="0">
                    <a:solidFill>
                      <a:srgbClr val="000000"/>
                    </a:solidFill>
                    <a:latin typeface="Times New Roman" pitchFamily="18" charset="0"/>
                    <a:ea typeface="+mn-ea"/>
                    <a:cs typeface="+mn-cs"/>
                  </a:rPr>
                  <a:t>Mutual </a:t>
                </a:r>
              </a:p>
              <a:p>
                <a:pPr algn="ctr"/>
                <a:r>
                  <a:rPr lang="en-US" b="0" dirty="0">
                    <a:solidFill>
                      <a:srgbClr val="000000"/>
                    </a:solidFill>
                    <a:latin typeface="Times New Roman" pitchFamily="18" charset="0"/>
                    <a:ea typeface="+mn-ea"/>
                    <a:cs typeface="+mn-cs"/>
                  </a:rPr>
                  <a:t>exclusion</a:t>
                </a:r>
              </a:p>
            </p:txBody>
          </p:sp>
          <p:sp>
            <p:nvSpPr>
              <p:cNvPr id="20" name="Left-Right Arrow 19"/>
              <p:cNvSpPr/>
              <p:nvPr/>
            </p:nvSpPr>
            <p:spPr bwMode="auto">
              <a:xfrm rot="19008387">
                <a:off x="6696316" y="2489159"/>
                <a:ext cx="1913677" cy="484632"/>
              </a:xfrm>
              <a:prstGeom prst="leftRightArrow">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a typeface="+mn-ea"/>
                  <a:cs typeface="+mn-cs"/>
                </a:endParaRPr>
              </a:p>
            </p:txBody>
          </p:sp>
        </p:grpSp>
        <p:sp>
          <p:nvSpPr>
            <p:cNvPr id="23" name="Rectangle 22"/>
            <p:cNvSpPr/>
            <p:nvPr/>
          </p:nvSpPr>
          <p:spPr>
            <a:xfrm>
              <a:off x="5168900" y="1772335"/>
              <a:ext cx="4572000" cy="646331"/>
            </a:xfrm>
            <a:prstGeom prst="rect">
              <a:avLst/>
            </a:prstGeom>
          </p:spPr>
          <p:txBody>
            <a:bodyPr>
              <a:spAutoFit/>
            </a:bodyPr>
            <a:lstStyle/>
            <a:p>
              <a:pPr algn="ctr"/>
              <a:r>
                <a:rPr lang="en-US" b="0" dirty="0">
                  <a:solidFill>
                    <a:srgbClr val="000000"/>
                  </a:solidFill>
                  <a:latin typeface="Times New Roman" pitchFamily="18" charset="0"/>
                  <a:ea typeface="+mn-ea"/>
                  <a:cs typeface="+mn-cs"/>
                </a:rPr>
                <a:t>No mutual </a:t>
              </a:r>
            </a:p>
            <a:p>
              <a:pPr algn="ctr"/>
              <a:r>
                <a:rPr lang="en-US" b="0" dirty="0">
                  <a:solidFill>
                    <a:srgbClr val="000000"/>
                  </a:solidFill>
                  <a:latin typeface="Times New Roman" pitchFamily="18" charset="0"/>
                  <a:ea typeface="+mn-ea"/>
                  <a:cs typeface="+mn-cs"/>
                </a:rPr>
                <a:t>exclusion</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Quizz</a:t>
            </a:r>
            <a:r>
              <a:rPr lang="en-US" dirty="0"/>
              <a:t> II</a:t>
            </a:r>
          </a:p>
        </p:txBody>
      </p:sp>
      <p:sp>
        <p:nvSpPr>
          <p:cNvPr id="3" name="Content Placeholder 2"/>
          <p:cNvSpPr>
            <a:spLocks noGrp="1"/>
          </p:cNvSpPr>
          <p:nvPr>
            <p:ph idx="1"/>
          </p:nvPr>
        </p:nvSpPr>
        <p:spPr/>
        <p:txBody>
          <a:bodyPr>
            <a:normAutofit/>
          </a:bodyPr>
          <a:lstStyle/>
          <a:p>
            <a:r>
              <a:rPr lang="en-US" dirty="0"/>
              <a:t>Q: Can two threads, each in its critical section, run concurrently on a </a:t>
            </a:r>
            <a:r>
              <a:rPr lang="en-US" dirty="0" err="1"/>
              <a:t>uniprocessor</a:t>
            </a:r>
            <a:r>
              <a:rPr lang="en-US" dirty="0"/>
              <a:t> with time-sharing, or in parallel on a multiprocessor?</a:t>
            </a:r>
          </a:p>
          <a:p>
            <a:r>
              <a:rPr lang="en-US" dirty="0"/>
              <a:t>A: Yes, if each thread’s critical section is protected by a different </a:t>
            </a:r>
            <a:r>
              <a:rPr lang="en-US" dirty="0" err="1"/>
              <a:t>mutex</a:t>
            </a:r>
            <a:r>
              <a:rPr lang="en-US" dirty="0"/>
              <a:t> lock.</a:t>
            </a:r>
          </a:p>
          <a:p>
            <a:pPr lvl="1"/>
            <a:r>
              <a:rPr lang="en-US" dirty="0"/>
              <a:t>In our examples so far, we have used a single </a:t>
            </a:r>
            <a:r>
              <a:rPr lang="en-US" dirty="0" err="1"/>
              <a:t>mutex</a:t>
            </a:r>
            <a:r>
              <a:rPr lang="en-US" dirty="0"/>
              <a:t> lock, but it is possible to have multiple </a:t>
            </a:r>
            <a:r>
              <a:rPr lang="en-US" dirty="0" err="1"/>
              <a:t>mutex</a:t>
            </a:r>
            <a:r>
              <a:rPr lang="en-US" dirty="0"/>
              <a:t> locks protecting different shared variables.</a:t>
            </a:r>
          </a:p>
        </p:txBody>
      </p:sp>
      <p:sp>
        <p:nvSpPr>
          <p:cNvPr id="4" name="Slide Number Placeholder 3"/>
          <p:cNvSpPr>
            <a:spLocks noGrp="1"/>
          </p:cNvSpPr>
          <p:nvPr>
            <p:ph type="sldNum" sz="quarter" idx="10"/>
          </p:nvPr>
        </p:nvSpPr>
        <p:spPr/>
        <p:txBody>
          <a:bodyPr/>
          <a:lstStyle/>
          <a:p>
            <a:pPr>
              <a:defRPr/>
            </a:pPr>
            <a:fld id="{78997615-6873-405D-B80D-4D52F6DDA5E8}" type="slidenum">
              <a:rPr lang="en-US" altLang="zh-CN">
                <a:solidFill>
                  <a:srgbClr val="000000"/>
                </a:solidFill>
                <a:cs typeface="+mn-cs"/>
              </a:rPr>
              <a:pPr>
                <a:defRPr/>
              </a:pPr>
              <a:t>101</a:t>
            </a:fld>
            <a:endParaRPr lang="en-US" altLang="zh-CN" dirty="0">
              <a:solidFill>
                <a:srgbClr val="000000"/>
              </a:solidFill>
              <a:cs typeface="+mn-cs"/>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t>Quizz</a:t>
            </a:r>
            <a:r>
              <a:rPr lang="en-US" sz="4000" dirty="0"/>
              <a:t> III</a:t>
            </a:r>
            <a:r>
              <a:rPr lang="en-US" sz="4000"/>
              <a:t>: Implementing </a:t>
            </a:r>
            <a:r>
              <a:rPr lang="en-US" sz="4000" dirty="0"/>
              <a:t>Semaphores w/ </a:t>
            </a:r>
            <a:r>
              <a:rPr lang="en-US" sz="4000" dirty="0" err="1"/>
              <a:t>test&amp;set</a:t>
            </a:r>
            <a:endParaRPr lang="en-US" sz="4000" dirty="0"/>
          </a:p>
        </p:txBody>
      </p:sp>
      <p:sp>
        <p:nvSpPr>
          <p:cNvPr id="3" name="Content Placeholder 2"/>
          <p:cNvSpPr>
            <a:spLocks noGrp="1"/>
          </p:cNvSpPr>
          <p:nvPr>
            <p:ph idx="1"/>
          </p:nvPr>
        </p:nvSpPr>
        <p:spPr>
          <a:xfrm>
            <a:off x="1981200" y="1435101"/>
            <a:ext cx="8305800" cy="1028700"/>
          </a:xfrm>
        </p:spPr>
        <p:txBody>
          <a:bodyPr>
            <a:normAutofit fontScale="85000" lnSpcReduction="20000"/>
          </a:bodyPr>
          <a:lstStyle/>
          <a:p>
            <a:pPr marL="469900" lvl="1" indent="-469900">
              <a:buClr>
                <a:schemeClr val="bg2"/>
              </a:buClr>
              <a:buSzPct val="90000"/>
              <a:buFont typeface="Wingdings" pitchFamily="2" charset="2"/>
              <a:buChar char="]"/>
            </a:pPr>
            <a:r>
              <a:rPr lang="en-US" dirty="0">
                <a:latin typeface="Helvetica" pitchFamily="34" charset="0"/>
              </a:rPr>
              <a:t>Q: It seems P() and V() can be interrupted/preempted while manipulating wait queue and/or ready queue. Is this a problem?</a:t>
            </a:r>
            <a:endParaRPr lang="en-US" dirty="0"/>
          </a:p>
          <a:p>
            <a:pPr marL="469900" lvl="1" indent="-469900">
              <a:buClr>
                <a:schemeClr val="bg2"/>
              </a:buClr>
              <a:buSzPct val="90000"/>
              <a:buFont typeface="Wingdings" pitchFamily="2" charset="2"/>
              <a:buChar char="]"/>
            </a:pPr>
            <a:endParaRPr lang="en-US" dirty="0"/>
          </a:p>
          <a:p>
            <a:endParaRPr lang="en-US" dirty="0"/>
          </a:p>
        </p:txBody>
      </p:sp>
      <p:sp>
        <p:nvSpPr>
          <p:cNvPr id="4" name="Slide Number Placeholder 3"/>
          <p:cNvSpPr>
            <a:spLocks noGrp="1"/>
          </p:cNvSpPr>
          <p:nvPr>
            <p:ph type="sldNum" sz="quarter" idx="10"/>
          </p:nvPr>
        </p:nvSpPr>
        <p:spPr/>
        <p:txBody>
          <a:bodyPr/>
          <a:lstStyle/>
          <a:p>
            <a:pPr>
              <a:defRPr/>
            </a:pPr>
            <a:fld id="{78997615-6873-405D-B80D-4D52F6DDA5E8}" type="slidenum">
              <a:rPr lang="en-US" altLang="zh-CN">
                <a:solidFill>
                  <a:srgbClr val="000000"/>
                </a:solidFill>
                <a:cs typeface="+mn-cs"/>
              </a:rPr>
              <a:pPr>
                <a:defRPr/>
              </a:pPr>
              <a:t>102</a:t>
            </a:fld>
            <a:endParaRPr lang="en-US" altLang="zh-CN" dirty="0">
              <a:solidFill>
                <a:srgbClr val="000000"/>
              </a:solidFill>
              <a:cs typeface="+mn-cs"/>
            </a:endParaRPr>
          </a:p>
        </p:txBody>
      </p:sp>
      <p:sp>
        <p:nvSpPr>
          <p:cNvPr id="5" name="Text Box 5"/>
          <p:cNvSpPr txBox="1">
            <a:spLocks noChangeArrowheads="1"/>
          </p:cNvSpPr>
          <p:nvPr/>
        </p:nvSpPr>
        <p:spPr bwMode="auto">
          <a:xfrm>
            <a:off x="6005514" y="2209092"/>
            <a:ext cx="4662487" cy="3893374"/>
          </a:xfrm>
          <a:prstGeom prst="rect">
            <a:avLst/>
          </a:prstGeom>
          <a:noFill/>
          <a:ln w="38100" algn="ctr">
            <a:noFill/>
            <a:miter lim="800000"/>
            <a:headEnd/>
            <a:tailEnd/>
          </a:ln>
          <a:effectLst/>
        </p:spPr>
        <p:txBody>
          <a:bodyPr>
            <a:spAutoFit/>
          </a:bodyPr>
          <a:lstStyle/>
          <a:p>
            <a:pPr>
              <a:lnSpc>
                <a:spcPct val="90000"/>
              </a:lnSpc>
              <a:spcBef>
                <a:spcPct val="10000"/>
              </a:spcBef>
              <a:buSzPct val="100000"/>
              <a:tabLst>
                <a:tab pos="338138" algn="l"/>
                <a:tab pos="688975" algn="l"/>
                <a:tab pos="1027113" algn="l"/>
              </a:tabLst>
            </a:pPr>
            <a:endParaRPr lang="en-US" sz="1900" b="0" dirty="0">
              <a:solidFill>
                <a:srgbClr val="000000"/>
              </a:solidFill>
              <a:latin typeface="Courier New" pitchFamily="49" charset="0"/>
              <a:ea typeface="+mn-ea"/>
              <a:cs typeface="+mn-cs"/>
            </a:endParaRPr>
          </a:p>
          <a:p>
            <a:pPr>
              <a:lnSpc>
                <a:spcPct val="90000"/>
              </a:lnSpc>
              <a:spcBef>
                <a:spcPct val="10000"/>
              </a:spcBef>
              <a:buSzPct val="100000"/>
              <a:tabLst>
                <a:tab pos="338138" algn="l"/>
                <a:tab pos="688975" algn="l"/>
                <a:tab pos="1027113" algn="l"/>
              </a:tabLst>
            </a:pPr>
            <a:endParaRPr lang="en-US" sz="1900" b="0" dirty="0">
              <a:solidFill>
                <a:srgbClr val="000000"/>
              </a:solidFill>
              <a:latin typeface="Courier New" pitchFamily="49" charset="0"/>
              <a:ea typeface="+mn-ea"/>
              <a:cs typeface="+mn-cs"/>
            </a:endParaRPr>
          </a:p>
          <a:p>
            <a:pPr>
              <a:lnSpc>
                <a:spcPct val="90000"/>
              </a:lnSpc>
              <a:spcBef>
                <a:spcPct val="10000"/>
              </a:spcBef>
              <a:buSzPct val="100000"/>
              <a:tabLst>
                <a:tab pos="338138" algn="l"/>
                <a:tab pos="688975" algn="l"/>
                <a:tab pos="1027113" algn="l"/>
              </a:tabLst>
            </a:pPr>
            <a:endParaRPr lang="en-US" sz="1900" b="0" dirty="0">
              <a:solidFill>
                <a:srgbClr val="000000"/>
              </a:solidFill>
              <a:latin typeface="Courier New" pitchFamily="49" charset="0"/>
              <a:ea typeface="+mn-ea"/>
              <a:cs typeface="+mn-cs"/>
            </a:endParaRPr>
          </a:p>
          <a:p>
            <a:pPr>
              <a:lnSpc>
                <a:spcPct val="90000"/>
              </a:lnSpc>
              <a:spcBef>
                <a:spcPct val="10000"/>
              </a:spcBef>
              <a:buSzPct val="100000"/>
              <a:tabLst>
                <a:tab pos="338138" algn="l"/>
                <a:tab pos="688975" algn="l"/>
                <a:tab pos="1027113" algn="l"/>
              </a:tabLst>
            </a:pPr>
            <a:r>
              <a:rPr lang="en-US" sz="1900" b="0" dirty="0">
                <a:solidFill>
                  <a:srgbClr val="000000"/>
                </a:solidFill>
                <a:latin typeface="Courier New" pitchFamily="49" charset="0"/>
                <a:ea typeface="+mn-ea"/>
                <a:cs typeface="+mn-cs"/>
              </a:rPr>
              <a:t>V() {</a:t>
            </a:r>
            <a:br>
              <a:rPr lang="en-US" sz="1900" b="0" dirty="0">
                <a:solidFill>
                  <a:srgbClr val="000000"/>
                </a:solidFill>
                <a:latin typeface="Courier New" pitchFamily="49" charset="0"/>
                <a:ea typeface="+mn-ea"/>
                <a:cs typeface="+mn-cs"/>
              </a:rPr>
            </a:br>
            <a:r>
              <a:rPr lang="en-US" sz="1900" b="0" dirty="0">
                <a:solidFill>
                  <a:srgbClr val="000000"/>
                </a:solidFill>
                <a:latin typeface="Courier New" pitchFamily="49" charset="0"/>
                <a:ea typeface="+mn-ea"/>
                <a:cs typeface="+mn-cs"/>
              </a:rPr>
              <a:t>	// Short busy-wait time</a:t>
            </a:r>
            <a:br>
              <a:rPr lang="en-US" sz="1900" b="0" dirty="0">
                <a:solidFill>
                  <a:srgbClr val="000000"/>
                </a:solidFill>
                <a:latin typeface="Courier New" pitchFamily="49" charset="0"/>
                <a:ea typeface="+mn-ea"/>
                <a:cs typeface="+mn-cs"/>
              </a:rPr>
            </a:br>
            <a:r>
              <a:rPr lang="en-US" sz="1900" b="0" dirty="0">
                <a:solidFill>
                  <a:srgbClr val="000000"/>
                </a:solidFill>
                <a:latin typeface="Courier New" pitchFamily="49" charset="0"/>
                <a:ea typeface="+mn-ea"/>
                <a:cs typeface="+mn-cs"/>
              </a:rPr>
              <a:t>	</a:t>
            </a:r>
            <a:r>
              <a:rPr lang="en-US" sz="1900" b="0" dirty="0">
                <a:solidFill>
                  <a:srgbClr val="996633"/>
                </a:solidFill>
                <a:latin typeface="Courier New" pitchFamily="49" charset="0"/>
                <a:ea typeface="+mn-ea"/>
                <a:cs typeface="+mn-cs"/>
              </a:rPr>
              <a:t>while (</a:t>
            </a:r>
            <a:r>
              <a:rPr lang="en-US" sz="1900" b="0" dirty="0" err="1">
                <a:solidFill>
                  <a:srgbClr val="996633"/>
                </a:solidFill>
                <a:latin typeface="Courier New" pitchFamily="49" charset="0"/>
                <a:ea typeface="+mn-ea"/>
                <a:cs typeface="+mn-cs"/>
              </a:rPr>
              <a:t>test&amp;set</a:t>
            </a:r>
            <a:r>
              <a:rPr lang="en-US" sz="1900" b="0" dirty="0">
                <a:solidFill>
                  <a:srgbClr val="996633"/>
                </a:solidFill>
                <a:latin typeface="Courier New" pitchFamily="49" charset="0"/>
                <a:ea typeface="+mn-ea"/>
                <a:cs typeface="+mn-cs"/>
              </a:rPr>
              <a:t>(guard));</a:t>
            </a:r>
            <a:br>
              <a:rPr lang="en-US" sz="1900" b="0" dirty="0">
                <a:solidFill>
                  <a:srgbClr val="996633"/>
                </a:solidFill>
                <a:latin typeface="Courier New" pitchFamily="49" charset="0"/>
                <a:ea typeface="+mn-ea"/>
                <a:cs typeface="+mn-cs"/>
              </a:rPr>
            </a:br>
            <a:r>
              <a:rPr lang="en-US" sz="1900" b="0" dirty="0">
                <a:solidFill>
                  <a:srgbClr val="000000"/>
                </a:solidFill>
                <a:latin typeface="Courier New" pitchFamily="49" charset="0"/>
                <a:ea typeface="+mn-ea"/>
                <a:cs typeface="+mn-cs"/>
              </a:rPr>
              <a:t>	if anyone on wait queue {</a:t>
            </a:r>
            <a:br>
              <a:rPr lang="en-US" sz="1900" b="0" dirty="0">
                <a:solidFill>
                  <a:srgbClr val="000000"/>
                </a:solidFill>
                <a:latin typeface="Courier New" pitchFamily="49" charset="0"/>
                <a:ea typeface="+mn-ea"/>
                <a:cs typeface="+mn-cs"/>
              </a:rPr>
            </a:br>
            <a:r>
              <a:rPr lang="en-US" sz="1900" b="0" dirty="0">
                <a:solidFill>
                  <a:srgbClr val="000000"/>
                </a:solidFill>
                <a:latin typeface="Courier New" pitchFamily="49" charset="0"/>
                <a:ea typeface="+mn-ea"/>
                <a:cs typeface="+mn-cs"/>
              </a:rPr>
              <a:t>		take thread off wait queue</a:t>
            </a:r>
            <a:br>
              <a:rPr lang="en-US" sz="1900" b="0" dirty="0">
                <a:solidFill>
                  <a:srgbClr val="000000"/>
                </a:solidFill>
                <a:latin typeface="Courier New" pitchFamily="49" charset="0"/>
                <a:ea typeface="+mn-ea"/>
                <a:cs typeface="+mn-cs"/>
              </a:rPr>
            </a:br>
            <a:r>
              <a:rPr lang="en-US" sz="1900" b="0" dirty="0">
                <a:solidFill>
                  <a:srgbClr val="000000"/>
                </a:solidFill>
                <a:latin typeface="Courier New" pitchFamily="49" charset="0"/>
                <a:ea typeface="+mn-ea"/>
                <a:cs typeface="+mn-cs"/>
              </a:rPr>
              <a:t>		Place on ready queue;</a:t>
            </a:r>
            <a:br>
              <a:rPr lang="en-US" sz="1900" b="0" dirty="0">
                <a:solidFill>
                  <a:srgbClr val="000000"/>
                </a:solidFill>
                <a:latin typeface="Courier New" pitchFamily="49" charset="0"/>
                <a:ea typeface="+mn-ea"/>
                <a:cs typeface="+mn-cs"/>
              </a:rPr>
            </a:br>
            <a:r>
              <a:rPr lang="en-US" sz="1900" b="0" dirty="0">
                <a:solidFill>
                  <a:srgbClr val="000000"/>
                </a:solidFill>
                <a:latin typeface="Courier New" pitchFamily="49" charset="0"/>
                <a:ea typeface="+mn-ea"/>
                <a:cs typeface="+mn-cs"/>
              </a:rPr>
              <a:t>	} else {</a:t>
            </a:r>
            <a:br>
              <a:rPr lang="en-US" sz="1900" b="0" dirty="0">
                <a:solidFill>
                  <a:srgbClr val="000000"/>
                </a:solidFill>
                <a:latin typeface="Courier New" pitchFamily="49" charset="0"/>
                <a:ea typeface="+mn-ea"/>
                <a:cs typeface="+mn-cs"/>
              </a:rPr>
            </a:br>
            <a:r>
              <a:rPr lang="en-US" sz="1900" b="0" dirty="0">
                <a:solidFill>
                  <a:srgbClr val="000000"/>
                </a:solidFill>
                <a:latin typeface="Courier New" pitchFamily="49" charset="0"/>
                <a:ea typeface="+mn-ea"/>
                <a:cs typeface="+mn-cs"/>
              </a:rPr>
              <a:t>		</a:t>
            </a:r>
            <a:r>
              <a:rPr lang="en-US" sz="1900" dirty="0">
                <a:solidFill>
                  <a:srgbClr val="2A40E2"/>
                </a:solidFill>
                <a:latin typeface="Courier New" pitchFamily="49" charset="0"/>
                <a:ea typeface="+mn-ea"/>
                <a:cs typeface="+mn-cs"/>
              </a:rPr>
              <a:t>value = value + 1;</a:t>
            </a:r>
            <a:br>
              <a:rPr lang="en-US" sz="1900" b="0" dirty="0">
                <a:solidFill>
                  <a:srgbClr val="000000"/>
                </a:solidFill>
                <a:latin typeface="Courier New" pitchFamily="49" charset="0"/>
                <a:ea typeface="+mn-ea"/>
                <a:cs typeface="+mn-cs"/>
              </a:rPr>
            </a:br>
            <a:r>
              <a:rPr lang="en-US" sz="1900" b="0" dirty="0">
                <a:solidFill>
                  <a:srgbClr val="000000"/>
                </a:solidFill>
                <a:latin typeface="Courier New" pitchFamily="49" charset="0"/>
                <a:ea typeface="+mn-ea"/>
                <a:cs typeface="+mn-cs"/>
              </a:rPr>
              <a:t>	}</a:t>
            </a:r>
            <a:br>
              <a:rPr lang="en-US" sz="1900" b="0" dirty="0">
                <a:solidFill>
                  <a:srgbClr val="000000"/>
                </a:solidFill>
                <a:latin typeface="Courier New" pitchFamily="49" charset="0"/>
                <a:ea typeface="+mn-ea"/>
                <a:cs typeface="+mn-cs"/>
              </a:rPr>
            </a:br>
            <a:r>
              <a:rPr lang="en-US" sz="1900" b="0" dirty="0">
                <a:solidFill>
                  <a:srgbClr val="000000"/>
                </a:solidFill>
                <a:latin typeface="Courier New" pitchFamily="49" charset="0"/>
                <a:ea typeface="+mn-ea"/>
                <a:cs typeface="+mn-cs"/>
              </a:rPr>
              <a:t>	</a:t>
            </a:r>
            <a:r>
              <a:rPr lang="en-US" sz="1900" b="0" dirty="0">
                <a:solidFill>
                  <a:srgbClr val="996633"/>
                </a:solidFill>
                <a:latin typeface="Courier New" pitchFamily="49" charset="0"/>
                <a:ea typeface="+mn-ea"/>
                <a:cs typeface="+mn-cs"/>
              </a:rPr>
              <a:t>guard = 0;</a:t>
            </a:r>
          </a:p>
          <a:p>
            <a:pPr>
              <a:lnSpc>
                <a:spcPct val="90000"/>
              </a:lnSpc>
              <a:spcBef>
                <a:spcPct val="10000"/>
              </a:spcBef>
              <a:buSzPct val="100000"/>
              <a:tabLst>
                <a:tab pos="338138" algn="l"/>
                <a:tab pos="688975" algn="l"/>
                <a:tab pos="1027113" algn="l"/>
              </a:tabLst>
            </a:pPr>
            <a:r>
              <a:rPr lang="en-US" sz="1900" b="0" dirty="0">
                <a:solidFill>
                  <a:srgbClr val="996633"/>
                </a:solidFill>
                <a:latin typeface="Courier New" pitchFamily="49" charset="0"/>
                <a:ea typeface="+mn-ea"/>
                <a:cs typeface="+mn-cs"/>
              </a:rPr>
              <a:t>}</a:t>
            </a:r>
          </a:p>
        </p:txBody>
      </p:sp>
      <p:sp>
        <p:nvSpPr>
          <p:cNvPr id="7" name="Text Box 4"/>
          <p:cNvSpPr txBox="1">
            <a:spLocks noChangeArrowheads="1"/>
          </p:cNvSpPr>
          <p:nvPr/>
        </p:nvSpPr>
        <p:spPr bwMode="auto">
          <a:xfrm>
            <a:off x="1600200" y="2209093"/>
            <a:ext cx="4724400" cy="4185761"/>
          </a:xfrm>
          <a:prstGeom prst="rect">
            <a:avLst/>
          </a:prstGeom>
          <a:noFill/>
          <a:ln w="38100" algn="ctr">
            <a:noFill/>
            <a:miter lim="800000"/>
            <a:headEnd/>
            <a:tailEnd/>
          </a:ln>
          <a:effectLst/>
        </p:spPr>
        <p:txBody>
          <a:bodyPr>
            <a:spAutoFit/>
          </a:bodyPr>
          <a:lstStyle/>
          <a:p>
            <a:pPr>
              <a:tabLst>
                <a:tab pos="338138" algn="l"/>
                <a:tab pos="688975" algn="l"/>
                <a:tab pos="1027113" algn="l"/>
              </a:tabLst>
            </a:pPr>
            <a:r>
              <a:rPr lang="en-US" sz="1900" b="0" dirty="0" err="1">
                <a:solidFill>
                  <a:srgbClr val="996633"/>
                </a:solidFill>
                <a:latin typeface="Courier New" pitchFamily="49" charset="0"/>
                <a:ea typeface="+mn-ea"/>
                <a:cs typeface="+mn-cs"/>
              </a:rPr>
              <a:t>int</a:t>
            </a:r>
            <a:r>
              <a:rPr lang="en-US" sz="1900" b="0" dirty="0">
                <a:solidFill>
                  <a:srgbClr val="996633"/>
                </a:solidFill>
                <a:latin typeface="Courier New" pitchFamily="49" charset="0"/>
                <a:ea typeface="+mn-ea"/>
                <a:cs typeface="+mn-cs"/>
              </a:rPr>
              <a:t> guard = 0;</a:t>
            </a:r>
          </a:p>
          <a:p>
            <a:pPr>
              <a:tabLst>
                <a:tab pos="338138" algn="l"/>
                <a:tab pos="688975" algn="l"/>
                <a:tab pos="1027113" algn="l"/>
              </a:tabLst>
            </a:pPr>
            <a:r>
              <a:rPr lang="en-US" sz="1900" dirty="0" err="1">
                <a:solidFill>
                  <a:srgbClr val="233AE1"/>
                </a:solidFill>
                <a:latin typeface="Courier New" pitchFamily="49" charset="0"/>
                <a:ea typeface="+mn-ea"/>
                <a:cs typeface="+mn-cs"/>
              </a:rPr>
              <a:t>int</a:t>
            </a:r>
            <a:r>
              <a:rPr lang="en-US" sz="1900" dirty="0">
                <a:solidFill>
                  <a:srgbClr val="233AE1"/>
                </a:solidFill>
                <a:latin typeface="Courier New" pitchFamily="49" charset="0"/>
                <a:ea typeface="+mn-ea"/>
                <a:cs typeface="+mn-cs"/>
              </a:rPr>
              <a:t> value = 0;</a:t>
            </a:r>
          </a:p>
          <a:p>
            <a:pPr>
              <a:tabLst>
                <a:tab pos="338138" algn="l"/>
                <a:tab pos="688975" algn="l"/>
                <a:tab pos="1027113" algn="l"/>
              </a:tabLst>
            </a:pPr>
            <a:endParaRPr lang="en-US" sz="1900" b="0" dirty="0">
              <a:solidFill>
                <a:srgbClr val="000000"/>
              </a:solidFill>
              <a:latin typeface="Courier New" pitchFamily="49" charset="0"/>
              <a:ea typeface="+mn-ea"/>
              <a:cs typeface="+mn-cs"/>
            </a:endParaRPr>
          </a:p>
          <a:p>
            <a:pPr>
              <a:tabLst>
                <a:tab pos="338138" algn="l"/>
                <a:tab pos="688975" algn="l"/>
                <a:tab pos="1027113" algn="l"/>
              </a:tabLst>
            </a:pPr>
            <a:r>
              <a:rPr lang="en-US" sz="1900" b="0" dirty="0">
                <a:solidFill>
                  <a:srgbClr val="000000"/>
                </a:solidFill>
                <a:latin typeface="Courier New" pitchFamily="49" charset="0"/>
                <a:ea typeface="+mn-ea"/>
                <a:cs typeface="+mn-cs"/>
              </a:rPr>
              <a:t>P() {</a:t>
            </a:r>
          </a:p>
          <a:p>
            <a:pPr>
              <a:tabLst>
                <a:tab pos="338138" algn="l"/>
                <a:tab pos="688975" algn="l"/>
                <a:tab pos="1027113" algn="l"/>
              </a:tabLst>
            </a:pPr>
            <a:r>
              <a:rPr lang="en-US" sz="1900" b="0" dirty="0">
                <a:solidFill>
                  <a:srgbClr val="000000"/>
                </a:solidFill>
                <a:latin typeface="Courier New" pitchFamily="49" charset="0"/>
                <a:ea typeface="+mn-ea"/>
                <a:cs typeface="+mn-cs"/>
              </a:rPr>
              <a:t>	// Short busy-wait time</a:t>
            </a:r>
            <a:br>
              <a:rPr lang="en-US" sz="1900" b="0" dirty="0">
                <a:solidFill>
                  <a:srgbClr val="000000"/>
                </a:solidFill>
                <a:latin typeface="Courier New" pitchFamily="49" charset="0"/>
                <a:ea typeface="+mn-ea"/>
                <a:cs typeface="+mn-cs"/>
              </a:rPr>
            </a:br>
            <a:r>
              <a:rPr lang="en-US" sz="1900" b="0" dirty="0">
                <a:solidFill>
                  <a:srgbClr val="000000"/>
                </a:solidFill>
                <a:latin typeface="Courier New" pitchFamily="49" charset="0"/>
                <a:ea typeface="+mn-ea"/>
                <a:cs typeface="+mn-cs"/>
              </a:rPr>
              <a:t>	</a:t>
            </a:r>
            <a:r>
              <a:rPr lang="en-US" sz="1900" b="0" dirty="0">
                <a:solidFill>
                  <a:srgbClr val="996633"/>
                </a:solidFill>
                <a:latin typeface="Courier New" pitchFamily="49" charset="0"/>
                <a:ea typeface="+mn-ea"/>
                <a:cs typeface="+mn-cs"/>
              </a:rPr>
              <a:t>while (</a:t>
            </a:r>
            <a:r>
              <a:rPr lang="en-US" sz="1900" b="0" dirty="0" err="1">
                <a:solidFill>
                  <a:srgbClr val="996633"/>
                </a:solidFill>
                <a:latin typeface="Courier New" pitchFamily="49" charset="0"/>
                <a:ea typeface="+mn-ea"/>
                <a:cs typeface="+mn-cs"/>
              </a:rPr>
              <a:t>test&amp;set</a:t>
            </a:r>
            <a:r>
              <a:rPr lang="en-US" sz="1900" b="0" dirty="0">
                <a:solidFill>
                  <a:srgbClr val="996633"/>
                </a:solidFill>
                <a:latin typeface="Courier New" pitchFamily="49" charset="0"/>
                <a:ea typeface="+mn-ea"/>
                <a:cs typeface="+mn-cs"/>
              </a:rPr>
              <a:t>(guard));</a:t>
            </a:r>
            <a:br>
              <a:rPr lang="en-US" sz="1900" b="0" dirty="0">
                <a:solidFill>
                  <a:srgbClr val="000000"/>
                </a:solidFill>
                <a:latin typeface="Courier New" pitchFamily="49" charset="0"/>
                <a:ea typeface="+mn-ea"/>
                <a:cs typeface="+mn-cs"/>
              </a:rPr>
            </a:br>
            <a:r>
              <a:rPr lang="en-US" sz="1900" b="0" dirty="0">
                <a:solidFill>
                  <a:srgbClr val="000000"/>
                </a:solidFill>
                <a:latin typeface="Courier New" pitchFamily="49" charset="0"/>
                <a:ea typeface="+mn-ea"/>
                <a:cs typeface="+mn-cs"/>
              </a:rPr>
              <a:t>	if (</a:t>
            </a:r>
            <a:r>
              <a:rPr lang="en-US" sz="1900" dirty="0">
                <a:solidFill>
                  <a:srgbClr val="2A40E2"/>
                </a:solidFill>
                <a:latin typeface="Courier New" pitchFamily="49" charset="0"/>
                <a:ea typeface="+mn-ea"/>
                <a:cs typeface="+mn-cs"/>
              </a:rPr>
              <a:t>value == 0</a:t>
            </a:r>
            <a:r>
              <a:rPr lang="en-US" sz="1900" b="0" dirty="0">
                <a:solidFill>
                  <a:srgbClr val="000000"/>
                </a:solidFill>
                <a:latin typeface="Courier New" pitchFamily="49" charset="0"/>
                <a:ea typeface="+mn-ea"/>
                <a:cs typeface="+mn-cs"/>
              </a:rPr>
              <a:t>) {</a:t>
            </a:r>
          </a:p>
          <a:p>
            <a:pPr>
              <a:tabLst>
                <a:tab pos="338138" algn="l"/>
                <a:tab pos="688975" algn="l"/>
                <a:tab pos="1027113" algn="l"/>
              </a:tabLst>
            </a:pPr>
            <a:r>
              <a:rPr lang="en-US" sz="1900" b="0" dirty="0">
                <a:solidFill>
                  <a:srgbClr val="000000"/>
                </a:solidFill>
                <a:latin typeface="Courier New" pitchFamily="49" charset="0"/>
                <a:ea typeface="+mn-ea"/>
                <a:cs typeface="+mn-cs"/>
              </a:rPr>
              <a:t>		put thread on wait queue;</a:t>
            </a:r>
          </a:p>
          <a:p>
            <a:pPr>
              <a:tabLst>
                <a:tab pos="338138" algn="l"/>
                <a:tab pos="688975" algn="l"/>
                <a:tab pos="1027113" algn="l"/>
              </a:tabLst>
            </a:pPr>
            <a:r>
              <a:rPr lang="en-US" sz="1900" b="0" dirty="0">
                <a:solidFill>
                  <a:srgbClr val="000000"/>
                </a:solidFill>
                <a:latin typeface="Courier New" pitchFamily="49" charset="0"/>
                <a:ea typeface="+mn-ea"/>
                <a:cs typeface="+mn-cs"/>
              </a:rPr>
              <a:t>		go to sleep() &amp; </a:t>
            </a:r>
            <a:r>
              <a:rPr lang="en-US" sz="1900" b="0" dirty="0">
                <a:solidFill>
                  <a:srgbClr val="996633"/>
                </a:solidFill>
                <a:latin typeface="Courier New" pitchFamily="49" charset="0"/>
                <a:ea typeface="+mn-ea"/>
                <a:cs typeface="+mn-cs"/>
              </a:rPr>
              <a:t>guard = 0</a:t>
            </a:r>
            <a:r>
              <a:rPr lang="en-US" sz="1900" b="0" dirty="0">
                <a:solidFill>
                  <a:srgbClr val="000000"/>
                </a:solidFill>
                <a:latin typeface="Courier New" pitchFamily="49" charset="0"/>
                <a:ea typeface="+mn-ea"/>
                <a:cs typeface="+mn-cs"/>
              </a:rPr>
              <a:t>;</a:t>
            </a:r>
            <a:br>
              <a:rPr lang="en-US" sz="1900" b="0" dirty="0">
                <a:solidFill>
                  <a:srgbClr val="000000"/>
                </a:solidFill>
                <a:latin typeface="Courier New" pitchFamily="49" charset="0"/>
                <a:ea typeface="+mn-ea"/>
                <a:cs typeface="+mn-cs"/>
              </a:rPr>
            </a:br>
            <a:r>
              <a:rPr lang="en-US" sz="1900" b="0" dirty="0">
                <a:solidFill>
                  <a:srgbClr val="000000"/>
                </a:solidFill>
                <a:latin typeface="Courier New" pitchFamily="49" charset="0"/>
                <a:ea typeface="+mn-ea"/>
                <a:cs typeface="+mn-cs"/>
              </a:rPr>
              <a:t>	} else {</a:t>
            </a:r>
            <a:br>
              <a:rPr lang="en-US" sz="1900" b="0" dirty="0">
                <a:solidFill>
                  <a:srgbClr val="000000"/>
                </a:solidFill>
                <a:latin typeface="Courier New" pitchFamily="49" charset="0"/>
                <a:ea typeface="+mn-ea"/>
                <a:cs typeface="+mn-cs"/>
              </a:rPr>
            </a:br>
            <a:r>
              <a:rPr lang="en-US" sz="1900" b="0" dirty="0">
                <a:solidFill>
                  <a:srgbClr val="000000"/>
                </a:solidFill>
                <a:latin typeface="Courier New" pitchFamily="49" charset="0"/>
                <a:ea typeface="+mn-ea"/>
                <a:cs typeface="+mn-cs"/>
              </a:rPr>
              <a:t>		</a:t>
            </a:r>
            <a:r>
              <a:rPr lang="en-US" sz="1900" dirty="0">
                <a:solidFill>
                  <a:srgbClr val="2A40E2"/>
                </a:solidFill>
                <a:latin typeface="Courier New" pitchFamily="49" charset="0"/>
                <a:ea typeface="+mn-ea"/>
                <a:cs typeface="+mn-cs"/>
              </a:rPr>
              <a:t>value = value - 1;</a:t>
            </a:r>
            <a:br>
              <a:rPr lang="en-US" sz="1900" b="0" dirty="0">
                <a:solidFill>
                  <a:srgbClr val="000000"/>
                </a:solidFill>
                <a:latin typeface="Courier New" pitchFamily="49" charset="0"/>
                <a:ea typeface="+mn-ea"/>
                <a:cs typeface="+mn-cs"/>
              </a:rPr>
            </a:br>
            <a:r>
              <a:rPr lang="en-US" sz="1900" b="0" dirty="0">
                <a:solidFill>
                  <a:srgbClr val="000000"/>
                </a:solidFill>
                <a:latin typeface="Courier New" pitchFamily="49" charset="0"/>
                <a:ea typeface="+mn-ea"/>
                <a:cs typeface="+mn-cs"/>
              </a:rPr>
              <a:t>		</a:t>
            </a:r>
            <a:r>
              <a:rPr lang="en-US" sz="1900" b="0" dirty="0">
                <a:solidFill>
                  <a:srgbClr val="996633"/>
                </a:solidFill>
                <a:latin typeface="Courier New" pitchFamily="49" charset="0"/>
                <a:ea typeface="+mn-ea"/>
                <a:cs typeface="+mn-cs"/>
              </a:rPr>
              <a:t>guard = 0;</a:t>
            </a:r>
            <a:br>
              <a:rPr lang="en-US" sz="1900" b="0" dirty="0">
                <a:solidFill>
                  <a:srgbClr val="996633"/>
                </a:solidFill>
                <a:latin typeface="Courier New" pitchFamily="49" charset="0"/>
                <a:ea typeface="+mn-ea"/>
                <a:cs typeface="+mn-cs"/>
              </a:rPr>
            </a:br>
            <a:r>
              <a:rPr lang="en-US" sz="1900" b="0" dirty="0">
                <a:solidFill>
                  <a:srgbClr val="000000"/>
                </a:solidFill>
                <a:latin typeface="Courier New" pitchFamily="49" charset="0"/>
                <a:ea typeface="+mn-ea"/>
                <a:cs typeface="+mn-cs"/>
              </a:rPr>
              <a:t>	}</a:t>
            </a:r>
            <a:br>
              <a:rPr lang="en-US" sz="1900" b="0" dirty="0">
                <a:solidFill>
                  <a:srgbClr val="000000"/>
                </a:solidFill>
                <a:latin typeface="Courier New" pitchFamily="49" charset="0"/>
                <a:ea typeface="+mn-ea"/>
                <a:cs typeface="+mn-cs"/>
              </a:rPr>
            </a:br>
            <a:r>
              <a:rPr lang="en-US" sz="1900" b="0" dirty="0">
                <a:solidFill>
                  <a:srgbClr val="000000"/>
                </a:solidFill>
                <a:latin typeface="Courier New" pitchFamily="49" charset="0"/>
                <a:ea typeface="+mn-ea"/>
                <a:cs typeface="+mn-cs"/>
              </a:rPr>
              <a:t>}</a:t>
            </a:r>
          </a:p>
        </p:txBody>
      </p:sp>
      <p:sp>
        <p:nvSpPr>
          <p:cNvPr id="9" name="Content Placeholder 2"/>
          <p:cNvSpPr txBox="1">
            <a:spLocks/>
          </p:cNvSpPr>
          <p:nvPr/>
        </p:nvSpPr>
        <p:spPr bwMode="auto">
          <a:xfrm>
            <a:off x="1828800" y="5918202"/>
            <a:ext cx="8572500" cy="9397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469900" indent="-469900">
              <a:spcBef>
                <a:spcPct val="20000"/>
              </a:spcBef>
              <a:buClr>
                <a:srgbClr val="660000"/>
              </a:buClr>
              <a:buSzPct val="90000"/>
              <a:buFont typeface="Wingdings" pitchFamily="2" charset="2"/>
              <a:buChar char="]"/>
            </a:pPr>
            <a:endParaRPr lang="en-US" sz="3200" b="0" kern="0" dirty="0">
              <a:solidFill>
                <a:srgbClr val="000000"/>
              </a:solidFill>
              <a:latin typeface="Courier New" pitchFamily="49" charset="0"/>
              <a:ea typeface="+mn-ea"/>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solidFill>
                  <a:srgbClr val="420000"/>
                </a:solidFill>
              </a:rPr>
              <a:t>Quizz</a:t>
            </a:r>
            <a:r>
              <a:rPr lang="en-US" sz="4000" dirty="0">
                <a:solidFill>
                  <a:srgbClr val="420000"/>
                </a:solidFill>
              </a:rPr>
              <a:t> III: Implementing Semaphores w/ </a:t>
            </a:r>
            <a:r>
              <a:rPr lang="en-US" sz="4000" dirty="0" err="1">
                <a:solidFill>
                  <a:srgbClr val="420000"/>
                </a:solidFill>
              </a:rPr>
              <a:t>test&amp;set</a:t>
            </a:r>
            <a:endParaRPr lang="en-US" dirty="0"/>
          </a:p>
        </p:txBody>
      </p:sp>
      <p:sp>
        <p:nvSpPr>
          <p:cNvPr id="3" name="Content Placeholder 2"/>
          <p:cNvSpPr>
            <a:spLocks noGrp="1"/>
          </p:cNvSpPr>
          <p:nvPr>
            <p:ph idx="1"/>
          </p:nvPr>
        </p:nvSpPr>
        <p:spPr/>
        <p:txBody>
          <a:bodyPr>
            <a:normAutofit/>
          </a:bodyPr>
          <a:lstStyle/>
          <a:p>
            <a:pPr marL="469900" lvl="1" indent="-469900">
              <a:buClr>
                <a:schemeClr val="bg2"/>
              </a:buClr>
              <a:buSzPct val="90000"/>
              <a:buFont typeface="Wingdings" pitchFamily="2" charset="2"/>
              <a:buChar char="]"/>
            </a:pPr>
            <a:r>
              <a:rPr lang="en-US" dirty="0"/>
              <a:t>A: no. A thread’s P() and V () operations must be atomic with regard to another thread’s P () and V () operations, but can be interrupted/preempted by another thread not in its P () or V () operations, hence not accessing wait queue and/or ready queue</a:t>
            </a:r>
          </a:p>
          <a:p>
            <a:pPr marL="469900" lvl="1" indent="-469900">
              <a:buClr>
                <a:schemeClr val="bg2"/>
              </a:buClr>
              <a:buSzPct val="90000"/>
              <a:buFont typeface="Wingdings" pitchFamily="2" charset="2"/>
              <a:buChar char="]"/>
            </a:pPr>
            <a:r>
              <a:rPr lang="en-US" dirty="0"/>
              <a:t>Think of the bodies of P() and V() as (very short) critical sections protected by the </a:t>
            </a:r>
            <a:r>
              <a:rPr lang="en-US" dirty="0" err="1"/>
              <a:t>mutex</a:t>
            </a:r>
            <a:r>
              <a:rPr lang="en-US" dirty="0"/>
              <a:t> lock </a:t>
            </a:r>
            <a:r>
              <a:rPr lang="en-US" dirty="0">
                <a:latin typeface="Courier New" pitchFamily="49" charset="0"/>
                <a:cs typeface="Courier New" pitchFamily="49" charset="0"/>
              </a:rPr>
              <a:t>guard, </a:t>
            </a:r>
            <a:r>
              <a:rPr lang="en-US" dirty="0">
                <a:latin typeface="Helvetica" pitchFamily="34" charset="0"/>
                <a:cs typeface="Courier New" pitchFamily="49" charset="0"/>
              </a:rPr>
              <a:t>although a binary semaphore itself may serve as a </a:t>
            </a:r>
            <a:r>
              <a:rPr lang="en-US" dirty="0" err="1">
                <a:latin typeface="Helvetica" pitchFamily="34" charset="0"/>
                <a:cs typeface="Courier New" pitchFamily="49" charset="0"/>
              </a:rPr>
              <a:t>mutex</a:t>
            </a:r>
            <a:r>
              <a:rPr lang="en-US" dirty="0">
                <a:latin typeface="Helvetica" pitchFamily="34" charset="0"/>
                <a:cs typeface="Courier New" pitchFamily="49" charset="0"/>
              </a:rPr>
              <a:t> lock to protect another application-level critical section enclosed in its P() and V() operations</a:t>
            </a:r>
          </a:p>
          <a:p>
            <a:endParaRPr lang="en-US" dirty="0"/>
          </a:p>
        </p:txBody>
      </p:sp>
      <p:sp>
        <p:nvSpPr>
          <p:cNvPr id="4" name="Slide Number Placeholder 3"/>
          <p:cNvSpPr>
            <a:spLocks noGrp="1"/>
          </p:cNvSpPr>
          <p:nvPr>
            <p:ph type="sldNum" sz="quarter" idx="10"/>
          </p:nvPr>
        </p:nvSpPr>
        <p:spPr/>
        <p:txBody>
          <a:bodyPr/>
          <a:lstStyle/>
          <a:p>
            <a:pPr>
              <a:defRPr/>
            </a:pPr>
            <a:fld id="{78997615-6873-405D-B80D-4D52F6DDA5E8}" type="slidenum">
              <a:rPr lang="en-US" altLang="zh-CN">
                <a:solidFill>
                  <a:srgbClr val="000000"/>
                </a:solidFill>
                <a:cs typeface="+mn-cs"/>
              </a:rPr>
              <a:pPr>
                <a:defRPr/>
              </a:pPr>
              <a:t>103</a:t>
            </a:fld>
            <a:endParaRPr lang="en-US" altLang="zh-CN" dirty="0">
              <a:solidFill>
                <a:srgbClr val="000000"/>
              </a:solidFill>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1106" name="Rectangle 2"/>
          <p:cNvSpPr>
            <a:spLocks noGrp="1" noChangeArrowheads="1"/>
          </p:cNvSpPr>
          <p:nvPr>
            <p:ph type="title"/>
          </p:nvPr>
        </p:nvSpPr>
        <p:spPr/>
        <p:txBody>
          <a:bodyPr/>
          <a:lstStyle/>
          <a:p>
            <a:r>
              <a:rPr lang="en-US"/>
              <a:t>Too Much Milk Solution #3</a:t>
            </a:r>
          </a:p>
        </p:txBody>
      </p:sp>
      <p:sp>
        <p:nvSpPr>
          <p:cNvPr id="431107" name="Rectangle 3"/>
          <p:cNvSpPr>
            <a:spLocks noGrp="1" noChangeArrowheads="1"/>
          </p:cNvSpPr>
          <p:nvPr>
            <p:ph type="body" idx="1"/>
          </p:nvPr>
        </p:nvSpPr>
        <p:spPr>
          <a:xfrm>
            <a:off x="1765300" y="1514168"/>
            <a:ext cx="8686800" cy="5115232"/>
          </a:xfrm>
        </p:spPr>
        <p:txBody>
          <a:bodyPr>
            <a:normAutofit fontScale="85000" lnSpcReduction="20000"/>
          </a:bodyPr>
          <a:lstStyle/>
          <a:p>
            <a:pPr>
              <a:lnSpc>
                <a:spcPct val="80000"/>
              </a:lnSpc>
              <a:tabLst>
                <a:tab pos="1139825" algn="l"/>
                <a:tab pos="1828800" algn="ctr"/>
                <a:tab pos="4684713" algn="l"/>
                <a:tab pos="5548313" algn="ctr"/>
              </a:tabLst>
            </a:pPr>
            <a:r>
              <a:rPr lang="en-US" dirty="0"/>
              <a:t>Here is a possible two-note solution:</a:t>
            </a:r>
          </a:p>
          <a:p>
            <a:pPr>
              <a:lnSpc>
                <a:spcPct val="80000"/>
              </a:lnSpc>
              <a:buNone/>
              <a:tabLst>
                <a:tab pos="1139825" algn="l"/>
                <a:tab pos="1828800" algn="ctr"/>
                <a:tab pos="4684713" algn="l"/>
                <a:tab pos="5548313" algn="ctr"/>
              </a:tabLst>
            </a:pPr>
            <a:r>
              <a:rPr lang="en-US" dirty="0"/>
              <a:t>	</a:t>
            </a:r>
            <a:r>
              <a:rPr lang="en-US" sz="2000" dirty="0"/>
              <a:t>		</a:t>
            </a:r>
            <a:r>
              <a:rPr lang="en-US" sz="2000" u="sng" dirty="0"/>
              <a:t>Thread A</a:t>
            </a:r>
            <a:r>
              <a:rPr lang="en-US" sz="2000" dirty="0"/>
              <a:t>		</a:t>
            </a:r>
            <a:r>
              <a:rPr lang="en-US" sz="2000" u="sng" dirty="0"/>
              <a:t>Thread B</a:t>
            </a:r>
          </a:p>
          <a:p>
            <a:pPr>
              <a:lnSpc>
                <a:spcPct val="80000"/>
              </a:lnSpc>
              <a:buNone/>
              <a:tabLst>
                <a:tab pos="1139825" algn="l"/>
                <a:tab pos="1828800" algn="ctr"/>
                <a:tab pos="4684713" algn="l"/>
                <a:tab pos="5548313" algn="ctr"/>
              </a:tabLst>
            </a:pPr>
            <a:r>
              <a:rPr lang="en-US" sz="2000" dirty="0">
                <a:latin typeface="Courier New" pitchFamily="49" charset="0"/>
              </a:rPr>
              <a:t>		leave note A;	leave note B;</a:t>
            </a:r>
            <a:br>
              <a:rPr lang="en-US" sz="2000" dirty="0">
                <a:latin typeface="Courier New" pitchFamily="49" charset="0"/>
              </a:rPr>
            </a:br>
            <a:r>
              <a:rPr lang="en-US" sz="2000" dirty="0">
                <a:latin typeface="Courier New" pitchFamily="49" charset="0"/>
              </a:rPr>
              <a:t>	while (note B) { //X 	if (</a:t>
            </a:r>
            <a:r>
              <a:rPr lang="en-US" sz="2000" dirty="0" err="1">
                <a:latin typeface="Courier New" pitchFamily="49" charset="0"/>
              </a:rPr>
              <a:t>noNote</a:t>
            </a:r>
            <a:r>
              <a:rPr lang="en-US" sz="2000" dirty="0">
                <a:latin typeface="Courier New" pitchFamily="49" charset="0"/>
              </a:rPr>
              <a:t> A) { //Y</a:t>
            </a:r>
            <a:br>
              <a:rPr lang="en-US" sz="2000" dirty="0">
                <a:latin typeface="Courier New" pitchFamily="49" charset="0"/>
              </a:rPr>
            </a:br>
            <a:r>
              <a:rPr lang="en-US" sz="2000" dirty="0">
                <a:latin typeface="Courier New" pitchFamily="49" charset="0"/>
              </a:rPr>
              <a:t>	   do nothing;	   if (</a:t>
            </a:r>
            <a:r>
              <a:rPr lang="en-US" sz="2000" dirty="0" err="1">
                <a:latin typeface="Courier New" pitchFamily="49" charset="0"/>
              </a:rPr>
              <a:t>noMilk</a:t>
            </a:r>
            <a:r>
              <a:rPr lang="en-US" sz="2000" dirty="0">
                <a:latin typeface="Courier New" pitchFamily="49" charset="0"/>
              </a:rPr>
              <a:t>) {</a:t>
            </a:r>
            <a:br>
              <a:rPr lang="en-US" sz="2000" dirty="0">
                <a:latin typeface="Courier New" pitchFamily="49" charset="0"/>
              </a:rPr>
            </a:br>
            <a:r>
              <a:rPr lang="en-US" sz="2000" dirty="0">
                <a:latin typeface="Courier New" pitchFamily="49" charset="0"/>
              </a:rPr>
              <a:t>	}		      buy milk;</a:t>
            </a:r>
            <a:br>
              <a:rPr lang="en-US" sz="2000" dirty="0">
                <a:latin typeface="Courier New" pitchFamily="49" charset="0"/>
              </a:rPr>
            </a:br>
            <a:r>
              <a:rPr lang="en-US" sz="2000" dirty="0">
                <a:latin typeface="Courier New" pitchFamily="49" charset="0"/>
              </a:rPr>
              <a:t>	if (</a:t>
            </a:r>
            <a:r>
              <a:rPr lang="en-US" sz="2000" dirty="0" err="1">
                <a:latin typeface="Courier New" pitchFamily="49" charset="0"/>
              </a:rPr>
              <a:t>noMilk</a:t>
            </a:r>
            <a:r>
              <a:rPr lang="en-US" sz="2000" dirty="0">
                <a:latin typeface="Courier New" pitchFamily="49" charset="0"/>
              </a:rPr>
              <a:t>) {	   }</a:t>
            </a:r>
            <a:br>
              <a:rPr lang="en-US" sz="2000" dirty="0">
                <a:latin typeface="Courier New" pitchFamily="49" charset="0"/>
              </a:rPr>
            </a:br>
            <a:r>
              <a:rPr lang="en-US" sz="2000" dirty="0">
                <a:latin typeface="Courier New" pitchFamily="49" charset="0"/>
              </a:rPr>
              <a:t>	   buy milk;	}</a:t>
            </a:r>
            <a:br>
              <a:rPr lang="en-US" sz="2000" dirty="0">
                <a:latin typeface="Courier New" pitchFamily="49" charset="0"/>
              </a:rPr>
            </a:br>
            <a:r>
              <a:rPr lang="en-US" sz="2000" dirty="0">
                <a:latin typeface="Courier New" pitchFamily="49" charset="0"/>
              </a:rPr>
              <a:t>	}		remove note B;</a:t>
            </a:r>
            <a:br>
              <a:rPr lang="en-US" sz="2000" dirty="0">
                <a:latin typeface="Courier New" pitchFamily="49" charset="0"/>
              </a:rPr>
            </a:br>
            <a:r>
              <a:rPr lang="en-US" sz="2000" dirty="0">
                <a:latin typeface="Courier New" pitchFamily="49" charset="0"/>
              </a:rPr>
              <a:t>	remove note A;</a:t>
            </a:r>
            <a:endParaRPr lang="en-US" dirty="0"/>
          </a:p>
          <a:p>
            <a:pPr>
              <a:lnSpc>
                <a:spcPct val="80000"/>
              </a:lnSpc>
              <a:tabLst>
                <a:tab pos="1139825" algn="l"/>
                <a:tab pos="1828800" algn="ctr"/>
                <a:tab pos="4684713" algn="l"/>
                <a:tab pos="5548313" algn="ctr"/>
              </a:tabLst>
            </a:pPr>
            <a:r>
              <a:rPr lang="en-US" dirty="0"/>
              <a:t>Does this work? Yes. It can guarantee that: </a:t>
            </a:r>
          </a:p>
          <a:p>
            <a:pPr lvl="1">
              <a:lnSpc>
                <a:spcPct val="80000"/>
              </a:lnSpc>
              <a:tabLst>
                <a:tab pos="1139825" algn="l"/>
                <a:tab pos="1828800" algn="ctr"/>
                <a:tab pos="4684713" algn="l"/>
                <a:tab pos="5548313" algn="ctr"/>
              </a:tabLst>
            </a:pPr>
            <a:r>
              <a:rPr lang="en-US" dirty="0"/>
              <a:t>It is safe to buy, or</a:t>
            </a:r>
          </a:p>
          <a:p>
            <a:pPr lvl="1">
              <a:lnSpc>
                <a:spcPct val="80000"/>
              </a:lnSpc>
              <a:tabLst>
                <a:tab pos="1139825" algn="l"/>
                <a:tab pos="1828800" algn="ctr"/>
                <a:tab pos="4684713" algn="l"/>
                <a:tab pos="5548313" algn="ctr"/>
              </a:tabLst>
            </a:pPr>
            <a:r>
              <a:rPr lang="en-US" dirty="0"/>
              <a:t>Other will buy, ok to quit</a:t>
            </a:r>
          </a:p>
          <a:p>
            <a:pPr>
              <a:lnSpc>
                <a:spcPct val="80000"/>
              </a:lnSpc>
              <a:tabLst>
                <a:tab pos="1139825" algn="l"/>
                <a:tab pos="1828800" algn="ctr"/>
                <a:tab pos="4684713" algn="l"/>
                <a:tab pos="5548313" algn="ctr"/>
              </a:tabLst>
            </a:pPr>
            <a:r>
              <a:rPr lang="en-US" dirty="0"/>
              <a:t>At X: </a:t>
            </a:r>
          </a:p>
          <a:p>
            <a:pPr lvl="1">
              <a:lnSpc>
                <a:spcPct val="80000"/>
              </a:lnSpc>
              <a:tabLst>
                <a:tab pos="1139825" algn="l"/>
                <a:tab pos="1828800" algn="ctr"/>
                <a:tab pos="4684713" algn="l"/>
                <a:tab pos="5548313" algn="ctr"/>
              </a:tabLst>
            </a:pPr>
            <a:r>
              <a:rPr lang="en-US" dirty="0"/>
              <a:t>if no note B, safe for A to buy, </a:t>
            </a:r>
          </a:p>
          <a:p>
            <a:pPr lvl="1">
              <a:lnSpc>
                <a:spcPct val="80000"/>
              </a:lnSpc>
              <a:tabLst>
                <a:tab pos="1139825" algn="l"/>
                <a:tab pos="1828800" algn="ctr"/>
                <a:tab pos="4684713" algn="l"/>
                <a:tab pos="5548313" algn="ctr"/>
              </a:tabLst>
            </a:pPr>
            <a:r>
              <a:rPr lang="en-US" dirty="0"/>
              <a:t>otherwise wait to find out what will happen</a:t>
            </a:r>
          </a:p>
          <a:p>
            <a:pPr>
              <a:lnSpc>
                <a:spcPct val="80000"/>
              </a:lnSpc>
              <a:tabLst>
                <a:tab pos="1139825" algn="l"/>
                <a:tab pos="1828800" algn="ctr"/>
                <a:tab pos="4684713" algn="l"/>
                <a:tab pos="5548313" algn="ctr"/>
              </a:tabLst>
            </a:pPr>
            <a:r>
              <a:rPr lang="en-US" dirty="0"/>
              <a:t>At Y: </a:t>
            </a:r>
          </a:p>
          <a:p>
            <a:pPr lvl="1">
              <a:lnSpc>
                <a:spcPct val="80000"/>
              </a:lnSpc>
              <a:tabLst>
                <a:tab pos="1139825" algn="l"/>
                <a:tab pos="1828800" algn="ctr"/>
                <a:tab pos="4684713" algn="l"/>
                <a:tab pos="5548313" algn="ctr"/>
              </a:tabLst>
            </a:pPr>
            <a:r>
              <a:rPr lang="en-US" dirty="0"/>
              <a:t>if no note A, safe for B to buy</a:t>
            </a:r>
          </a:p>
          <a:p>
            <a:pPr lvl="1">
              <a:lnSpc>
                <a:spcPct val="80000"/>
              </a:lnSpc>
              <a:tabLst>
                <a:tab pos="1139825" algn="l"/>
                <a:tab pos="1828800" algn="ctr"/>
                <a:tab pos="4684713" algn="l"/>
                <a:tab pos="5548313" algn="ctr"/>
              </a:tabLst>
            </a:pPr>
            <a:r>
              <a:rPr lang="en-US" dirty="0"/>
              <a:t>Otherwise, A is either buying or waiting for B to quit</a:t>
            </a:r>
          </a:p>
        </p:txBody>
      </p:sp>
      <p:sp>
        <p:nvSpPr>
          <p:cNvPr id="4" name="Slide Number Placeholder 3"/>
          <p:cNvSpPr>
            <a:spLocks noGrp="1"/>
          </p:cNvSpPr>
          <p:nvPr>
            <p:ph type="sldNum" sz="quarter" idx="10"/>
          </p:nvPr>
        </p:nvSpPr>
        <p:spPr>
          <a:xfrm>
            <a:off x="8077200" y="6299200"/>
            <a:ext cx="2133600" cy="457200"/>
          </a:xfrm>
        </p:spPr>
        <p:txBody>
          <a:bodyPr/>
          <a:lstStyle/>
          <a:p>
            <a:pPr>
              <a:defRPr/>
            </a:pPr>
            <a:fld id="{78997615-6873-405D-B80D-4D52F6DDA5E8}" type="slidenum">
              <a:rPr lang="en-US" altLang="zh-CN">
                <a:solidFill>
                  <a:srgbClr val="000000"/>
                </a:solidFill>
                <a:cs typeface="+mn-cs"/>
              </a:rPr>
              <a:pPr>
                <a:defRPr/>
              </a:pPr>
              <a:t>11</a:t>
            </a:fld>
            <a:endParaRPr lang="en-US" altLang="zh-CN" dirty="0">
              <a:solidFill>
                <a:srgbClr val="000000"/>
              </a:solidFill>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31107">
                                            <p:txEl>
                                              <p:pRg st="0" end="0"/>
                                            </p:txEl>
                                          </p:spTgt>
                                        </p:tgtEl>
                                        <p:attrNameLst>
                                          <p:attrName>style.visibility</p:attrName>
                                        </p:attrNameLst>
                                      </p:cBhvr>
                                      <p:to>
                                        <p:strVal val="visible"/>
                                      </p:to>
                                    </p:set>
                                    <p:anim calcmode="lin" valueType="num">
                                      <p:cBhvr additive="base">
                                        <p:cTn id="7" dur="500" fill="hold"/>
                                        <p:tgtEl>
                                          <p:spTgt spid="43110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3110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31107">
                                            <p:txEl>
                                              <p:pRg st="1" end="1"/>
                                            </p:txEl>
                                          </p:spTgt>
                                        </p:tgtEl>
                                        <p:attrNameLst>
                                          <p:attrName>style.visibility</p:attrName>
                                        </p:attrNameLst>
                                      </p:cBhvr>
                                      <p:to>
                                        <p:strVal val="visible"/>
                                      </p:to>
                                    </p:set>
                                    <p:anim calcmode="lin" valueType="num">
                                      <p:cBhvr additive="base">
                                        <p:cTn id="11" dur="500" fill="hold"/>
                                        <p:tgtEl>
                                          <p:spTgt spid="431107">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431107">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31107">
                                            <p:txEl>
                                              <p:pRg st="2" end="2"/>
                                            </p:txEl>
                                          </p:spTgt>
                                        </p:tgtEl>
                                        <p:attrNameLst>
                                          <p:attrName>style.visibility</p:attrName>
                                        </p:attrNameLst>
                                      </p:cBhvr>
                                      <p:to>
                                        <p:strVal val="visible"/>
                                      </p:to>
                                    </p:set>
                                    <p:anim calcmode="lin" valueType="num">
                                      <p:cBhvr additive="base">
                                        <p:cTn id="15" dur="500" fill="hold"/>
                                        <p:tgtEl>
                                          <p:spTgt spid="431107">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43110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431107">
                                            <p:txEl>
                                              <p:pRg st="3" end="3"/>
                                            </p:txEl>
                                          </p:spTgt>
                                        </p:tgtEl>
                                        <p:attrNameLst>
                                          <p:attrName>style.visibility</p:attrName>
                                        </p:attrNameLst>
                                      </p:cBhvr>
                                      <p:to>
                                        <p:strVal val="visible"/>
                                      </p:to>
                                    </p:set>
                                    <p:anim calcmode="lin" valueType="num">
                                      <p:cBhvr additive="base">
                                        <p:cTn id="21" dur="500" fill="hold"/>
                                        <p:tgtEl>
                                          <p:spTgt spid="431107">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431107">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431107">
                                            <p:txEl>
                                              <p:pRg st="4" end="4"/>
                                            </p:txEl>
                                          </p:spTgt>
                                        </p:tgtEl>
                                        <p:attrNameLst>
                                          <p:attrName>style.visibility</p:attrName>
                                        </p:attrNameLst>
                                      </p:cBhvr>
                                      <p:to>
                                        <p:strVal val="visible"/>
                                      </p:to>
                                    </p:set>
                                    <p:anim calcmode="lin" valueType="num">
                                      <p:cBhvr additive="base">
                                        <p:cTn id="25" dur="500" fill="hold"/>
                                        <p:tgtEl>
                                          <p:spTgt spid="431107">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31107">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431107">
                                            <p:txEl>
                                              <p:pRg st="5" end="5"/>
                                            </p:txEl>
                                          </p:spTgt>
                                        </p:tgtEl>
                                        <p:attrNameLst>
                                          <p:attrName>style.visibility</p:attrName>
                                        </p:attrNameLst>
                                      </p:cBhvr>
                                      <p:to>
                                        <p:strVal val="visible"/>
                                      </p:to>
                                    </p:set>
                                    <p:anim calcmode="lin" valueType="num">
                                      <p:cBhvr additive="base">
                                        <p:cTn id="29" dur="500" fill="hold"/>
                                        <p:tgtEl>
                                          <p:spTgt spid="431107">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43110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431107">
                                            <p:txEl>
                                              <p:pRg st="6" end="6"/>
                                            </p:txEl>
                                          </p:spTgt>
                                        </p:tgtEl>
                                        <p:attrNameLst>
                                          <p:attrName>style.visibility</p:attrName>
                                        </p:attrNameLst>
                                      </p:cBhvr>
                                      <p:to>
                                        <p:strVal val="visible"/>
                                      </p:to>
                                    </p:set>
                                    <p:anim calcmode="lin" valueType="num">
                                      <p:cBhvr additive="base">
                                        <p:cTn id="35" dur="500" fill="hold"/>
                                        <p:tgtEl>
                                          <p:spTgt spid="431107">
                                            <p:txEl>
                                              <p:pRg st="6" end="6"/>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431107">
                                            <p:txEl>
                                              <p:pRg st="6" end="6"/>
                                            </p:txEl>
                                          </p:spTgt>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31107">
                                            <p:txEl>
                                              <p:pRg st="7" end="7"/>
                                            </p:txEl>
                                          </p:spTgt>
                                        </p:tgtEl>
                                        <p:attrNameLst>
                                          <p:attrName>style.visibility</p:attrName>
                                        </p:attrNameLst>
                                      </p:cBhvr>
                                      <p:to>
                                        <p:strVal val="visible"/>
                                      </p:to>
                                    </p:set>
                                    <p:anim calcmode="lin" valueType="num">
                                      <p:cBhvr additive="base">
                                        <p:cTn id="39" dur="500" fill="hold"/>
                                        <p:tgtEl>
                                          <p:spTgt spid="431107">
                                            <p:txEl>
                                              <p:pRg st="7" end="7"/>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431107">
                                            <p:txEl>
                                              <p:pRg st="7" end="7"/>
                                            </p:txEl>
                                          </p:spTgt>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431107">
                                            <p:txEl>
                                              <p:pRg st="8" end="8"/>
                                            </p:txEl>
                                          </p:spTgt>
                                        </p:tgtEl>
                                        <p:attrNameLst>
                                          <p:attrName>style.visibility</p:attrName>
                                        </p:attrNameLst>
                                      </p:cBhvr>
                                      <p:to>
                                        <p:strVal val="visible"/>
                                      </p:to>
                                    </p:set>
                                    <p:anim calcmode="lin" valueType="num">
                                      <p:cBhvr additive="base">
                                        <p:cTn id="43" dur="500" fill="hold"/>
                                        <p:tgtEl>
                                          <p:spTgt spid="431107">
                                            <p:txEl>
                                              <p:pRg st="8" end="8"/>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431107">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431107">
                                            <p:txEl>
                                              <p:pRg st="9" end="9"/>
                                            </p:txEl>
                                          </p:spTgt>
                                        </p:tgtEl>
                                        <p:attrNameLst>
                                          <p:attrName>style.visibility</p:attrName>
                                        </p:attrNameLst>
                                      </p:cBhvr>
                                      <p:to>
                                        <p:strVal val="visible"/>
                                      </p:to>
                                    </p:set>
                                    <p:anim calcmode="lin" valueType="num">
                                      <p:cBhvr additive="base">
                                        <p:cTn id="49" dur="500" fill="hold"/>
                                        <p:tgtEl>
                                          <p:spTgt spid="431107">
                                            <p:txEl>
                                              <p:pRg st="9" end="9"/>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431107">
                                            <p:txEl>
                                              <p:pRg st="9" end="9"/>
                                            </p:txEl>
                                          </p:spTgt>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431107">
                                            <p:txEl>
                                              <p:pRg st="10" end="10"/>
                                            </p:txEl>
                                          </p:spTgt>
                                        </p:tgtEl>
                                        <p:attrNameLst>
                                          <p:attrName>style.visibility</p:attrName>
                                        </p:attrNameLst>
                                      </p:cBhvr>
                                      <p:to>
                                        <p:strVal val="visible"/>
                                      </p:to>
                                    </p:set>
                                    <p:anim calcmode="lin" valueType="num">
                                      <p:cBhvr additive="base">
                                        <p:cTn id="53" dur="500" fill="hold"/>
                                        <p:tgtEl>
                                          <p:spTgt spid="431107">
                                            <p:txEl>
                                              <p:pRg st="10" end="10"/>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431107">
                                            <p:txEl>
                                              <p:pRg st="10" end="10"/>
                                            </p:txEl>
                                          </p:spTgt>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431107">
                                            <p:txEl>
                                              <p:pRg st="11" end="11"/>
                                            </p:txEl>
                                          </p:spTgt>
                                        </p:tgtEl>
                                        <p:attrNameLst>
                                          <p:attrName>style.visibility</p:attrName>
                                        </p:attrNameLst>
                                      </p:cBhvr>
                                      <p:to>
                                        <p:strVal val="visible"/>
                                      </p:to>
                                    </p:set>
                                    <p:anim calcmode="lin" valueType="num">
                                      <p:cBhvr additive="base">
                                        <p:cTn id="57" dur="500" fill="hold"/>
                                        <p:tgtEl>
                                          <p:spTgt spid="431107">
                                            <p:txEl>
                                              <p:pRg st="11" end="11"/>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431107">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0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3.5</a:t>
            </a:r>
          </a:p>
        </p:txBody>
      </p:sp>
      <p:sp>
        <p:nvSpPr>
          <p:cNvPr id="3" name="Content Placeholder 2"/>
          <p:cNvSpPr>
            <a:spLocks noGrp="1"/>
          </p:cNvSpPr>
          <p:nvPr>
            <p:ph idx="1"/>
          </p:nvPr>
        </p:nvSpPr>
        <p:spPr>
          <a:xfrm>
            <a:off x="1981200" y="1587501"/>
            <a:ext cx="8305800" cy="3263900"/>
          </a:xfrm>
        </p:spPr>
        <p:txBody>
          <a:bodyPr/>
          <a:lstStyle/>
          <a:p>
            <a:pPr>
              <a:lnSpc>
                <a:spcPct val="80000"/>
              </a:lnSpc>
              <a:tabLst>
                <a:tab pos="1139825" algn="l"/>
                <a:tab pos="1828800" algn="ctr"/>
                <a:tab pos="4684713" algn="l"/>
                <a:tab pos="5548313" algn="ctr"/>
              </a:tabLst>
            </a:pPr>
            <a:r>
              <a:rPr lang="en-US" dirty="0"/>
              <a:t>Note that the solution is asymmetric!</a:t>
            </a:r>
          </a:p>
          <a:p>
            <a:pPr lvl="1">
              <a:lnSpc>
                <a:spcPct val="80000"/>
              </a:lnSpc>
              <a:tabLst>
                <a:tab pos="1139825" algn="l"/>
                <a:tab pos="1828800" algn="ctr"/>
                <a:tab pos="4684713" algn="l"/>
                <a:tab pos="5548313" algn="ctr"/>
              </a:tabLst>
            </a:pPr>
            <a:r>
              <a:rPr lang="en-US" dirty="0" err="1"/>
              <a:t>Quzz</a:t>
            </a:r>
            <a:r>
              <a:rPr lang="en-US" dirty="0"/>
              <a:t>: does it work if Thread B also has a symmetric while loop?</a:t>
            </a:r>
          </a:p>
          <a:p>
            <a:pPr>
              <a:lnSpc>
                <a:spcPct val="80000"/>
              </a:lnSpc>
              <a:buClr>
                <a:srgbClr val="660000"/>
              </a:buClr>
              <a:buNone/>
              <a:tabLst>
                <a:tab pos="1139825" algn="l"/>
                <a:tab pos="1828800" algn="ctr"/>
                <a:tab pos="4684713" algn="l"/>
                <a:tab pos="5548313" algn="ctr"/>
              </a:tabLst>
            </a:pPr>
            <a:r>
              <a:rPr lang="en-US" sz="1700" dirty="0">
                <a:solidFill>
                  <a:srgbClr val="000000"/>
                </a:solidFill>
              </a:rPr>
              <a:t>			</a:t>
            </a:r>
            <a:r>
              <a:rPr lang="en-US" sz="1700" u="sng" dirty="0">
                <a:solidFill>
                  <a:srgbClr val="000000"/>
                </a:solidFill>
              </a:rPr>
              <a:t>Thread A</a:t>
            </a:r>
            <a:r>
              <a:rPr lang="en-US" sz="1700" dirty="0">
                <a:solidFill>
                  <a:srgbClr val="000000"/>
                </a:solidFill>
              </a:rPr>
              <a:t>		</a:t>
            </a:r>
            <a:r>
              <a:rPr lang="en-US" sz="1700" u="sng" dirty="0">
                <a:solidFill>
                  <a:srgbClr val="000000"/>
                </a:solidFill>
              </a:rPr>
              <a:t>Thread B</a:t>
            </a:r>
          </a:p>
          <a:p>
            <a:pPr>
              <a:lnSpc>
                <a:spcPct val="80000"/>
              </a:lnSpc>
              <a:buClr>
                <a:srgbClr val="660000"/>
              </a:buClr>
              <a:buNone/>
              <a:tabLst>
                <a:tab pos="1139825" algn="l"/>
                <a:tab pos="1828800" algn="ctr"/>
                <a:tab pos="4684713" algn="l"/>
                <a:tab pos="5548313" algn="ctr"/>
              </a:tabLst>
            </a:pPr>
            <a:r>
              <a:rPr lang="en-US" sz="1700" dirty="0">
                <a:solidFill>
                  <a:srgbClr val="000000"/>
                </a:solidFill>
                <a:latin typeface="Courier New" pitchFamily="49" charset="0"/>
              </a:rPr>
              <a:t>		leave note A;	leave note B;</a:t>
            </a:r>
            <a:br>
              <a:rPr lang="en-US" sz="1700" dirty="0">
                <a:solidFill>
                  <a:srgbClr val="000000"/>
                </a:solidFill>
                <a:latin typeface="Courier New" pitchFamily="49" charset="0"/>
              </a:rPr>
            </a:br>
            <a:r>
              <a:rPr lang="en-US" sz="1700" dirty="0">
                <a:solidFill>
                  <a:srgbClr val="000000"/>
                </a:solidFill>
                <a:latin typeface="Courier New" pitchFamily="49" charset="0"/>
              </a:rPr>
              <a:t>	while (note B) {	while (note A) {</a:t>
            </a:r>
            <a:br>
              <a:rPr lang="en-US" sz="1700" dirty="0">
                <a:solidFill>
                  <a:srgbClr val="000000"/>
                </a:solidFill>
                <a:latin typeface="Courier New" pitchFamily="49" charset="0"/>
              </a:rPr>
            </a:br>
            <a:r>
              <a:rPr lang="en-US" sz="1700" dirty="0">
                <a:solidFill>
                  <a:srgbClr val="000000"/>
                </a:solidFill>
                <a:latin typeface="Courier New" pitchFamily="49" charset="0"/>
              </a:rPr>
              <a:t>	   do nothing;	   do nothing;</a:t>
            </a:r>
            <a:br>
              <a:rPr lang="en-US" sz="1700" dirty="0">
                <a:solidFill>
                  <a:srgbClr val="000000"/>
                </a:solidFill>
                <a:latin typeface="Courier New" pitchFamily="49" charset="0"/>
              </a:rPr>
            </a:br>
            <a:r>
              <a:rPr lang="en-US" sz="1700" dirty="0">
                <a:solidFill>
                  <a:srgbClr val="000000"/>
                </a:solidFill>
                <a:latin typeface="Courier New" pitchFamily="49" charset="0"/>
              </a:rPr>
              <a:t>	}		}</a:t>
            </a:r>
            <a:br>
              <a:rPr lang="en-US" sz="1700" dirty="0">
                <a:solidFill>
                  <a:srgbClr val="000000"/>
                </a:solidFill>
                <a:latin typeface="Courier New" pitchFamily="49" charset="0"/>
              </a:rPr>
            </a:br>
            <a:r>
              <a:rPr lang="en-US" sz="1700" dirty="0">
                <a:solidFill>
                  <a:srgbClr val="000000"/>
                </a:solidFill>
                <a:latin typeface="Courier New" pitchFamily="49" charset="0"/>
              </a:rPr>
              <a:t>	if (</a:t>
            </a:r>
            <a:r>
              <a:rPr lang="en-US" sz="1700" dirty="0" err="1">
                <a:solidFill>
                  <a:srgbClr val="000000"/>
                </a:solidFill>
                <a:latin typeface="Courier New" pitchFamily="49" charset="0"/>
              </a:rPr>
              <a:t>noMilk</a:t>
            </a:r>
            <a:r>
              <a:rPr lang="en-US" sz="1700" dirty="0">
                <a:solidFill>
                  <a:srgbClr val="000000"/>
                </a:solidFill>
                <a:latin typeface="Courier New" pitchFamily="49" charset="0"/>
              </a:rPr>
              <a:t>) {	if (</a:t>
            </a:r>
            <a:r>
              <a:rPr lang="en-US" sz="1700" dirty="0" err="1">
                <a:solidFill>
                  <a:srgbClr val="000000"/>
                </a:solidFill>
                <a:latin typeface="Courier New" pitchFamily="49" charset="0"/>
              </a:rPr>
              <a:t>noMilk</a:t>
            </a:r>
            <a:r>
              <a:rPr lang="en-US" sz="1700" dirty="0">
                <a:solidFill>
                  <a:srgbClr val="000000"/>
                </a:solidFill>
                <a:latin typeface="Courier New" pitchFamily="49" charset="0"/>
              </a:rPr>
              <a:t>) {   </a:t>
            </a:r>
            <a:br>
              <a:rPr lang="en-US" sz="1700" dirty="0">
                <a:solidFill>
                  <a:srgbClr val="000000"/>
                </a:solidFill>
                <a:latin typeface="Courier New" pitchFamily="49" charset="0"/>
              </a:rPr>
            </a:br>
            <a:r>
              <a:rPr lang="en-US" sz="1700" dirty="0">
                <a:solidFill>
                  <a:srgbClr val="000000"/>
                </a:solidFill>
                <a:latin typeface="Courier New" pitchFamily="49" charset="0"/>
              </a:rPr>
              <a:t>	   buy milk;	    buy milk; </a:t>
            </a:r>
            <a:br>
              <a:rPr lang="en-US" sz="1700" dirty="0">
                <a:solidFill>
                  <a:srgbClr val="000000"/>
                </a:solidFill>
                <a:latin typeface="Courier New" pitchFamily="49" charset="0"/>
              </a:rPr>
            </a:br>
            <a:r>
              <a:rPr lang="en-US" sz="1700" dirty="0">
                <a:solidFill>
                  <a:srgbClr val="000000"/>
                </a:solidFill>
                <a:latin typeface="Courier New" pitchFamily="49" charset="0"/>
              </a:rPr>
              <a:t>	}		}</a:t>
            </a:r>
            <a:br>
              <a:rPr lang="en-US" sz="1700" dirty="0">
                <a:solidFill>
                  <a:srgbClr val="000000"/>
                </a:solidFill>
                <a:latin typeface="Courier New" pitchFamily="49" charset="0"/>
              </a:rPr>
            </a:br>
            <a:r>
              <a:rPr lang="en-US" sz="1700" dirty="0">
                <a:solidFill>
                  <a:srgbClr val="000000"/>
                </a:solidFill>
                <a:latin typeface="Courier New" pitchFamily="49" charset="0"/>
              </a:rPr>
              <a:t>	remove note A;	remove note B;</a:t>
            </a:r>
            <a:endParaRPr lang="en-US" sz="2700" dirty="0">
              <a:solidFill>
                <a:srgbClr val="000000"/>
              </a:solidFill>
            </a:endParaRPr>
          </a:p>
        </p:txBody>
      </p:sp>
      <p:sp>
        <p:nvSpPr>
          <p:cNvPr id="4" name="Slide Number Placeholder 3"/>
          <p:cNvSpPr>
            <a:spLocks noGrp="1"/>
          </p:cNvSpPr>
          <p:nvPr>
            <p:ph type="sldNum" sz="quarter" idx="10"/>
          </p:nvPr>
        </p:nvSpPr>
        <p:spPr/>
        <p:txBody>
          <a:bodyPr/>
          <a:lstStyle/>
          <a:p>
            <a:pPr>
              <a:defRPr/>
            </a:pPr>
            <a:fld id="{78997615-6873-405D-B80D-4D52F6DDA5E8}" type="slidenum">
              <a:rPr lang="en-US" altLang="zh-CN">
                <a:solidFill>
                  <a:srgbClr val="000000"/>
                </a:solidFill>
                <a:cs typeface="+mn-cs"/>
              </a:rPr>
              <a:pPr>
                <a:defRPr/>
              </a:pPr>
              <a:t>12</a:t>
            </a:fld>
            <a:endParaRPr lang="en-US" altLang="zh-CN" dirty="0">
              <a:solidFill>
                <a:srgbClr val="000000"/>
              </a:solidFill>
              <a:cs typeface="+mn-cs"/>
            </a:endParaRPr>
          </a:p>
        </p:txBody>
      </p:sp>
      <p:grpSp>
        <p:nvGrpSpPr>
          <p:cNvPr id="6" name="Group 5"/>
          <p:cNvGrpSpPr/>
          <p:nvPr/>
        </p:nvGrpSpPr>
        <p:grpSpPr>
          <a:xfrm>
            <a:off x="4756358" y="2958014"/>
            <a:ext cx="5911643" cy="372645"/>
            <a:chOff x="3341258" y="2650755"/>
            <a:chExt cx="5911643" cy="372645"/>
          </a:xfrm>
        </p:grpSpPr>
        <p:grpSp>
          <p:nvGrpSpPr>
            <p:cNvPr id="7" name="Group 4"/>
            <p:cNvGrpSpPr/>
            <p:nvPr/>
          </p:nvGrpSpPr>
          <p:grpSpPr>
            <a:xfrm>
              <a:off x="7114814" y="2650755"/>
              <a:ext cx="2138087" cy="369332"/>
              <a:chOff x="5983358" y="3378342"/>
              <a:chExt cx="2138087" cy="369332"/>
            </a:xfrm>
          </p:grpSpPr>
          <p:cxnSp>
            <p:nvCxnSpPr>
              <p:cNvPr id="11" name="Straight Arrow Connector 10"/>
              <p:cNvCxnSpPr/>
              <p:nvPr/>
            </p:nvCxnSpPr>
            <p:spPr bwMode="auto">
              <a:xfrm rot="10800000" flipV="1">
                <a:off x="5983358" y="3707295"/>
                <a:ext cx="1838739" cy="9939"/>
              </a:xfrm>
              <a:prstGeom prst="straightConnector1">
                <a:avLst/>
              </a:prstGeom>
              <a:solidFill>
                <a:schemeClr val="bg1"/>
              </a:solidFill>
              <a:ln w="38100" cap="flat" cmpd="sng" algn="ctr">
                <a:solidFill>
                  <a:schemeClr val="tx1"/>
                </a:solidFill>
                <a:prstDash val="solid"/>
                <a:round/>
                <a:headEnd type="none" w="med" len="med"/>
                <a:tailEnd type="arrow"/>
              </a:ln>
              <a:effectLst/>
            </p:spPr>
          </p:cxnSp>
          <p:sp>
            <p:nvSpPr>
              <p:cNvPr id="12" name="TextBox 11"/>
              <p:cNvSpPr txBox="1"/>
              <p:nvPr/>
            </p:nvSpPr>
            <p:spPr>
              <a:xfrm>
                <a:off x="5993940" y="3378342"/>
                <a:ext cx="2127505" cy="369332"/>
              </a:xfrm>
              <a:prstGeom prst="rect">
                <a:avLst/>
              </a:prstGeom>
              <a:noFill/>
            </p:spPr>
            <p:txBody>
              <a:bodyPr wrap="none" rtlCol="0">
                <a:spAutoFit/>
              </a:bodyPr>
              <a:lstStyle/>
              <a:p>
                <a:pPr algn="ctr"/>
                <a:r>
                  <a:rPr lang="en-US" b="0" dirty="0">
                    <a:solidFill>
                      <a:srgbClr val="000000"/>
                    </a:solidFill>
                    <a:latin typeface="Times New Roman" pitchFamily="18" charset="0"/>
                    <a:ea typeface="+mn-ea"/>
                    <a:cs typeface="+mn-cs"/>
                  </a:rPr>
                  <a:t>Context-switch point</a:t>
                </a:r>
              </a:p>
            </p:txBody>
          </p:sp>
        </p:grpSp>
        <p:grpSp>
          <p:nvGrpSpPr>
            <p:cNvPr id="8" name="Group 7"/>
            <p:cNvGrpSpPr/>
            <p:nvPr/>
          </p:nvGrpSpPr>
          <p:grpSpPr>
            <a:xfrm>
              <a:off x="3341258" y="2654068"/>
              <a:ext cx="2138087" cy="369332"/>
              <a:chOff x="5983358" y="3378342"/>
              <a:chExt cx="2138087" cy="369332"/>
            </a:xfrm>
          </p:grpSpPr>
          <p:cxnSp>
            <p:nvCxnSpPr>
              <p:cNvPr id="9" name="Straight Arrow Connector 8"/>
              <p:cNvCxnSpPr/>
              <p:nvPr/>
            </p:nvCxnSpPr>
            <p:spPr bwMode="auto">
              <a:xfrm rot="10800000" flipV="1">
                <a:off x="5983358" y="3707295"/>
                <a:ext cx="1838739" cy="9939"/>
              </a:xfrm>
              <a:prstGeom prst="straightConnector1">
                <a:avLst/>
              </a:prstGeom>
              <a:solidFill>
                <a:schemeClr val="bg1"/>
              </a:solidFill>
              <a:ln w="38100" cap="flat" cmpd="sng" algn="ctr">
                <a:solidFill>
                  <a:schemeClr val="tx1"/>
                </a:solidFill>
                <a:prstDash val="solid"/>
                <a:round/>
                <a:headEnd type="none" w="med" len="med"/>
                <a:tailEnd type="arrow"/>
              </a:ln>
              <a:effectLst/>
            </p:spPr>
          </p:cxnSp>
          <p:sp>
            <p:nvSpPr>
              <p:cNvPr id="10" name="TextBox 9"/>
              <p:cNvSpPr txBox="1"/>
              <p:nvPr/>
            </p:nvSpPr>
            <p:spPr>
              <a:xfrm>
                <a:off x="5993940" y="3378342"/>
                <a:ext cx="2127505" cy="369332"/>
              </a:xfrm>
              <a:prstGeom prst="rect">
                <a:avLst/>
              </a:prstGeom>
              <a:noFill/>
            </p:spPr>
            <p:txBody>
              <a:bodyPr wrap="none" rtlCol="0">
                <a:spAutoFit/>
              </a:bodyPr>
              <a:lstStyle/>
              <a:p>
                <a:pPr algn="ctr"/>
                <a:r>
                  <a:rPr lang="en-US" b="0" dirty="0">
                    <a:solidFill>
                      <a:srgbClr val="000000"/>
                    </a:solidFill>
                    <a:latin typeface="Times New Roman" pitchFamily="18" charset="0"/>
                    <a:ea typeface="+mn-ea"/>
                    <a:cs typeface="+mn-cs"/>
                  </a:rPr>
                  <a:t>Context-switch point</a:t>
                </a:r>
              </a:p>
            </p:txBody>
          </p:sp>
        </p:grpSp>
      </p:grpSp>
      <p:sp>
        <p:nvSpPr>
          <p:cNvPr id="13" name="Content Placeholder 2"/>
          <p:cNvSpPr txBox="1">
            <a:spLocks/>
          </p:cNvSpPr>
          <p:nvPr/>
        </p:nvSpPr>
        <p:spPr bwMode="auto">
          <a:xfrm>
            <a:off x="1930400" y="5143502"/>
            <a:ext cx="8305800" cy="8254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450850" indent="-436563">
              <a:lnSpc>
                <a:spcPct val="80000"/>
              </a:lnSpc>
              <a:spcBef>
                <a:spcPct val="20000"/>
              </a:spcBef>
              <a:buClr>
                <a:srgbClr val="999966"/>
              </a:buClr>
              <a:buSzPct val="85000"/>
              <a:tabLst>
                <a:tab pos="1139825" algn="l"/>
                <a:tab pos="1828800" algn="ctr"/>
                <a:tab pos="4684713" algn="l"/>
                <a:tab pos="5548313" algn="ctr"/>
              </a:tabLst>
            </a:pPr>
            <a:r>
              <a:rPr lang="en-US" sz="2800" b="0" kern="0" dirty="0">
                <a:solidFill>
                  <a:srgbClr val="000000"/>
                </a:solidFill>
                <a:latin typeface="Helvetica"/>
                <a:ea typeface="+mn-ea"/>
                <a:cs typeface="+mn-cs"/>
              </a:rPr>
              <a:t>	No. Each thread can leave a note, then go into infinite while loop.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p:nvPr>
        </p:nvSpPr>
        <p:spPr/>
        <p:txBody>
          <a:bodyPr/>
          <a:lstStyle/>
          <a:p>
            <a:r>
              <a:rPr lang="en-US" dirty="0"/>
              <a:t>Solution #3 Discussions</a:t>
            </a:r>
          </a:p>
        </p:txBody>
      </p:sp>
      <p:sp>
        <p:nvSpPr>
          <p:cNvPr id="434179" name="Rectangle 3"/>
          <p:cNvSpPr>
            <a:spLocks noGrp="1" noChangeArrowheads="1"/>
          </p:cNvSpPr>
          <p:nvPr>
            <p:ph type="body" idx="1"/>
          </p:nvPr>
        </p:nvSpPr>
        <p:spPr>
          <a:xfrm>
            <a:off x="1628775" y="1563329"/>
            <a:ext cx="8839200" cy="5294670"/>
          </a:xfrm>
        </p:spPr>
        <p:txBody>
          <a:bodyPr>
            <a:normAutofit fontScale="92500"/>
          </a:bodyPr>
          <a:lstStyle/>
          <a:p>
            <a:pPr>
              <a:lnSpc>
                <a:spcPct val="80000"/>
              </a:lnSpc>
            </a:pPr>
            <a:r>
              <a:rPr lang="en-US" dirty="0"/>
              <a:t>Solution #3 works, but it’s really unsatisfactory</a:t>
            </a:r>
          </a:p>
          <a:p>
            <a:pPr lvl="1">
              <a:lnSpc>
                <a:spcPct val="80000"/>
              </a:lnSpc>
            </a:pPr>
            <a:r>
              <a:rPr lang="en-US" dirty="0"/>
              <a:t>Really complex – even for this simple an example</a:t>
            </a:r>
          </a:p>
          <a:p>
            <a:pPr lvl="2">
              <a:lnSpc>
                <a:spcPct val="80000"/>
              </a:lnSpc>
            </a:pPr>
            <a:r>
              <a:rPr lang="en-US" dirty="0"/>
              <a:t>Hard to convince yourself that this really works</a:t>
            </a:r>
          </a:p>
          <a:p>
            <a:pPr lvl="1">
              <a:lnSpc>
                <a:spcPct val="80000"/>
              </a:lnSpc>
            </a:pPr>
            <a:r>
              <a:rPr lang="en-US" dirty="0"/>
              <a:t>A’s code is different from B’s – what if lots of threads?</a:t>
            </a:r>
          </a:p>
          <a:p>
            <a:pPr lvl="2">
              <a:lnSpc>
                <a:spcPct val="80000"/>
              </a:lnSpc>
            </a:pPr>
            <a:r>
              <a:rPr lang="en-US" dirty="0"/>
              <a:t>Code would have to be slightly different for each thread</a:t>
            </a:r>
          </a:p>
          <a:p>
            <a:pPr lvl="1">
              <a:lnSpc>
                <a:spcPct val="80000"/>
              </a:lnSpc>
            </a:pPr>
            <a:r>
              <a:rPr lang="en-US" dirty="0"/>
              <a:t>While A is waiting, it is consuming CPU time</a:t>
            </a:r>
          </a:p>
          <a:p>
            <a:pPr lvl="2">
              <a:lnSpc>
                <a:spcPct val="80000"/>
              </a:lnSpc>
            </a:pPr>
            <a:r>
              <a:rPr lang="en-US" dirty="0"/>
              <a:t>This is called “busy-waiting”</a:t>
            </a:r>
          </a:p>
          <a:p>
            <a:pPr>
              <a:lnSpc>
                <a:spcPct val="80000"/>
              </a:lnSpc>
            </a:pPr>
            <a:r>
              <a:rPr lang="en-US" dirty="0"/>
              <a:t>There’s a better way</a:t>
            </a:r>
          </a:p>
          <a:p>
            <a:pPr lvl="1">
              <a:lnSpc>
                <a:spcPct val="80000"/>
              </a:lnSpc>
            </a:pPr>
            <a:r>
              <a:rPr lang="en-US" dirty="0"/>
              <a:t>Have hardware provide better (higher-level) primitives than atomic load and store</a:t>
            </a:r>
          </a:p>
          <a:p>
            <a:pPr lvl="1">
              <a:lnSpc>
                <a:spcPct val="80000"/>
              </a:lnSpc>
            </a:pPr>
            <a:r>
              <a:rPr lang="en-US" dirty="0"/>
              <a:t>Build even higher-level programming abstractions on this new hardware support</a:t>
            </a:r>
          </a:p>
          <a:p>
            <a:pPr lvl="1">
              <a:lnSpc>
                <a:spcPct val="80000"/>
              </a:lnSpc>
              <a:buFontTx/>
              <a:buNone/>
            </a:pPr>
            <a:endParaRPr lang="en-US" dirty="0"/>
          </a:p>
        </p:txBody>
      </p:sp>
      <p:sp>
        <p:nvSpPr>
          <p:cNvPr id="4" name="Slide Number Placeholder 3"/>
          <p:cNvSpPr>
            <a:spLocks noGrp="1"/>
          </p:cNvSpPr>
          <p:nvPr>
            <p:ph type="sldNum" sz="quarter" idx="10"/>
          </p:nvPr>
        </p:nvSpPr>
        <p:spPr>
          <a:xfrm>
            <a:off x="8077200" y="6299200"/>
            <a:ext cx="2133600" cy="457200"/>
          </a:xfrm>
        </p:spPr>
        <p:txBody>
          <a:bodyPr/>
          <a:lstStyle/>
          <a:p>
            <a:pPr>
              <a:defRPr/>
            </a:pPr>
            <a:fld id="{78997615-6873-405D-B80D-4D52F6DDA5E8}" type="slidenum">
              <a:rPr lang="en-US" altLang="zh-CN">
                <a:solidFill>
                  <a:srgbClr val="000000"/>
                </a:solidFill>
                <a:cs typeface="+mn-cs"/>
              </a:rPr>
              <a:pPr>
                <a:defRPr/>
              </a:pPr>
              <a:t>13</a:t>
            </a:fld>
            <a:endParaRPr lang="en-US" altLang="zh-CN" dirty="0">
              <a:solidFill>
                <a:srgbClr val="000000"/>
              </a:solidFill>
              <a:cs typeface="+mn-cs"/>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5202" name="Rectangle 2"/>
          <p:cNvSpPr>
            <a:spLocks noGrp="1" noChangeArrowheads="1"/>
          </p:cNvSpPr>
          <p:nvPr>
            <p:ph type="title"/>
          </p:nvPr>
        </p:nvSpPr>
        <p:spPr/>
        <p:txBody>
          <a:bodyPr/>
          <a:lstStyle/>
          <a:p>
            <a:r>
              <a:rPr lang="en-US"/>
              <a:t>Too Much Milk: Solution #4</a:t>
            </a:r>
          </a:p>
        </p:txBody>
      </p:sp>
      <p:sp>
        <p:nvSpPr>
          <p:cNvPr id="435203" name="Rectangle 3"/>
          <p:cNvSpPr>
            <a:spLocks noGrp="1" noChangeArrowheads="1"/>
          </p:cNvSpPr>
          <p:nvPr>
            <p:ph type="body" idx="1"/>
          </p:nvPr>
        </p:nvSpPr>
        <p:spPr>
          <a:xfrm>
            <a:off x="1728788" y="1602658"/>
            <a:ext cx="8939212" cy="5064842"/>
          </a:xfrm>
        </p:spPr>
        <p:txBody>
          <a:bodyPr>
            <a:normAutofit fontScale="85000" lnSpcReduction="10000"/>
          </a:bodyPr>
          <a:lstStyle/>
          <a:p>
            <a:pPr>
              <a:lnSpc>
                <a:spcPct val="80000"/>
              </a:lnSpc>
            </a:pPr>
            <a:r>
              <a:rPr lang="en-US" dirty="0"/>
              <a:t>We need to protect a single “Critical-Section” piece of code for each thread:</a:t>
            </a:r>
          </a:p>
          <a:p>
            <a:pPr>
              <a:lnSpc>
                <a:spcPct val="80000"/>
              </a:lnSpc>
              <a:buFontTx/>
              <a:buNone/>
            </a:pPr>
            <a:r>
              <a:rPr lang="en-US" sz="2000" dirty="0">
                <a:latin typeface="Courier New" pitchFamily="49" charset="0"/>
              </a:rPr>
              <a:t>			</a:t>
            </a:r>
            <a:r>
              <a:rPr lang="en-US" sz="2000" dirty="0">
                <a:solidFill>
                  <a:schemeClr val="hlink"/>
                </a:solidFill>
                <a:latin typeface="Courier New" pitchFamily="49" charset="0"/>
              </a:rPr>
              <a:t>if (</a:t>
            </a:r>
            <a:r>
              <a:rPr lang="en-US" sz="2000" dirty="0" err="1">
                <a:solidFill>
                  <a:schemeClr val="hlink"/>
                </a:solidFill>
                <a:latin typeface="Courier New" pitchFamily="49" charset="0"/>
              </a:rPr>
              <a:t>noMilk</a:t>
            </a:r>
            <a:r>
              <a:rPr lang="en-US" sz="2000" dirty="0">
                <a:solidFill>
                  <a:schemeClr val="hlink"/>
                </a:solidFill>
                <a:latin typeface="Courier New" pitchFamily="49" charset="0"/>
              </a:rPr>
              <a:t>) {	</a:t>
            </a:r>
            <a:br>
              <a:rPr lang="en-US" sz="2000" dirty="0">
                <a:solidFill>
                  <a:schemeClr val="hlink"/>
                </a:solidFill>
                <a:latin typeface="Courier New" pitchFamily="49" charset="0"/>
              </a:rPr>
            </a:br>
            <a:r>
              <a:rPr lang="en-US" sz="2000" dirty="0">
                <a:solidFill>
                  <a:schemeClr val="hlink"/>
                </a:solidFill>
                <a:latin typeface="Courier New" pitchFamily="49" charset="0"/>
              </a:rPr>
              <a:t>   		   buy milk;	</a:t>
            </a:r>
            <a:br>
              <a:rPr lang="en-US" sz="2000" dirty="0">
                <a:solidFill>
                  <a:schemeClr val="hlink"/>
                </a:solidFill>
                <a:latin typeface="Courier New" pitchFamily="49" charset="0"/>
              </a:rPr>
            </a:br>
            <a:r>
              <a:rPr lang="en-US" sz="2000" dirty="0">
                <a:solidFill>
                  <a:schemeClr val="hlink"/>
                </a:solidFill>
                <a:latin typeface="Courier New" pitchFamily="49" charset="0"/>
              </a:rPr>
              <a:t>		}	</a:t>
            </a:r>
            <a:endParaRPr lang="en-US" dirty="0"/>
          </a:p>
          <a:p>
            <a:pPr>
              <a:lnSpc>
                <a:spcPct val="80000"/>
              </a:lnSpc>
              <a:spcBef>
                <a:spcPct val="25000"/>
              </a:spcBef>
            </a:pPr>
            <a:r>
              <a:rPr lang="en-US" dirty="0"/>
              <a:t>Suppose we have some sort of implementation of a lock (more in a moment). </a:t>
            </a:r>
          </a:p>
          <a:p>
            <a:pPr lvl="1">
              <a:lnSpc>
                <a:spcPct val="80000"/>
              </a:lnSpc>
              <a:spcBef>
                <a:spcPct val="25000"/>
              </a:spcBef>
            </a:pPr>
            <a:r>
              <a:rPr lang="en-US" dirty="0" err="1">
                <a:solidFill>
                  <a:schemeClr val="hlink"/>
                </a:solidFill>
                <a:latin typeface="Courier New" pitchFamily="49" charset="0"/>
              </a:rPr>
              <a:t>Lock.Acquire</a:t>
            </a:r>
            <a:r>
              <a:rPr lang="en-US" dirty="0">
                <a:solidFill>
                  <a:schemeClr val="hlink"/>
                </a:solidFill>
                <a:latin typeface="Courier New" pitchFamily="49" charset="0"/>
              </a:rPr>
              <a:t>()</a:t>
            </a:r>
            <a:r>
              <a:rPr lang="en-US" dirty="0"/>
              <a:t> – wait until lock is free, then grab</a:t>
            </a:r>
          </a:p>
          <a:p>
            <a:pPr lvl="1">
              <a:lnSpc>
                <a:spcPct val="80000"/>
              </a:lnSpc>
              <a:spcBef>
                <a:spcPct val="25000"/>
              </a:spcBef>
            </a:pPr>
            <a:r>
              <a:rPr lang="en-US" dirty="0" err="1">
                <a:solidFill>
                  <a:schemeClr val="hlink"/>
                </a:solidFill>
                <a:latin typeface="Courier New" pitchFamily="49" charset="0"/>
              </a:rPr>
              <a:t>Lock.Release</a:t>
            </a:r>
            <a:r>
              <a:rPr lang="en-US" dirty="0">
                <a:solidFill>
                  <a:schemeClr val="hlink"/>
                </a:solidFill>
                <a:latin typeface="Courier New" pitchFamily="49" charset="0"/>
              </a:rPr>
              <a:t>()</a:t>
            </a:r>
            <a:r>
              <a:rPr lang="en-US" dirty="0"/>
              <a:t> – Unlock, waking up anyone waiting</a:t>
            </a:r>
          </a:p>
          <a:p>
            <a:pPr lvl="1">
              <a:lnSpc>
                <a:spcPct val="80000"/>
              </a:lnSpc>
              <a:spcBef>
                <a:spcPct val="25000"/>
              </a:spcBef>
            </a:pPr>
            <a:r>
              <a:rPr lang="en-US" dirty="0"/>
              <a:t>These must be atomic operations – if two threads are waiting for the lock and both see it’s free, only one succeeds to grab the lock</a:t>
            </a:r>
          </a:p>
          <a:p>
            <a:pPr>
              <a:lnSpc>
                <a:spcPct val="80000"/>
              </a:lnSpc>
              <a:spcBef>
                <a:spcPct val="25000"/>
              </a:spcBef>
            </a:pPr>
            <a:r>
              <a:rPr lang="en-US" dirty="0"/>
              <a:t>Then, our milk solution is easy:</a:t>
            </a:r>
          </a:p>
          <a:p>
            <a:pPr>
              <a:lnSpc>
                <a:spcPct val="80000"/>
              </a:lnSpc>
              <a:spcBef>
                <a:spcPct val="25000"/>
              </a:spcBef>
              <a:buFontTx/>
              <a:buNone/>
            </a:pPr>
            <a:r>
              <a:rPr lang="en-US" dirty="0"/>
              <a:t>	</a:t>
            </a:r>
            <a:r>
              <a:rPr lang="en-US" sz="2000" dirty="0">
                <a:latin typeface="Courier New" pitchFamily="49" charset="0"/>
              </a:rPr>
              <a:t>	</a:t>
            </a:r>
            <a:r>
              <a:rPr lang="en-US" sz="2000" dirty="0" err="1">
                <a:latin typeface="Courier New" pitchFamily="49" charset="0"/>
              </a:rPr>
              <a:t>milklock.Acquire</a:t>
            </a:r>
            <a:r>
              <a:rPr lang="en-US" sz="2000" dirty="0">
                <a:latin typeface="Courier New" pitchFamily="49" charset="0"/>
              </a:rPr>
              <a:t>();</a:t>
            </a:r>
          </a:p>
          <a:p>
            <a:pPr>
              <a:lnSpc>
                <a:spcPct val="80000"/>
              </a:lnSpc>
              <a:spcBef>
                <a:spcPct val="25000"/>
              </a:spcBef>
              <a:buFontTx/>
              <a:buNone/>
            </a:pPr>
            <a:r>
              <a:rPr lang="en-US" sz="2000" dirty="0">
                <a:latin typeface="Courier New" pitchFamily="49" charset="0"/>
              </a:rPr>
              <a:t>		if (</a:t>
            </a:r>
            <a:r>
              <a:rPr lang="en-US" sz="2000" dirty="0" err="1">
                <a:latin typeface="Courier New" pitchFamily="49" charset="0"/>
              </a:rPr>
              <a:t>nomilk</a:t>
            </a:r>
            <a:r>
              <a:rPr lang="en-US" sz="2000" dirty="0">
                <a:latin typeface="Courier New" pitchFamily="49" charset="0"/>
              </a:rPr>
              <a:t>)</a:t>
            </a:r>
          </a:p>
          <a:p>
            <a:pPr>
              <a:lnSpc>
                <a:spcPct val="80000"/>
              </a:lnSpc>
              <a:spcBef>
                <a:spcPct val="25000"/>
              </a:spcBef>
              <a:buFontTx/>
              <a:buNone/>
            </a:pPr>
            <a:r>
              <a:rPr lang="en-US" sz="2000" dirty="0">
                <a:latin typeface="Courier New" pitchFamily="49" charset="0"/>
              </a:rPr>
              <a:t>		   buy milk;</a:t>
            </a:r>
          </a:p>
          <a:p>
            <a:pPr>
              <a:lnSpc>
                <a:spcPct val="80000"/>
              </a:lnSpc>
              <a:spcBef>
                <a:spcPct val="25000"/>
              </a:spcBef>
              <a:buFontTx/>
              <a:buNone/>
            </a:pPr>
            <a:r>
              <a:rPr lang="en-US" sz="2000" dirty="0">
                <a:latin typeface="Courier New" pitchFamily="49" charset="0"/>
              </a:rPr>
              <a:t>		</a:t>
            </a:r>
            <a:r>
              <a:rPr lang="en-US" sz="2000" dirty="0" err="1">
                <a:latin typeface="Courier New" pitchFamily="49" charset="0"/>
              </a:rPr>
              <a:t>milklock.Release</a:t>
            </a:r>
            <a:r>
              <a:rPr lang="en-US" sz="2000" dirty="0">
                <a:latin typeface="Courier New" pitchFamily="49" charset="0"/>
              </a:rPr>
              <a:t>();</a:t>
            </a:r>
          </a:p>
        </p:txBody>
      </p:sp>
      <p:sp>
        <p:nvSpPr>
          <p:cNvPr id="4" name="Slide Number Placeholder 3"/>
          <p:cNvSpPr>
            <a:spLocks noGrp="1"/>
          </p:cNvSpPr>
          <p:nvPr>
            <p:ph type="sldNum" sz="quarter" idx="10"/>
          </p:nvPr>
        </p:nvSpPr>
        <p:spPr>
          <a:xfrm>
            <a:off x="8077200" y="6299200"/>
            <a:ext cx="2133600" cy="457200"/>
          </a:xfrm>
        </p:spPr>
        <p:txBody>
          <a:bodyPr/>
          <a:lstStyle/>
          <a:p>
            <a:pPr>
              <a:defRPr/>
            </a:pPr>
            <a:fld id="{78997615-6873-405D-B80D-4D52F6DDA5E8}" type="slidenum">
              <a:rPr lang="en-US" altLang="zh-CN">
                <a:solidFill>
                  <a:srgbClr val="000000"/>
                </a:solidFill>
                <a:cs typeface="+mn-cs"/>
              </a:rPr>
              <a:pPr>
                <a:defRPr/>
              </a:pPr>
              <a:t>14</a:t>
            </a:fld>
            <a:endParaRPr lang="en-US" altLang="zh-CN" dirty="0">
              <a:solidFill>
                <a:srgbClr val="000000"/>
              </a:solidFill>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35203">
                                            <p:txEl>
                                              <p:pRg st="0" end="0"/>
                                            </p:txEl>
                                          </p:spTgt>
                                        </p:tgtEl>
                                        <p:attrNameLst>
                                          <p:attrName>style.visibility</p:attrName>
                                        </p:attrNameLst>
                                      </p:cBhvr>
                                      <p:to>
                                        <p:strVal val="visible"/>
                                      </p:to>
                                    </p:set>
                                    <p:anim calcmode="lin" valueType="num">
                                      <p:cBhvr additive="base">
                                        <p:cTn id="7" dur="500" fill="hold"/>
                                        <p:tgtEl>
                                          <p:spTgt spid="43520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352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35203">
                                            <p:txEl>
                                              <p:pRg st="1" end="1"/>
                                            </p:txEl>
                                          </p:spTgt>
                                        </p:tgtEl>
                                        <p:attrNameLst>
                                          <p:attrName>style.visibility</p:attrName>
                                        </p:attrNameLst>
                                      </p:cBhvr>
                                      <p:to>
                                        <p:strVal val="visible"/>
                                      </p:to>
                                    </p:set>
                                    <p:anim calcmode="lin" valueType="num">
                                      <p:cBhvr additive="base">
                                        <p:cTn id="13" dur="500" fill="hold"/>
                                        <p:tgtEl>
                                          <p:spTgt spid="43520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43520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435203">
                                            <p:txEl>
                                              <p:pRg st="2" end="2"/>
                                            </p:txEl>
                                          </p:spTgt>
                                        </p:tgtEl>
                                        <p:attrNameLst>
                                          <p:attrName>style.visibility</p:attrName>
                                        </p:attrNameLst>
                                      </p:cBhvr>
                                      <p:to>
                                        <p:strVal val="visible"/>
                                      </p:to>
                                    </p:set>
                                    <p:anim calcmode="lin" valueType="num">
                                      <p:cBhvr additive="base">
                                        <p:cTn id="19" dur="500" fill="hold"/>
                                        <p:tgtEl>
                                          <p:spTgt spid="43520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3520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35203">
                                            <p:txEl>
                                              <p:pRg st="3" end="3"/>
                                            </p:txEl>
                                          </p:spTgt>
                                        </p:tgtEl>
                                        <p:attrNameLst>
                                          <p:attrName>style.visibility</p:attrName>
                                        </p:attrNameLst>
                                      </p:cBhvr>
                                      <p:to>
                                        <p:strVal val="visible"/>
                                      </p:to>
                                    </p:set>
                                    <p:anim calcmode="lin" valueType="num">
                                      <p:cBhvr additive="base">
                                        <p:cTn id="25" dur="500" fill="hold"/>
                                        <p:tgtEl>
                                          <p:spTgt spid="435203">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3520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435203">
                                            <p:txEl>
                                              <p:pRg st="4" end="4"/>
                                            </p:txEl>
                                          </p:spTgt>
                                        </p:tgtEl>
                                        <p:attrNameLst>
                                          <p:attrName>style.visibility</p:attrName>
                                        </p:attrNameLst>
                                      </p:cBhvr>
                                      <p:to>
                                        <p:strVal val="visible"/>
                                      </p:to>
                                    </p:set>
                                    <p:anim calcmode="lin" valueType="num">
                                      <p:cBhvr additive="base">
                                        <p:cTn id="31" dur="500" fill="hold"/>
                                        <p:tgtEl>
                                          <p:spTgt spid="435203">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43520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435203">
                                            <p:txEl>
                                              <p:pRg st="5" end="5"/>
                                            </p:txEl>
                                          </p:spTgt>
                                        </p:tgtEl>
                                        <p:attrNameLst>
                                          <p:attrName>style.visibility</p:attrName>
                                        </p:attrNameLst>
                                      </p:cBhvr>
                                      <p:to>
                                        <p:strVal val="visible"/>
                                      </p:to>
                                    </p:set>
                                    <p:anim calcmode="lin" valueType="num">
                                      <p:cBhvr additive="base">
                                        <p:cTn id="37" dur="500" fill="hold"/>
                                        <p:tgtEl>
                                          <p:spTgt spid="435203">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43520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435203">
                                            <p:txEl>
                                              <p:pRg st="6" end="6"/>
                                            </p:txEl>
                                          </p:spTgt>
                                        </p:tgtEl>
                                        <p:attrNameLst>
                                          <p:attrName>style.visibility</p:attrName>
                                        </p:attrNameLst>
                                      </p:cBhvr>
                                      <p:to>
                                        <p:strVal val="visible"/>
                                      </p:to>
                                    </p:set>
                                    <p:anim calcmode="lin" valueType="num">
                                      <p:cBhvr additive="base">
                                        <p:cTn id="43" dur="500" fill="hold"/>
                                        <p:tgtEl>
                                          <p:spTgt spid="435203">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435203">
                                            <p:txEl>
                                              <p:pRg st="6" end="6"/>
                                            </p:txEl>
                                          </p:spTgt>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435203">
                                            <p:txEl>
                                              <p:pRg st="7" end="7"/>
                                            </p:txEl>
                                          </p:spTgt>
                                        </p:tgtEl>
                                        <p:attrNameLst>
                                          <p:attrName>style.visibility</p:attrName>
                                        </p:attrNameLst>
                                      </p:cBhvr>
                                      <p:to>
                                        <p:strVal val="visible"/>
                                      </p:to>
                                    </p:set>
                                    <p:anim calcmode="lin" valueType="num">
                                      <p:cBhvr additive="base">
                                        <p:cTn id="47" dur="500" fill="hold"/>
                                        <p:tgtEl>
                                          <p:spTgt spid="435203">
                                            <p:txEl>
                                              <p:pRg st="7" end="7"/>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435203">
                                            <p:txEl>
                                              <p:pRg st="7" end="7"/>
                                            </p:txEl>
                                          </p:spTgt>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435203">
                                            <p:txEl>
                                              <p:pRg st="8" end="8"/>
                                            </p:txEl>
                                          </p:spTgt>
                                        </p:tgtEl>
                                        <p:attrNameLst>
                                          <p:attrName>style.visibility</p:attrName>
                                        </p:attrNameLst>
                                      </p:cBhvr>
                                      <p:to>
                                        <p:strVal val="visible"/>
                                      </p:to>
                                    </p:set>
                                    <p:anim calcmode="lin" valueType="num">
                                      <p:cBhvr additive="base">
                                        <p:cTn id="51" dur="500" fill="hold"/>
                                        <p:tgtEl>
                                          <p:spTgt spid="435203">
                                            <p:txEl>
                                              <p:pRg st="8" end="8"/>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435203">
                                            <p:txEl>
                                              <p:pRg st="8" end="8"/>
                                            </p:txEl>
                                          </p:spTgt>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435203">
                                            <p:txEl>
                                              <p:pRg st="9" end="9"/>
                                            </p:txEl>
                                          </p:spTgt>
                                        </p:tgtEl>
                                        <p:attrNameLst>
                                          <p:attrName>style.visibility</p:attrName>
                                        </p:attrNameLst>
                                      </p:cBhvr>
                                      <p:to>
                                        <p:strVal val="visible"/>
                                      </p:to>
                                    </p:set>
                                    <p:anim calcmode="lin" valueType="num">
                                      <p:cBhvr additive="base">
                                        <p:cTn id="55" dur="500" fill="hold"/>
                                        <p:tgtEl>
                                          <p:spTgt spid="435203">
                                            <p:txEl>
                                              <p:pRg st="9" end="9"/>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435203">
                                            <p:txEl>
                                              <p:pRg st="9" end="9"/>
                                            </p:txEl>
                                          </p:spTgt>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0"/>
                                  </p:stCondLst>
                                  <p:childTnLst>
                                    <p:set>
                                      <p:cBhvr>
                                        <p:cTn id="58" dur="1" fill="hold">
                                          <p:stCondLst>
                                            <p:cond delay="0"/>
                                          </p:stCondLst>
                                        </p:cTn>
                                        <p:tgtEl>
                                          <p:spTgt spid="435203">
                                            <p:txEl>
                                              <p:pRg st="10" end="10"/>
                                            </p:txEl>
                                          </p:spTgt>
                                        </p:tgtEl>
                                        <p:attrNameLst>
                                          <p:attrName>style.visibility</p:attrName>
                                        </p:attrNameLst>
                                      </p:cBhvr>
                                      <p:to>
                                        <p:strVal val="visible"/>
                                      </p:to>
                                    </p:set>
                                    <p:anim calcmode="lin" valueType="num">
                                      <p:cBhvr additive="base">
                                        <p:cTn id="59" dur="500" fill="hold"/>
                                        <p:tgtEl>
                                          <p:spTgt spid="435203">
                                            <p:txEl>
                                              <p:pRg st="10" end="10"/>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435203">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p:cNvSpPr>
            <a:spLocks noGrp="1" noChangeArrowheads="1"/>
          </p:cNvSpPr>
          <p:nvPr>
            <p:ph type="title"/>
          </p:nvPr>
        </p:nvSpPr>
        <p:spPr/>
        <p:txBody>
          <a:bodyPr/>
          <a:lstStyle/>
          <a:p>
            <a:r>
              <a:rPr lang="en-US"/>
              <a:t>Where are we going with synchronization?</a:t>
            </a:r>
          </a:p>
        </p:txBody>
      </p:sp>
      <p:sp>
        <p:nvSpPr>
          <p:cNvPr id="436260" name="Rectangle 36"/>
          <p:cNvSpPr>
            <a:spLocks noGrp="1" noChangeArrowheads="1"/>
          </p:cNvSpPr>
          <p:nvPr>
            <p:ph type="body" idx="1"/>
          </p:nvPr>
        </p:nvSpPr>
        <p:spPr>
          <a:xfrm>
            <a:off x="1762539" y="4567084"/>
            <a:ext cx="8610600" cy="2133600"/>
          </a:xfrm>
        </p:spPr>
        <p:txBody>
          <a:bodyPr>
            <a:normAutofit fontScale="85000" lnSpcReduction="10000"/>
          </a:bodyPr>
          <a:lstStyle/>
          <a:p>
            <a:r>
              <a:rPr lang="en-US" dirty="0"/>
              <a:t>We are going to implement various higher-level synchronization primitives using atomic operations</a:t>
            </a:r>
          </a:p>
          <a:p>
            <a:pPr lvl="1"/>
            <a:r>
              <a:rPr lang="en-US" dirty="0"/>
              <a:t>Everything is pretty painful if only atomic primitives are load and store</a:t>
            </a:r>
          </a:p>
          <a:p>
            <a:pPr lvl="1"/>
            <a:r>
              <a:rPr lang="en-US" dirty="0"/>
              <a:t>Need to provide primitives useful at user-level</a:t>
            </a:r>
          </a:p>
        </p:txBody>
      </p:sp>
      <p:sp>
        <p:nvSpPr>
          <p:cNvPr id="436234" name="Rectangle 10"/>
          <p:cNvSpPr>
            <a:spLocks noChangeArrowheads="1"/>
          </p:cNvSpPr>
          <p:nvPr/>
        </p:nvSpPr>
        <p:spPr bwMode="auto">
          <a:xfrm>
            <a:off x="3256936" y="3834581"/>
            <a:ext cx="7162800" cy="685800"/>
          </a:xfrm>
          <a:prstGeom prst="rect">
            <a:avLst/>
          </a:prstGeom>
          <a:solidFill>
            <a:srgbClr val="00FFFF"/>
          </a:solidFill>
          <a:ln w="38100" algn="ctr">
            <a:noFill/>
            <a:miter lim="800000"/>
            <a:headEnd/>
            <a:tailEnd/>
          </a:ln>
          <a:effectLst/>
        </p:spPr>
        <p:txBody>
          <a:bodyPr anchor="ctr"/>
          <a:lstStyle/>
          <a:p>
            <a:pPr algn="ctr">
              <a:lnSpc>
                <a:spcPct val="90000"/>
              </a:lnSpc>
              <a:spcBef>
                <a:spcPct val="30000"/>
              </a:spcBef>
              <a:buSzPct val="100000"/>
            </a:pPr>
            <a:r>
              <a:rPr lang="en-US" sz="2000" b="0" dirty="0">
                <a:solidFill>
                  <a:srgbClr val="000000"/>
                </a:solidFill>
                <a:latin typeface="Times New Roman" pitchFamily="18" charset="0"/>
                <a:ea typeface="+mn-ea"/>
                <a:cs typeface="+mn-cs"/>
              </a:rPr>
              <a:t>Load/Store    Disable </a:t>
            </a:r>
            <a:r>
              <a:rPr lang="en-US" sz="2000" b="0" dirty="0" err="1">
                <a:solidFill>
                  <a:srgbClr val="000000"/>
                </a:solidFill>
                <a:latin typeface="Times New Roman" pitchFamily="18" charset="0"/>
                <a:ea typeface="+mn-ea"/>
                <a:cs typeface="+mn-cs"/>
              </a:rPr>
              <a:t>Ints</a:t>
            </a:r>
            <a:r>
              <a:rPr lang="en-US" sz="2000" b="0" dirty="0">
                <a:solidFill>
                  <a:srgbClr val="000000"/>
                </a:solidFill>
                <a:latin typeface="Times New Roman" pitchFamily="18" charset="0"/>
                <a:ea typeface="+mn-ea"/>
                <a:cs typeface="+mn-cs"/>
              </a:rPr>
              <a:t>   </a:t>
            </a:r>
            <a:r>
              <a:rPr lang="en-US" sz="2000" b="0" dirty="0" err="1">
                <a:solidFill>
                  <a:srgbClr val="000000"/>
                </a:solidFill>
                <a:latin typeface="Times New Roman" pitchFamily="18" charset="0"/>
                <a:ea typeface="+mn-ea"/>
                <a:cs typeface="+mn-cs"/>
              </a:rPr>
              <a:t>Test&amp;Set</a:t>
            </a:r>
            <a:r>
              <a:rPr lang="en-US" sz="2000" b="0" dirty="0">
                <a:solidFill>
                  <a:srgbClr val="000000"/>
                </a:solidFill>
                <a:latin typeface="Times New Roman" pitchFamily="18" charset="0"/>
                <a:ea typeface="+mn-ea"/>
                <a:cs typeface="+mn-cs"/>
              </a:rPr>
              <a:t>   </a:t>
            </a:r>
            <a:r>
              <a:rPr lang="en-US" sz="2000" b="0" dirty="0" err="1">
                <a:solidFill>
                  <a:srgbClr val="000000"/>
                </a:solidFill>
                <a:latin typeface="Times New Roman" pitchFamily="18" charset="0"/>
                <a:ea typeface="+mn-ea"/>
                <a:cs typeface="+mn-cs"/>
              </a:rPr>
              <a:t>Comp&amp;Swap</a:t>
            </a:r>
            <a:endParaRPr lang="en-US" sz="2000" b="0" dirty="0">
              <a:solidFill>
                <a:srgbClr val="000000"/>
              </a:solidFill>
              <a:latin typeface="Times New Roman" pitchFamily="18" charset="0"/>
              <a:ea typeface="+mn-ea"/>
              <a:cs typeface="+mn-cs"/>
            </a:endParaRPr>
          </a:p>
        </p:txBody>
      </p:sp>
      <p:sp>
        <p:nvSpPr>
          <p:cNvPr id="436232" name="Rectangle 8"/>
          <p:cNvSpPr>
            <a:spLocks noChangeArrowheads="1"/>
          </p:cNvSpPr>
          <p:nvPr/>
        </p:nvSpPr>
        <p:spPr bwMode="auto">
          <a:xfrm>
            <a:off x="3256936" y="2386781"/>
            <a:ext cx="7162800" cy="1447800"/>
          </a:xfrm>
          <a:prstGeom prst="rect">
            <a:avLst/>
          </a:prstGeom>
          <a:solidFill>
            <a:schemeClr val="accent1"/>
          </a:solidFill>
          <a:ln w="38100" algn="ctr">
            <a:noFill/>
            <a:miter lim="800000"/>
            <a:headEnd/>
            <a:tailEnd/>
          </a:ln>
          <a:effectLst/>
        </p:spPr>
        <p:txBody>
          <a:bodyPr anchor="ctr"/>
          <a:lstStyle/>
          <a:p>
            <a:pPr algn="ctr">
              <a:lnSpc>
                <a:spcPct val="90000"/>
              </a:lnSpc>
              <a:spcBef>
                <a:spcPct val="30000"/>
              </a:spcBef>
              <a:buSzPct val="100000"/>
            </a:pPr>
            <a:r>
              <a:rPr lang="en-US" sz="2000" b="0">
                <a:solidFill>
                  <a:srgbClr val="000000"/>
                </a:solidFill>
                <a:latin typeface="Times New Roman" pitchFamily="18" charset="0"/>
                <a:ea typeface="+mn-ea"/>
                <a:cs typeface="+mn-cs"/>
              </a:rPr>
              <a:t>Locks   Semaphores   Monitors   Send/Receive</a:t>
            </a:r>
          </a:p>
        </p:txBody>
      </p:sp>
      <p:sp>
        <p:nvSpPr>
          <p:cNvPr id="436230" name="Rectangle 6"/>
          <p:cNvSpPr>
            <a:spLocks noChangeArrowheads="1"/>
          </p:cNvSpPr>
          <p:nvPr/>
        </p:nvSpPr>
        <p:spPr bwMode="auto">
          <a:xfrm>
            <a:off x="3256936" y="1548581"/>
            <a:ext cx="7162800" cy="838200"/>
          </a:xfrm>
          <a:prstGeom prst="rect">
            <a:avLst/>
          </a:prstGeom>
          <a:solidFill>
            <a:srgbClr val="53FB25"/>
          </a:solidFill>
          <a:ln w="38100" algn="ctr">
            <a:noFill/>
            <a:miter lim="800000"/>
            <a:headEnd/>
            <a:tailEnd/>
          </a:ln>
          <a:effectLst/>
        </p:spPr>
        <p:txBody>
          <a:bodyPr anchor="ctr"/>
          <a:lstStyle/>
          <a:p>
            <a:pPr algn="ctr">
              <a:lnSpc>
                <a:spcPct val="90000"/>
              </a:lnSpc>
              <a:spcBef>
                <a:spcPct val="30000"/>
              </a:spcBef>
              <a:buSzPct val="100000"/>
            </a:pPr>
            <a:r>
              <a:rPr lang="en-US" sz="2000" b="0">
                <a:solidFill>
                  <a:srgbClr val="000000"/>
                </a:solidFill>
                <a:latin typeface="Times New Roman" pitchFamily="18" charset="0"/>
                <a:ea typeface="+mn-ea"/>
                <a:cs typeface="+mn-cs"/>
              </a:rPr>
              <a:t>Shared Programs</a:t>
            </a:r>
          </a:p>
        </p:txBody>
      </p:sp>
      <p:grpSp>
        <p:nvGrpSpPr>
          <p:cNvPr id="2" name="Group 37"/>
          <p:cNvGrpSpPr>
            <a:grpSpLocks/>
          </p:cNvGrpSpPr>
          <p:nvPr/>
        </p:nvGrpSpPr>
        <p:grpSpPr bwMode="auto">
          <a:xfrm>
            <a:off x="1732936" y="1548581"/>
            <a:ext cx="8686800" cy="2971800"/>
            <a:chOff x="144" y="480"/>
            <a:chExt cx="5472" cy="1872"/>
          </a:xfrm>
        </p:grpSpPr>
        <p:grpSp>
          <p:nvGrpSpPr>
            <p:cNvPr id="3" name="Group 35"/>
            <p:cNvGrpSpPr>
              <a:grpSpLocks/>
            </p:cNvGrpSpPr>
            <p:nvPr/>
          </p:nvGrpSpPr>
          <p:grpSpPr bwMode="auto">
            <a:xfrm>
              <a:off x="144" y="480"/>
              <a:ext cx="960" cy="1872"/>
              <a:chOff x="144" y="768"/>
              <a:chExt cx="960" cy="1872"/>
            </a:xfrm>
          </p:grpSpPr>
          <p:sp>
            <p:nvSpPr>
              <p:cNvPr id="436233" name="Rectangle 9"/>
              <p:cNvSpPr>
                <a:spLocks noChangeArrowheads="1"/>
              </p:cNvSpPr>
              <p:nvPr/>
            </p:nvSpPr>
            <p:spPr bwMode="auto">
              <a:xfrm>
                <a:off x="144" y="2208"/>
                <a:ext cx="960" cy="432"/>
              </a:xfrm>
              <a:prstGeom prst="rect">
                <a:avLst/>
              </a:prstGeom>
              <a:solidFill>
                <a:srgbClr val="FF66CC"/>
              </a:solidFill>
              <a:ln w="38100" algn="ctr">
                <a:noFill/>
                <a:miter lim="800000"/>
                <a:headEnd/>
                <a:tailEnd/>
              </a:ln>
              <a:effectLst/>
            </p:spPr>
            <p:txBody>
              <a:bodyPr anchor="ctr"/>
              <a:lstStyle/>
              <a:p>
                <a:pPr algn="ctr">
                  <a:lnSpc>
                    <a:spcPct val="90000"/>
                  </a:lnSpc>
                  <a:spcBef>
                    <a:spcPct val="30000"/>
                  </a:spcBef>
                  <a:buSzPct val="100000"/>
                </a:pPr>
                <a:r>
                  <a:rPr lang="en-US" sz="2000" b="0">
                    <a:solidFill>
                      <a:srgbClr val="000000"/>
                    </a:solidFill>
                    <a:latin typeface="Times New Roman" pitchFamily="18" charset="0"/>
                    <a:ea typeface="+mn-ea"/>
                    <a:cs typeface="+mn-cs"/>
                  </a:rPr>
                  <a:t>Hardware</a:t>
                </a:r>
              </a:p>
            </p:txBody>
          </p:sp>
          <p:sp>
            <p:nvSpPr>
              <p:cNvPr id="436231" name="Rectangle 7"/>
              <p:cNvSpPr>
                <a:spLocks noChangeArrowheads="1"/>
              </p:cNvSpPr>
              <p:nvPr/>
            </p:nvSpPr>
            <p:spPr bwMode="auto">
              <a:xfrm>
                <a:off x="144" y="1296"/>
                <a:ext cx="960" cy="912"/>
              </a:xfrm>
              <a:prstGeom prst="rect">
                <a:avLst/>
              </a:prstGeom>
              <a:solidFill>
                <a:srgbClr val="FF66CC"/>
              </a:solidFill>
              <a:ln w="38100" algn="ctr">
                <a:noFill/>
                <a:miter lim="800000"/>
                <a:headEnd/>
                <a:tailEnd/>
              </a:ln>
              <a:effectLst/>
            </p:spPr>
            <p:txBody>
              <a:bodyPr anchor="ctr"/>
              <a:lstStyle/>
              <a:p>
                <a:pPr algn="ctr">
                  <a:lnSpc>
                    <a:spcPct val="90000"/>
                  </a:lnSpc>
                  <a:spcBef>
                    <a:spcPct val="30000"/>
                  </a:spcBef>
                  <a:buSzPct val="100000"/>
                </a:pPr>
                <a:r>
                  <a:rPr lang="en-US" sz="2000" b="0">
                    <a:solidFill>
                      <a:srgbClr val="000000"/>
                    </a:solidFill>
                    <a:latin typeface="Times New Roman" pitchFamily="18" charset="0"/>
                    <a:ea typeface="+mn-ea"/>
                    <a:cs typeface="+mn-cs"/>
                  </a:rPr>
                  <a:t>Higher-level </a:t>
                </a:r>
              </a:p>
              <a:p>
                <a:pPr algn="ctr">
                  <a:lnSpc>
                    <a:spcPct val="90000"/>
                  </a:lnSpc>
                  <a:spcBef>
                    <a:spcPct val="30000"/>
                  </a:spcBef>
                  <a:buSzPct val="100000"/>
                </a:pPr>
                <a:r>
                  <a:rPr lang="en-US" sz="2000" b="0">
                    <a:solidFill>
                      <a:srgbClr val="000000"/>
                    </a:solidFill>
                    <a:latin typeface="Times New Roman" pitchFamily="18" charset="0"/>
                    <a:ea typeface="+mn-ea"/>
                    <a:cs typeface="+mn-cs"/>
                  </a:rPr>
                  <a:t>API</a:t>
                </a:r>
              </a:p>
            </p:txBody>
          </p:sp>
          <p:sp>
            <p:nvSpPr>
              <p:cNvPr id="436229" name="Rectangle 5"/>
              <p:cNvSpPr>
                <a:spLocks noChangeArrowheads="1"/>
              </p:cNvSpPr>
              <p:nvPr/>
            </p:nvSpPr>
            <p:spPr bwMode="auto">
              <a:xfrm>
                <a:off x="144" y="768"/>
                <a:ext cx="960" cy="528"/>
              </a:xfrm>
              <a:prstGeom prst="rect">
                <a:avLst/>
              </a:prstGeom>
              <a:solidFill>
                <a:srgbClr val="FF66CC"/>
              </a:solidFill>
              <a:ln w="38100" algn="ctr">
                <a:noFill/>
                <a:miter lim="800000"/>
                <a:headEnd/>
                <a:tailEnd/>
              </a:ln>
              <a:effectLst/>
            </p:spPr>
            <p:txBody>
              <a:bodyPr anchor="ctr"/>
              <a:lstStyle/>
              <a:p>
                <a:pPr algn="ctr">
                  <a:lnSpc>
                    <a:spcPct val="90000"/>
                  </a:lnSpc>
                  <a:spcBef>
                    <a:spcPct val="30000"/>
                  </a:spcBef>
                  <a:buSzPct val="100000"/>
                </a:pPr>
                <a:r>
                  <a:rPr lang="en-US" sz="2000" b="0">
                    <a:solidFill>
                      <a:srgbClr val="000000"/>
                    </a:solidFill>
                    <a:latin typeface="Times New Roman" pitchFamily="18" charset="0"/>
                    <a:ea typeface="+mn-ea"/>
                    <a:cs typeface="+mn-cs"/>
                  </a:rPr>
                  <a:t>Programs</a:t>
                </a:r>
              </a:p>
            </p:txBody>
          </p:sp>
        </p:grpSp>
        <p:sp>
          <p:nvSpPr>
            <p:cNvPr id="436235" name="Line 11"/>
            <p:cNvSpPr>
              <a:spLocks noChangeShapeType="1"/>
            </p:cNvSpPr>
            <p:nvPr/>
          </p:nvSpPr>
          <p:spPr bwMode="auto">
            <a:xfrm>
              <a:off x="144" y="480"/>
              <a:ext cx="5472" cy="0"/>
            </a:xfrm>
            <a:prstGeom prst="line">
              <a:avLst/>
            </a:prstGeom>
            <a:noFill/>
            <a:ln w="28575" cap="sq">
              <a:solidFill>
                <a:schemeClr val="tx1"/>
              </a:solidFill>
              <a:round/>
              <a:headEnd/>
              <a:tailEn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436236" name="Line 12"/>
            <p:cNvSpPr>
              <a:spLocks noChangeShapeType="1"/>
            </p:cNvSpPr>
            <p:nvPr/>
          </p:nvSpPr>
          <p:spPr bwMode="auto">
            <a:xfrm>
              <a:off x="144" y="1008"/>
              <a:ext cx="5472" cy="0"/>
            </a:xfrm>
            <a:prstGeom prst="line">
              <a:avLst/>
            </a:prstGeom>
            <a:noFill/>
            <a:ln w="12700">
              <a:solidFill>
                <a:schemeClr val="tx1"/>
              </a:solidFill>
              <a:round/>
              <a:headEnd/>
              <a:tailEn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436237" name="Line 13"/>
            <p:cNvSpPr>
              <a:spLocks noChangeShapeType="1"/>
            </p:cNvSpPr>
            <p:nvPr/>
          </p:nvSpPr>
          <p:spPr bwMode="auto">
            <a:xfrm>
              <a:off x="144" y="1920"/>
              <a:ext cx="5472" cy="0"/>
            </a:xfrm>
            <a:prstGeom prst="line">
              <a:avLst/>
            </a:prstGeom>
            <a:noFill/>
            <a:ln w="12700">
              <a:solidFill>
                <a:schemeClr val="tx1"/>
              </a:solidFill>
              <a:round/>
              <a:headEnd/>
              <a:tailEn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436238" name="Line 14"/>
            <p:cNvSpPr>
              <a:spLocks noChangeShapeType="1"/>
            </p:cNvSpPr>
            <p:nvPr/>
          </p:nvSpPr>
          <p:spPr bwMode="auto">
            <a:xfrm>
              <a:off x="144" y="2352"/>
              <a:ext cx="5472" cy="0"/>
            </a:xfrm>
            <a:prstGeom prst="line">
              <a:avLst/>
            </a:prstGeom>
            <a:noFill/>
            <a:ln w="28575" cap="sq">
              <a:solidFill>
                <a:schemeClr val="tx1"/>
              </a:solidFill>
              <a:round/>
              <a:headEnd/>
              <a:tailEn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436239" name="Line 15"/>
            <p:cNvSpPr>
              <a:spLocks noChangeShapeType="1"/>
            </p:cNvSpPr>
            <p:nvPr/>
          </p:nvSpPr>
          <p:spPr bwMode="auto">
            <a:xfrm>
              <a:off x="144" y="480"/>
              <a:ext cx="0" cy="1872"/>
            </a:xfrm>
            <a:prstGeom prst="line">
              <a:avLst/>
            </a:prstGeom>
            <a:noFill/>
            <a:ln w="28575" cap="sq">
              <a:solidFill>
                <a:schemeClr val="tx1"/>
              </a:solidFill>
              <a:round/>
              <a:headEnd/>
              <a:tailEn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436240" name="Line 16"/>
            <p:cNvSpPr>
              <a:spLocks noChangeShapeType="1"/>
            </p:cNvSpPr>
            <p:nvPr/>
          </p:nvSpPr>
          <p:spPr bwMode="auto">
            <a:xfrm>
              <a:off x="1104" y="480"/>
              <a:ext cx="0" cy="1872"/>
            </a:xfrm>
            <a:prstGeom prst="line">
              <a:avLst/>
            </a:prstGeom>
            <a:noFill/>
            <a:ln w="12700">
              <a:solidFill>
                <a:schemeClr val="tx1"/>
              </a:solidFill>
              <a:round/>
              <a:headEnd/>
              <a:tailEn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436241" name="Line 17"/>
            <p:cNvSpPr>
              <a:spLocks noChangeShapeType="1"/>
            </p:cNvSpPr>
            <p:nvPr/>
          </p:nvSpPr>
          <p:spPr bwMode="auto">
            <a:xfrm>
              <a:off x="5616" y="480"/>
              <a:ext cx="0" cy="1872"/>
            </a:xfrm>
            <a:prstGeom prst="line">
              <a:avLst/>
            </a:prstGeom>
            <a:noFill/>
            <a:ln w="28575" cap="sq">
              <a:solidFill>
                <a:schemeClr val="tx1"/>
              </a:solidFill>
              <a:round/>
              <a:headEnd/>
              <a:tailEnd/>
            </a:ln>
            <a:effectLst/>
          </p:spPr>
          <p:txBody>
            <a:bodyPr vert="eaVert" wrap="none" anchor="ctr"/>
            <a:lstStyle/>
            <a:p>
              <a:pPr algn="ctr"/>
              <a:endParaRPr lang="en-US" b="0">
                <a:solidFill>
                  <a:srgbClr val="000000"/>
                </a:solidFill>
                <a:latin typeface="Times New Roman" pitchFamily="18" charset="0"/>
                <a:ea typeface="+mn-ea"/>
                <a:cs typeface="+mn-cs"/>
              </a:endParaRPr>
            </a:p>
          </p:txBody>
        </p:sp>
      </p:grpSp>
      <p:sp>
        <p:nvSpPr>
          <p:cNvPr id="19" name="Slide Number Placeholder 3"/>
          <p:cNvSpPr>
            <a:spLocks noGrp="1"/>
          </p:cNvSpPr>
          <p:nvPr>
            <p:ph type="sldNum" sz="quarter" idx="10"/>
          </p:nvPr>
        </p:nvSpPr>
        <p:spPr>
          <a:xfrm>
            <a:off x="8077200" y="6299200"/>
            <a:ext cx="2133600" cy="457200"/>
          </a:xfrm>
        </p:spPr>
        <p:txBody>
          <a:bodyPr/>
          <a:lstStyle/>
          <a:p>
            <a:pPr>
              <a:defRPr/>
            </a:pPr>
            <a:fld id="{78997615-6873-405D-B80D-4D52F6DDA5E8}" type="slidenum">
              <a:rPr lang="en-US" altLang="zh-CN">
                <a:solidFill>
                  <a:srgbClr val="000000"/>
                </a:solidFill>
                <a:cs typeface="+mn-cs"/>
              </a:rPr>
              <a:pPr>
                <a:defRPr/>
              </a:pPr>
              <a:t>15</a:t>
            </a:fld>
            <a:endParaRPr lang="en-US" altLang="zh-CN" dirty="0">
              <a:solidFill>
                <a:srgbClr val="000000"/>
              </a:solidFill>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36234"/>
                                        </p:tgtEl>
                                        <p:attrNameLst>
                                          <p:attrName>style.visibility</p:attrName>
                                        </p:attrNameLst>
                                      </p:cBhvr>
                                      <p:to>
                                        <p:strVal val="visible"/>
                                      </p:to>
                                    </p:set>
                                    <p:anim calcmode="lin" valueType="num">
                                      <p:cBhvr additive="base">
                                        <p:cTn id="11" dur="500" fill="hold"/>
                                        <p:tgtEl>
                                          <p:spTgt spid="436234"/>
                                        </p:tgtEl>
                                        <p:attrNameLst>
                                          <p:attrName>ppt_x</p:attrName>
                                        </p:attrNameLst>
                                      </p:cBhvr>
                                      <p:tavLst>
                                        <p:tav tm="0">
                                          <p:val>
                                            <p:strVal val="#ppt_x"/>
                                          </p:val>
                                        </p:tav>
                                        <p:tav tm="100000">
                                          <p:val>
                                            <p:strVal val="#ppt_x"/>
                                          </p:val>
                                        </p:tav>
                                      </p:tavLst>
                                    </p:anim>
                                    <p:anim calcmode="lin" valueType="num">
                                      <p:cBhvr additive="base">
                                        <p:cTn id="12" dur="500" fill="hold"/>
                                        <p:tgtEl>
                                          <p:spTgt spid="43623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36232"/>
                                        </p:tgtEl>
                                        <p:attrNameLst>
                                          <p:attrName>style.visibility</p:attrName>
                                        </p:attrNameLst>
                                      </p:cBhvr>
                                      <p:to>
                                        <p:strVal val="visible"/>
                                      </p:to>
                                    </p:set>
                                    <p:anim calcmode="lin" valueType="num">
                                      <p:cBhvr additive="base">
                                        <p:cTn id="17" dur="500" fill="hold"/>
                                        <p:tgtEl>
                                          <p:spTgt spid="436232"/>
                                        </p:tgtEl>
                                        <p:attrNameLst>
                                          <p:attrName>ppt_x</p:attrName>
                                        </p:attrNameLst>
                                      </p:cBhvr>
                                      <p:tavLst>
                                        <p:tav tm="0">
                                          <p:val>
                                            <p:strVal val="#ppt_x"/>
                                          </p:val>
                                        </p:tav>
                                        <p:tav tm="100000">
                                          <p:val>
                                            <p:strVal val="#ppt_x"/>
                                          </p:val>
                                        </p:tav>
                                      </p:tavLst>
                                    </p:anim>
                                    <p:anim calcmode="lin" valueType="num">
                                      <p:cBhvr additive="base">
                                        <p:cTn id="18" dur="500" fill="hold"/>
                                        <p:tgtEl>
                                          <p:spTgt spid="43623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36230"/>
                                        </p:tgtEl>
                                        <p:attrNameLst>
                                          <p:attrName>style.visibility</p:attrName>
                                        </p:attrNameLst>
                                      </p:cBhvr>
                                      <p:to>
                                        <p:strVal val="visible"/>
                                      </p:to>
                                    </p:set>
                                    <p:anim calcmode="lin" valueType="num">
                                      <p:cBhvr additive="base">
                                        <p:cTn id="23" dur="500" fill="hold"/>
                                        <p:tgtEl>
                                          <p:spTgt spid="436230"/>
                                        </p:tgtEl>
                                        <p:attrNameLst>
                                          <p:attrName>ppt_x</p:attrName>
                                        </p:attrNameLst>
                                      </p:cBhvr>
                                      <p:tavLst>
                                        <p:tav tm="0">
                                          <p:val>
                                            <p:strVal val="#ppt_x"/>
                                          </p:val>
                                        </p:tav>
                                        <p:tav tm="100000">
                                          <p:val>
                                            <p:strVal val="#ppt_x"/>
                                          </p:val>
                                        </p:tav>
                                      </p:tavLst>
                                    </p:anim>
                                    <p:anim calcmode="lin" valueType="num">
                                      <p:cBhvr additive="base">
                                        <p:cTn id="24" dur="500" fill="hold"/>
                                        <p:tgtEl>
                                          <p:spTgt spid="4362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234" grpId="0" animBg="1"/>
      <p:bldP spid="436232" grpId="0" animBg="1"/>
      <p:bldP spid="436230"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18856" name="Picture 40"/>
          <p:cNvPicPr>
            <a:picLocks noChangeAspect="1" noChangeArrowheads="1"/>
          </p:cNvPicPr>
          <p:nvPr/>
        </p:nvPicPr>
        <p:blipFill>
          <a:blip r:embed="rId3" cstate="print"/>
          <a:srcRect/>
          <a:stretch>
            <a:fillRect/>
          </a:stretch>
        </p:blipFill>
        <p:spPr bwMode="auto">
          <a:xfrm>
            <a:off x="7126444" y="2740270"/>
            <a:ext cx="3541556" cy="2598738"/>
          </a:xfrm>
          <a:prstGeom prst="rect">
            <a:avLst/>
          </a:prstGeom>
          <a:noFill/>
          <a:ln w="38100" algn="ctr">
            <a:noFill/>
            <a:miter lim="800000"/>
            <a:headEnd/>
            <a:tailEnd/>
          </a:ln>
          <a:effectLst/>
        </p:spPr>
      </p:pic>
      <p:sp>
        <p:nvSpPr>
          <p:cNvPr id="418819" name="Rectangle 3"/>
          <p:cNvSpPr>
            <a:spLocks noGrp="1" noChangeArrowheads="1"/>
          </p:cNvSpPr>
          <p:nvPr>
            <p:ph type="body" idx="1"/>
          </p:nvPr>
        </p:nvSpPr>
        <p:spPr>
          <a:xfrm>
            <a:off x="1589088" y="1536700"/>
            <a:ext cx="8648700" cy="5284788"/>
          </a:xfrm>
        </p:spPr>
        <p:txBody>
          <a:bodyPr>
            <a:normAutofit/>
          </a:bodyPr>
          <a:lstStyle/>
          <a:p>
            <a:pPr>
              <a:lnSpc>
                <a:spcPct val="80000"/>
              </a:lnSpc>
              <a:spcBef>
                <a:spcPct val="20000"/>
              </a:spcBef>
            </a:pPr>
            <a:r>
              <a:rPr lang="en-US" dirty="0"/>
              <a:t>Example: Therac-25</a:t>
            </a:r>
          </a:p>
          <a:p>
            <a:pPr lvl="1">
              <a:lnSpc>
                <a:spcPct val="80000"/>
              </a:lnSpc>
              <a:spcBef>
                <a:spcPct val="20000"/>
              </a:spcBef>
            </a:pPr>
            <a:r>
              <a:rPr lang="en-US" dirty="0"/>
              <a:t>Machine for radiation therapy</a:t>
            </a:r>
          </a:p>
          <a:p>
            <a:pPr lvl="2">
              <a:lnSpc>
                <a:spcPct val="80000"/>
              </a:lnSpc>
              <a:spcBef>
                <a:spcPct val="20000"/>
              </a:spcBef>
            </a:pPr>
            <a:r>
              <a:rPr lang="en-US" dirty="0"/>
              <a:t>Software control of electron</a:t>
            </a:r>
            <a:br>
              <a:rPr lang="en-US" dirty="0"/>
            </a:br>
            <a:r>
              <a:rPr lang="en-US" dirty="0"/>
              <a:t>accelerator and electron beam</a:t>
            </a:r>
            <a:r>
              <a:rPr lang="en-US" dirty="0">
                <a:sym typeface="Symbol" pitchFamily="18" charset="2"/>
              </a:rPr>
              <a:t>/</a:t>
            </a:r>
            <a:br>
              <a:rPr lang="en-US" dirty="0">
                <a:sym typeface="Symbol" pitchFamily="18" charset="2"/>
              </a:rPr>
            </a:br>
            <a:r>
              <a:rPr lang="en-US" dirty="0" err="1">
                <a:sym typeface="Symbol" pitchFamily="18" charset="2"/>
              </a:rPr>
              <a:t>Xray</a:t>
            </a:r>
            <a:r>
              <a:rPr lang="en-US" dirty="0">
                <a:sym typeface="Symbol" pitchFamily="18" charset="2"/>
              </a:rPr>
              <a:t> production</a:t>
            </a:r>
          </a:p>
          <a:p>
            <a:pPr lvl="2">
              <a:lnSpc>
                <a:spcPct val="80000"/>
              </a:lnSpc>
              <a:spcBef>
                <a:spcPct val="20000"/>
              </a:spcBef>
            </a:pPr>
            <a:r>
              <a:rPr lang="en-US" dirty="0">
                <a:sym typeface="Symbol" pitchFamily="18" charset="2"/>
              </a:rPr>
              <a:t>Software control of dosage</a:t>
            </a:r>
          </a:p>
          <a:p>
            <a:pPr lvl="1">
              <a:lnSpc>
                <a:spcPct val="80000"/>
              </a:lnSpc>
              <a:spcBef>
                <a:spcPct val="20000"/>
              </a:spcBef>
            </a:pPr>
            <a:r>
              <a:rPr lang="en-US" dirty="0">
                <a:sym typeface="Symbol" pitchFamily="18" charset="2"/>
              </a:rPr>
              <a:t>Software errors caused the </a:t>
            </a:r>
            <a:br>
              <a:rPr lang="en-US" dirty="0">
                <a:sym typeface="Symbol" pitchFamily="18" charset="2"/>
              </a:rPr>
            </a:br>
            <a:r>
              <a:rPr lang="en-US" dirty="0">
                <a:sym typeface="Symbol" pitchFamily="18" charset="2"/>
              </a:rPr>
              <a:t>death of several patients</a:t>
            </a:r>
            <a:endParaRPr lang="en-US" dirty="0"/>
          </a:p>
          <a:p>
            <a:pPr lvl="2">
              <a:lnSpc>
                <a:spcPct val="80000"/>
              </a:lnSpc>
              <a:spcBef>
                <a:spcPct val="20000"/>
              </a:spcBef>
            </a:pPr>
            <a:r>
              <a:rPr lang="en-US" dirty="0"/>
              <a:t>A series of race conditions on </a:t>
            </a:r>
            <a:br>
              <a:rPr lang="en-US" dirty="0"/>
            </a:br>
            <a:r>
              <a:rPr lang="en-US" dirty="0"/>
              <a:t>shared variables and poor </a:t>
            </a:r>
            <a:br>
              <a:rPr lang="en-US" dirty="0"/>
            </a:br>
            <a:r>
              <a:rPr lang="en-US" dirty="0"/>
              <a:t>software design</a:t>
            </a:r>
          </a:p>
          <a:p>
            <a:pPr lvl="2">
              <a:lnSpc>
                <a:spcPct val="80000"/>
              </a:lnSpc>
              <a:spcBef>
                <a:spcPct val="20000"/>
              </a:spcBef>
            </a:pPr>
            <a:r>
              <a:rPr lang="en-US" dirty="0"/>
              <a:t>“They determined that data entry speed during editing was the key factor in producing the error condition: If the prescription data was edited at a fast pace, the overdose occurred.”</a:t>
            </a:r>
          </a:p>
        </p:txBody>
      </p:sp>
      <p:sp>
        <p:nvSpPr>
          <p:cNvPr id="418818" name="Rectangle 2"/>
          <p:cNvSpPr>
            <a:spLocks noGrp="1" noChangeArrowheads="1"/>
          </p:cNvSpPr>
          <p:nvPr>
            <p:ph type="title"/>
          </p:nvPr>
        </p:nvSpPr>
        <p:spPr/>
        <p:txBody>
          <a:bodyPr/>
          <a:lstStyle/>
          <a:p>
            <a:r>
              <a:rPr lang="en-US" dirty="0"/>
              <a:t>Therac-25 Example</a:t>
            </a:r>
          </a:p>
        </p:txBody>
      </p:sp>
      <p:sp>
        <p:nvSpPr>
          <p:cNvPr id="5" name="Slide Number Placeholder 3"/>
          <p:cNvSpPr>
            <a:spLocks noGrp="1"/>
          </p:cNvSpPr>
          <p:nvPr>
            <p:ph type="sldNum" sz="quarter" idx="10"/>
          </p:nvPr>
        </p:nvSpPr>
        <p:spPr>
          <a:xfrm>
            <a:off x="8077200" y="6299200"/>
            <a:ext cx="2133600" cy="457200"/>
          </a:xfrm>
        </p:spPr>
        <p:txBody>
          <a:bodyPr/>
          <a:lstStyle/>
          <a:p>
            <a:pPr>
              <a:defRPr/>
            </a:pPr>
            <a:fld id="{78997615-6873-405D-B80D-4D52F6DDA5E8}" type="slidenum">
              <a:rPr lang="en-US" altLang="zh-CN">
                <a:solidFill>
                  <a:srgbClr val="000000"/>
                </a:solidFill>
                <a:cs typeface="+mn-cs"/>
              </a:rPr>
              <a:pPr>
                <a:defRPr/>
              </a:pPr>
              <a:t>16</a:t>
            </a:fld>
            <a:endParaRPr lang="en-US" altLang="zh-CN" dirty="0">
              <a:solidFill>
                <a:srgbClr val="000000"/>
              </a:solidFill>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18819">
                                            <p:txEl>
                                              <p:pRg st="0" end="0"/>
                                            </p:txEl>
                                          </p:spTgt>
                                        </p:tgtEl>
                                        <p:attrNameLst>
                                          <p:attrName>style.visibility</p:attrName>
                                        </p:attrNameLst>
                                      </p:cBhvr>
                                      <p:to>
                                        <p:strVal val="visible"/>
                                      </p:to>
                                    </p:set>
                                    <p:anim calcmode="lin" valueType="num">
                                      <p:cBhvr additive="base">
                                        <p:cTn id="7" dur="500" fill="hold"/>
                                        <p:tgtEl>
                                          <p:spTgt spid="41881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1881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18856"/>
                                        </p:tgtEl>
                                        <p:attrNameLst>
                                          <p:attrName>style.visibility</p:attrName>
                                        </p:attrNameLst>
                                      </p:cBhvr>
                                      <p:to>
                                        <p:strVal val="visible"/>
                                      </p:to>
                                    </p:set>
                                    <p:anim calcmode="lin" valueType="num">
                                      <p:cBhvr additive="base">
                                        <p:cTn id="11" dur="500" fill="hold"/>
                                        <p:tgtEl>
                                          <p:spTgt spid="418856"/>
                                        </p:tgtEl>
                                        <p:attrNameLst>
                                          <p:attrName>ppt_x</p:attrName>
                                        </p:attrNameLst>
                                      </p:cBhvr>
                                      <p:tavLst>
                                        <p:tav tm="0">
                                          <p:val>
                                            <p:strVal val="1+#ppt_w/2"/>
                                          </p:val>
                                        </p:tav>
                                        <p:tav tm="100000">
                                          <p:val>
                                            <p:strVal val="#ppt_x"/>
                                          </p:val>
                                        </p:tav>
                                      </p:tavLst>
                                    </p:anim>
                                    <p:anim calcmode="lin" valueType="num">
                                      <p:cBhvr additive="base">
                                        <p:cTn id="12" dur="500" fill="hold"/>
                                        <p:tgtEl>
                                          <p:spTgt spid="418856"/>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418819">
                                            <p:txEl>
                                              <p:pRg st="1" end="1"/>
                                            </p:txEl>
                                          </p:spTgt>
                                        </p:tgtEl>
                                        <p:attrNameLst>
                                          <p:attrName>style.visibility</p:attrName>
                                        </p:attrNameLst>
                                      </p:cBhvr>
                                      <p:to>
                                        <p:strVal val="visible"/>
                                      </p:to>
                                    </p:set>
                                    <p:anim calcmode="lin" valueType="num">
                                      <p:cBhvr additive="base">
                                        <p:cTn id="17" dur="500" fill="hold"/>
                                        <p:tgtEl>
                                          <p:spTgt spid="418819">
                                            <p:txEl>
                                              <p:pRg st="1" end="1"/>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418819">
                                            <p:txEl>
                                              <p:pRg st="1" end="1"/>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418819">
                                            <p:txEl>
                                              <p:pRg st="2" end="2"/>
                                            </p:txEl>
                                          </p:spTgt>
                                        </p:tgtEl>
                                        <p:attrNameLst>
                                          <p:attrName>style.visibility</p:attrName>
                                        </p:attrNameLst>
                                      </p:cBhvr>
                                      <p:to>
                                        <p:strVal val="visible"/>
                                      </p:to>
                                    </p:set>
                                    <p:anim calcmode="lin" valueType="num">
                                      <p:cBhvr additive="base">
                                        <p:cTn id="21" dur="500" fill="hold"/>
                                        <p:tgtEl>
                                          <p:spTgt spid="418819">
                                            <p:txEl>
                                              <p:pRg st="2" end="2"/>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418819">
                                            <p:txEl>
                                              <p:pRg st="2" end="2"/>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418819">
                                            <p:txEl>
                                              <p:pRg st="3" end="3"/>
                                            </p:txEl>
                                          </p:spTgt>
                                        </p:tgtEl>
                                        <p:attrNameLst>
                                          <p:attrName>style.visibility</p:attrName>
                                        </p:attrNameLst>
                                      </p:cBhvr>
                                      <p:to>
                                        <p:strVal val="visible"/>
                                      </p:to>
                                    </p:set>
                                    <p:anim calcmode="lin" valueType="num">
                                      <p:cBhvr additive="base">
                                        <p:cTn id="25" dur="500" fill="hold"/>
                                        <p:tgtEl>
                                          <p:spTgt spid="418819">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1881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418819">
                                            <p:txEl>
                                              <p:pRg st="4" end="4"/>
                                            </p:txEl>
                                          </p:spTgt>
                                        </p:tgtEl>
                                        <p:attrNameLst>
                                          <p:attrName>style.visibility</p:attrName>
                                        </p:attrNameLst>
                                      </p:cBhvr>
                                      <p:to>
                                        <p:strVal val="visible"/>
                                      </p:to>
                                    </p:set>
                                    <p:anim calcmode="lin" valueType="num">
                                      <p:cBhvr additive="base">
                                        <p:cTn id="31" dur="500" fill="hold"/>
                                        <p:tgtEl>
                                          <p:spTgt spid="418819">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41881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418819">
                                            <p:txEl>
                                              <p:pRg st="5" end="5"/>
                                            </p:txEl>
                                          </p:spTgt>
                                        </p:tgtEl>
                                        <p:attrNameLst>
                                          <p:attrName>style.visibility</p:attrName>
                                        </p:attrNameLst>
                                      </p:cBhvr>
                                      <p:to>
                                        <p:strVal val="visible"/>
                                      </p:to>
                                    </p:set>
                                    <p:anim calcmode="lin" valueType="num">
                                      <p:cBhvr additive="base">
                                        <p:cTn id="37" dur="500" fill="hold"/>
                                        <p:tgtEl>
                                          <p:spTgt spid="418819">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41881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418819">
                                            <p:txEl>
                                              <p:pRg st="6" end="6"/>
                                            </p:txEl>
                                          </p:spTgt>
                                        </p:tgtEl>
                                        <p:attrNameLst>
                                          <p:attrName>style.visibility</p:attrName>
                                        </p:attrNameLst>
                                      </p:cBhvr>
                                      <p:to>
                                        <p:strVal val="visible"/>
                                      </p:to>
                                    </p:set>
                                    <p:anim calcmode="lin" valueType="num">
                                      <p:cBhvr additive="base">
                                        <p:cTn id="43" dur="500" fill="hold"/>
                                        <p:tgtEl>
                                          <p:spTgt spid="418819">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418819">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19"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p:txBody>
          <a:bodyPr/>
          <a:lstStyle/>
          <a:p>
            <a:r>
              <a:rPr lang="en-US"/>
              <a:t>Space Shuttle Example</a:t>
            </a:r>
          </a:p>
        </p:txBody>
      </p:sp>
      <p:sp>
        <p:nvSpPr>
          <p:cNvPr id="421891" name="Rectangle 3"/>
          <p:cNvSpPr>
            <a:spLocks noGrp="1" noChangeArrowheads="1"/>
          </p:cNvSpPr>
          <p:nvPr>
            <p:ph type="body" idx="1"/>
          </p:nvPr>
        </p:nvSpPr>
        <p:spPr>
          <a:xfrm>
            <a:off x="1536700" y="1612900"/>
            <a:ext cx="8686800" cy="5180013"/>
          </a:xfrm>
        </p:spPr>
        <p:txBody>
          <a:bodyPr>
            <a:normAutofit fontScale="85000" lnSpcReduction="10000"/>
          </a:bodyPr>
          <a:lstStyle/>
          <a:p>
            <a:pPr>
              <a:lnSpc>
                <a:spcPct val="80000"/>
              </a:lnSpc>
              <a:spcBef>
                <a:spcPct val="20000"/>
              </a:spcBef>
            </a:pPr>
            <a:r>
              <a:rPr lang="en-US" dirty="0"/>
              <a:t>Original Space Shuttle launch aborted 20 minutes before scheduled launch</a:t>
            </a:r>
          </a:p>
          <a:p>
            <a:pPr>
              <a:lnSpc>
                <a:spcPct val="80000"/>
              </a:lnSpc>
              <a:spcBef>
                <a:spcPct val="20000"/>
              </a:spcBef>
            </a:pPr>
            <a:r>
              <a:rPr lang="en-US" dirty="0"/>
              <a:t>Shuttle has five computers:</a:t>
            </a:r>
          </a:p>
          <a:p>
            <a:pPr lvl="1">
              <a:lnSpc>
                <a:spcPct val="80000"/>
              </a:lnSpc>
              <a:spcBef>
                <a:spcPct val="20000"/>
              </a:spcBef>
            </a:pPr>
            <a:r>
              <a:rPr lang="en-US" dirty="0"/>
              <a:t>Four run the “Primary Avionics </a:t>
            </a:r>
            <a:br>
              <a:rPr lang="en-US" dirty="0"/>
            </a:br>
            <a:r>
              <a:rPr lang="en-US" dirty="0"/>
              <a:t>Software System” (PASS)</a:t>
            </a:r>
          </a:p>
          <a:p>
            <a:pPr lvl="2">
              <a:lnSpc>
                <a:spcPct val="80000"/>
              </a:lnSpc>
              <a:spcBef>
                <a:spcPct val="20000"/>
              </a:spcBef>
            </a:pPr>
            <a:r>
              <a:rPr lang="en-US" dirty="0"/>
              <a:t>Asynchronous and real-time</a:t>
            </a:r>
          </a:p>
          <a:p>
            <a:pPr lvl="2">
              <a:lnSpc>
                <a:spcPct val="80000"/>
              </a:lnSpc>
              <a:spcBef>
                <a:spcPct val="20000"/>
              </a:spcBef>
            </a:pPr>
            <a:r>
              <a:rPr lang="en-US" dirty="0"/>
              <a:t>Runs all of the control systems</a:t>
            </a:r>
          </a:p>
          <a:p>
            <a:pPr lvl="2">
              <a:lnSpc>
                <a:spcPct val="80000"/>
              </a:lnSpc>
              <a:spcBef>
                <a:spcPct val="20000"/>
              </a:spcBef>
            </a:pPr>
            <a:r>
              <a:rPr lang="en-US" dirty="0"/>
              <a:t>Results synchronized and compared every 3 to 4 ms</a:t>
            </a:r>
          </a:p>
          <a:p>
            <a:pPr lvl="1">
              <a:lnSpc>
                <a:spcPct val="80000"/>
              </a:lnSpc>
              <a:spcBef>
                <a:spcPct val="20000"/>
              </a:spcBef>
            </a:pPr>
            <a:r>
              <a:rPr lang="en-US" dirty="0"/>
              <a:t>The Fifth computer is the “Backup Flight System” (BFS)</a:t>
            </a:r>
          </a:p>
          <a:p>
            <a:pPr lvl="2">
              <a:lnSpc>
                <a:spcPct val="80000"/>
              </a:lnSpc>
              <a:spcBef>
                <a:spcPct val="20000"/>
              </a:spcBef>
            </a:pPr>
            <a:r>
              <a:rPr lang="en-US" dirty="0"/>
              <a:t>stays synchronized in case it is needed</a:t>
            </a:r>
          </a:p>
          <a:p>
            <a:pPr lvl="2">
              <a:lnSpc>
                <a:spcPct val="80000"/>
              </a:lnSpc>
              <a:spcBef>
                <a:spcPct val="20000"/>
              </a:spcBef>
            </a:pPr>
            <a:r>
              <a:rPr lang="en-US" dirty="0"/>
              <a:t>Written by completely different team than PASS</a:t>
            </a:r>
          </a:p>
          <a:p>
            <a:pPr>
              <a:lnSpc>
                <a:spcPct val="80000"/>
              </a:lnSpc>
              <a:spcBef>
                <a:spcPct val="20000"/>
              </a:spcBef>
            </a:pPr>
            <a:r>
              <a:rPr lang="en-US" dirty="0"/>
              <a:t>Countdown aborted because BFS disagreed with PASS</a:t>
            </a:r>
          </a:p>
          <a:p>
            <a:pPr lvl="1">
              <a:lnSpc>
                <a:spcPct val="80000"/>
              </a:lnSpc>
              <a:spcBef>
                <a:spcPct val="20000"/>
              </a:spcBef>
            </a:pPr>
            <a:r>
              <a:rPr lang="en-US" dirty="0"/>
              <a:t>A 1/67 chance that PASS was out of sync one cycle</a:t>
            </a:r>
          </a:p>
          <a:p>
            <a:pPr lvl="1">
              <a:lnSpc>
                <a:spcPct val="80000"/>
              </a:lnSpc>
              <a:spcBef>
                <a:spcPct val="20000"/>
              </a:spcBef>
            </a:pPr>
            <a:r>
              <a:rPr lang="en-US" dirty="0"/>
              <a:t>Bug due to modifications in </a:t>
            </a:r>
            <a:r>
              <a:rPr lang="en-US" dirty="0">
                <a:solidFill>
                  <a:schemeClr val="hlink"/>
                </a:solidFill>
              </a:rPr>
              <a:t>initialization</a:t>
            </a:r>
            <a:r>
              <a:rPr lang="en-US" dirty="0"/>
              <a:t> code of PASS</a:t>
            </a:r>
          </a:p>
          <a:p>
            <a:pPr lvl="1">
              <a:lnSpc>
                <a:spcPct val="80000"/>
              </a:lnSpc>
              <a:spcBef>
                <a:spcPct val="20000"/>
              </a:spcBef>
            </a:pPr>
            <a:r>
              <a:rPr lang="en-US" dirty="0"/>
              <a:t>Bug not found during extensive simulation</a:t>
            </a:r>
          </a:p>
        </p:txBody>
      </p:sp>
      <p:grpSp>
        <p:nvGrpSpPr>
          <p:cNvPr id="2" name="Group 32"/>
          <p:cNvGrpSpPr>
            <a:grpSpLocks/>
          </p:cNvGrpSpPr>
          <p:nvPr/>
        </p:nvGrpSpPr>
        <p:grpSpPr bwMode="auto">
          <a:xfrm>
            <a:off x="7663557" y="1981200"/>
            <a:ext cx="1582043" cy="1435100"/>
            <a:chOff x="3408" y="704"/>
            <a:chExt cx="1152" cy="1045"/>
          </a:xfrm>
        </p:grpSpPr>
        <p:grpSp>
          <p:nvGrpSpPr>
            <p:cNvPr id="3" name="Group 5"/>
            <p:cNvGrpSpPr>
              <a:grpSpLocks/>
            </p:cNvGrpSpPr>
            <p:nvPr/>
          </p:nvGrpSpPr>
          <p:grpSpPr bwMode="auto">
            <a:xfrm>
              <a:off x="4176" y="1376"/>
              <a:ext cx="384" cy="373"/>
              <a:chOff x="4176" y="2736"/>
              <a:chExt cx="384" cy="373"/>
            </a:xfrm>
          </p:grpSpPr>
          <p:sp>
            <p:nvSpPr>
              <p:cNvPr id="421894" name="Rectangle 6"/>
              <p:cNvSpPr>
                <a:spLocks noChangeArrowheads="1"/>
              </p:cNvSpPr>
              <p:nvPr/>
            </p:nvSpPr>
            <p:spPr bwMode="auto">
              <a:xfrm>
                <a:off x="4176" y="2736"/>
                <a:ext cx="384" cy="373"/>
              </a:xfrm>
              <a:prstGeom prst="rect">
                <a:avLst/>
              </a:prstGeom>
              <a:solidFill>
                <a:srgbClr val="FF66CC"/>
              </a:solidFill>
              <a:ln w="38100" algn="ctr">
                <a:solidFill>
                  <a:schemeClr val="tx1"/>
                </a:solidFill>
                <a:miter lim="800000"/>
                <a:headEnd/>
                <a:tailEn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421895" name="tower"/>
              <p:cNvSpPr>
                <a:spLocks noEditPoints="1" noChangeArrowheads="1"/>
              </p:cNvSpPr>
              <p:nvPr/>
            </p:nvSpPr>
            <p:spPr bwMode="auto">
              <a:xfrm>
                <a:off x="4272" y="2784"/>
                <a:ext cx="217" cy="288"/>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a:lstStyle/>
              <a:p>
                <a:pPr algn="ctr"/>
                <a:endParaRPr lang="en-US" b="0">
                  <a:solidFill>
                    <a:srgbClr val="000000"/>
                  </a:solidFill>
                  <a:latin typeface="Times New Roman" pitchFamily="18" charset="0"/>
                  <a:ea typeface="+mn-ea"/>
                  <a:cs typeface="+mn-cs"/>
                </a:endParaRPr>
              </a:p>
            </p:txBody>
          </p:sp>
        </p:grpSp>
        <p:grpSp>
          <p:nvGrpSpPr>
            <p:cNvPr id="4" name="Group 8"/>
            <p:cNvGrpSpPr>
              <a:grpSpLocks/>
            </p:cNvGrpSpPr>
            <p:nvPr/>
          </p:nvGrpSpPr>
          <p:grpSpPr bwMode="auto">
            <a:xfrm>
              <a:off x="4176" y="704"/>
              <a:ext cx="384" cy="373"/>
              <a:chOff x="4176" y="2736"/>
              <a:chExt cx="384" cy="373"/>
            </a:xfrm>
          </p:grpSpPr>
          <p:sp>
            <p:nvSpPr>
              <p:cNvPr id="421897" name="Rectangle 9"/>
              <p:cNvSpPr>
                <a:spLocks noChangeArrowheads="1"/>
              </p:cNvSpPr>
              <p:nvPr/>
            </p:nvSpPr>
            <p:spPr bwMode="auto">
              <a:xfrm>
                <a:off x="4176" y="2736"/>
                <a:ext cx="384" cy="373"/>
              </a:xfrm>
              <a:prstGeom prst="rect">
                <a:avLst/>
              </a:prstGeom>
              <a:solidFill>
                <a:srgbClr val="FF66CC"/>
              </a:solidFill>
              <a:ln w="38100" algn="ctr">
                <a:solidFill>
                  <a:schemeClr val="tx1"/>
                </a:solidFill>
                <a:miter lim="800000"/>
                <a:headEnd/>
                <a:tailEn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421898" name="tower"/>
              <p:cNvSpPr>
                <a:spLocks noEditPoints="1" noChangeArrowheads="1"/>
              </p:cNvSpPr>
              <p:nvPr/>
            </p:nvSpPr>
            <p:spPr bwMode="auto">
              <a:xfrm>
                <a:off x="4272" y="2784"/>
                <a:ext cx="217" cy="288"/>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a:lstStyle/>
              <a:p>
                <a:pPr algn="ctr"/>
                <a:endParaRPr lang="en-US" b="0">
                  <a:solidFill>
                    <a:srgbClr val="000000"/>
                  </a:solidFill>
                  <a:latin typeface="Times New Roman" pitchFamily="18" charset="0"/>
                  <a:ea typeface="+mn-ea"/>
                  <a:cs typeface="+mn-cs"/>
                </a:endParaRPr>
              </a:p>
            </p:txBody>
          </p:sp>
        </p:grpSp>
        <p:grpSp>
          <p:nvGrpSpPr>
            <p:cNvPr id="5" name="Group 11"/>
            <p:cNvGrpSpPr>
              <a:grpSpLocks/>
            </p:cNvGrpSpPr>
            <p:nvPr/>
          </p:nvGrpSpPr>
          <p:grpSpPr bwMode="auto">
            <a:xfrm>
              <a:off x="3408" y="1376"/>
              <a:ext cx="384" cy="373"/>
              <a:chOff x="4176" y="2736"/>
              <a:chExt cx="384" cy="373"/>
            </a:xfrm>
          </p:grpSpPr>
          <p:sp>
            <p:nvSpPr>
              <p:cNvPr id="421900" name="Rectangle 12"/>
              <p:cNvSpPr>
                <a:spLocks noChangeArrowheads="1"/>
              </p:cNvSpPr>
              <p:nvPr/>
            </p:nvSpPr>
            <p:spPr bwMode="auto">
              <a:xfrm>
                <a:off x="4176" y="2736"/>
                <a:ext cx="384" cy="373"/>
              </a:xfrm>
              <a:prstGeom prst="rect">
                <a:avLst/>
              </a:prstGeom>
              <a:solidFill>
                <a:srgbClr val="FF66CC"/>
              </a:solidFill>
              <a:ln w="38100" algn="ctr">
                <a:solidFill>
                  <a:schemeClr val="tx1"/>
                </a:solidFill>
                <a:miter lim="800000"/>
                <a:headEnd/>
                <a:tailEn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421901" name="tower"/>
              <p:cNvSpPr>
                <a:spLocks noEditPoints="1" noChangeArrowheads="1"/>
              </p:cNvSpPr>
              <p:nvPr/>
            </p:nvSpPr>
            <p:spPr bwMode="auto">
              <a:xfrm>
                <a:off x="4272" y="2784"/>
                <a:ext cx="217" cy="288"/>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a:lstStyle/>
              <a:p>
                <a:pPr algn="ctr"/>
                <a:endParaRPr lang="en-US" b="0">
                  <a:solidFill>
                    <a:srgbClr val="000000"/>
                  </a:solidFill>
                  <a:latin typeface="Times New Roman" pitchFamily="18" charset="0"/>
                  <a:ea typeface="+mn-ea"/>
                  <a:cs typeface="+mn-cs"/>
                </a:endParaRPr>
              </a:p>
            </p:txBody>
          </p:sp>
        </p:grpSp>
        <p:grpSp>
          <p:nvGrpSpPr>
            <p:cNvPr id="6" name="Group 14"/>
            <p:cNvGrpSpPr>
              <a:grpSpLocks/>
            </p:cNvGrpSpPr>
            <p:nvPr/>
          </p:nvGrpSpPr>
          <p:grpSpPr bwMode="auto">
            <a:xfrm>
              <a:off x="3408" y="704"/>
              <a:ext cx="384" cy="373"/>
              <a:chOff x="4176" y="2736"/>
              <a:chExt cx="384" cy="373"/>
            </a:xfrm>
          </p:grpSpPr>
          <p:sp>
            <p:nvSpPr>
              <p:cNvPr id="421903" name="Rectangle 15"/>
              <p:cNvSpPr>
                <a:spLocks noChangeArrowheads="1"/>
              </p:cNvSpPr>
              <p:nvPr/>
            </p:nvSpPr>
            <p:spPr bwMode="auto">
              <a:xfrm>
                <a:off x="4176" y="2736"/>
                <a:ext cx="384" cy="373"/>
              </a:xfrm>
              <a:prstGeom prst="rect">
                <a:avLst/>
              </a:prstGeom>
              <a:solidFill>
                <a:srgbClr val="FF66CC"/>
              </a:solidFill>
              <a:ln w="38100" algn="ctr">
                <a:solidFill>
                  <a:schemeClr val="tx1"/>
                </a:solidFill>
                <a:miter lim="800000"/>
                <a:headEnd/>
                <a:tailEn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421904" name="tower"/>
              <p:cNvSpPr>
                <a:spLocks noEditPoints="1" noChangeArrowheads="1"/>
              </p:cNvSpPr>
              <p:nvPr/>
            </p:nvSpPr>
            <p:spPr bwMode="auto">
              <a:xfrm>
                <a:off x="4272" y="2784"/>
                <a:ext cx="217" cy="288"/>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a:lstStyle/>
              <a:p>
                <a:pPr algn="ctr"/>
                <a:endParaRPr lang="en-US" b="0">
                  <a:solidFill>
                    <a:srgbClr val="000000"/>
                  </a:solidFill>
                  <a:latin typeface="Times New Roman" pitchFamily="18" charset="0"/>
                  <a:ea typeface="+mn-ea"/>
                  <a:cs typeface="+mn-cs"/>
                </a:endParaRPr>
              </a:p>
            </p:txBody>
          </p:sp>
        </p:grpSp>
        <p:grpSp>
          <p:nvGrpSpPr>
            <p:cNvPr id="7" name="Group 17"/>
            <p:cNvGrpSpPr>
              <a:grpSpLocks/>
            </p:cNvGrpSpPr>
            <p:nvPr/>
          </p:nvGrpSpPr>
          <p:grpSpPr bwMode="auto">
            <a:xfrm>
              <a:off x="3712" y="971"/>
              <a:ext cx="564" cy="501"/>
              <a:chOff x="1680" y="3120"/>
              <a:chExt cx="672" cy="577"/>
            </a:xfrm>
          </p:grpSpPr>
          <p:sp>
            <p:nvSpPr>
              <p:cNvPr id="421906" name="Line 18"/>
              <p:cNvSpPr>
                <a:spLocks noChangeShapeType="1"/>
              </p:cNvSpPr>
              <p:nvPr/>
            </p:nvSpPr>
            <p:spPr bwMode="auto">
              <a:xfrm>
                <a:off x="1680" y="3120"/>
                <a:ext cx="672" cy="577"/>
              </a:xfrm>
              <a:prstGeom prst="line">
                <a:avLst/>
              </a:prstGeom>
              <a:noFill/>
              <a:ln w="38100">
                <a:solidFill>
                  <a:schemeClr val="tx1"/>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421907" name="Line 19"/>
              <p:cNvSpPr>
                <a:spLocks noChangeShapeType="1"/>
              </p:cNvSpPr>
              <p:nvPr/>
            </p:nvSpPr>
            <p:spPr bwMode="auto">
              <a:xfrm flipH="1">
                <a:off x="1680" y="3120"/>
                <a:ext cx="672" cy="577"/>
              </a:xfrm>
              <a:prstGeom prst="line">
                <a:avLst/>
              </a:prstGeom>
              <a:noFill/>
              <a:ln w="38100">
                <a:solidFill>
                  <a:schemeClr val="tx1"/>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421908" name="Line 20"/>
              <p:cNvSpPr>
                <a:spLocks noChangeShapeType="1"/>
              </p:cNvSpPr>
              <p:nvPr/>
            </p:nvSpPr>
            <p:spPr bwMode="auto">
              <a:xfrm>
                <a:off x="2352" y="3216"/>
                <a:ext cx="0" cy="384"/>
              </a:xfrm>
              <a:prstGeom prst="line">
                <a:avLst/>
              </a:prstGeom>
              <a:noFill/>
              <a:ln w="38100">
                <a:solidFill>
                  <a:schemeClr val="tx1"/>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421909" name="Line 21"/>
              <p:cNvSpPr>
                <a:spLocks noChangeShapeType="1"/>
              </p:cNvSpPr>
              <p:nvPr/>
            </p:nvSpPr>
            <p:spPr bwMode="auto">
              <a:xfrm flipH="1">
                <a:off x="1776" y="3120"/>
                <a:ext cx="480" cy="0"/>
              </a:xfrm>
              <a:prstGeom prst="line">
                <a:avLst/>
              </a:prstGeom>
              <a:noFill/>
              <a:ln w="38100">
                <a:solidFill>
                  <a:schemeClr val="tx1"/>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421910" name="Line 22"/>
              <p:cNvSpPr>
                <a:spLocks noChangeShapeType="1"/>
              </p:cNvSpPr>
              <p:nvPr/>
            </p:nvSpPr>
            <p:spPr bwMode="auto">
              <a:xfrm>
                <a:off x="1680" y="3216"/>
                <a:ext cx="0" cy="384"/>
              </a:xfrm>
              <a:prstGeom prst="line">
                <a:avLst/>
              </a:prstGeom>
              <a:noFill/>
              <a:ln w="38100">
                <a:solidFill>
                  <a:schemeClr val="tx1"/>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421911" name="Line 23"/>
              <p:cNvSpPr>
                <a:spLocks noChangeShapeType="1"/>
              </p:cNvSpPr>
              <p:nvPr/>
            </p:nvSpPr>
            <p:spPr bwMode="auto">
              <a:xfrm flipV="1">
                <a:off x="1776" y="3696"/>
                <a:ext cx="480" cy="0"/>
              </a:xfrm>
              <a:prstGeom prst="line">
                <a:avLst/>
              </a:prstGeom>
              <a:noFill/>
              <a:ln w="38100">
                <a:solidFill>
                  <a:schemeClr val="tx1"/>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grpSp>
        <p:sp>
          <p:nvSpPr>
            <p:cNvPr id="421913" name="Rectangle 25"/>
            <p:cNvSpPr>
              <a:spLocks noChangeArrowheads="1"/>
            </p:cNvSpPr>
            <p:nvPr/>
          </p:nvSpPr>
          <p:spPr bwMode="auto">
            <a:xfrm>
              <a:off x="3696" y="962"/>
              <a:ext cx="591" cy="510"/>
            </a:xfrm>
            <a:prstGeom prst="rect">
              <a:avLst/>
            </a:prstGeom>
            <a:solidFill>
              <a:srgbClr val="618FFD">
                <a:alpha val="50000"/>
              </a:srgbClr>
            </a:solidFill>
            <a:ln w="38100" algn="ctr">
              <a:noFill/>
              <a:miter lim="800000"/>
              <a:headEnd/>
              <a:tailEn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421916" name="Text Box 28"/>
            <p:cNvSpPr txBox="1">
              <a:spLocks noChangeArrowheads="1"/>
            </p:cNvSpPr>
            <p:nvPr/>
          </p:nvSpPr>
          <p:spPr bwMode="auto">
            <a:xfrm>
              <a:off x="3733" y="1104"/>
              <a:ext cx="521" cy="269"/>
            </a:xfrm>
            <a:prstGeom prst="rect">
              <a:avLst/>
            </a:prstGeom>
            <a:noFill/>
            <a:ln w="38100" algn="ctr">
              <a:noFill/>
              <a:miter lim="800000"/>
              <a:headEnd/>
              <a:tailEnd/>
            </a:ln>
            <a:effectLst/>
          </p:spPr>
          <p:txBody>
            <a:bodyPr wrap="none">
              <a:spAutoFit/>
            </a:bodyPr>
            <a:lstStyle/>
            <a:p>
              <a:pPr algn="ctr"/>
              <a:r>
                <a:rPr lang="en-US" b="0">
                  <a:solidFill>
                    <a:srgbClr val="000000"/>
                  </a:solidFill>
                  <a:latin typeface="Times New Roman" pitchFamily="18" charset="0"/>
                  <a:ea typeface="+mn-ea"/>
                  <a:cs typeface="+mn-cs"/>
                </a:rPr>
                <a:t>PASS</a:t>
              </a:r>
            </a:p>
          </p:txBody>
        </p:sp>
      </p:grpSp>
      <p:grpSp>
        <p:nvGrpSpPr>
          <p:cNvPr id="8" name="Group 33"/>
          <p:cNvGrpSpPr>
            <a:grpSpLocks/>
          </p:cNvGrpSpPr>
          <p:nvPr/>
        </p:nvGrpSpPr>
        <p:grpSpPr bwMode="auto">
          <a:xfrm>
            <a:off x="8983749" y="2472792"/>
            <a:ext cx="1252451" cy="896766"/>
            <a:chOff x="4272" y="1040"/>
            <a:chExt cx="912" cy="653"/>
          </a:xfrm>
        </p:grpSpPr>
        <p:sp>
          <p:nvSpPr>
            <p:cNvPr id="421912" name="Line 24"/>
            <p:cNvSpPr>
              <a:spLocks noChangeShapeType="1"/>
            </p:cNvSpPr>
            <p:nvPr/>
          </p:nvSpPr>
          <p:spPr bwMode="auto">
            <a:xfrm>
              <a:off x="4272" y="1221"/>
              <a:ext cx="528" cy="0"/>
            </a:xfrm>
            <a:prstGeom prst="line">
              <a:avLst/>
            </a:prstGeom>
            <a:noFill/>
            <a:ln w="38100">
              <a:solidFill>
                <a:schemeClr val="tx1"/>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421914" name="Rectangle 26"/>
            <p:cNvSpPr>
              <a:spLocks noChangeArrowheads="1"/>
            </p:cNvSpPr>
            <p:nvPr/>
          </p:nvSpPr>
          <p:spPr bwMode="auto">
            <a:xfrm>
              <a:off x="4800" y="1040"/>
              <a:ext cx="384" cy="373"/>
            </a:xfrm>
            <a:prstGeom prst="rect">
              <a:avLst/>
            </a:prstGeom>
            <a:solidFill>
              <a:srgbClr val="FF66CC"/>
            </a:solidFill>
            <a:ln w="38100" algn="ctr">
              <a:solidFill>
                <a:schemeClr val="tx1"/>
              </a:solidFill>
              <a:miter lim="800000"/>
              <a:headEnd/>
              <a:tailEn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421915" name="tower"/>
            <p:cNvSpPr>
              <a:spLocks noEditPoints="1" noChangeArrowheads="1"/>
            </p:cNvSpPr>
            <p:nvPr/>
          </p:nvSpPr>
          <p:spPr bwMode="auto">
            <a:xfrm>
              <a:off x="4896" y="1088"/>
              <a:ext cx="217" cy="288"/>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53FB25"/>
            </a:solidFill>
            <a:ln w="9525">
              <a:solidFill>
                <a:srgbClr val="000000"/>
              </a:solidFill>
              <a:miter lim="800000"/>
              <a:headEnd/>
              <a:tailEnd/>
            </a:ln>
          </p:spPr>
          <p:txBody>
            <a:bodyPr/>
            <a:lstStyle/>
            <a:p>
              <a:pPr algn="ctr"/>
              <a:endParaRPr lang="en-US" b="0">
                <a:solidFill>
                  <a:srgbClr val="000000"/>
                </a:solidFill>
                <a:latin typeface="Times New Roman" pitchFamily="18" charset="0"/>
                <a:ea typeface="+mn-ea"/>
                <a:cs typeface="+mn-cs"/>
              </a:endParaRPr>
            </a:p>
          </p:txBody>
        </p:sp>
        <p:sp>
          <p:nvSpPr>
            <p:cNvPr id="421917" name="Text Box 29"/>
            <p:cNvSpPr txBox="1">
              <a:spLocks noChangeArrowheads="1"/>
            </p:cNvSpPr>
            <p:nvPr/>
          </p:nvSpPr>
          <p:spPr bwMode="auto">
            <a:xfrm>
              <a:off x="4736" y="1424"/>
              <a:ext cx="433" cy="269"/>
            </a:xfrm>
            <a:prstGeom prst="rect">
              <a:avLst/>
            </a:prstGeom>
            <a:noFill/>
            <a:ln w="38100" algn="ctr">
              <a:noFill/>
              <a:miter lim="800000"/>
              <a:headEnd/>
              <a:tailEnd/>
            </a:ln>
            <a:effectLst/>
          </p:spPr>
          <p:txBody>
            <a:bodyPr wrap="none">
              <a:spAutoFit/>
            </a:bodyPr>
            <a:lstStyle/>
            <a:p>
              <a:pPr algn="ctr"/>
              <a:r>
                <a:rPr lang="en-US" b="0">
                  <a:solidFill>
                    <a:srgbClr val="000000"/>
                  </a:solidFill>
                  <a:latin typeface="Times New Roman" pitchFamily="18" charset="0"/>
                  <a:ea typeface="+mn-ea"/>
                  <a:cs typeface="+mn-cs"/>
                </a:rPr>
                <a:t>BFS</a:t>
              </a:r>
            </a:p>
          </p:txBody>
        </p:sp>
      </p:grpSp>
      <p:sp>
        <p:nvSpPr>
          <p:cNvPr id="31" name="Slide Number Placeholder 3"/>
          <p:cNvSpPr>
            <a:spLocks noGrp="1"/>
          </p:cNvSpPr>
          <p:nvPr>
            <p:ph type="sldNum" sz="quarter" idx="10"/>
          </p:nvPr>
        </p:nvSpPr>
        <p:spPr>
          <a:xfrm>
            <a:off x="8077200" y="6299200"/>
            <a:ext cx="2133600" cy="457200"/>
          </a:xfrm>
        </p:spPr>
        <p:txBody>
          <a:bodyPr/>
          <a:lstStyle/>
          <a:p>
            <a:pPr>
              <a:defRPr/>
            </a:pPr>
            <a:fld id="{78997615-6873-405D-B80D-4D52F6DDA5E8}" type="slidenum">
              <a:rPr lang="en-US" altLang="zh-CN">
                <a:solidFill>
                  <a:srgbClr val="000000"/>
                </a:solidFill>
                <a:cs typeface="+mn-cs"/>
              </a:rPr>
              <a:pPr>
                <a:defRPr/>
              </a:pPr>
              <a:t>17</a:t>
            </a:fld>
            <a:endParaRPr lang="en-US" altLang="zh-CN" dirty="0">
              <a:solidFill>
                <a:srgbClr val="000000"/>
              </a:solidFill>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21891">
                                            <p:txEl>
                                              <p:pRg st="0" end="0"/>
                                            </p:txEl>
                                          </p:spTgt>
                                        </p:tgtEl>
                                        <p:attrNameLst>
                                          <p:attrName>style.visibility</p:attrName>
                                        </p:attrNameLst>
                                      </p:cBhvr>
                                      <p:to>
                                        <p:strVal val="visible"/>
                                      </p:to>
                                    </p:set>
                                    <p:anim calcmode="lin" valueType="num">
                                      <p:cBhvr additive="base">
                                        <p:cTn id="7" dur="500" fill="hold"/>
                                        <p:tgtEl>
                                          <p:spTgt spid="42189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218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21891">
                                            <p:txEl>
                                              <p:pRg st="1" end="1"/>
                                            </p:txEl>
                                          </p:spTgt>
                                        </p:tgtEl>
                                        <p:attrNameLst>
                                          <p:attrName>style.visibility</p:attrName>
                                        </p:attrNameLst>
                                      </p:cBhvr>
                                      <p:to>
                                        <p:strVal val="visible"/>
                                      </p:to>
                                    </p:set>
                                    <p:anim calcmode="lin" valueType="num">
                                      <p:cBhvr additive="base">
                                        <p:cTn id="13" dur="500" fill="hold"/>
                                        <p:tgtEl>
                                          <p:spTgt spid="42189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4218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421891">
                                            <p:txEl>
                                              <p:pRg st="2" end="2"/>
                                            </p:txEl>
                                          </p:spTgt>
                                        </p:tgtEl>
                                        <p:attrNameLst>
                                          <p:attrName>style.visibility</p:attrName>
                                        </p:attrNameLst>
                                      </p:cBhvr>
                                      <p:to>
                                        <p:strVal val="visible"/>
                                      </p:to>
                                    </p:set>
                                    <p:anim calcmode="lin" valueType="num">
                                      <p:cBhvr additive="base">
                                        <p:cTn id="19" dur="500" fill="hold"/>
                                        <p:tgtEl>
                                          <p:spTgt spid="421891">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21891">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421891">
                                            <p:txEl>
                                              <p:pRg st="3" end="3"/>
                                            </p:txEl>
                                          </p:spTgt>
                                        </p:tgtEl>
                                        <p:attrNameLst>
                                          <p:attrName>style.visibility</p:attrName>
                                        </p:attrNameLst>
                                      </p:cBhvr>
                                      <p:to>
                                        <p:strVal val="visible"/>
                                      </p:to>
                                    </p:set>
                                    <p:anim calcmode="lin" valueType="num">
                                      <p:cBhvr additive="base">
                                        <p:cTn id="23" dur="500" fill="hold"/>
                                        <p:tgtEl>
                                          <p:spTgt spid="421891">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421891">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421891">
                                            <p:txEl>
                                              <p:pRg st="4" end="4"/>
                                            </p:txEl>
                                          </p:spTgt>
                                        </p:tgtEl>
                                        <p:attrNameLst>
                                          <p:attrName>style.visibility</p:attrName>
                                        </p:attrNameLst>
                                      </p:cBhvr>
                                      <p:to>
                                        <p:strVal val="visible"/>
                                      </p:to>
                                    </p:set>
                                    <p:anim calcmode="lin" valueType="num">
                                      <p:cBhvr additive="base">
                                        <p:cTn id="27" dur="500" fill="hold"/>
                                        <p:tgtEl>
                                          <p:spTgt spid="421891">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421891">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421891">
                                            <p:txEl>
                                              <p:pRg st="5" end="5"/>
                                            </p:txEl>
                                          </p:spTgt>
                                        </p:tgtEl>
                                        <p:attrNameLst>
                                          <p:attrName>style.visibility</p:attrName>
                                        </p:attrNameLst>
                                      </p:cBhvr>
                                      <p:to>
                                        <p:strVal val="visible"/>
                                      </p:to>
                                    </p:set>
                                    <p:anim calcmode="lin" valueType="num">
                                      <p:cBhvr additive="base">
                                        <p:cTn id="31" dur="500" fill="hold"/>
                                        <p:tgtEl>
                                          <p:spTgt spid="421891">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421891">
                                            <p:txEl>
                                              <p:pRg st="5" end="5"/>
                                            </p:txEl>
                                          </p:spTgt>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500" fill="hold"/>
                                        <p:tgtEl>
                                          <p:spTgt spid="2"/>
                                        </p:tgtEl>
                                        <p:attrNameLst>
                                          <p:attrName>ppt_x</p:attrName>
                                        </p:attrNameLst>
                                      </p:cBhvr>
                                      <p:tavLst>
                                        <p:tav tm="0">
                                          <p:val>
                                            <p:strVal val="1+#ppt_w/2"/>
                                          </p:val>
                                        </p:tav>
                                        <p:tav tm="100000">
                                          <p:val>
                                            <p:strVal val="#ppt_x"/>
                                          </p:val>
                                        </p:tav>
                                      </p:tavLst>
                                    </p:anim>
                                    <p:anim calcmode="lin" valueType="num">
                                      <p:cBhvr additive="base">
                                        <p:cTn id="36"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421891">
                                            <p:txEl>
                                              <p:pRg st="6" end="6"/>
                                            </p:txEl>
                                          </p:spTgt>
                                        </p:tgtEl>
                                        <p:attrNameLst>
                                          <p:attrName>style.visibility</p:attrName>
                                        </p:attrNameLst>
                                      </p:cBhvr>
                                      <p:to>
                                        <p:strVal val="visible"/>
                                      </p:to>
                                    </p:set>
                                    <p:anim calcmode="lin" valueType="num">
                                      <p:cBhvr additive="base">
                                        <p:cTn id="41" dur="500" fill="hold"/>
                                        <p:tgtEl>
                                          <p:spTgt spid="421891">
                                            <p:txEl>
                                              <p:pRg st="6" end="6"/>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421891">
                                            <p:txEl>
                                              <p:pRg st="6" end="6"/>
                                            </p:txEl>
                                          </p:spTgt>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421891">
                                            <p:txEl>
                                              <p:pRg st="7" end="7"/>
                                            </p:txEl>
                                          </p:spTgt>
                                        </p:tgtEl>
                                        <p:attrNameLst>
                                          <p:attrName>style.visibility</p:attrName>
                                        </p:attrNameLst>
                                      </p:cBhvr>
                                      <p:to>
                                        <p:strVal val="visible"/>
                                      </p:to>
                                    </p:set>
                                    <p:anim calcmode="lin" valueType="num">
                                      <p:cBhvr additive="base">
                                        <p:cTn id="45" dur="500" fill="hold"/>
                                        <p:tgtEl>
                                          <p:spTgt spid="421891">
                                            <p:txEl>
                                              <p:pRg st="7" end="7"/>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421891">
                                            <p:txEl>
                                              <p:pRg st="7" end="7"/>
                                            </p:txEl>
                                          </p:spTgt>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421891">
                                            <p:txEl>
                                              <p:pRg st="8" end="8"/>
                                            </p:txEl>
                                          </p:spTgt>
                                        </p:tgtEl>
                                        <p:attrNameLst>
                                          <p:attrName>style.visibility</p:attrName>
                                        </p:attrNameLst>
                                      </p:cBhvr>
                                      <p:to>
                                        <p:strVal val="visible"/>
                                      </p:to>
                                    </p:set>
                                    <p:anim calcmode="lin" valueType="num">
                                      <p:cBhvr additive="base">
                                        <p:cTn id="49" dur="500" fill="hold"/>
                                        <p:tgtEl>
                                          <p:spTgt spid="421891">
                                            <p:txEl>
                                              <p:pRg st="8" end="8"/>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421891">
                                            <p:txEl>
                                              <p:pRg st="8" end="8"/>
                                            </p:txEl>
                                          </p:spTgt>
                                        </p:tgtEl>
                                        <p:attrNameLst>
                                          <p:attrName>ppt_y</p:attrName>
                                        </p:attrNameLst>
                                      </p:cBhvr>
                                      <p:tavLst>
                                        <p:tav tm="0">
                                          <p:val>
                                            <p:strVal val="#ppt_y"/>
                                          </p:val>
                                        </p:tav>
                                        <p:tav tm="100000">
                                          <p:val>
                                            <p:strVal val="#ppt_y"/>
                                          </p:val>
                                        </p:tav>
                                      </p:tavLst>
                                    </p:anim>
                                  </p:childTnLst>
                                </p:cTn>
                              </p:par>
                              <p:par>
                                <p:cTn id="51" presetID="2" presetClass="entr" presetSubtype="2" fill="hold" nodeType="withEffect">
                                  <p:stCondLst>
                                    <p:cond delay="0"/>
                                  </p:stCondLst>
                                  <p:childTnLst>
                                    <p:set>
                                      <p:cBhvr>
                                        <p:cTn id="52" dur="1" fill="hold">
                                          <p:stCondLst>
                                            <p:cond delay="0"/>
                                          </p:stCondLst>
                                        </p:cTn>
                                        <p:tgtEl>
                                          <p:spTgt spid="8"/>
                                        </p:tgtEl>
                                        <p:attrNameLst>
                                          <p:attrName>style.visibility</p:attrName>
                                        </p:attrNameLst>
                                      </p:cBhvr>
                                      <p:to>
                                        <p:strVal val="visible"/>
                                      </p:to>
                                    </p:set>
                                    <p:anim calcmode="lin" valueType="num">
                                      <p:cBhvr additive="base">
                                        <p:cTn id="53" dur="500" fill="hold"/>
                                        <p:tgtEl>
                                          <p:spTgt spid="8"/>
                                        </p:tgtEl>
                                        <p:attrNameLst>
                                          <p:attrName>ppt_x</p:attrName>
                                        </p:attrNameLst>
                                      </p:cBhvr>
                                      <p:tavLst>
                                        <p:tav tm="0">
                                          <p:val>
                                            <p:strVal val="1+#ppt_w/2"/>
                                          </p:val>
                                        </p:tav>
                                        <p:tav tm="100000">
                                          <p:val>
                                            <p:strVal val="#ppt_x"/>
                                          </p:val>
                                        </p:tav>
                                      </p:tavLst>
                                    </p:anim>
                                    <p:anim calcmode="lin" valueType="num">
                                      <p:cBhvr additive="base">
                                        <p:cTn id="5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2" fill="hold" grpId="0" nodeType="clickEffect">
                                  <p:stCondLst>
                                    <p:cond delay="0"/>
                                  </p:stCondLst>
                                  <p:childTnLst>
                                    <p:set>
                                      <p:cBhvr>
                                        <p:cTn id="58" dur="1" fill="hold">
                                          <p:stCondLst>
                                            <p:cond delay="0"/>
                                          </p:stCondLst>
                                        </p:cTn>
                                        <p:tgtEl>
                                          <p:spTgt spid="421891">
                                            <p:txEl>
                                              <p:pRg st="9" end="9"/>
                                            </p:txEl>
                                          </p:spTgt>
                                        </p:tgtEl>
                                        <p:attrNameLst>
                                          <p:attrName>style.visibility</p:attrName>
                                        </p:attrNameLst>
                                      </p:cBhvr>
                                      <p:to>
                                        <p:strVal val="visible"/>
                                      </p:to>
                                    </p:set>
                                    <p:anim calcmode="lin" valueType="num">
                                      <p:cBhvr additive="base">
                                        <p:cTn id="59" dur="500" fill="hold"/>
                                        <p:tgtEl>
                                          <p:spTgt spid="421891">
                                            <p:txEl>
                                              <p:pRg st="9" end="9"/>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421891">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2" fill="hold" grpId="0" nodeType="clickEffect">
                                  <p:stCondLst>
                                    <p:cond delay="0"/>
                                  </p:stCondLst>
                                  <p:childTnLst>
                                    <p:set>
                                      <p:cBhvr>
                                        <p:cTn id="64" dur="1" fill="hold">
                                          <p:stCondLst>
                                            <p:cond delay="0"/>
                                          </p:stCondLst>
                                        </p:cTn>
                                        <p:tgtEl>
                                          <p:spTgt spid="421891">
                                            <p:txEl>
                                              <p:pRg st="10" end="10"/>
                                            </p:txEl>
                                          </p:spTgt>
                                        </p:tgtEl>
                                        <p:attrNameLst>
                                          <p:attrName>style.visibility</p:attrName>
                                        </p:attrNameLst>
                                      </p:cBhvr>
                                      <p:to>
                                        <p:strVal val="visible"/>
                                      </p:to>
                                    </p:set>
                                    <p:anim calcmode="lin" valueType="num">
                                      <p:cBhvr additive="base">
                                        <p:cTn id="65" dur="500" fill="hold"/>
                                        <p:tgtEl>
                                          <p:spTgt spid="421891">
                                            <p:txEl>
                                              <p:pRg st="10" end="10"/>
                                            </p:txEl>
                                          </p:spTgt>
                                        </p:tgtEl>
                                        <p:attrNameLst>
                                          <p:attrName>ppt_x</p:attrName>
                                        </p:attrNameLst>
                                      </p:cBhvr>
                                      <p:tavLst>
                                        <p:tav tm="0">
                                          <p:val>
                                            <p:strVal val="1+#ppt_w/2"/>
                                          </p:val>
                                        </p:tav>
                                        <p:tav tm="100000">
                                          <p:val>
                                            <p:strVal val="#ppt_x"/>
                                          </p:val>
                                        </p:tav>
                                      </p:tavLst>
                                    </p:anim>
                                    <p:anim calcmode="lin" valueType="num">
                                      <p:cBhvr additive="base">
                                        <p:cTn id="66" dur="500" fill="hold"/>
                                        <p:tgtEl>
                                          <p:spTgt spid="421891">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2" fill="hold" grpId="0" nodeType="clickEffect">
                                  <p:stCondLst>
                                    <p:cond delay="0"/>
                                  </p:stCondLst>
                                  <p:childTnLst>
                                    <p:set>
                                      <p:cBhvr>
                                        <p:cTn id="70" dur="1" fill="hold">
                                          <p:stCondLst>
                                            <p:cond delay="0"/>
                                          </p:stCondLst>
                                        </p:cTn>
                                        <p:tgtEl>
                                          <p:spTgt spid="421891">
                                            <p:txEl>
                                              <p:pRg st="11" end="11"/>
                                            </p:txEl>
                                          </p:spTgt>
                                        </p:tgtEl>
                                        <p:attrNameLst>
                                          <p:attrName>style.visibility</p:attrName>
                                        </p:attrNameLst>
                                      </p:cBhvr>
                                      <p:to>
                                        <p:strVal val="visible"/>
                                      </p:to>
                                    </p:set>
                                    <p:anim calcmode="lin" valueType="num">
                                      <p:cBhvr additive="base">
                                        <p:cTn id="71" dur="500" fill="hold"/>
                                        <p:tgtEl>
                                          <p:spTgt spid="421891">
                                            <p:txEl>
                                              <p:pRg st="11" end="11"/>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421891">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2" fill="hold" grpId="0" nodeType="clickEffect">
                                  <p:stCondLst>
                                    <p:cond delay="0"/>
                                  </p:stCondLst>
                                  <p:childTnLst>
                                    <p:set>
                                      <p:cBhvr>
                                        <p:cTn id="76" dur="1" fill="hold">
                                          <p:stCondLst>
                                            <p:cond delay="0"/>
                                          </p:stCondLst>
                                        </p:cTn>
                                        <p:tgtEl>
                                          <p:spTgt spid="421891">
                                            <p:txEl>
                                              <p:pRg st="12" end="12"/>
                                            </p:txEl>
                                          </p:spTgt>
                                        </p:tgtEl>
                                        <p:attrNameLst>
                                          <p:attrName>style.visibility</p:attrName>
                                        </p:attrNameLst>
                                      </p:cBhvr>
                                      <p:to>
                                        <p:strVal val="visible"/>
                                      </p:to>
                                    </p:set>
                                    <p:anim calcmode="lin" valueType="num">
                                      <p:cBhvr additive="base">
                                        <p:cTn id="77" dur="500" fill="hold"/>
                                        <p:tgtEl>
                                          <p:spTgt spid="421891">
                                            <p:txEl>
                                              <p:pRg st="12" end="12"/>
                                            </p:txEl>
                                          </p:spTgt>
                                        </p:tgtEl>
                                        <p:attrNameLst>
                                          <p:attrName>ppt_x</p:attrName>
                                        </p:attrNameLst>
                                      </p:cBhvr>
                                      <p:tavLst>
                                        <p:tav tm="0">
                                          <p:val>
                                            <p:strVal val="1+#ppt_w/2"/>
                                          </p:val>
                                        </p:tav>
                                        <p:tav tm="100000">
                                          <p:val>
                                            <p:strVal val="#ppt_x"/>
                                          </p:val>
                                        </p:tav>
                                      </p:tavLst>
                                    </p:anim>
                                    <p:anim calcmode="lin" valueType="num">
                                      <p:cBhvr additive="base">
                                        <p:cTn id="78" dur="500" fill="hold"/>
                                        <p:tgtEl>
                                          <p:spTgt spid="421891">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89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ChangeArrowheads="1"/>
          </p:cNvSpPr>
          <p:nvPr>
            <p:ph type="title"/>
          </p:nvPr>
        </p:nvSpPr>
        <p:spPr/>
        <p:txBody>
          <a:bodyPr/>
          <a:lstStyle/>
          <a:p>
            <a:r>
              <a:rPr lang="en-US"/>
              <a:t>Summary</a:t>
            </a:r>
          </a:p>
        </p:txBody>
      </p:sp>
      <p:sp>
        <p:nvSpPr>
          <p:cNvPr id="345091" name="Rectangle 3"/>
          <p:cNvSpPr>
            <a:spLocks noGrp="1" noChangeArrowheads="1"/>
          </p:cNvSpPr>
          <p:nvPr>
            <p:ph type="body" idx="1"/>
          </p:nvPr>
        </p:nvSpPr>
        <p:spPr>
          <a:xfrm>
            <a:off x="1752600" y="1553498"/>
            <a:ext cx="8686800" cy="4923502"/>
          </a:xfrm>
        </p:spPr>
        <p:txBody>
          <a:bodyPr>
            <a:normAutofit fontScale="85000" lnSpcReduction="10000"/>
          </a:bodyPr>
          <a:lstStyle/>
          <a:p>
            <a:r>
              <a:rPr lang="en-US" dirty="0"/>
              <a:t>Concurrent threads are a very useful abstraction</a:t>
            </a:r>
          </a:p>
          <a:p>
            <a:pPr lvl="1"/>
            <a:r>
              <a:rPr lang="en-US" dirty="0"/>
              <a:t>Allow transparent overlapping of computation and I/O</a:t>
            </a:r>
          </a:p>
          <a:p>
            <a:pPr lvl="1"/>
            <a:r>
              <a:rPr lang="en-US" dirty="0"/>
              <a:t>Allow use of parallel processing when available</a:t>
            </a:r>
          </a:p>
          <a:p>
            <a:r>
              <a:rPr lang="en-US" dirty="0"/>
              <a:t>Concurrent threads introduce problems when accessing shared data</a:t>
            </a:r>
          </a:p>
          <a:p>
            <a:pPr lvl="1"/>
            <a:r>
              <a:rPr lang="en-US" dirty="0"/>
              <a:t>Programs must be insensitive to arbitrary </a:t>
            </a:r>
            <a:r>
              <a:rPr lang="en-US" dirty="0" err="1"/>
              <a:t>interleavings</a:t>
            </a:r>
            <a:endParaRPr lang="en-US" dirty="0"/>
          </a:p>
          <a:p>
            <a:pPr lvl="1"/>
            <a:r>
              <a:rPr lang="en-US" dirty="0"/>
              <a:t>Without careful design, shared variables can become completely inconsistent</a:t>
            </a:r>
          </a:p>
          <a:p>
            <a:r>
              <a:rPr lang="en-US" dirty="0"/>
              <a:t>Important concept: Atomic Operations</a:t>
            </a:r>
          </a:p>
          <a:p>
            <a:pPr lvl="1"/>
            <a:r>
              <a:rPr lang="en-US" dirty="0"/>
              <a:t>An operation that runs to completion or not at all</a:t>
            </a:r>
          </a:p>
          <a:p>
            <a:pPr lvl="1"/>
            <a:r>
              <a:rPr lang="en-US" dirty="0"/>
              <a:t>These are the primitives on which to construct various synchronization primitives</a:t>
            </a:r>
          </a:p>
          <a:p>
            <a:pPr lvl="1"/>
            <a:endParaRPr lang="en-US" dirty="0"/>
          </a:p>
        </p:txBody>
      </p:sp>
      <p:sp>
        <p:nvSpPr>
          <p:cNvPr id="4" name="Slide Number Placeholder 3"/>
          <p:cNvSpPr>
            <a:spLocks noGrp="1"/>
          </p:cNvSpPr>
          <p:nvPr>
            <p:ph type="sldNum" sz="quarter" idx="10"/>
          </p:nvPr>
        </p:nvSpPr>
        <p:spPr>
          <a:xfrm>
            <a:off x="8077200" y="6299200"/>
            <a:ext cx="2133600" cy="457200"/>
          </a:xfrm>
        </p:spPr>
        <p:txBody>
          <a:bodyPr/>
          <a:lstStyle/>
          <a:p>
            <a:pPr>
              <a:defRPr/>
            </a:pPr>
            <a:fld id="{78997615-6873-405D-B80D-4D52F6DDA5E8}" type="slidenum">
              <a:rPr lang="en-US" altLang="zh-CN">
                <a:solidFill>
                  <a:srgbClr val="000000"/>
                </a:solidFill>
                <a:cs typeface="+mn-cs"/>
              </a:rPr>
              <a:pPr>
                <a:defRPr/>
              </a:pPr>
              <a:t>18</a:t>
            </a:fld>
            <a:endParaRPr lang="en-US" altLang="zh-CN" dirty="0">
              <a:solidFill>
                <a:srgbClr val="000000"/>
              </a:solidFill>
              <a:cs typeface="+mn-cs"/>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r>
              <a:rPr lang="en-US"/>
              <a:t>High-Level Picture</a:t>
            </a:r>
          </a:p>
        </p:txBody>
      </p:sp>
      <p:sp>
        <p:nvSpPr>
          <p:cNvPr id="443395" name="Rectangle 3"/>
          <p:cNvSpPr>
            <a:spLocks noGrp="1" noChangeArrowheads="1"/>
          </p:cNvSpPr>
          <p:nvPr>
            <p:ph type="body" idx="1"/>
          </p:nvPr>
        </p:nvSpPr>
        <p:spPr>
          <a:xfrm>
            <a:off x="1644343" y="1551397"/>
            <a:ext cx="8686800" cy="5105400"/>
          </a:xfrm>
        </p:spPr>
        <p:txBody>
          <a:bodyPr>
            <a:normAutofit fontScale="92500" lnSpcReduction="10000"/>
          </a:bodyPr>
          <a:lstStyle/>
          <a:p>
            <a:r>
              <a:rPr lang="en-US" dirty="0"/>
              <a:t>Implementing a concurrent program with only loads and stores would be tricky and error-prone</a:t>
            </a:r>
          </a:p>
          <a:p>
            <a:pPr lvl="1"/>
            <a:r>
              <a:rPr lang="en-US" dirty="0"/>
              <a:t>Consider “too much milk” example</a:t>
            </a:r>
          </a:p>
          <a:p>
            <a:pPr lvl="1"/>
            <a:r>
              <a:rPr lang="en-US" dirty="0"/>
              <a:t>Showed how to protect a critical section with only atomic load and store </a:t>
            </a:r>
            <a:r>
              <a:rPr lang="en-US" dirty="0">
                <a:sym typeface="Symbol" pitchFamily="18" charset="2"/>
              </a:rPr>
              <a:t> pretty complex!</a:t>
            </a:r>
          </a:p>
          <a:p>
            <a:r>
              <a:rPr lang="en-US" dirty="0"/>
              <a:t>Today, we’ll implement higher-level operations on top of atomic operations provided by hardware</a:t>
            </a:r>
          </a:p>
          <a:p>
            <a:pPr lvl="1"/>
            <a:r>
              <a:rPr lang="en-US" dirty="0"/>
              <a:t>Develop a “synchronization toolbox”</a:t>
            </a:r>
          </a:p>
          <a:p>
            <a:pPr lvl="1"/>
            <a:r>
              <a:rPr lang="en-US" dirty="0"/>
              <a:t>Explore some common programming paradigms</a:t>
            </a:r>
          </a:p>
        </p:txBody>
      </p:sp>
      <p:pic>
        <p:nvPicPr>
          <p:cNvPr id="443396" name="Picture 4" descr="MCj02377690000[1]"/>
          <p:cNvPicPr>
            <a:picLocks noChangeAspect="1" noChangeArrowheads="1"/>
          </p:cNvPicPr>
          <p:nvPr/>
        </p:nvPicPr>
        <p:blipFill>
          <a:blip r:embed="rId3" cstate="print"/>
          <a:srcRect/>
          <a:stretch>
            <a:fillRect/>
          </a:stretch>
        </p:blipFill>
        <p:spPr bwMode="auto">
          <a:xfrm>
            <a:off x="9164638" y="4622917"/>
            <a:ext cx="1503363" cy="1531938"/>
          </a:xfrm>
          <a:prstGeom prst="rect">
            <a:avLst/>
          </a:prstGeom>
          <a:noFill/>
        </p:spPr>
      </p:pic>
      <p:sp>
        <p:nvSpPr>
          <p:cNvPr id="5" name="Slide Number Placeholder 3"/>
          <p:cNvSpPr>
            <a:spLocks noGrp="1"/>
          </p:cNvSpPr>
          <p:nvPr>
            <p:ph type="sldNum" sz="quarter" idx="10"/>
          </p:nvPr>
        </p:nvSpPr>
        <p:spPr>
          <a:xfrm>
            <a:off x="8077200" y="6299200"/>
            <a:ext cx="2133600" cy="457200"/>
          </a:xfrm>
        </p:spPr>
        <p:txBody>
          <a:bodyPr/>
          <a:lstStyle/>
          <a:p>
            <a:pPr>
              <a:defRPr/>
            </a:pPr>
            <a:fld id="{78997615-6873-405D-B80D-4D52F6DDA5E8}" type="slidenum">
              <a:rPr lang="en-US" altLang="zh-CN">
                <a:solidFill>
                  <a:srgbClr val="000000"/>
                </a:solidFill>
                <a:cs typeface="+mn-cs"/>
              </a:rPr>
              <a:pPr>
                <a:defRPr/>
              </a:pPr>
              <a:t>19</a:t>
            </a:fld>
            <a:endParaRPr lang="en-US" altLang="zh-CN" dirty="0">
              <a:solidFill>
                <a:srgbClr val="000000"/>
              </a:solidFill>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443396"/>
                                        </p:tgtEl>
                                        <p:attrNameLst>
                                          <p:attrName>style.visibility</p:attrName>
                                        </p:attrNameLst>
                                      </p:cBhvr>
                                      <p:to>
                                        <p:strVal val="visible"/>
                                      </p:to>
                                    </p:set>
                                    <p:anim calcmode="lin" valueType="num">
                                      <p:cBhvr additive="base">
                                        <p:cTn id="7" dur="500" fill="hold"/>
                                        <p:tgtEl>
                                          <p:spTgt spid="443396"/>
                                        </p:tgtEl>
                                        <p:attrNameLst>
                                          <p:attrName>ppt_x</p:attrName>
                                        </p:attrNameLst>
                                      </p:cBhvr>
                                      <p:tavLst>
                                        <p:tav tm="0">
                                          <p:val>
                                            <p:strVal val="1+#ppt_w/2"/>
                                          </p:val>
                                        </p:tav>
                                        <p:tav tm="100000">
                                          <p:val>
                                            <p:strVal val="#ppt_x"/>
                                          </p:val>
                                        </p:tav>
                                      </p:tavLst>
                                    </p:anim>
                                    <p:anim calcmode="lin" valueType="num">
                                      <p:cBhvr additive="base">
                                        <p:cTn id="8" dur="500" fill="hold"/>
                                        <p:tgtEl>
                                          <p:spTgt spid="4433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Multithreaded Programs</a:t>
            </a:r>
          </a:p>
        </p:txBody>
      </p:sp>
      <p:sp>
        <p:nvSpPr>
          <p:cNvPr id="3" name="Content Placeholder 2"/>
          <p:cNvSpPr>
            <a:spLocks noGrp="1"/>
          </p:cNvSpPr>
          <p:nvPr>
            <p:ph idx="1"/>
          </p:nvPr>
        </p:nvSpPr>
        <p:spPr/>
        <p:txBody>
          <a:bodyPr>
            <a:normAutofit/>
          </a:bodyPr>
          <a:lstStyle/>
          <a:p>
            <a:pPr>
              <a:lnSpc>
                <a:spcPct val="80000"/>
              </a:lnSpc>
            </a:pPr>
            <a:r>
              <a:rPr lang="en-US" dirty="0"/>
              <a:t>Multithreaded programs must work for all </a:t>
            </a:r>
            <a:r>
              <a:rPr lang="en-US" dirty="0" err="1"/>
              <a:t>interleavings</a:t>
            </a:r>
            <a:r>
              <a:rPr lang="en-US" dirty="0"/>
              <a:t> of thread instruction sequences</a:t>
            </a:r>
          </a:p>
          <a:p>
            <a:pPr lvl="1">
              <a:lnSpc>
                <a:spcPct val="80000"/>
              </a:lnSpc>
            </a:pPr>
            <a:r>
              <a:rPr lang="en-US" dirty="0"/>
              <a:t>Cooperating threads inherently non-deterministic and non-reproducible</a:t>
            </a:r>
          </a:p>
          <a:p>
            <a:pPr>
              <a:lnSpc>
                <a:spcPct val="80000"/>
              </a:lnSpc>
              <a:tabLst>
                <a:tab pos="1377950" algn="l"/>
                <a:tab pos="2116138" algn="ctr"/>
                <a:tab pos="5148263" algn="l"/>
                <a:tab pos="5886450" algn="ctr"/>
              </a:tabLst>
            </a:pPr>
            <a:r>
              <a:rPr lang="en-US" dirty="0"/>
              <a:t>Bugs can be really insidious: </a:t>
            </a:r>
          </a:p>
          <a:p>
            <a:pPr lvl="1">
              <a:lnSpc>
                <a:spcPct val="80000"/>
              </a:lnSpc>
              <a:tabLst>
                <a:tab pos="1377950" algn="l"/>
                <a:tab pos="2116138" algn="ctr"/>
                <a:tab pos="5148263" algn="l"/>
                <a:tab pos="5886450" algn="ctr"/>
              </a:tabLst>
            </a:pPr>
            <a:r>
              <a:rPr lang="en-US" dirty="0">
                <a:solidFill>
                  <a:schemeClr val="hlink"/>
                </a:solidFill>
              </a:rPr>
              <a:t>Extremely unlikely</a:t>
            </a:r>
            <a:r>
              <a:rPr lang="en-US" dirty="0"/>
              <a:t> that this would happen, but may strike at worse possible time</a:t>
            </a:r>
          </a:p>
          <a:p>
            <a:pPr lvl="1">
              <a:lnSpc>
                <a:spcPct val="80000"/>
              </a:lnSpc>
              <a:tabLst>
                <a:tab pos="1377950" algn="l"/>
                <a:tab pos="2116138" algn="ctr"/>
                <a:tab pos="5148263" algn="l"/>
                <a:tab pos="5886450" algn="ctr"/>
              </a:tabLst>
            </a:pPr>
            <a:r>
              <a:rPr lang="en-US" dirty="0"/>
              <a:t>Really hard to debug unless carefully designed!</a:t>
            </a:r>
            <a:endParaRPr lang="en-US"/>
          </a:p>
          <a:p>
            <a:pPr lvl="1">
              <a:lnSpc>
                <a:spcPct val="80000"/>
              </a:lnSpc>
              <a:tabLst>
                <a:tab pos="1377950" algn="l"/>
                <a:tab pos="2116138" algn="ctr"/>
                <a:tab pos="5148263" algn="l"/>
                <a:tab pos="5886450" algn="ctr"/>
              </a:tabLst>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78997615-6873-405D-B80D-4D52F6DDA5E8}" type="slidenum">
              <a:rPr lang="en-US" altLang="zh-CN">
                <a:solidFill>
                  <a:srgbClr val="000000"/>
                </a:solidFill>
                <a:cs typeface="+mn-cs"/>
              </a:rPr>
              <a:pPr>
                <a:defRPr/>
              </a:pPr>
              <a:t>2</a:t>
            </a:fld>
            <a:endParaRPr lang="en-US" altLang="zh-CN" dirty="0">
              <a:solidFill>
                <a:srgbClr val="000000"/>
              </a:solidFill>
              <a:cs typeface="+mn-cs"/>
            </a:endParaRPr>
          </a:p>
        </p:txBody>
      </p:sp>
      <p:sp>
        <p:nvSpPr>
          <p:cNvPr id="5" name="Date Placeholder 4"/>
          <p:cNvSpPr>
            <a:spLocks noGrp="1"/>
          </p:cNvSpPr>
          <p:nvPr>
            <p:ph type="dt" sz="half" idx="4294967295"/>
          </p:nvPr>
        </p:nvSpPr>
        <p:spPr>
          <a:xfrm>
            <a:off x="1981200" y="6299200"/>
            <a:ext cx="4389438" cy="457200"/>
          </a:xfrm>
          <a:prstGeom prst="rect">
            <a:avLst/>
          </a:prstGeom>
        </p:spPr>
        <p:txBody>
          <a:bodyPr/>
          <a:lstStyle/>
          <a:p>
            <a:pPr algn="ctr">
              <a:defRPr/>
            </a:pPr>
            <a:endParaRPr lang="en-US" b="0" dirty="0">
              <a:solidFill>
                <a:srgbClr val="000000"/>
              </a:solidFill>
              <a:latin typeface="Times New Roman" pitchFamily="18" charset="0"/>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2370" name="Rectangle 2"/>
          <p:cNvSpPr>
            <a:spLocks noGrp="1" noChangeArrowheads="1"/>
          </p:cNvSpPr>
          <p:nvPr>
            <p:ph type="title"/>
          </p:nvPr>
        </p:nvSpPr>
        <p:spPr/>
        <p:txBody>
          <a:bodyPr/>
          <a:lstStyle/>
          <a:p>
            <a:r>
              <a:rPr lang="en-US"/>
              <a:t>How to implement Locks?</a:t>
            </a:r>
          </a:p>
        </p:txBody>
      </p:sp>
      <p:sp>
        <p:nvSpPr>
          <p:cNvPr id="442371" name="Rectangle 3"/>
          <p:cNvSpPr>
            <a:spLocks noGrp="1" noChangeArrowheads="1"/>
          </p:cNvSpPr>
          <p:nvPr>
            <p:ph type="body" idx="1"/>
          </p:nvPr>
        </p:nvSpPr>
        <p:spPr>
          <a:xfrm>
            <a:off x="1682750" y="1543666"/>
            <a:ext cx="8756650" cy="5011122"/>
          </a:xfrm>
        </p:spPr>
        <p:txBody>
          <a:bodyPr>
            <a:normAutofit fontScale="85000" lnSpcReduction="20000"/>
          </a:bodyPr>
          <a:lstStyle/>
          <a:p>
            <a:pPr>
              <a:lnSpc>
                <a:spcPct val="80000"/>
              </a:lnSpc>
              <a:spcBef>
                <a:spcPct val="25000"/>
              </a:spcBef>
            </a:pPr>
            <a:r>
              <a:rPr lang="en-US" dirty="0">
                <a:solidFill>
                  <a:schemeClr val="hlink"/>
                </a:solidFill>
              </a:rPr>
              <a:t>Lock</a:t>
            </a:r>
            <a:r>
              <a:rPr lang="en-US" dirty="0"/>
              <a:t>: prevents someone from doing something</a:t>
            </a:r>
          </a:p>
          <a:p>
            <a:pPr lvl="1">
              <a:lnSpc>
                <a:spcPct val="80000"/>
              </a:lnSpc>
              <a:spcBef>
                <a:spcPct val="25000"/>
              </a:spcBef>
            </a:pPr>
            <a:r>
              <a:rPr lang="en-US" dirty="0"/>
              <a:t>Lock before entering critical section and </a:t>
            </a:r>
            <a:br>
              <a:rPr lang="en-US" dirty="0"/>
            </a:br>
            <a:r>
              <a:rPr lang="en-US" dirty="0"/>
              <a:t>before accessing shared data</a:t>
            </a:r>
          </a:p>
          <a:p>
            <a:pPr lvl="1">
              <a:lnSpc>
                <a:spcPct val="80000"/>
              </a:lnSpc>
              <a:spcBef>
                <a:spcPct val="25000"/>
              </a:spcBef>
            </a:pPr>
            <a:r>
              <a:rPr lang="en-US" dirty="0"/>
              <a:t>Unlock when leaving, after accessing shared data</a:t>
            </a:r>
          </a:p>
          <a:p>
            <a:pPr lvl="1">
              <a:lnSpc>
                <a:spcPct val="80000"/>
              </a:lnSpc>
              <a:spcBef>
                <a:spcPct val="25000"/>
              </a:spcBef>
            </a:pPr>
            <a:r>
              <a:rPr lang="en-US" dirty="0"/>
              <a:t>Wait if locked</a:t>
            </a:r>
          </a:p>
          <a:p>
            <a:pPr lvl="2">
              <a:lnSpc>
                <a:spcPct val="80000"/>
              </a:lnSpc>
              <a:spcBef>
                <a:spcPct val="25000"/>
              </a:spcBef>
            </a:pPr>
            <a:r>
              <a:rPr lang="en-US" dirty="0">
                <a:solidFill>
                  <a:schemeClr val="hlink"/>
                </a:solidFill>
              </a:rPr>
              <a:t>Important idea: all synchronization involves waiting</a:t>
            </a:r>
          </a:p>
          <a:p>
            <a:pPr>
              <a:lnSpc>
                <a:spcPct val="85000"/>
              </a:lnSpc>
              <a:spcBef>
                <a:spcPct val="20000"/>
              </a:spcBef>
            </a:pPr>
            <a:r>
              <a:rPr lang="en-US" dirty="0"/>
              <a:t>Atomic Load/Store: get solution like Milk #3</a:t>
            </a:r>
          </a:p>
          <a:p>
            <a:pPr lvl="1">
              <a:lnSpc>
                <a:spcPct val="85000"/>
              </a:lnSpc>
              <a:spcBef>
                <a:spcPct val="20000"/>
              </a:spcBef>
            </a:pPr>
            <a:r>
              <a:rPr lang="en-US" dirty="0"/>
              <a:t>Looked at this last lecture</a:t>
            </a:r>
          </a:p>
          <a:p>
            <a:pPr lvl="1">
              <a:lnSpc>
                <a:spcPct val="85000"/>
              </a:lnSpc>
              <a:spcBef>
                <a:spcPct val="20000"/>
              </a:spcBef>
            </a:pPr>
            <a:r>
              <a:rPr lang="en-US" dirty="0"/>
              <a:t>Pretty complex and error prone</a:t>
            </a:r>
          </a:p>
          <a:p>
            <a:pPr>
              <a:lnSpc>
                <a:spcPct val="85000"/>
              </a:lnSpc>
              <a:spcBef>
                <a:spcPct val="20000"/>
              </a:spcBef>
            </a:pPr>
            <a:r>
              <a:rPr lang="en-US" dirty="0"/>
              <a:t>Hardware Lock instruction</a:t>
            </a:r>
          </a:p>
          <a:p>
            <a:pPr lvl="1">
              <a:lnSpc>
                <a:spcPct val="85000"/>
              </a:lnSpc>
              <a:spcBef>
                <a:spcPct val="20000"/>
              </a:spcBef>
            </a:pPr>
            <a:r>
              <a:rPr lang="en-US" dirty="0"/>
              <a:t>Is this a good idea?</a:t>
            </a:r>
          </a:p>
          <a:p>
            <a:pPr lvl="1">
              <a:lnSpc>
                <a:spcPct val="85000"/>
              </a:lnSpc>
              <a:spcBef>
                <a:spcPct val="20000"/>
              </a:spcBef>
            </a:pPr>
            <a:r>
              <a:rPr lang="en-US" dirty="0"/>
              <a:t>Complexity?</a:t>
            </a:r>
          </a:p>
          <a:p>
            <a:pPr lvl="2">
              <a:lnSpc>
                <a:spcPct val="85000"/>
              </a:lnSpc>
              <a:spcBef>
                <a:spcPct val="20000"/>
              </a:spcBef>
            </a:pPr>
            <a:r>
              <a:rPr lang="en-US" dirty="0"/>
              <a:t>Done in the Intel 432</a:t>
            </a:r>
          </a:p>
          <a:p>
            <a:pPr lvl="2">
              <a:lnSpc>
                <a:spcPct val="85000"/>
              </a:lnSpc>
              <a:spcBef>
                <a:spcPct val="20000"/>
              </a:spcBef>
            </a:pPr>
            <a:r>
              <a:rPr lang="en-US" dirty="0"/>
              <a:t>Each feature makes hardware more complex and slow</a:t>
            </a:r>
          </a:p>
          <a:p>
            <a:pPr lvl="1">
              <a:lnSpc>
                <a:spcPct val="85000"/>
              </a:lnSpc>
              <a:spcBef>
                <a:spcPct val="20000"/>
              </a:spcBef>
            </a:pPr>
            <a:r>
              <a:rPr lang="en-US" dirty="0"/>
              <a:t>What about putting a task to sleep?</a:t>
            </a:r>
          </a:p>
          <a:p>
            <a:pPr lvl="2">
              <a:lnSpc>
                <a:spcPct val="85000"/>
              </a:lnSpc>
              <a:spcBef>
                <a:spcPct val="20000"/>
              </a:spcBef>
            </a:pPr>
            <a:r>
              <a:rPr lang="en-US" dirty="0"/>
              <a:t>How do you handle the interface between the hardware and scheduler?</a:t>
            </a:r>
          </a:p>
          <a:p>
            <a:pPr lvl="2">
              <a:lnSpc>
                <a:spcPct val="85000"/>
              </a:lnSpc>
              <a:spcBef>
                <a:spcPct val="20000"/>
              </a:spcBef>
            </a:pPr>
            <a:endParaRPr lang="en-US" dirty="0"/>
          </a:p>
        </p:txBody>
      </p:sp>
      <p:pic>
        <p:nvPicPr>
          <p:cNvPr id="442372" name="Picture 4" descr="MCj03078320000[1]"/>
          <p:cNvPicPr>
            <a:picLocks noChangeAspect="1" noChangeArrowheads="1"/>
          </p:cNvPicPr>
          <p:nvPr/>
        </p:nvPicPr>
        <p:blipFill>
          <a:blip r:embed="rId3" cstate="print"/>
          <a:srcRect/>
          <a:stretch>
            <a:fillRect/>
          </a:stretch>
        </p:blipFill>
        <p:spPr bwMode="auto">
          <a:xfrm>
            <a:off x="9067800" y="838201"/>
            <a:ext cx="947738" cy="1146175"/>
          </a:xfrm>
          <a:prstGeom prst="rect">
            <a:avLst/>
          </a:prstGeom>
          <a:noFill/>
        </p:spPr>
      </p:pic>
      <p:sp>
        <p:nvSpPr>
          <p:cNvPr id="5" name="Slide Number Placeholder 3"/>
          <p:cNvSpPr>
            <a:spLocks noGrp="1"/>
          </p:cNvSpPr>
          <p:nvPr>
            <p:ph type="sldNum" sz="quarter" idx="10"/>
          </p:nvPr>
        </p:nvSpPr>
        <p:spPr>
          <a:xfrm>
            <a:off x="8077200" y="6299200"/>
            <a:ext cx="2133600" cy="457200"/>
          </a:xfrm>
        </p:spPr>
        <p:txBody>
          <a:bodyPr/>
          <a:lstStyle/>
          <a:p>
            <a:pPr>
              <a:defRPr/>
            </a:pPr>
            <a:fld id="{78997615-6873-405D-B80D-4D52F6DDA5E8}" type="slidenum">
              <a:rPr lang="en-US" altLang="zh-CN">
                <a:solidFill>
                  <a:srgbClr val="000000"/>
                </a:solidFill>
                <a:cs typeface="+mn-cs"/>
              </a:rPr>
              <a:pPr>
                <a:defRPr/>
              </a:pPr>
              <a:t>20</a:t>
            </a:fld>
            <a:endParaRPr lang="en-US" altLang="zh-CN" dirty="0">
              <a:solidFill>
                <a:srgbClr val="000000"/>
              </a:solidFill>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42371">
                                            <p:txEl>
                                              <p:pRg st="0" end="0"/>
                                            </p:txEl>
                                          </p:spTgt>
                                        </p:tgtEl>
                                        <p:attrNameLst>
                                          <p:attrName>style.visibility</p:attrName>
                                        </p:attrNameLst>
                                      </p:cBhvr>
                                      <p:to>
                                        <p:strVal val="visible"/>
                                      </p:to>
                                    </p:set>
                                    <p:anim calcmode="lin" valueType="num">
                                      <p:cBhvr additive="base">
                                        <p:cTn id="7" dur="500" fill="hold"/>
                                        <p:tgtEl>
                                          <p:spTgt spid="44237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4237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42371">
                                            <p:txEl>
                                              <p:pRg st="1" end="1"/>
                                            </p:txEl>
                                          </p:spTgt>
                                        </p:tgtEl>
                                        <p:attrNameLst>
                                          <p:attrName>style.visibility</p:attrName>
                                        </p:attrNameLst>
                                      </p:cBhvr>
                                      <p:to>
                                        <p:strVal val="visible"/>
                                      </p:to>
                                    </p:set>
                                    <p:anim calcmode="lin" valueType="num">
                                      <p:cBhvr additive="base">
                                        <p:cTn id="11" dur="500" fill="hold"/>
                                        <p:tgtEl>
                                          <p:spTgt spid="442371">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442371">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42371">
                                            <p:txEl>
                                              <p:pRg st="2" end="2"/>
                                            </p:txEl>
                                          </p:spTgt>
                                        </p:tgtEl>
                                        <p:attrNameLst>
                                          <p:attrName>style.visibility</p:attrName>
                                        </p:attrNameLst>
                                      </p:cBhvr>
                                      <p:to>
                                        <p:strVal val="visible"/>
                                      </p:to>
                                    </p:set>
                                    <p:anim calcmode="lin" valueType="num">
                                      <p:cBhvr additive="base">
                                        <p:cTn id="15" dur="500" fill="hold"/>
                                        <p:tgtEl>
                                          <p:spTgt spid="442371">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442371">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442371">
                                            <p:txEl>
                                              <p:pRg st="3" end="3"/>
                                            </p:txEl>
                                          </p:spTgt>
                                        </p:tgtEl>
                                        <p:attrNameLst>
                                          <p:attrName>style.visibility</p:attrName>
                                        </p:attrNameLst>
                                      </p:cBhvr>
                                      <p:to>
                                        <p:strVal val="visible"/>
                                      </p:to>
                                    </p:set>
                                    <p:anim calcmode="lin" valueType="num">
                                      <p:cBhvr additive="base">
                                        <p:cTn id="19" dur="500" fill="hold"/>
                                        <p:tgtEl>
                                          <p:spTgt spid="442371">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42371">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442371">
                                            <p:txEl>
                                              <p:pRg st="4" end="4"/>
                                            </p:txEl>
                                          </p:spTgt>
                                        </p:tgtEl>
                                        <p:attrNameLst>
                                          <p:attrName>style.visibility</p:attrName>
                                        </p:attrNameLst>
                                      </p:cBhvr>
                                      <p:to>
                                        <p:strVal val="visible"/>
                                      </p:to>
                                    </p:set>
                                    <p:anim calcmode="lin" valueType="num">
                                      <p:cBhvr additive="base">
                                        <p:cTn id="23" dur="500" fill="hold"/>
                                        <p:tgtEl>
                                          <p:spTgt spid="442371">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442371">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442372"/>
                                        </p:tgtEl>
                                        <p:attrNameLst>
                                          <p:attrName>style.visibility</p:attrName>
                                        </p:attrNameLst>
                                      </p:cBhvr>
                                      <p:to>
                                        <p:strVal val="visible"/>
                                      </p:to>
                                    </p:set>
                                    <p:anim calcmode="lin" valueType="num">
                                      <p:cBhvr additive="base">
                                        <p:cTn id="27" dur="500" fill="hold"/>
                                        <p:tgtEl>
                                          <p:spTgt spid="442372"/>
                                        </p:tgtEl>
                                        <p:attrNameLst>
                                          <p:attrName>ppt_x</p:attrName>
                                        </p:attrNameLst>
                                      </p:cBhvr>
                                      <p:tavLst>
                                        <p:tav tm="0">
                                          <p:val>
                                            <p:strVal val="1+#ppt_w/2"/>
                                          </p:val>
                                        </p:tav>
                                        <p:tav tm="100000">
                                          <p:val>
                                            <p:strVal val="#ppt_x"/>
                                          </p:val>
                                        </p:tav>
                                      </p:tavLst>
                                    </p:anim>
                                    <p:anim calcmode="lin" valueType="num">
                                      <p:cBhvr additive="base">
                                        <p:cTn id="28" dur="500" fill="hold"/>
                                        <p:tgtEl>
                                          <p:spTgt spid="442372"/>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442371">
                                            <p:txEl>
                                              <p:pRg st="5" end="5"/>
                                            </p:txEl>
                                          </p:spTgt>
                                        </p:tgtEl>
                                        <p:attrNameLst>
                                          <p:attrName>style.visibility</p:attrName>
                                        </p:attrNameLst>
                                      </p:cBhvr>
                                      <p:to>
                                        <p:strVal val="visible"/>
                                      </p:to>
                                    </p:set>
                                    <p:anim calcmode="lin" valueType="num">
                                      <p:cBhvr additive="base">
                                        <p:cTn id="33" dur="500" fill="hold"/>
                                        <p:tgtEl>
                                          <p:spTgt spid="442371">
                                            <p:txEl>
                                              <p:pRg st="5" end="5"/>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442371">
                                            <p:txEl>
                                              <p:pRg st="5" end="5"/>
                                            </p:txEl>
                                          </p:spTgt>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442371">
                                            <p:txEl>
                                              <p:pRg st="6" end="6"/>
                                            </p:txEl>
                                          </p:spTgt>
                                        </p:tgtEl>
                                        <p:attrNameLst>
                                          <p:attrName>style.visibility</p:attrName>
                                        </p:attrNameLst>
                                      </p:cBhvr>
                                      <p:to>
                                        <p:strVal val="visible"/>
                                      </p:to>
                                    </p:set>
                                    <p:anim calcmode="lin" valueType="num">
                                      <p:cBhvr additive="base">
                                        <p:cTn id="37" dur="500" fill="hold"/>
                                        <p:tgtEl>
                                          <p:spTgt spid="442371">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442371">
                                            <p:txEl>
                                              <p:pRg st="6" end="6"/>
                                            </p:txEl>
                                          </p:spTgt>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442371">
                                            <p:txEl>
                                              <p:pRg st="7" end="7"/>
                                            </p:txEl>
                                          </p:spTgt>
                                        </p:tgtEl>
                                        <p:attrNameLst>
                                          <p:attrName>style.visibility</p:attrName>
                                        </p:attrNameLst>
                                      </p:cBhvr>
                                      <p:to>
                                        <p:strVal val="visible"/>
                                      </p:to>
                                    </p:set>
                                    <p:anim calcmode="lin" valueType="num">
                                      <p:cBhvr additive="base">
                                        <p:cTn id="41" dur="500" fill="hold"/>
                                        <p:tgtEl>
                                          <p:spTgt spid="442371">
                                            <p:txEl>
                                              <p:pRg st="7" end="7"/>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442371">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442371">
                                            <p:txEl>
                                              <p:pRg st="8" end="8"/>
                                            </p:txEl>
                                          </p:spTgt>
                                        </p:tgtEl>
                                        <p:attrNameLst>
                                          <p:attrName>style.visibility</p:attrName>
                                        </p:attrNameLst>
                                      </p:cBhvr>
                                      <p:to>
                                        <p:strVal val="visible"/>
                                      </p:to>
                                    </p:set>
                                    <p:anim calcmode="lin" valueType="num">
                                      <p:cBhvr additive="base">
                                        <p:cTn id="47" dur="500" fill="hold"/>
                                        <p:tgtEl>
                                          <p:spTgt spid="442371">
                                            <p:txEl>
                                              <p:pRg st="8" end="8"/>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442371">
                                            <p:txEl>
                                              <p:pRg st="8" end="8"/>
                                            </p:txEl>
                                          </p:spTgt>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442371">
                                            <p:txEl>
                                              <p:pRg st="9" end="9"/>
                                            </p:txEl>
                                          </p:spTgt>
                                        </p:tgtEl>
                                        <p:attrNameLst>
                                          <p:attrName>style.visibility</p:attrName>
                                        </p:attrNameLst>
                                      </p:cBhvr>
                                      <p:to>
                                        <p:strVal val="visible"/>
                                      </p:to>
                                    </p:set>
                                    <p:anim calcmode="lin" valueType="num">
                                      <p:cBhvr additive="base">
                                        <p:cTn id="51" dur="500" fill="hold"/>
                                        <p:tgtEl>
                                          <p:spTgt spid="442371">
                                            <p:txEl>
                                              <p:pRg st="9" end="9"/>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442371">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grpId="0" nodeType="clickEffect">
                                  <p:stCondLst>
                                    <p:cond delay="0"/>
                                  </p:stCondLst>
                                  <p:childTnLst>
                                    <p:set>
                                      <p:cBhvr>
                                        <p:cTn id="56" dur="1" fill="hold">
                                          <p:stCondLst>
                                            <p:cond delay="0"/>
                                          </p:stCondLst>
                                        </p:cTn>
                                        <p:tgtEl>
                                          <p:spTgt spid="442371">
                                            <p:txEl>
                                              <p:pRg st="10" end="10"/>
                                            </p:txEl>
                                          </p:spTgt>
                                        </p:tgtEl>
                                        <p:attrNameLst>
                                          <p:attrName>style.visibility</p:attrName>
                                        </p:attrNameLst>
                                      </p:cBhvr>
                                      <p:to>
                                        <p:strVal val="visible"/>
                                      </p:to>
                                    </p:set>
                                    <p:anim calcmode="lin" valueType="num">
                                      <p:cBhvr additive="base">
                                        <p:cTn id="57" dur="500" fill="hold"/>
                                        <p:tgtEl>
                                          <p:spTgt spid="442371">
                                            <p:txEl>
                                              <p:pRg st="10" end="10"/>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442371">
                                            <p:txEl>
                                              <p:pRg st="10" end="10"/>
                                            </p:txEl>
                                          </p:spTgt>
                                        </p:tgtEl>
                                        <p:attrNameLst>
                                          <p:attrName>ppt_y</p:attrName>
                                        </p:attrNameLst>
                                      </p:cBhvr>
                                      <p:tavLst>
                                        <p:tav tm="0">
                                          <p:val>
                                            <p:strVal val="#ppt_y"/>
                                          </p:val>
                                        </p:tav>
                                        <p:tav tm="100000">
                                          <p:val>
                                            <p:strVal val="#ppt_y"/>
                                          </p:val>
                                        </p:tav>
                                      </p:tavLst>
                                    </p:anim>
                                  </p:childTnLst>
                                </p:cTn>
                              </p:par>
                              <p:par>
                                <p:cTn id="59" presetID="2" presetClass="entr" presetSubtype="2" fill="hold" grpId="0" nodeType="withEffect">
                                  <p:stCondLst>
                                    <p:cond delay="0"/>
                                  </p:stCondLst>
                                  <p:childTnLst>
                                    <p:set>
                                      <p:cBhvr>
                                        <p:cTn id="60" dur="1" fill="hold">
                                          <p:stCondLst>
                                            <p:cond delay="0"/>
                                          </p:stCondLst>
                                        </p:cTn>
                                        <p:tgtEl>
                                          <p:spTgt spid="442371">
                                            <p:txEl>
                                              <p:pRg st="11" end="11"/>
                                            </p:txEl>
                                          </p:spTgt>
                                        </p:tgtEl>
                                        <p:attrNameLst>
                                          <p:attrName>style.visibility</p:attrName>
                                        </p:attrNameLst>
                                      </p:cBhvr>
                                      <p:to>
                                        <p:strVal val="visible"/>
                                      </p:to>
                                    </p:set>
                                    <p:anim calcmode="lin" valueType="num">
                                      <p:cBhvr additive="base">
                                        <p:cTn id="61" dur="500" fill="hold"/>
                                        <p:tgtEl>
                                          <p:spTgt spid="442371">
                                            <p:txEl>
                                              <p:pRg st="11" end="11"/>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442371">
                                            <p:txEl>
                                              <p:pRg st="11" end="11"/>
                                            </p:txEl>
                                          </p:spTgt>
                                        </p:tgtEl>
                                        <p:attrNameLst>
                                          <p:attrName>ppt_y</p:attrName>
                                        </p:attrNameLst>
                                      </p:cBhvr>
                                      <p:tavLst>
                                        <p:tav tm="0">
                                          <p:val>
                                            <p:strVal val="#ppt_y"/>
                                          </p:val>
                                        </p:tav>
                                        <p:tav tm="100000">
                                          <p:val>
                                            <p:strVal val="#ppt_y"/>
                                          </p:val>
                                        </p:tav>
                                      </p:tavLst>
                                    </p:anim>
                                  </p:childTnLst>
                                </p:cTn>
                              </p:par>
                              <p:par>
                                <p:cTn id="63" presetID="2" presetClass="entr" presetSubtype="2" fill="hold" grpId="0" nodeType="withEffect">
                                  <p:stCondLst>
                                    <p:cond delay="0"/>
                                  </p:stCondLst>
                                  <p:childTnLst>
                                    <p:set>
                                      <p:cBhvr>
                                        <p:cTn id="64" dur="1" fill="hold">
                                          <p:stCondLst>
                                            <p:cond delay="0"/>
                                          </p:stCondLst>
                                        </p:cTn>
                                        <p:tgtEl>
                                          <p:spTgt spid="442371">
                                            <p:txEl>
                                              <p:pRg st="12" end="12"/>
                                            </p:txEl>
                                          </p:spTgt>
                                        </p:tgtEl>
                                        <p:attrNameLst>
                                          <p:attrName>style.visibility</p:attrName>
                                        </p:attrNameLst>
                                      </p:cBhvr>
                                      <p:to>
                                        <p:strVal val="visible"/>
                                      </p:to>
                                    </p:set>
                                    <p:anim calcmode="lin" valueType="num">
                                      <p:cBhvr additive="base">
                                        <p:cTn id="65" dur="500" fill="hold"/>
                                        <p:tgtEl>
                                          <p:spTgt spid="442371">
                                            <p:txEl>
                                              <p:pRg st="12" end="12"/>
                                            </p:txEl>
                                          </p:spTgt>
                                        </p:tgtEl>
                                        <p:attrNameLst>
                                          <p:attrName>ppt_x</p:attrName>
                                        </p:attrNameLst>
                                      </p:cBhvr>
                                      <p:tavLst>
                                        <p:tav tm="0">
                                          <p:val>
                                            <p:strVal val="1+#ppt_w/2"/>
                                          </p:val>
                                        </p:tav>
                                        <p:tav tm="100000">
                                          <p:val>
                                            <p:strVal val="#ppt_x"/>
                                          </p:val>
                                        </p:tav>
                                      </p:tavLst>
                                    </p:anim>
                                    <p:anim calcmode="lin" valueType="num">
                                      <p:cBhvr additive="base">
                                        <p:cTn id="66" dur="500" fill="hold"/>
                                        <p:tgtEl>
                                          <p:spTgt spid="442371">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2" fill="hold" grpId="0" nodeType="clickEffect">
                                  <p:stCondLst>
                                    <p:cond delay="0"/>
                                  </p:stCondLst>
                                  <p:childTnLst>
                                    <p:set>
                                      <p:cBhvr>
                                        <p:cTn id="70" dur="1" fill="hold">
                                          <p:stCondLst>
                                            <p:cond delay="0"/>
                                          </p:stCondLst>
                                        </p:cTn>
                                        <p:tgtEl>
                                          <p:spTgt spid="442371">
                                            <p:txEl>
                                              <p:pRg st="13" end="13"/>
                                            </p:txEl>
                                          </p:spTgt>
                                        </p:tgtEl>
                                        <p:attrNameLst>
                                          <p:attrName>style.visibility</p:attrName>
                                        </p:attrNameLst>
                                      </p:cBhvr>
                                      <p:to>
                                        <p:strVal val="visible"/>
                                      </p:to>
                                    </p:set>
                                    <p:anim calcmode="lin" valueType="num">
                                      <p:cBhvr additive="base">
                                        <p:cTn id="71" dur="500" fill="hold"/>
                                        <p:tgtEl>
                                          <p:spTgt spid="442371">
                                            <p:txEl>
                                              <p:pRg st="13" end="13"/>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442371">
                                            <p:txEl>
                                              <p:pRg st="13" end="13"/>
                                            </p:txEl>
                                          </p:spTgt>
                                        </p:tgtEl>
                                        <p:attrNameLst>
                                          <p:attrName>ppt_y</p:attrName>
                                        </p:attrNameLst>
                                      </p:cBhvr>
                                      <p:tavLst>
                                        <p:tav tm="0">
                                          <p:val>
                                            <p:strVal val="#ppt_y"/>
                                          </p:val>
                                        </p:tav>
                                        <p:tav tm="100000">
                                          <p:val>
                                            <p:strVal val="#ppt_y"/>
                                          </p:val>
                                        </p:tav>
                                      </p:tavLst>
                                    </p:anim>
                                  </p:childTnLst>
                                </p:cTn>
                              </p:par>
                              <p:par>
                                <p:cTn id="73" presetID="2" presetClass="entr" presetSubtype="2" fill="hold" grpId="0" nodeType="withEffect">
                                  <p:stCondLst>
                                    <p:cond delay="0"/>
                                  </p:stCondLst>
                                  <p:childTnLst>
                                    <p:set>
                                      <p:cBhvr>
                                        <p:cTn id="74" dur="1" fill="hold">
                                          <p:stCondLst>
                                            <p:cond delay="0"/>
                                          </p:stCondLst>
                                        </p:cTn>
                                        <p:tgtEl>
                                          <p:spTgt spid="442371">
                                            <p:txEl>
                                              <p:pRg st="14" end="14"/>
                                            </p:txEl>
                                          </p:spTgt>
                                        </p:tgtEl>
                                        <p:attrNameLst>
                                          <p:attrName>style.visibility</p:attrName>
                                        </p:attrNameLst>
                                      </p:cBhvr>
                                      <p:to>
                                        <p:strVal val="visible"/>
                                      </p:to>
                                    </p:set>
                                    <p:anim calcmode="lin" valueType="num">
                                      <p:cBhvr additive="base">
                                        <p:cTn id="75" dur="500" fill="hold"/>
                                        <p:tgtEl>
                                          <p:spTgt spid="442371">
                                            <p:txEl>
                                              <p:pRg st="14" end="14"/>
                                            </p:txEl>
                                          </p:spTgt>
                                        </p:tgtEl>
                                        <p:attrNameLst>
                                          <p:attrName>ppt_x</p:attrName>
                                        </p:attrNameLst>
                                      </p:cBhvr>
                                      <p:tavLst>
                                        <p:tav tm="0">
                                          <p:val>
                                            <p:strVal val="1+#ppt_w/2"/>
                                          </p:val>
                                        </p:tav>
                                        <p:tav tm="100000">
                                          <p:val>
                                            <p:strVal val="#ppt_x"/>
                                          </p:val>
                                        </p:tav>
                                      </p:tavLst>
                                    </p:anim>
                                    <p:anim calcmode="lin" valueType="num">
                                      <p:cBhvr additive="base">
                                        <p:cTn id="76" dur="500" fill="hold"/>
                                        <p:tgtEl>
                                          <p:spTgt spid="442371">
                                            <p:txEl>
                                              <p:pRg st="14" end="1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371"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4419" name="Rectangle 3"/>
          <p:cNvSpPr>
            <a:spLocks noGrp="1" noChangeArrowheads="1"/>
          </p:cNvSpPr>
          <p:nvPr>
            <p:ph type="body" idx="1"/>
          </p:nvPr>
        </p:nvSpPr>
        <p:spPr>
          <a:xfrm>
            <a:off x="1752600" y="1553497"/>
            <a:ext cx="8763000" cy="5152102"/>
          </a:xfrm>
        </p:spPr>
        <p:txBody>
          <a:bodyPr>
            <a:normAutofit fontScale="85000" lnSpcReduction="20000"/>
          </a:bodyPr>
          <a:lstStyle/>
          <a:p>
            <a:pPr>
              <a:lnSpc>
                <a:spcPct val="80000"/>
              </a:lnSpc>
              <a:spcBef>
                <a:spcPct val="20000"/>
              </a:spcBef>
            </a:pPr>
            <a:r>
              <a:rPr lang="en-US" dirty="0"/>
              <a:t>How can we build multi-instruction atomic operations?</a:t>
            </a:r>
          </a:p>
          <a:p>
            <a:pPr lvl="1">
              <a:lnSpc>
                <a:spcPct val="80000"/>
              </a:lnSpc>
              <a:spcBef>
                <a:spcPct val="20000"/>
              </a:spcBef>
            </a:pPr>
            <a:r>
              <a:rPr lang="en-US" dirty="0"/>
              <a:t>OS dispatcher gets control in two ways. </a:t>
            </a:r>
          </a:p>
          <a:p>
            <a:pPr lvl="2">
              <a:lnSpc>
                <a:spcPct val="80000"/>
              </a:lnSpc>
              <a:spcBef>
                <a:spcPct val="20000"/>
              </a:spcBef>
            </a:pPr>
            <a:r>
              <a:rPr lang="en-US" dirty="0"/>
              <a:t>Internal: Thread does something to relinquish the CPU</a:t>
            </a:r>
          </a:p>
          <a:p>
            <a:pPr lvl="2">
              <a:lnSpc>
                <a:spcPct val="80000"/>
              </a:lnSpc>
              <a:spcBef>
                <a:spcPct val="20000"/>
              </a:spcBef>
            </a:pPr>
            <a:r>
              <a:rPr lang="en-US" dirty="0"/>
              <a:t>External: Interrupts cause dispatcher to take CPU</a:t>
            </a:r>
          </a:p>
          <a:p>
            <a:pPr lvl="1">
              <a:lnSpc>
                <a:spcPct val="80000"/>
              </a:lnSpc>
              <a:spcBef>
                <a:spcPct val="20000"/>
              </a:spcBef>
            </a:pPr>
            <a:r>
              <a:rPr lang="en-US" dirty="0"/>
              <a:t>On a </a:t>
            </a:r>
            <a:r>
              <a:rPr lang="en-US" dirty="0" err="1"/>
              <a:t>uniprocessor</a:t>
            </a:r>
            <a:r>
              <a:rPr lang="en-US" dirty="0"/>
              <a:t>, can avoid context-switching by:</a:t>
            </a:r>
          </a:p>
          <a:p>
            <a:pPr lvl="2">
              <a:lnSpc>
                <a:spcPct val="80000"/>
              </a:lnSpc>
            </a:pPr>
            <a:r>
              <a:rPr lang="en-US" dirty="0"/>
              <a:t>Avoiding internal events </a:t>
            </a:r>
          </a:p>
          <a:p>
            <a:pPr lvl="2">
              <a:lnSpc>
                <a:spcPct val="80000"/>
              </a:lnSpc>
              <a:spcBef>
                <a:spcPct val="20000"/>
              </a:spcBef>
            </a:pPr>
            <a:r>
              <a:rPr lang="en-US" dirty="0"/>
              <a:t>Preventing external events by disabling interrupts</a:t>
            </a:r>
          </a:p>
          <a:p>
            <a:pPr>
              <a:lnSpc>
                <a:spcPct val="80000"/>
              </a:lnSpc>
              <a:spcBef>
                <a:spcPct val="20000"/>
              </a:spcBef>
            </a:pPr>
            <a:r>
              <a:rPr lang="en-US" dirty="0"/>
              <a:t>Consequently, naïve Implementation of locks:</a:t>
            </a:r>
          </a:p>
          <a:p>
            <a:pPr>
              <a:lnSpc>
                <a:spcPct val="80000"/>
              </a:lnSpc>
              <a:spcBef>
                <a:spcPct val="20000"/>
              </a:spcBef>
              <a:buFontTx/>
              <a:buNone/>
            </a:pPr>
            <a:r>
              <a:rPr lang="en-US" dirty="0"/>
              <a:t>		</a:t>
            </a:r>
            <a:r>
              <a:rPr lang="en-US" sz="2000" dirty="0" err="1">
                <a:latin typeface="Courier New" pitchFamily="49" charset="0"/>
              </a:rPr>
              <a:t>LockAcquire</a:t>
            </a:r>
            <a:r>
              <a:rPr lang="en-US" sz="2000" dirty="0">
                <a:latin typeface="Courier New" pitchFamily="49" charset="0"/>
              </a:rPr>
              <a:t> { disable </a:t>
            </a:r>
            <a:r>
              <a:rPr lang="en-US" sz="2000" dirty="0" err="1">
                <a:latin typeface="Courier New" pitchFamily="49" charset="0"/>
              </a:rPr>
              <a:t>Ints</a:t>
            </a:r>
            <a:r>
              <a:rPr lang="en-US" sz="2000" dirty="0">
                <a:latin typeface="Courier New" pitchFamily="49" charset="0"/>
              </a:rPr>
              <a:t>; }</a:t>
            </a:r>
          </a:p>
          <a:p>
            <a:pPr>
              <a:lnSpc>
                <a:spcPct val="80000"/>
              </a:lnSpc>
              <a:spcBef>
                <a:spcPct val="20000"/>
              </a:spcBef>
              <a:buFontTx/>
              <a:buNone/>
            </a:pPr>
            <a:r>
              <a:rPr lang="en-US" sz="2000" dirty="0">
                <a:latin typeface="Courier New" pitchFamily="49" charset="0"/>
              </a:rPr>
              <a:t>		</a:t>
            </a:r>
            <a:r>
              <a:rPr lang="en-US" sz="2000" dirty="0" err="1">
                <a:latin typeface="Courier New" pitchFamily="49" charset="0"/>
              </a:rPr>
              <a:t>LockRelease</a:t>
            </a:r>
            <a:r>
              <a:rPr lang="en-US" sz="2000" dirty="0">
                <a:latin typeface="Courier New" pitchFamily="49" charset="0"/>
              </a:rPr>
              <a:t> { enable </a:t>
            </a:r>
            <a:r>
              <a:rPr lang="en-US" sz="2000" dirty="0" err="1">
                <a:latin typeface="Courier New" pitchFamily="49" charset="0"/>
              </a:rPr>
              <a:t>Ints</a:t>
            </a:r>
            <a:r>
              <a:rPr lang="en-US" sz="2000" dirty="0">
                <a:latin typeface="Courier New" pitchFamily="49" charset="0"/>
              </a:rPr>
              <a:t>; }</a:t>
            </a:r>
            <a:endParaRPr lang="en-US" dirty="0"/>
          </a:p>
          <a:p>
            <a:pPr>
              <a:lnSpc>
                <a:spcPct val="80000"/>
              </a:lnSpc>
              <a:spcBef>
                <a:spcPct val="20000"/>
              </a:spcBef>
            </a:pPr>
            <a:r>
              <a:rPr lang="en-US" dirty="0"/>
              <a:t>Problems with this approach:</a:t>
            </a:r>
          </a:p>
          <a:p>
            <a:pPr lvl="1">
              <a:lnSpc>
                <a:spcPct val="80000"/>
              </a:lnSpc>
              <a:spcBef>
                <a:spcPct val="20000"/>
              </a:spcBef>
            </a:pPr>
            <a:r>
              <a:rPr lang="en-US" dirty="0">
                <a:solidFill>
                  <a:schemeClr val="hlink"/>
                </a:solidFill>
              </a:rPr>
              <a:t>Can’t let user do this!</a:t>
            </a:r>
            <a:r>
              <a:rPr lang="en-US" dirty="0"/>
              <a:t> Consider following:</a:t>
            </a:r>
          </a:p>
          <a:p>
            <a:pPr lvl="2">
              <a:lnSpc>
                <a:spcPct val="80000"/>
              </a:lnSpc>
              <a:spcBef>
                <a:spcPct val="20000"/>
              </a:spcBef>
              <a:buFontTx/>
              <a:buNone/>
            </a:pPr>
            <a:r>
              <a:rPr lang="en-US" dirty="0">
                <a:latin typeface="Courier New" pitchFamily="49" charset="0"/>
              </a:rPr>
              <a:t>	</a:t>
            </a:r>
            <a:r>
              <a:rPr lang="en-US" dirty="0" err="1">
                <a:latin typeface="Courier New" pitchFamily="49" charset="0"/>
              </a:rPr>
              <a:t>LockAcquire</a:t>
            </a:r>
            <a:r>
              <a:rPr lang="en-US" dirty="0">
                <a:latin typeface="Courier New" pitchFamily="49" charset="0"/>
              </a:rPr>
              <a:t>();</a:t>
            </a:r>
            <a:br>
              <a:rPr lang="en-US" dirty="0">
                <a:latin typeface="Courier New" pitchFamily="49" charset="0"/>
              </a:rPr>
            </a:br>
            <a:r>
              <a:rPr lang="en-US" dirty="0">
                <a:latin typeface="Courier New" pitchFamily="49" charset="0"/>
              </a:rPr>
              <a:t>While(TRUE) {;}</a:t>
            </a:r>
          </a:p>
          <a:p>
            <a:pPr lvl="1">
              <a:lnSpc>
                <a:spcPct val="80000"/>
              </a:lnSpc>
              <a:spcBef>
                <a:spcPct val="20000"/>
              </a:spcBef>
            </a:pPr>
            <a:r>
              <a:rPr lang="en-US" dirty="0"/>
              <a:t>Real-Time system—no guarantees on timing! </a:t>
            </a:r>
          </a:p>
          <a:p>
            <a:pPr lvl="2">
              <a:lnSpc>
                <a:spcPct val="80000"/>
              </a:lnSpc>
              <a:spcBef>
                <a:spcPct val="20000"/>
              </a:spcBef>
            </a:pPr>
            <a:r>
              <a:rPr lang="en-US" dirty="0"/>
              <a:t>Critical Sections might be arbitrarily long</a:t>
            </a:r>
          </a:p>
          <a:p>
            <a:pPr lvl="1">
              <a:lnSpc>
                <a:spcPct val="80000"/>
              </a:lnSpc>
              <a:spcBef>
                <a:spcPct val="20000"/>
              </a:spcBef>
            </a:pPr>
            <a:r>
              <a:rPr lang="en-US" dirty="0"/>
              <a:t>What happens with I/O or other important events?	</a:t>
            </a:r>
          </a:p>
        </p:txBody>
      </p:sp>
      <p:sp>
        <p:nvSpPr>
          <p:cNvPr id="444418" name="Rectangle 2"/>
          <p:cNvSpPr>
            <a:spLocks noGrp="1" noChangeArrowheads="1"/>
          </p:cNvSpPr>
          <p:nvPr>
            <p:ph type="title"/>
          </p:nvPr>
        </p:nvSpPr>
        <p:spPr/>
        <p:txBody>
          <a:bodyPr/>
          <a:lstStyle/>
          <a:p>
            <a:r>
              <a:rPr lang="en-US"/>
              <a:t>Naïve use of Interrupt Enable/Disable</a:t>
            </a:r>
          </a:p>
        </p:txBody>
      </p:sp>
      <p:sp>
        <p:nvSpPr>
          <p:cNvPr id="4" name="Slide Number Placeholder 3"/>
          <p:cNvSpPr>
            <a:spLocks noGrp="1"/>
          </p:cNvSpPr>
          <p:nvPr>
            <p:ph type="sldNum" sz="quarter" idx="10"/>
          </p:nvPr>
        </p:nvSpPr>
        <p:spPr>
          <a:xfrm>
            <a:off x="8077200" y="6299200"/>
            <a:ext cx="2133600" cy="457200"/>
          </a:xfrm>
        </p:spPr>
        <p:txBody>
          <a:bodyPr/>
          <a:lstStyle/>
          <a:p>
            <a:pPr>
              <a:defRPr/>
            </a:pPr>
            <a:fld id="{78997615-6873-405D-B80D-4D52F6DDA5E8}" type="slidenum">
              <a:rPr lang="en-US" altLang="zh-CN">
                <a:solidFill>
                  <a:srgbClr val="000000"/>
                </a:solidFill>
                <a:cs typeface="+mn-cs"/>
              </a:rPr>
              <a:pPr>
                <a:defRPr/>
              </a:pPr>
              <a:t>21</a:t>
            </a:fld>
            <a:endParaRPr lang="en-US" altLang="zh-CN" dirty="0">
              <a:solidFill>
                <a:srgbClr val="000000"/>
              </a:solidFill>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44419">
                                            <p:txEl>
                                              <p:pRg st="0" end="0"/>
                                            </p:txEl>
                                          </p:spTgt>
                                        </p:tgtEl>
                                        <p:attrNameLst>
                                          <p:attrName>style.visibility</p:attrName>
                                        </p:attrNameLst>
                                      </p:cBhvr>
                                      <p:to>
                                        <p:strVal val="visible"/>
                                      </p:to>
                                    </p:set>
                                    <p:anim calcmode="lin" valueType="num">
                                      <p:cBhvr additive="base">
                                        <p:cTn id="7" dur="500" fill="hold"/>
                                        <p:tgtEl>
                                          <p:spTgt spid="44441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4441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44419">
                                            <p:txEl>
                                              <p:pRg st="1" end="1"/>
                                            </p:txEl>
                                          </p:spTgt>
                                        </p:tgtEl>
                                        <p:attrNameLst>
                                          <p:attrName>style.visibility</p:attrName>
                                        </p:attrNameLst>
                                      </p:cBhvr>
                                      <p:to>
                                        <p:strVal val="visible"/>
                                      </p:to>
                                    </p:set>
                                    <p:anim calcmode="lin" valueType="num">
                                      <p:cBhvr additive="base">
                                        <p:cTn id="11" dur="500" fill="hold"/>
                                        <p:tgtEl>
                                          <p:spTgt spid="444419">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44441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44419">
                                            <p:txEl>
                                              <p:pRg st="2" end="2"/>
                                            </p:txEl>
                                          </p:spTgt>
                                        </p:tgtEl>
                                        <p:attrNameLst>
                                          <p:attrName>style.visibility</p:attrName>
                                        </p:attrNameLst>
                                      </p:cBhvr>
                                      <p:to>
                                        <p:strVal val="visible"/>
                                      </p:to>
                                    </p:set>
                                    <p:anim calcmode="lin" valueType="num">
                                      <p:cBhvr additive="base">
                                        <p:cTn id="15" dur="500" fill="hold"/>
                                        <p:tgtEl>
                                          <p:spTgt spid="444419">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444419">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444419">
                                            <p:txEl>
                                              <p:pRg st="3" end="3"/>
                                            </p:txEl>
                                          </p:spTgt>
                                        </p:tgtEl>
                                        <p:attrNameLst>
                                          <p:attrName>style.visibility</p:attrName>
                                        </p:attrNameLst>
                                      </p:cBhvr>
                                      <p:to>
                                        <p:strVal val="visible"/>
                                      </p:to>
                                    </p:set>
                                    <p:anim calcmode="lin" valueType="num">
                                      <p:cBhvr additive="base">
                                        <p:cTn id="19" dur="500" fill="hold"/>
                                        <p:tgtEl>
                                          <p:spTgt spid="444419">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4441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44419">
                                            <p:txEl>
                                              <p:pRg st="4" end="4"/>
                                            </p:txEl>
                                          </p:spTgt>
                                        </p:tgtEl>
                                        <p:attrNameLst>
                                          <p:attrName>style.visibility</p:attrName>
                                        </p:attrNameLst>
                                      </p:cBhvr>
                                      <p:to>
                                        <p:strVal val="visible"/>
                                      </p:to>
                                    </p:set>
                                    <p:anim calcmode="lin" valueType="num">
                                      <p:cBhvr additive="base">
                                        <p:cTn id="25" dur="500" fill="hold"/>
                                        <p:tgtEl>
                                          <p:spTgt spid="444419">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44419">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444419">
                                            <p:txEl>
                                              <p:pRg st="5" end="5"/>
                                            </p:txEl>
                                          </p:spTgt>
                                        </p:tgtEl>
                                        <p:attrNameLst>
                                          <p:attrName>style.visibility</p:attrName>
                                        </p:attrNameLst>
                                      </p:cBhvr>
                                      <p:to>
                                        <p:strVal val="visible"/>
                                      </p:to>
                                    </p:set>
                                    <p:anim calcmode="lin" valueType="num">
                                      <p:cBhvr additive="base">
                                        <p:cTn id="29" dur="500" fill="hold"/>
                                        <p:tgtEl>
                                          <p:spTgt spid="444419">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444419">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444419">
                                            <p:txEl>
                                              <p:pRg st="6" end="6"/>
                                            </p:txEl>
                                          </p:spTgt>
                                        </p:tgtEl>
                                        <p:attrNameLst>
                                          <p:attrName>style.visibility</p:attrName>
                                        </p:attrNameLst>
                                      </p:cBhvr>
                                      <p:to>
                                        <p:strVal val="visible"/>
                                      </p:to>
                                    </p:set>
                                    <p:anim calcmode="lin" valueType="num">
                                      <p:cBhvr additive="base">
                                        <p:cTn id="33" dur="500" fill="hold"/>
                                        <p:tgtEl>
                                          <p:spTgt spid="444419">
                                            <p:txEl>
                                              <p:pRg st="6" end="6"/>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44441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444419">
                                            <p:txEl>
                                              <p:pRg st="7" end="7"/>
                                            </p:txEl>
                                          </p:spTgt>
                                        </p:tgtEl>
                                        <p:attrNameLst>
                                          <p:attrName>style.visibility</p:attrName>
                                        </p:attrNameLst>
                                      </p:cBhvr>
                                      <p:to>
                                        <p:strVal val="visible"/>
                                      </p:to>
                                    </p:set>
                                    <p:anim calcmode="lin" valueType="num">
                                      <p:cBhvr additive="base">
                                        <p:cTn id="39" dur="500" fill="hold"/>
                                        <p:tgtEl>
                                          <p:spTgt spid="444419">
                                            <p:txEl>
                                              <p:pRg st="7" end="7"/>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444419">
                                            <p:txEl>
                                              <p:pRg st="7" end="7"/>
                                            </p:txEl>
                                          </p:spTgt>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444419">
                                            <p:txEl>
                                              <p:pRg st="8" end="8"/>
                                            </p:txEl>
                                          </p:spTgt>
                                        </p:tgtEl>
                                        <p:attrNameLst>
                                          <p:attrName>style.visibility</p:attrName>
                                        </p:attrNameLst>
                                      </p:cBhvr>
                                      <p:to>
                                        <p:strVal val="visible"/>
                                      </p:to>
                                    </p:set>
                                    <p:anim calcmode="lin" valueType="num">
                                      <p:cBhvr additive="base">
                                        <p:cTn id="43" dur="500" fill="hold"/>
                                        <p:tgtEl>
                                          <p:spTgt spid="444419">
                                            <p:txEl>
                                              <p:pRg st="8" end="8"/>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444419">
                                            <p:txEl>
                                              <p:pRg st="8" end="8"/>
                                            </p:txEl>
                                          </p:spTgt>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444419">
                                            <p:txEl>
                                              <p:pRg st="9" end="9"/>
                                            </p:txEl>
                                          </p:spTgt>
                                        </p:tgtEl>
                                        <p:attrNameLst>
                                          <p:attrName>style.visibility</p:attrName>
                                        </p:attrNameLst>
                                      </p:cBhvr>
                                      <p:to>
                                        <p:strVal val="visible"/>
                                      </p:to>
                                    </p:set>
                                    <p:anim calcmode="lin" valueType="num">
                                      <p:cBhvr additive="base">
                                        <p:cTn id="47" dur="500" fill="hold"/>
                                        <p:tgtEl>
                                          <p:spTgt spid="444419">
                                            <p:txEl>
                                              <p:pRg st="9" end="9"/>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444419">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444419">
                                            <p:txEl>
                                              <p:pRg st="10" end="10"/>
                                            </p:txEl>
                                          </p:spTgt>
                                        </p:tgtEl>
                                        <p:attrNameLst>
                                          <p:attrName>style.visibility</p:attrName>
                                        </p:attrNameLst>
                                      </p:cBhvr>
                                      <p:to>
                                        <p:strVal val="visible"/>
                                      </p:to>
                                    </p:set>
                                    <p:anim calcmode="lin" valueType="num">
                                      <p:cBhvr additive="base">
                                        <p:cTn id="53" dur="500" fill="hold"/>
                                        <p:tgtEl>
                                          <p:spTgt spid="444419">
                                            <p:txEl>
                                              <p:pRg st="10" end="10"/>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444419">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2" fill="hold" grpId="0" nodeType="clickEffect">
                                  <p:stCondLst>
                                    <p:cond delay="0"/>
                                  </p:stCondLst>
                                  <p:childTnLst>
                                    <p:set>
                                      <p:cBhvr>
                                        <p:cTn id="58" dur="1" fill="hold">
                                          <p:stCondLst>
                                            <p:cond delay="0"/>
                                          </p:stCondLst>
                                        </p:cTn>
                                        <p:tgtEl>
                                          <p:spTgt spid="444419">
                                            <p:txEl>
                                              <p:pRg st="11" end="11"/>
                                            </p:txEl>
                                          </p:spTgt>
                                        </p:tgtEl>
                                        <p:attrNameLst>
                                          <p:attrName>style.visibility</p:attrName>
                                        </p:attrNameLst>
                                      </p:cBhvr>
                                      <p:to>
                                        <p:strVal val="visible"/>
                                      </p:to>
                                    </p:set>
                                    <p:anim calcmode="lin" valueType="num">
                                      <p:cBhvr additive="base">
                                        <p:cTn id="59" dur="500" fill="hold"/>
                                        <p:tgtEl>
                                          <p:spTgt spid="444419">
                                            <p:txEl>
                                              <p:pRg st="11" end="11"/>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444419">
                                            <p:txEl>
                                              <p:pRg st="11" end="11"/>
                                            </p:txEl>
                                          </p:spTgt>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444419">
                                            <p:txEl>
                                              <p:pRg st="12" end="12"/>
                                            </p:txEl>
                                          </p:spTgt>
                                        </p:tgtEl>
                                        <p:attrNameLst>
                                          <p:attrName>style.visibility</p:attrName>
                                        </p:attrNameLst>
                                      </p:cBhvr>
                                      <p:to>
                                        <p:strVal val="visible"/>
                                      </p:to>
                                    </p:set>
                                    <p:anim calcmode="lin" valueType="num">
                                      <p:cBhvr additive="base">
                                        <p:cTn id="63" dur="500" fill="hold"/>
                                        <p:tgtEl>
                                          <p:spTgt spid="444419">
                                            <p:txEl>
                                              <p:pRg st="12" end="12"/>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444419">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2" fill="hold" grpId="0" nodeType="clickEffect">
                                  <p:stCondLst>
                                    <p:cond delay="0"/>
                                  </p:stCondLst>
                                  <p:childTnLst>
                                    <p:set>
                                      <p:cBhvr>
                                        <p:cTn id="68" dur="1" fill="hold">
                                          <p:stCondLst>
                                            <p:cond delay="0"/>
                                          </p:stCondLst>
                                        </p:cTn>
                                        <p:tgtEl>
                                          <p:spTgt spid="444419">
                                            <p:txEl>
                                              <p:pRg st="13" end="13"/>
                                            </p:txEl>
                                          </p:spTgt>
                                        </p:tgtEl>
                                        <p:attrNameLst>
                                          <p:attrName>style.visibility</p:attrName>
                                        </p:attrNameLst>
                                      </p:cBhvr>
                                      <p:to>
                                        <p:strVal val="visible"/>
                                      </p:to>
                                    </p:set>
                                    <p:anim calcmode="lin" valueType="num">
                                      <p:cBhvr additive="base">
                                        <p:cTn id="69" dur="500" fill="hold"/>
                                        <p:tgtEl>
                                          <p:spTgt spid="444419">
                                            <p:txEl>
                                              <p:pRg st="13" end="13"/>
                                            </p:txEl>
                                          </p:spTgt>
                                        </p:tgtEl>
                                        <p:attrNameLst>
                                          <p:attrName>ppt_x</p:attrName>
                                        </p:attrNameLst>
                                      </p:cBhvr>
                                      <p:tavLst>
                                        <p:tav tm="0">
                                          <p:val>
                                            <p:strVal val="1+#ppt_w/2"/>
                                          </p:val>
                                        </p:tav>
                                        <p:tav tm="100000">
                                          <p:val>
                                            <p:strVal val="#ppt_x"/>
                                          </p:val>
                                        </p:tav>
                                      </p:tavLst>
                                    </p:anim>
                                    <p:anim calcmode="lin" valueType="num">
                                      <p:cBhvr additive="base">
                                        <p:cTn id="70" dur="500" fill="hold"/>
                                        <p:tgtEl>
                                          <p:spTgt spid="444419">
                                            <p:txEl>
                                              <p:pRg st="13" end="13"/>
                                            </p:txEl>
                                          </p:spTgt>
                                        </p:tgtEl>
                                        <p:attrNameLst>
                                          <p:attrName>ppt_y</p:attrName>
                                        </p:attrNameLst>
                                      </p:cBhvr>
                                      <p:tavLst>
                                        <p:tav tm="0">
                                          <p:val>
                                            <p:strVal val="#ppt_y"/>
                                          </p:val>
                                        </p:tav>
                                        <p:tav tm="100000">
                                          <p:val>
                                            <p:strVal val="#ppt_y"/>
                                          </p:val>
                                        </p:tav>
                                      </p:tavLst>
                                    </p:anim>
                                  </p:childTnLst>
                                </p:cTn>
                              </p:par>
                              <p:par>
                                <p:cTn id="71" presetID="2" presetClass="entr" presetSubtype="2" fill="hold" grpId="0" nodeType="withEffect">
                                  <p:stCondLst>
                                    <p:cond delay="0"/>
                                  </p:stCondLst>
                                  <p:childTnLst>
                                    <p:set>
                                      <p:cBhvr>
                                        <p:cTn id="72" dur="1" fill="hold">
                                          <p:stCondLst>
                                            <p:cond delay="0"/>
                                          </p:stCondLst>
                                        </p:cTn>
                                        <p:tgtEl>
                                          <p:spTgt spid="444419">
                                            <p:txEl>
                                              <p:pRg st="14" end="14"/>
                                            </p:txEl>
                                          </p:spTgt>
                                        </p:tgtEl>
                                        <p:attrNameLst>
                                          <p:attrName>style.visibility</p:attrName>
                                        </p:attrNameLst>
                                      </p:cBhvr>
                                      <p:to>
                                        <p:strVal val="visible"/>
                                      </p:to>
                                    </p:set>
                                    <p:anim calcmode="lin" valueType="num">
                                      <p:cBhvr additive="base">
                                        <p:cTn id="73" dur="500" fill="hold"/>
                                        <p:tgtEl>
                                          <p:spTgt spid="444419">
                                            <p:txEl>
                                              <p:pRg st="14" end="14"/>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444419">
                                            <p:txEl>
                                              <p:pRg st="14" end="14"/>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2" fill="hold" grpId="0" nodeType="clickEffect">
                                  <p:stCondLst>
                                    <p:cond delay="0"/>
                                  </p:stCondLst>
                                  <p:childTnLst>
                                    <p:set>
                                      <p:cBhvr>
                                        <p:cTn id="78" dur="1" fill="hold">
                                          <p:stCondLst>
                                            <p:cond delay="0"/>
                                          </p:stCondLst>
                                        </p:cTn>
                                        <p:tgtEl>
                                          <p:spTgt spid="444419">
                                            <p:txEl>
                                              <p:pRg st="15" end="15"/>
                                            </p:txEl>
                                          </p:spTgt>
                                        </p:tgtEl>
                                        <p:attrNameLst>
                                          <p:attrName>style.visibility</p:attrName>
                                        </p:attrNameLst>
                                      </p:cBhvr>
                                      <p:to>
                                        <p:strVal val="visible"/>
                                      </p:to>
                                    </p:set>
                                    <p:anim calcmode="lin" valueType="num">
                                      <p:cBhvr additive="base">
                                        <p:cTn id="79" dur="500" fill="hold"/>
                                        <p:tgtEl>
                                          <p:spTgt spid="444419">
                                            <p:txEl>
                                              <p:pRg st="15" end="15"/>
                                            </p:txEl>
                                          </p:spTgt>
                                        </p:tgtEl>
                                        <p:attrNameLst>
                                          <p:attrName>ppt_x</p:attrName>
                                        </p:attrNameLst>
                                      </p:cBhvr>
                                      <p:tavLst>
                                        <p:tav tm="0">
                                          <p:val>
                                            <p:strVal val="1+#ppt_w/2"/>
                                          </p:val>
                                        </p:tav>
                                        <p:tav tm="100000">
                                          <p:val>
                                            <p:strVal val="#ppt_x"/>
                                          </p:val>
                                        </p:tav>
                                      </p:tavLst>
                                    </p:anim>
                                    <p:anim calcmode="lin" valueType="num">
                                      <p:cBhvr additive="base">
                                        <p:cTn id="80" dur="500" fill="hold"/>
                                        <p:tgtEl>
                                          <p:spTgt spid="444419">
                                            <p:txEl>
                                              <p:pRg st="15" end="1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9"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5442" name="Rectangle 2"/>
          <p:cNvSpPr>
            <a:spLocks noGrp="1" noChangeArrowheads="1"/>
          </p:cNvSpPr>
          <p:nvPr>
            <p:ph type="title"/>
          </p:nvPr>
        </p:nvSpPr>
        <p:spPr>
          <a:xfrm>
            <a:off x="1646582" y="887895"/>
            <a:ext cx="8839200" cy="533400"/>
          </a:xfrm>
        </p:spPr>
        <p:txBody>
          <a:bodyPr/>
          <a:lstStyle/>
          <a:p>
            <a:r>
              <a:rPr lang="en-US" dirty="0"/>
              <a:t>Better Implementation of Locks by Disabling Interrupts</a:t>
            </a:r>
          </a:p>
        </p:txBody>
      </p:sp>
      <p:sp>
        <p:nvSpPr>
          <p:cNvPr id="445443" name="Rectangle 3"/>
          <p:cNvSpPr>
            <a:spLocks noGrp="1" noChangeArrowheads="1"/>
          </p:cNvSpPr>
          <p:nvPr>
            <p:ph type="body" idx="1"/>
          </p:nvPr>
        </p:nvSpPr>
        <p:spPr>
          <a:xfrm>
            <a:off x="1752600" y="1609104"/>
            <a:ext cx="8610600" cy="1565896"/>
          </a:xfrm>
        </p:spPr>
        <p:txBody>
          <a:bodyPr>
            <a:normAutofit fontScale="70000" lnSpcReduction="20000"/>
          </a:bodyPr>
          <a:lstStyle/>
          <a:p>
            <a:pPr>
              <a:lnSpc>
                <a:spcPct val="80000"/>
              </a:lnSpc>
              <a:spcBef>
                <a:spcPct val="25000"/>
              </a:spcBef>
              <a:tabLst>
                <a:tab pos="801688" algn="l"/>
                <a:tab pos="1139825" algn="l"/>
                <a:tab pos="1490663" algn="l"/>
                <a:tab pos="1828800" algn="l"/>
              </a:tabLst>
            </a:pPr>
            <a:r>
              <a:rPr lang="en-US" dirty="0"/>
              <a:t>Key idea: maintain a lock variable and impose mutual exclusion only during operations on that variable</a:t>
            </a:r>
          </a:p>
          <a:p>
            <a:pPr>
              <a:lnSpc>
                <a:spcPct val="80000"/>
              </a:lnSpc>
              <a:spcBef>
                <a:spcPct val="25000"/>
              </a:spcBef>
              <a:tabLst>
                <a:tab pos="801688" algn="l"/>
                <a:tab pos="1139825" algn="l"/>
                <a:tab pos="1490663" algn="l"/>
                <a:tab pos="1828800" algn="l"/>
              </a:tabLst>
            </a:pPr>
            <a:r>
              <a:rPr lang="en-US" dirty="0"/>
              <a:t>The waiting thread goes to sleep, instead of busy-waits. Sometimes called a “sleeping lock”, as compared to a “spinning lock”.</a:t>
            </a:r>
          </a:p>
          <a:p>
            <a:pPr>
              <a:lnSpc>
                <a:spcPct val="80000"/>
              </a:lnSpc>
              <a:spcBef>
                <a:spcPct val="25000"/>
              </a:spcBef>
              <a:buNone/>
              <a:tabLst>
                <a:tab pos="801688" algn="l"/>
                <a:tab pos="1139825" algn="l"/>
                <a:tab pos="1490663" algn="l"/>
                <a:tab pos="1828800" algn="l"/>
              </a:tabLst>
            </a:pPr>
            <a:r>
              <a:rPr lang="en-US" sz="2200" dirty="0">
                <a:latin typeface="Courier New" pitchFamily="49" charset="0"/>
              </a:rPr>
              <a:t>	</a:t>
            </a:r>
          </a:p>
        </p:txBody>
      </p:sp>
      <p:sp>
        <p:nvSpPr>
          <p:cNvPr id="445445" name="Text Box 5"/>
          <p:cNvSpPr txBox="1">
            <a:spLocks noChangeArrowheads="1"/>
          </p:cNvSpPr>
          <p:nvPr/>
        </p:nvSpPr>
        <p:spPr bwMode="auto">
          <a:xfrm>
            <a:off x="1676401" y="2766391"/>
            <a:ext cx="4581525" cy="3893374"/>
          </a:xfrm>
          <a:prstGeom prst="rect">
            <a:avLst/>
          </a:prstGeom>
          <a:noFill/>
          <a:ln w="38100" algn="ctr">
            <a:noFill/>
            <a:miter lim="800000"/>
            <a:headEnd/>
            <a:tailEnd/>
          </a:ln>
          <a:effectLst/>
        </p:spPr>
        <p:txBody>
          <a:bodyPr>
            <a:spAutoFit/>
          </a:bodyPr>
          <a:lstStyle/>
          <a:p>
            <a:pPr>
              <a:tabLst>
                <a:tab pos="338138" algn="l"/>
                <a:tab pos="688975" algn="l"/>
                <a:tab pos="1027113" algn="l"/>
              </a:tabLst>
            </a:pPr>
            <a:r>
              <a:rPr lang="en-US" sz="1900" b="0" dirty="0" err="1">
                <a:solidFill>
                  <a:srgbClr val="233AE1"/>
                </a:solidFill>
                <a:latin typeface="Courier New" pitchFamily="49" charset="0"/>
                <a:ea typeface="+mn-ea"/>
                <a:cs typeface="+mn-cs"/>
              </a:rPr>
              <a:t>int</a:t>
            </a:r>
            <a:r>
              <a:rPr lang="en-US" sz="1900" b="0" dirty="0">
                <a:solidFill>
                  <a:srgbClr val="233AE1"/>
                </a:solidFill>
                <a:latin typeface="Courier New" pitchFamily="49" charset="0"/>
                <a:ea typeface="+mn-ea"/>
                <a:cs typeface="+mn-cs"/>
              </a:rPr>
              <a:t> value = FREE;</a:t>
            </a:r>
          </a:p>
          <a:p>
            <a:pPr>
              <a:tabLst>
                <a:tab pos="338138" algn="l"/>
                <a:tab pos="688975" algn="l"/>
                <a:tab pos="1027113" algn="l"/>
              </a:tabLst>
            </a:pPr>
            <a:endParaRPr lang="en-US" sz="1900" b="0" dirty="0">
              <a:solidFill>
                <a:srgbClr val="000000"/>
              </a:solidFill>
              <a:latin typeface="Courier New" pitchFamily="49" charset="0"/>
              <a:ea typeface="+mn-ea"/>
              <a:cs typeface="+mn-cs"/>
            </a:endParaRPr>
          </a:p>
          <a:p>
            <a:pPr>
              <a:tabLst>
                <a:tab pos="338138" algn="l"/>
                <a:tab pos="688975" algn="l"/>
                <a:tab pos="1027113" algn="l"/>
              </a:tabLst>
            </a:pPr>
            <a:r>
              <a:rPr lang="en-US" sz="1900" b="0" dirty="0">
                <a:solidFill>
                  <a:srgbClr val="000000"/>
                </a:solidFill>
                <a:latin typeface="Courier New" pitchFamily="49" charset="0"/>
                <a:ea typeface="+mn-ea"/>
                <a:cs typeface="+mn-cs"/>
              </a:rPr>
              <a:t>Acquire() {</a:t>
            </a:r>
            <a:br>
              <a:rPr lang="en-US" sz="1900" b="0" dirty="0">
                <a:solidFill>
                  <a:srgbClr val="000000"/>
                </a:solidFill>
                <a:latin typeface="Courier New" pitchFamily="49" charset="0"/>
                <a:ea typeface="+mn-ea"/>
                <a:cs typeface="+mn-cs"/>
              </a:rPr>
            </a:br>
            <a:r>
              <a:rPr lang="en-US" sz="1900" b="0" dirty="0">
                <a:solidFill>
                  <a:srgbClr val="000000"/>
                </a:solidFill>
                <a:latin typeface="Courier New" pitchFamily="49" charset="0"/>
                <a:ea typeface="+mn-ea"/>
                <a:cs typeface="+mn-cs"/>
              </a:rPr>
              <a:t>	</a:t>
            </a:r>
            <a:r>
              <a:rPr lang="en-US" sz="1900" b="0" dirty="0">
                <a:solidFill>
                  <a:srgbClr val="996633"/>
                </a:solidFill>
                <a:latin typeface="Courier New" pitchFamily="49" charset="0"/>
                <a:ea typeface="+mn-ea"/>
                <a:cs typeface="+mn-cs"/>
              </a:rPr>
              <a:t>disable interrupts;</a:t>
            </a:r>
            <a:br>
              <a:rPr lang="en-US" sz="1900" b="0" dirty="0">
                <a:solidFill>
                  <a:srgbClr val="996633"/>
                </a:solidFill>
                <a:latin typeface="Courier New" pitchFamily="49" charset="0"/>
                <a:ea typeface="+mn-ea"/>
                <a:cs typeface="+mn-cs"/>
              </a:rPr>
            </a:br>
            <a:r>
              <a:rPr lang="en-US" sz="1900" b="0" dirty="0">
                <a:solidFill>
                  <a:srgbClr val="000000"/>
                </a:solidFill>
                <a:latin typeface="Courier New" pitchFamily="49" charset="0"/>
                <a:ea typeface="+mn-ea"/>
                <a:cs typeface="+mn-cs"/>
              </a:rPr>
              <a:t>	if (value == BUSY) {</a:t>
            </a:r>
            <a:br>
              <a:rPr lang="en-US" sz="1900" b="0" dirty="0">
                <a:solidFill>
                  <a:srgbClr val="000000"/>
                </a:solidFill>
                <a:latin typeface="Courier New" pitchFamily="49" charset="0"/>
                <a:ea typeface="+mn-ea"/>
                <a:cs typeface="+mn-cs"/>
              </a:rPr>
            </a:br>
            <a:r>
              <a:rPr lang="en-US" sz="1900" b="0" dirty="0">
                <a:solidFill>
                  <a:srgbClr val="000000"/>
                </a:solidFill>
                <a:latin typeface="Courier New" pitchFamily="49" charset="0"/>
                <a:ea typeface="+mn-ea"/>
                <a:cs typeface="+mn-cs"/>
              </a:rPr>
              <a:t>		put thread on wait queue;</a:t>
            </a:r>
            <a:br>
              <a:rPr lang="en-US" sz="1900" b="0" dirty="0">
                <a:solidFill>
                  <a:srgbClr val="000000"/>
                </a:solidFill>
                <a:latin typeface="Courier New" pitchFamily="49" charset="0"/>
                <a:ea typeface="+mn-ea"/>
                <a:cs typeface="+mn-cs"/>
              </a:rPr>
            </a:br>
            <a:r>
              <a:rPr lang="en-US" sz="1900" b="0" dirty="0">
                <a:solidFill>
                  <a:srgbClr val="000000"/>
                </a:solidFill>
                <a:latin typeface="Courier New" pitchFamily="49" charset="0"/>
                <a:ea typeface="+mn-ea"/>
                <a:cs typeface="+mn-cs"/>
              </a:rPr>
              <a:t>		Go to sleep();</a:t>
            </a:r>
            <a:br>
              <a:rPr lang="en-US" sz="1900" b="0" dirty="0">
                <a:solidFill>
                  <a:srgbClr val="000000"/>
                </a:solidFill>
                <a:latin typeface="Courier New" pitchFamily="49" charset="0"/>
                <a:ea typeface="+mn-ea"/>
                <a:cs typeface="+mn-cs"/>
              </a:rPr>
            </a:br>
            <a:r>
              <a:rPr lang="en-US" sz="1900" b="0" dirty="0">
                <a:solidFill>
                  <a:srgbClr val="000000"/>
                </a:solidFill>
                <a:latin typeface="Courier New" pitchFamily="49" charset="0"/>
                <a:ea typeface="+mn-ea"/>
                <a:cs typeface="+mn-cs"/>
              </a:rPr>
              <a:t>		// Enable interrupts?</a:t>
            </a:r>
            <a:br>
              <a:rPr lang="en-US" sz="1900" b="0" dirty="0">
                <a:solidFill>
                  <a:srgbClr val="000000"/>
                </a:solidFill>
                <a:latin typeface="Courier New" pitchFamily="49" charset="0"/>
                <a:ea typeface="+mn-ea"/>
                <a:cs typeface="+mn-cs"/>
              </a:rPr>
            </a:br>
            <a:r>
              <a:rPr lang="en-US" sz="1900" b="0" dirty="0">
                <a:solidFill>
                  <a:srgbClr val="000000"/>
                </a:solidFill>
                <a:latin typeface="Courier New" pitchFamily="49" charset="0"/>
                <a:ea typeface="+mn-ea"/>
                <a:cs typeface="+mn-cs"/>
              </a:rPr>
              <a:t>	} else {</a:t>
            </a:r>
            <a:br>
              <a:rPr lang="en-US" sz="1900" b="0" dirty="0">
                <a:solidFill>
                  <a:srgbClr val="000000"/>
                </a:solidFill>
                <a:latin typeface="Courier New" pitchFamily="49" charset="0"/>
                <a:ea typeface="+mn-ea"/>
                <a:cs typeface="+mn-cs"/>
              </a:rPr>
            </a:br>
            <a:r>
              <a:rPr lang="en-US" sz="1900" b="0" dirty="0">
                <a:solidFill>
                  <a:srgbClr val="000000"/>
                </a:solidFill>
                <a:latin typeface="Courier New" pitchFamily="49" charset="0"/>
                <a:ea typeface="+mn-ea"/>
                <a:cs typeface="+mn-cs"/>
              </a:rPr>
              <a:t>		</a:t>
            </a:r>
            <a:r>
              <a:rPr lang="en-US" sz="1900" b="0" dirty="0">
                <a:solidFill>
                  <a:srgbClr val="233AE1"/>
                </a:solidFill>
                <a:latin typeface="Courier New" pitchFamily="49" charset="0"/>
                <a:ea typeface="+mn-ea"/>
                <a:cs typeface="+mn-cs"/>
              </a:rPr>
              <a:t>value = BUSY;</a:t>
            </a:r>
            <a:br>
              <a:rPr lang="en-US" sz="1900" b="0" dirty="0">
                <a:solidFill>
                  <a:srgbClr val="233AE1"/>
                </a:solidFill>
                <a:latin typeface="Courier New" pitchFamily="49" charset="0"/>
                <a:ea typeface="+mn-ea"/>
                <a:cs typeface="+mn-cs"/>
              </a:rPr>
            </a:br>
            <a:r>
              <a:rPr lang="en-US" sz="1900" b="0" dirty="0">
                <a:solidFill>
                  <a:srgbClr val="233AE1"/>
                </a:solidFill>
                <a:latin typeface="Courier New" pitchFamily="49" charset="0"/>
                <a:ea typeface="+mn-ea"/>
                <a:cs typeface="+mn-cs"/>
              </a:rPr>
              <a:t>	</a:t>
            </a:r>
            <a:r>
              <a:rPr lang="en-US" sz="1900" b="0" dirty="0">
                <a:solidFill>
                  <a:srgbClr val="000000"/>
                </a:solidFill>
                <a:latin typeface="Courier New" pitchFamily="49" charset="0"/>
                <a:ea typeface="+mn-ea"/>
                <a:cs typeface="+mn-cs"/>
              </a:rPr>
              <a:t>}</a:t>
            </a:r>
            <a:br>
              <a:rPr lang="en-US" sz="1900" b="0" dirty="0">
                <a:solidFill>
                  <a:srgbClr val="000000"/>
                </a:solidFill>
                <a:latin typeface="Courier New" pitchFamily="49" charset="0"/>
                <a:ea typeface="+mn-ea"/>
                <a:cs typeface="+mn-cs"/>
              </a:rPr>
            </a:br>
            <a:r>
              <a:rPr lang="en-US" sz="1900" b="0" dirty="0">
                <a:solidFill>
                  <a:srgbClr val="000000"/>
                </a:solidFill>
                <a:latin typeface="Courier New" pitchFamily="49" charset="0"/>
                <a:ea typeface="+mn-ea"/>
                <a:cs typeface="+mn-cs"/>
              </a:rPr>
              <a:t>	</a:t>
            </a:r>
            <a:r>
              <a:rPr lang="en-US" sz="1900" b="0" dirty="0">
                <a:solidFill>
                  <a:srgbClr val="996633"/>
                </a:solidFill>
                <a:latin typeface="Courier New" pitchFamily="49" charset="0"/>
                <a:ea typeface="+mn-ea"/>
                <a:cs typeface="+mn-cs"/>
              </a:rPr>
              <a:t>enable interrupts;</a:t>
            </a:r>
            <a:br>
              <a:rPr lang="en-US" sz="1900" b="0" dirty="0">
                <a:solidFill>
                  <a:srgbClr val="996633"/>
                </a:solidFill>
                <a:latin typeface="Courier New" pitchFamily="49" charset="0"/>
                <a:ea typeface="+mn-ea"/>
                <a:cs typeface="+mn-cs"/>
              </a:rPr>
            </a:br>
            <a:r>
              <a:rPr lang="en-US" sz="1900" b="0" dirty="0">
                <a:solidFill>
                  <a:srgbClr val="000000"/>
                </a:solidFill>
                <a:latin typeface="Courier New" pitchFamily="49" charset="0"/>
                <a:ea typeface="+mn-ea"/>
                <a:cs typeface="+mn-cs"/>
              </a:rPr>
              <a:t>}</a:t>
            </a:r>
          </a:p>
        </p:txBody>
      </p:sp>
      <p:sp>
        <p:nvSpPr>
          <p:cNvPr id="445446" name="Text Box 6"/>
          <p:cNvSpPr txBox="1">
            <a:spLocks noChangeArrowheads="1"/>
          </p:cNvSpPr>
          <p:nvPr/>
        </p:nvSpPr>
        <p:spPr bwMode="auto">
          <a:xfrm>
            <a:off x="6019800" y="2842591"/>
            <a:ext cx="4648200" cy="3842206"/>
          </a:xfrm>
          <a:prstGeom prst="rect">
            <a:avLst/>
          </a:prstGeom>
          <a:noFill/>
          <a:ln w="38100" algn="ctr">
            <a:noFill/>
            <a:miter lim="800000"/>
            <a:headEnd/>
            <a:tailEnd/>
          </a:ln>
          <a:effectLst/>
        </p:spPr>
        <p:txBody>
          <a:bodyPr>
            <a:spAutoFit/>
          </a:bodyPr>
          <a:lstStyle/>
          <a:p>
            <a:pPr>
              <a:lnSpc>
                <a:spcPct val="90000"/>
              </a:lnSpc>
              <a:spcBef>
                <a:spcPct val="10000"/>
              </a:spcBef>
              <a:buSzPct val="100000"/>
              <a:tabLst>
                <a:tab pos="338138" algn="l"/>
                <a:tab pos="688975" algn="l"/>
                <a:tab pos="1027113" algn="l"/>
              </a:tabLst>
            </a:pPr>
            <a:endParaRPr lang="en-US" sz="1900" b="0" dirty="0">
              <a:solidFill>
                <a:srgbClr val="000000"/>
              </a:solidFill>
              <a:latin typeface="Courier New" pitchFamily="49" charset="0"/>
              <a:ea typeface="+mn-ea"/>
              <a:cs typeface="+mn-cs"/>
            </a:endParaRPr>
          </a:p>
          <a:p>
            <a:pPr>
              <a:lnSpc>
                <a:spcPct val="90000"/>
              </a:lnSpc>
              <a:spcBef>
                <a:spcPct val="10000"/>
              </a:spcBef>
              <a:buSzPct val="100000"/>
              <a:tabLst>
                <a:tab pos="338138" algn="l"/>
                <a:tab pos="688975" algn="l"/>
                <a:tab pos="1027113" algn="l"/>
              </a:tabLst>
            </a:pPr>
            <a:endParaRPr lang="en-US" sz="1900" b="0" dirty="0">
              <a:solidFill>
                <a:srgbClr val="000000"/>
              </a:solidFill>
              <a:latin typeface="Courier New" pitchFamily="49" charset="0"/>
              <a:ea typeface="+mn-ea"/>
              <a:cs typeface="+mn-cs"/>
            </a:endParaRPr>
          </a:p>
          <a:p>
            <a:pPr>
              <a:lnSpc>
                <a:spcPct val="90000"/>
              </a:lnSpc>
              <a:spcBef>
                <a:spcPct val="10000"/>
              </a:spcBef>
              <a:buSzPct val="100000"/>
              <a:tabLst>
                <a:tab pos="338138" algn="l"/>
                <a:tab pos="688975" algn="l"/>
                <a:tab pos="1027113" algn="l"/>
              </a:tabLst>
            </a:pPr>
            <a:r>
              <a:rPr lang="en-US" sz="1900" b="0" dirty="0">
                <a:solidFill>
                  <a:srgbClr val="000000"/>
                </a:solidFill>
                <a:latin typeface="Courier New" pitchFamily="49" charset="0"/>
                <a:ea typeface="+mn-ea"/>
                <a:cs typeface="+mn-cs"/>
              </a:rPr>
              <a:t>Release() {</a:t>
            </a:r>
            <a:br>
              <a:rPr lang="en-US" sz="1900" b="0" dirty="0">
                <a:solidFill>
                  <a:srgbClr val="000000"/>
                </a:solidFill>
                <a:latin typeface="Courier New" pitchFamily="49" charset="0"/>
                <a:ea typeface="+mn-ea"/>
                <a:cs typeface="+mn-cs"/>
              </a:rPr>
            </a:br>
            <a:r>
              <a:rPr lang="en-US" sz="1900" b="0" dirty="0">
                <a:solidFill>
                  <a:srgbClr val="000000"/>
                </a:solidFill>
                <a:latin typeface="Courier New" pitchFamily="49" charset="0"/>
                <a:ea typeface="+mn-ea"/>
                <a:cs typeface="+mn-cs"/>
              </a:rPr>
              <a:t>	</a:t>
            </a:r>
            <a:r>
              <a:rPr lang="en-US" sz="1900" b="0" dirty="0">
                <a:solidFill>
                  <a:srgbClr val="996633"/>
                </a:solidFill>
                <a:latin typeface="Courier New" pitchFamily="49" charset="0"/>
                <a:ea typeface="+mn-ea"/>
                <a:cs typeface="+mn-cs"/>
              </a:rPr>
              <a:t>disable interrupts;</a:t>
            </a:r>
            <a:br>
              <a:rPr lang="en-US" sz="1900" b="0" dirty="0">
                <a:solidFill>
                  <a:srgbClr val="000000"/>
                </a:solidFill>
                <a:latin typeface="Courier New" pitchFamily="49" charset="0"/>
                <a:ea typeface="+mn-ea"/>
                <a:cs typeface="+mn-cs"/>
              </a:rPr>
            </a:br>
            <a:r>
              <a:rPr lang="en-US" sz="1900" b="0" dirty="0">
                <a:solidFill>
                  <a:srgbClr val="000000"/>
                </a:solidFill>
                <a:latin typeface="Courier New" pitchFamily="49" charset="0"/>
                <a:ea typeface="+mn-ea"/>
                <a:cs typeface="+mn-cs"/>
              </a:rPr>
              <a:t>	if (anyone on wait queue) {</a:t>
            </a:r>
            <a:br>
              <a:rPr lang="en-US" sz="1900" b="0" dirty="0">
                <a:solidFill>
                  <a:srgbClr val="000000"/>
                </a:solidFill>
                <a:latin typeface="Courier New" pitchFamily="49" charset="0"/>
                <a:ea typeface="+mn-ea"/>
                <a:cs typeface="+mn-cs"/>
              </a:rPr>
            </a:br>
            <a:r>
              <a:rPr lang="en-US" sz="1900" b="0" dirty="0">
                <a:solidFill>
                  <a:srgbClr val="000000"/>
                </a:solidFill>
                <a:latin typeface="Courier New" pitchFamily="49" charset="0"/>
                <a:ea typeface="+mn-ea"/>
                <a:cs typeface="+mn-cs"/>
              </a:rPr>
              <a:t>		take thread off wait queue</a:t>
            </a:r>
            <a:br>
              <a:rPr lang="en-US" sz="1900" b="0" dirty="0">
                <a:solidFill>
                  <a:srgbClr val="000000"/>
                </a:solidFill>
                <a:latin typeface="Courier New" pitchFamily="49" charset="0"/>
                <a:ea typeface="+mn-ea"/>
                <a:cs typeface="+mn-cs"/>
              </a:rPr>
            </a:br>
            <a:r>
              <a:rPr lang="en-US" sz="1900" b="0" dirty="0">
                <a:solidFill>
                  <a:srgbClr val="000000"/>
                </a:solidFill>
                <a:latin typeface="Courier New" pitchFamily="49" charset="0"/>
                <a:ea typeface="+mn-ea"/>
                <a:cs typeface="+mn-cs"/>
              </a:rPr>
              <a:t>		Place on ready queue;</a:t>
            </a:r>
            <a:br>
              <a:rPr lang="en-US" sz="1900" b="0" dirty="0">
                <a:solidFill>
                  <a:srgbClr val="000000"/>
                </a:solidFill>
                <a:latin typeface="Courier New" pitchFamily="49" charset="0"/>
                <a:ea typeface="+mn-ea"/>
                <a:cs typeface="+mn-cs"/>
              </a:rPr>
            </a:br>
            <a:r>
              <a:rPr lang="en-US" sz="1900" b="0" dirty="0">
                <a:solidFill>
                  <a:srgbClr val="000000"/>
                </a:solidFill>
                <a:latin typeface="Courier New" pitchFamily="49" charset="0"/>
                <a:ea typeface="+mn-ea"/>
                <a:cs typeface="+mn-cs"/>
              </a:rPr>
              <a:t>	} else {</a:t>
            </a:r>
            <a:br>
              <a:rPr lang="en-US" sz="1900" b="0" dirty="0">
                <a:solidFill>
                  <a:srgbClr val="000000"/>
                </a:solidFill>
                <a:latin typeface="Courier New" pitchFamily="49" charset="0"/>
                <a:ea typeface="+mn-ea"/>
                <a:cs typeface="+mn-cs"/>
              </a:rPr>
            </a:br>
            <a:r>
              <a:rPr lang="en-US" sz="1900" b="0" dirty="0">
                <a:solidFill>
                  <a:srgbClr val="000000"/>
                </a:solidFill>
                <a:latin typeface="Courier New" pitchFamily="49" charset="0"/>
                <a:ea typeface="+mn-ea"/>
                <a:cs typeface="+mn-cs"/>
              </a:rPr>
              <a:t>		</a:t>
            </a:r>
            <a:r>
              <a:rPr lang="en-US" sz="1900" b="0" dirty="0">
                <a:solidFill>
                  <a:srgbClr val="233AE1"/>
                </a:solidFill>
                <a:latin typeface="Courier New" pitchFamily="49" charset="0"/>
                <a:ea typeface="+mn-ea"/>
                <a:cs typeface="+mn-cs"/>
              </a:rPr>
              <a:t>value = FREE;</a:t>
            </a:r>
            <a:br>
              <a:rPr lang="en-US" sz="1900" b="0" dirty="0">
                <a:solidFill>
                  <a:srgbClr val="233AE1"/>
                </a:solidFill>
                <a:latin typeface="Courier New" pitchFamily="49" charset="0"/>
                <a:ea typeface="+mn-ea"/>
                <a:cs typeface="+mn-cs"/>
              </a:rPr>
            </a:br>
            <a:r>
              <a:rPr lang="en-US" sz="1900" b="0" dirty="0">
                <a:solidFill>
                  <a:srgbClr val="000000"/>
                </a:solidFill>
                <a:latin typeface="Courier New" pitchFamily="49" charset="0"/>
                <a:ea typeface="+mn-ea"/>
                <a:cs typeface="+mn-cs"/>
              </a:rPr>
              <a:t>	}</a:t>
            </a:r>
            <a:br>
              <a:rPr lang="en-US" sz="1900" b="0" dirty="0">
                <a:solidFill>
                  <a:srgbClr val="000000"/>
                </a:solidFill>
                <a:latin typeface="Courier New" pitchFamily="49" charset="0"/>
                <a:ea typeface="+mn-ea"/>
                <a:cs typeface="+mn-cs"/>
              </a:rPr>
            </a:br>
            <a:r>
              <a:rPr lang="en-US" sz="1900" b="0" dirty="0">
                <a:solidFill>
                  <a:srgbClr val="000000"/>
                </a:solidFill>
                <a:latin typeface="Courier New" pitchFamily="49" charset="0"/>
                <a:ea typeface="+mn-ea"/>
                <a:cs typeface="+mn-cs"/>
              </a:rPr>
              <a:t>	</a:t>
            </a:r>
            <a:r>
              <a:rPr lang="en-US" sz="1900" b="0" dirty="0">
                <a:solidFill>
                  <a:srgbClr val="996633"/>
                </a:solidFill>
                <a:latin typeface="Courier New" pitchFamily="49" charset="0"/>
                <a:ea typeface="+mn-ea"/>
                <a:cs typeface="+mn-cs"/>
              </a:rPr>
              <a:t>enable interrupts;</a:t>
            </a:r>
            <a:br>
              <a:rPr lang="en-US" sz="1900" b="0" dirty="0">
                <a:solidFill>
                  <a:srgbClr val="996633"/>
                </a:solidFill>
                <a:latin typeface="Courier New" pitchFamily="49" charset="0"/>
                <a:ea typeface="+mn-ea"/>
                <a:cs typeface="+mn-cs"/>
              </a:rPr>
            </a:br>
            <a:r>
              <a:rPr lang="en-US" sz="1900" b="0" dirty="0">
                <a:solidFill>
                  <a:srgbClr val="000000"/>
                </a:solidFill>
                <a:latin typeface="Courier New" pitchFamily="49" charset="0"/>
                <a:ea typeface="+mn-ea"/>
                <a:cs typeface="+mn-cs"/>
              </a:rPr>
              <a:t>}</a:t>
            </a:r>
            <a:br>
              <a:rPr lang="en-US" sz="1900" b="0" dirty="0">
                <a:solidFill>
                  <a:srgbClr val="000000"/>
                </a:solidFill>
                <a:latin typeface="Courier New" pitchFamily="49" charset="0"/>
                <a:ea typeface="+mn-ea"/>
                <a:cs typeface="+mn-cs"/>
              </a:rPr>
            </a:br>
            <a:br>
              <a:rPr lang="en-US" sz="1900" b="0" dirty="0">
                <a:solidFill>
                  <a:srgbClr val="000000"/>
                </a:solidFill>
                <a:latin typeface="Courier New" pitchFamily="49" charset="0"/>
                <a:ea typeface="+mn-ea"/>
                <a:cs typeface="+mn-cs"/>
              </a:rPr>
            </a:br>
            <a:endParaRPr lang="en-US" sz="1900" b="0" dirty="0">
              <a:solidFill>
                <a:srgbClr val="000000"/>
              </a:solidFill>
              <a:latin typeface="Courier New" pitchFamily="49" charset="0"/>
              <a:ea typeface="+mn-ea"/>
              <a:cs typeface="+mn-cs"/>
            </a:endParaRPr>
          </a:p>
        </p:txBody>
      </p:sp>
      <p:sp>
        <p:nvSpPr>
          <p:cNvPr id="6" name="Slide Number Placeholder 3"/>
          <p:cNvSpPr>
            <a:spLocks noGrp="1"/>
          </p:cNvSpPr>
          <p:nvPr>
            <p:ph type="sldNum" sz="quarter" idx="10"/>
          </p:nvPr>
        </p:nvSpPr>
        <p:spPr>
          <a:xfrm>
            <a:off x="8077200" y="6299200"/>
            <a:ext cx="2133600" cy="457200"/>
          </a:xfrm>
        </p:spPr>
        <p:txBody>
          <a:bodyPr/>
          <a:lstStyle/>
          <a:p>
            <a:pPr>
              <a:defRPr/>
            </a:pPr>
            <a:fld id="{78997615-6873-405D-B80D-4D52F6DDA5E8}" type="slidenum">
              <a:rPr lang="en-US" altLang="zh-CN">
                <a:solidFill>
                  <a:srgbClr val="000000"/>
                </a:solidFill>
                <a:cs typeface="+mn-cs"/>
              </a:rPr>
              <a:pPr>
                <a:defRPr/>
              </a:pPr>
              <a:t>22</a:t>
            </a:fld>
            <a:endParaRPr lang="en-US" altLang="zh-CN" dirty="0">
              <a:solidFill>
                <a:srgbClr val="000000"/>
              </a:solidFill>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45443">
                                            <p:txEl>
                                              <p:pRg st="0" end="0"/>
                                            </p:txEl>
                                          </p:spTgt>
                                        </p:tgtEl>
                                        <p:attrNameLst>
                                          <p:attrName>style.visibility</p:attrName>
                                        </p:attrNameLst>
                                      </p:cBhvr>
                                      <p:to>
                                        <p:strVal val="visible"/>
                                      </p:to>
                                    </p:set>
                                    <p:anim calcmode="lin" valueType="num">
                                      <p:cBhvr additive="base">
                                        <p:cTn id="7" dur="500" fill="hold"/>
                                        <p:tgtEl>
                                          <p:spTgt spid="44544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454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45443">
                                            <p:txEl>
                                              <p:pRg st="1" end="1"/>
                                            </p:txEl>
                                          </p:spTgt>
                                        </p:tgtEl>
                                        <p:attrNameLst>
                                          <p:attrName>style.visibility</p:attrName>
                                        </p:attrNameLst>
                                      </p:cBhvr>
                                      <p:to>
                                        <p:strVal val="visible"/>
                                      </p:to>
                                    </p:set>
                                    <p:anim calcmode="lin" valueType="num">
                                      <p:cBhvr additive="base">
                                        <p:cTn id="13" dur="500" fill="hold"/>
                                        <p:tgtEl>
                                          <p:spTgt spid="44544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4454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544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5446"/>
                                        </p:tgtEl>
                                        <p:attrNameLst>
                                          <p:attrName>style.visibility</p:attrName>
                                        </p:attrNameLst>
                                      </p:cBhvr>
                                      <p:to>
                                        <p:strVal val="visible"/>
                                      </p:to>
                                    </p:set>
                                  </p:childTnLst>
                                </p:cTn>
                              </p:par>
                              <p:par>
                                <p:cTn id="23" presetID="2" presetClass="entr" presetSubtype="2" fill="hold" grpId="0" nodeType="withEffect">
                                  <p:stCondLst>
                                    <p:cond delay="0"/>
                                  </p:stCondLst>
                                  <p:childTnLst>
                                    <p:set>
                                      <p:cBhvr>
                                        <p:cTn id="24" dur="1" fill="hold">
                                          <p:stCondLst>
                                            <p:cond delay="0"/>
                                          </p:stCondLst>
                                        </p:cTn>
                                        <p:tgtEl>
                                          <p:spTgt spid="445443">
                                            <p:txEl>
                                              <p:pRg st="2" end="2"/>
                                            </p:txEl>
                                          </p:spTgt>
                                        </p:tgtEl>
                                        <p:attrNameLst>
                                          <p:attrName>style.visibility</p:attrName>
                                        </p:attrNameLst>
                                      </p:cBhvr>
                                      <p:to>
                                        <p:strVal val="visible"/>
                                      </p:to>
                                    </p:set>
                                    <p:anim calcmode="lin" valueType="num">
                                      <p:cBhvr additive="base">
                                        <p:cTn id="25" dur="500" fill="hold"/>
                                        <p:tgtEl>
                                          <p:spTgt spid="445443">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4544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3" grpId="0" build="p"/>
      <p:bldP spid="445445" grpId="0"/>
      <p:bldP spid="445446" grpId="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6466" name="Rectangle 2"/>
          <p:cNvSpPr>
            <a:spLocks noGrp="1" noChangeArrowheads="1"/>
          </p:cNvSpPr>
          <p:nvPr>
            <p:ph type="title"/>
          </p:nvPr>
        </p:nvSpPr>
        <p:spPr/>
        <p:txBody>
          <a:bodyPr/>
          <a:lstStyle/>
          <a:p>
            <a:r>
              <a:rPr lang="en-US"/>
              <a:t>New Lock Implementation: Discussion</a:t>
            </a:r>
          </a:p>
        </p:txBody>
      </p:sp>
      <p:sp>
        <p:nvSpPr>
          <p:cNvPr id="446467" name="Rectangle 3"/>
          <p:cNvSpPr>
            <a:spLocks noGrp="1" noChangeArrowheads="1"/>
          </p:cNvSpPr>
          <p:nvPr>
            <p:ph type="body" idx="1"/>
          </p:nvPr>
        </p:nvSpPr>
        <p:spPr>
          <a:xfrm>
            <a:off x="1752600" y="1543666"/>
            <a:ext cx="8610600" cy="5238134"/>
          </a:xfrm>
        </p:spPr>
        <p:txBody>
          <a:bodyPr>
            <a:normAutofit fontScale="92500" lnSpcReduction="20000"/>
          </a:bodyPr>
          <a:lstStyle/>
          <a:p>
            <a:pPr>
              <a:lnSpc>
                <a:spcPct val="80000"/>
              </a:lnSpc>
              <a:spcBef>
                <a:spcPct val="20000"/>
              </a:spcBef>
            </a:pPr>
            <a:r>
              <a:rPr lang="en-US" dirty="0"/>
              <a:t>Why do we need to disable interrupts?</a:t>
            </a:r>
          </a:p>
          <a:p>
            <a:pPr lvl="1">
              <a:lnSpc>
                <a:spcPct val="80000"/>
              </a:lnSpc>
              <a:spcBef>
                <a:spcPct val="20000"/>
              </a:spcBef>
            </a:pPr>
            <a:r>
              <a:rPr lang="en-US" sz="2000" dirty="0"/>
              <a:t>Avoid interruption between checking and setting lock value</a:t>
            </a:r>
          </a:p>
          <a:p>
            <a:pPr lvl="1">
              <a:lnSpc>
                <a:spcPct val="80000"/>
              </a:lnSpc>
              <a:spcBef>
                <a:spcPct val="20000"/>
              </a:spcBef>
            </a:pPr>
            <a:r>
              <a:rPr lang="en-US" sz="2000" dirty="0"/>
              <a:t>Otherwise two threads could think that they both have lock</a:t>
            </a:r>
          </a:p>
          <a:p>
            <a:pPr>
              <a:lnSpc>
                <a:spcPct val="80000"/>
              </a:lnSpc>
              <a:spcBef>
                <a:spcPct val="20000"/>
              </a:spcBef>
            </a:pPr>
            <a:endParaRPr lang="en-US" dirty="0"/>
          </a:p>
          <a:p>
            <a:pPr>
              <a:lnSpc>
                <a:spcPct val="80000"/>
              </a:lnSpc>
              <a:spcBef>
                <a:spcPct val="20000"/>
              </a:spcBef>
            </a:pPr>
            <a:endParaRPr lang="en-US" dirty="0"/>
          </a:p>
          <a:p>
            <a:pPr>
              <a:lnSpc>
                <a:spcPct val="80000"/>
              </a:lnSpc>
              <a:spcBef>
                <a:spcPct val="20000"/>
              </a:spcBef>
            </a:pPr>
            <a:endParaRPr lang="en-US" dirty="0"/>
          </a:p>
          <a:p>
            <a:pPr>
              <a:lnSpc>
                <a:spcPct val="80000"/>
              </a:lnSpc>
              <a:spcBef>
                <a:spcPct val="20000"/>
              </a:spcBef>
            </a:pPr>
            <a:endParaRPr lang="en-US" dirty="0"/>
          </a:p>
          <a:p>
            <a:pPr>
              <a:lnSpc>
                <a:spcPct val="80000"/>
              </a:lnSpc>
              <a:spcBef>
                <a:spcPct val="20000"/>
              </a:spcBef>
            </a:pPr>
            <a:endParaRPr lang="en-US" dirty="0"/>
          </a:p>
          <a:p>
            <a:pPr>
              <a:lnSpc>
                <a:spcPct val="80000"/>
              </a:lnSpc>
              <a:spcBef>
                <a:spcPct val="20000"/>
              </a:spcBef>
            </a:pPr>
            <a:endParaRPr lang="en-US" dirty="0"/>
          </a:p>
          <a:p>
            <a:pPr>
              <a:lnSpc>
                <a:spcPct val="80000"/>
              </a:lnSpc>
              <a:spcBef>
                <a:spcPct val="20000"/>
              </a:spcBef>
            </a:pPr>
            <a:endParaRPr lang="en-US" dirty="0"/>
          </a:p>
          <a:p>
            <a:pPr>
              <a:lnSpc>
                <a:spcPct val="80000"/>
              </a:lnSpc>
              <a:spcBef>
                <a:spcPct val="20000"/>
              </a:spcBef>
            </a:pPr>
            <a:endParaRPr lang="en-US" dirty="0"/>
          </a:p>
          <a:p>
            <a:pPr>
              <a:lnSpc>
                <a:spcPct val="80000"/>
              </a:lnSpc>
              <a:spcBef>
                <a:spcPct val="20000"/>
              </a:spcBef>
            </a:pPr>
            <a:endParaRPr lang="en-US" dirty="0"/>
          </a:p>
          <a:p>
            <a:pPr>
              <a:lnSpc>
                <a:spcPct val="80000"/>
              </a:lnSpc>
              <a:spcBef>
                <a:spcPct val="20000"/>
              </a:spcBef>
            </a:pPr>
            <a:r>
              <a:rPr lang="en-US" dirty="0"/>
              <a:t>Note: unlike previous solution, the critical section (inside </a:t>
            </a:r>
            <a:r>
              <a:rPr lang="en-US" dirty="0">
                <a:latin typeface="Courier New" pitchFamily="49" charset="0"/>
              </a:rPr>
              <a:t>Acquire()</a:t>
            </a:r>
            <a:r>
              <a:rPr lang="en-US" dirty="0"/>
              <a:t>) is very short</a:t>
            </a:r>
          </a:p>
        </p:txBody>
      </p:sp>
      <p:grpSp>
        <p:nvGrpSpPr>
          <p:cNvPr id="2" name="Group 9"/>
          <p:cNvGrpSpPr>
            <a:grpSpLocks/>
          </p:cNvGrpSpPr>
          <p:nvPr/>
        </p:nvGrpSpPr>
        <p:grpSpPr bwMode="auto">
          <a:xfrm>
            <a:off x="3266767" y="2276168"/>
            <a:ext cx="5862638" cy="3308350"/>
            <a:chOff x="1104" y="1056"/>
            <a:chExt cx="3693" cy="2084"/>
          </a:xfrm>
        </p:grpSpPr>
        <p:sp>
          <p:nvSpPr>
            <p:cNvPr id="446468" name="Text Box 4"/>
            <p:cNvSpPr txBox="1">
              <a:spLocks noChangeArrowheads="1"/>
            </p:cNvSpPr>
            <p:nvPr/>
          </p:nvSpPr>
          <p:spPr bwMode="auto">
            <a:xfrm>
              <a:off x="1104" y="1056"/>
              <a:ext cx="2886" cy="2084"/>
            </a:xfrm>
            <a:prstGeom prst="rect">
              <a:avLst/>
            </a:prstGeom>
            <a:noFill/>
            <a:ln w="38100" algn="ctr">
              <a:noFill/>
              <a:miter lim="800000"/>
              <a:headEnd/>
              <a:tailEnd/>
            </a:ln>
            <a:effectLst/>
          </p:spPr>
          <p:txBody>
            <a:bodyPr>
              <a:spAutoFit/>
            </a:bodyPr>
            <a:lstStyle/>
            <a:p>
              <a:pPr>
                <a:tabLst>
                  <a:tab pos="338138" algn="l"/>
                  <a:tab pos="688975" algn="l"/>
                  <a:tab pos="1027113" algn="l"/>
                </a:tabLst>
              </a:pPr>
              <a:r>
                <a:rPr lang="en-US" sz="1900" b="0" dirty="0">
                  <a:solidFill>
                    <a:srgbClr val="000000"/>
                  </a:solidFill>
                  <a:latin typeface="Courier New" pitchFamily="49" charset="0"/>
                  <a:ea typeface="+mn-ea"/>
                  <a:cs typeface="+mn-cs"/>
                </a:rPr>
                <a:t>	Acquire() {</a:t>
              </a:r>
              <a:br>
                <a:rPr lang="en-US" sz="1900" b="0" dirty="0">
                  <a:solidFill>
                    <a:srgbClr val="000000"/>
                  </a:solidFill>
                  <a:latin typeface="Courier New" pitchFamily="49" charset="0"/>
                  <a:ea typeface="+mn-ea"/>
                  <a:cs typeface="+mn-cs"/>
                </a:rPr>
              </a:br>
              <a:r>
                <a:rPr lang="en-US" sz="1900" b="0" dirty="0">
                  <a:solidFill>
                    <a:srgbClr val="000000"/>
                  </a:solidFill>
                  <a:latin typeface="Courier New" pitchFamily="49" charset="0"/>
                  <a:ea typeface="+mn-ea"/>
                  <a:cs typeface="+mn-cs"/>
                </a:rPr>
                <a:t>	</a:t>
              </a:r>
              <a:r>
                <a:rPr lang="en-US" sz="1900" b="0" dirty="0">
                  <a:solidFill>
                    <a:srgbClr val="996633"/>
                  </a:solidFill>
                  <a:latin typeface="Courier New" pitchFamily="49" charset="0"/>
                  <a:ea typeface="+mn-ea"/>
                  <a:cs typeface="+mn-cs"/>
                </a:rPr>
                <a:t>disable interrupts;</a:t>
              </a:r>
              <a:br>
                <a:rPr lang="en-US" sz="1900" b="0" dirty="0">
                  <a:solidFill>
                    <a:srgbClr val="996633"/>
                  </a:solidFill>
                  <a:latin typeface="Courier New" pitchFamily="49" charset="0"/>
                  <a:ea typeface="+mn-ea"/>
                  <a:cs typeface="+mn-cs"/>
                </a:rPr>
              </a:br>
              <a:r>
                <a:rPr lang="en-US" sz="1900" b="0" dirty="0">
                  <a:solidFill>
                    <a:srgbClr val="000000"/>
                  </a:solidFill>
                  <a:latin typeface="Courier New" pitchFamily="49" charset="0"/>
                  <a:ea typeface="+mn-ea"/>
                  <a:cs typeface="+mn-cs"/>
                </a:rPr>
                <a:t>	if (value == BUSY) {</a:t>
              </a:r>
              <a:br>
                <a:rPr lang="en-US" sz="1900" b="0" dirty="0">
                  <a:solidFill>
                    <a:srgbClr val="000000"/>
                  </a:solidFill>
                  <a:latin typeface="Courier New" pitchFamily="49" charset="0"/>
                  <a:ea typeface="+mn-ea"/>
                  <a:cs typeface="+mn-cs"/>
                </a:rPr>
              </a:br>
              <a:r>
                <a:rPr lang="en-US" sz="1900" b="0" dirty="0">
                  <a:solidFill>
                    <a:srgbClr val="000000"/>
                  </a:solidFill>
                  <a:latin typeface="Courier New" pitchFamily="49" charset="0"/>
                  <a:ea typeface="+mn-ea"/>
                  <a:cs typeface="+mn-cs"/>
                </a:rPr>
                <a:t>		put thread on wait queue;</a:t>
              </a:r>
              <a:br>
                <a:rPr lang="en-US" sz="1900" b="0" dirty="0">
                  <a:solidFill>
                    <a:srgbClr val="000000"/>
                  </a:solidFill>
                  <a:latin typeface="Courier New" pitchFamily="49" charset="0"/>
                  <a:ea typeface="+mn-ea"/>
                  <a:cs typeface="+mn-cs"/>
                </a:rPr>
              </a:br>
              <a:r>
                <a:rPr lang="en-US" sz="1900" b="0" dirty="0">
                  <a:solidFill>
                    <a:srgbClr val="000000"/>
                  </a:solidFill>
                  <a:latin typeface="Courier New" pitchFamily="49" charset="0"/>
                  <a:ea typeface="+mn-ea"/>
                  <a:cs typeface="+mn-cs"/>
                </a:rPr>
                <a:t>		Go to sleep();</a:t>
              </a:r>
              <a:br>
                <a:rPr lang="en-US" sz="1900" b="0" dirty="0">
                  <a:solidFill>
                    <a:srgbClr val="000000"/>
                  </a:solidFill>
                  <a:latin typeface="Courier New" pitchFamily="49" charset="0"/>
                  <a:ea typeface="+mn-ea"/>
                  <a:cs typeface="+mn-cs"/>
                </a:rPr>
              </a:br>
              <a:r>
                <a:rPr lang="en-US" sz="1900" b="0" dirty="0">
                  <a:solidFill>
                    <a:srgbClr val="000000"/>
                  </a:solidFill>
                  <a:latin typeface="Courier New" pitchFamily="49" charset="0"/>
                  <a:ea typeface="+mn-ea"/>
                  <a:cs typeface="+mn-cs"/>
                </a:rPr>
                <a:t>		// Enable interrupts?</a:t>
              </a:r>
              <a:br>
                <a:rPr lang="en-US" sz="1900" b="0" dirty="0">
                  <a:solidFill>
                    <a:srgbClr val="000000"/>
                  </a:solidFill>
                  <a:latin typeface="Courier New" pitchFamily="49" charset="0"/>
                  <a:ea typeface="+mn-ea"/>
                  <a:cs typeface="+mn-cs"/>
                </a:rPr>
              </a:br>
              <a:r>
                <a:rPr lang="en-US" sz="1900" b="0" dirty="0">
                  <a:solidFill>
                    <a:srgbClr val="000000"/>
                  </a:solidFill>
                  <a:latin typeface="Courier New" pitchFamily="49" charset="0"/>
                  <a:ea typeface="+mn-ea"/>
                  <a:cs typeface="+mn-cs"/>
                </a:rPr>
                <a:t>	} else {</a:t>
              </a:r>
              <a:br>
                <a:rPr lang="en-US" sz="1900" b="0" dirty="0">
                  <a:solidFill>
                    <a:srgbClr val="000000"/>
                  </a:solidFill>
                  <a:latin typeface="Courier New" pitchFamily="49" charset="0"/>
                  <a:ea typeface="+mn-ea"/>
                  <a:cs typeface="+mn-cs"/>
                </a:rPr>
              </a:br>
              <a:r>
                <a:rPr lang="en-US" sz="1900" b="0" dirty="0">
                  <a:solidFill>
                    <a:srgbClr val="000000"/>
                  </a:solidFill>
                  <a:latin typeface="Courier New" pitchFamily="49" charset="0"/>
                  <a:ea typeface="+mn-ea"/>
                  <a:cs typeface="+mn-cs"/>
                </a:rPr>
                <a:t>		value = BUSY;</a:t>
              </a:r>
              <a:br>
                <a:rPr lang="en-US" sz="1900" b="0" dirty="0">
                  <a:solidFill>
                    <a:srgbClr val="233AE1"/>
                  </a:solidFill>
                  <a:latin typeface="Courier New" pitchFamily="49" charset="0"/>
                  <a:ea typeface="+mn-ea"/>
                  <a:cs typeface="+mn-cs"/>
                </a:rPr>
              </a:br>
              <a:r>
                <a:rPr lang="en-US" sz="1900" b="0" dirty="0">
                  <a:solidFill>
                    <a:srgbClr val="233AE1"/>
                  </a:solidFill>
                  <a:latin typeface="Courier New" pitchFamily="49" charset="0"/>
                  <a:ea typeface="+mn-ea"/>
                  <a:cs typeface="+mn-cs"/>
                </a:rPr>
                <a:t>	</a:t>
              </a:r>
              <a:r>
                <a:rPr lang="en-US" sz="1900" b="0" dirty="0">
                  <a:solidFill>
                    <a:srgbClr val="000000"/>
                  </a:solidFill>
                  <a:latin typeface="Courier New" pitchFamily="49" charset="0"/>
                  <a:ea typeface="+mn-ea"/>
                  <a:cs typeface="+mn-cs"/>
                </a:rPr>
                <a:t>}</a:t>
              </a:r>
              <a:br>
                <a:rPr lang="en-US" sz="1900" b="0" dirty="0">
                  <a:solidFill>
                    <a:srgbClr val="000000"/>
                  </a:solidFill>
                  <a:latin typeface="Courier New" pitchFamily="49" charset="0"/>
                  <a:ea typeface="+mn-ea"/>
                  <a:cs typeface="+mn-cs"/>
                </a:rPr>
              </a:br>
              <a:r>
                <a:rPr lang="en-US" sz="1900" b="0" dirty="0">
                  <a:solidFill>
                    <a:srgbClr val="000000"/>
                  </a:solidFill>
                  <a:latin typeface="Courier New" pitchFamily="49" charset="0"/>
                  <a:ea typeface="+mn-ea"/>
                  <a:cs typeface="+mn-cs"/>
                </a:rPr>
                <a:t>	</a:t>
              </a:r>
              <a:r>
                <a:rPr lang="en-US" sz="1900" b="0" dirty="0">
                  <a:solidFill>
                    <a:srgbClr val="996633"/>
                  </a:solidFill>
                  <a:latin typeface="Courier New" pitchFamily="49" charset="0"/>
                  <a:ea typeface="+mn-ea"/>
                  <a:cs typeface="+mn-cs"/>
                </a:rPr>
                <a:t>enable interrupts;</a:t>
              </a:r>
              <a:br>
                <a:rPr lang="en-US" sz="1900" b="0" dirty="0">
                  <a:solidFill>
                    <a:srgbClr val="996633"/>
                  </a:solidFill>
                  <a:latin typeface="Courier New" pitchFamily="49" charset="0"/>
                  <a:ea typeface="+mn-ea"/>
                  <a:cs typeface="+mn-cs"/>
                </a:rPr>
              </a:br>
              <a:r>
                <a:rPr lang="en-US" sz="1900" b="0" dirty="0">
                  <a:solidFill>
                    <a:srgbClr val="000000"/>
                  </a:solidFill>
                  <a:latin typeface="Courier New" pitchFamily="49" charset="0"/>
                  <a:ea typeface="+mn-ea"/>
                  <a:cs typeface="+mn-cs"/>
                </a:rPr>
                <a:t>}</a:t>
              </a:r>
            </a:p>
          </p:txBody>
        </p:sp>
        <p:grpSp>
          <p:nvGrpSpPr>
            <p:cNvPr id="3" name="Group 8"/>
            <p:cNvGrpSpPr>
              <a:grpSpLocks/>
            </p:cNvGrpSpPr>
            <p:nvPr/>
          </p:nvGrpSpPr>
          <p:grpSpPr bwMode="auto">
            <a:xfrm>
              <a:off x="3792" y="1488"/>
              <a:ext cx="1005" cy="1200"/>
              <a:chOff x="3811" y="2112"/>
              <a:chExt cx="1005" cy="1200"/>
            </a:xfrm>
          </p:grpSpPr>
          <p:sp>
            <p:nvSpPr>
              <p:cNvPr id="446470" name="AutoShape 6"/>
              <p:cNvSpPr>
                <a:spLocks/>
              </p:cNvSpPr>
              <p:nvPr/>
            </p:nvSpPr>
            <p:spPr bwMode="auto">
              <a:xfrm>
                <a:off x="3811" y="2112"/>
                <a:ext cx="336" cy="1200"/>
              </a:xfrm>
              <a:prstGeom prst="rightBrace">
                <a:avLst>
                  <a:gd name="adj1" fmla="val 29762"/>
                  <a:gd name="adj2" fmla="val 50000"/>
                </a:avLst>
              </a:prstGeom>
              <a:noFill/>
              <a:ln w="38100">
                <a:solidFill>
                  <a:schemeClr val="tx1"/>
                </a:solidFill>
                <a:round/>
                <a:headEnd/>
                <a:tailEn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446471" name="Text Box 7"/>
              <p:cNvSpPr txBox="1">
                <a:spLocks noChangeArrowheads="1"/>
              </p:cNvSpPr>
              <p:nvPr/>
            </p:nvSpPr>
            <p:spPr bwMode="auto">
              <a:xfrm>
                <a:off x="4263" y="2544"/>
                <a:ext cx="553" cy="407"/>
              </a:xfrm>
              <a:prstGeom prst="rect">
                <a:avLst/>
              </a:prstGeom>
              <a:noFill/>
              <a:ln w="38100" algn="ctr">
                <a:noFill/>
                <a:miter lim="800000"/>
                <a:headEnd/>
                <a:tailEnd/>
              </a:ln>
              <a:effectLst/>
            </p:spPr>
            <p:txBody>
              <a:bodyPr wrap="none">
                <a:spAutoFit/>
              </a:bodyPr>
              <a:lstStyle/>
              <a:p>
                <a:pPr algn="ctr"/>
                <a:r>
                  <a:rPr lang="en-US" b="0">
                    <a:solidFill>
                      <a:srgbClr val="000000"/>
                    </a:solidFill>
                    <a:latin typeface="Times New Roman" pitchFamily="18" charset="0"/>
                    <a:ea typeface="+mn-ea"/>
                    <a:cs typeface="+mn-cs"/>
                  </a:rPr>
                  <a:t>Critical</a:t>
                </a:r>
              </a:p>
              <a:p>
                <a:pPr algn="ctr"/>
                <a:r>
                  <a:rPr lang="en-US" b="0">
                    <a:solidFill>
                      <a:srgbClr val="000000"/>
                    </a:solidFill>
                    <a:latin typeface="Times New Roman" pitchFamily="18" charset="0"/>
                    <a:ea typeface="+mn-ea"/>
                    <a:cs typeface="+mn-cs"/>
                  </a:rPr>
                  <a:t>Section</a:t>
                </a:r>
              </a:p>
            </p:txBody>
          </p:sp>
        </p:grpSp>
      </p:grpSp>
      <p:sp>
        <p:nvSpPr>
          <p:cNvPr id="9" name="Slide Number Placeholder 3"/>
          <p:cNvSpPr>
            <a:spLocks noGrp="1"/>
          </p:cNvSpPr>
          <p:nvPr>
            <p:ph type="sldNum" sz="quarter" idx="10"/>
          </p:nvPr>
        </p:nvSpPr>
        <p:spPr>
          <a:xfrm>
            <a:off x="8077200" y="6299200"/>
            <a:ext cx="2133600" cy="457200"/>
          </a:xfrm>
        </p:spPr>
        <p:txBody>
          <a:bodyPr/>
          <a:lstStyle/>
          <a:p>
            <a:pPr>
              <a:defRPr/>
            </a:pPr>
            <a:fld id="{78997615-6873-405D-B80D-4D52F6DDA5E8}" type="slidenum">
              <a:rPr lang="en-US" altLang="zh-CN">
                <a:solidFill>
                  <a:srgbClr val="000000"/>
                </a:solidFill>
                <a:cs typeface="+mn-cs"/>
              </a:rPr>
              <a:pPr>
                <a:defRPr/>
              </a:pPr>
              <a:t>23</a:t>
            </a:fld>
            <a:endParaRPr lang="en-US" altLang="zh-CN" dirty="0">
              <a:solidFill>
                <a:srgbClr val="000000"/>
              </a:solidFill>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46467">
                                            <p:txEl>
                                              <p:pRg st="0" end="0"/>
                                            </p:txEl>
                                          </p:spTgt>
                                        </p:tgtEl>
                                        <p:attrNameLst>
                                          <p:attrName>style.visibility</p:attrName>
                                        </p:attrNameLst>
                                      </p:cBhvr>
                                      <p:to>
                                        <p:strVal val="visible"/>
                                      </p:to>
                                    </p:set>
                                    <p:anim calcmode="lin" valueType="num">
                                      <p:cBhvr additive="base">
                                        <p:cTn id="7" dur="500" fill="hold"/>
                                        <p:tgtEl>
                                          <p:spTgt spid="44646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4646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46467">
                                            <p:txEl>
                                              <p:pRg st="1" end="1"/>
                                            </p:txEl>
                                          </p:spTgt>
                                        </p:tgtEl>
                                        <p:attrNameLst>
                                          <p:attrName>style.visibility</p:attrName>
                                        </p:attrNameLst>
                                      </p:cBhvr>
                                      <p:to>
                                        <p:strVal val="visible"/>
                                      </p:to>
                                    </p:set>
                                    <p:anim calcmode="lin" valueType="num">
                                      <p:cBhvr additive="base">
                                        <p:cTn id="11" dur="500" fill="hold"/>
                                        <p:tgtEl>
                                          <p:spTgt spid="446467">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446467">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46467">
                                            <p:txEl>
                                              <p:pRg st="2" end="2"/>
                                            </p:txEl>
                                          </p:spTgt>
                                        </p:tgtEl>
                                        <p:attrNameLst>
                                          <p:attrName>style.visibility</p:attrName>
                                        </p:attrNameLst>
                                      </p:cBhvr>
                                      <p:to>
                                        <p:strVal val="visible"/>
                                      </p:to>
                                    </p:set>
                                    <p:anim calcmode="lin" valueType="num">
                                      <p:cBhvr additive="base">
                                        <p:cTn id="15" dur="500" fill="hold"/>
                                        <p:tgtEl>
                                          <p:spTgt spid="446467">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4464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46467">
                                            <p:txEl>
                                              <p:pRg st="12" end="12"/>
                                            </p:txEl>
                                          </p:spTgt>
                                        </p:tgtEl>
                                        <p:attrNameLst>
                                          <p:attrName>style.visibility</p:attrName>
                                        </p:attrNameLst>
                                      </p:cBhvr>
                                      <p:to>
                                        <p:strVal val="visible"/>
                                      </p:to>
                                    </p:set>
                                    <p:anim calcmode="lin" valueType="num">
                                      <p:cBhvr additive="base">
                                        <p:cTn id="25" dur="500" fill="hold"/>
                                        <p:tgtEl>
                                          <p:spTgt spid="446467">
                                            <p:txEl>
                                              <p:pRg st="12" end="1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46467">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67"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p:txBody>
          <a:bodyPr/>
          <a:lstStyle/>
          <a:p>
            <a:r>
              <a:rPr lang="en-US" dirty="0"/>
              <a:t>Interrupt re-enable in going to sleep</a:t>
            </a:r>
          </a:p>
        </p:txBody>
      </p:sp>
      <p:sp>
        <p:nvSpPr>
          <p:cNvPr id="449539" name="Rectangle 3"/>
          <p:cNvSpPr>
            <a:spLocks noGrp="1" noChangeArrowheads="1"/>
          </p:cNvSpPr>
          <p:nvPr>
            <p:ph type="body" idx="1"/>
          </p:nvPr>
        </p:nvSpPr>
        <p:spPr>
          <a:xfrm>
            <a:off x="1752600" y="1504336"/>
            <a:ext cx="8686800" cy="5048865"/>
          </a:xfrm>
        </p:spPr>
        <p:txBody>
          <a:bodyPr>
            <a:normAutofit fontScale="62500" lnSpcReduction="20000"/>
          </a:bodyPr>
          <a:lstStyle/>
          <a:p>
            <a:pPr>
              <a:spcBef>
                <a:spcPct val="20000"/>
              </a:spcBef>
            </a:pPr>
            <a:r>
              <a:rPr lang="en-US" dirty="0"/>
              <a:t>What about re-enabling </a:t>
            </a:r>
            <a:r>
              <a:rPr lang="en-US" dirty="0" err="1"/>
              <a:t>ints</a:t>
            </a:r>
            <a:r>
              <a:rPr lang="en-US" dirty="0"/>
              <a:t> when going to sleep?</a:t>
            </a:r>
          </a:p>
          <a:p>
            <a:pPr>
              <a:spcBef>
                <a:spcPct val="20000"/>
              </a:spcBef>
            </a:pPr>
            <a:endParaRPr lang="en-US" dirty="0"/>
          </a:p>
          <a:p>
            <a:pPr>
              <a:spcBef>
                <a:spcPct val="20000"/>
              </a:spcBef>
            </a:pPr>
            <a:endParaRPr lang="en-US" dirty="0"/>
          </a:p>
          <a:p>
            <a:pPr>
              <a:spcBef>
                <a:spcPct val="20000"/>
              </a:spcBef>
            </a:pPr>
            <a:endParaRPr lang="en-US" dirty="0"/>
          </a:p>
          <a:p>
            <a:pPr>
              <a:spcBef>
                <a:spcPct val="20000"/>
              </a:spcBef>
            </a:pPr>
            <a:endParaRPr lang="en-US" dirty="0"/>
          </a:p>
          <a:p>
            <a:pPr>
              <a:spcBef>
                <a:spcPct val="20000"/>
              </a:spcBef>
            </a:pPr>
            <a:endParaRPr lang="en-US" dirty="0"/>
          </a:p>
          <a:p>
            <a:pPr>
              <a:spcBef>
                <a:spcPct val="20000"/>
              </a:spcBef>
            </a:pPr>
            <a:endParaRPr lang="en-US" dirty="0"/>
          </a:p>
          <a:p>
            <a:pPr>
              <a:spcBef>
                <a:spcPct val="20000"/>
              </a:spcBef>
            </a:pPr>
            <a:endParaRPr lang="en-US" dirty="0"/>
          </a:p>
          <a:p>
            <a:pPr>
              <a:spcBef>
                <a:spcPct val="20000"/>
              </a:spcBef>
            </a:pPr>
            <a:endParaRPr lang="en-US" dirty="0"/>
          </a:p>
          <a:p>
            <a:pPr>
              <a:spcBef>
                <a:spcPct val="20000"/>
              </a:spcBef>
            </a:pPr>
            <a:endParaRPr lang="en-US" dirty="0"/>
          </a:p>
          <a:p>
            <a:pPr>
              <a:spcBef>
                <a:spcPct val="20000"/>
              </a:spcBef>
            </a:pPr>
            <a:r>
              <a:rPr lang="en-US" dirty="0"/>
              <a:t>Before Putting thread on the wait queue?</a:t>
            </a:r>
          </a:p>
          <a:p>
            <a:pPr lvl="1">
              <a:spcBef>
                <a:spcPct val="20000"/>
              </a:spcBef>
            </a:pPr>
            <a:r>
              <a:rPr lang="en-US" dirty="0"/>
              <a:t>Release can check the queue and not wake up thread</a:t>
            </a:r>
          </a:p>
          <a:p>
            <a:pPr>
              <a:spcBef>
                <a:spcPct val="20000"/>
              </a:spcBef>
            </a:pPr>
            <a:r>
              <a:rPr lang="en-US" dirty="0"/>
              <a:t>After putting the thread on the wait queue</a:t>
            </a:r>
          </a:p>
          <a:p>
            <a:pPr lvl="1">
              <a:spcBef>
                <a:spcPct val="20000"/>
              </a:spcBef>
            </a:pPr>
            <a:r>
              <a:rPr lang="en-US" dirty="0"/>
              <a:t>Release puts the thread on the ready queue, but the thread still thinks it needs to go to sleep</a:t>
            </a:r>
          </a:p>
          <a:p>
            <a:pPr lvl="1">
              <a:spcBef>
                <a:spcPct val="20000"/>
              </a:spcBef>
            </a:pPr>
            <a:r>
              <a:rPr lang="en-US" dirty="0"/>
              <a:t>Misses wakeup and still holds lock (deadlock!)</a:t>
            </a:r>
          </a:p>
          <a:p>
            <a:pPr>
              <a:spcBef>
                <a:spcPct val="20000"/>
              </a:spcBef>
            </a:pPr>
            <a:r>
              <a:rPr lang="en-US" dirty="0"/>
              <a:t>Want to put it after sleep(). But – how?</a:t>
            </a:r>
          </a:p>
          <a:p>
            <a:pPr lvl="1">
              <a:spcBef>
                <a:spcPct val="20000"/>
              </a:spcBef>
            </a:pPr>
            <a:endParaRPr lang="en-US" dirty="0"/>
          </a:p>
        </p:txBody>
      </p:sp>
      <p:sp>
        <p:nvSpPr>
          <p:cNvPr id="449540" name="Text Box 4"/>
          <p:cNvSpPr txBox="1">
            <a:spLocks noChangeArrowheads="1"/>
          </p:cNvSpPr>
          <p:nvPr/>
        </p:nvSpPr>
        <p:spPr bwMode="auto">
          <a:xfrm>
            <a:off x="5960807" y="1696064"/>
            <a:ext cx="4581525" cy="3016210"/>
          </a:xfrm>
          <a:prstGeom prst="rect">
            <a:avLst/>
          </a:prstGeom>
          <a:noFill/>
          <a:ln w="38100" algn="ctr">
            <a:noFill/>
            <a:miter lim="800000"/>
            <a:headEnd/>
            <a:tailEnd/>
          </a:ln>
          <a:effectLst/>
        </p:spPr>
        <p:txBody>
          <a:bodyPr>
            <a:spAutoFit/>
          </a:bodyPr>
          <a:lstStyle/>
          <a:p>
            <a:pPr>
              <a:spcBef>
                <a:spcPct val="25000"/>
              </a:spcBef>
              <a:tabLst>
                <a:tab pos="338138" algn="l"/>
                <a:tab pos="688975" algn="l"/>
                <a:tab pos="1027113" algn="l"/>
              </a:tabLst>
            </a:pPr>
            <a:r>
              <a:rPr lang="en-US" sz="1900" b="0" dirty="0">
                <a:solidFill>
                  <a:srgbClr val="000000"/>
                </a:solidFill>
                <a:latin typeface="Courier New" pitchFamily="49" charset="0"/>
                <a:ea typeface="+mn-ea"/>
                <a:cs typeface="+mn-cs"/>
              </a:rPr>
              <a:t>Acquire() {</a:t>
            </a:r>
            <a:br>
              <a:rPr lang="en-US" sz="1900" b="0" dirty="0">
                <a:solidFill>
                  <a:srgbClr val="000000"/>
                </a:solidFill>
                <a:latin typeface="Courier New" pitchFamily="49" charset="0"/>
                <a:ea typeface="+mn-ea"/>
                <a:cs typeface="+mn-cs"/>
              </a:rPr>
            </a:br>
            <a:r>
              <a:rPr lang="en-US" sz="1900" b="0" dirty="0">
                <a:solidFill>
                  <a:srgbClr val="000000"/>
                </a:solidFill>
                <a:latin typeface="Courier New" pitchFamily="49" charset="0"/>
                <a:ea typeface="+mn-ea"/>
                <a:cs typeface="+mn-cs"/>
              </a:rPr>
              <a:t>	disable interrupts;</a:t>
            </a:r>
            <a:br>
              <a:rPr lang="en-US" sz="1900" b="0" dirty="0">
                <a:solidFill>
                  <a:srgbClr val="000000"/>
                </a:solidFill>
                <a:latin typeface="Courier New" pitchFamily="49" charset="0"/>
                <a:ea typeface="+mn-ea"/>
                <a:cs typeface="+mn-cs"/>
              </a:rPr>
            </a:br>
            <a:r>
              <a:rPr lang="en-US" sz="1900" b="0" dirty="0">
                <a:solidFill>
                  <a:srgbClr val="000000"/>
                </a:solidFill>
                <a:latin typeface="Courier New" pitchFamily="49" charset="0"/>
                <a:ea typeface="+mn-ea"/>
                <a:cs typeface="+mn-cs"/>
              </a:rPr>
              <a:t>	if (value == BUSY) {</a:t>
            </a:r>
            <a:br>
              <a:rPr lang="en-US" sz="1900" b="0" dirty="0">
                <a:solidFill>
                  <a:srgbClr val="000000"/>
                </a:solidFill>
                <a:latin typeface="Courier New" pitchFamily="49" charset="0"/>
                <a:ea typeface="+mn-ea"/>
                <a:cs typeface="+mn-cs"/>
              </a:rPr>
            </a:br>
            <a:r>
              <a:rPr lang="en-US" sz="1900" b="0" dirty="0">
                <a:solidFill>
                  <a:srgbClr val="000000"/>
                </a:solidFill>
                <a:latin typeface="Courier New" pitchFamily="49" charset="0"/>
                <a:ea typeface="+mn-ea"/>
                <a:cs typeface="+mn-cs"/>
              </a:rPr>
              <a:t>		put thread on wait queue;</a:t>
            </a:r>
            <a:br>
              <a:rPr lang="en-US" sz="1900" b="0" dirty="0">
                <a:solidFill>
                  <a:srgbClr val="000000"/>
                </a:solidFill>
                <a:latin typeface="Courier New" pitchFamily="49" charset="0"/>
                <a:ea typeface="+mn-ea"/>
                <a:cs typeface="+mn-cs"/>
              </a:rPr>
            </a:br>
            <a:r>
              <a:rPr lang="en-US" sz="1900" b="0" dirty="0">
                <a:solidFill>
                  <a:srgbClr val="000000"/>
                </a:solidFill>
                <a:latin typeface="Courier New" pitchFamily="49" charset="0"/>
                <a:ea typeface="+mn-ea"/>
                <a:cs typeface="+mn-cs"/>
              </a:rPr>
              <a:t>		Go to sleep();</a:t>
            </a:r>
            <a:br>
              <a:rPr lang="en-US" sz="1900" b="0" dirty="0">
                <a:solidFill>
                  <a:srgbClr val="000000"/>
                </a:solidFill>
                <a:latin typeface="Courier New" pitchFamily="49" charset="0"/>
                <a:ea typeface="+mn-ea"/>
                <a:cs typeface="+mn-cs"/>
              </a:rPr>
            </a:br>
            <a:r>
              <a:rPr lang="en-US" sz="1900" b="0" dirty="0">
                <a:solidFill>
                  <a:srgbClr val="000000"/>
                </a:solidFill>
                <a:latin typeface="Courier New" pitchFamily="49" charset="0"/>
                <a:ea typeface="+mn-ea"/>
                <a:cs typeface="+mn-cs"/>
              </a:rPr>
              <a:t>	} else {</a:t>
            </a:r>
            <a:br>
              <a:rPr lang="en-US" sz="1900" b="0" dirty="0">
                <a:solidFill>
                  <a:srgbClr val="000000"/>
                </a:solidFill>
                <a:latin typeface="Courier New" pitchFamily="49" charset="0"/>
                <a:ea typeface="+mn-ea"/>
                <a:cs typeface="+mn-cs"/>
              </a:rPr>
            </a:br>
            <a:r>
              <a:rPr lang="en-US" sz="1900" b="0" dirty="0">
                <a:solidFill>
                  <a:srgbClr val="000000"/>
                </a:solidFill>
                <a:latin typeface="Courier New" pitchFamily="49" charset="0"/>
                <a:ea typeface="+mn-ea"/>
                <a:cs typeface="+mn-cs"/>
              </a:rPr>
              <a:t>		value = BUSY;</a:t>
            </a:r>
            <a:br>
              <a:rPr lang="en-US" sz="1900" b="0" dirty="0">
                <a:solidFill>
                  <a:srgbClr val="000000"/>
                </a:solidFill>
                <a:latin typeface="Courier New" pitchFamily="49" charset="0"/>
                <a:ea typeface="+mn-ea"/>
                <a:cs typeface="+mn-cs"/>
              </a:rPr>
            </a:br>
            <a:r>
              <a:rPr lang="en-US" sz="1900" b="0" dirty="0">
                <a:solidFill>
                  <a:srgbClr val="000000"/>
                </a:solidFill>
                <a:latin typeface="Courier New" pitchFamily="49" charset="0"/>
                <a:ea typeface="+mn-ea"/>
                <a:cs typeface="+mn-cs"/>
              </a:rPr>
              <a:t>	}</a:t>
            </a:r>
            <a:br>
              <a:rPr lang="en-US" sz="1900" b="0" dirty="0">
                <a:solidFill>
                  <a:srgbClr val="000000"/>
                </a:solidFill>
                <a:latin typeface="Courier New" pitchFamily="49" charset="0"/>
                <a:ea typeface="+mn-ea"/>
                <a:cs typeface="+mn-cs"/>
              </a:rPr>
            </a:br>
            <a:r>
              <a:rPr lang="en-US" sz="1900" b="0" dirty="0">
                <a:solidFill>
                  <a:srgbClr val="000000"/>
                </a:solidFill>
                <a:latin typeface="Courier New" pitchFamily="49" charset="0"/>
                <a:ea typeface="+mn-ea"/>
                <a:cs typeface="+mn-cs"/>
              </a:rPr>
              <a:t>	enable interrupts;</a:t>
            </a:r>
            <a:br>
              <a:rPr lang="en-US" sz="1900" b="0" dirty="0">
                <a:solidFill>
                  <a:srgbClr val="000000"/>
                </a:solidFill>
                <a:latin typeface="Courier New" pitchFamily="49" charset="0"/>
                <a:ea typeface="+mn-ea"/>
                <a:cs typeface="+mn-cs"/>
              </a:rPr>
            </a:br>
            <a:r>
              <a:rPr lang="en-US" sz="1900" b="0" dirty="0">
                <a:solidFill>
                  <a:srgbClr val="000000"/>
                </a:solidFill>
                <a:latin typeface="Courier New" pitchFamily="49" charset="0"/>
                <a:ea typeface="+mn-ea"/>
                <a:cs typeface="+mn-cs"/>
              </a:rPr>
              <a:t>}</a:t>
            </a:r>
          </a:p>
        </p:txBody>
      </p:sp>
      <p:grpSp>
        <p:nvGrpSpPr>
          <p:cNvPr id="2" name="Group 8"/>
          <p:cNvGrpSpPr>
            <a:grpSpLocks/>
          </p:cNvGrpSpPr>
          <p:nvPr/>
        </p:nvGrpSpPr>
        <p:grpSpPr bwMode="auto">
          <a:xfrm>
            <a:off x="3456234" y="2381864"/>
            <a:ext cx="3687260" cy="460800"/>
            <a:chOff x="826" y="1344"/>
            <a:chExt cx="2054" cy="256"/>
          </a:xfrm>
        </p:grpSpPr>
        <p:sp>
          <p:nvSpPr>
            <p:cNvPr id="449541" name="Text Box 5"/>
            <p:cNvSpPr txBox="1">
              <a:spLocks noChangeArrowheads="1"/>
            </p:cNvSpPr>
            <p:nvPr/>
          </p:nvSpPr>
          <p:spPr bwMode="auto">
            <a:xfrm>
              <a:off x="826" y="1344"/>
              <a:ext cx="1258" cy="256"/>
            </a:xfrm>
            <a:prstGeom prst="rect">
              <a:avLst/>
            </a:prstGeom>
            <a:noFill/>
            <a:ln w="38100" algn="ctr">
              <a:noFill/>
              <a:miter lim="800000"/>
              <a:headEnd/>
              <a:tailEnd/>
            </a:ln>
            <a:effectLst/>
          </p:spPr>
          <p:txBody>
            <a:bodyPr wrap="none">
              <a:spAutoFit/>
            </a:bodyPr>
            <a:lstStyle/>
            <a:p>
              <a:pPr algn="ctr"/>
              <a:r>
                <a:rPr lang="en-US" sz="2400" b="0" dirty="0">
                  <a:solidFill>
                    <a:srgbClr val="000000"/>
                  </a:solidFill>
                  <a:latin typeface="Times New Roman" pitchFamily="18" charset="0"/>
                  <a:ea typeface="+mn-ea"/>
                  <a:cs typeface="+mn-cs"/>
                </a:rPr>
                <a:t>Enable Position?</a:t>
              </a:r>
            </a:p>
          </p:txBody>
        </p:sp>
        <p:sp>
          <p:nvSpPr>
            <p:cNvPr id="449542" name="Line 6"/>
            <p:cNvSpPr>
              <a:spLocks noChangeShapeType="1"/>
            </p:cNvSpPr>
            <p:nvPr/>
          </p:nvSpPr>
          <p:spPr bwMode="auto">
            <a:xfrm>
              <a:off x="2256" y="1488"/>
              <a:ext cx="624" cy="0"/>
            </a:xfrm>
            <a:prstGeom prst="line">
              <a:avLst/>
            </a:prstGeom>
            <a:noFill/>
            <a:ln w="38100">
              <a:solidFill>
                <a:schemeClr val="hlink"/>
              </a:solidFill>
              <a:round/>
              <a:headEn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grpSp>
      <p:grpSp>
        <p:nvGrpSpPr>
          <p:cNvPr id="3" name="Group 9"/>
          <p:cNvGrpSpPr>
            <a:grpSpLocks/>
          </p:cNvGrpSpPr>
          <p:nvPr/>
        </p:nvGrpSpPr>
        <p:grpSpPr bwMode="auto">
          <a:xfrm>
            <a:off x="3456206" y="2635864"/>
            <a:ext cx="3687288" cy="460800"/>
            <a:chOff x="825" y="1344"/>
            <a:chExt cx="2055" cy="256"/>
          </a:xfrm>
        </p:grpSpPr>
        <p:sp>
          <p:nvSpPr>
            <p:cNvPr id="449546" name="Text Box 10"/>
            <p:cNvSpPr txBox="1">
              <a:spLocks noChangeArrowheads="1"/>
            </p:cNvSpPr>
            <p:nvPr/>
          </p:nvSpPr>
          <p:spPr bwMode="auto">
            <a:xfrm>
              <a:off x="825" y="1344"/>
              <a:ext cx="1259" cy="256"/>
            </a:xfrm>
            <a:prstGeom prst="rect">
              <a:avLst/>
            </a:prstGeom>
            <a:noFill/>
            <a:ln w="38100" algn="ctr">
              <a:noFill/>
              <a:miter lim="800000"/>
              <a:headEnd/>
              <a:tailEnd/>
            </a:ln>
            <a:effectLst/>
          </p:spPr>
          <p:txBody>
            <a:bodyPr wrap="none">
              <a:spAutoFit/>
            </a:bodyPr>
            <a:lstStyle/>
            <a:p>
              <a:pPr algn="ctr"/>
              <a:r>
                <a:rPr lang="en-US" sz="2400" b="0" dirty="0">
                  <a:solidFill>
                    <a:srgbClr val="000000"/>
                  </a:solidFill>
                  <a:latin typeface="Times New Roman" pitchFamily="18" charset="0"/>
                  <a:ea typeface="+mn-ea"/>
                  <a:cs typeface="+mn-cs"/>
                </a:rPr>
                <a:t>Enable Position?</a:t>
              </a:r>
            </a:p>
          </p:txBody>
        </p:sp>
        <p:sp>
          <p:nvSpPr>
            <p:cNvPr id="449547" name="Line 11"/>
            <p:cNvSpPr>
              <a:spLocks noChangeShapeType="1"/>
            </p:cNvSpPr>
            <p:nvPr/>
          </p:nvSpPr>
          <p:spPr bwMode="auto">
            <a:xfrm>
              <a:off x="2256" y="1488"/>
              <a:ext cx="624" cy="0"/>
            </a:xfrm>
            <a:prstGeom prst="line">
              <a:avLst/>
            </a:prstGeom>
            <a:noFill/>
            <a:ln w="38100">
              <a:solidFill>
                <a:schemeClr val="hlink"/>
              </a:solidFill>
              <a:round/>
              <a:headEn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grpSp>
      <p:grpSp>
        <p:nvGrpSpPr>
          <p:cNvPr id="4" name="Group 12"/>
          <p:cNvGrpSpPr>
            <a:grpSpLocks/>
          </p:cNvGrpSpPr>
          <p:nvPr/>
        </p:nvGrpSpPr>
        <p:grpSpPr bwMode="auto">
          <a:xfrm>
            <a:off x="3456206" y="2915264"/>
            <a:ext cx="3687288" cy="460800"/>
            <a:chOff x="825" y="1344"/>
            <a:chExt cx="2055" cy="256"/>
          </a:xfrm>
        </p:grpSpPr>
        <p:sp>
          <p:nvSpPr>
            <p:cNvPr id="449549" name="Text Box 13"/>
            <p:cNvSpPr txBox="1">
              <a:spLocks noChangeArrowheads="1"/>
            </p:cNvSpPr>
            <p:nvPr/>
          </p:nvSpPr>
          <p:spPr bwMode="auto">
            <a:xfrm>
              <a:off x="825" y="1344"/>
              <a:ext cx="1259" cy="256"/>
            </a:xfrm>
            <a:prstGeom prst="rect">
              <a:avLst/>
            </a:prstGeom>
            <a:noFill/>
            <a:ln w="38100" algn="ctr">
              <a:noFill/>
              <a:miter lim="800000"/>
              <a:headEnd/>
              <a:tailEnd/>
            </a:ln>
            <a:effectLst/>
          </p:spPr>
          <p:txBody>
            <a:bodyPr wrap="none">
              <a:spAutoFit/>
            </a:bodyPr>
            <a:lstStyle/>
            <a:p>
              <a:pPr algn="ctr"/>
              <a:r>
                <a:rPr lang="en-US" sz="2400" b="0" dirty="0">
                  <a:solidFill>
                    <a:srgbClr val="000000"/>
                  </a:solidFill>
                  <a:latin typeface="Times New Roman" pitchFamily="18" charset="0"/>
                  <a:ea typeface="+mn-ea"/>
                  <a:cs typeface="+mn-cs"/>
                </a:rPr>
                <a:t>Enable Position?</a:t>
              </a:r>
            </a:p>
          </p:txBody>
        </p:sp>
        <p:sp>
          <p:nvSpPr>
            <p:cNvPr id="449550" name="Line 14"/>
            <p:cNvSpPr>
              <a:spLocks noChangeShapeType="1"/>
            </p:cNvSpPr>
            <p:nvPr/>
          </p:nvSpPr>
          <p:spPr bwMode="auto">
            <a:xfrm>
              <a:off x="2256" y="1488"/>
              <a:ext cx="624" cy="0"/>
            </a:xfrm>
            <a:prstGeom prst="line">
              <a:avLst/>
            </a:prstGeom>
            <a:noFill/>
            <a:ln w="38100">
              <a:solidFill>
                <a:schemeClr val="hlink"/>
              </a:solidFill>
              <a:round/>
              <a:headEn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grpSp>
      <p:sp>
        <p:nvSpPr>
          <p:cNvPr id="14" name="Slide Number Placeholder 3"/>
          <p:cNvSpPr>
            <a:spLocks noGrp="1"/>
          </p:cNvSpPr>
          <p:nvPr>
            <p:ph type="sldNum" sz="quarter" idx="10"/>
          </p:nvPr>
        </p:nvSpPr>
        <p:spPr>
          <a:xfrm>
            <a:off x="8077200" y="6299200"/>
            <a:ext cx="2133600" cy="457200"/>
          </a:xfrm>
        </p:spPr>
        <p:txBody>
          <a:bodyPr/>
          <a:lstStyle/>
          <a:p>
            <a:pPr>
              <a:defRPr/>
            </a:pPr>
            <a:fld id="{78997615-6873-405D-B80D-4D52F6DDA5E8}" type="slidenum">
              <a:rPr lang="en-US" altLang="zh-CN">
                <a:solidFill>
                  <a:srgbClr val="000000"/>
                </a:solidFill>
                <a:cs typeface="+mn-cs"/>
              </a:rPr>
              <a:pPr>
                <a:defRPr/>
              </a:pPr>
              <a:t>24</a:t>
            </a:fld>
            <a:endParaRPr lang="en-US" altLang="zh-CN" dirty="0">
              <a:solidFill>
                <a:srgbClr val="000000"/>
              </a:solidFill>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49539">
                                            <p:txEl>
                                              <p:pRg st="0" end="0"/>
                                            </p:txEl>
                                          </p:spTgt>
                                        </p:tgtEl>
                                        <p:attrNameLst>
                                          <p:attrName>style.visibility</p:attrName>
                                        </p:attrNameLst>
                                      </p:cBhvr>
                                      <p:to>
                                        <p:strVal val="visible"/>
                                      </p:to>
                                    </p:set>
                                    <p:anim calcmode="lin" valueType="num">
                                      <p:cBhvr additive="base">
                                        <p:cTn id="7" dur="500" fill="hold"/>
                                        <p:tgtEl>
                                          <p:spTgt spid="44953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495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954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449539">
                                            <p:txEl>
                                              <p:pRg st="10" end="10"/>
                                            </p:txEl>
                                          </p:spTgt>
                                        </p:tgtEl>
                                        <p:attrNameLst>
                                          <p:attrName>style.visibility</p:attrName>
                                        </p:attrNameLst>
                                      </p:cBhvr>
                                      <p:to>
                                        <p:strVal val="visible"/>
                                      </p:to>
                                    </p:set>
                                    <p:anim calcmode="lin" valueType="num">
                                      <p:cBhvr additive="base">
                                        <p:cTn id="17" dur="500" fill="hold"/>
                                        <p:tgtEl>
                                          <p:spTgt spid="449539">
                                            <p:txEl>
                                              <p:pRg st="10" end="10"/>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449539">
                                            <p:txEl>
                                              <p:pRg st="10" end="10"/>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449539">
                                            <p:txEl>
                                              <p:pRg st="11" end="11"/>
                                            </p:txEl>
                                          </p:spTgt>
                                        </p:tgtEl>
                                        <p:attrNameLst>
                                          <p:attrName>style.visibility</p:attrName>
                                        </p:attrNameLst>
                                      </p:cBhvr>
                                      <p:to>
                                        <p:strVal val="visible"/>
                                      </p:to>
                                    </p:set>
                                    <p:anim calcmode="lin" valueType="num">
                                      <p:cBhvr additive="base">
                                        <p:cTn id="21" dur="500" fill="hold"/>
                                        <p:tgtEl>
                                          <p:spTgt spid="449539">
                                            <p:txEl>
                                              <p:pRg st="11" end="11"/>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449539">
                                            <p:txEl>
                                              <p:pRg st="11" end="11"/>
                                            </p:txEl>
                                          </p:spTgt>
                                        </p:tgtEl>
                                        <p:attrNameLst>
                                          <p:attrName>ppt_y</p:attrName>
                                        </p:attrNameLst>
                                      </p:cBhvr>
                                      <p:tavLst>
                                        <p:tav tm="0">
                                          <p:val>
                                            <p:strVal val="#ppt_y"/>
                                          </p:val>
                                        </p:tav>
                                        <p:tav tm="100000">
                                          <p:val>
                                            <p:strVal val="#ppt_y"/>
                                          </p:val>
                                        </p:tav>
                                      </p:tavLst>
                                    </p:anim>
                                  </p:childTnLst>
                                </p:cTn>
                              </p:par>
                              <p:par>
                                <p:cTn id="23" presetID="1" presetClass="entr" presetSubtype="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449539">
                                            <p:txEl>
                                              <p:pRg st="12" end="12"/>
                                            </p:txEl>
                                          </p:spTgt>
                                        </p:tgtEl>
                                        <p:attrNameLst>
                                          <p:attrName>style.visibility</p:attrName>
                                        </p:attrNameLst>
                                      </p:cBhvr>
                                      <p:to>
                                        <p:strVal val="visible"/>
                                      </p:to>
                                    </p:set>
                                    <p:anim calcmode="lin" valueType="num">
                                      <p:cBhvr additive="base">
                                        <p:cTn id="29" dur="500" fill="hold"/>
                                        <p:tgtEl>
                                          <p:spTgt spid="449539">
                                            <p:txEl>
                                              <p:pRg st="12" end="12"/>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449539">
                                            <p:txEl>
                                              <p:pRg st="12" end="12"/>
                                            </p:txEl>
                                          </p:spTgt>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449539">
                                            <p:txEl>
                                              <p:pRg st="13" end="13"/>
                                            </p:txEl>
                                          </p:spTgt>
                                        </p:tgtEl>
                                        <p:attrNameLst>
                                          <p:attrName>style.visibility</p:attrName>
                                        </p:attrNameLst>
                                      </p:cBhvr>
                                      <p:to>
                                        <p:strVal val="visible"/>
                                      </p:to>
                                    </p:set>
                                    <p:anim calcmode="lin" valueType="num">
                                      <p:cBhvr additive="base">
                                        <p:cTn id="33" dur="500" fill="hold"/>
                                        <p:tgtEl>
                                          <p:spTgt spid="449539">
                                            <p:txEl>
                                              <p:pRg st="13" end="13"/>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449539">
                                            <p:txEl>
                                              <p:pRg st="13" end="13"/>
                                            </p:txEl>
                                          </p:spTgt>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449539">
                                            <p:txEl>
                                              <p:pRg st="14" end="14"/>
                                            </p:txEl>
                                          </p:spTgt>
                                        </p:tgtEl>
                                        <p:attrNameLst>
                                          <p:attrName>style.visibility</p:attrName>
                                        </p:attrNameLst>
                                      </p:cBhvr>
                                      <p:to>
                                        <p:strVal val="visible"/>
                                      </p:to>
                                    </p:set>
                                    <p:anim calcmode="lin" valueType="num">
                                      <p:cBhvr additive="base">
                                        <p:cTn id="37" dur="500" fill="hold"/>
                                        <p:tgtEl>
                                          <p:spTgt spid="449539">
                                            <p:txEl>
                                              <p:pRg st="14" end="14"/>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449539">
                                            <p:txEl>
                                              <p:pRg st="14" end="14"/>
                                            </p:txEl>
                                          </p:spTgt>
                                        </p:tgtEl>
                                        <p:attrNameLst>
                                          <p:attrName>ppt_y</p:attrName>
                                        </p:attrNameLst>
                                      </p:cBhvr>
                                      <p:tavLst>
                                        <p:tav tm="0">
                                          <p:val>
                                            <p:strVal val="#ppt_y"/>
                                          </p:val>
                                        </p:tav>
                                        <p:tav tm="100000">
                                          <p:val>
                                            <p:strVal val="#ppt_y"/>
                                          </p:val>
                                        </p:tav>
                                      </p:tavLst>
                                    </p:anim>
                                  </p:childTnLst>
                                </p:cTn>
                              </p:par>
                              <p:par>
                                <p:cTn id="39" presetID="1" presetClass="entr" presetSubtype="0" fill="hold" nodeType="withEffect">
                                  <p:stCondLst>
                                    <p:cond delay="0"/>
                                  </p:stCondLst>
                                  <p:childTnLst>
                                    <p:set>
                                      <p:cBhvr>
                                        <p:cTn id="40"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449539">
                                            <p:txEl>
                                              <p:pRg st="15" end="15"/>
                                            </p:txEl>
                                          </p:spTgt>
                                        </p:tgtEl>
                                        <p:attrNameLst>
                                          <p:attrName>style.visibility</p:attrName>
                                        </p:attrNameLst>
                                      </p:cBhvr>
                                      <p:to>
                                        <p:strVal val="visible"/>
                                      </p:to>
                                    </p:set>
                                    <p:anim calcmode="lin" valueType="num">
                                      <p:cBhvr additive="base">
                                        <p:cTn id="45" dur="500" fill="hold"/>
                                        <p:tgtEl>
                                          <p:spTgt spid="449539">
                                            <p:txEl>
                                              <p:pRg st="15" end="15"/>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449539">
                                            <p:txEl>
                                              <p:pRg st="15" end="15"/>
                                            </p:txEl>
                                          </p:spTgt>
                                        </p:tgtEl>
                                        <p:attrNameLst>
                                          <p:attrName>ppt_y</p:attrName>
                                        </p:attrNameLst>
                                      </p:cBhvr>
                                      <p:tavLst>
                                        <p:tav tm="0">
                                          <p:val>
                                            <p:strVal val="#ppt_y"/>
                                          </p:val>
                                        </p:tav>
                                        <p:tav tm="100000">
                                          <p:val>
                                            <p:strVal val="#ppt_y"/>
                                          </p:val>
                                        </p:tav>
                                      </p:tavLst>
                                    </p:anim>
                                  </p:childTnLst>
                                </p:cTn>
                              </p:par>
                              <p:par>
                                <p:cTn id="47" presetID="1" presetClass="entr" presetSubtype="0" fill="hold" nodeType="withEffect">
                                  <p:stCondLst>
                                    <p:cond delay="0"/>
                                  </p:stCondLst>
                                  <p:childTnLst>
                                    <p:set>
                                      <p:cBhvr>
                                        <p:cTn id="4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39" grpId="0" build="p"/>
      <p:bldP spid="449540" grpId="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62" name="Rectangle 2"/>
          <p:cNvSpPr>
            <a:spLocks noGrp="1" noChangeArrowheads="1"/>
          </p:cNvSpPr>
          <p:nvPr>
            <p:ph type="title"/>
          </p:nvPr>
        </p:nvSpPr>
        <p:spPr/>
        <p:txBody>
          <a:bodyPr/>
          <a:lstStyle/>
          <a:p>
            <a:r>
              <a:rPr lang="en-US"/>
              <a:t>How to Re-enable After Sleep()?</a:t>
            </a:r>
          </a:p>
        </p:txBody>
      </p:sp>
      <p:sp>
        <p:nvSpPr>
          <p:cNvPr id="450563" name="Rectangle 3"/>
          <p:cNvSpPr>
            <a:spLocks noGrp="1" noChangeArrowheads="1"/>
          </p:cNvSpPr>
          <p:nvPr>
            <p:ph type="body" idx="1"/>
          </p:nvPr>
        </p:nvSpPr>
        <p:spPr>
          <a:xfrm>
            <a:off x="1752600" y="1582995"/>
            <a:ext cx="8686800" cy="5186105"/>
          </a:xfrm>
        </p:spPr>
        <p:txBody>
          <a:bodyPr>
            <a:normAutofit fontScale="92500" lnSpcReduction="20000"/>
          </a:bodyPr>
          <a:lstStyle/>
          <a:p>
            <a:pPr>
              <a:lnSpc>
                <a:spcPct val="80000"/>
              </a:lnSpc>
              <a:tabLst>
                <a:tab pos="2517775" algn="ctr"/>
                <a:tab pos="5548313" algn="ctr"/>
              </a:tabLst>
            </a:pPr>
            <a:r>
              <a:rPr lang="en-US" dirty="0"/>
              <a:t>In Nachos, since </a:t>
            </a:r>
            <a:r>
              <a:rPr lang="en-US" dirty="0" err="1"/>
              <a:t>ints</a:t>
            </a:r>
            <a:r>
              <a:rPr lang="en-US" dirty="0"/>
              <a:t> are disabled when you call sleep:</a:t>
            </a:r>
          </a:p>
          <a:p>
            <a:pPr lvl="1">
              <a:lnSpc>
                <a:spcPct val="80000"/>
              </a:lnSpc>
              <a:tabLst>
                <a:tab pos="2517775" algn="ctr"/>
                <a:tab pos="5548313" algn="ctr"/>
              </a:tabLst>
            </a:pPr>
            <a:r>
              <a:rPr lang="en-US" dirty="0"/>
              <a:t>Responsibility of the next thread to re-enable </a:t>
            </a:r>
            <a:r>
              <a:rPr lang="en-US" dirty="0" err="1"/>
              <a:t>ints</a:t>
            </a:r>
            <a:endParaRPr lang="en-US" dirty="0"/>
          </a:p>
          <a:p>
            <a:pPr lvl="1">
              <a:lnSpc>
                <a:spcPct val="80000"/>
              </a:lnSpc>
              <a:tabLst>
                <a:tab pos="2517775" algn="ctr"/>
                <a:tab pos="5548313" algn="ctr"/>
              </a:tabLst>
            </a:pPr>
            <a:r>
              <a:rPr lang="en-US" dirty="0"/>
              <a:t>When the sleeping thread wakes up, returns to acquire and re-enables interrupts</a:t>
            </a:r>
          </a:p>
          <a:p>
            <a:pPr lvl="1">
              <a:lnSpc>
                <a:spcPct val="80000"/>
              </a:lnSpc>
              <a:buNone/>
              <a:tabLst>
                <a:tab pos="2517775" algn="ctr"/>
                <a:tab pos="5548313" algn="ctr"/>
              </a:tabLst>
            </a:pPr>
            <a:r>
              <a:rPr lang="en-US" sz="2000" dirty="0">
                <a:latin typeface="Courier New" pitchFamily="49" charset="0"/>
              </a:rPr>
              <a:t>		</a:t>
            </a:r>
            <a:r>
              <a:rPr lang="en-US" u="sng" dirty="0"/>
              <a:t>Thread A</a:t>
            </a:r>
            <a:r>
              <a:rPr lang="en-US" dirty="0"/>
              <a:t>	</a:t>
            </a:r>
            <a:r>
              <a:rPr lang="en-US" u="sng" dirty="0"/>
              <a:t>Thread B</a:t>
            </a:r>
          </a:p>
          <a:p>
            <a:pPr lvl="1">
              <a:lnSpc>
                <a:spcPct val="80000"/>
              </a:lnSpc>
              <a:buNone/>
              <a:tabLst>
                <a:tab pos="2517775" algn="ctr"/>
                <a:tab pos="5548313" algn="ctr"/>
              </a:tabLst>
            </a:pPr>
            <a:r>
              <a:rPr lang="en-US" sz="2000" dirty="0">
                <a:latin typeface="Courier New" pitchFamily="49" charset="0"/>
              </a:rPr>
              <a:t>		.</a:t>
            </a:r>
            <a:br>
              <a:rPr lang="en-US" sz="2000" dirty="0">
                <a:latin typeface="Courier New" pitchFamily="49" charset="0"/>
              </a:rPr>
            </a:br>
            <a:r>
              <a:rPr lang="en-US" sz="2000" dirty="0">
                <a:latin typeface="Courier New" pitchFamily="49" charset="0"/>
              </a:rPr>
              <a:t>	.</a:t>
            </a:r>
            <a:br>
              <a:rPr lang="en-US" sz="2000" dirty="0">
                <a:latin typeface="Courier New" pitchFamily="49" charset="0"/>
              </a:rPr>
            </a:br>
            <a:r>
              <a:rPr lang="en-US" sz="2000" dirty="0">
                <a:latin typeface="Courier New" pitchFamily="49" charset="0"/>
              </a:rPr>
              <a:t>	disable </a:t>
            </a:r>
            <a:r>
              <a:rPr lang="en-US" sz="2000" dirty="0" err="1">
                <a:latin typeface="Courier New" pitchFamily="49" charset="0"/>
              </a:rPr>
              <a:t>ints</a:t>
            </a:r>
            <a:br>
              <a:rPr lang="en-US" sz="2000" dirty="0">
                <a:latin typeface="Courier New" pitchFamily="49" charset="0"/>
              </a:rPr>
            </a:br>
            <a:r>
              <a:rPr lang="en-US" sz="2000" dirty="0">
                <a:latin typeface="Courier New" pitchFamily="49" charset="0"/>
              </a:rPr>
              <a:t>	sleep</a:t>
            </a:r>
          </a:p>
          <a:p>
            <a:pPr lvl="1">
              <a:lnSpc>
                <a:spcPct val="80000"/>
              </a:lnSpc>
              <a:buNone/>
              <a:tabLst>
                <a:tab pos="2517775" algn="ctr"/>
                <a:tab pos="5548313" algn="ctr"/>
              </a:tabLst>
            </a:pPr>
            <a:r>
              <a:rPr lang="en-US" sz="2000" dirty="0">
                <a:latin typeface="Courier New" pitchFamily="49" charset="0"/>
              </a:rPr>
              <a:t>			sleep return</a:t>
            </a:r>
            <a:br>
              <a:rPr lang="en-US" sz="2000" dirty="0">
                <a:latin typeface="Courier New" pitchFamily="49" charset="0"/>
              </a:rPr>
            </a:br>
            <a:r>
              <a:rPr lang="en-US" sz="2000" dirty="0">
                <a:latin typeface="Courier New" pitchFamily="49" charset="0"/>
              </a:rPr>
              <a:t>		enable </a:t>
            </a:r>
            <a:r>
              <a:rPr lang="en-US" sz="2000" dirty="0" err="1">
                <a:latin typeface="Courier New" pitchFamily="49" charset="0"/>
              </a:rPr>
              <a:t>ints</a:t>
            </a:r>
            <a:endParaRPr lang="en-US" sz="2000" dirty="0">
              <a:latin typeface="Courier New" pitchFamily="49" charset="0"/>
            </a:endParaRPr>
          </a:p>
          <a:p>
            <a:pPr lvl="1">
              <a:lnSpc>
                <a:spcPct val="80000"/>
              </a:lnSpc>
              <a:buNone/>
              <a:tabLst>
                <a:tab pos="2517775" algn="ctr"/>
                <a:tab pos="5548313" algn="ctr"/>
              </a:tabLst>
            </a:pPr>
            <a:r>
              <a:rPr lang="en-US" sz="2000" dirty="0">
                <a:latin typeface="Courier New" pitchFamily="49" charset="0"/>
              </a:rPr>
              <a:t>			.</a:t>
            </a:r>
            <a:br>
              <a:rPr lang="en-US" sz="2000" dirty="0">
                <a:latin typeface="Courier New" pitchFamily="49" charset="0"/>
              </a:rPr>
            </a:br>
            <a:r>
              <a:rPr lang="en-US" sz="2000" dirty="0">
                <a:latin typeface="Courier New" pitchFamily="49" charset="0"/>
              </a:rPr>
              <a:t>		.</a:t>
            </a:r>
            <a:br>
              <a:rPr lang="en-US" sz="2000" dirty="0">
                <a:latin typeface="Courier New" pitchFamily="49" charset="0"/>
              </a:rPr>
            </a:br>
            <a:r>
              <a:rPr lang="en-US" sz="2000" dirty="0">
                <a:latin typeface="Courier New" pitchFamily="49" charset="0"/>
              </a:rPr>
              <a:t>		.</a:t>
            </a:r>
          </a:p>
          <a:p>
            <a:pPr lvl="1">
              <a:lnSpc>
                <a:spcPct val="80000"/>
              </a:lnSpc>
              <a:buNone/>
              <a:tabLst>
                <a:tab pos="2517775" algn="ctr"/>
                <a:tab pos="5548313" algn="ctr"/>
              </a:tabLst>
            </a:pPr>
            <a:r>
              <a:rPr lang="en-US" sz="2000" dirty="0">
                <a:latin typeface="Courier New" pitchFamily="49" charset="0"/>
              </a:rPr>
              <a:t>			disable </a:t>
            </a:r>
            <a:r>
              <a:rPr lang="en-US" sz="2000" dirty="0" err="1">
                <a:latin typeface="Courier New" pitchFamily="49" charset="0"/>
              </a:rPr>
              <a:t>int</a:t>
            </a:r>
            <a:br>
              <a:rPr lang="en-US" sz="2000" dirty="0">
                <a:latin typeface="Courier New" pitchFamily="49" charset="0"/>
              </a:rPr>
            </a:br>
            <a:r>
              <a:rPr lang="en-US" sz="2000" dirty="0">
                <a:latin typeface="Courier New" pitchFamily="49" charset="0"/>
              </a:rPr>
              <a:t>		sleep</a:t>
            </a:r>
          </a:p>
          <a:p>
            <a:pPr lvl="1">
              <a:lnSpc>
                <a:spcPct val="80000"/>
              </a:lnSpc>
              <a:buNone/>
              <a:tabLst>
                <a:tab pos="2517775" algn="ctr"/>
                <a:tab pos="5548313" algn="ctr"/>
              </a:tabLst>
            </a:pPr>
            <a:r>
              <a:rPr lang="en-US" sz="2000" dirty="0">
                <a:latin typeface="Courier New" pitchFamily="49" charset="0"/>
              </a:rPr>
              <a:t>		sleep return</a:t>
            </a:r>
            <a:br>
              <a:rPr lang="en-US" sz="2000" dirty="0">
                <a:latin typeface="Courier New" pitchFamily="49" charset="0"/>
              </a:rPr>
            </a:br>
            <a:r>
              <a:rPr lang="en-US" sz="2000" dirty="0">
                <a:latin typeface="Courier New" pitchFamily="49" charset="0"/>
              </a:rPr>
              <a:t>	enable </a:t>
            </a:r>
            <a:r>
              <a:rPr lang="en-US" sz="2000" dirty="0" err="1">
                <a:latin typeface="Courier New" pitchFamily="49" charset="0"/>
              </a:rPr>
              <a:t>ints</a:t>
            </a:r>
            <a:br>
              <a:rPr lang="en-US" sz="2000" dirty="0">
                <a:latin typeface="Courier New" pitchFamily="49" charset="0"/>
              </a:rPr>
            </a:br>
            <a:r>
              <a:rPr lang="en-US" sz="2000" dirty="0">
                <a:latin typeface="Courier New" pitchFamily="49" charset="0"/>
              </a:rPr>
              <a:t>	.</a:t>
            </a:r>
            <a:br>
              <a:rPr lang="en-US" sz="2000" dirty="0">
                <a:latin typeface="Courier New" pitchFamily="49" charset="0"/>
              </a:rPr>
            </a:br>
            <a:r>
              <a:rPr lang="en-US" sz="2000" dirty="0">
                <a:latin typeface="Courier New" pitchFamily="49" charset="0"/>
              </a:rPr>
              <a:t>	.</a:t>
            </a:r>
          </a:p>
        </p:txBody>
      </p:sp>
      <p:grpSp>
        <p:nvGrpSpPr>
          <p:cNvPr id="2" name="Group 9"/>
          <p:cNvGrpSpPr>
            <a:grpSpLocks/>
          </p:cNvGrpSpPr>
          <p:nvPr/>
        </p:nvGrpSpPr>
        <p:grpSpPr bwMode="auto">
          <a:xfrm>
            <a:off x="5048864" y="3831410"/>
            <a:ext cx="1447800" cy="646113"/>
            <a:chOff x="2160" y="2126"/>
            <a:chExt cx="912" cy="407"/>
          </a:xfrm>
        </p:grpSpPr>
        <p:sp>
          <p:nvSpPr>
            <p:cNvPr id="450565" name="Line 5"/>
            <p:cNvSpPr>
              <a:spLocks noChangeShapeType="1"/>
            </p:cNvSpPr>
            <p:nvPr/>
          </p:nvSpPr>
          <p:spPr bwMode="auto">
            <a:xfrm>
              <a:off x="2160" y="2256"/>
              <a:ext cx="912" cy="144"/>
            </a:xfrm>
            <a:prstGeom prst="line">
              <a:avLst/>
            </a:prstGeom>
            <a:noFill/>
            <a:ln w="38100">
              <a:solidFill>
                <a:schemeClr val="tx1"/>
              </a:solidFill>
              <a:round/>
              <a:headEn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450567" name="Text Box 7"/>
            <p:cNvSpPr txBox="1">
              <a:spLocks noChangeArrowheads="1"/>
            </p:cNvSpPr>
            <p:nvPr/>
          </p:nvSpPr>
          <p:spPr bwMode="auto">
            <a:xfrm rot="537817">
              <a:off x="2431" y="2126"/>
              <a:ext cx="544" cy="407"/>
            </a:xfrm>
            <a:prstGeom prst="rect">
              <a:avLst/>
            </a:prstGeom>
            <a:noFill/>
            <a:ln w="38100" algn="ctr">
              <a:noFill/>
              <a:miter lim="800000"/>
              <a:headEnd/>
              <a:tailEnd/>
            </a:ln>
            <a:effectLst/>
          </p:spPr>
          <p:txBody>
            <a:bodyPr wrap="none">
              <a:spAutoFit/>
            </a:bodyPr>
            <a:lstStyle/>
            <a:p>
              <a:pPr algn="ctr"/>
              <a:r>
                <a:rPr lang="en-US" b="0" dirty="0">
                  <a:solidFill>
                    <a:srgbClr val="996633"/>
                  </a:solidFill>
                  <a:latin typeface="Times New Roman" pitchFamily="18" charset="0"/>
                  <a:ea typeface="+mn-ea"/>
                  <a:cs typeface="+mn-cs"/>
                </a:rPr>
                <a:t>context</a:t>
              </a:r>
              <a:br>
                <a:rPr lang="en-US" b="0" dirty="0">
                  <a:solidFill>
                    <a:srgbClr val="996633"/>
                  </a:solidFill>
                  <a:latin typeface="Times New Roman" pitchFamily="18" charset="0"/>
                  <a:ea typeface="+mn-ea"/>
                  <a:cs typeface="+mn-cs"/>
                </a:rPr>
              </a:br>
              <a:r>
                <a:rPr lang="en-US" b="0" dirty="0">
                  <a:solidFill>
                    <a:srgbClr val="996633"/>
                  </a:solidFill>
                  <a:latin typeface="Times New Roman" pitchFamily="18" charset="0"/>
                  <a:ea typeface="+mn-ea"/>
                  <a:cs typeface="+mn-cs"/>
                </a:rPr>
                <a:t>switch</a:t>
              </a:r>
            </a:p>
          </p:txBody>
        </p:sp>
      </p:grpSp>
      <p:grpSp>
        <p:nvGrpSpPr>
          <p:cNvPr id="3" name="Group 10"/>
          <p:cNvGrpSpPr>
            <a:grpSpLocks/>
          </p:cNvGrpSpPr>
          <p:nvPr/>
        </p:nvGrpSpPr>
        <p:grpSpPr bwMode="auto">
          <a:xfrm>
            <a:off x="5247967" y="5178430"/>
            <a:ext cx="1447800" cy="646113"/>
            <a:chOff x="2400" y="3212"/>
            <a:chExt cx="912" cy="407"/>
          </a:xfrm>
        </p:grpSpPr>
        <p:sp>
          <p:nvSpPr>
            <p:cNvPr id="450566" name="Line 6"/>
            <p:cNvSpPr>
              <a:spLocks noChangeShapeType="1"/>
            </p:cNvSpPr>
            <p:nvPr/>
          </p:nvSpPr>
          <p:spPr bwMode="auto">
            <a:xfrm flipH="1">
              <a:off x="2400" y="3360"/>
              <a:ext cx="912" cy="144"/>
            </a:xfrm>
            <a:prstGeom prst="line">
              <a:avLst/>
            </a:prstGeom>
            <a:noFill/>
            <a:ln w="38100">
              <a:solidFill>
                <a:schemeClr val="tx1"/>
              </a:solidFill>
              <a:round/>
              <a:headEn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450568" name="Text Box 8"/>
            <p:cNvSpPr txBox="1">
              <a:spLocks noChangeArrowheads="1"/>
            </p:cNvSpPr>
            <p:nvPr/>
          </p:nvSpPr>
          <p:spPr bwMode="auto">
            <a:xfrm rot="21085516">
              <a:off x="2505" y="3212"/>
              <a:ext cx="544" cy="407"/>
            </a:xfrm>
            <a:prstGeom prst="rect">
              <a:avLst/>
            </a:prstGeom>
            <a:noFill/>
            <a:ln w="38100" algn="ctr">
              <a:noFill/>
              <a:miter lim="800000"/>
              <a:headEnd/>
              <a:tailEnd/>
            </a:ln>
            <a:effectLst/>
          </p:spPr>
          <p:txBody>
            <a:bodyPr wrap="none">
              <a:spAutoFit/>
            </a:bodyPr>
            <a:lstStyle/>
            <a:p>
              <a:pPr algn="ctr"/>
              <a:r>
                <a:rPr lang="en-US" b="0">
                  <a:solidFill>
                    <a:srgbClr val="996633"/>
                  </a:solidFill>
                  <a:latin typeface="Times New Roman" pitchFamily="18" charset="0"/>
                  <a:ea typeface="+mn-ea"/>
                  <a:cs typeface="+mn-cs"/>
                </a:rPr>
                <a:t>context</a:t>
              </a:r>
              <a:br>
                <a:rPr lang="en-US" b="0">
                  <a:solidFill>
                    <a:srgbClr val="996633"/>
                  </a:solidFill>
                  <a:latin typeface="Times New Roman" pitchFamily="18" charset="0"/>
                  <a:ea typeface="+mn-ea"/>
                  <a:cs typeface="+mn-cs"/>
                </a:rPr>
              </a:br>
              <a:r>
                <a:rPr lang="en-US" b="0">
                  <a:solidFill>
                    <a:srgbClr val="996633"/>
                  </a:solidFill>
                  <a:latin typeface="Times New Roman" pitchFamily="18" charset="0"/>
                  <a:ea typeface="+mn-ea"/>
                  <a:cs typeface="+mn-cs"/>
                </a:rPr>
                <a:t>switch</a:t>
              </a:r>
            </a:p>
          </p:txBody>
        </p:sp>
      </p:grpSp>
      <p:sp>
        <p:nvSpPr>
          <p:cNvPr id="10" name="Slide Number Placeholder 3"/>
          <p:cNvSpPr>
            <a:spLocks noGrp="1"/>
          </p:cNvSpPr>
          <p:nvPr>
            <p:ph type="sldNum" sz="quarter" idx="10"/>
          </p:nvPr>
        </p:nvSpPr>
        <p:spPr>
          <a:xfrm>
            <a:off x="8077200" y="6299200"/>
            <a:ext cx="2133600" cy="457200"/>
          </a:xfrm>
        </p:spPr>
        <p:txBody>
          <a:bodyPr/>
          <a:lstStyle/>
          <a:p>
            <a:pPr>
              <a:defRPr/>
            </a:pPr>
            <a:fld id="{78997615-6873-405D-B80D-4D52F6DDA5E8}" type="slidenum">
              <a:rPr lang="en-US" altLang="zh-CN">
                <a:solidFill>
                  <a:srgbClr val="000000"/>
                </a:solidFill>
                <a:cs typeface="+mn-cs"/>
              </a:rPr>
              <a:pPr>
                <a:defRPr/>
              </a:pPr>
              <a:t>25</a:t>
            </a:fld>
            <a:endParaRPr lang="en-US" altLang="zh-CN" dirty="0">
              <a:solidFill>
                <a:srgbClr val="000000"/>
              </a:solidFill>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05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056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056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056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par>
                                <p:cTn id="20" presetID="1" presetClass="entr" presetSubtype="0" fill="hold" grpId="0" nodeType="withEffect">
                                  <p:stCondLst>
                                    <p:cond delay="0"/>
                                  </p:stCondLst>
                                  <p:childTnLst>
                                    <p:set>
                                      <p:cBhvr>
                                        <p:cTn id="21" dur="1" fill="hold">
                                          <p:stCondLst>
                                            <p:cond delay="0"/>
                                          </p:stCondLst>
                                        </p:cTn>
                                        <p:tgtEl>
                                          <p:spTgt spid="450563">
                                            <p:txEl>
                                              <p:pRg st="5" end="5"/>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450563">
                                            <p:txEl>
                                              <p:pRg st="6" end="6"/>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450563">
                                            <p:txEl>
                                              <p:pRg st="7" end="7"/>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wipe(right)">
                                      <p:cBhvr>
                                        <p:cTn id="30" dur="500"/>
                                        <p:tgtEl>
                                          <p:spTgt spid="3"/>
                                        </p:tgtEl>
                                      </p:cBhvr>
                                    </p:animEffect>
                                  </p:childTnLst>
                                </p:cTn>
                              </p:par>
                              <p:par>
                                <p:cTn id="31" presetID="1" presetClass="entr" presetSubtype="0" fill="hold" grpId="0" nodeType="withEffect">
                                  <p:stCondLst>
                                    <p:cond delay="0"/>
                                  </p:stCondLst>
                                  <p:childTnLst>
                                    <p:set>
                                      <p:cBhvr>
                                        <p:cTn id="32" dur="1" fill="hold">
                                          <p:stCondLst>
                                            <p:cond delay="0"/>
                                          </p:stCondLst>
                                        </p:cTn>
                                        <p:tgtEl>
                                          <p:spTgt spid="45056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6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Mechanism</a:t>
            </a:r>
          </a:p>
        </p:txBody>
      </p:sp>
      <p:sp>
        <p:nvSpPr>
          <p:cNvPr id="3" name="Content Placeholder 2"/>
          <p:cNvSpPr>
            <a:spLocks noGrp="1"/>
          </p:cNvSpPr>
          <p:nvPr>
            <p:ph idx="1"/>
          </p:nvPr>
        </p:nvSpPr>
        <p:spPr/>
        <p:txBody>
          <a:bodyPr>
            <a:normAutofit/>
          </a:bodyPr>
          <a:lstStyle/>
          <a:p>
            <a:r>
              <a:rPr lang="en-US" dirty="0"/>
              <a:t>Problem with previous solution:</a:t>
            </a:r>
          </a:p>
          <a:p>
            <a:pPr lvl="1"/>
            <a:r>
              <a:rPr lang="en-US" dirty="0"/>
              <a:t>Relies on programmer discipline for correctness</a:t>
            </a:r>
          </a:p>
          <a:p>
            <a:r>
              <a:rPr lang="en-US" dirty="0"/>
              <a:t>CPUs generally have hardware mechanisms to support this requirement. </a:t>
            </a:r>
          </a:p>
          <a:p>
            <a:pPr lvl="1"/>
            <a:r>
              <a:rPr lang="en-US" dirty="0"/>
              <a:t>For example, on the Atmega128 microcontroller, the </a:t>
            </a:r>
            <a:r>
              <a:rPr lang="en-US" dirty="0" err="1">
                <a:latin typeface="Courier New" pitchFamily="49" charset="0"/>
                <a:cs typeface="Courier New" pitchFamily="49" charset="0"/>
              </a:rPr>
              <a:t>sei</a:t>
            </a:r>
            <a:r>
              <a:rPr lang="en-US" dirty="0"/>
              <a:t> instruction does not re-enable interrupts until two cycles after it is issued (so the instruction sequence </a:t>
            </a:r>
            <a:r>
              <a:rPr lang="en-US" dirty="0" err="1">
                <a:latin typeface="Courier New" pitchFamily="49" charset="0"/>
                <a:cs typeface="Courier New" pitchFamily="49" charset="0"/>
              </a:rPr>
              <a:t>sei</a:t>
            </a:r>
            <a:r>
              <a:rPr lang="en-US" dirty="0">
                <a:latin typeface="Courier New" pitchFamily="49" charset="0"/>
                <a:cs typeface="Courier New" pitchFamily="49" charset="0"/>
              </a:rPr>
              <a:t> sleep </a:t>
            </a:r>
            <a:r>
              <a:rPr lang="en-US" dirty="0"/>
              <a:t>runs atomically).</a:t>
            </a:r>
          </a:p>
          <a:p>
            <a:endParaRPr lang="en-US" dirty="0"/>
          </a:p>
        </p:txBody>
      </p:sp>
      <p:sp>
        <p:nvSpPr>
          <p:cNvPr id="4" name="Slide Number Placeholder 3"/>
          <p:cNvSpPr>
            <a:spLocks noGrp="1"/>
          </p:cNvSpPr>
          <p:nvPr>
            <p:ph type="sldNum" sz="quarter" idx="10"/>
          </p:nvPr>
        </p:nvSpPr>
        <p:spPr/>
        <p:txBody>
          <a:bodyPr/>
          <a:lstStyle/>
          <a:p>
            <a:pPr>
              <a:defRPr/>
            </a:pPr>
            <a:fld id="{78997615-6873-405D-B80D-4D52F6DDA5E8}" type="slidenum">
              <a:rPr lang="en-US" altLang="zh-CN">
                <a:solidFill>
                  <a:srgbClr val="000000"/>
                </a:solidFill>
                <a:cs typeface="+mn-cs"/>
              </a:rPr>
              <a:pPr>
                <a:defRPr/>
              </a:pPr>
              <a:t>26</a:t>
            </a:fld>
            <a:endParaRPr lang="en-US" altLang="zh-CN" dirty="0">
              <a:solidFill>
                <a:srgbClr val="000000"/>
              </a:solidFill>
              <a:cs typeface="+mn-cs"/>
            </a:endParaRPr>
          </a:p>
        </p:txBody>
      </p:sp>
      <p:sp>
        <p:nvSpPr>
          <p:cNvPr id="5" name="Date Placeholder 4"/>
          <p:cNvSpPr>
            <a:spLocks noGrp="1"/>
          </p:cNvSpPr>
          <p:nvPr>
            <p:ph type="dt" sz="half" idx="4294967295"/>
          </p:nvPr>
        </p:nvSpPr>
        <p:spPr>
          <a:xfrm>
            <a:off x="1981200" y="6299200"/>
            <a:ext cx="4389438" cy="457200"/>
          </a:xfrm>
          <a:prstGeom prst="rect">
            <a:avLst/>
          </a:prstGeom>
        </p:spPr>
        <p:txBody>
          <a:bodyPr/>
          <a:lstStyle/>
          <a:p>
            <a:pPr algn="ctr">
              <a:defRPr/>
            </a:pPr>
            <a:endParaRPr lang="en-US" b="0" dirty="0">
              <a:solidFill>
                <a:srgbClr val="000000"/>
              </a:solidFill>
              <a:latin typeface="Times New Roman" pitchFamily="18" charset="0"/>
              <a:ea typeface="+mn-ea"/>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Grp="1" noChangeArrowheads="1"/>
          </p:cNvSpPr>
          <p:nvPr>
            <p:ph type="title"/>
          </p:nvPr>
        </p:nvSpPr>
        <p:spPr/>
        <p:txBody>
          <a:bodyPr/>
          <a:lstStyle/>
          <a:p>
            <a:r>
              <a:rPr lang="en-US" dirty="0"/>
              <a:t>Atomic Instruction Sequences</a:t>
            </a:r>
          </a:p>
        </p:txBody>
      </p:sp>
      <p:sp>
        <p:nvSpPr>
          <p:cNvPr id="452611" name="Rectangle 3"/>
          <p:cNvSpPr>
            <a:spLocks noGrp="1" noChangeArrowheads="1"/>
          </p:cNvSpPr>
          <p:nvPr>
            <p:ph type="body" idx="1"/>
          </p:nvPr>
        </p:nvSpPr>
        <p:spPr>
          <a:xfrm>
            <a:off x="1865671" y="1474840"/>
            <a:ext cx="8229600" cy="5206179"/>
          </a:xfrm>
        </p:spPr>
        <p:txBody>
          <a:bodyPr>
            <a:normAutofit fontScale="77500" lnSpcReduction="20000"/>
          </a:bodyPr>
          <a:lstStyle/>
          <a:p>
            <a:r>
              <a:rPr lang="en-US" dirty="0"/>
              <a:t>Problem with disabling interrupts</a:t>
            </a:r>
          </a:p>
          <a:p>
            <a:pPr lvl="1"/>
            <a:r>
              <a:rPr lang="en-US" dirty="0"/>
              <a:t>Can be dangerous: interrupts should not be disabled for a long time, otherwise may miss important interrupts</a:t>
            </a:r>
          </a:p>
          <a:p>
            <a:pPr lvl="1"/>
            <a:r>
              <a:rPr lang="en-US" dirty="0"/>
              <a:t>Doesn’t work well on multiprocessor</a:t>
            </a:r>
          </a:p>
          <a:p>
            <a:pPr lvl="2"/>
            <a:r>
              <a:rPr lang="en-US" dirty="0"/>
              <a:t>Disabling interrupts on all processors requires messages and would be very time consuming</a:t>
            </a:r>
          </a:p>
          <a:p>
            <a:r>
              <a:rPr lang="en-US" dirty="0"/>
              <a:t>Alternative: atomic read-modify-write instruction sequences supported by hardware</a:t>
            </a:r>
          </a:p>
          <a:p>
            <a:pPr lvl="1"/>
            <a:r>
              <a:rPr lang="en-US" dirty="0"/>
              <a:t>These instructions read a value from memory and write a new value atomically</a:t>
            </a:r>
          </a:p>
          <a:p>
            <a:pPr lvl="1"/>
            <a:r>
              <a:rPr lang="en-US" dirty="0"/>
              <a:t>Hardware is responsible for implementing this correctly on both </a:t>
            </a:r>
            <a:r>
              <a:rPr lang="en-US" dirty="0" err="1"/>
              <a:t>uniprocessors</a:t>
            </a:r>
            <a:r>
              <a:rPr lang="en-US" dirty="0"/>
              <a:t> (not too hard) and multiprocessors (requires help from cache coherence protocol)</a:t>
            </a:r>
          </a:p>
          <a:p>
            <a:pPr lvl="1"/>
            <a:r>
              <a:rPr lang="en-US" dirty="0"/>
              <a:t>Can be used on both </a:t>
            </a:r>
            <a:r>
              <a:rPr lang="en-US" dirty="0" err="1"/>
              <a:t>uniprocessors</a:t>
            </a:r>
            <a:r>
              <a:rPr lang="en-US" dirty="0"/>
              <a:t> and multiprocessors</a:t>
            </a:r>
          </a:p>
        </p:txBody>
      </p:sp>
      <p:sp>
        <p:nvSpPr>
          <p:cNvPr id="4" name="Slide Number Placeholder 3"/>
          <p:cNvSpPr>
            <a:spLocks noGrp="1"/>
          </p:cNvSpPr>
          <p:nvPr>
            <p:ph type="sldNum" sz="quarter" idx="10"/>
          </p:nvPr>
        </p:nvSpPr>
        <p:spPr>
          <a:xfrm>
            <a:off x="8077200" y="6299200"/>
            <a:ext cx="2133600" cy="457200"/>
          </a:xfrm>
        </p:spPr>
        <p:txBody>
          <a:bodyPr/>
          <a:lstStyle/>
          <a:p>
            <a:pPr>
              <a:defRPr/>
            </a:pPr>
            <a:fld id="{78997615-6873-405D-B80D-4D52F6DDA5E8}" type="slidenum">
              <a:rPr lang="en-US" altLang="zh-CN">
                <a:solidFill>
                  <a:srgbClr val="000000"/>
                </a:solidFill>
                <a:cs typeface="+mn-cs"/>
              </a:rPr>
              <a:pPr>
                <a:defRPr/>
              </a:pPr>
              <a:t>27</a:t>
            </a:fld>
            <a:endParaRPr lang="en-US" altLang="zh-CN" dirty="0">
              <a:solidFill>
                <a:srgbClr val="000000"/>
              </a:solidFill>
              <a:cs typeface="+mn-cs"/>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Hardware-Supported Atomic Read-Modify-Write Instructions</a:t>
            </a:r>
          </a:p>
        </p:txBody>
      </p:sp>
      <p:sp>
        <p:nvSpPr>
          <p:cNvPr id="3" name="Content Placeholder 2"/>
          <p:cNvSpPr>
            <a:spLocks noGrp="1"/>
          </p:cNvSpPr>
          <p:nvPr>
            <p:ph idx="1"/>
          </p:nvPr>
        </p:nvSpPr>
        <p:spPr>
          <a:xfrm>
            <a:off x="1981200" y="1587500"/>
            <a:ext cx="8305800" cy="4863542"/>
          </a:xfrm>
        </p:spPr>
        <p:txBody>
          <a:bodyPr>
            <a:normAutofit fontScale="85000" lnSpcReduction="20000"/>
          </a:bodyPr>
          <a:lstStyle/>
          <a:p>
            <a:pPr>
              <a:lnSpc>
                <a:spcPct val="70000"/>
              </a:lnSpc>
              <a:tabLst>
                <a:tab pos="801688" algn="l"/>
                <a:tab pos="1252538" algn="l"/>
              </a:tabLst>
            </a:pPr>
            <a:r>
              <a:rPr lang="en-US" sz="3300" dirty="0" err="1">
                <a:latin typeface="Courier New" pitchFamily="49" charset="0"/>
              </a:rPr>
              <a:t>test&amp;set</a:t>
            </a:r>
            <a:r>
              <a:rPr lang="en-US" sz="3800" dirty="0" err="1">
                <a:latin typeface="Courier New" pitchFamily="49" charset="0"/>
              </a:rPr>
              <a:t>:</a:t>
            </a:r>
            <a:r>
              <a:rPr lang="en-US" sz="3300" dirty="0" err="1"/>
              <a:t>set</a:t>
            </a:r>
            <a:r>
              <a:rPr lang="en-US" sz="3300" dirty="0"/>
              <a:t> content of “address” to 1, and return its original content</a:t>
            </a:r>
            <a:endParaRPr lang="en-US" sz="3800" dirty="0"/>
          </a:p>
          <a:p>
            <a:pPr>
              <a:lnSpc>
                <a:spcPct val="70000"/>
              </a:lnSpc>
              <a:buNone/>
              <a:tabLst>
                <a:tab pos="801688" algn="l"/>
                <a:tab pos="1252538" algn="l"/>
              </a:tabLst>
            </a:pPr>
            <a:endParaRPr lang="en-US" sz="2600" dirty="0">
              <a:latin typeface="Courier New" pitchFamily="49" charset="0"/>
            </a:endParaRPr>
          </a:p>
          <a:p>
            <a:pPr>
              <a:lnSpc>
                <a:spcPct val="70000"/>
              </a:lnSpc>
              <a:buNone/>
              <a:tabLst>
                <a:tab pos="801688" algn="l"/>
                <a:tab pos="1252538" algn="l"/>
              </a:tabLst>
            </a:pPr>
            <a:r>
              <a:rPr lang="en-US" sz="2600" dirty="0">
                <a:latin typeface="Courier New" pitchFamily="49" charset="0"/>
              </a:rPr>
              <a:t>	</a:t>
            </a:r>
            <a:r>
              <a:rPr lang="en-US" sz="2900" dirty="0" err="1">
                <a:latin typeface="Courier New" pitchFamily="49" charset="0"/>
              </a:rPr>
              <a:t>test&amp;set</a:t>
            </a:r>
            <a:r>
              <a:rPr lang="en-US" sz="2900" dirty="0">
                <a:latin typeface="Courier New" pitchFamily="49" charset="0"/>
              </a:rPr>
              <a:t> (&amp;address) </a:t>
            </a:r>
            <a:br>
              <a:rPr lang="en-US" sz="2900" dirty="0">
                <a:latin typeface="Courier New" pitchFamily="49" charset="0"/>
              </a:rPr>
            </a:br>
            <a:r>
              <a:rPr lang="en-US" sz="2900" dirty="0">
                <a:latin typeface="Courier New" pitchFamily="49" charset="0"/>
              </a:rPr>
              <a:t>	result = M[address];</a:t>
            </a:r>
            <a:br>
              <a:rPr lang="en-US" sz="2900" dirty="0">
                <a:latin typeface="Courier New" pitchFamily="49" charset="0"/>
              </a:rPr>
            </a:br>
            <a:r>
              <a:rPr lang="en-US" sz="2900" dirty="0">
                <a:latin typeface="Courier New" pitchFamily="49" charset="0"/>
              </a:rPr>
              <a:t>	M[address] = 1;</a:t>
            </a:r>
            <a:br>
              <a:rPr lang="en-US" sz="2900" dirty="0">
                <a:latin typeface="Courier New" pitchFamily="49" charset="0"/>
              </a:rPr>
            </a:br>
            <a:r>
              <a:rPr lang="en-US" sz="2900" dirty="0">
                <a:latin typeface="Courier New" pitchFamily="49" charset="0"/>
              </a:rPr>
              <a:t>	return result;</a:t>
            </a:r>
            <a:br>
              <a:rPr lang="en-US" sz="2900" dirty="0">
                <a:latin typeface="Courier New" pitchFamily="49" charset="0"/>
              </a:rPr>
            </a:br>
            <a:r>
              <a:rPr lang="en-US" sz="2900" dirty="0">
                <a:latin typeface="Courier New" pitchFamily="49" charset="0"/>
              </a:rPr>
              <a:t>}</a:t>
            </a:r>
          </a:p>
          <a:p>
            <a:pPr>
              <a:lnSpc>
                <a:spcPct val="70000"/>
              </a:lnSpc>
              <a:buNone/>
              <a:tabLst>
                <a:tab pos="801688" algn="l"/>
                <a:tab pos="1252538" algn="l"/>
              </a:tabLst>
            </a:pPr>
            <a:endParaRPr lang="en-US" sz="2600" dirty="0">
              <a:latin typeface="Courier New" pitchFamily="49" charset="0"/>
            </a:endParaRPr>
          </a:p>
          <a:p>
            <a:pPr>
              <a:lnSpc>
                <a:spcPct val="70000"/>
              </a:lnSpc>
              <a:buClr>
                <a:srgbClr val="660000"/>
              </a:buClr>
              <a:tabLst>
                <a:tab pos="801688" algn="l"/>
                <a:tab pos="1252538" algn="l"/>
              </a:tabLst>
            </a:pPr>
            <a:r>
              <a:rPr lang="en-US" sz="3300" dirty="0" err="1">
                <a:latin typeface="Courier New" pitchFamily="49" charset="0"/>
              </a:rPr>
              <a:t>compare&amp;swap</a:t>
            </a:r>
            <a:r>
              <a:rPr lang="en-US" sz="3300" dirty="0" err="1">
                <a:solidFill>
                  <a:srgbClr val="000000"/>
                </a:solidFill>
                <a:latin typeface="Courier New" pitchFamily="49" charset="0"/>
              </a:rPr>
              <a:t>:</a:t>
            </a:r>
            <a:r>
              <a:rPr lang="en-US" sz="3300" dirty="0" err="1">
                <a:solidFill>
                  <a:srgbClr val="000000"/>
                </a:solidFill>
              </a:rPr>
              <a:t>compare</a:t>
            </a:r>
            <a:r>
              <a:rPr lang="en-US" sz="3300" dirty="0">
                <a:solidFill>
                  <a:srgbClr val="000000"/>
                </a:solidFill>
              </a:rPr>
              <a:t> content of “address” to reg1; if same, set it to reg2</a:t>
            </a:r>
          </a:p>
          <a:p>
            <a:pPr lvl="1">
              <a:lnSpc>
                <a:spcPct val="70000"/>
              </a:lnSpc>
              <a:buNone/>
              <a:tabLst>
                <a:tab pos="801688" algn="l"/>
                <a:tab pos="1252538" algn="l"/>
              </a:tabLst>
            </a:pPr>
            <a:endParaRPr lang="en-US" sz="2600" dirty="0">
              <a:latin typeface="Courier New" pitchFamily="49" charset="0"/>
            </a:endParaRPr>
          </a:p>
          <a:p>
            <a:pPr lvl="1">
              <a:lnSpc>
                <a:spcPct val="70000"/>
              </a:lnSpc>
              <a:buNone/>
              <a:tabLst>
                <a:tab pos="801688" algn="l"/>
                <a:tab pos="1252538" algn="l"/>
              </a:tabLst>
            </a:pPr>
            <a:r>
              <a:rPr lang="en-US" sz="2900" dirty="0" err="1">
                <a:latin typeface="Courier New" pitchFamily="49" charset="0"/>
              </a:rPr>
              <a:t>compare&amp;swap</a:t>
            </a:r>
            <a:r>
              <a:rPr lang="en-US" sz="2900" dirty="0">
                <a:latin typeface="Courier New" pitchFamily="49" charset="0"/>
              </a:rPr>
              <a:t> (&amp;address, reg1, reg2) { /* 68000 */</a:t>
            </a:r>
            <a:br>
              <a:rPr lang="en-US" sz="2900" dirty="0">
                <a:latin typeface="Courier New" pitchFamily="49" charset="0"/>
              </a:rPr>
            </a:br>
            <a:r>
              <a:rPr lang="en-US" sz="2900" dirty="0">
                <a:latin typeface="Courier New" pitchFamily="49" charset="0"/>
              </a:rPr>
              <a:t>	if (reg1 == M[address]) {</a:t>
            </a:r>
            <a:br>
              <a:rPr lang="en-US" sz="2900" dirty="0">
                <a:latin typeface="Courier New" pitchFamily="49" charset="0"/>
              </a:rPr>
            </a:br>
            <a:r>
              <a:rPr lang="en-US" sz="2900" dirty="0">
                <a:latin typeface="Courier New" pitchFamily="49" charset="0"/>
              </a:rPr>
              <a:t>		M[address] = reg2;</a:t>
            </a:r>
            <a:br>
              <a:rPr lang="en-US" sz="2900" dirty="0">
                <a:latin typeface="Courier New" pitchFamily="49" charset="0"/>
              </a:rPr>
            </a:br>
            <a:r>
              <a:rPr lang="en-US" sz="2900" dirty="0">
                <a:latin typeface="Courier New" pitchFamily="49" charset="0"/>
              </a:rPr>
              <a:t>		return success;</a:t>
            </a:r>
            <a:br>
              <a:rPr lang="en-US" sz="2900" dirty="0">
                <a:latin typeface="Courier New" pitchFamily="49" charset="0"/>
              </a:rPr>
            </a:br>
            <a:r>
              <a:rPr lang="en-US" sz="2900" dirty="0">
                <a:latin typeface="Courier New" pitchFamily="49" charset="0"/>
              </a:rPr>
              <a:t>	} else {</a:t>
            </a:r>
            <a:br>
              <a:rPr lang="en-US" sz="2900" dirty="0">
                <a:latin typeface="Courier New" pitchFamily="49" charset="0"/>
              </a:rPr>
            </a:br>
            <a:r>
              <a:rPr lang="en-US" sz="2900" dirty="0">
                <a:latin typeface="Courier New" pitchFamily="49" charset="0"/>
              </a:rPr>
              <a:t>		return failure;</a:t>
            </a:r>
            <a:br>
              <a:rPr lang="en-US" sz="2900" dirty="0">
                <a:latin typeface="Courier New" pitchFamily="49" charset="0"/>
              </a:rPr>
            </a:br>
            <a:r>
              <a:rPr lang="en-US" sz="2900" dirty="0">
                <a:latin typeface="Courier New" pitchFamily="49" charset="0"/>
              </a:rPr>
              <a:t>	}</a:t>
            </a:r>
            <a:br>
              <a:rPr lang="en-US" sz="2900" dirty="0">
                <a:latin typeface="Courier New" pitchFamily="49" charset="0"/>
              </a:rPr>
            </a:br>
            <a:r>
              <a:rPr lang="en-US" sz="2900" dirty="0">
                <a:latin typeface="Courier New" pitchFamily="49" charset="0"/>
              </a:rPr>
              <a:t>}</a:t>
            </a:r>
          </a:p>
          <a:p>
            <a:pPr lvl="1">
              <a:lnSpc>
                <a:spcPct val="70000"/>
              </a:lnSpc>
              <a:buNone/>
              <a:tabLst>
                <a:tab pos="801688" algn="l"/>
                <a:tab pos="1252538" algn="l"/>
              </a:tabLst>
            </a:pPr>
            <a:endParaRPr lang="en-US" sz="2900" dirty="0">
              <a:latin typeface="Courier New" pitchFamily="49" charset="0"/>
            </a:endParaRPr>
          </a:p>
          <a:p>
            <a:endParaRPr lang="en-US" dirty="0"/>
          </a:p>
        </p:txBody>
      </p:sp>
      <p:sp>
        <p:nvSpPr>
          <p:cNvPr id="4" name="Slide Number Placeholder 3"/>
          <p:cNvSpPr>
            <a:spLocks noGrp="1"/>
          </p:cNvSpPr>
          <p:nvPr>
            <p:ph type="sldNum" sz="quarter" idx="10"/>
          </p:nvPr>
        </p:nvSpPr>
        <p:spPr/>
        <p:txBody>
          <a:bodyPr/>
          <a:lstStyle/>
          <a:p>
            <a:pPr>
              <a:defRPr/>
            </a:pPr>
            <a:fld id="{78997615-6873-405D-B80D-4D52F6DDA5E8}" type="slidenum">
              <a:rPr lang="en-US" altLang="zh-CN">
                <a:solidFill>
                  <a:srgbClr val="000000"/>
                </a:solidFill>
                <a:cs typeface="+mn-cs"/>
              </a:rPr>
              <a:pPr>
                <a:defRPr/>
              </a:pPr>
              <a:t>28</a:t>
            </a:fld>
            <a:endParaRPr lang="en-US" altLang="zh-CN" dirty="0">
              <a:solidFill>
                <a:srgbClr val="000000"/>
              </a:solidFill>
              <a:cs typeface="+mn-cs"/>
            </a:endParaRPr>
          </a:p>
        </p:txBody>
      </p:sp>
      <p:sp>
        <p:nvSpPr>
          <p:cNvPr id="5" name="Date Placeholder 4"/>
          <p:cNvSpPr>
            <a:spLocks noGrp="1"/>
          </p:cNvSpPr>
          <p:nvPr>
            <p:ph type="dt" sz="half" idx="4294967295"/>
          </p:nvPr>
        </p:nvSpPr>
        <p:spPr>
          <a:xfrm>
            <a:off x="1981200" y="6299200"/>
            <a:ext cx="4389438" cy="457200"/>
          </a:xfrm>
          <a:prstGeom prst="rect">
            <a:avLst/>
          </a:prstGeom>
        </p:spPr>
        <p:txBody>
          <a:bodyPr/>
          <a:lstStyle/>
          <a:p>
            <a:pPr algn="ctr">
              <a:defRPr/>
            </a:pPr>
            <a:endParaRPr lang="en-US" b="0" dirty="0">
              <a:solidFill>
                <a:srgbClr val="000000"/>
              </a:solidFill>
              <a:latin typeface="Times New Roman" pitchFamily="18" charset="0"/>
              <a:ea typeface="+mn-ea"/>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4658" name="Rectangle 2"/>
          <p:cNvSpPr>
            <a:spLocks noGrp="1" noChangeArrowheads="1"/>
          </p:cNvSpPr>
          <p:nvPr>
            <p:ph type="title"/>
          </p:nvPr>
        </p:nvSpPr>
        <p:spPr/>
        <p:txBody>
          <a:bodyPr/>
          <a:lstStyle/>
          <a:p>
            <a:r>
              <a:rPr lang="en-US"/>
              <a:t>Implementing Locks with test&amp;set</a:t>
            </a:r>
          </a:p>
        </p:txBody>
      </p:sp>
      <p:sp>
        <p:nvSpPr>
          <p:cNvPr id="454659" name="Rectangle 3"/>
          <p:cNvSpPr>
            <a:spLocks noGrp="1" noChangeArrowheads="1"/>
          </p:cNvSpPr>
          <p:nvPr>
            <p:ph type="body" idx="1"/>
          </p:nvPr>
        </p:nvSpPr>
        <p:spPr>
          <a:xfrm>
            <a:off x="1676400" y="1504336"/>
            <a:ext cx="8839200" cy="5125065"/>
          </a:xfrm>
        </p:spPr>
        <p:txBody>
          <a:bodyPr>
            <a:normAutofit fontScale="85000" lnSpcReduction="20000"/>
          </a:bodyPr>
          <a:lstStyle/>
          <a:p>
            <a:pPr>
              <a:tabLst>
                <a:tab pos="1027113" algn="l"/>
                <a:tab pos="1377950" algn="l"/>
                <a:tab pos="1716088" algn="l"/>
              </a:tabLst>
            </a:pPr>
            <a:r>
              <a:rPr lang="en-US" dirty="0"/>
              <a:t>A simple solution:</a:t>
            </a:r>
          </a:p>
          <a:p>
            <a:pPr>
              <a:buNone/>
              <a:tabLst>
                <a:tab pos="1027113" algn="l"/>
                <a:tab pos="1377950" algn="l"/>
                <a:tab pos="1716088" algn="l"/>
              </a:tabLst>
            </a:pPr>
            <a:r>
              <a:rPr lang="en-US" dirty="0">
                <a:solidFill>
                  <a:srgbClr val="233AE1"/>
                </a:solidFill>
              </a:rPr>
              <a:t>		</a:t>
            </a:r>
            <a:r>
              <a:rPr lang="en-US" sz="2000" dirty="0" err="1">
                <a:latin typeface="Courier New" pitchFamily="49" charset="0"/>
              </a:rPr>
              <a:t>int</a:t>
            </a:r>
            <a:r>
              <a:rPr lang="en-US" sz="2000" dirty="0">
                <a:latin typeface="Courier New" pitchFamily="49" charset="0"/>
              </a:rPr>
              <a:t> value = 0; // Free</a:t>
            </a:r>
          </a:p>
          <a:p>
            <a:pPr>
              <a:buNone/>
              <a:tabLst>
                <a:tab pos="1027113" algn="l"/>
                <a:tab pos="1377950" algn="l"/>
                <a:tab pos="1716088" algn="l"/>
              </a:tabLst>
            </a:pPr>
            <a:r>
              <a:rPr lang="en-US" sz="2000" dirty="0">
                <a:latin typeface="Courier New" pitchFamily="49" charset="0"/>
              </a:rPr>
              <a:t>		Acquire() {</a:t>
            </a:r>
            <a:br>
              <a:rPr lang="en-US" sz="2000" dirty="0">
                <a:latin typeface="Courier New" pitchFamily="49" charset="0"/>
              </a:rPr>
            </a:br>
            <a:r>
              <a:rPr lang="en-US" sz="2000" dirty="0">
                <a:latin typeface="Courier New" pitchFamily="49" charset="0"/>
              </a:rPr>
              <a:t>		while (</a:t>
            </a:r>
            <a:r>
              <a:rPr lang="en-US" sz="2000" dirty="0" err="1">
                <a:latin typeface="Courier New" pitchFamily="49" charset="0"/>
              </a:rPr>
              <a:t>test&amp;set</a:t>
            </a:r>
            <a:r>
              <a:rPr lang="en-US" sz="2000" dirty="0">
                <a:latin typeface="Courier New" pitchFamily="49" charset="0"/>
              </a:rPr>
              <a:t>(value)); // while busy</a:t>
            </a:r>
            <a:br>
              <a:rPr lang="en-US" sz="2000" dirty="0">
                <a:latin typeface="Courier New" pitchFamily="49" charset="0"/>
              </a:rPr>
            </a:br>
            <a:r>
              <a:rPr lang="en-US" sz="2000" dirty="0">
                <a:latin typeface="Courier New" pitchFamily="49" charset="0"/>
              </a:rPr>
              <a:t>	}</a:t>
            </a:r>
          </a:p>
          <a:p>
            <a:pPr>
              <a:buNone/>
              <a:tabLst>
                <a:tab pos="1027113" algn="l"/>
                <a:tab pos="1377950" algn="l"/>
                <a:tab pos="1716088" algn="l"/>
              </a:tabLst>
            </a:pPr>
            <a:r>
              <a:rPr lang="en-US" sz="2000" dirty="0">
                <a:latin typeface="Courier New" pitchFamily="49" charset="0"/>
              </a:rPr>
              <a:t>		Release() {</a:t>
            </a:r>
            <a:br>
              <a:rPr lang="en-US" sz="2000" dirty="0">
                <a:latin typeface="Courier New" pitchFamily="49" charset="0"/>
              </a:rPr>
            </a:br>
            <a:r>
              <a:rPr lang="en-US" sz="2000" dirty="0">
                <a:latin typeface="Courier New" pitchFamily="49" charset="0"/>
              </a:rPr>
              <a:t>		value = 0;</a:t>
            </a:r>
            <a:br>
              <a:rPr lang="en-US" sz="2000" dirty="0">
                <a:latin typeface="Courier New" pitchFamily="49" charset="0"/>
              </a:rPr>
            </a:br>
            <a:r>
              <a:rPr lang="en-US" sz="2000" dirty="0">
                <a:latin typeface="Courier New" pitchFamily="49" charset="0"/>
              </a:rPr>
              <a:t>	}</a:t>
            </a:r>
          </a:p>
          <a:p>
            <a:pPr>
              <a:tabLst>
                <a:tab pos="1027113" algn="l"/>
                <a:tab pos="1377950" algn="l"/>
                <a:tab pos="1716088" algn="l"/>
              </a:tabLst>
            </a:pPr>
            <a:r>
              <a:rPr lang="en-US" dirty="0"/>
              <a:t>Explanation:</a:t>
            </a:r>
          </a:p>
          <a:p>
            <a:pPr lvl="1">
              <a:tabLst>
                <a:tab pos="1027113" algn="l"/>
                <a:tab pos="1377950" algn="l"/>
                <a:tab pos="1716088" algn="l"/>
              </a:tabLst>
            </a:pPr>
            <a:r>
              <a:rPr lang="en-US" dirty="0"/>
              <a:t>If lock is free, </a:t>
            </a:r>
            <a:r>
              <a:rPr lang="en-US" dirty="0" err="1"/>
              <a:t>test&amp;set</a:t>
            </a:r>
            <a:r>
              <a:rPr lang="en-US" dirty="0"/>
              <a:t> reads 0 and sets value=1, so lock is now busy.  It returns 0 so while exits.</a:t>
            </a:r>
          </a:p>
          <a:p>
            <a:pPr lvl="1">
              <a:tabLst>
                <a:tab pos="1027113" algn="l"/>
                <a:tab pos="1377950" algn="l"/>
                <a:tab pos="1716088" algn="l"/>
              </a:tabLst>
            </a:pPr>
            <a:r>
              <a:rPr lang="en-US" dirty="0"/>
              <a:t>If lock is busy, </a:t>
            </a:r>
            <a:r>
              <a:rPr lang="en-US" dirty="0" err="1"/>
              <a:t>test&amp;set</a:t>
            </a:r>
            <a:r>
              <a:rPr lang="en-US" dirty="0"/>
              <a:t> reads 1 and sets value=1 (no change). It returns 1, so while loop continues</a:t>
            </a:r>
          </a:p>
          <a:p>
            <a:pPr lvl="1">
              <a:tabLst>
                <a:tab pos="1027113" algn="l"/>
                <a:tab pos="1377950" algn="l"/>
                <a:tab pos="1716088" algn="l"/>
              </a:tabLst>
            </a:pPr>
            <a:r>
              <a:rPr lang="en-US" dirty="0"/>
              <a:t>When we set value = 0, someone else can get lock</a:t>
            </a:r>
          </a:p>
          <a:p>
            <a:pPr>
              <a:tabLst>
                <a:tab pos="1027113" algn="l"/>
                <a:tab pos="1377950" algn="l"/>
                <a:tab pos="1716088" algn="l"/>
              </a:tabLst>
            </a:pPr>
            <a:r>
              <a:rPr lang="en-US" dirty="0">
                <a:solidFill>
                  <a:schemeClr val="hlink"/>
                </a:solidFill>
              </a:rPr>
              <a:t>Busy-Waiting</a:t>
            </a:r>
            <a:r>
              <a:rPr lang="en-US" dirty="0"/>
              <a:t>: thread consumes cycles while waiting</a:t>
            </a:r>
          </a:p>
          <a:p>
            <a:pPr>
              <a:tabLst>
                <a:tab pos="1027113" algn="l"/>
                <a:tab pos="1377950" algn="l"/>
                <a:tab pos="1716088" algn="l"/>
              </a:tabLst>
            </a:pPr>
            <a:endParaRPr lang="en-US" dirty="0"/>
          </a:p>
          <a:p>
            <a:pPr>
              <a:tabLst>
                <a:tab pos="1027113" algn="l"/>
                <a:tab pos="1377950" algn="l"/>
                <a:tab pos="1716088" algn="l"/>
              </a:tabLst>
            </a:pPr>
            <a:endParaRPr lang="en-US" dirty="0"/>
          </a:p>
          <a:p>
            <a:pPr lvl="1">
              <a:tabLst>
                <a:tab pos="1027113" algn="l"/>
                <a:tab pos="1377950" algn="l"/>
                <a:tab pos="1716088" algn="l"/>
              </a:tabLst>
            </a:pPr>
            <a:endParaRPr lang="en-US" dirty="0"/>
          </a:p>
        </p:txBody>
      </p:sp>
      <p:sp>
        <p:nvSpPr>
          <p:cNvPr id="4" name="Slide Number Placeholder 3"/>
          <p:cNvSpPr>
            <a:spLocks noGrp="1"/>
          </p:cNvSpPr>
          <p:nvPr>
            <p:ph type="sldNum" sz="quarter" idx="10"/>
          </p:nvPr>
        </p:nvSpPr>
        <p:spPr>
          <a:xfrm>
            <a:off x="8077200" y="6299200"/>
            <a:ext cx="2133600" cy="457200"/>
          </a:xfrm>
        </p:spPr>
        <p:txBody>
          <a:bodyPr/>
          <a:lstStyle/>
          <a:p>
            <a:pPr>
              <a:defRPr/>
            </a:pPr>
            <a:fld id="{78997615-6873-405D-B80D-4D52F6DDA5E8}" type="slidenum">
              <a:rPr lang="en-US" altLang="zh-CN">
                <a:solidFill>
                  <a:srgbClr val="000000"/>
                </a:solidFill>
                <a:cs typeface="+mn-cs"/>
              </a:rPr>
              <a:pPr>
                <a:defRPr/>
              </a:pPr>
              <a:t>29</a:t>
            </a:fld>
            <a:endParaRPr lang="en-US" altLang="zh-CN" dirty="0">
              <a:solidFill>
                <a:srgbClr val="000000"/>
              </a:solidFill>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54659">
                                            <p:txEl>
                                              <p:pRg st="0" end="0"/>
                                            </p:txEl>
                                          </p:spTgt>
                                        </p:tgtEl>
                                        <p:attrNameLst>
                                          <p:attrName>style.visibility</p:attrName>
                                        </p:attrNameLst>
                                      </p:cBhvr>
                                      <p:to>
                                        <p:strVal val="visible"/>
                                      </p:to>
                                    </p:set>
                                    <p:anim calcmode="lin" valueType="num">
                                      <p:cBhvr additive="base">
                                        <p:cTn id="7" dur="500" fill="hold"/>
                                        <p:tgtEl>
                                          <p:spTgt spid="45465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5465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54659">
                                            <p:txEl>
                                              <p:pRg st="1" end="1"/>
                                            </p:txEl>
                                          </p:spTgt>
                                        </p:tgtEl>
                                        <p:attrNameLst>
                                          <p:attrName>style.visibility</p:attrName>
                                        </p:attrNameLst>
                                      </p:cBhvr>
                                      <p:to>
                                        <p:strVal val="visible"/>
                                      </p:to>
                                    </p:set>
                                    <p:anim calcmode="lin" valueType="num">
                                      <p:cBhvr additive="base">
                                        <p:cTn id="11" dur="500" fill="hold"/>
                                        <p:tgtEl>
                                          <p:spTgt spid="454659">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45465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54659">
                                            <p:txEl>
                                              <p:pRg st="2" end="2"/>
                                            </p:txEl>
                                          </p:spTgt>
                                        </p:tgtEl>
                                        <p:attrNameLst>
                                          <p:attrName>style.visibility</p:attrName>
                                        </p:attrNameLst>
                                      </p:cBhvr>
                                      <p:to>
                                        <p:strVal val="visible"/>
                                      </p:to>
                                    </p:set>
                                    <p:anim calcmode="lin" valueType="num">
                                      <p:cBhvr additive="base">
                                        <p:cTn id="15" dur="500" fill="hold"/>
                                        <p:tgtEl>
                                          <p:spTgt spid="454659">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454659">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454659">
                                            <p:txEl>
                                              <p:pRg st="3" end="3"/>
                                            </p:txEl>
                                          </p:spTgt>
                                        </p:tgtEl>
                                        <p:attrNameLst>
                                          <p:attrName>style.visibility</p:attrName>
                                        </p:attrNameLst>
                                      </p:cBhvr>
                                      <p:to>
                                        <p:strVal val="visible"/>
                                      </p:to>
                                    </p:set>
                                    <p:anim calcmode="lin" valueType="num">
                                      <p:cBhvr additive="base">
                                        <p:cTn id="19" dur="500" fill="hold"/>
                                        <p:tgtEl>
                                          <p:spTgt spid="454659">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5465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54659">
                                            <p:txEl>
                                              <p:pRg st="4" end="4"/>
                                            </p:txEl>
                                          </p:spTgt>
                                        </p:tgtEl>
                                        <p:attrNameLst>
                                          <p:attrName>style.visibility</p:attrName>
                                        </p:attrNameLst>
                                      </p:cBhvr>
                                      <p:to>
                                        <p:strVal val="visible"/>
                                      </p:to>
                                    </p:set>
                                    <p:anim calcmode="lin" valueType="num">
                                      <p:cBhvr additive="base">
                                        <p:cTn id="25" dur="500" fill="hold"/>
                                        <p:tgtEl>
                                          <p:spTgt spid="454659">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54659">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454659">
                                            <p:txEl>
                                              <p:pRg st="5" end="5"/>
                                            </p:txEl>
                                          </p:spTgt>
                                        </p:tgtEl>
                                        <p:attrNameLst>
                                          <p:attrName>style.visibility</p:attrName>
                                        </p:attrNameLst>
                                      </p:cBhvr>
                                      <p:to>
                                        <p:strVal val="visible"/>
                                      </p:to>
                                    </p:set>
                                    <p:anim calcmode="lin" valueType="num">
                                      <p:cBhvr additive="base">
                                        <p:cTn id="29" dur="500" fill="hold"/>
                                        <p:tgtEl>
                                          <p:spTgt spid="454659">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454659">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454659">
                                            <p:txEl>
                                              <p:pRg st="6" end="6"/>
                                            </p:txEl>
                                          </p:spTgt>
                                        </p:tgtEl>
                                        <p:attrNameLst>
                                          <p:attrName>style.visibility</p:attrName>
                                        </p:attrNameLst>
                                      </p:cBhvr>
                                      <p:to>
                                        <p:strVal val="visible"/>
                                      </p:to>
                                    </p:set>
                                    <p:anim calcmode="lin" valueType="num">
                                      <p:cBhvr additive="base">
                                        <p:cTn id="33" dur="500" fill="hold"/>
                                        <p:tgtEl>
                                          <p:spTgt spid="454659">
                                            <p:txEl>
                                              <p:pRg st="6" end="6"/>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454659">
                                            <p:txEl>
                                              <p:pRg st="6" end="6"/>
                                            </p:txEl>
                                          </p:spTgt>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454659">
                                            <p:txEl>
                                              <p:pRg st="7" end="7"/>
                                            </p:txEl>
                                          </p:spTgt>
                                        </p:tgtEl>
                                        <p:attrNameLst>
                                          <p:attrName>style.visibility</p:attrName>
                                        </p:attrNameLst>
                                      </p:cBhvr>
                                      <p:to>
                                        <p:strVal val="visible"/>
                                      </p:to>
                                    </p:set>
                                    <p:anim calcmode="lin" valueType="num">
                                      <p:cBhvr additive="base">
                                        <p:cTn id="37" dur="500" fill="hold"/>
                                        <p:tgtEl>
                                          <p:spTgt spid="454659">
                                            <p:txEl>
                                              <p:pRg st="7" end="7"/>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45465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454659">
                                            <p:txEl>
                                              <p:pRg st="8" end="8"/>
                                            </p:txEl>
                                          </p:spTgt>
                                        </p:tgtEl>
                                        <p:attrNameLst>
                                          <p:attrName>style.visibility</p:attrName>
                                        </p:attrNameLst>
                                      </p:cBhvr>
                                      <p:to>
                                        <p:strVal val="visible"/>
                                      </p:to>
                                    </p:set>
                                    <p:anim calcmode="lin" valueType="num">
                                      <p:cBhvr additive="base">
                                        <p:cTn id="43" dur="500" fill="hold"/>
                                        <p:tgtEl>
                                          <p:spTgt spid="454659">
                                            <p:txEl>
                                              <p:pRg st="8" end="8"/>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454659">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65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p:txBody>
          <a:bodyPr/>
          <a:lstStyle/>
          <a:p>
            <a:r>
              <a:rPr lang="en-US"/>
              <a:t>Atomic Operations</a:t>
            </a:r>
          </a:p>
        </p:txBody>
      </p:sp>
      <p:sp>
        <p:nvSpPr>
          <p:cNvPr id="410627" name="Rectangle 3"/>
          <p:cNvSpPr>
            <a:spLocks noGrp="1" noChangeArrowheads="1"/>
          </p:cNvSpPr>
          <p:nvPr>
            <p:ph type="body" idx="1"/>
          </p:nvPr>
        </p:nvSpPr>
        <p:spPr>
          <a:xfrm>
            <a:off x="1677988" y="1587501"/>
            <a:ext cx="8915400" cy="4613274"/>
          </a:xfrm>
        </p:spPr>
        <p:txBody>
          <a:bodyPr>
            <a:normAutofit fontScale="77500" lnSpcReduction="20000"/>
          </a:bodyPr>
          <a:lstStyle/>
          <a:p>
            <a:r>
              <a:rPr lang="en-US" dirty="0"/>
              <a:t>To understand a concurrent program, we need to know what the underlying indivisible operations are!</a:t>
            </a:r>
          </a:p>
          <a:p>
            <a:r>
              <a:rPr lang="en-US" dirty="0">
                <a:solidFill>
                  <a:schemeClr val="hlink"/>
                </a:solidFill>
              </a:rPr>
              <a:t>Atomic Operation</a:t>
            </a:r>
            <a:r>
              <a:rPr lang="en-US" dirty="0"/>
              <a:t>: an operation that always runs to completion or not at all</a:t>
            </a:r>
          </a:p>
          <a:p>
            <a:pPr lvl="1"/>
            <a:r>
              <a:rPr lang="en-US" dirty="0"/>
              <a:t>It is </a:t>
            </a:r>
            <a:r>
              <a:rPr lang="en-US" i="1" dirty="0"/>
              <a:t>indivisible: </a:t>
            </a:r>
            <a:r>
              <a:rPr lang="en-US" dirty="0"/>
              <a:t>it cannot be stopped in the middle and state cannot be modified by someone else in the middle</a:t>
            </a:r>
          </a:p>
          <a:p>
            <a:pPr lvl="1"/>
            <a:r>
              <a:rPr lang="en-US" dirty="0"/>
              <a:t>Fundamental building block – if no atomic operations, then have no way for threads to work together</a:t>
            </a:r>
          </a:p>
          <a:p>
            <a:r>
              <a:rPr lang="en-US" dirty="0"/>
              <a:t>On most machines, memory references and assignments (i.e. loads and stores) of words are atomic</a:t>
            </a:r>
          </a:p>
          <a:p>
            <a:r>
              <a:rPr lang="en-US" dirty="0"/>
              <a:t>Many instructions are not atomic</a:t>
            </a:r>
          </a:p>
          <a:p>
            <a:pPr lvl="1"/>
            <a:r>
              <a:rPr lang="en-US" dirty="0"/>
              <a:t>Double-precision floating point store often not atomic</a:t>
            </a:r>
          </a:p>
          <a:p>
            <a:pPr lvl="1"/>
            <a:r>
              <a:rPr lang="en-US" dirty="0"/>
              <a:t>VAX and IBM 360 had an instruction to copy a whole array</a:t>
            </a:r>
          </a:p>
          <a:p>
            <a:endParaRPr lang="en-US" dirty="0"/>
          </a:p>
        </p:txBody>
      </p:sp>
      <p:sp>
        <p:nvSpPr>
          <p:cNvPr id="4" name="Slide Number Placeholder 3"/>
          <p:cNvSpPr>
            <a:spLocks noGrp="1"/>
          </p:cNvSpPr>
          <p:nvPr>
            <p:ph type="sldNum" sz="quarter" idx="10"/>
          </p:nvPr>
        </p:nvSpPr>
        <p:spPr>
          <a:xfrm>
            <a:off x="8077200" y="6299200"/>
            <a:ext cx="2133600" cy="457200"/>
          </a:xfrm>
        </p:spPr>
        <p:txBody>
          <a:bodyPr/>
          <a:lstStyle/>
          <a:p>
            <a:pPr>
              <a:defRPr/>
            </a:pPr>
            <a:fld id="{78997615-6873-405D-B80D-4D52F6DDA5E8}" type="slidenum">
              <a:rPr lang="en-US" altLang="zh-CN">
                <a:solidFill>
                  <a:srgbClr val="000000"/>
                </a:solidFill>
                <a:cs typeface="+mn-cs"/>
              </a:rPr>
              <a:pPr>
                <a:defRPr/>
              </a:pPr>
              <a:t>3</a:t>
            </a:fld>
            <a:endParaRPr lang="en-US" altLang="zh-CN" dirty="0">
              <a:solidFill>
                <a:srgbClr val="000000"/>
              </a:solidFill>
              <a:cs typeface="+mn-cs"/>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5682" name="Rectangle 2"/>
          <p:cNvSpPr>
            <a:spLocks noGrp="1" noChangeArrowheads="1"/>
          </p:cNvSpPr>
          <p:nvPr>
            <p:ph type="title"/>
          </p:nvPr>
        </p:nvSpPr>
        <p:spPr/>
        <p:txBody>
          <a:bodyPr/>
          <a:lstStyle/>
          <a:p>
            <a:r>
              <a:rPr lang="en-US"/>
              <a:t>Problem: Busy-Waiting for Lock</a:t>
            </a:r>
          </a:p>
        </p:txBody>
      </p:sp>
      <p:sp>
        <p:nvSpPr>
          <p:cNvPr id="455683" name="Rectangle 3"/>
          <p:cNvSpPr>
            <a:spLocks noGrp="1" noChangeArrowheads="1"/>
          </p:cNvSpPr>
          <p:nvPr>
            <p:ph type="body" idx="1"/>
          </p:nvPr>
        </p:nvSpPr>
        <p:spPr>
          <a:xfrm>
            <a:off x="1854200" y="1582994"/>
            <a:ext cx="8534400" cy="5198806"/>
          </a:xfrm>
        </p:spPr>
        <p:txBody>
          <a:bodyPr>
            <a:normAutofit/>
          </a:bodyPr>
          <a:lstStyle/>
          <a:p>
            <a:pPr>
              <a:lnSpc>
                <a:spcPct val="80000"/>
              </a:lnSpc>
              <a:spcBef>
                <a:spcPct val="20000"/>
              </a:spcBef>
            </a:pPr>
            <a:r>
              <a:rPr lang="en-US" dirty="0"/>
              <a:t>Positives for this solution</a:t>
            </a:r>
          </a:p>
          <a:p>
            <a:pPr lvl="1">
              <a:lnSpc>
                <a:spcPct val="80000"/>
              </a:lnSpc>
              <a:spcBef>
                <a:spcPct val="20000"/>
              </a:spcBef>
            </a:pPr>
            <a:r>
              <a:rPr lang="en-US" dirty="0"/>
              <a:t>Interrupts are not disabled</a:t>
            </a:r>
          </a:p>
          <a:p>
            <a:pPr lvl="1">
              <a:lnSpc>
                <a:spcPct val="80000"/>
              </a:lnSpc>
              <a:spcBef>
                <a:spcPct val="20000"/>
              </a:spcBef>
            </a:pPr>
            <a:r>
              <a:rPr lang="en-US" dirty="0"/>
              <a:t>User code can use this lock</a:t>
            </a:r>
          </a:p>
          <a:p>
            <a:pPr lvl="1">
              <a:lnSpc>
                <a:spcPct val="80000"/>
              </a:lnSpc>
              <a:spcBef>
                <a:spcPct val="20000"/>
              </a:spcBef>
            </a:pPr>
            <a:r>
              <a:rPr lang="en-US" dirty="0"/>
              <a:t>Works on a multiprocessor</a:t>
            </a:r>
          </a:p>
          <a:p>
            <a:pPr>
              <a:lnSpc>
                <a:spcPct val="80000"/>
              </a:lnSpc>
              <a:spcBef>
                <a:spcPct val="20000"/>
              </a:spcBef>
            </a:pPr>
            <a:r>
              <a:rPr lang="en-US" dirty="0"/>
              <a:t>Negatives</a:t>
            </a:r>
          </a:p>
          <a:p>
            <a:pPr lvl="1">
              <a:lnSpc>
                <a:spcPct val="80000"/>
              </a:lnSpc>
              <a:spcBef>
                <a:spcPct val="20000"/>
              </a:spcBef>
            </a:pPr>
            <a:r>
              <a:rPr lang="en-US" dirty="0"/>
              <a:t>Inefficient, because the busy-waiting thread will consume cycles waiting idly</a:t>
            </a:r>
          </a:p>
          <a:p>
            <a:pPr lvl="1">
              <a:lnSpc>
                <a:spcPct val="80000"/>
              </a:lnSpc>
              <a:spcBef>
                <a:spcPct val="20000"/>
              </a:spcBef>
            </a:pPr>
            <a:r>
              <a:rPr lang="en-US" dirty="0"/>
              <a:t>Waiting thread may take cycles away from thread holding lock</a:t>
            </a:r>
          </a:p>
          <a:p>
            <a:pPr lvl="2">
              <a:lnSpc>
                <a:spcPct val="80000"/>
              </a:lnSpc>
            </a:pPr>
            <a:r>
              <a:rPr lang="en-US" dirty="0">
                <a:solidFill>
                  <a:schemeClr val="hlink"/>
                </a:solidFill>
              </a:rPr>
              <a:t>Priority Inversion</a:t>
            </a:r>
            <a:r>
              <a:rPr lang="en-US" dirty="0"/>
              <a:t>: For priority-based scheduling, if busy-waiting thread has higher priority than thread holding lock </a:t>
            </a:r>
            <a:r>
              <a:rPr lang="en-US" dirty="0">
                <a:sym typeface="Symbol" pitchFamily="18" charset="2"/>
              </a:rPr>
              <a:t> no progress!</a:t>
            </a:r>
          </a:p>
          <a:p>
            <a:pPr lvl="2">
              <a:lnSpc>
                <a:spcPct val="80000"/>
              </a:lnSpc>
            </a:pPr>
            <a:r>
              <a:rPr lang="en-US" dirty="0">
                <a:sym typeface="Symbol" pitchFamily="18" charset="2"/>
              </a:rPr>
              <a:t>Round-robin scheduling is OK</a:t>
            </a:r>
          </a:p>
        </p:txBody>
      </p:sp>
      <p:pic>
        <p:nvPicPr>
          <p:cNvPr id="455689" name="Picture 9" descr="MCj02854320000[1]"/>
          <p:cNvPicPr>
            <a:picLocks noChangeAspect="1" noChangeArrowheads="1"/>
          </p:cNvPicPr>
          <p:nvPr/>
        </p:nvPicPr>
        <p:blipFill>
          <a:blip r:embed="rId3" cstate="print"/>
          <a:srcRect/>
          <a:stretch>
            <a:fillRect/>
          </a:stretch>
        </p:blipFill>
        <p:spPr bwMode="auto">
          <a:xfrm>
            <a:off x="8331201" y="1739900"/>
            <a:ext cx="1851025" cy="1785938"/>
          </a:xfrm>
          <a:prstGeom prst="rect">
            <a:avLst/>
          </a:prstGeom>
          <a:noFill/>
        </p:spPr>
      </p:pic>
      <p:sp>
        <p:nvSpPr>
          <p:cNvPr id="5" name="Slide Number Placeholder 3"/>
          <p:cNvSpPr>
            <a:spLocks noGrp="1"/>
          </p:cNvSpPr>
          <p:nvPr>
            <p:ph type="sldNum" sz="quarter" idx="10"/>
          </p:nvPr>
        </p:nvSpPr>
        <p:spPr>
          <a:xfrm>
            <a:off x="8077200" y="6299200"/>
            <a:ext cx="2133600" cy="457200"/>
          </a:xfrm>
        </p:spPr>
        <p:txBody>
          <a:bodyPr/>
          <a:lstStyle/>
          <a:p>
            <a:pPr>
              <a:defRPr/>
            </a:pPr>
            <a:fld id="{78997615-6873-405D-B80D-4D52F6DDA5E8}" type="slidenum">
              <a:rPr lang="en-US" altLang="zh-CN">
                <a:solidFill>
                  <a:srgbClr val="000000"/>
                </a:solidFill>
                <a:cs typeface="+mn-cs"/>
              </a:rPr>
              <a:pPr>
                <a:defRPr/>
              </a:pPr>
              <a:t>30</a:t>
            </a:fld>
            <a:endParaRPr lang="en-US" altLang="zh-CN" dirty="0">
              <a:solidFill>
                <a:srgbClr val="000000"/>
              </a:solidFill>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55683">
                                            <p:txEl>
                                              <p:pRg st="0" end="0"/>
                                            </p:txEl>
                                          </p:spTgt>
                                        </p:tgtEl>
                                        <p:attrNameLst>
                                          <p:attrName>style.visibility</p:attrName>
                                        </p:attrNameLst>
                                      </p:cBhvr>
                                      <p:to>
                                        <p:strVal val="visible"/>
                                      </p:to>
                                    </p:set>
                                    <p:anim calcmode="lin" valueType="num">
                                      <p:cBhvr additive="base">
                                        <p:cTn id="7" dur="500" fill="hold"/>
                                        <p:tgtEl>
                                          <p:spTgt spid="45568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556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55683">
                                            <p:txEl>
                                              <p:pRg st="1" end="1"/>
                                            </p:txEl>
                                          </p:spTgt>
                                        </p:tgtEl>
                                        <p:attrNameLst>
                                          <p:attrName>style.visibility</p:attrName>
                                        </p:attrNameLst>
                                      </p:cBhvr>
                                      <p:to>
                                        <p:strVal val="visible"/>
                                      </p:to>
                                    </p:set>
                                    <p:anim calcmode="lin" valueType="num">
                                      <p:cBhvr additive="base">
                                        <p:cTn id="13" dur="500" fill="hold"/>
                                        <p:tgtEl>
                                          <p:spTgt spid="45568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45568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455683">
                                            <p:txEl>
                                              <p:pRg st="2" end="2"/>
                                            </p:txEl>
                                          </p:spTgt>
                                        </p:tgtEl>
                                        <p:attrNameLst>
                                          <p:attrName>style.visibility</p:attrName>
                                        </p:attrNameLst>
                                      </p:cBhvr>
                                      <p:to>
                                        <p:strVal val="visible"/>
                                      </p:to>
                                    </p:set>
                                    <p:anim calcmode="lin" valueType="num">
                                      <p:cBhvr additive="base">
                                        <p:cTn id="19" dur="500" fill="hold"/>
                                        <p:tgtEl>
                                          <p:spTgt spid="45568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5568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55683">
                                            <p:txEl>
                                              <p:pRg st="3" end="3"/>
                                            </p:txEl>
                                          </p:spTgt>
                                        </p:tgtEl>
                                        <p:attrNameLst>
                                          <p:attrName>style.visibility</p:attrName>
                                        </p:attrNameLst>
                                      </p:cBhvr>
                                      <p:to>
                                        <p:strVal val="visible"/>
                                      </p:to>
                                    </p:set>
                                    <p:anim calcmode="lin" valueType="num">
                                      <p:cBhvr additive="base">
                                        <p:cTn id="25" dur="500" fill="hold"/>
                                        <p:tgtEl>
                                          <p:spTgt spid="455683">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5568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455683">
                                            <p:txEl>
                                              <p:pRg st="4" end="4"/>
                                            </p:txEl>
                                          </p:spTgt>
                                        </p:tgtEl>
                                        <p:attrNameLst>
                                          <p:attrName>style.visibility</p:attrName>
                                        </p:attrNameLst>
                                      </p:cBhvr>
                                      <p:to>
                                        <p:strVal val="visible"/>
                                      </p:to>
                                    </p:set>
                                    <p:anim calcmode="lin" valueType="num">
                                      <p:cBhvr additive="base">
                                        <p:cTn id="31" dur="500" fill="hold"/>
                                        <p:tgtEl>
                                          <p:spTgt spid="455683">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45568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455683">
                                            <p:txEl>
                                              <p:pRg st="5" end="5"/>
                                            </p:txEl>
                                          </p:spTgt>
                                        </p:tgtEl>
                                        <p:attrNameLst>
                                          <p:attrName>style.visibility</p:attrName>
                                        </p:attrNameLst>
                                      </p:cBhvr>
                                      <p:to>
                                        <p:strVal val="visible"/>
                                      </p:to>
                                    </p:set>
                                    <p:anim calcmode="lin" valueType="num">
                                      <p:cBhvr additive="base">
                                        <p:cTn id="37" dur="500" fill="hold"/>
                                        <p:tgtEl>
                                          <p:spTgt spid="455683">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45568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455683">
                                            <p:txEl>
                                              <p:pRg st="6" end="6"/>
                                            </p:txEl>
                                          </p:spTgt>
                                        </p:tgtEl>
                                        <p:attrNameLst>
                                          <p:attrName>style.visibility</p:attrName>
                                        </p:attrNameLst>
                                      </p:cBhvr>
                                      <p:to>
                                        <p:strVal val="visible"/>
                                      </p:to>
                                    </p:set>
                                    <p:anim calcmode="lin" valueType="num">
                                      <p:cBhvr additive="base">
                                        <p:cTn id="43" dur="500" fill="hold"/>
                                        <p:tgtEl>
                                          <p:spTgt spid="455683">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455683">
                                            <p:txEl>
                                              <p:pRg st="6" end="6"/>
                                            </p:txEl>
                                          </p:spTgt>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455683">
                                            <p:txEl>
                                              <p:pRg st="7" end="7"/>
                                            </p:txEl>
                                          </p:spTgt>
                                        </p:tgtEl>
                                        <p:attrNameLst>
                                          <p:attrName>style.visibility</p:attrName>
                                        </p:attrNameLst>
                                      </p:cBhvr>
                                      <p:to>
                                        <p:strVal val="visible"/>
                                      </p:to>
                                    </p:set>
                                    <p:anim calcmode="lin" valueType="num">
                                      <p:cBhvr additive="base">
                                        <p:cTn id="47" dur="500" fill="hold"/>
                                        <p:tgtEl>
                                          <p:spTgt spid="455683">
                                            <p:txEl>
                                              <p:pRg st="7" end="7"/>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455683">
                                            <p:txEl>
                                              <p:pRg st="7" end="7"/>
                                            </p:txEl>
                                          </p:spTgt>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455683">
                                            <p:txEl>
                                              <p:pRg st="8" end="8"/>
                                            </p:txEl>
                                          </p:spTgt>
                                        </p:tgtEl>
                                        <p:attrNameLst>
                                          <p:attrName>style.visibility</p:attrName>
                                        </p:attrNameLst>
                                      </p:cBhvr>
                                      <p:to>
                                        <p:strVal val="visible"/>
                                      </p:to>
                                    </p:set>
                                    <p:anim calcmode="lin" valueType="num">
                                      <p:cBhvr additive="base">
                                        <p:cTn id="51" dur="500" fill="hold"/>
                                        <p:tgtEl>
                                          <p:spTgt spid="455683">
                                            <p:txEl>
                                              <p:pRg st="8" end="8"/>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455683">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683" grpId="0" build="p" bldLvl="2"/>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p:txBody>
          <a:bodyPr/>
          <a:lstStyle/>
          <a:p>
            <a:r>
              <a:rPr lang="en-US" dirty="0"/>
              <a:t>Higher-Level Primitives than Locks</a:t>
            </a:r>
          </a:p>
        </p:txBody>
      </p:sp>
      <p:sp>
        <p:nvSpPr>
          <p:cNvPr id="458755" name="Rectangle 3"/>
          <p:cNvSpPr>
            <a:spLocks noGrp="1" noChangeArrowheads="1"/>
          </p:cNvSpPr>
          <p:nvPr>
            <p:ph type="body" idx="1"/>
          </p:nvPr>
        </p:nvSpPr>
        <p:spPr>
          <a:xfrm>
            <a:off x="1752600" y="1474840"/>
            <a:ext cx="8763000" cy="5063613"/>
          </a:xfrm>
        </p:spPr>
        <p:txBody>
          <a:bodyPr>
            <a:normAutofit/>
          </a:bodyPr>
          <a:lstStyle/>
          <a:p>
            <a:r>
              <a:rPr lang="en-US" dirty="0"/>
              <a:t>Good primitives and practices important!</a:t>
            </a:r>
          </a:p>
          <a:p>
            <a:pPr lvl="1"/>
            <a:r>
              <a:rPr lang="en-US" dirty="0"/>
              <a:t>UNIX is pretty stable now, but up until about mid-80s (10 years after started), systems running UNIX would crash every week or so – concurrency bugs</a:t>
            </a:r>
          </a:p>
          <a:p>
            <a:r>
              <a:rPr lang="en-US" dirty="0"/>
              <a:t>Semaphores and Monitors next</a:t>
            </a:r>
          </a:p>
        </p:txBody>
      </p:sp>
      <p:sp>
        <p:nvSpPr>
          <p:cNvPr id="4" name="Slide Number Placeholder 3"/>
          <p:cNvSpPr>
            <a:spLocks noGrp="1"/>
          </p:cNvSpPr>
          <p:nvPr>
            <p:ph type="sldNum" sz="quarter" idx="10"/>
          </p:nvPr>
        </p:nvSpPr>
        <p:spPr>
          <a:xfrm>
            <a:off x="8077200" y="6299200"/>
            <a:ext cx="2133600" cy="457200"/>
          </a:xfrm>
        </p:spPr>
        <p:txBody>
          <a:bodyPr/>
          <a:lstStyle/>
          <a:p>
            <a:pPr>
              <a:defRPr/>
            </a:pPr>
            <a:fld id="{78997615-6873-405D-B80D-4D52F6DDA5E8}" type="slidenum">
              <a:rPr lang="en-US" altLang="zh-CN">
                <a:solidFill>
                  <a:srgbClr val="000000"/>
                </a:solidFill>
                <a:cs typeface="+mn-cs"/>
              </a:rPr>
              <a:pPr>
                <a:defRPr/>
              </a:pPr>
              <a:t>31</a:t>
            </a:fld>
            <a:endParaRPr lang="en-US" altLang="zh-CN" dirty="0">
              <a:solidFill>
                <a:srgbClr val="000000"/>
              </a:solidFill>
              <a:cs typeface="+mn-cs"/>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p:txBody>
          <a:bodyPr/>
          <a:lstStyle/>
          <a:p>
            <a:r>
              <a:rPr lang="en-US" dirty="0"/>
              <a:t>Semaphores</a:t>
            </a:r>
          </a:p>
        </p:txBody>
      </p:sp>
      <p:sp>
        <p:nvSpPr>
          <p:cNvPr id="459779" name="Rectangle 3"/>
          <p:cNvSpPr>
            <a:spLocks noGrp="1" noChangeArrowheads="1"/>
          </p:cNvSpPr>
          <p:nvPr>
            <p:ph type="body" idx="1"/>
          </p:nvPr>
        </p:nvSpPr>
        <p:spPr>
          <a:xfrm>
            <a:off x="1716088" y="1533832"/>
            <a:ext cx="8656944" cy="4984955"/>
          </a:xfrm>
        </p:spPr>
        <p:txBody>
          <a:bodyPr>
            <a:normAutofit fontScale="85000" lnSpcReduction="20000"/>
          </a:bodyPr>
          <a:lstStyle/>
          <a:p>
            <a:pPr>
              <a:spcBef>
                <a:spcPct val="25000"/>
              </a:spcBef>
            </a:pPr>
            <a:r>
              <a:rPr lang="en-US" dirty="0"/>
              <a:t>Semaphores are a kind of generalized “sleeping” lock</a:t>
            </a:r>
          </a:p>
          <a:p>
            <a:pPr lvl="1">
              <a:spcBef>
                <a:spcPct val="25000"/>
              </a:spcBef>
            </a:pPr>
            <a:r>
              <a:rPr lang="en-US" dirty="0"/>
              <a:t>Main synchronization primitive used in original UNIX</a:t>
            </a:r>
          </a:p>
          <a:p>
            <a:pPr>
              <a:spcBef>
                <a:spcPct val="25000"/>
              </a:spcBef>
            </a:pPr>
            <a:r>
              <a:rPr lang="en-US" dirty="0"/>
              <a:t>Definition: a Semaphore has a non-negative integer value and supports the following two operations:</a:t>
            </a:r>
          </a:p>
          <a:p>
            <a:pPr lvl="1">
              <a:spcBef>
                <a:spcPct val="25000"/>
              </a:spcBef>
            </a:pPr>
            <a:r>
              <a:rPr lang="en-US" dirty="0">
                <a:solidFill>
                  <a:schemeClr val="hlink"/>
                </a:solidFill>
              </a:rPr>
              <a:t>P():</a:t>
            </a:r>
            <a:r>
              <a:rPr lang="en-US" dirty="0"/>
              <a:t> an atomic operation that waits for semaphore to become positive, then decrements it by 1 </a:t>
            </a:r>
          </a:p>
          <a:p>
            <a:pPr lvl="2">
              <a:spcBef>
                <a:spcPct val="25000"/>
              </a:spcBef>
            </a:pPr>
            <a:r>
              <a:rPr lang="en-US" dirty="0"/>
              <a:t>Also called wait() or down()</a:t>
            </a:r>
          </a:p>
          <a:p>
            <a:pPr lvl="1">
              <a:spcBef>
                <a:spcPct val="25000"/>
              </a:spcBef>
            </a:pPr>
            <a:r>
              <a:rPr lang="en-US" dirty="0">
                <a:solidFill>
                  <a:schemeClr val="hlink"/>
                </a:solidFill>
              </a:rPr>
              <a:t>V():</a:t>
            </a:r>
            <a:r>
              <a:rPr lang="en-US" dirty="0"/>
              <a:t> an atomic operation that increments the semaphore by 1, waking up a waiting P, if any</a:t>
            </a:r>
          </a:p>
          <a:p>
            <a:pPr lvl="2">
              <a:spcBef>
                <a:spcPct val="25000"/>
              </a:spcBef>
            </a:pPr>
            <a:r>
              <a:rPr lang="en-US" dirty="0"/>
              <a:t>Also called signal() or up()</a:t>
            </a:r>
          </a:p>
          <a:p>
            <a:pPr lvl="1">
              <a:spcBef>
                <a:spcPct val="25000"/>
              </a:spcBef>
            </a:pPr>
            <a:r>
              <a:rPr lang="en-US" dirty="0"/>
              <a:t>Note that </a:t>
            </a:r>
            <a:r>
              <a:rPr lang="en-US" dirty="0">
                <a:solidFill>
                  <a:schemeClr val="hlink"/>
                </a:solidFill>
              </a:rPr>
              <a:t>P()</a:t>
            </a:r>
            <a:r>
              <a:rPr lang="en-US" dirty="0"/>
              <a:t> stands for “</a:t>
            </a:r>
            <a:r>
              <a:rPr lang="en-US" i="1" dirty="0" err="1"/>
              <a:t>proberen</a:t>
            </a:r>
            <a:r>
              <a:rPr lang="en-US" i="1" dirty="0"/>
              <a:t>” </a:t>
            </a:r>
            <a:r>
              <a:rPr lang="en-US" dirty="0"/>
              <a:t>(to test) and V stands for “</a:t>
            </a:r>
            <a:r>
              <a:rPr lang="en-US" i="1" dirty="0" err="1"/>
              <a:t>verhogen</a:t>
            </a:r>
            <a:r>
              <a:rPr lang="en-US" i="1" dirty="0"/>
              <a:t>”</a:t>
            </a:r>
            <a:r>
              <a:rPr lang="en-US" dirty="0"/>
              <a:t> (to increment) in Dutch</a:t>
            </a:r>
          </a:p>
        </p:txBody>
      </p:sp>
      <p:pic>
        <p:nvPicPr>
          <p:cNvPr id="459796" name="Picture 20" descr="MCj03641660000[1]"/>
          <p:cNvPicPr>
            <a:picLocks noChangeAspect="1" noChangeArrowheads="1"/>
          </p:cNvPicPr>
          <p:nvPr/>
        </p:nvPicPr>
        <p:blipFill>
          <a:blip r:embed="rId3" cstate="print"/>
          <a:srcRect/>
          <a:stretch>
            <a:fillRect/>
          </a:stretch>
        </p:blipFill>
        <p:spPr bwMode="auto">
          <a:xfrm>
            <a:off x="9829801" y="228601"/>
            <a:ext cx="473075" cy="917575"/>
          </a:xfrm>
          <a:prstGeom prst="rect">
            <a:avLst/>
          </a:prstGeom>
          <a:noFill/>
        </p:spPr>
      </p:pic>
      <p:sp>
        <p:nvSpPr>
          <p:cNvPr id="5" name="Slide Number Placeholder 3"/>
          <p:cNvSpPr>
            <a:spLocks noGrp="1"/>
          </p:cNvSpPr>
          <p:nvPr>
            <p:ph type="sldNum" sz="quarter" idx="10"/>
          </p:nvPr>
        </p:nvSpPr>
        <p:spPr>
          <a:xfrm>
            <a:off x="8077200" y="6299200"/>
            <a:ext cx="2133600" cy="457200"/>
          </a:xfrm>
        </p:spPr>
        <p:txBody>
          <a:bodyPr/>
          <a:lstStyle/>
          <a:p>
            <a:pPr>
              <a:defRPr/>
            </a:pPr>
            <a:fld id="{78997615-6873-405D-B80D-4D52F6DDA5E8}" type="slidenum">
              <a:rPr lang="en-US" altLang="zh-CN">
                <a:solidFill>
                  <a:srgbClr val="000000"/>
                </a:solidFill>
                <a:cs typeface="+mn-cs"/>
              </a:rPr>
              <a:pPr>
                <a:defRPr/>
              </a:pPr>
              <a:t>32</a:t>
            </a:fld>
            <a:endParaRPr lang="en-US" altLang="zh-CN" dirty="0">
              <a:solidFill>
                <a:srgbClr val="000000"/>
              </a:solidFill>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59779">
                                            <p:txEl>
                                              <p:pRg st="0" end="0"/>
                                            </p:txEl>
                                          </p:spTgt>
                                        </p:tgtEl>
                                        <p:attrNameLst>
                                          <p:attrName>style.visibility</p:attrName>
                                        </p:attrNameLst>
                                      </p:cBhvr>
                                      <p:to>
                                        <p:strVal val="visible"/>
                                      </p:to>
                                    </p:set>
                                    <p:anim calcmode="lin" valueType="num">
                                      <p:cBhvr additive="base">
                                        <p:cTn id="7" dur="500" fill="hold"/>
                                        <p:tgtEl>
                                          <p:spTgt spid="45977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5977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59779">
                                            <p:txEl>
                                              <p:pRg st="1" end="1"/>
                                            </p:txEl>
                                          </p:spTgt>
                                        </p:tgtEl>
                                        <p:attrNameLst>
                                          <p:attrName>style.visibility</p:attrName>
                                        </p:attrNameLst>
                                      </p:cBhvr>
                                      <p:to>
                                        <p:strVal val="visible"/>
                                      </p:to>
                                    </p:set>
                                    <p:anim calcmode="lin" valueType="num">
                                      <p:cBhvr additive="base">
                                        <p:cTn id="11" dur="500" fill="hold"/>
                                        <p:tgtEl>
                                          <p:spTgt spid="459779">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45977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459779">
                                            <p:txEl>
                                              <p:pRg st="2" end="2"/>
                                            </p:txEl>
                                          </p:spTgt>
                                        </p:tgtEl>
                                        <p:attrNameLst>
                                          <p:attrName>style.visibility</p:attrName>
                                        </p:attrNameLst>
                                      </p:cBhvr>
                                      <p:to>
                                        <p:strVal val="visible"/>
                                      </p:to>
                                    </p:set>
                                    <p:anim calcmode="lin" valueType="num">
                                      <p:cBhvr additive="base">
                                        <p:cTn id="17" dur="500" fill="hold"/>
                                        <p:tgtEl>
                                          <p:spTgt spid="459779">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45977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459779">
                                            <p:txEl>
                                              <p:pRg st="3" end="3"/>
                                            </p:txEl>
                                          </p:spTgt>
                                        </p:tgtEl>
                                        <p:attrNameLst>
                                          <p:attrName>style.visibility</p:attrName>
                                        </p:attrNameLst>
                                      </p:cBhvr>
                                      <p:to>
                                        <p:strVal val="visible"/>
                                      </p:to>
                                    </p:set>
                                    <p:anim calcmode="lin" valueType="num">
                                      <p:cBhvr additive="base">
                                        <p:cTn id="23" dur="500" fill="hold"/>
                                        <p:tgtEl>
                                          <p:spTgt spid="459779">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459779">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459779">
                                            <p:txEl>
                                              <p:pRg st="4" end="4"/>
                                            </p:txEl>
                                          </p:spTgt>
                                        </p:tgtEl>
                                        <p:attrNameLst>
                                          <p:attrName>style.visibility</p:attrName>
                                        </p:attrNameLst>
                                      </p:cBhvr>
                                      <p:to>
                                        <p:strVal val="visible"/>
                                      </p:to>
                                    </p:set>
                                    <p:anim calcmode="lin" valueType="num">
                                      <p:cBhvr additive="base">
                                        <p:cTn id="27" dur="500" fill="hold"/>
                                        <p:tgtEl>
                                          <p:spTgt spid="459779">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45977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459779">
                                            <p:txEl>
                                              <p:pRg st="5" end="5"/>
                                            </p:txEl>
                                          </p:spTgt>
                                        </p:tgtEl>
                                        <p:attrNameLst>
                                          <p:attrName>style.visibility</p:attrName>
                                        </p:attrNameLst>
                                      </p:cBhvr>
                                      <p:to>
                                        <p:strVal val="visible"/>
                                      </p:to>
                                    </p:set>
                                    <p:anim calcmode="lin" valueType="num">
                                      <p:cBhvr additive="base">
                                        <p:cTn id="33" dur="500" fill="hold"/>
                                        <p:tgtEl>
                                          <p:spTgt spid="459779">
                                            <p:txEl>
                                              <p:pRg st="5" end="5"/>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459779">
                                            <p:txEl>
                                              <p:pRg st="5" end="5"/>
                                            </p:txEl>
                                          </p:spTgt>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459779">
                                            <p:txEl>
                                              <p:pRg st="6" end="6"/>
                                            </p:txEl>
                                          </p:spTgt>
                                        </p:tgtEl>
                                        <p:attrNameLst>
                                          <p:attrName>style.visibility</p:attrName>
                                        </p:attrNameLst>
                                      </p:cBhvr>
                                      <p:to>
                                        <p:strVal val="visible"/>
                                      </p:to>
                                    </p:set>
                                    <p:anim calcmode="lin" valueType="num">
                                      <p:cBhvr additive="base">
                                        <p:cTn id="37" dur="500" fill="hold"/>
                                        <p:tgtEl>
                                          <p:spTgt spid="459779">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45977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459779">
                                            <p:txEl>
                                              <p:pRg st="7" end="7"/>
                                            </p:txEl>
                                          </p:spTgt>
                                        </p:tgtEl>
                                        <p:attrNameLst>
                                          <p:attrName>style.visibility</p:attrName>
                                        </p:attrNameLst>
                                      </p:cBhvr>
                                      <p:to>
                                        <p:strVal val="visible"/>
                                      </p:to>
                                    </p:set>
                                    <p:anim calcmode="lin" valueType="num">
                                      <p:cBhvr additive="base">
                                        <p:cTn id="43" dur="500" fill="hold"/>
                                        <p:tgtEl>
                                          <p:spTgt spid="459779">
                                            <p:txEl>
                                              <p:pRg st="7" end="7"/>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459779">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79"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Semaphore Operation</a:t>
            </a:r>
          </a:p>
        </p:txBody>
      </p:sp>
      <p:sp>
        <p:nvSpPr>
          <p:cNvPr id="4" name="Slide Number Placeholder 3"/>
          <p:cNvSpPr>
            <a:spLocks noGrp="1"/>
          </p:cNvSpPr>
          <p:nvPr>
            <p:ph type="sldNum" sz="quarter" idx="10"/>
          </p:nvPr>
        </p:nvSpPr>
        <p:spPr/>
        <p:txBody>
          <a:bodyPr/>
          <a:lstStyle/>
          <a:p>
            <a:pPr>
              <a:defRPr/>
            </a:pPr>
            <a:fld id="{78997615-6873-405D-B80D-4D52F6DDA5E8}" type="slidenum">
              <a:rPr lang="en-US" altLang="zh-CN">
                <a:solidFill>
                  <a:srgbClr val="000000"/>
                </a:solidFill>
                <a:cs typeface="+mn-cs"/>
              </a:rPr>
              <a:pPr>
                <a:defRPr/>
              </a:pPr>
              <a:t>33</a:t>
            </a:fld>
            <a:endParaRPr lang="en-US" altLang="zh-CN" dirty="0">
              <a:solidFill>
                <a:srgbClr val="000000"/>
              </a:solidFill>
              <a:cs typeface="+mn-cs"/>
            </a:endParaRPr>
          </a:p>
        </p:txBody>
      </p:sp>
      <p:sp>
        <p:nvSpPr>
          <p:cNvPr id="5" name="Rectangle 4"/>
          <p:cNvSpPr/>
          <p:nvPr/>
        </p:nvSpPr>
        <p:spPr>
          <a:xfrm>
            <a:off x="1892300" y="1595022"/>
            <a:ext cx="8013700" cy="452431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400" b="0" dirty="0" err="1">
                <a:solidFill>
                  <a:srgbClr val="000000"/>
                </a:solidFill>
                <a:latin typeface="Courier New" pitchFamily="49" charset="0"/>
                <a:cs typeface="Courier New" pitchFamily="49" charset="0"/>
              </a:rPr>
              <a:t>s.P</a:t>
            </a:r>
            <a:r>
              <a:rPr lang="en-US" sz="2400" b="0" dirty="0">
                <a:solidFill>
                  <a:srgbClr val="000000"/>
                </a:solidFill>
                <a:latin typeface="Courier New" pitchFamily="49" charset="0"/>
                <a:cs typeface="Courier New" pitchFamily="49" charset="0"/>
              </a:rPr>
              <a:t>(): </a:t>
            </a:r>
          </a:p>
          <a:p>
            <a:r>
              <a:rPr lang="en-US" sz="2400" b="0" dirty="0">
                <a:solidFill>
                  <a:srgbClr val="000000"/>
                </a:solidFill>
                <a:latin typeface="Courier New" pitchFamily="49" charset="0"/>
                <a:cs typeface="Courier New" pitchFamily="49" charset="0"/>
              </a:rPr>
              <a:t>if </a:t>
            </a:r>
            <a:r>
              <a:rPr lang="en-US" sz="2400" b="0" dirty="0" err="1">
                <a:solidFill>
                  <a:srgbClr val="000000"/>
                </a:solidFill>
                <a:latin typeface="Courier New" pitchFamily="49" charset="0"/>
                <a:cs typeface="Courier New" pitchFamily="49" charset="0"/>
              </a:rPr>
              <a:t>s.value</a:t>
            </a:r>
            <a:r>
              <a:rPr lang="en-US" sz="2400" b="0" dirty="0">
                <a:solidFill>
                  <a:srgbClr val="000000"/>
                </a:solidFill>
                <a:latin typeface="Courier New" pitchFamily="49" charset="0"/>
                <a:cs typeface="Courier New" pitchFamily="49" charset="0"/>
              </a:rPr>
              <a:t> &gt; 0</a:t>
            </a:r>
          </a:p>
          <a:p>
            <a:r>
              <a:rPr lang="en-US" sz="2400" b="0" dirty="0">
                <a:solidFill>
                  <a:srgbClr val="000000"/>
                </a:solidFill>
                <a:latin typeface="Courier New" pitchFamily="49" charset="0"/>
                <a:cs typeface="Courier New" pitchFamily="49" charset="0"/>
              </a:rPr>
              <a:t>  then decrement </a:t>
            </a:r>
            <a:r>
              <a:rPr lang="en-US" sz="2400" b="0" dirty="0" err="1">
                <a:solidFill>
                  <a:srgbClr val="000000"/>
                </a:solidFill>
                <a:latin typeface="Courier New" pitchFamily="49" charset="0"/>
                <a:cs typeface="Courier New" pitchFamily="49" charset="0"/>
              </a:rPr>
              <a:t>s.value</a:t>
            </a:r>
            <a:endParaRPr lang="en-US" sz="2400" b="0" dirty="0">
              <a:solidFill>
                <a:srgbClr val="000000"/>
              </a:solidFill>
              <a:latin typeface="Courier New" pitchFamily="49" charset="0"/>
              <a:cs typeface="Courier New" pitchFamily="49" charset="0"/>
            </a:endParaRPr>
          </a:p>
          <a:p>
            <a:r>
              <a:rPr lang="en-US" sz="2400" b="0" dirty="0">
                <a:solidFill>
                  <a:srgbClr val="000000"/>
                </a:solidFill>
                <a:latin typeface="Courier New" pitchFamily="49" charset="0"/>
                <a:cs typeface="Courier New" pitchFamily="49" charset="0"/>
              </a:rPr>
              <a:t>  else calling thread goes to   sleep(blocked on s in a FIFO queue)</a:t>
            </a:r>
          </a:p>
          <a:p>
            <a:r>
              <a:rPr lang="en-US" sz="2400" b="0" dirty="0" err="1">
                <a:solidFill>
                  <a:srgbClr val="000000"/>
                </a:solidFill>
                <a:latin typeface="Courier New" pitchFamily="49" charset="0"/>
                <a:cs typeface="Courier New" pitchFamily="49" charset="0"/>
              </a:rPr>
              <a:t>Endif</a:t>
            </a:r>
            <a:endParaRPr lang="en-US" sz="2400" b="0" dirty="0">
              <a:solidFill>
                <a:srgbClr val="000000"/>
              </a:solidFill>
              <a:latin typeface="Courier New" pitchFamily="49" charset="0"/>
              <a:cs typeface="Courier New" pitchFamily="49" charset="0"/>
            </a:endParaRPr>
          </a:p>
          <a:p>
            <a:endParaRPr lang="en-US" sz="2400" b="0" dirty="0">
              <a:solidFill>
                <a:srgbClr val="000000"/>
              </a:solidFill>
              <a:latin typeface="Courier New" pitchFamily="49" charset="0"/>
              <a:cs typeface="Courier New" pitchFamily="49" charset="0"/>
            </a:endParaRPr>
          </a:p>
          <a:p>
            <a:r>
              <a:rPr lang="en-US" sz="2400" b="0" dirty="0" err="1">
                <a:solidFill>
                  <a:srgbClr val="000000"/>
                </a:solidFill>
                <a:latin typeface="Courier New" pitchFamily="49" charset="0"/>
                <a:cs typeface="Courier New" pitchFamily="49" charset="0"/>
              </a:rPr>
              <a:t>s.V</a:t>
            </a:r>
            <a:r>
              <a:rPr lang="en-US" sz="2400" b="0" dirty="0">
                <a:solidFill>
                  <a:srgbClr val="000000"/>
                </a:solidFill>
                <a:latin typeface="Courier New" pitchFamily="49" charset="0"/>
                <a:cs typeface="Courier New" pitchFamily="49" charset="0"/>
              </a:rPr>
              <a:t>():</a:t>
            </a:r>
          </a:p>
          <a:p>
            <a:r>
              <a:rPr lang="en-US" sz="2400" b="0" dirty="0">
                <a:solidFill>
                  <a:srgbClr val="000000"/>
                </a:solidFill>
                <a:latin typeface="Courier New" pitchFamily="49" charset="0"/>
                <a:cs typeface="Courier New" pitchFamily="49" charset="0"/>
              </a:rPr>
              <a:t>if </a:t>
            </a:r>
            <a:r>
              <a:rPr lang="en-US" sz="2400" b="0">
                <a:solidFill>
                  <a:srgbClr val="000000"/>
                </a:solidFill>
                <a:latin typeface="Courier New" pitchFamily="49" charset="0"/>
                <a:cs typeface="Courier New" pitchFamily="49" charset="0"/>
              </a:rPr>
              <a:t>exist threads </a:t>
            </a:r>
            <a:r>
              <a:rPr lang="en-US" sz="2400" b="0" dirty="0">
                <a:solidFill>
                  <a:srgbClr val="000000"/>
                </a:solidFill>
                <a:latin typeface="Courier New" pitchFamily="49" charset="0"/>
                <a:cs typeface="Courier New" pitchFamily="49" charset="0"/>
              </a:rPr>
              <a:t>blocked on s</a:t>
            </a:r>
          </a:p>
          <a:p>
            <a:r>
              <a:rPr lang="en-US" sz="2400" b="0" dirty="0">
                <a:solidFill>
                  <a:srgbClr val="000000"/>
                </a:solidFill>
                <a:latin typeface="Courier New" pitchFamily="49" charset="0"/>
                <a:cs typeface="Courier New" pitchFamily="49" charset="0"/>
              </a:rPr>
              <a:t>  then awake one of them</a:t>
            </a:r>
          </a:p>
          <a:p>
            <a:r>
              <a:rPr lang="en-US" sz="2400" b="0" dirty="0">
                <a:solidFill>
                  <a:srgbClr val="000000"/>
                </a:solidFill>
                <a:latin typeface="Courier New" pitchFamily="49" charset="0"/>
                <a:cs typeface="Courier New" pitchFamily="49" charset="0"/>
              </a:rPr>
              <a:t>  else increment </a:t>
            </a:r>
            <a:r>
              <a:rPr lang="en-US" sz="2400" b="0" dirty="0" err="1">
                <a:solidFill>
                  <a:srgbClr val="000000"/>
                </a:solidFill>
                <a:latin typeface="Courier New" pitchFamily="49" charset="0"/>
                <a:cs typeface="Courier New" pitchFamily="49" charset="0"/>
              </a:rPr>
              <a:t>s.value</a:t>
            </a:r>
            <a:endParaRPr lang="en-US" sz="2400" b="0" dirty="0">
              <a:solidFill>
                <a:srgbClr val="000000"/>
              </a:solidFill>
              <a:latin typeface="Courier New" pitchFamily="49" charset="0"/>
              <a:cs typeface="Courier New" pitchFamily="49" charset="0"/>
            </a:endParaRPr>
          </a:p>
          <a:p>
            <a:r>
              <a:rPr lang="en-US" sz="2400" b="0" dirty="0" err="1">
                <a:solidFill>
                  <a:srgbClr val="000000"/>
                </a:solidFill>
                <a:latin typeface="Courier New" pitchFamily="49" charset="0"/>
                <a:cs typeface="Courier New" pitchFamily="49" charset="0"/>
              </a:rPr>
              <a:t>endif</a:t>
            </a:r>
            <a:endParaRPr lang="en-US" sz="2400" b="0" dirty="0">
              <a:solidFill>
                <a:srgbClr val="000000"/>
              </a:solidFill>
              <a:latin typeface="Courier New" pitchFamily="49" charset="0"/>
              <a:cs typeface="Courier New" pitchFamily="49"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r>
              <a:rPr lang="en-US"/>
              <a:t>Semaphores Like Integers Except</a:t>
            </a:r>
          </a:p>
        </p:txBody>
      </p:sp>
      <p:sp>
        <p:nvSpPr>
          <p:cNvPr id="460803" name="Rectangle 3"/>
          <p:cNvSpPr>
            <a:spLocks noGrp="1" noChangeArrowheads="1"/>
          </p:cNvSpPr>
          <p:nvPr>
            <p:ph type="body" idx="1"/>
          </p:nvPr>
        </p:nvSpPr>
        <p:spPr>
          <a:xfrm>
            <a:off x="1828800" y="1524001"/>
            <a:ext cx="8458200" cy="3982065"/>
          </a:xfrm>
        </p:spPr>
        <p:txBody>
          <a:bodyPr>
            <a:normAutofit fontScale="77500" lnSpcReduction="20000"/>
          </a:bodyPr>
          <a:lstStyle/>
          <a:p>
            <a:r>
              <a:rPr lang="en-US" dirty="0"/>
              <a:t>Semaphores are like integers, except</a:t>
            </a:r>
          </a:p>
          <a:p>
            <a:pPr lvl="1"/>
            <a:r>
              <a:rPr lang="en-US" dirty="0"/>
              <a:t>No negative values</a:t>
            </a:r>
          </a:p>
          <a:p>
            <a:pPr lvl="1"/>
            <a:r>
              <a:rPr lang="en-US" dirty="0"/>
              <a:t>Only operations allowed are P and V – can’t read or write value, except to set it initially</a:t>
            </a:r>
          </a:p>
          <a:p>
            <a:pPr lvl="1"/>
            <a:r>
              <a:rPr lang="en-US" dirty="0"/>
              <a:t>A thread’s P and V operations must be atomic with regard to another thread’s P and V operations</a:t>
            </a:r>
          </a:p>
          <a:p>
            <a:pPr lvl="2"/>
            <a:r>
              <a:rPr lang="en-US" dirty="0"/>
              <a:t>Two P’s together can’t decrement value below zero</a:t>
            </a:r>
          </a:p>
          <a:p>
            <a:pPr lvl="2"/>
            <a:r>
              <a:rPr lang="en-US" dirty="0"/>
              <a:t>Similarly, thread going to sleep in P won’t miss wakeup from V – even if they both happen at same time</a:t>
            </a:r>
          </a:p>
          <a:p>
            <a:r>
              <a:rPr lang="en-US" dirty="0"/>
              <a:t>Semaphore from railway analogy</a:t>
            </a:r>
          </a:p>
          <a:p>
            <a:pPr lvl="1"/>
            <a:r>
              <a:rPr lang="en-US" dirty="0"/>
              <a:t>Here is a semaphore initialized to 2 for resource control:</a:t>
            </a:r>
          </a:p>
          <a:p>
            <a:endParaRPr lang="en-US" dirty="0"/>
          </a:p>
        </p:txBody>
      </p:sp>
      <p:pic>
        <p:nvPicPr>
          <p:cNvPr id="460805" name="Picture 5" descr="MCj03073580000[1]"/>
          <p:cNvPicPr>
            <a:picLocks noChangeAspect="1" noChangeArrowheads="1"/>
          </p:cNvPicPr>
          <p:nvPr/>
        </p:nvPicPr>
        <p:blipFill>
          <a:blip r:embed="rId3" cstate="print"/>
          <a:srcRect/>
          <a:stretch>
            <a:fillRect/>
          </a:stretch>
        </p:blipFill>
        <p:spPr bwMode="auto">
          <a:xfrm>
            <a:off x="2971800" y="5673213"/>
            <a:ext cx="990600" cy="520700"/>
          </a:xfrm>
          <a:prstGeom prst="rect">
            <a:avLst/>
          </a:prstGeom>
          <a:noFill/>
        </p:spPr>
      </p:pic>
      <p:sp>
        <p:nvSpPr>
          <p:cNvPr id="460806" name="Line 6"/>
          <p:cNvSpPr>
            <a:spLocks noChangeShapeType="1"/>
          </p:cNvSpPr>
          <p:nvPr/>
        </p:nvSpPr>
        <p:spPr bwMode="auto">
          <a:xfrm>
            <a:off x="2514600" y="6282813"/>
            <a:ext cx="2209800" cy="0"/>
          </a:xfrm>
          <a:prstGeom prst="line">
            <a:avLst/>
          </a:prstGeom>
          <a:noFill/>
          <a:ln w="57150">
            <a:solidFill>
              <a:schemeClr val="tx1"/>
            </a:solidFill>
            <a:round/>
            <a:headEnd/>
            <a:tailEnd/>
          </a:ln>
          <a:effectLst/>
        </p:spPr>
        <p:txBody>
          <a:bodyPr vert="eaVert" wrap="none" anchor="ctr"/>
          <a:lstStyle/>
          <a:p>
            <a:pPr algn="ctr"/>
            <a:endParaRPr lang="en-US" b="0">
              <a:solidFill>
                <a:srgbClr val="000000"/>
              </a:solidFill>
              <a:latin typeface="Times New Roman" pitchFamily="18" charset="0"/>
              <a:ea typeface="+mn-ea"/>
              <a:cs typeface="+mn-cs"/>
            </a:endParaRPr>
          </a:p>
        </p:txBody>
      </p:sp>
      <p:pic>
        <p:nvPicPr>
          <p:cNvPr id="460808" name="Picture 8" descr="MCj03073580000[1]"/>
          <p:cNvPicPr>
            <a:picLocks noChangeAspect="1" noChangeArrowheads="1"/>
          </p:cNvPicPr>
          <p:nvPr/>
        </p:nvPicPr>
        <p:blipFill>
          <a:blip r:embed="rId3" cstate="print"/>
          <a:srcRect/>
          <a:stretch>
            <a:fillRect/>
          </a:stretch>
        </p:blipFill>
        <p:spPr bwMode="auto">
          <a:xfrm>
            <a:off x="3505200" y="5673213"/>
            <a:ext cx="990600" cy="520700"/>
          </a:xfrm>
          <a:prstGeom prst="rect">
            <a:avLst/>
          </a:prstGeom>
          <a:noFill/>
        </p:spPr>
      </p:pic>
      <p:pic>
        <p:nvPicPr>
          <p:cNvPr id="460809" name="Picture 9" descr="MCj03073580000[1]"/>
          <p:cNvPicPr>
            <a:picLocks noChangeAspect="1" noChangeArrowheads="1"/>
          </p:cNvPicPr>
          <p:nvPr/>
        </p:nvPicPr>
        <p:blipFill>
          <a:blip r:embed="rId3" cstate="print"/>
          <a:srcRect/>
          <a:stretch>
            <a:fillRect/>
          </a:stretch>
        </p:blipFill>
        <p:spPr bwMode="auto">
          <a:xfrm>
            <a:off x="2438400" y="5673213"/>
            <a:ext cx="990600" cy="520700"/>
          </a:xfrm>
          <a:prstGeom prst="rect">
            <a:avLst/>
          </a:prstGeom>
          <a:noFill/>
        </p:spPr>
      </p:pic>
      <p:sp>
        <p:nvSpPr>
          <p:cNvPr id="460810" name="Line 10"/>
          <p:cNvSpPr>
            <a:spLocks noChangeShapeType="1"/>
          </p:cNvSpPr>
          <p:nvPr/>
        </p:nvSpPr>
        <p:spPr bwMode="auto">
          <a:xfrm>
            <a:off x="5486400" y="5901813"/>
            <a:ext cx="2209800" cy="0"/>
          </a:xfrm>
          <a:prstGeom prst="line">
            <a:avLst/>
          </a:prstGeom>
          <a:noFill/>
          <a:ln w="38100">
            <a:solidFill>
              <a:schemeClr val="tx1"/>
            </a:solidFill>
            <a:round/>
            <a:headEnd/>
            <a:tailEn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460811" name="Line 11"/>
          <p:cNvSpPr>
            <a:spLocks noChangeShapeType="1"/>
          </p:cNvSpPr>
          <p:nvPr/>
        </p:nvSpPr>
        <p:spPr bwMode="auto">
          <a:xfrm>
            <a:off x="5486400" y="6740013"/>
            <a:ext cx="2209800" cy="0"/>
          </a:xfrm>
          <a:prstGeom prst="line">
            <a:avLst/>
          </a:prstGeom>
          <a:noFill/>
          <a:ln w="38100">
            <a:solidFill>
              <a:schemeClr val="tx1"/>
            </a:solidFill>
            <a:round/>
            <a:headEnd/>
            <a:tailEn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460812" name="Freeform 12"/>
          <p:cNvSpPr>
            <a:spLocks/>
          </p:cNvSpPr>
          <p:nvPr/>
        </p:nvSpPr>
        <p:spPr bwMode="auto">
          <a:xfrm>
            <a:off x="4724400" y="5901813"/>
            <a:ext cx="762000" cy="381000"/>
          </a:xfrm>
          <a:custGeom>
            <a:avLst/>
            <a:gdLst/>
            <a:ahLst/>
            <a:cxnLst>
              <a:cxn ang="0">
                <a:pos x="0" y="240"/>
              </a:cxn>
              <a:cxn ang="0">
                <a:pos x="144" y="240"/>
              </a:cxn>
              <a:cxn ang="0">
                <a:pos x="336" y="48"/>
              </a:cxn>
              <a:cxn ang="0">
                <a:pos x="480" y="0"/>
              </a:cxn>
            </a:cxnLst>
            <a:rect l="0" t="0" r="r" b="b"/>
            <a:pathLst>
              <a:path w="480" h="272">
                <a:moveTo>
                  <a:pt x="0" y="240"/>
                </a:moveTo>
                <a:cubicBezTo>
                  <a:pt x="44" y="256"/>
                  <a:pt x="88" y="272"/>
                  <a:pt x="144" y="240"/>
                </a:cubicBezTo>
                <a:cubicBezTo>
                  <a:pt x="200" y="208"/>
                  <a:pt x="280" y="88"/>
                  <a:pt x="336" y="48"/>
                </a:cubicBezTo>
                <a:cubicBezTo>
                  <a:pt x="392" y="8"/>
                  <a:pt x="436" y="4"/>
                  <a:pt x="480" y="0"/>
                </a:cubicBezTo>
              </a:path>
            </a:pathLst>
          </a:custGeom>
          <a:noFill/>
          <a:ln w="38100" cap="flat" cmpd="sng">
            <a:solidFill>
              <a:schemeClr val="tx1"/>
            </a:solidFill>
            <a:prstDash val="solid"/>
            <a:round/>
            <a:headEnd type="none" w="med" len="med"/>
            <a:tailEnd type="none"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460813" name="Freeform 13"/>
          <p:cNvSpPr>
            <a:spLocks/>
          </p:cNvSpPr>
          <p:nvPr/>
        </p:nvSpPr>
        <p:spPr bwMode="auto">
          <a:xfrm flipV="1">
            <a:off x="4724400" y="6282813"/>
            <a:ext cx="838200" cy="457200"/>
          </a:xfrm>
          <a:custGeom>
            <a:avLst/>
            <a:gdLst/>
            <a:ahLst/>
            <a:cxnLst>
              <a:cxn ang="0">
                <a:pos x="0" y="240"/>
              </a:cxn>
              <a:cxn ang="0">
                <a:pos x="144" y="240"/>
              </a:cxn>
              <a:cxn ang="0">
                <a:pos x="336" y="48"/>
              </a:cxn>
              <a:cxn ang="0">
                <a:pos x="480" y="0"/>
              </a:cxn>
            </a:cxnLst>
            <a:rect l="0" t="0" r="r" b="b"/>
            <a:pathLst>
              <a:path w="480" h="272">
                <a:moveTo>
                  <a:pt x="0" y="240"/>
                </a:moveTo>
                <a:cubicBezTo>
                  <a:pt x="44" y="256"/>
                  <a:pt x="88" y="272"/>
                  <a:pt x="144" y="240"/>
                </a:cubicBezTo>
                <a:cubicBezTo>
                  <a:pt x="200" y="208"/>
                  <a:pt x="280" y="88"/>
                  <a:pt x="336" y="48"/>
                </a:cubicBezTo>
                <a:cubicBezTo>
                  <a:pt x="392" y="8"/>
                  <a:pt x="436" y="4"/>
                  <a:pt x="480" y="0"/>
                </a:cubicBezTo>
              </a:path>
            </a:pathLst>
          </a:custGeom>
          <a:noFill/>
          <a:ln w="38100" cap="flat" cmpd="sng">
            <a:solidFill>
              <a:schemeClr val="tx1"/>
            </a:solidFill>
            <a:prstDash val="solid"/>
            <a:round/>
            <a:headEnd type="none" w="med" len="med"/>
            <a:tailEnd type="none"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460814" name="Freeform 14"/>
          <p:cNvSpPr>
            <a:spLocks/>
          </p:cNvSpPr>
          <p:nvPr/>
        </p:nvSpPr>
        <p:spPr bwMode="auto">
          <a:xfrm flipH="1">
            <a:off x="7696200" y="5901813"/>
            <a:ext cx="762000" cy="381000"/>
          </a:xfrm>
          <a:custGeom>
            <a:avLst/>
            <a:gdLst/>
            <a:ahLst/>
            <a:cxnLst>
              <a:cxn ang="0">
                <a:pos x="0" y="240"/>
              </a:cxn>
              <a:cxn ang="0">
                <a:pos x="144" y="240"/>
              </a:cxn>
              <a:cxn ang="0">
                <a:pos x="336" y="48"/>
              </a:cxn>
              <a:cxn ang="0">
                <a:pos x="480" y="0"/>
              </a:cxn>
            </a:cxnLst>
            <a:rect l="0" t="0" r="r" b="b"/>
            <a:pathLst>
              <a:path w="480" h="272">
                <a:moveTo>
                  <a:pt x="0" y="240"/>
                </a:moveTo>
                <a:cubicBezTo>
                  <a:pt x="44" y="256"/>
                  <a:pt x="88" y="272"/>
                  <a:pt x="144" y="240"/>
                </a:cubicBezTo>
                <a:cubicBezTo>
                  <a:pt x="200" y="208"/>
                  <a:pt x="280" y="88"/>
                  <a:pt x="336" y="48"/>
                </a:cubicBezTo>
                <a:cubicBezTo>
                  <a:pt x="392" y="8"/>
                  <a:pt x="436" y="4"/>
                  <a:pt x="480" y="0"/>
                </a:cubicBezTo>
              </a:path>
            </a:pathLst>
          </a:custGeom>
          <a:noFill/>
          <a:ln w="38100" cap="flat" cmpd="sng">
            <a:solidFill>
              <a:schemeClr val="tx1"/>
            </a:solidFill>
            <a:prstDash val="solid"/>
            <a:round/>
            <a:headEnd type="none" w="med" len="med"/>
            <a:tailEnd type="none"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460815" name="Freeform 15"/>
          <p:cNvSpPr>
            <a:spLocks/>
          </p:cNvSpPr>
          <p:nvPr/>
        </p:nvSpPr>
        <p:spPr bwMode="auto">
          <a:xfrm flipH="1" flipV="1">
            <a:off x="7696200" y="6282813"/>
            <a:ext cx="838200" cy="457200"/>
          </a:xfrm>
          <a:custGeom>
            <a:avLst/>
            <a:gdLst/>
            <a:ahLst/>
            <a:cxnLst>
              <a:cxn ang="0">
                <a:pos x="0" y="240"/>
              </a:cxn>
              <a:cxn ang="0">
                <a:pos x="144" y="240"/>
              </a:cxn>
              <a:cxn ang="0">
                <a:pos x="336" y="48"/>
              </a:cxn>
              <a:cxn ang="0">
                <a:pos x="480" y="0"/>
              </a:cxn>
            </a:cxnLst>
            <a:rect l="0" t="0" r="r" b="b"/>
            <a:pathLst>
              <a:path w="480" h="272">
                <a:moveTo>
                  <a:pt x="0" y="240"/>
                </a:moveTo>
                <a:cubicBezTo>
                  <a:pt x="44" y="256"/>
                  <a:pt x="88" y="272"/>
                  <a:pt x="144" y="240"/>
                </a:cubicBezTo>
                <a:cubicBezTo>
                  <a:pt x="200" y="208"/>
                  <a:pt x="280" y="88"/>
                  <a:pt x="336" y="48"/>
                </a:cubicBezTo>
                <a:cubicBezTo>
                  <a:pt x="392" y="8"/>
                  <a:pt x="436" y="4"/>
                  <a:pt x="480" y="0"/>
                </a:cubicBezTo>
              </a:path>
            </a:pathLst>
          </a:custGeom>
          <a:noFill/>
          <a:ln w="38100" cap="flat" cmpd="sng">
            <a:solidFill>
              <a:schemeClr val="tx1"/>
            </a:solidFill>
            <a:prstDash val="solid"/>
            <a:round/>
            <a:headEnd type="none" w="med" len="med"/>
            <a:tailEnd type="none"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460816" name="Line 16"/>
          <p:cNvSpPr>
            <a:spLocks noChangeShapeType="1"/>
          </p:cNvSpPr>
          <p:nvPr/>
        </p:nvSpPr>
        <p:spPr bwMode="auto">
          <a:xfrm>
            <a:off x="8458200" y="6282813"/>
            <a:ext cx="1447800" cy="0"/>
          </a:xfrm>
          <a:prstGeom prst="line">
            <a:avLst/>
          </a:prstGeom>
          <a:noFill/>
          <a:ln w="57150">
            <a:solidFill>
              <a:schemeClr val="tx1"/>
            </a:solidFill>
            <a:round/>
            <a:headEnd/>
            <a:tailEnd/>
          </a:ln>
          <a:effectLst/>
        </p:spPr>
        <p:txBody>
          <a:bodyPr vert="eaVert" wrap="none" anchor="ctr"/>
          <a:lstStyle/>
          <a:p>
            <a:pPr algn="ctr"/>
            <a:endParaRPr lang="en-US" b="0">
              <a:solidFill>
                <a:srgbClr val="000000"/>
              </a:solidFill>
              <a:latin typeface="Times New Roman" pitchFamily="18" charset="0"/>
              <a:ea typeface="+mn-ea"/>
              <a:cs typeface="+mn-cs"/>
            </a:endParaRPr>
          </a:p>
        </p:txBody>
      </p:sp>
      <p:pic>
        <p:nvPicPr>
          <p:cNvPr id="460817" name="Picture 17" descr="MCj03641660000[1]"/>
          <p:cNvPicPr>
            <a:picLocks noChangeAspect="1" noChangeArrowheads="1"/>
          </p:cNvPicPr>
          <p:nvPr/>
        </p:nvPicPr>
        <p:blipFill>
          <a:blip r:embed="rId4" cstate="print"/>
          <a:srcRect/>
          <a:stretch>
            <a:fillRect/>
          </a:stretch>
        </p:blipFill>
        <p:spPr bwMode="auto">
          <a:xfrm>
            <a:off x="4495801" y="5292214"/>
            <a:ext cx="473075" cy="917575"/>
          </a:xfrm>
          <a:prstGeom prst="rect">
            <a:avLst/>
          </a:prstGeom>
          <a:noFill/>
        </p:spPr>
      </p:pic>
      <p:sp>
        <p:nvSpPr>
          <p:cNvPr id="460818" name="Text Box 18"/>
          <p:cNvSpPr txBox="1">
            <a:spLocks noChangeArrowheads="1"/>
          </p:cNvSpPr>
          <p:nvPr/>
        </p:nvSpPr>
        <p:spPr bwMode="auto">
          <a:xfrm>
            <a:off x="2773871" y="6359013"/>
            <a:ext cx="840358" cy="369332"/>
          </a:xfrm>
          <a:prstGeom prst="rect">
            <a:avLst/>
          </a:prstGeom>
          <a:noFill/>
          <a:ln w="38100" algn="ctr">
            <a:noFill/>
            <a:miter lim="800000"/>
            <a:headEnd/>
            <a:tailEnd/>
          </a:ln>
          <a:effectLst/>
        </p:spPr>
        <p:txBody>
          <a:bodyPr wrap="none">
            <a:spAutoFit/>
          </a:bodyPr>
          <a:lstStyle/>
          <a:p>
            <a:pPr algn="ctr"/>
            <a:r>
              <a:rPr lang="en-US" b="0">
                <a:solidFill>
                  <a:srgbClr val="000000"/>
                </a:solidFill>
                <a:latin typeface="Times New Roman" pitchFamily="18" charset="0"/>
                <a:ea typeface="+mn-ea"/>
                <a:cs typeface="+mn-cs"/>
              </a:rPr>
              <a:t>Value=</a:t>
            </a:r>
          </a:p>
        </p:txBody>
      </p:sp>
      <p:sp>
        <p:nvSpPr>
          <p:cNvPr id="460822" name="Text Box 22"/>
          <p:cNvSpPr txBox="1">
            <a:spLocks noChangeArrowheads="1"/>
          </p:cNvSpPr>
          <p:nvPr/>
        </p:nvSpPr>
        <p:spPr bwMode="auto">
          <a:xfrm>
            <a:off x="3498034" y="6359013"/>
            <a:ext cx="300082" cy="369332"/>
          </a:xfrm>
          <a:prstGeom prst="rect">
            <a:avLst/>
          </a:prstGeom>
          <a:noFill/>
          <a:ln w="38100" algn="ctr">
            <a:noFill/>
            <a:miter lim="800000"/>
            <a:headEnd/>
            <a:tailEnd/>
          </a:ln>
          <a:effectLst/>
        </p:spPr>
        <p:txBody>
          <a:bodyPr wrap="none">
            <a:spAutoFit/>
          </a:bodyPr>
          <a:lstStyle/>
          <a:p>
            <a:pPr algn="ctr"/>
            <a:r>
              <a:rPr lang="en-US" b="0">
                <a:solidFill>
                  <a:srgbClr val="000000"/>
                </a:solidFill>
                <a:latin typeface="Times New Roman" pitchFamily="18" charset="0"/>
                <a:ea typeface="+mn-ea"/>
                <a:cs typeface="+mn-cs"/>
              </a:rPr>
              <a:t>2</a:t>
            </a:r>
          </a:p>
        </p:txBody>
      </p:sp>
      <p:sp>
        <p:nvSpPr>
          <p:cNvPr id="460823" name="Text Box 23"/>
          <p:cNvSpPr txBox="1">
            <a:spLocks noChangeArrowheads="1"/>
          </p:cNvSpPr>
          <p:nvPr/>
        </p:nvSpPr>
        <p:spPr bwMode="auto">
          <a:xfrm>
            <a:off x="3498034" y="6359013"/>
            <a:ext cx="300082" cy="369332"/>
          </a:xfrm>
          <a:prstGeom prst="rect">
            <a:avLst/>
          </a:prstGeom>
          <a:noFill/>
          <a:ln w="38100" algn="ctr">
            <a:noFill/>
            <a:miter lim="800000"/>
            <a:headEnd/>
            <a:tailEnd/>
          </a:ln>
          <a:effectLst/>
        </p:spPr>
        <p:txBody>
          <a:bodyPr wrap="none">
            <a:spAutoFit/>
          </a:bodyPr>
          <a:lstStyle/>
          <a:p>
            <a:pPr algn="ctr"/>
            <a:r>
              <a:rPr lang="en-US" b="0">
                <a:solidFill>
                  <a:srgbClr val="000000"/>
                </a:solidFill>
                <a:latin typeface="Times New Roman" pitchFamily="18" charset="0"/>
                <a:ea typeface="+mn-ea"/>
                <a:cs typeface="+mn-cs"/>
              </a:rPr>
              <a:t>1</a:t>
            </a:r>
          </a:p>
        </p:txBody>
      </p:sp>
      <p:sp>
        <p:nvSpPr>
          <p:cNvPr id="460824" name="Text Box 24"/>
          <p:cNvSpPr txBox="1">
            <a:spLocks noChangeArrowheads="1"/>
          </p:cNvSpPr>
          <p:nvPr/>
        </p:nvSpPr>
        <p:spPr bwMode="auto">
          <a:xfrm>
            <a:off x="3498034" y="6359013"/>
            <a:ext cx="300082" cy="369332"/>
          </a:xfrm>
          <a:prstGeom prst="rect">
            <a:avLst/>
          </a:prstGeom>
          <a:noFill/>
          <a:ln w="38100" algn="ctr">
            <a:noFill/>
            <a:miter lim="800000"/>
            <a:headEnd/>
            <a:tailEnd/>
          </a:ln>
          <a:effectLst/>
        </p:spPr>
        <p:txBody>
          <a:bodyPr wrap="none">
            <a:spAutoFit/>
          </a:bodyPr>
          <a:lstStyle/>
          <a:p>
            <a:pPr algn="ctr"/>
            <a:r>
              <a:rPr lang="en-US" b="0">
                <a:solidFill>
                  <a:srgbClr val="000000"/>
                </a:solidFill>
                <a:latin typeface="Times New Roman" pitchFamily="18" charset="0"/>
                <a:ea typeface="+mn-ea"/>
                <a:cs typeface="+mn-cs"/>
              </a:rPr>
              <a:t>0</a:t>
            </a:r>
          </a:p>
        </p:txBody>
      </p:sp>
      <p:sp>
        <p:nvSpPr>
          <p:cNvPr id="20" name="Slide Number Placeholder 3"/>
          <p:cNvSpPr>
            <a:spLocks noGrp="1"/>
          </p:cNvSpPr>
          <p:nvPr>
            <p:ph type="sldNum" sz="quarter" idx="10"/>
          </p:nvPr>
        </p:nvSpPr>
        <p:spPr>
          <a:xfrm>
            <a:off x="8077200" y="6299200"/>
            <a:ext cx="2133600" cy="457200"/>
          </a:xfrm>
        </p:spPr>
        <p:txBody>
          <a:bodyPr/>
          <a:lstStyle/>
          <a:p>
            <a:pPr>
              <a:defRPr/>
            </a:pPr>
            <a:fld id="{78997615-6873-405D-B80D-4D52F6DDA5E8}" type="slidenum">
              <a:rPr lang="en-US" altLang="zh-CN">
                <a:solidFill>
                  <a:srgbClr val="000000"/>
                </a:solidFill>
                <a:cs typeface="+mn-cs"/>
              </a:rPr>
              <a:pPr>
                <a:defRPr/>
              </a:pPr>
              <a:t>34</a:t>
            </a:fld>
            <a:endParaRPr lang="en-US" altLang="zh-CN" dirty="0">
              <a:solidFill>
                <a:srgbClr val="000000"/>
              </a:solidFill>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60803">
                                            <p:txEl>
                                              <p:pRg st="0" end="0"/>
                                            </p:txEl>
                                          </p:spTgt>
                                        </p:tgtEl>
                                        <p:attrNameLst>
                                          <p:attrName>style.visibility</p:attrName>
                                        </p:attrNameLst>
                                      </p:cBhvr>
                                      <p:to>
                                        <p:strVal val="visible"/>
                                      </p:to>
                                    </p:set>
                                    <p:anim calcmode="lin" valueType="num">
                                      <p:cBhvr additive="base">
                                        <p:cTn id="7" dur="500" fill="hold"/>
                                        <p:tgtEl>
                                          <p:spTgt spid="46080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608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60803">
                                            <p:txEl>
                                              <p:pRg st="1" end="1"/>
                                            </p:txEl>
                                          </p:spTgt>
                                        </p:tgtEl>
                                        <p:attrNameLst>
                                          <p:attrName>style.visibility</p:attrName>
                                        </p:attrNameLst>
                                      </p:cBhvr>
                                      <p:to>
                                        <p:strVal val="visible"/>
                                      </p:to>
                                    </p:set>
                                    <p:anim calcmode="lin" valueType="num">
                                      <p:cBhvr additive="base">
                                        <p:cTn id="13" dur="500" fill="hold"/>
                                        <p:tgtEl>
                                          <p:spTgt spid="46080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46080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460803">
                                            <p:txEl>
                                              <p:pRg st="2" end="2"/>
                                            </p:txEl>
                                          </p:spTgt>
                                        </p:tgtEl>
                                        <p:attrNameLst>
                                          <p:attrName>style.visibility</p:attrName>
                                        </p:attrNameLst>
                                      </p:cBhvr>
                                      <p:to>
                                        <p:strVal val="visible"/>
                                      </p:to>
                                    </p:set>
                                    <p:anim calcmode="lin" valueType="num">
                                      <p:cBhvr additive="base">
                                        <p:cTn id="19" dur="500" fill="hold"/>
                                        <p:tgtEl>
                                          <p:spTgt spid="46080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6080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60803">
                                            <p:txEl>
                                              <p:pRg st="3" end="3"/>
                                            </p:txEl>
                                          </p:spTgt>
                                        </p:tgtEl>
                                        <p:attrNameLst>
                                          <p:attrName>style.visibility</p:attrName>
                                        </p:attrNameLst>
                                      </p:cBhvr>
                                      <p:to>
                                        <p:strVal val="visible"/>
                                      </p:to>
                                    </p:set>
                                    <p:anim calcmode="lin" valueType="num">
                                      <p:cBhvr additive="base">
                                        <p:cTn id="25" dur="500" fill="hold"/>
                                        <p:tgtEl>
                                          <p:spTgt spid="460803">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60803">
                                            <p:txEl>
                                              <p:pRg st="3" end="3"/>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460803">
                                            <p:txEl>
                                              <p:pRg st="4" end="4"/>
                                            </p:txEl>
                                          </p:spTgt>
                                        </p:tgtEl>
                                        <p:attrNameLst>
                                          <p:attrName>style.visibility</p:attrName>
                                        </p:attrNameLst>
                                      </p:cBhvr>
                                      <p:to>
                                        <p:strVal val="visible"/>
                                      </p:to>
                                    </p:set>
                                    <p:anim calcmode="lin" valueType="num">
                                      <p:cBhvr additive="base">
                                        <p:cTn id="29" dur="500" fill="hold"/>
                                        <p:tgtEl>
                                          <p:spTgt spid="460803">
                                            <p:txEl>
                                              <p:pRg st="4" end="4"/>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460803">
                                            <p:txEl>
                                              <p:pRg st="4" end="4"/>
                                            </p:txEl>
                                          </p:spTgt>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460803">
                                            <p:txEl>
                                              <p:pRg st="5" end="5"/>
                                            </p:txEl>
                                          </p:spTgt>
                                        </p:tgtEl>
                                        <p:attrNameLst>
                                          <p:attrName>style.visibility</p:attrName>
                                        </p:attrNameLst>
                                      </p:cBhvr>
                                      <p:to>
                                        <p:strVal val="visible"/>
                                      </p:to>
                                    </p:set>
                                    <p:anim calcmode="lin" valueType="num">
                                      <p:cBhvr additive="base">
                                        <p:cTn id="33" dur="500" fill="hold"/>
                                        <p:tgtEl>
                                          <p:spTgt spid="460803">
                                            <p:txEl>
                                              <p:pRg st="5" end="5"/>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46080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460803">
                                            <p:txEl>
                                              <p:pRg st="6" end="6"/>
                                            </p:txEl>
                                          </p:spTgt>
                                        </p:tgtEl>
                                        <p:attrNameLst>
                                          <p:attrName>style.visibility</p:attrName>
                                        </p:attrNameLst>
                                      </p:cBhvr>
                                      <p:to>
                                        <p:strVal val="visible"/>
                                      </p:to>
                                    </p:set>
                                    <p:anim calcmode="lin" valueType="num">
                                      <p:cBhvr additive="base">
                                        <p:cTn id="39" dur="500" fill="hold"/>
                                        <p:tgtEl>
                                          <p:spTgt spid="460803">
                                            <p:txEl>
                                              <p:pRg st="6" end="6"/>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460803">
                                            <p:txEl>
                                              <p:pRg st="6" end="6"/>
                                            </p:txEl>
                                          </p:spTgt>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460803">
                                            <p:txEl>
                                              <p:pRg st="7" end="7"/>
                                            </p:txEl>
                                          </p:spTgt>
                                        </p:tgtEl>
                                        <p:attrNameLst>
                                          <p:attrName>style.visibility</p:attrName>
                                        </p:attrNameLst>
                                      </p:cBhvr>
                                      <p:to>
                                        <p:strVal val="visible"/>
                                      </p:to>
                                    </p:set>
                                    <p:anim calcmode="lin" valueType="num">
                                      <p:cBhvr additive="base">
                                        <p:cTn id="43" dur="500" fill="hold"/>
                                        <p:tgtEl>
                                          <p:spTgt spid="460803">
                                            <p:txEl>
                                              <p:pRg st="7" end="7"/>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46080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6080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0" presetClass="path" presetSubtype="0" accel="50000" decel="50000" fill="hold" nodeType="clickEffect">
                                  <p:stCondLst>
                                    <p:cond delay="0"/>
                                  </p:stCondLst>
                                  <p:childTnLst>
                                    <p:animMotion origin="layout" path="M 3.33333E-6 -2.22222E-6 C 0.04809 0.00556 0.09635 0.01111 0.12639 0.00741 C 0.15642 0.0037 0.15086 -0.01574 0.18055 -0.02222 C 0.21024 -0.0287 0.28142 -0.02986 0.30416 -0.03148 " pathEditMode="relative" ptsTypes="aaaA">
                                      <p:cBhvr>
                                        <p:cTn id="52" dur="2000" fill="hold"/>
                                        <p:tgtEl>
                                          <p:spTgt spid="460805"/>
                                        </p:tgtEl>
                                        <p:attrNameLst>
                                          <p:attrName>ppt_x</p:attrName>
                                          <p:attrName>ppt_y</p:attrName>
                                        </p:attrNameLst>
                                      </p:cBhvr>
                                    </p:animMotion>
                                  </p:childTnLst>
                                </p:cTn>
                              </p:par>
                              <p:par>
                                <p:cTn id="53" presetID="1" presetClass="exit" presetSubtype="0" fill="hold" grpId="0" nodeType="withEffect">
                                  <p:stCondLst>
                                    <p:cond delay="0"/>
                                  </p:stCondLst>
                                  <p:childTnLst>
                                    <p:set>
                                      <p:cBhvr>
                                        <p:cTn id="54" dur="1" fill="hold">
                                          <p:stCondLst>
                                            <p:cond delay="0"/>
                                          </p:stCondLst>
                                        </p:cTn>
                                        <p:tgtEl>
                                          <p:spTgt spid="460822"/>
                                        </p:tgtEl>
                                        <p:attrNameLst>
                                          <p:attrName>style.visibility</p:attrName>
                                        </p:attrNameLst>
                                      </p:cBhvr>
                                      <p:to>
                                        <p:strVal val="hidden"/>
                                      </p:to>
                                    </p:set>
                                  </p:childTnLst>
                                </p:cTn>
                              </p:par>
                              <p:par>
                                <p:cTn id="55" presetID="1" presetClass="entr" presetSubtype="0" fill="hold" grpId="1" nodeType="withEffect">
                                  <p:stCondLst>
                                    <p:cond delay="0"/>
                                  </p:stCondLst>
                                  <p:childTnLst>
                                    <p:set>
                                      <p:cBhvr>
                                        <p:cTn id="56" dur="1" fill="hold">
                                          <p:stCondLst>
                                            <p:cond delay="0"/>
                                          </p:stCondLst>
                                        </p:cTn>
                                        <p:tgtEl>
                                          <p:spTgt spid="46082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6080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0" presetClass="path" presetSubtype="0" accel="50000" decel="50000" fill="hold" nodeType="clickEffect">
                                  <p:stCondLst>
                                    <p:cond delay="0"/>
                                  </p:stCondLst>
                                  <p:childTnLst>
                                    <p:animMotion origin="layout" path="M 7.77778E-6 -1.48148E-6 C 0.02848 -0.00301 0.05695 -0.00579 0.08056 -1.48148E-6 C 0.10417 0.00579 0.12483 0.01968 0.14167 0.03519 C 0.15851 0.05069 0.16303 0.0831 0.18195 0.09259 C 0.20087 0.10208 0.23959 0.09352 0.25556 0.09259 " pathEditMode="relative" ptsTypes="aaaaA">
                                      <p:cBhvr>
                                        <p:cTn id="64" dur="2000" fill="hold"/>
                                        <p:tgtEl>
                                          <p:spTgt spid="460808"/>
                                        </p:tgtEl>
                                        <p:attrNameLst>
                                          <p:attrName>ppt_x</p:attrName>
                                          <p:attrName>ppt_y</p:attrName>
                                        </p:attrNameLst>
                                      </p:cBhvr>
                                    </p:animMotion>
                                  </p:childTnLst>
                                </p:cTn>
                              </p:par>
                              <p:par>
                                <p:cTn id="65" presetID="1" presetClass="exit" presetSubtype="0" fill="hold" grpId="0" nodeType="withEffect">
                                  <p:stCondLst>
                                    <p:cond delay="0"/>
                                  </p:stCondLst>
                                  <p:childTnLst>
                                    <p:set>
                                      <p:cBhvr>
                                        <p:cTn id="66" dur="1" fill="hold">
                                          <p:stCondLst>
                                            <p:cond delay="0"/>
                                          </p:stCondLst>
                                        </p:cTn>
                                        <p:tgtEl>
                                          <p:spTgt spid="460823"/>
                                        </p:tgtEl>
                                        <p:attrNameLst>
                                          <p:attrName>style.visibility</p:attrName>
                                        </p:attrNameLst>
                                      </p:cBhvr>
                                      <p:to>
                                        <p:strVal val="hidden"/>
                                      </p:to>
                                    </p:set>
                                  </p:childTnLst>
                                </p:cTn>
                              </p:par>
                              <p:par>
                                <p:cTn id="67" presetID="1" presetClass="entr" presetSubtype="0" fill="hold" grpId="0" nodeType="withEffect">
                                  <p:stCondLst>
                                    <p:cond delay="0"/>
                                  </p:stCondLst>
                                  <p:childTnLst>
                                    <p:set>
                                      <p:cBhvr>
                                        <p:cTn id="68" dur="1" fill="hold">
                                          <p:stCondLst>
                                            <p:cond delay="0"/>
                                          </p:stCondLst>
                                        </p:cTn>
                                        <p:tgtEl>
                                          <p:spTgt spid="46082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60809"/>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63" presetClass="path" presetSubtype="0" accel="50000" decel="50000" fill="hold" nodeType="clickEffect">
                                  <p:stCondLst>
                                    <p:cond delay="0"/>
                                  </p:stCondLst>
                                  <p:childTnLst>
                                    <p:animMotion origin="layout" path="M 0.00417 0.00462 L 0.11667 8.88067E-7 " pathEditMode="relative" rAng="0" ptsTypes="AA">
                                      <p:cBhvr>
                                        <p:cTn id="76" dur="2000" fill="hold"/>
                                        <p:tgtEl>
                                          <p:spTgt spid="460809"/>
                                        </p:tgtEl>
                                        <p:attrNameLst>
                                          <p:attrName>ppt_x</p:attrName>
                                          <p:attrName>ppt_y</p:attrName>
                                        </p:attrNameLst>
                                      </p:cBhvr>
                                      <p:rCtr x="5600" y="-2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03" grpId="0" build="p" bldLvl="2"/>
      <p:bldP spid="460822" grpId="0"/>
      <p:bldP spid="460823" grpId="0"/>
      <p:bldP spid="460823" grpId="1"/>
      <p:bldP spid="46082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Semaphores w/ </a:t>
            </a:r>
            <a:r>
              <a:rPr lang="en-US" dirty="0" err="1"/>
              <a:t>test&amp;set</a:t>
            </a:r>
            <a:endParaRPr lang="en-US" dirty="0"/>
          </a:p>
        </p:txBody>
      </p:sp>
      <p:sp>
        <p:nvSpPr>
          <p:cNvPr id="3" name="Content Placeholder 2"/>
          <p:cNvSpPr>
            <a:spLocks noGrp="1"/>
          </p:cNvSpPr>
          <p:nvPr>
            <p:ph idx="1"/>
          </p:nvPr>
        </p:nvSpPr>
        <p:spPr>
          <a:xfrm>
            <a:off x="1981200" y="1435101"/>
            <a:ext cx="8305800" cy="1028700"/>
          </a:xfrm>
        </p:spPr>
        <p:txBody>
          <a:bodyPr>
            <a:normAutofit fontScale="92500"/>
          </a:bodyPr>
          <a:lstStyle/>
          <a:p>
            <a:pPr marL="469900" lvl="1" indent="-469900">
              <a:buClr>
                <a:schemeClr val="bg2"/>
              </a:buClr>
              <a:buSzPct val="90000"/>
              <a:buFont typeface="Wingdings" pitchFamily="2" charset="2"/>
              <a:buChar char="]"/>
            </a:pPr>
            <a:r>
              <a:rPr lang="en-US" dirty="0" err="1">
                <a:latin typeface="Courier New" pitchFamily="49" charset="0"/>
              </a:rPr>
              <a:t>test&amp;set</a:t>
            </a:r>
            <a:r>
              <a:rPr lang="en-US" dirty="0">
                <a:solidFill>
                  <a:schemeClr val="hlink"/>
                </a:solidFill>
                <a:latin typeface="Courier New" pitchFamily="49" charset="0"/>
              </a:rPr>
              <a:t> </a:t>
            </a:r>
            <a:r>
              <a:rPr lang="en-US" dirty="0"/>
              <a:t>is still busy-waiting, but it only busy-waits to atomically check </a:t>
            </a:r>
            <a:r>
              <a:rPr lang="en-US" dirty="0">
                <a:latin typeface="Courier New" pitchFamily="49" charset="0"/>
                <a:cs typeface="Courier New" pitchFamily="49" charset="0"/>
              </a:rPr>
              <a:t>guard</a:t>
            </a:r>
            <a:r>
              <a:rPr lang="en-US" dirty="0"/>
              <a:t> value (very short)</a:t>
            </a:r>
          </a:p>
          <a:p>
            <a:pPr marL="469900" lvl="1" indent="-469900">
              <a:buClr>
                <a:schemeClr val="bg2"/>
              </a:buClr>
              <a:buSzPct val="90000"/>
              <a:buFont typeface="Wingdings" pitchFamily="2" charset="2"/>
              <a:buChar char="]"/>
            </a:pPr>
            <a:endParaRPr lang="en-US" dirty="0"/>
          </a:p>
          <a:p>
            <a:endParaRPr lang="en-US" dirty="0"/>
          </a:p>
        </p:txBody>
      </p:sp>
      <p:sp>
        <p:nvSpPr>
          <p:cNvPr id="4" name="Slide Number Placeholder 3"/>
          <p:cNvSpPr>
            <a:spLocks noGrp="1"/>
          </p:cNvSpPr>
          <p:nvPr>
            <p:ph type="sldNum" sz="quarter" idx="10"/>
          </p:nvPr>
        </p:nvSpPr>
        <p:spPr/>
        <p:txBody>
          <a:bodyPr/>
          <a:lstStyle/>
          <a:p>
            <a:pPr>
              <a:defRPr/>
            </a:pPr>
            <a:fld id="{78997615-6873-405D-B80D-4D52F6DDA5E8}" type="slidenum">
              <a:rPr lang="en-US" altLang="zh-CN">
                <a:solidFill>
                  <a:srgbClr val="000000"/>
                </a:solidFill>
                <a:cs typeface="+mn-cs"/>
              </a:rPr>
              <a:pPr>
                <a:defRPr/>
              </a:pPr>
              <a:t>35</a:t>
            </a:fld>
            <a:endParaRPr lang="en-US" altLang="zh-CN" dirty="0">
              <a:solidFill>
                <a:srgbClr val="000000"/>
              </a:solidFill>
              <a:cs typeface="+mn-cs"/>
            </a:endParaRPr>
          </a:p>
        </p:txBody>
      </p:sp>
      <p:sp>
        <p:nvSpPr>
          <p:cNvPr id="5" name="Text Box 5"/>
          <p:cNvSpPr txBox="1">
            <a:spLocks noChangeArrowheads="1"/>
          </p:cNvSpPr>
          <p:nvPr/>
        </p:nvSpPr>
        <p:spPr bwMode="auto">
          <a:xfrm>
            <a:off x="6005514" y="2209092"/>
            <a:ext cx="4662487" cy="3893374"/>
          </a:xfrm>
          <a:prstGeom prst="rect">
            <a:avLst/>
          </a:prstGeom>
          <a:noFill/>
          <a:ln w="38100" algn="ctr">
            <a:noFill/>
            <a:miter lim="800000"/>
            <a:headEnd/>
            <a:tailEnd/>
          </a:ln>
          <a:effectLst/>
        </p:spPr>
        <p:txBody>
          <a:bodyPr>
            <a:spAutoFit/>
          </a:bodyPr>
          <a:lstStyle/>
          <a:p>
            <a:pPr>
              <a:lnSpc>
                <a:spcPct val="90000"/>
              </a:lnSpc>
              <a:spcBef>
                <a:spcPct val="10000"/>
              </a:spcBef>
              <a:buSzPct val="100000"/>
              <a:tabLst>
                <a:tab pos="338138" algn="l"/>
                <a:tab pos="688975" algn="l"/>
                <a:tab pos="1027113" algn="l"/>
              </a:tabLst>
            </a:pPr>
            <a:endParaRPr lang="en-US" sz="1900" b="0" dirty="0">
              <a:solidFill>
                <a:srgbClr val="000000"/>
              </a:solidFill>
              <a:latin typeface="Courier New" pitchFamily="49" charset="0"/>
              <a:ea typeface="+mn-ea"/>
              <a:cs typeface="+mn-cs"/>
            </a:endParaRPr>
          </a:p>
          <a:p>
            <a:pPr>
              <a:lnSpc>
                <a:spcPct val="90000"/>
              </a:lnSpc>
              <a:spcBef>
                <a:spcPct val="10000"/>
              </a:spcBef>
              <a:buSzPct val="100000"/>
              <a:tabLst>
                <a:tab pos="338138" algn="l"/>
                <a:tab pos="688975" algn="l"/>
                <a:tab pos="1027113" algn="l"/>
              </a:tabLst>
            </a:pPr>
            <a:endParaRPr lang="en-US" sz="1900" b="0" dirty="0">
              <a:solidFill>
                <a:srgbClr val="000000"/>
              </a:solidFill>
              <a:latin typeface="Courier New" pitchFamily="49" charset="0"/>
              <a:ea typeface="+mn-ea"/>
              <a:cs typeface="+mn-cs"/>
            </a:endParaRPr>
          </a:p>
          <a:p>
            <a:pPr>
              <a:lnSpc>
                <a:spcPct val="90000"/>
              </a:lnSpc>
              <a:spcBef>
                <a:spcPct val="10000"/>
              </a:spcBef>
              <a:buSzPct val="100000"/>
              <a:tabLst>
                <a:tab pos="338138" algn="l"/>
                <a:tab pos="688975" algn="l"/>
                <a:tab pos="1027113" algn="l"/>
              </a:tabLst>
            </a:pPr>
            <a:endParaRPr lang="en-US" sz="1900" b="0" dirty="0">
              <a:solidFill>
                <a:srgbClr val="000000"/>
              </a:solidFill>
              <a:latin typeface="Courier New" pitchFamily="49" charset="0"/>
              <a:ea typeface="+mn-ea"/>
              <a:cs typeface="+mn-cs"/>
            </a:endParaRPr>
          </a:p>
          <a:p>
            <a:pPr>
              <a:lnSpc>
                <a:spcPct val="90000"/>
              </a:lnSpc>
              <a:spcBef>
                <a:spcPct val="10000"/>
              </a:spcBef>
              <a:buSzPct val="100000"/>
              <a:tabLst>
                <a:tab pos="338138" algn="l"/>
                <a:tab pos="688975" algn="l"/>
                <a:tab pos="1027113" algn="l"/>
              </a:tabLst>
            </a:pPr>
            <a:r>
              <a:rPr lang="en-US" sz="1900" b="0" dirty="0">
                <a:solidFill>
                  <a:srgbClr val="000000"/>
                </a:solidFill>
                <a:latin typeface="Courier New" pitchFamily="49" charset="0"/>
                <a:ea typeface="+mn-ea"/>
                <a:cs typeface="+mn-cs"/>
              </a:rPr>
              <a:t>V() {</a:t>
            </a:r>
            <a:br>
              <a:rPr lang="en-US" sz="1900" b="0" dirty="0">
                <a:solidFill>
                  <a:srgbClr val="000000"/>
                </a:solidFill>
                <a:latin typeface="Courier New" pitchFamily="49" charset="0"/>
                <a:ea typeface="+mn-ea"/>
                <a:cs typeface="+mn-cs"/>
              </a:rPr>
            </a:br>
            <a:r>
              <a:rPr lang="en-US" sz="1900" b="0" dirty="0">
                <a:solidFill>
                  <a:srgbClr val="000000"/>
                </a:solidFill>
                <a:latin typeface="Courier New" pitchFamily="49" charset="0"/>
                <a:ea typeface="+mn-ea"/>
                <a:cs typeface="+mn-cs"/>
              </a:rPr>
              <a:t>	// Short busy-wait time</a:t>
            </a:r>
            <a:br>
              <a:rPr lang="en-US" sz="1900" b="0" dirty="0">
                <a:solidFill>
                  <a:srgbClr val="000000"/>
                </a:solidFill>
                <a:latin typeface="Courier New" pitchFamily="49" charset="0"/>
                <a:ea typeface="+mn-ea"/>
                <a:cs typeface="+mn-cs"/>
              </a:rPr>
            </a:br>
            <a:r>
              <a:rPr lang="en-US" sz="1900" b="0" dirty="0">
                <a:solidFill>
                  <a:srgbClr val="000000"/>
                </a:solidFill>
                <a:latin typeface="Courier New" pitchFamily="49" charset="0"/>
                <a:ea typeface="+mn-ea"/>
                <a:cs typeface="+mn-cs"/>
              </a:rPr>
              <a:t>	</a:t>
            </a:r>
            <a:r>
              <a:rPr lang="en-US" sz="1900" b="0" dirty="0">
                <a:solidFill>
                  <a:srgbClr val="996633"/>
                </a:solidFill>
                <a:latin typeface="Courier New" pitchFamily="49" charset="0"/>
                <a:ea typeface="+mn-ea"/>
                <a:cs typeface="+mn-cs"/>
              </a:rPr>
              <a:t>while (</a:t>
            </a:r>
            <a:r>
              <a:rPr lang="en-US" sz="1900" b="0" dirty="0" err="1">
                <a:solidFill>
                  <a:srgbClr val="996633"/>
                </a:solidFill>
                <a:latin typeface="Courier New" pitchFamily="49" charset="0"/>
                <a:ea typeface="+mn-ea"/>
                <a:cs typeface="+mn-cs"/>
              </a:rPr>
              <a:t>test&amp;set</a:t>
            </a:r>
            <a:r>
              <a:rPr lang="en-US" sz="1900" b="0" dirty="0">
                <a:solidFill>
                  <a:srgbClr val="996633"/>
                </a:solidFill>
                <a:latin typeface="Courier New" pitchFamily="49" charset="0"/>
                <a:ea typeface="+mn-ea"/>
                <a:cs typeface="+mn-cs"/>
              </a:rPr>
              <a:t>(guard));</a:t>
            </a:r>
            <a:br>
              <a:rPr lang="en-US" sz="1900" b="0" dirty="0">
                <a:solidFill>
                  <a:srgbClr val="996633"/>
                </a:solidFill>
                <a:latin typeface="Courier New" pitchFamily="49" charset="0"/>
                <a:ea typeface="+mn-ea"/>
                <a:cs typeface="+mn-cs"/>
              </a:rPr>
            </a:br>
            <a:r>
              <a:rPr lang="en-US" sz="1900" b="0" dirty="0">
                <a:solidFill>
                  <a:srgbClr val="000000"/>
                </a:solidFill>
                <a:latin typeface="Courier New" pitchFamily="49" charset="0"/>
                <a:ea typeface="+mn-ea"/>
                <a:cs typeface="+mn-cs"/>
              </a:rPr>
              <a:t>	if anyone on wait queue {</a:t>
            </a:r>
            <a:br>
              <a:rPr lang="en-US" sz="1900" b="0" dirty="0">
                <a:solidFill>
                  <a:srgbClr val="000000"/>
                </a:solidFill>
                <a:latin typeface="Courier New" pitchFamily="49" charset="0"/>
                <a:ea typeface="+mn-ea"/>
                <a:cs typeface="+mn-cs"/>
              </a:rPr>
            </a:br>
            <a:r>
              <a:rPr lang="en-US" sz="1900" b="0" dirty="0">
                <a:solidFill>
                  <a:srgbClr val="000000"/>
                </a:solidFill>
                <a:latin typeface="Courier New" pitchFamily="49" charset="0"/>
                <a:ea typeface="+mn-ea"/>
                <a:cs typeface="+mn-cs"/>
              </a:rPr>
              <a:t>		take thread off wait queue</a:t>
            </a:r>
            <a:br>
              <a:rPr lang="en-US" sz="1900" b="0" dirty="0">
                <a:solidFill>
                  <a:srgbClr val="000000"/>
                </a:solidFill>
                <a:latin typeface="Courier New" pitchFamily="49" charset="0"/>
                <a:ea typeface="+mn-ea"/>
                <a:cs typeface="+mn-cs"/>
              </a:rPr>
            </a:br>
            <a:r>
              <a:rPr lang="en-US" sz="1900" b="0" dirty="0">
                <a:solidFill>
                  <a:srgbClr val="000000"/>
                </a:solidFill>
                <a:latin typeface="Courier New" pitchFamily="49" charset="0"/>
                <a:ea typeface="+mn-ea"/>
                <a:cs typeface="+mn-cs"/>
              </a:rPr>
              <a:t>		Place on ready queue;</a:t>
            </a:r>
            <a:br>
              <a:rPr lang="en-US" sz="1900" b="0" dirty="0">
                <a:solidFill>
                  <a:srgbClr val="000000"/>
                </a:solidFill>
                <a:latin typeface="Courier New" pitchFamily="49" charset="0"/>
                <a:ea typeface="+mn-ea"/>
                <a:cs typeface="+mn-cs"/>
              </a:rPr>
            </a:br>
            <a:r>
              <a:rPr lang="en-US" sz="1900" b="0" dirty="0">
                <a:solidFill>
                  <a:srgbClr val="000000"/>
                </a:solidFill>
                <a:latin typeface="Courier New" pitchFamily="49" charset="0"/>
                <a:ea typeface="+mn-ea"/>
                <a:cs typeface="+mn-cs"/>
              </a:rPr>
              <a:t>	} else {</a:t>
            </a:r>
            <a:br>
              <a:rPr lang="en-US" sz="1900" b="0" dirty="0">
                <a:solidFill>
                  <a:srgbClr val="000000"/>
                </a:solidFill>
                <a:latin typeface="Courier New" pitchFamily="49" charset="0"/>
                <a:ea typeface="+mn-ea"/>
                <a:cs typeface="+mn-cs"/>
              </a:rPr>
            </a:br>
            <a:r>
              <a:rPr lang="en-US" sz="1900" b="0" dirty="0">
                <a:solidFill>
                  <a:srgbClr val="000000"/>
                </a:solidFill>
                <a:latin typeface="Courier New" pitchFamily="49" charset="0"/>
                <a:ea typeface="+mn-ea"/>
                <a:cs typeface="+mn-cs"/>
              </a:rPr>
              <a:t>		</a:t>
            </a:r>
            <a:r>
              <a:rPr lang="en-US" sz="1900" dirty="0">
                <a:solidFill>
                  <a:srgbClr val="2A40E2"/>
                </a:solidFill>
                <a:latin typeface="Courier New" pitchFamily="49" charset="0"/>
                <a:ea typeface="+mn-ea"/>
                <a:cs typeface="+mn-cs"/>
              </a:rPr>
              <a:t>value = value + 1;</a:t>
            </a:r>
            <a:br>
              <a:rPr lang="en-US" sz="1900" b="0" dirty="0">
                <a:solidFill>
                  <a:srgbClr val="000000"/>
                </a:solidFill>
                <a:latin typeface="Courier New" pitchFamily="49" charset="0"/>
                <a:ea typeface="+mn-ea"/>
                <a:cs typeface="+mn-cs"/>
              </a:rPr>
            </a:br>
            <a:r>
              <a:rPr lang="en-US" sz="1900" b="0" dirty="0">
                <a:solidFill>
                  <a:srgbClr val="000000"/>
                </a:solidFill>
                <a:latin typeface="Courier New" pitchFamily="49" charset="0"/>
                <a:ea typeface="+mn-ea"/>
                <a:cs typeface="+mn-cs"/>
              </a:rPr>
              <a:t>	}</a:t>
            </a:r>
            <a:br>
              <a:rPr lang="en-US" sz="1900" b="0" dirty="0">
                <a:solidFill>
                  <a:srgbClr val="000000"/>
                </a:solidFill>
                <a:latin typeface="Courier New" pitchFamily="49" charset="0"/>
                <a:ea typeface="+mn-ea"/>
                <a:cs typeface="+mn-cs"/>
              </a:rPr>
            </a:br>
            <a:r>
              <a:rPr lang="en-US" sz="1900" b="0" dirty="0">
                <a:solidFill>
                  <a:srgbClr val="000000"/>
                </a:solidFill>
                <a:latin typeface="Courier New" pitchFamily="49" charset="0"/>
                <a:ea typeface="+mn-ea"/>
                <a:cs typeface="+mn-cs"/>
              </a:rPr>
              <a:t>	</a:t>
            </a:r>
            <a:r>
              <a:rPr lang="en-US" sz="1900" b="0" dirty="0">
                <a:solidFill>
                  <a:srgbClr val="996633"/>
                </a:solidFill>
                <a:latin typeface="Courier New" pitchFamily="49" charset="0"/>
                <a:ea typeface="+mn-ea"/>
                <a:cs typeface="+mn-cs"/>
              </a:rPr>
              <a:t>guard = 0;</a:t>
            </a:r>
          </a:p>
          <a:p>
            <a:pPr>
              <a:lnSpc>
                <a:spcPct val="90000"/>
              </a:lnSpc>
              <a:spcBef>
                <a:spcPct val="10000"/>
              </a:spcBef>
              <a:buSzPct val="100000"/>
              <a:tabLst>
                <a:tab pos="338138" algn="l"/>
                <a:tab pos="688975" algn="l"/>
                <a:tab pos="1027113" algn="l"/>
              </a:tabLst>
            </a:pPr>
            <a:r>
              <a:rPr lang="en-US" sz="1900" b="0" dirty="0">
                <a:solidFill>
                  <a:srgbClr val="996633"/>
                </a:solidFill>
                <a:latin typeface="Courier New" pitchFamily="49" charset="0"/>
                <a:ea typeface="+mn-ea"/>
                <a:cs typeface="+mn-cs"/>
              </a:rPr>
              <a:t>}</a:t>
            </a:r>
          </a:p>
        </p:txBody>
      </p:sp>
      <p:sp>
        <p:nvSpPr>
          <p:cNvPr id="7" name="Text Box 4"/>
          <p:cNvSpPr txBox="1">
            <a:spLocks noChangeArrowheads="1"/>
          </p:cNvSpPr>
          <p:nvPr/>
        </p:nvSpPr>
        <p:spPr bwMode="auto">
          <a:xfrm>
            <a:off x="1600200" y="2209093"/>
            <a:ext cx="4724400" cy="4185761"/>
          </a:xfrm>
          <a:prstGeom prst="rect">
            <a:avLst/>
          </a:prstGeom>
          <a:noFill/>
          <a:ln w="38100" algn="ctr">
            <a:noFill/>
            <a:miter lim="800000"/>
            <a:headEnd/>
            <a:tailEnd/>
          </a:ln>
          <a:effectLst/>
        </p:spPr>
        <p:txBody>
          <a:bodyPr>
            <a:spAutoFit/>
          </a:bodyPr>
          <a:lstStyle/>
          <a:p>
            <a:pPr>
              <a:tabLst>
                <a:tab pos="338138" algn="l"/>
                <a:tab pos="688975" algn="l"/>
                <a:tab pos="1027113" algn="l"/>
              </a:tabLst>
            </a:pPr>
            <a:r>
              <a:rPr lang="en-US" sz="1900" b="0" dirty="0" err="1">
                <a:solidFill>
                  <a:srgbClr val="996633"/>
                </a:solidFill>
                <a:latin typeface="Courier New" pitchFamily="49" charset="0"/>
                <a:ea typeface="+mn-ea"/>
                <a:cs typeface="+mn-cs"/>
              </a:rPr>
              <a:t>int</a:t>
            </a:r>
            <a:r>
              <a:rPr lang="en-US" sz="1900" b="0" dirty="0">
                <a:solidFill>
                  <a:srgbClr val="996633"/>
                </a:solidFill>
                <a:latin typeface="Courier New" pitchFamily="49" charset="0"/>
                <a:ea typeface="+mn-ea"/>
                <a:cs typeface="+mn-cs"/>
              </a:rPr>
              <a:t> guard = 0;</a:t>
            </a:r>
          </a:p>
          <a:p>
            <a:pPr>
              <a:tabLst>
                <a:tab pos="338138" algn="l"/>
                <a:tab pos="688975" algn="l"/>
                <a:tab pos="1027113" algn="l"/>
              </a:tabLst>
            </a:pPr>
            <a:r>
              <a:rPr lang="en-US" sz="1900" dirty="0" err="1">
                <a:solidFill>
                  <a:srgbClr val="233AE1"/>
                </a:solidFill>
                <a:latin typeface="Courier New" pitchFamily="49" charset="0"/>
                <a:ea typeface="+mn-ea"/>
                <a:cs typeface="+mn-cs"/>
              </a:rPr>
              <a:t>int</a:t>
            </a:r>
            <a:r>
              <a:rPr lang="en-US" sz="1900" dirty="0">
                <a:solidFill>
                  <a:srgbClr val="233AE1"/>
                </a:solidFill>
                <a:latin typeface="Courier New" pitchFamily="49" charset="0"/>
                <a:ea typeface="+mn-ea"/>
                <a:cs typeface="+mn-cs"/>
              </a:rPr>
              <a:t> value = 0;</a:t>
            </a:r>
          </a:p>
          <a:p>
            <a:pPr>
              <a:tabLst>
                <a:tab pos="338138" algn="l"/>
                <a:tab pos="688975" algn="l"/>
                <a:tab pos="1027113" algn="l"/>
              </a:tabLst>
            </a:pPr>
            <a:endParaRPr lang="en-US" sz="1900" b="0" dirty="0">
              <a:solidFill>
                <a:srgbClr val="000000"/>
              </a:solidFill>
              <a:latin typeface="Courier New" pitchFamily="49" charset="0"/>
              <a:ea typeface="+mn-ea"/>
              <a:cs typeface="+mn-cs"/>
            </a:endParaRPr>
          </a:p>
          <a:p>
            <a:pPr>
              <a:tabLst>
                <a:tab pos="338138" algn="l"/>
                <a:tab pos="688975" algn="l"/>
                <a:tab pos="1027113" algn="l"/>
              </a:tabLst>
            </a:pPr>
            <a:r>
              <a:rPr lang="en-US" sz="1900" b="0" dirty="0">
                <a:solidFill>
                  <a:srgbClr val="000000"/>
                </a:solidFill>
                <a:latin typeface="Courier New" pitchFamily="49" charset="0"/>
                <a:ea typeface="+mn-ea"/>
                <a:cs typeface="+mn-cs"/>
              </a:rPr>
              <a:t>P() {</a:t>
            </a:r>
          </a:p>
          <a:p>
            <a:pPr>
              <a:tabLst>
                <a:tab pos="338138" algn="l"/>
                <a:tab pos="688975" algn="l"/>
                <a:tab pos="1027113" algn="l"/>
              </a:tabLst>
            </a:pPr>
            <a:r>
              <a:rPr lang="en-US" sz="1900" b="0" dirty="0">
                <a:solidFill>
                  <a:srgbClr val="000000"/>
                </a:solidFill>
                <a:latin typeface="Courier New" pitchFamily="49" charset="0"/>
                <a:ea typeface="+mn-ea"/>
                <a:cs typeface="+mn-cs"/>
              </a:rPr>
              <a:t>	// Short busy-wait time</a:t>
            </a:r>
            <a:br>
              <a:rPr lang="en-US" sz="1900" b="0" dirty="0">
                <a:solidFill>
                  <a:srgbClr val="000000"/>
                </a:solidFill>
                <a:latin typeface="Courier New" pitchFamily="49" charset="0"/>
                <a:ea typeface="+mn-ea"/>
                <a:cs typeface="+mn-cs"/>
              </a:rPr>
            </a:br>
            <a:r>
              <a:rPr lang="en-US" sz="1900" b="0" dirty="0">
                <a:solidFill>
                  <a:srgbClr val="000000"/>
                </a:solidFill>
                <a:latin typeface="Courier New" pitchFamily="49" charset="0"/>
                <a:ea typeface="+mn-ea"/>
                <a:cs typeface="+mn-cs"/>
              </a:rPr>
              <a:t>	</a:t>
            </a:r>
            <a:r>
              <a:rPr lang="en-US" sz="1900" b="0" dirty="0">
                <a:solidFill>
                  <a:srgbClr val="996633"/>
                </a:solidFill>
                <a:latin typeface="Courier New" pitchFamily="49" charset="0"/>
                <a:ea typeface="+mn-ea"/>
                <a:cs typeface="+mn-cs"/>
              </a:rPr>
              <a:t>while (</a:t>
            </a:r>
            <a:r>
              <a:rPr lang="en-US" sz="1900" b="0" dirty="0" err="1">
                <a:solidFill>
                  <a:srgbClr val="996633"/>
                </a:solidFill>
                <a:latin typeface="Courier New" pitchFamily="49" charset="0"/>
                <a:ea typeface="+mn-ea"/>
                <a:cs typeface="+mn-cs"/>
              </a:rPr>
              <a:t>test&amp;set</a:t>
            </a:r>
            <a:r>
              <a:rPr lang="en-US" sz="1900" b="0" dirty="0">
                <a:solidFill>
                  <a:srgbClr val="996633"/>
                </a:solidFill>
                <a:latin typeface="Courier New" pitchFamily="49" charset="0"/>
                <a:ea typeface="+mn-ea"/>
                <a:cs typeface="+mn-cs"/>
              </a:rPr>
              <a:t>(guard));</a:t>
            </a:r>
            <a:br>
              <a:rPr lang="en-US" sz="1900" b="0" dirty="0">
                <a:solidFill>
                  <a:srgbClr val="000000"/>
                </a:solidFill>
                <a:latin typeface="Courier New" pitchFamily="49" charset="0"/>
                <a:ea typeface="+mn-ea"/>
                <a:cs typeface="+mn-cs"/>
              </a:rPr>
            </a:br>
            <a:r>
              <a:rPr lang="en-US" sz="1900" b="0" dirty="0">
                <a:solidFill>
                  <a:srgbClr val="000000"/>
                </a:solidFill>
                <a:latin typeface="Courier New" pitchFamily="49" charset="0"/>
                <a:ea typeface="+mn-ea"/>
                <a:cs typeface="+mn-cs"/>
              </a:rPr>
              <a:t>	if (</a:t>
            </a:r>
            <a:r>
              <a:rPr lang="en-US" sz="1900" dirty="0">
                <a:solidFill>
                  <a:srgbClr val="2A40E2"/>
                </a:solidFill>
                <a:latin typeface="Courier New" pitchFamily="49" charset="0"/>
                <a:ea typeface="+mn-ea"/>
                <a:cs typeface="+mn-cs"/>
              </a:rPr>
              <a:t>value == 0</a:t>
            </a:r>
            <a:r>
              <a:rPr lang="en-US" sz="1900" b="0" dirty="0">
                <a:solidFill>
                  <a:srgbClr val="000000"/>
                </a:solidFill>
                <a:latin typeface="Courier New" pitchFamily="49" charset="0"/>
                <a:ea typeface="+mn-ea"/>
                <a:cs typeface="+mn-cs"/>
              </a:rPr>
              <a:t>) {</a:t>
            </a:r>
          </a:p>
          <a:p>
            <a:pPr>
              <a:tabLst>
                <a:tab pos="338138" algn="l"/>
                <a:tab pos="688975" algn="l"/>
                <a:tab pos="1027113" algn="l"/>
              </a:tabLst>
            </a:pPr>
            <a:r>
              <a:rPr lang="en-US" sz="1900" b="0" dirty="0">
                <a:solidFill>
                  <a:srgbClr val="000000"/>
                </a:solidFill>
                <a:latin typeface="Courier New" pitchFamily="49" charset="0"/>
                <a:ea typeface="+mn-ea"/>
                <a:cs typeface="+mn-cs"/>
              </a:rPr>
              <a:t>		put thread on wait queue;</a:t>
            </a:r>
          </a:p>
          <a:p>
            <a:pPr>
              <a:tabLst>
                <a:tab pos="338138" algn="l"/>
                <a:tab pos="688975" algn="l"/>
                <a:tab pos="1027113" algn="l"/>
              </a:tabLst>
            </a:pPr>
            <a:r>
              <a:rPr lang="en-US" sz="1900" b="0" dirty="0">
                <a:solidFill>
                  <a:srgbClr val="000000"/>
                </a:solidFill>
                <a:latin typeface="Courier New" pitchFamily="49" charset="0"/>
                <a:ea typeface="+mn-ea"/>
                <a:cs typeface="+mn-cs"/>
              </a:rPr>
              <a:t>		go to sleep() &amp; </a:t>
            </a:r>
            <a:r>
              <a:rPr lang="en-US" sz="1900" b="0" dirty="0">
                <a:solidFill>
                  <a:srgbClr val="996633"/>
                </a:solidFill>
                <a:latin typeface="Courier New" pitchFamily="49" charset="0"/>
                <a:ea typeface="+mn-ea"/>
                <a:cs typeface="+mn-cs"/>
              </a:rPr>
              <a:t>guard = 0</a:t>
            </a:r>
            <a:r>
              <a:rPr lang="en-US" sz="1900" b="0" dirty="0">
                <a:solidFill>
                  <a:srgbClr val="000000"/>
                </a:solidFill>
                <a:latin typeface="Courier New" pitchFamily="49" charset="0"/>
                <a:ea typeface="+mn-ea"/>
                <a:cs typeface="+mn-cs"/>
              </a:rPr>
              <a:t>;</a:t>
            </a:r>
            <a:br>
              <a:rPr lang="en-US" sz="1900" b="0" dirty="0">
                <a:solidFill>
                  <a:srgbClr val="000000"/>
                </a:solidFill>
                <a:latin typeface="Courier New" pitchFamily="49" charset="0"/>
                <a:ea typeface="+mn-ea"/>
                <a:cs typeface="+mn-cs"/>
              </a:rPr>
            </a:br>
            <a:r>
              <a:rPr lang="en-US" sz="1900" b="0" dirty="0">
                <a:solidFill>
                  <a:srgbClr val="000000"/>
                </a:solidFill>
                <a:latin typeface="Courier New" pitchFamily="49" charset="0"/>
                <a:ea typeface="+mn-ea"/>
                <a:cs typeface="+mn-cs"/>
              </a:rPr>
              <a:t>	} else {</a:t>
            </a:r>
            <a:br>
              <a:rPr lang="en-US" sz="1900" b="0" dirty="0">
                <a:solidFill>
                  <a:srgbClr val="000000"/>
                </a:solidFill>
                <a:latin typeface="Courier New" pitchFamily="49" charset="0"/>
                <a:ea typeface="+mn-ea"/>
                <a:cs typeface="+mn-cs"/>
              </a:rPr>
            </a:br>
            <a:r>
              <a:rPr lang="en-US" sz="1900" b="0" dirty="0">
                <a:solidFill>
                  <a:srgbClr val="000000"/>
                </a:solidFill>
                <a:latin typeface="Courier New" pitchFamily="49" charset="0"/>
                <a:ea typeface="+mn-ea"/>
                <a:cs typeface="+mn-cs"/>
              </a:rPr>
              <a:t>		</a:t>
            </a:r>
            <a:r>
              <a:rPr lang="en-US" sz="1900" dirty="0">
                <a:solidFill>
                  <a:srgbClr val="2A40E2"/>
                </a:solidFill>
                <a:latin typeface="Courier New" pitchFamily="49" charset="0"/>
                <a:ea typeface="+mn-ea"/>
                <a:cs typeface="+mn-cs"/>
              </a:rPr>
              <a:t>value = value - 1;</a:t>
            </a:r>
            <a:br>
              <a:rPr lang="en-US" sz="1900" b="0" dirty="0">
                <a:solidFill>
                  <a:srgbClr val="000000"/>
                </a:solidFill>
                <a:latin typeface="Courier New" pitchFamily="49" charset="0"/>
                <a:ea typeface="+mn-ea"/>
                <a:cs typeface="+mn-cs"/>
              </a:rPr>
            </a:br>
            <a:r>
              <a:rPr lang="en-US" sz="1900" b="0" dirty="0">
                <a:solidFill>
                  <a:srgbClr val="000000"/>
                </a:solidFill>
                <a:latin typeface="Courier New" pitchFamily="49" charset="0"/>
                <a:ea typeface="+mn-ea"/>
                <a:cs typeface="+mn-cs"/>
              </a:rPr>
              <a:t>		</a:t>
            </a:r>
            <a:r>
              <a:rPr lang="en-US" sz="1900" b="0" dirty="0">
                <a:solidFill>
                  <a:srgbClr val="996633"/>
                </a:solidFill>
                <a:latin typeface="Courier New" pitchFamily="49" charset="0"/>
                <a:ea typeface="+mn-ea"/>
                <a:cs typeface="+mn-cs"/>
              </a:rPr>
              <a:t>guard = 0;</a:t>
            </a:r>
            <a:br>
              <a:rPr lang="en-US" sz="1900" b="0" dirty="0">
                <a:solidFill>
                  <a:srgbClr val="996633"/>
                </a:solidFill>
                <a:latin typeface="Courier New" pitchFamily="49" charset="0"/>
                <a:ea typeface="+mn-ea"/>
                <a:cs typeface="+mn-cs"/>
              </a:rPr>
            </a:br>
            <a:r>
              <a:rPr lang="en-US" sz="1900" b="0" dirty="0">
                <a:solidFill>
                  <a:srgbClr val="000000"/>
                </a:solidFill>
                <a:latin typeface="Courier New" pitchFamily="49" charset="0"/>
                <a:ea typeface="+mn-ea"/>
                <a:cs typeface="+mn-cs"/>
              </a:rPr>
              <a:t>	}</a:t>
            </a:r>
            <a:br>
              <a:rPr lang="en-US" sz="1900" b="0" dirty="0">
                <a:solidFill>
                  <a:srgbClr val="000000"/>
                </a:solidFill>
                <a:latin typeface="Courier New" pitchFamily="49" charset="0"/>
                <a:ea typeface="+mn-ea"/>
                <a:cs typeface="+mn-cs"/>
              </a:rPr>
            </a:br>
            <a:r>
              <a:rPr lang="en-US" sz="1900" b="0" dirty="0">
                <a:solidFill>
                  <a:srgbClr val="000000"/>
                </a:solidFill>
                <a:latin typeface="Courier New" pitchFamily="49" charset="0"/>
                <a:ea typeface="+mn-ea"/>
                <a:cs typeface="+mn-cs"/>
              </a:rPr>
              <a:t>}</a:t>
            </a:r>
          </a:p>
        </p:txBody>
      </p:sp>
      <p:sp>
        <p:nvSpPr>
          <p:cNvPr id="9" name="Content Placeholder 2"/>
          <p:cNvSpPr txBox="1">
            <a:spLocks/>
          </p:cNvSpPr>
          <p:nvPr/>
        </p:nvSpPr>
        <p:spPr bwMode="auto">
          <a:xfrm>
            <a:off x="1828800" y="5918202"/>
            <a:ext cx="8572500" cy="9397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469900" indent="-469900">
              <a:spcBef>
                <a:spcPct val="20000"/>
              </a:spcBef>
              <a:buClr>
                <a:srgbClr val="660000"/>
              </a:buClr>
              <a:buSzPct val="90000"/>
              <a:buFont typeface="Wingdings" pitchFamily="2" charset="2"/>
              <a:buChar char="]"/>
            </a:pPr>
            <a:endParaRPr lang="en-US" sz="3200" b="0" kern="0" dirty="0">
              <a:solidFill>
                <a:srgbClr val="000000"/>
              </a:solidFill>
              <a:latin typeface="Courier New" pitchFamily="49" charset="0"/>
              <a:ea typeface="+mn-ea"/>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p:txBody>
          <a:bodyPr/>
          <a:lstStyle/>
          <a:p>
            <a:r>
              <a:rPr lang="en-US"/>
              <a:t>Two Uses of Semaphores</a:t>
            </a:r>
          </a:p>
        </p:txBody>
      </p:sp>
      <p:sp>
        <p:nvSpPr>
          <p:cNvPr id="461827" name="Rectangle 3"/>
          <p:cNvSpPr>
            <a:spLocks noGrp="1" noChangeArrowheads="1"/>
          </p:cNvSpPr>
          <p:nvPr>
            <p:ph type="body" idx="1"/>
          </p:nvPr>
        </p:nvSpPr>
        <p:spPr>
          <a:xfrm>
            <a:off x="1828800" y="1622322"/>
            <a:ext cx="8534400" cy="5461766"/>
          </a:xfrm>
        </p:spPr>
        <p:txBody>
          <a:bodyPr>
            <a:normAutofit fontScale="85000" lnSpcReduction="20000"/>
          </a:bodyPr>
          <a:lstStyle/>
          <a:p>
            <a:pPr>
              <a:lnSpc>
                <a:spcPct val="80000"/>
              </a:lnSpc>
            </a:pPr>
            <a:r>
              <a:rPr lang="en-US" dirty="0"/>
              <a:t>Mutual Exclusion (initial value = 1)</a:t>
            </a:r>
          </a:p>
          <a:p>
            <a:pPr lvl="1">
              <a:lnSpc>
                <a:spcPct val="80000"/>
              </a:lnSpc>
            </a:pPr>
            <a:r>
              <a:rPr lang="en-US" dirty="0"/>
              <a:t>A “binary semaphore” is called a “</a:t>
            </a:r>
            <a:r>
              <a:rPr lang="en-US" dirty="0" err="1"/>
              <a:t>mutex</a:t>
            </a:r>
            <a:r>
              <a:rPr lang="en-US" dirty="0"/>
              <a:t>”</a:t>
            </a:r>
          </a:p>
          <a:p>
            <a:pPr lvl="1">
              <a:lnSpc>
                <a:spcPct val="80000"/>
              </a:lnSpc>
            </a:pPr>
            <a:r>
              <a:rPr lang="en-US" dirty="0"/>
              <a:t>Can be used for mutual exclusion:</a:t>
            </a:r>
          </a:p>
          <a:p>
            <a:pPr lvl="2">
              <a:lnSpc>
                <a:spcPct val="80000"/>
              </a:lnSpc>
              <a:buFontTx/>
              <a:buNone/>
            </a:pPr>
            <a:r>
              <a:rPr lang="en-US" dirty="0">
                <a:latin typeface="Courier New" pitchFamily="49" charset="0"/>
              </a:rPr>
              <a:t>		</a:t>
            </a:r>
            <a:r>
              <a:rPr lang="en-US" dirty="0" err="1">
                <a:latin typeface="Courier New" pitchFamily="49" charset="0"/>
              </a:rPr>
              <a:t>semaphore.P</a:t>
            </a:r>
            <a:r>
              <a:rPr lang="en-US" dirty="0">
                <a:latin typeface="Courier New" pitchFamily="49" charset="0"/>
              </a:rPr>
              <a:t>();</a:t>
            </a:r>
            <a:br>
              <a:rPr lang="en-US" dirty="0">
                <a:latin typeface="Courier New" pitchFamily="49" charset="0"/>
              </a:rPr>
            </a:br>
            <a:r>
              <a:rPr lang="en-US" dirty="0">
                <a:latin typeface="Courier New" pitchFamily="49" charset="0"/>
              </a:rPr>
              <a:t>	// Critical section </a:t>
            </a:r>
            <a:br>
              <a:rPr lang="en-US" dirty="0">
                <a:latin typeface="Courier New" pitchFamily="49" charset="0"/>
              </a:rPr>
            </a:br>
            <a:r>
              <a:rPr lang="en-US" dirty="0">
                <a:latin typeface="Courier New" pitchFamily="49" charset="0"/>
              </a:rPr>
              <a:t>	</a:t>
            </a:r>
            <a:r>
              <a:rPr lang="en-US" dirty="0" err="1">
                <a:latin typeface="Courier New" pitchFamily="49" charset="0"/>
              </a:rPr>
              <a:t>semaphore.V</a:t>
            </a:r>
            <a:r>
              <a:rPr lang="en-US" dirty="0">
                <a:latin typeface="Courier New" pitchFamily="49" charset="0"/>
              </a:rPr>
              <a:t>();</a:t>
            </a:r>
          </a:p>
          <a:p>
            <a:pPr>
              <a:lnSpc>
                <a:spcPct val="80000"/>
              </a:lnSpc>
            </a:pPr>
            <a:r>
              <a:rPr lang="en-US" dirty="0"/>
              <a:t>Scheduling Constraints (initial value = 0)</a:t>
            </a:r>
          </a:p>
          <a:p>
            <a:pPr lvl="1">
              <a:lnSpc>
                <a:spcPct val="80000"/>
              </a:lnSpc>
            </a:pPr>
            <a:r>
              <a:rPr lang="en-US" dirty="0"/>
              <a:t>Locks are fine for mutual exclusion, but what if you want a thread to wait for something?</a:t>
            </a:r>
          </a:p>
          <a:p>
            <a:pPr lvl="1">
              <a:lnSpc>
                <a:spcPct val="80000"/>
              </a:lnSpc>
            </a:pPr>
            <a:r>
              <a:rPr lang="en-US" dirty="0"/>
              <a:t>Example: suppose you had to implement </a:t>
            </a:r>
            <a:r>
              <a:rPr lang="en-US" dirty="0" err="1"/>
              <a:t>ThreadJoin</a:t>
            </a:r>
            <a:r>
              <a:rPr lang="en-US" dirty="0"/>
              <a:t>(): If T1 calls T2.ThreadJoin(), then T1 waits for T2 to terminate:</a:t>
            </a:r>
          </a:p>
          <a:p>
            <a:pPr lvl="2">
              <a:lnSpc>
                <a:spcPct val="80000"/>
              </a:lnSpc>
              <a:buFontTx/>
              <a:buNone/>
            </a:pPr>
            <a:r>
              <a:rPr lang="en-US" dirty="0"/>
              <a:t>		</a:t>
            </a:r>
            <a:r>
              <a:rPr lang="en-US" dirty="0">
                <a:latin typeface="Courier New" pitchFamily="49" charset="0"/>
              </a:rPr>
              <a:t>Initial value of semaphore = 0</a:t>
            </a:r>
          </a:p>
          <a:p>
            <a:pPr lvl="2">
              <a:lnSpc>
                <a:spcPct val="80000"/>
              </a:lnSpc>
              <a:buFontTx/>
              <a:buNone/>
            </a:pPr>
            <a:r>
              <a:rPr lang="en-US" dirty="0">
                <a:latin typeface="Courier New" pitchFamily="49" charset="0"/>
              </a:rPr>
              <a:t>		</a:t>
            </a:r>
            <a:r>
              <a:rPr lang="en-US" dirty="0" err="1">
                <a:latin typeface="Courier New" pitchFamily="49" charset="0"/>
              </a:rPr>
              <a:t>ThreadJoin</a:t>
            </a:r>
            <a:r>
              <a:rPr lang="en-US" dirty="0">
                <a:latin typeface="Courier New" pitchFamily="49" charset="0"/>
              </a:rPr>
              <a:t> {</a:t>
            </a:r>
            <a:br>
              <a:rPr lang="en-US" dirty="0">
                <a:latin typeface="Courier New" pitchFamily="49" charset="0"/>
              </a:rPr>
            </a:br>
            <a:r>
              <a:rPr lang="en-US" dirty="0">
                <a:latin typeface="Courier New" pitchFamily="49" charset="0"/>
              </a:rPr>
              <a:t>	   </a:t>
            </a:r>
            <a:r>
              <a:rPr lang="en-US" dirty="0" err="1">
                <a:latin typeface="Courier New" pitchFamily="49" charset="0"/>
              </a:rPr>
              <a:t>semaphore.P</a:t>
            </a:r>
            <a:r>
              <a:rPr lang="en-US" dirty="0">
                <a:latin typeface="Courier New" pitchFamily="49" charset="0"/>
              </a:rPr>
              <a:t>();</a:t>
            </a:r>
            <a:br>
              <a:rPr lang="en-US" dirty="0">
                <a:latin typeface="Courier New" pitchFamily="49" charset="0"/>
              </a:rPr>
            </a:br>
            <a:r>
              <a:rPr lang="en-US" dirty="0">
                <a:latin typeface="Courier New" pitchFamily="49" charset="0"/>
              </a:rPr>
              <a:t>	}</a:t>
            </a:r>
          </a:p>
          <a:p>
            <a:pPr lvl="2">
              <a:lnSpc>
                <a:spcPct val="80000"/>
              </a:lnSpc>
              <a:buFontTx/>
              <a:buNone/>
            </a:pPr>
            <a:r>
              <a:rPr lang="en-US" dirty="0">
                <a:latin typeface="Courier New" pitchFamily="49" charset="0"/>
              </a:rPr>
              <a:t>		</a:t>
            </a:r>
            <a:r>
              <a:rPr lang="en-US" dirty="0" err="1">
                <a:latin typeface="Courier New" pitchFamily="49" charset="0"/>
              </a:rPr>
              <a:t>ThreadFinish</a:t>
            </a:r>
            <a:r>
              <a:rPr lang="en-US" dirty="0">
                <a:latin typeface="Courier New" pitchFamily="49" charset="0"/>
              </a:rPr>
              <a:t> {</a:t>
            </a:r>
            <a:br>
              <a:rPr lang="en-US" dirty="0">
                <a:latin typeface="Courier New" pitchFamily="49" charset="0"/>
              </a:rPr>
            </a:br>
            <a:r>
              <a:rPr lang="en-US" dirty="0">
                <a:latin typeface="Courier New" pitchFamily="49" charset="0"/>
              </a:rPr>
              <a:t>	   </a:t>
            </a:r>
            <a:r>
              <a:rPr lang="en-US" dirty="0" err="1">
                <a:latin typeface="Courier New" pitchFamily="49" charset="0"/>
              </a:rPr>
              <a:t>semaphore.V</a:t>
            </a:r>
            <a:r>
              <a:rPr lang="en-US" dirty="0">
                <a:latin typeface="Courier New" pitchFamily="49" charset="0"/>
              </a:rPr>
              <a:t>();</a:t>
            </a:r>
            <a:br>
              <a:rPr lang="en-US" dirty="0">
                <a:latin typeface="Courier New" pitchFamily="49" charset="0"/>
              </a:rPr>
            </a:br>
            <a:r>
              <a:rPr lang="en-US" dirty="0">
                <a:latin typeface="Courier New" pitchFamily="49" charset="0"/>
              </a:rPr>
              <a:t>	}</a:t>
            </a:r>
          </a:p>
          <a:p>
            <a:pPr lvl="2">
              <a:lnSpc>
                <a:spcPct val="80000"/>
              </a:lnSpc>
              <a:buFontTx/>
              <a:buNone/>
            </a:pPr>
            <a:r>
              <a:rPr lang="en-US" dirty="0">
                <a:latin typeface="Courier New" pitchFamily="49" charset="0"/>
              </a:rPr>
              <a:t>	</a:t>
            </a:r>
          </a:p>
        </p:txBody>
      </p:sp>
      <p:sp>
        <p:nvSpPr>
          <p:cNvPr id="4" name="Slide Number Placeholder 3"/>
          <p:cNvSpPr>
            <a:spLocks noGrp="1"/>
          </p:cNvSpPr>
          <p:nvPr>
            <p:ph type="sldNum" sz="quarter" idx="10"/>
          </p:nvPr>
        </p:nvSpPr>
        <p:spPr>
          <a:xfrm>
            <a:off x="8077200" y="6299200"/>
            <a:ext cx="2133600" cy="457200"/>
          </a:xfrm>
        </p:spPr>
        <p:txBody>
          <a:bodyPr/>
          <a:lstStyle/>
          <a:p>
            <a:pPr>
              <a:defRPr/>
            </a:pPr>
            <a:fld id="{78997615-6873-405D-B80D-4D52F6DDA5E8}" type="slidenum">
              <a:rPr lang="en-US" altLang="zh-CN">
                <a:solidFill>
                  <a:srgbClr val="000000"/>
                </a:solidFill>
                <a:cs typeface="+mn-cs"/>
              </a:rPr>
              <a:pPr>
                <a:defRPr/>
              </a:pPr>
              <a:t>36</a:t>
            </a:fld>
            <a:endParaRPr lang="en-US" altLang="zh-CN" dirty="0">
              <a:solidFill>
                <a:srgbClr val="000000"/>
              </a:solidFill>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61827">
                                            <p:txEl>
                                              <p:pRg st="0" end="0"/>
                                            </p:txEl>
                                          </p:spTgt>
                                        </p:tgtEl>
                                        <p:attrNameLst>
                                          <p:attrName>style.visibility</p:attrName>
                                        </p:attrNameLst>
                                      </p:cBhvr>
                                      <p:to>
                                        <p:strVal val="visible"/>
                                      </p:to>
                                    </p:set>
                                    <p:anim calcmode="lin" valueType="num">
                                      <p:cBhvr additive="base">
                                        <p:cTn id="7" dur="500" fill="hold"/>
                                        <p:tgtEl>
                                          <p:spTgt spid="46182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6182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61827">
                                            <p:txEl>
                                              <p:pRg st="1" end="1"/>
                                            </p:txEl>
                                          </p:spTgt>
                                        </p:tgtEl>
                                        <p:attrNameLst>
                                          <p:attrName>style.visibility</p:attrName>
                                        </p:attrNameLst>
                                      </p:cBhvr>
                                      <p:to>
                                        <p:strVal val="visible"/>
                                      </p:to>
                                    </p:set>
                                    <p:anim calcmode="lin" valueType="num">
                                      <p:cBhvr additive="base">
                                        <p:cTn id="11" dur="500" fill="hold"/>
                                        <p:tgtEl>
                                          <p:spTgt spid="461827">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461827">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61827">
                                            <p:txEl>
                                              <p:pRg st="2" end="2"/>
                                            </p:txEl>
                                          </p:spTgt>
                                        </p:tgtEl>
                                        <p:attrNameLst>
                                          <p:attrName>style.visibility</p:attrName>
                                        </p:attrNameLst>
                                      </p:cBhvr>
                                      <p:to>
                                        <p:strVal val="visible"/>
                                      </p:to>
                                    </p:set>
                                    <p:anim calcmode="lin" valueType="num">
                                      <p:cBhvr additive="base">
                                        <p:cTn id="15" dur="500" fill="hold"/>
                                        <p:tgtEl>
                                          <p:spTgt spid="461827">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461827">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461827">
                                            <p:txEl>
                                              <p:pRg st="3" end="3"/>
                                            </p:txEl>
                                          </p:spTgt>
                                        </p:tgtEl>
                                        <p:attrNameLst>
                                          <p:attrName>style.visibility</p:attrName>
                                        </p:attrNameLst>
                                      </p:cBhvr>
                                      <p:to>
                                        <p:strVal val="visible"/>
                                      </p:to>
                                    </p:set>
                                    <p:anim calcmode="lin" valueType="num">
                                      <p:cBhvr additive="base">
                                        <p:cTn id="19" dur="500" fill="hold"/>
                                        <p:tgtEl>
                                          <p:spTgt spid="461827">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6182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61827">
                                            <p:txEl>
                                              <p:pRg st="4" end="4"/>
                                            </p:txEl>
                                          </p:spTgt>
                                        </p:tgtEl>
                                        <p:attrNameLst>
                                          <p:attrName>style.visibility</p:attrName>
                                        </p:attrNameLst>
                                      </p:cBhvr>
                                      <p:to>
                                        <p:strVal val="visible"/>
                                      </p:to>
                                    </p:set>
                                    <p:anim calcmode="lin" valueType="num">
                                      <p:cBhvr additive="base">
                                        <p:cTn id="25" dur="500" fill="hold"/>
                                        <p:tgtEl>
                                          <p:spTgt spid="461827">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6182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461827">
                                            <p:txEl>
                                              <p:pRg st="5" end="5"/>
                                            </p:txEl>
                                          </p:spTgt>
                                        </p:tgtEl>
                                        <p:attrNameLst>
                                          <p:attrName>style.visibility</p:attrName>
                                        </p:attrNameLst>
                                      </p:cBhvr>
                                      <p:to>
                                        <p:strVal val="visible"/>
                                      </p:to>
                                    </p:set>
                                    <p:anim calcmode="lin" valueType="num">
                                      <p:cBhvr additive="base">
                                        <p:cTn id="31" dur="500" fill="hold"/>
                                        <p:tgtEl>
                                          <p:spTgt spid="461827">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46182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461827">
                                            <p:txEl>
                                              <p:pRg st="6" end="6"/>
                                            </p:txEl>
                                          </p:spTgt>
                                        </p:tgtEl>
                                        <p:attrNameLst>
                                          <p:attrName>style.visibility</p:attrName>
                                        </p:attrNameLst>
                                      </p:cBhvr>
                                      <p:to>
                                        <p:strVal val="visible"/>
                                      </p:to>
                                    </p:set>
                                    <p:anim calcmode="lin" valueType="num">
                                      <p:cBhvr additive="base">
                                        <p:cTn id="37" dur="500" fill="hold"/>
                                        <p:tgtEl>
                                          <p:spTgt spid="461827">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461827">
                                            <p:txEl>
                                              <p:pRg st="6" end="6"/>
                                            </p:txEl>
                                          </p:spTgt>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461827">
                                            <p:txEl>
                                              <p:pRg st="7" end="7"/>
                                            </p:txEl>
                                          </p:spTgt>
                                        </p:tgtEl>
                                        <p:attrNameLst>
                                          <p:attrName>style.visibility</p:attrName>
                                        </p:attrNameLst>
                                      </p:cBhvr>
                                      <p:to>
                                        <p:strVal val="visible"/>
                                      </p:to>
                                    </p:set>
                                    <p:anim calcmode="lin" valueType="num">
                                      <p:cBhvr additive="base">
                                        <p:cTn id="41" dur="500" fill="hold"/>
                                        <p:tgtEl>
                                          <p:spTgt spid="461827">
                                            <p:txEl>
                                              <p:pRg st="7" end="7"/>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461827">
                                            <p:txEl>
                                              <p:pRg st="7" end="7"/>
                                            </p:txEl>
                                          </p:spTgt>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461827">
                                            <p:txEl>
                                              <p:pRg st="8" end="8"/>
                                            </p:txEl>
                                          </p:spTgt>
                                        </p:tgtEl>
                                        <p:attrNameLst>
                                          <p:attrName>style.visibility</p:attrName>
                                        </p:attrNameLst>
                                      </p:cBhvr>
                                      <p:to>
                                        <p:strVal val="visible"/>
                                      </p:to>
                                    </p:set>
                                    <p:anim calcmode="lin" valueType="num">
                                      <p:cBhvr additive="base">
                                        <p:cTn id="45" dur="500" fill="hold"/>
                                        <p:tgtEl>
                                          <p:spTgt spid="461827">
                                            <p:txEl>
                                              <p:pRg st="8" end="8"/>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461827">
                                            <p:txEl>
                                              <p:pRg st="8" end="8"/>
                                            </p:txEl>
                                          </p:spTgt>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461827">
                                            <p:txEl>
                                              <p:pRg st="9" end="9"/>
                                            </p:txEl>
                                          </p:spTgt>
                                        </p:tgtEl>
                                        <p:attrNameLst>
                                          <p:attrName>style.visibility</p:attrName>
                                        </p:attrNameLst>
                                      </p:cBhvr>
                                      <p:to>
                                        <p:strVal val="visible"/>
                                      </p:to>
                                    </p:set>
                                    <p:anim calcmode="lin" valueType="num">
                                      <p:cBhvr additive="base">
                                        <p:cTn id="49" dur="500" fill="hold"/>
                                        <p:tgtEl>
                                          <p:spTgt spid="461827">
                                            <p:txEl>
                                              <p:pRg st="9" end="9"/>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461827">
                                            <p:txEl>
                                              <p:pRg st="9" end="9"/>
                                            </p:txEl>
                                          </p:spTgt>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461827">
                                            <p:txEl>
                                              <p:pRg st="10" end="10"/>
                                            </p:txEl>
                                          </p:spTgt>
                                        </p:tgtEl>
                                        <p:attrNameLst>
                                          <p:attrName>style.visibility</p:attrName>
                                        </p:attrNameLst>
                                      </p:cBhvr>
                                      <p:to>
                                        <p:strVal val="visible"/>
                                      </p:to>
                                    </p:set>
                                    <p:anim calcmode="lin" valueType="num">
                                      <p:cBhvr additive="base">
                                        <p:cTn id="53" dur="500" fill="hold"/>
                                        <p:tgtEl>
                                          <p:spTgt spid="461827">
                                            <p:txEl>
                                              <p:pRg st="10" end="10"/>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461827">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82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4294967295"/>
          </p:nvPr>
        </p:nvSpPr>
        <p:spPr>
          <a:xfrm>
            <a:off x="8077200" y="6356351"/>
            <a:ext cx="2133600" cy="365125"/>
          </a:xfrm>
          <a:prstGeom prst="rect">
            <a:avLst/>
          </a:prstGeom>
        </p:spPr>
        <p:txBody>
          <a:bodyPr/>
          <a:lstStyle/>
          <a:p>
            <a:fld id="{EA2558CC-505A-C746-90A7-F774FE19BC76}" type="slidenum">
              <a:rPr lang="en-US" b="0">
                <a:solidFill>
                  <a:srgbClr val="000000"/>
                </a:solidFill>
                <a:cs typeface="+mn-cs"/>
              </a:rPr>
              <a:pPr/>
              <a:t>37</a:t>
            </a:fld>
            <a:endParaRPr lang="en-US" b="0">
              <a:solidFill>
                <a:srgbClr val="000000"/>
              </a:solidFill>
              <a:cs typeface="+mn-cs"/>
            </a:endParaRPr>
          </a:p>
        </p:txBody>
      </p:sp>
      <p:sp>
        <p:nvSpPr>
          <p:cNvPr id="387074" name="Rectangle 2"/>
          <p:cNvSpPr>
            <a:spLocks noGrp="1" noChangeArrowheads="1"/>
          </p:cNvSpPr>
          <p:nvPr>
            <p:ph type="title"/>
          </p:nvPr>
        </p:nvSpPr>
        <p:spPr/>
        <p:txBody>
          <a:bodyPr/>
          <a:lstStyle/>
          <a:p>
            <a:r>
              <a:rPr lang="en-US"/>
              <a:t>Using Semaphores for Mutex</a:t>
            </a:r>
          </a:p>
        </p:txBody>
      </p:sp>
      <p:sp>
        <p:nvSpPr>
          <p:cNvPr id="387075" name="Text Box 3"/>
          <p:cNvSpPr txBox="1">
            <a:spLocks noChangeArrowheads="1"/>
          </p:cNvSpPr>
          <p:nvPr/>
        </p:nvSpPr>
        <p:spPr bwMode="auto">
          <a:xfrm>
            <a:off x="2373313" y="2743201"/>
            <a:ext cx="3871912" cy="24304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dirty="0">
                <a:solidFill>
                  <a:srgbClr val="000000"/>
                </a:solidFill>
                <a:latin typeface="Courier New" charset="0"/>
                <a:ea typeface="+mn-ea"/>
                <a:cs typeface="+mn-cs"/>
              </a:rPr>
              <a:t>1 repeat</a:t>
            </a:r>
            <a:endParaRPr lang="en-US" dirty="0">
              <a:solidFill>
                <a:srgbClr val="000066"/>
              </a:solidFill>
              <a:latin typeface="Courier New" charset="0"/>
              <a:ea typeface="+mn-ea"/>
              <a:cs typeface="+mn-cs"/>
            </a:endParaRPr>
          </a:p>
          <a:p>
            <a:pPr>
              <a:spcBef>
                <a:spcPct val="50000"/>
              </a:spcBef>
            </a:pPr>
            <a:r>
              <a:rPr lang="en-US" dirty="0">
                <a:solidFill>
                  <a:srgbClr val="000000"/>
                </a:solidFill>
                <a:latin typeface="Courier New" charset="0"/>
                <a:ea typeface="+mn-ea"/>
                <a:cs typeface="+mn-cs"/>
              </a:rPr>
              <a:t>2</a:t>
            </a:r>
            <a:r>
              <a:rPr lang="en-US" dirty="0">
                <a:solidFill>
                  <a:srgbClr val="000066"/>
                </a:solidFill>
                <a:latin typeface="Courier New" charset="0"/>
                <a:ea typeface="+mn-ea"/>
                <a:cs typeface="+mn-cs"/>
              </a:rPr>
              <a:t>   </a:t>
            </a:r>
            <a:r>
              <a:rPr lang="en-US" dirty="0" err="1">
                <a:solidFill>
                  <a:srgbClr val="0000FF"/>
                </a:solidFill>
                <a:latin typeface="Courier New" charset="0"/>
                <a:ea typeface="+mn-ea"/>
                <a:cs typeface="+mn-cs"/>
              </a:rPr>
              <a:t>mutex.P</a:t>
            </a:r>
            <a:r>
              <a:rPr lang="en-US" dirty="0">
                <a:solidFill>
                  <a:srgbClr val="0000FF"/>
                </a:solidFill>
                <a:latin typeface="Courier New" charset="0"/>
                <a:ea typeface="+mn-ea"/>
                <a:cs typeface="+mn-cs"/>
              </a:rPr>
              <a:t>();</a:t>
            </a:r>
            <a:endParaRPr lang="en-US" sz="700" dirty="0">
              <a:solidFill>
                <a:srgbClr val="0000FF"/>
              </a:solidFill>
              <a:latin typeface="Courier New" charset="0"/>
              <a:ea typeface="+mn-ea"/>
              <a:cs typeface="+mn-cs"/>
            </a:endParaRPr>
          </a:p>
          <a:p>
            <a:pPr>
              <a:spcBef>
                <a:spcPct val="50000"/>
              </a:spcBef>
            </a:pPr>
            <a:r>
              <a:rPr lang="en-US" dirty="0">
                <a:solidFill>
                  <a:srgbClr val="000000"/>
                </a:solidFill>
                <a:latin typeface="Courier New" charset="0"/>
                <a:ea typeface="+mn-ea"/>
                <a:cs typeface="+mn-cs"/>
              </a:rPr>
              <a:t>3   </a:t>
            </a:r>
            <a:r>
              <a:rPr lang="en-US" dirty="0">
                <a:solidFill>
                  <a:srgbClr val="990000"/>
                </a:solidFill>
                <a:latin typeface="Courier New" charset="0"/>
                <a:ea typeface="+mn-ea"/>
                <a:cs typeface="+mn-cs"/>
              </a:rPr>
              <a:t>critical section</a:t>
            </a:r>
            <a:endParaRPr lang="en-US" dirty="0">
              <a:solidFill>
                <a:srgbClr val="000000"/>
              </a:solidFill>
              <a:latin typeface="Courier New" charset="0"/>
              <a:ea typeface="+mn-ea"/>
              <a:cs typeface="+mn-cs"/>
            </a:endParaRPr>
          </a:p>
          <a:p>
            <a:pPr>
              <a:spcBef>
                <a:spcPct val="50000"/>
              </a:spcBef>
            </a:pPr>
            <a:r>
              <a:rPr lang="en-US" dirty="0">
                <a:solidFill>
                  <a:srgbClr val="000000"/>
                </a:solidFill>
                <a:latin typeface="Courier New" charset="0"/>
                <a:ea typeface="+mn-ea"/>
                <a:cs typeface="+mn-cs"/>
              </a:rPr>
              <a:t>4   </a:t>
            </a:r>
            <a:r>
              <a:rPr lang="en-US" dirty="0" err="1">
                <a:solidFill>
                  <a:srgbClr val="0000FF"/>
                </a:solidFill>
                <a:latin typeface="Courier New" charset="0"/>
                <a:ea typeface="+mn-ea"/>
                <a:cs typeface="+mn-cs"/>
              </a:rPr>
              <a:t>mutex.V</a:t>
            </a:r>
            <a:r>
              <a:rPr lang="en-US" dirty="0">
                <a:solidFill>
                  <a:srgbClr val="0000FF"/>
                </a:solidFill>
                <a:latin typeface="Courier New" charset="0"/>
                <a:ea typeface="+mn-ea"/>
                <a:cs typeface="+mn-cs"/>
              </a:rPr>
              <a:t>();</a:t>
            </a:r>
            <a:endParaRPr lang="en-US" sz="700" dirty="0">
              <a:solidFill>
                <a:srgbClr val="000066"/>
              </a:solidFill>
              <a:latin typeface="Courier New" charset="0"/>
              <a:ea typeface="+mn-ea"/>
              <a:cs typeface="+mn-cs"/>
            </a:endParaRPr>
          </a:p>
          <a:p>
            <a:pPr>
              <a:spcBef>
                <a:spcPct val="50000"/>
              </a:spcBef>
            </a:pPr>
            <a:r>
              <a:rPr lang="en-US" dirty="0">
                <a:solidFill>
                  <a:srgbClr val="000000"/>
                </a:solidFill>
                <a:latin typeface="Courier New" charset="0"/>
                <a:ea typeface="+mn-ea"/>
                <a:cs typeface="+mn-cs"/>
              </a:rPr>
              <a:t>5   remainder section</a:t>
            </a:r>
            <a:endParaRPr lang="en-US" sz="700" dirty="0">
              <a:solidFill>
                <a:srgbClr val="000066"/>
              </a:solidFill>
              <a:latin typeface="Courier New" charset="0"/>
              <a:ea typeface="+mn-ea"/>
              <a:cs typeface="+mn-cs"/>
            </a:endParaRPr>
          </a:p>
          <a:p>
            <a:pPr>
              <a:spcBef>
                <a:spcPct val="50000"/>
              </a:spcBef>
            </a:pPr>
            <a:r>
              <a:rPr lang="en-US" dirty="0">
                <a:solidFill>
                  <a:srgbClr val="000000"/>
                </a:solidFill>
                <a:latin typeface="Courier New" charset="0"/>
                <a:ea typeface="+mn-ea"/>
                <a:cs typeface="+mn-cs"/>
              </a:rPr>
              <a:t>6 until FALSE</a:t>
            </a:r>
          </a:p>
        </p:txBody>
      </p:sp>
      <p:sp>
        <p:nvSpPr>
          <p:cNvPr id="387076" name="Rectangle 4"/>
          <p:cNvSpPr>
            <a:spLocks noChangeArrowheads="1"/>
          </p:cNvSpPr>
          <p:nvPr/>
        </p:nvSpPr>
        <p:spPr bwMode="auto">
          <a:xfrm>
            <a:off x="2209801" y="2590800"/>
            <a:ext cx="3751263" cy="2986088"/>
          </a:xfrm>
          <a:prstGeom prst="rect">
            <a:avLst/>
          </a:prstGeom>
          <a:noFill/>
          <a:ln w="57150" cap="sq" cmpd="thickThin">
            <a:solidFill>
              <a:schemeClr val="tx1"/>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b="0">
              <a:solidFill>
                <a:srgbClr val="000000"/>
              </a:solidFill>
              <a:latin typeface="Times New Roman" pitchFamily="18" charset="0"/>
              <a:ea typeface="+mn-ea"/>
              <a:cs typeface="+mn-cs"/>
            </a:endParaRPr>
          </a:p>
        </p:txBody>
      </p:sp>
      <p:sp>
        <p:nvSpPr>
          <p:cNvPr id="387077" name="Text Box 5"/>
          <p:cNvSpPr txBox="1">
            <a:spLocks noChangeArrowheads="1"/>
          </p:cNvSpPr>
          <p:nvPr/>
        </p:nvSpPr>
        <p:spPr bwMode="auto">
          <a:xfrm>
            <a:off x="6488113" y="2743201"/>
            <a:ext cx="3871912" cy="24304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dirty="0">
                <a:solidFill>
                  <a:srgbClr val="000000"/>
                </a:solidFill>
                <a:latin typeface="Courier New" charset="0"/>
                <a:ea typeface="+mn-ea"/>
                <a:cs typeface="+mn-cs"/>
              </a:rPr>
              <a:t>1 repeat</a:t>
            </a:r>
            <a:endParaRPr lang="en-US" dirty="0">
              <a:solidFill>
                <a:srgbClr val="000066"/>
              </a:solidFill>
              <a:latin typeface="Courier New" charset="0"/>
              <a:ea typeface="+mn-ea"/>
              <a:cs typeface="+mn-cs"/>
            </a:endParaRPr>
          </a:p>
          <a:p>
            <a:pPr>
              <a:spcBef>
                <a:spcPct val="50000"/>
              </a:spcBef>
            </a:pPr>
            <a:r>
              <a:rPr lang="en-US" dirty="0">
                <a:solidFill>
                  <a:srgbClr val="000000"/>
                </a:solidFill>
                <a:latin typeface="Courier New" charset="0"/>
                <a:ea typeface="+mn-ea"/>
                <a:cs typeface="+mn-cs"/>
              </a:rPr>
              <a:t>2 </a:t>
            </a:r>
            <a:r>
              <a:rPr lang="en-US" dirty="0">
                <a:solidFill>
                  <a:srgbClr val="0000FF"/>
                </a:solidFill>
                <a:latin typeface="Courier New" charset="0"/>
                <a:ea typeface="+mn-ea"/>
                <a:cs typeface="+mn-cs"/>
              </a:rPr>
              <a:t>  </a:t>
            </a:r>
            <a:r>
              <a:rPr lang="en-US" dirty="0" err="1">
                <a:solidFill>
                  <a:srgbClr val="0000FF"/>
                </a:solidFill>
                <a:latin typeface="Courier New" charset="0"/>
                <a:ea typeface="+mn-ea"/>
                <a:cs typeface="+mn-cs"/>
              </a:rPr>
              <a:t>mutex.P</a:t>
            </a:r>
            <a:r>
              <a:rPr lang="en-US" dirty="0">
                <a:solidFill>
                  <a:srgbClr val="0000FF"/>
                </a:solidFill>
                <a:latin typeface="Courier New" charset="0"/>
                <a:ea typeface="+mn-ea"/>
                <a:cs typeface="+mn-cs"/>
              </a:rPr>
              <a:t>();</a:t>
            </a:r>
            <a:endParaRPr lang="en-US" sz="700" dirty="0">
              <a:solidFill>
                <a:srgbClr val="0000FF"/>
              </a:solidFill>
              <a:latin typeface="Courier New" charset="0"/>
              <a:ea typeface="+mn-ea"/>
              <a:cs typeface="+mn-cs"/>
            </a:endParaRPr>
          </a:p>
          <a:p>
            <a:pPr>
              <a:spcBef>
                <a:spcPct val="50000"/>
              </a:spcBef>
            </a:pPr>
            <a:r>
              <a:rPr lang="en-US" dirty="0">
                <a:solidFill>
                  <a:srgbClr val="000000"/>
                </a:solidFill>
                <a:latin typeface="Courier New" charset="0"/>
                <a:ea typeface="+mn-ea"/>
                <a:cs typeface="+mn-cs"/>
              </a:rPr>
              <a:t>3   </a:t>
            </a:r>
            <a:r>
              <a:rPr lang="en-US" dirty="0">
                <a:solidFill>
                  <a:srgbClr val="990000"/>
                </a:solidFill>
                <a:latin typeface="Courier New" charset="0"/>
                <a:ea typeface="+mn-ea"/>
                <a:cs typeface="+mn-cs"/>
              </a:rPr>
              <a:t>critical section</a:t>
            </a:r>
            <a:endParaRPr lang="en-US" dirty="0">
              <a:solidFill>
                <a:srgbClr val="000000"/>
              </a:solidFill>
              <a:latin typeface="Courier New" charset="0"/>
              <a:ea typeface="+mn-ea"/>
              <a:cs typeface="+mn-cs"/>
            </a:endParaRPr>
          </a:p>
          <a:p>
            <a:pPr>
              <a:spcBef>
                <a:spcPct val="50000"/>
              </a:spcBef>
            </a:pPr>
            <a:r>
              <a:rPr lang="en-US" dirty="0">
                <a:solidFill>
                  <a:srgbClr val="000000"/>
                </a:solidFill>
                <a:latin typeface="Courier New" charset="0"/>
                <a:ea typeface="+mn-ea"/>
                <a:cs typeface="+mn-cs"/>
              </a:rPr>
              <a:t>4 </a:t>
            </a:r>
            <a:r>
              <a:rPr lang="en-US" dirty="0">
                <a:solidFill>
                  <a:srgbClr val="0000FF"/>
                </a:solidFill>
                <a:latin typeface="Courier New" charset="0"/>
                <a:ea typeface="+mn-ea"/>
                <a:cs typeface="+mn-cs"/>
              </a:rPr>
              <a:t>  </a:t>
            </a:r>
            <a:r>
              <a:rPr lang="en-US" dirty="0" err="1">
                <a:solidFill>
                  <a:srgbClr val="0000FF"/>
                </a:solidFill>
                <a:latin typeface="Courier New" charset="0"/>
                <a:ea typeface="+mn-ea"/>
                <a:cs typeface="+mn-cs"/>
              </a:rPr>
              <a:t>mutex.V</a:t>
            </a:r>
            <a:r>
              <a:rPr lang="en-US" dirty="0">
                <a:solidFill>
                  <a:srgbClr val="0000FF"/>
                </a:solidFill>
                <a:latin typeface="Courier New" charset="0"/>
                <a:ea typeface="+mn-ea"/>
                <a:cs typeface="+mn-cs"/>
              </a:rPr>
              <a:t>();</a:t>
            </a:r>
            <a:endParaRPr lang="en-US" sz="700" dirty="0">
              <a:solidFill>
                <a:srgbClr val="0000FF"/>
              </a:solidFill>
              <a:latin typeface="Courier New" charset="0"/>
              <a:ea typeface="+mn-ea"/>
              <a:cs typeface="+mn-cs"/>
            </a:endParaRPr>
          </a:p>
          <a:p>
            <a:pPr>
              <a:spcBef>
                <a:spcPct val="50000"/>
              </a:spcBef>
            </a:pPr>
            <a:r>
              <a:rPr lang="en-US" dirty="0">
                <a:solidFill>
                  <a:srgbClr val="000000"/>
                </a:solidFill>
                <a:latin typeface="Courier New" charset="0"/>
                <a:ea typeface="+mn-ea"/>
                <a:cs typeface="+mn-cs"/>
              </a:rPr>
              <a:t>5   remainder section</a:t>
            </a:r>
            <a:endParaRPr lang="en-US" sz="700" dirty="0">
              <a:solidFill>
                <a:srgbClr val="000066"/>
              </a:solidFill>
              <a:latin typeface="Courier New" charset="0"/>
              <a:ea typeface="+mn-ea"/>
              <a:cs typeface="+mn-cs"/>
            </a:endParaRPr>
          </a:p>
          <a:p>
            <a:pPr>
              <a:spcBef>
                <a:spcPct val="50000"/>
              </a:spcBef>
            </a:pPr>
            <a:r>
              <a:rPr lang="en-US" dirty="0">
                <a:solidFill>
                  <a:srgbClr val="000000"/>
                </a:solidFill>
                <a:latin typeface="Courier New" charset="0"/>
                <a:ea typeface="+mn-ea"/>
                <a:cs typeface="+mn-cs"/>
              </a:rPr>
              <a:t>6 until FALSE</a:t>
            </a:r>
          </a:p>
        </p:txBody>
      </p:sp>
      <p:sp>
        <p:nvSpPr>
          <p:cNvPr id="387078" name="Rectangle 6"/>
          <p:cNvSpPr>
            <a:spLocks noChangeArrowheads="1"/>
          </p:cNvSpPr>
          <p:nvPr/>
        </p:nvSpPr>
        <p:spPr bwMode="auto">
          <a:xfrm>
            <a:off x="6324601" y="2590800"/>
            <a:ext cx="3751263" cy="2986088"/>
          </a:xfrm>
          <a:prstGeom prst="rect">
            <a:avLst/>
          </a:prstGeom>
          <a:noFill/>
          <a:ln w="57150" cap="sq" cmpd="thickThin">
            <a:solidFill>
              <a:schemeClr val="tx1"/>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b="0">
              <a:solidFill>
                <a:srgbClr val="000000"/>
              </a:solidFill>
              <a:latin typeface="Times New Roman" pitchFamily="18" charset="0"/>
              <a:ea typeface="+mn-ea"/>
              <a:cs typeface="+mn-cs"/>
            </a:endParaRPr>
          </a:p>
        </p:txBody>
      </p:sp>
      <p:sp>
        <p:nvSpPr>
          <p:cNvPr id="387079" name="Text Box 7"/>
          <p:cNvSpPr txBox="1">
            <a:spLocks noChangeArrowheads="1"/>
          </p:cNvSpPr>
          <p:nvPr/>
        </p:nvSpPr>
        <p:spPr bwMode="auto">
          <a:xfrm>
            <a:off x="2286000" y="1905001"/>
            <a:ext cx="57912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i="1">
                <a:solidFill>
                  <a:srgbClr val="000000"/>
                </a:solidFill>
                <a:latin typeface="Courier New" charset="0"/>
                <a:ea typeface="+mn-ea"/>
                <a:cs typeface="+mn-cs"/>
              </a:rPr>
              <a:t>semaphore</a:t>
            </a:r>
            <a:r>
              <a:rPr lang="en-US">
                <a:solidFill>
                  <a:srgbClr val="000000"/>
                </a:solidFill>
                <a:latin typeface="Courier New" charset="0"/>
                <a:ea typeface="+mn-ea"/>
                <a:cs typeface="+mn-cs"/>
              </a:rPr>
              <a:t> mutex = </a:t>
            </a:r>
            <a:r>
              <a:rPr lang="en-US">
                <a:solidFill>
                  <a:srgbClr val="CC3300"/>
                </a:solidFill>
                <a:latin typeface="Courier New" charset="0"/>
                <a:ea typeface="+mn-ea"/>
                <a:cs typeface="+mn-cs"/>
              </a:rPr>
              <a:t>1		-- unlocked</a:t>
            </a:r>
            <a:endParaRPr lang="en-US" i="1">
              <a:solidFill>
                <a:srgbClr val="CC3300"/>
              </a:solidFill>
              <a:latin typeface="Courier New" charset="0"/>
              <a:ea typeface="+mn-ea"/>
              <a:cs typeface="+mn-cs"/>
            </a:endParaRPr>
          </a:p>
        </p:txBody>
      </p:sp>
      <p:sp>
        <p:nvSpPr>
          <p:cNvPr id="387080" name="Rectangle 8"/>
          <p:cNvSpPr>
            <a:spLocks noChangeArrowheads="1"/>
          </p:cNvSpPr>
          <p:nvPr/>
        </p:nvSpPr>
        <p:spPr bwMode="auto">
          <a:xfrm>
            <a:off x="3200400" y="5568951"/>
            <a:ext cx="1944688" cy="549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3000">
                <a:solidFill>
                  <a:srgbClr val="000000"/>
                </a:solidFill>
                <a:ea typeface="+mn-ea"/>
                <a:cs typeface="+mn-cs"/>
              </a:rPr>
              <a:t>Thread A</a:t>
            </a:r>
          </a:p>
        </p:txBody>
      </p:sp>
      <p:sp>
        <p:nvSpPr>
          <p:cNvPr id="387081" name="Rectangle 9"/>
          <p:cNvSpPr>
            <a:spLocks noChangeArrowheads="1"/>
          </p:cNvSpPr>
          <p:nvPr/>
        </p:nvSpPr>
        <p:spPr bwMode="auto">
          <a:xfrm>
            <a:off x="7467600" y="5611814"/>
            <a:ext cx="1905000" cy="549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3000">
                <a:solidFill>
                  <a:srgbClr val="000000"/>
                </a:solidFill>
                <a:ea typeface="+mn-ea"/>
                <a:cs typeface="+mn-cs"/>
              </a:rPr>
              <a:t>Thread B</a:t>
            </a:r>
          </a:p>
        </p:txBody>
      </p:sp>
    </p:spTree>
    <p:extLst>
      <p:ext uri="{BB962C8B-B14F-4D97-AF65-F5344CB8AC3E}">
        <p14:creationId xmlns:p14="http://schemas.microsoft.com/office/powerpoint/2010/main" val="32487187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5"/>
          <p:cNvSpPr>
            <a:spLocks noGrp="1"/>
          </p:cNvSpPr>
          <p:nvPr>
            <p:ph type="sldNum" sz="quarter" idx="4294967295"/>
          </p:nvPr>
        </p:nvSpPr>
        <p:spPr>
          <a:xfrm>
            <a:off x="8077200" y="6356351"/>
            <a:ext cx="2133600" cy="365125"/>
          </a:xfrm>
          <a:prstGeom prst="rect">
            <a:avLst/>
          </a:prstGeom>
        </p:spPr>
        <p:txBody>
          <a:bodyPr/>
          <a:lstStyle/>
          <a:p>
            <a:fld id="{000D7435-1ECE-1643-82F1-5037BBBFC792}" type="slidenum">
              <a:rPr lang="en-US" b="0">
                <a:solidFill>
                  <a:srgbClr val="000000"/>
                </a:solidFill>
                <a:cs typeface="+mn-cs"/>
              </a:rPr>
              <a:pPr/>
              <a:t>38</a:t>
            </a:fld>
            <a:endParaRPr lang="en-US" b="0">
              <a:solidFill>
                <a:srgbClr val="000000"/>
              </a:solidFill>
              <a:cs typeface="+mn-cs"/>
            </a:endParaRPr>
          </a:p>
        </p:txBody>
      </p:sp>
      <p:sp>
        <p:nvSpPr>
          <p:cNvPr id="388098" name="Rectangle 2"/>
          <p:cNvSpPr>
            <a:spLocks noGrp="1" noChangeArrowheads="1"/>
          </p:cNvSpPr>
          <p:nvPr>
            <p:ph type="title"/>
          </p:nvPr>
        </p:nvSpPr>
        <p:spPr/>
        <p:txBody>
          <a:bodyPr/>
          <a:lstStyle/>
          <a:p>
            <a:r>
              <a:rPr lang="en-US"/>
              <a:t>Using Semaphores for Mutex</a:t>
            </a:r>
          </a:p>
        </p:txBody>
      </p:sp>
      <p:sp>
        <p:nvSpPr>
          <p:cNvPr id="388099" name="Text Box 3"/>
          <p:cNvSpPr txBox="1">
            <a:spLocks noChangeArrowheads="1"/>
          </p:cNvSpPr>
          <p:nvPr/>
        </p:nvSpPr>
        <p:spPr bwMode="auto">
          <a:xfrm>
            <a:off x="2286000" y="1905001"/>
            <a:ext cx="61722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i="1">
                <a:solidFill>
                  <a:srgbClr val="000000"/>
                </a:solidFill>
                <a:latin typeface="Courier New" charset="0"/>
                <a:ea typeface="+mn-ea"/>
                <a:cs typeface="+mn-cs"/>
              </a:rPr>
              <a:t>semaphore</a:t>
            </a:r>
            <a:r>
              <a:rPr lang="en-US">
                <a:solidFill>
                  <a:srgbClr val="000000"/>
                </a:solidFill>
                <a:latin typeface="Courier New" charset="0"/>
                <a:ea typeface="+mn-ea"/>
                <a:cs typeface="+mn-cs"/>
              </a:rPr>
              <a:t> mutex = </a:t>
            </a:r>
            <a:r>
              <a:rPr lang="en-US">
                <a:solidFill>
                  <a:srgbClr val="CC3300"/>
                </a:solidFill>
                <a:latin typeface="Courier New" charset="0"/>
                <a:ea typeface="+mn-ea"/>
                <a:cs typeface="+mn-cs"/>
              </a:rPr>
              <a:t>0		-- locked</a:t>
            </a:r>
            <a:endParaRPr lang="en-US" i="1">
              <a:solidFill>
                <a:srgbClr val="CC3300"/>
              </a:solidFill>
              <a:latin typeface="Courier New" charset="0"/>
              <a:ea typeface="+mn-ea"/>
              <a:cs typeface="+mn-cs"/>
            </a:endParaRPr>
          </a:p>
        </p:txBody>
      </p:sp>
      <p:sp>
        <p:nvSpPr>
          <p:cNvPr id="388100" name="Line 4"/>
          <p:cNvSpPr>
            <a:spLocks noChangeShapeType="1"/>
          </p:cNvSpPr>
          <p:nvPr/>
        </p:nvSpPr>
        <p:spPr bwMode="auto">
          <a:xfrm>
            <a:off x="4876800" y="3200400"/>
            <a:ext cx="0" cy="304800"/>
          </a:xfrm>
          <a:prstGeom prst="line">
            <a:avLst/>
          </a:prstGeom>
          <a:noFill/>
          <a:ln w="28575" cap="sq">
            <a:solidFill>
              <a:schemeClr val="tx1"/>
            </a:solidFill>
            <a:round/>
            <a:headEnd type="none" w="sm" len="sm"/>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a:endParaRPr lang="en-US" b="0">
              <a:solidFill>
                <a:srgbClr val="000000"/>
              </a:solidFill>
              <a:latin typeface="Times New Roman" pitchFamily="18" charset="0"/>
              <a:ea typeface="+mn-ea"/>
              <a:cs typeface="+mn-cs"/>
            </a:endParaRPr>
          </a:p>
        </p:txBody>
      </p:sp>
      <p:sp>
        <p:nvSpPr>
          <p:cNvPr id="388101" name="Text Box 5"/>
          <p:cNvSpPr txBox="1">
            <a:spLocks noChangeArrowheads="1"/>
          </p:cNvSpPr>
          <p:nvPr/>
        </p:nvSpPr>
        <p:spPr bwMode="auto">
          <a:xfrm>
            <a:off x="2373313" y="2743201"/>
            <a:ext cx="3871912" cy="24304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dirty="0">
                <a:solidFill>
                  <a:srgbClr val="000000"/>
                </a:solidFill>
                <a:latin typeface="Courier New" charset="0"/>
                <a:ea typeface="+mn-ea"/>
                <a:cs typeface="+mn-cs"/>
              </a:rPr>
              <a:t>1 repeat</a:t>
            </a:r>
            <a:endParaRPr lang="en-US" dirty="0">
              <a:solidFill>
                <a:srgbClr val="000066"/>
              </a:solidFill>
              <a:latin typeface="Courier New" charset="0"/>
              <a:ea typeface="+mn-ea"/>
              <a:cs typeface="+mn-cs"/>
            </a:endParaRPr>
          </a:p>
          <a:p>
            <a:pPr>
              <a:spcBef>
                <a:spcPct val="50000"/>
              </a:spcBef>
            </a:pPr>
            <a:r>
              <a:rPr lang="en-US" dirty="0">
                <a:solidFill>
                  <a:srgbClr val="000000"/>
                </a:solidFill>
                <a:latin typeface="Courier New" charset="0"/>
                <a:ea typeface="+mn-ea"/>
                <a:cs typeface="+mn-cs"/>
              </a:rPr>
              <a:t>2</a:t>
            </a:r>
            <a:r>
              <a:rPr lang="en-US" dirty="0">
                <a:solidFill>
                  <a:srgbClr val="000066"/>
                </a:solidFill>
                <a:latin typeface="Courier New" charset="0"/>
                <a:ea typeface="+mn-ea"/>
                <a:cs typeface="+mn-cs"/>
              </a:rPr>
              <a:t>   </a:t>
            </a:r>
            <a:r>
              <a:rPr lang="en-US" dirty="0" err="1">
                <a:solidFill>
                  <a:srgbClr val="0000FF"/>
                </a:solidFill>
                <a:latin typeface="Courier New" charset="0"/>
                <a:ea typeface="+mn-ea"/>
                <a:cs typeface="+mn-cs"/>
              </a:rPr>
              <a:t>mutex.P</a:t>
            </a:r>
            <a:r>
              <a:rPr lang="en-US" dirty="0">
                <a:solidFill>
                  <a:srgbClr val="0000FF"/>
                </a:solidFill>
                <a:latin typeface="Courier New" charset="0"/>
                <a:ea typeface="+mn-ea"/>
                <a:cs typeface="+mn-cs"/>
              </a:rPr>
              <a:t>();</a:t>
            </a:r>
            <a:endParaRPr lang="en-US" sz="700" dirty="0">
              <a:solidFill>
                <a:srgbClr val="0000FF"/>
              </a:solidFill>
              <a:latin typeface="Courier New" charset="0"/>
              <a:ea typeface="+mn-ea"/>
              <a:cs typeface="+mn-cs"/>
            </a:endParaRPr>
          </a:p>
          <a:p>
            <a:pPr>
              <a:spcBef>
                <a:spcPct val="50000"/>
              </a:spcBef>
            </a:pPr>
            <a:r>
              <a:rPr lang="en-US" dirty="0">
                <a:solidFill>
                  <a:srgbClr val="000000"/>
                </a:solidFill>
                <a:latin typeface="Courier New" charset="0"/>
                <a:ea typeface="+mn-ea"/>
                <a:cs typeface="+mn-cs"/>
              </a:rPr>
              <a:t>3   </a:t>
            </a:r>
            <a:r>
              <a:rPr lang="en-US" dirty="0">
                <a:solidFill>
                  <a:srgbClr val="990000"/>
                </a:solidFill>
                <a:latin typeface="Courier New" charset="0"/>
                <a:ea typeface="+mn-ea"/>
                <a:cs typeface="+mn-cs"/>
              </a:rPr>
              <a:t>critical section</a:t>
            </a:r>
            <a:endParaRPr lang="en-US" dirty="0">
              <a:solidFill>
                <a:srgbClr val="000000"/>
              </a:solidFill>
              <a:latin typeface="Courier New" charset="0"/>
              <a:ea typeface="+mn-ea"/>
              <a:cs typeface="+mn-cs"/>
            </a:endParaRPr>
          </a:p>
          <a:p>
            <a:pPr>
              <a:spcBef>
                <a:spcPct val="50000"/>
              </a:spcBef>
            </a:pPr>
            <a:r>
              <a:rPr lang="en-US" dirty="0">
                <a:solidFill>
                  <a:srgbClr val="000000"/>
                </a:solidFill>
                <a:latin typeface="Courier New" charset="0"/>
                <a:ea typeface="+mn-ea"/>
                <a:cs typeface="+mn-cs"/>
              </a:rPr>
              <a:t>4   </a:t>
            </a:r>
            <a:r>
              <a:rPr lang="en-US" dirty="0" err="1">
                <a:solidFill>
                  <a:srgbClr val="0000FF"/>
                </a:solidFill>
                <a:latin typeface="Courier New" charset="0"/>
                <a:ea typeface="+mn-ea"/>
                <a:cs typeface="+mn-cs"/>
              </a:rPr>
              <a:t>mutex.V</a:t>
            </a:r>
            <a:r>
              <a:rPr lang="en-US" dirty="0">
                <a:solidFill>
                  <a:srgbClr val="0000FF"/>
                </a:solidFill>
                <a:latin typeface="Courier New" charset="0"/>
                <a:ea typeface="+mn-ea"/>
                <a:cs typeface="+mn-cs"/>
              </a:rPr>
              <a:t>();</a:t>
            </a:r>
            <a:endParaRPr lang="en-US" sz="700" dirty="0">
              <a:solidFill>
                <a:srgbClr val="000066"/>
              </a:solidFill>
              <a:latin typeface="Courier New" charset="0"/>
              <a:ea typeface="+mn-ea"/>
              <a:cs typeface="+mn-cs"/>
            </a:endParaRPr>
          </a:p>
          <a:p>
            <a:pPr>
              <a:spcBef>
                <a:spcPct val="50000"/>
              </a:spcBef>
            </a:pPr>
            <a:r>
              <a:rPr lang="en-US" dirty="0">
                <a:solidFill>
                  <a:srgbClr val="000000"/>
                </a:solidFill>
                <a:latin typeface="Courier New" charset="0"/>
                <a:ea typeface="+mn-ea"/>
                <a:cs typeface="+mn-cs"/>
              </a:rPr>
              <a:t>5   remainder section</a:t>
            </a:r>
            <a:endParaRPr lang="en-US" sz="700" dirty="0">
              <a:solidFill>
                <a:srgbClr val="000066"/>
              </a:solidFill>
              <a:latin typeface="Courier New" charset="0"/>
              <a:ea typeface="+mn-ea"/>
              <a:cs typeface="+mn-cs"/>
            </a:endParaRPr>
          </a:p>
          <a:p>
            <a:pPr>
              <a:spcBef>
                <a:spcPct val="50000"/>
              </a:spcBef>
            </a:pPr>
            <a:r>
              <a:rPr lang="en-US" dirty="0">
                <a:solidFill>
                  <a:srgbClr val="000000"/>
                </a:solidFill>
                <a:latin typeface="Courier New" charset="0"/>
                <a:ea typeface="+mn-ea"/>
                <a:cs typeface="+mn-cs"/>
              </a:rPr>
              <a:t>6 until FALSE</a:t>
            </a:r>
          </a:p>
        </p:txBody>
      </p:sp>
      <p:sp>
        <p:nvSpPr>
          <p:cNvPr id="388102" name="Rectangle 6"/>
          <p:cNvSpPr>
            <a:spLocks noChangeArrowheads="1"/>
          </p:cNvSpPr>
          <p:nvPr/>
        </p:nvSpPr>
        <p:spPr bwMode="auto">
          <a:xfrm>
            <a:off x="2209801" y="2590800"/>
            <a:ext cx="3751263" cy="2986088"/>
          </a:xfrm>
          <a:prstGeom prst="rect">
            <a:avLst/>
          </a:prstGeom>
          <a:noFill/>
          <a:ln w="57150" cap="sq" cmpd="thickThin">
            <a:solidFill>
              <a:schemeClr val="tx1"/>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b="0">
              <a:solidFill>
                <a:srgbClr val="000000"/>
              </a:solidFill>
              <a:latin typeface="Times New Roman" pitchFamily="18" charset="0"/>
              <a:ea typeface="+mn-ea"/>
              <a:cs typeface="+mn-cs"/>
            </a:endParaRPr>
          </a:p>
        </p:txBody>
      </p:sp>
      <p:sp>
        <p:nvSpPr>
          <p:cNvPr id="388103" name="Text Box 7"/>
          <p:cNvSpPr txBox="1">
            <a:spLocks noChangeArrowheads="1"/>
          </p:cNvSpPr>
          <p:nvPr/>
        </p:nvSpPr>
        <p:spPr bwMode="auto">
          <a:xfrm>
            <a:off x="6488113" y="2743201"/>
            <a:ext cx="3871912" cy="24304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dirty="0">
                <a:solidFill>
                  <a:srgbClr val="000000"/>
                </a:solidFill>
                <a:latin typeface="Courier New" charset="0"/>
                <a:ea typeface="+mn-ea"/>
                <a:cs typeface="+mn-cs"/>
              </a:rPr>
              <a:t>1 repeat</a:t>
            </a:r>
            <a:endParaRPr lang="en-US" dirty="0">
              <a:solidFill>
                <a:srgbClr val="000066"/>
              </a:solidFill>
              <a:latin typeface="Courier New" charset="0"/>
              <a:ea typeface="+mn-ea"/>
              <a:cs typeface="+mn-cs"/>
            </a:endParaRPr>
          </a:p>
          <a:p>
            <a:pPr>
              <a:spcBef>
                <a:spcPct val="50000"/>
              </a:spcBef>
            </a:pPr>
            <a:r>
              <a:rPr lang="en-US" dirty="0">
                <a:solidFill>
                  <a:srgbClr val="000000"/>
                </a:solidFill>
                <a:latin typeface="Courier New" charset="0"/>
                <a:ea typeface="+mn-ea"/>
                <a:cs typeface="+mn-cs"/>
              </a:rPr>
              <a:t>2</a:t>
            </a:r>
            <a:r>
              <a:rPr lang="en-US" dirty="0">
                <a:solidFill>
                  <a:srgbClr val="000066"/>
                </a:solidFill>
                <a:latin typeface="Courier New" charset="0"/>
                <a:ea typeface="+mn-ea"/>
                <a:cs typeface="+mn-cs"/>
              </a:rPr>
              <a:t>   </a:t>
            </a:r>
            <a:r>
              <a:rPr lang="en-US" dirty="0" err="1">
                <a:solidFill>
                  <a:srgbClr val="0000FF"/>
                </a:solidFill>
                <a:latin typeface="Courier New" charset="0"/>
                <a:ea typeface="+mn-ea"/>
                <a:cs typeface="+mn-cs"/>
              </a:rPr>
              <a:t>mutex.P</a:t>
            </a:r>
            <a:r>
              <a:rPr lang="en-US" dirty="0">
                <a:solidFill>
                  <a:srgbClr val="0000FF"/>
                </a:solidFill>
                <a:latin typeface="Courier New" charset="0"/>
                <a:ea typeface="+mn-ea"/>
                <a:cs typeface="+mn-cs"/>
              </a:rPr>
              <a:t>();</a:t>
            </a:r>
            <a:endParaRPr lang="en-US" sz="700" dirty="0">
              <a:solidFill>
                <a:srgbClr val="0000FF"/>
              </a:solidFill>
              <a:latin typeface="Courier New" charset="0"/>
              <a:ea typeface="+mn-ea"/>
              <a:cs typeface="+mn-cs"/>
            </a:endParaRPr>
          </a:p>
          <a:p>
            <a:pPr>
              <a:spcBef>
                <a:spcPct val="50000"/>
              </a:spcBef>
            </a:pPr>
            <a:r>
              <a:rPr lang="en-US" dirty="0">
                <a:solidFill>
                  <a:srgbClr val="000000"/>
                </a:solidFill>
                <a:latin typeface="Courier New" charset="0"/>
                <a:ea typeface="+mn-ea"/>
                <a:cs typeface="+mn-cs"/>
              </a:rPr>
              <a:t>3   </a:t>
            </a:r>
            <a:r>
              <a:rPr lang="en-US" dirty="0">
                <a:solidFill>
                  <a:srgbClr val="990000"/>
                </a:solidFill>
                <a:latin typeface="Courier New" charset="0"/>
                <a:ea typeface="+mn-ea"/>
                <a:cs typeface="+mn-cs"/>
              </a:rPr>
              <a:t>critical section</a:t>
            </a:r>
            <a:endParaRPr lang="en-US" dirty="0">
              <a:solidFill>
                <a:srgbClr val="000000"/>
              </a:solidFill>
              <a:latin typeface="Courier New" charset="0"/>
              <a:ea typeface="+mn-ea"/>
              <a:cs typeface="+mn-cs"/>
            </a:endParaRPr>
          </a:p>
          <a:p>
            <a:pPr>
              <a:spcBef>
                <a:spcPct val="50000"/>
              </a:spcBef>
            </a:pPr>
            <a:r>
              <a:rPr lang="en-US" dirty="0">
                <a:solidFill>
                  <a:srgbClr val="000000"/>
                </a:solidFill>
                <a:latin typeface="Courier New" charset="0"/>
                <a:ea typeface="+mn-ea"/>
                <a:cs typeface="+mn-cs"/>
              </a:rPr>
              <a:t>4   </a:t>
            </a:r>
            <a:r>
              <a:rPr lang="en-US" dirty="0" err="1">
                <a:solidFill>
                  <a:srgbClr val="0000FF"/>
                </a:solidFill>
                <a:latin typeface="Courier New" charset="0"/>
                <a:ea typeface="+mn-ea"/>
                <a:cs typeface="+mn-cs"/>
              </a:rPr>
              <a:t>mutex.V</a:t>
            </a:r>
            <a:r>
              <a:rPr lang="en-US" dirty="0">
                <a:solidFill>
                  <a:srgbClr val="0000FF"/>
                </a:solidFill>
                <a:latin typeface="Courier New" charset="0"/>
                <a:ea typeface="+mn-ea"/>
                <a:cs typeface="+mn-cs"/>
              </a:rPr>
              <a:t>();</a:t>
            </a:r>
            <a:endParaRPr lang="en-US" sz="700" dirty="0">
              <a:solidFill>
                <a:srgbClr val="000066"/>
              </a:solidFill>
              <a:latin typeface="Courier New" charset="0"/>
              <a:ea typeface="+mn-ea"/>
              <a:cs typeface="+mn-cs"/>
            </a:endParaRPr>
          </a:p>
          <a:p>
            <a:pPr>
              <a:spcBef>
                <a:spcPct val="50000"/>
              </a:spcBef>
            </a:pPr>
            <a:r>
              <a:rPr lang="en-US" dirty="0">
                <a:solidFill>
                  <a:srgbClr val="000000"/>
                </a:solidFill>
                <a:latin typeface="Courier New" charset="0"/>
                <a:ea typeface="+mn-ea"/>
                <a:cs typeface="+mn-cs"/>
              </a:rPr>
              <a:t>5   remainder section</a:t>
            </a:r>
            <a:endParaRPr lang="en-US" sz="700" dirty="0">
              <a:solidFill>
                <a:srgbClr val="000066"/>
              </a:solidFill>
              <a:latin typeface="Courier New" charset="0"/>
              <a:ea typeface="+mn-ea"/>
              <a:cs typeface="+mn-cs"/>
            </a:endParaRPr>
          </a:p>
          <a:p>
            <a:pPr>
              <a:spcBef>
                <a:spcPct val="50000"/>
              </a:spcBef>
            </a:pPr>
            <a:r>
              <a:rPr lang="en-US" dirty="0">
                <a:solidFill>
                  <a:srgbClr val="000000"/>
                </a:solidFill>
                <a:latin typeface="Courier New" charset="0"/>
                <a:ea typeface="+mn-ea"/>
                <a:cs typeface="+mn-cs"/>
              </a:rPr>
              <a:t>6 until FALSE</a:t>
            </a:r>
          </a:p>
        </p:txBody>
      </p:sp>
      <p:sp>
        <p:nvSpPr>
          <p:cNvPr id="388104" name="Rectangle 8"/>
          <p:cNvSpPr>
            <a:spLocks noChangeArrowheads="1"/>
          </p:cNvSpPr>
          <p:nvPr/>
        </p:nvSpPr>
        <p:spPr bwMode="auto">
          <a:xfrm>
            <a:off x="6324601" y="2590800"/>
            <a:ext cx="3751263" cy="2986088"/>
          </a:xfrm>
          <a:prstGeom prst="rect">
            <a:avLst/>
          </a:prstGeom>
          <a:noFill/>
          <a:ln w="57150" cap="sq" cmpd="thickThin">
            <a:solidFill>
              <a:schemeClr val="tx1"/>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b="0">
              <a:solidFill>
                <a:srgbClr val="000000"/>
              </a:solidFill>
              <a:latin typeface="Times New Roman" pitchFamily="18" charset="0"/>
              <a:ea typeface="+mn-ea"/>
              <a:cs typeface="+mn-cs"/>
            </a:endParaRPr>
          </a:p>
        </p:txBody>
      </p:sp>
      <p:sp>
        <p:nvSpPr>
          <p:cNvPr id="388105" name="Rectangle 9"/>
          <p:cNvSpPr>
            <a:spLocks noChangeArrowheads="1"/>
          </p:cNvSpPr>
          <p:nvPr/>
        </p:nvSpPr>
        <p:spPr bwMode="auto">
          <a:xfrm>
            <a:off x="3200400" y="5568951"/>
            <a:ext cx="1944688" cy="549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3000">
                <a:solidFill>
                  <a:srgbClr val="000000"/>
                </a:solidFill>
                <a:ea typeface="+mn-ea"/>
                <a:cs typeface="+mn-cs"/>
              </a:rPr>
              <a:t>Thread A</a:t>
            </a:r>
          </a:p>
        </p:txBody>
      </p:sp>
      <p:sp>
        <p:nvSpPr>
          <p:cNvPr id="388106" name="Rectangle 10"/>
          <p:cNvSpPr>
            <a:spLocks noChangeArrowheads="1"/>
          </p:cNvSpPr>
          <p:nvPr/>
        </p:nvSpPr>
        <p:spPr bwMode="auto">
          <a:xfrm>
            <a:off x="7467600" y="5611814"/>
            <a:ext cx="1905000" cy="549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3000">
                <a:solidFill>
                  <a:srgbClr val="000000"/>
                </a:solidFill>
                <a:ea typeface="+mn-ea"/>
                <a:cs typeface="+mn-cs"/>
              </a:rPr>
              <a:t>Thread B</a:t>
            </a:r>
          </a:p>
        </p:txBody>
      </p:sp>
    </p:spTree>
    <p:extLst>
      <p:ext uri="{BB962C8B-B14F-4D97-AF65-F5344CB8AC3E}">
        <p14:creationId xmlns:p14="http://schemas.microsoft.com/office/powerpoint/2010/main" val="24472635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5"/>
          <p:cNvSpPr>
            <a:spLocks noGrp="1"/>
          </p:cNvSpPr>
          <p:nvPr>
            <p:ph type="sldNum" sz="quarter" idx="4294967295"/>
          </p:nvPr>
        </p:nvSpPr>
        <p:spPr>
          <a:xfrm>
            <a:off x="8077200" y="6356351"/>
            <a:ext cx="2133600" cy="365125"/>
          </a:xfrm>
          <a:prstGeom prst="rect">
            <a:avLst/>
          </a:prstGeom>
        </p:spPr>
        <p:txBody>
          <a:bodyPr/>
          <a:lstStyle/>
          <a:p>
            <a:fld id="{F78572D0-1B90-7146-A9DA-F35A04331C3E}" type="slidenum">
              <a:rPr lang="en-US" b="0">
                <a:solidFill>
                  <a:srgbClr val="000000"/>
                </a:solidFill>
                <a:cs typeface="+mn-cs"/>
              </a:rPr>
              <a:pPr/>
              <a:t>39</a:t>
            </a:fld>
            <a:endParaRPr lang="en-US" b="0">
              <a:solidFill>
                <a:srgbClr val="000000"/>
              </a:solidFill>
              <a:cs typeface="+mn-cs"/>
            </a:endParaRPr>
          </a:p>
        </p:txBody>
      </p:sp>
      <p:sp>
        <p:nvSpPr>
          <p:cNvPr id="389122" name="Rectangle 2"/>
          <p:cNvSpPr>
            <a:spLocks noGrp="1" noChangeArrowheads="1"/>
          </p:cNvSpPr>
          <p:nvPr>
            <p:ph type="title"/>
          </p:nvPr>
        </p:nvSpPr>
        <p:spPr/>
        <p:txBody>
          <a:bodyPr/>
          <a:lstStyle/>
          <a:p>
            <a:r>
              <a:rPr lang="en-US"/>
              <a:t>Using Semaphores for Mutex</a:t>
            </a:r>
          </a:p>
        </p:txBody>
      </p:sp>
      <p:sp>
        <p:nvSpPr>
          <p:cNvPr id="389123" name="Text Box 3"/>
          <p:cNvSpPr txBox="1">
            <a:spLocks noChangeArrowheads="1"/>
          </p:cNvSpPr>
          <p:nvPr/>
        </p:nvSpPr>
        <p:spPr bwMode="auto">
          <a:xfrm>
            <a:off x="2286000" y="1905001"/>
            <a:ext cx="64008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i="1">
                <a:solidFill>
                  <a:srgbClr val="000000"/>
                </a:solidFill>
                <a:latin typeface="Courier New" charset="0"/>
                <a:ea typeface="+mn-ea"/>
                <a:cs typeface="+mn-cs"/>
              </a:rPr>
              <a:t>semaphore</a:t>
            </a:r>
            <a:r>
              <a:rPr lang="en-US">
                <a:solidFill>
                  <a:srgbClr val="000000"/>
                </a:solidFill>
                <a:latin typeface="Courier New" charset="0"/>
                <a:ea typeface="+mn-ea"/>
                <a:cs typeface="+mn-cs"/>
              </a:rPr>
              <a:t> mutex = </a:t>
            </a:r>
            <a:r>
              <a:rPr lang="en-US">
                <a:solidFill>
                  <a:srgbClr val="CC3300"/>
                </a:solidFill>
                <a:latin typeface="Courier New" charset="0"/>
                <a:ea typeface="+mn-ea"/>
                <a:cs typeface="+mn-cs"/>
              </a:rPr>
              <a:t>0		--locked</a:t>
            </a:r>
            <a:endParaRPr lang="en-US" i="1">
              <a:solidFill>
                <a:srgbClr val="CC3300"/>
              </a:solidFill>
              <a:latin typeface="Courier New" charset="0"/>
              <a:ea typeface="+mn-ea"/>
              <a:cs typeface="+mn-cs"/>
            </a:endParaRPr>
          </a:p>
        </p:txBody>
      </p:sp>
      <p:sp>
        <p:nvSpPr>
          <p:cNvPr id="389124" name="Line 4"/>
          <p:cNvSpPr>
            <a:spLocks noChangeShapeType="1"/>
          </p:cNvSpPr>
          <p:nvPr/>
        </p:nvSpPr>
        <p:spPr bwMode="auto">
          <a:xfrm>
            <a:off x="4876800" y="3200400"/>
            <a:ext cx="0" cy="304800"/>
          </a:xfrm>
          <a:prstGeom prst="line">
            <a:avLst/>
          </a:prstGeom>
          <a:noFill/>
          <a:ln w="28575" cap="sq">
            <a:solidFill>
              <a:schemeClr val="tx1"/>
            </a:solidFill>
            <a:round/>
            <a:headEnd type="none" w="sm" len="sm"/>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a:endParaRPr lang="en-US" b="0">
              <a:solidFill>
                <a:srgbClr val="000000"/>
              </a:solidFill>
              <a:latin typeface="Times New Roman" pitchFamily="18" charset="0"/>
              <a:ea typeface="+mn-ea"/>
              <a:cs typeface="+mn-cs"/>
            </a:endParaRPr>
          </a:p>
        </p:txBody>
      </p:sp>
      <p:sp>
        <p:nvSpPr>
          <p:cNvPr id="389125" name="Line 5"/>
          <p:cNvSpPr>
            <a:spLocks noChangeShapeType="1"/>
          </p:cNvSpPr>
          <p:nvPr/>
        </p:nvSpPr>
        <p:spPr bwMode="auto">
          <a:xfrm>
            <a:off x="8991600" y="3276600"/>
            <a:ext cx="457200" cy="0"/>
          </a:xfrm>
          <a:prstGeom prst="line">
            <a:avLst/>
          </a:prstGeom>
          <a:noFill/>
          <a:ln w="38100" cap="sq">
            <a:solidFill>
              <a:srgbClr val="99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a:endParaRPr lang="en-US" b="0">
              <a:solidFill>
                <a:srgbClr val="000000"/>
              </a:solidFill>
              <a:latin typeface="Times New Roman" pitchFamily="18" charset="0"/>
              <a:ea typeface="+mn-ea"/>
              <a:cs typeface="+mn-cs"/>
            </a:endParaRPr>
          </a:p>
        </p:txBody>
      </p:sp>
      <p:sp>
        <p:nvSpPr>
          <p:cNvPr id="389126" name="Line 6"/>
          <p:cNvSpPr>
            <a:spLocks noChangeShapeType="1"/>
          </p:cNvSpPr>
          <p:nvPr/>
        </p:nvSpPr>
        <p:spPr bwMode="auto">
          <a:xfrm>
            <a:off x="9220200" y="2971800"/>
            <a:ext cx="0" cy="304800"/>
          </a:xfrm>
          <a:prstGeom prst="line">
            <a:avLst/>
          </a:prstGeom>
          <a:noFill/>
          <a:ln w="28575" cap="sq">
            <a:solidFill>
              <a:schemeClr val="tx1"/>
            </a:solidFill>
            <a:round/>
            <a:headEnd type="none" w="sm" len="sm"/>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a:endParaRPr lang="en-US" b="0">
              <a:solidFill>
                <a:srgbClr val="000000"/>
              </a:solidFill>
              <a:latin typeface="Times New Roman" pitchFamily="18" charset="0"/>
              <a:ea typeface="+mn-ea"/>
              <a:cs typeface="+mn-cs"/>
            </a:endParaRPr>
          </a:p>
        </p:txBody>
      </p:sp>
      <p:sp>
        <p:nvSpPr>
          <p:cNvPr id="389127" name="Text Box 7"/>
          <p:cNvSpPr txBox="1">
            <a:spLocks noChangeArrowheads="1"/>
          </p:cNvSpPr>
          <p:nvPr/>
        </p:nvSpPr>
        <p:spPr bwMode="auto">
          <a:xfrm>
            <a:off x="2373313" y="2743201"/>
            <a:ext cx="3871912" cy="24304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dirty="0">
                <a:solidFill>
                  <a:srgbClr val="000000"/>
                </a:solidFill>
                <a:latin typeface="Courier New" charset="0"/>
                <a:ea typeface="+mn-ea"/>
                <a:cs typeface="+mn-cs"/>
              </a:rPr>
              <a:t>1 repeat</a:t>
            </a:r>
            <a:endParaRPr lang="en-US" dirty="0">
              <a:solidFill>
                <a:srgbClr val="000066"/>
              </a:solidFill>
              <a:latin typeface="Courier New" charset="0"/>
              <a:ea typeface="+mn-ea"/>
              <a:cs typeface="+mn-cs"/>
            </a:endParaRPr>
          </a:p>
          <a:p>
            <a:pPr>
              <a:spcBef>
                <a:spcPct val="50000"/>
              </a:spcBef>
            </a:pPr>
            <a:r>
              <a:rPr lang="en-US" dirty="0">
                <a:solidFill>
                  <a:srgbClr val="000000"/>
                </a:solidFill>
                <a:latin typeface="Courier New" charset="0"/>
                <a:ea typeface="+mn-ea"/>
                <a:cs typeface="+mn-cs"/>
              </a:rPr>
              <a:t>2</a:t>
            </a:r>
            <a:r>
              <a:rPr lang="en-US" dirty="0">
                <a:solidFill>
                  <a:srgbClr val="000066"/>
                </a:solidFill>
                <a:latin typeface="Courier New" charset="0"/>
                <a:ea typeface="+mn-ea"/>
                <a:cs typeface="+mn-cs"/>
              </a:rPr>
              <a:t>   </a:t>
            </a:r>
            <a:r>
              <a:rPr lang="en-US" dirty="0" err="1">
                <a:solidFill>
                  <a:srgbClr val="0000FF"/>
                </a:solidFill>
                <a:latin typeface="Courier New" charset="0"/>
                <a:ea typeface="+mn-ea"/>
                <a:cs typeface="+mn-cs"/>
              </a:rPr>
              <a:t>mutex.P</a:t>
            </a:r>
            <a:r>
              <a:rPr lang="en-US" dirty="0">
                <a:solidFill>
                  <a:srgbClr val="0000FF"/>
                </a:solidFill>
                <a:latin typeface="Courier New" charset="0"/>
                <a:ea typeface="+mn-ea"/>
                <a:cs typeface="+mn-cs"/>
              </a:rPr>
              <a:t>();</a:t>
            </a:r>
            <a:endParaRPr lang="en-US" sz="700" dirty="0">
              <a:solidFill>
                <a:srgbClr val="0000FF"/>
              </a:solidFill>
              <a:latin typeface="Courier New" charset="0"/>
              <a:ea typeface="+mn-ea"/>
              <a:cs typeface="+mn-cs"/>
            </a:endParaRPr>
          </a:p>
          <a:p>
            <a:pPr>
              <a:spcBef>
                <a:spcPct val="50000"/>
              </a:spcBef>
            </a:pPr>
            <a:r>
              <a:rPr lang="en-US" dirty="0">
                <a:solidFill>
                  <a:srgbClr val="000000"/>
                </a:solidFill>
                <a:latin typeface="Courier New" charset="0"/>
                <a:ea typeface="+mn-ea"/>
                <a:cs typeface="+mn-cs"/>
              </a:rPr>
              <a:t>3   </a:t>
            </a:r>
            <a:r>
              <a:rPr lang="en-US" dirty="0">
                <a:solidFill>
                  <a:srgbClr val="990000"/>
                </a:solidFill>
                <a:latin typeface="Courier New" charset="0"/>
                <a:ea typeface="+mn-ea"/>
                <a:cs typeface="+mn-cs"/>
              </a:rPr>
              <a:t>critical section</a:t>
            </a:r>
            <a:endParaRPr lang="en-US" dirty="0">
              <a:solidFill>
                <a:srgbClr val="000000"/>
              </a:solidFill>
              <a:latin typeface="Courier New" charset="0"/>
              <a:ea typeface="+mn-ea"/>
              <a:cs typeface="+mn-cs"/>
            </a:endParaRPr>
          </a:p>
          <a:p>
            <a:pPr>
              <a:spcBef>
                <a:spcPct val="50000"/>
              </a:spcBef>
            </a:pPr>
            <a:r>
              <a:rPr lang="en-US" dirty="0">
                <a:solidFill>
                  <a:srgbClr val="000000"/>
                </a:solidFill>
                <a:latin typeface="Courier New" charset="0"/>
                <a:ea typeface="+mn-ea"/>
                <a:cs typeface="+mn-cs"/>
              </a:rPr>
              <a:t>4   </a:t>
            </a:r>
            <a:r>
              <a:rPr lang="en-US" dirty="0" err="1">
                <a:solidFill>
                  <a:srgbClr val="0000FF"/>
                </a:solidFill>
                <a:latin typeface="Courier New" charset="0"/>
                <a:ea typeface="+mn-ea"/>
                <a:cs typeface="+mn-cs"/>
              </a:rPr>
              <a:t>mutex.V</a:t>
            </a:r>
            <a:r>
              <a:rPr lang="en-US" dirty="0">
                <a:solidFill>
                  <a:srgbClr val="0000FF"/>
                </a:solidFill>
                <a:latin typeface="Courier New" charset="0"/>
                <a:ea typeface="+mn-ea"/>
                <a:cs typeface="+mn-cs"/>
              </a:rPr>
              <a:t>();</a:t>
            </a:r>
            <a:endParaRPr lang="en-US" sz="700" dirty="0">
              <a:solidFill>
                <a:srgbClr val="000066"/>
              </a:solidFill>
              <a:latin typeface="Courier New" charset="0"/>
              <a:ea typeface="+mn-ea"/>
              <a:cs typeface="+mn-cs"/>
            </a:endParaRPr>
          </a:p>
          <a:p>
            <a:pPr>
              <a:spcBef>
                <a:spcPct val="50000"/>
              </a:spcBef>
            </a:pPr>
            <a:r>
              <a:rPr lang="en-US" dirty="0">
                <a:solidFill>
                  <a:srgbClr val="000000"/>
                </a:solidFill>
                <a:latin typeface="Courier New" charset="0"/>
                <a:ea typeface="+mn-ea"/>
                <a:cs typeface="+mn-cs"/>
              </a:rPr>
              <a:t>5   remainder section</a:t>
            </a:r>
            <a:endParaRPr lang="en-US" sz="700" dirty="0">
              <a:solidFill>
                <a:srgbClr val="000066"/>
              </a:solidFill>
              <a:latin typeface="Courier New" charset="0"/>
              <a:ea typeface="+mn-ea"/>
              <a:cs typeface="+mn-cs"/>
            </a:endParaRPr>
          </a:p>
          <a:p>
            <a:pPr>
              <a:spcBef>
                <a:spcPct val="50000"/>
              </a:spcBef>
            </a:pPr>
            <a:r>
              <a:rPr lang="en-US" dirty="0">
                <a:solidFill>
                  <a:srgbClr val="000000"/>
                </a:solidFill>
                <a:latin typeface="Courier New" charset="0"/>
                <a:ea typeface="+mn-ea"/>
                <a:cs typeface="+mn-cs"/>
              </a:rPr>
              <a:t>6 until FALSE</a:t>
            </a:r>
          </a:p>
        </p:txBody>
      </p:sp>
      <p:sp>
        <p:nvSpPr>
          <p:cNvPr id="389128" name="Rectangle 8"/>
          <p:cNvSpPr>
            <a:spLocks noChangeArrowheads="1"/>
          </p:cNvSpPr>
          <p:nvPr/>
        </p:nvSpPr>
        <p:spPr bwMode="auto">
          <a:xfrm>
            <a:off x="2209801" y="2590800"/>
            <a:ext cx="3751263" cy="2986088"/>
          </a:xfrm>
          <a:prstGeom prst="rect">
            <a:avLst/>
          </a:prstGeom>
          <a:noFill/>
          <a:ln w="57150" cap="sq" cmpd="thickThin">
            <a:solidFill>
              <a:schemeClr val="tx1"/>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b="0">
              <a:solidFill>
                <a:srgbClr val="000000"/>
              </a:solidFill>
              <a:latin typeface="Times New Roman" pitchFamily="18" charset="0"/>
              <a:ea typeface="+mn-ea"/>
              <a:cs typeface="+mn-cs"/>
            </a:endParaRPr>
          </a:p>
        </p:txBody>
      </p:sp>
      <p:sp>
        <p:nvSpPr>
          <p:cNvPr id="389129" name="Text Box 9"/>
          <p:cNvSpPr txBox="1">
            <a:spLocks noChangeArrowheads="1"/>
          </p:cNvSpPr>
          <p:nvPr/>
        </p:nvSpPr>
        <p:spPr bwMode="auto">
          <a:xfrm>
            <a:off x="6488113" y="2743201"/>
            <a:ext cx="3871912" cy="24304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dirty="0">
                <a:solidFill>
                  <a:srgbClr val="000000"/>
                </a:solidFill>
                <a:latin typeface="Courier New" charset="0"/>
                <a:ea typeface="+mn-ea"/>
                <a:cs typeface="+mn-cs"/>
              </a:rPr>
              <a:t>1 repeat</a:t>
            </a:r>
            <a:endParaRPr lang="en-US" dirty="0">
              <a:solidFill>
                <a:srgbClr val="000066"/>
              </a:solidFill>
              <a:latin typeface="Courier New" charset="0"/>
              <a:ea typeface="+mn-ea"/>
              <a:cs typeface="+mn-cs"/>
            </a:endParaRPr>
          </a:p>
          <a:p>
            <a:pPr>
              <a:spcBef>
                <a:spcPct val="50000"/>
              </a:spcBef>
            </a:pPr>
            <a:r>
              <a:rPr lang="en-US" dirty="0">
                <a:solidFill>
                  <a:srgbClr val="000000"/>
                </a:solidFill>
                <a:latin typeface="Courier New" charset="0"/>
                <a:ea typeface="+mn-ea"/>
                <a:cs typeface="+mn-cs"/>
              </a:rPr>
              <a:t>2</a:t>
            </a:r>
            <a:r>
              <a:rPr lang="en-US" dirty="0">
                <a:solidFill>
                  <a:srgbClr val="000066"/>
                </a:solidFill>
                <a:latin typeface="Courier New" charset="0"/>
                <a:ea typeface="+mn-ea"/>
                <a:cs typeface="+mn-cs"/>
              </a:rPr>
              <a:t>   </a:t>
            </a:r>
            <a:r>
              <a:rPr lang="en-US" dirty="0" err="1">
                <a:solidFill>
                  <a:srgbClr val="0000FF"/>
                </a:solidFill>
                <a:latin typeface="Courier New" charset="0"/>
                <a:ea typeface="+mn-ea"/>
                <a:cs typeface="+mn-cs"/>
              </a:rPr>
              <a:t>mutex.P</a:t>
            </a:r>
            <a:r>
              <a:rPr lang="en-US" dirty="0">
                <a:solidFill>
                  <a:srgbClr val="0000FF"/>
                </a:solidFill>
                <a:latin typeface="Courier New" charset="0"/>
                <a:ea typeface="+mn-ea"/>
                <a:cs typeface="+mn-cs"/>
              </a:rPr>
              <a:t>();</a:t>
            </a:r>
            <a:endParaRPr lang="en-US" sz="700" dirty="0">
              <a:solidFill>
                <a:srgbClr val="0000FF"/>
              </a:solidFill>
              <a:latin typeface="Courier New" charset="0"/>
              <a:ea typeface="+mn-ea"/>
              <a:cs typeface="+mn-cs"/>
            </a:endParaRPr>
          </a:p>
          <a:p>
            <a:pPr>
              <a:spcBef>
                <a:spcPct val="50000"/>
              </a:spcBef>
            </a:pPr>
            <a:r>
              <a:rPr lang="en-US" dirty="0">
                <a:solidFill>
                  <a:srgbClr val="000000"/>
                </a:solidFill>
                <a:latin typeface="Courier New" charset="0"/>
                <a:ea typeface="+mn-ea"/>
                <a:cs typeface="+mn-cs"/>
              </a:rPr>
              <a:t>3   </a:t>
            </a:r>
            <a:r>
              <a:rPr lang="en-US" dirty="0">
                <a:solidFill>
                  <a:srgbClr val="990000"/>
                </a:solidFill>
                <a:latin typeface="Courier New" charset="0"/>
                <a:ea typeface="+mn-ea"/>
                <a:cs typeface="+mn-cs"/>
              </a:rPr>
              <a:t>critical section</a:t>
            </a:r>
            <a:endParaRPr lang="en-US" dirty="0">
              <a:solidFill>
                <a:srgbClr val="000000"/>
              </a:solidFill>
              <a:latin typeface="Courier New" charset="0"/>
              <a:ea typeface="+mn-ea"/>
              <a:cs typeface="+mn-cs"/>
            </a:endParaRPr>
          </a:p>
          <a:p>
            <a:pPr>
              <a:spcBef>
                <a:spcPct val="50000"/>
              </a:spcBef>
            </a:pPr>
            <a:r>
              <a:rPr lang="en-US" dirty="0">
                <a:solidFill>
                  <a:srgbClr val="000000"/>
                </a:solidFill>
                <a:latin typeface="Courier New" charset="0"/>
                <a:ea typeface="+mn-ea"/>
                <a:cs typeface="+mn-cs"/>
              </a:rPr>
              <a:t>4   </a:t>
            </a:r>
            <a:r>
              <a:rPr lang="en-US" dirty="0" err="1">
                <a:solidFill>
                  <a:srgbClr val="0000FF"/>
                </a:solidFill>
                <a:latin typeface="Courier New" charset="0"/>
                <a:ea typeface="+mn-ea"/>
                <a:cs typeface="+mn-cs"/>
              </a:rPr>
              <a:t>mutex.V</a:t>
            </a:r>
            <a:r>
              <a:rPr lang="en-US" dirty="0">
                <a:solidFill>
                  <a:srgbClr val="0000FF"/>
                </a:solidFill>
                <a:latin typeface="Courier New" charset="0"/>
                <a:ea typeface="+mn-ea"/>
                <a:cs typeface="+mn-cs"/>
              </a:rPr>
              <a:t>();</a:t>
            </a:r>
            <a:endParaRPr lang="en-US" sz="700" dirty="0">
              <a:solidFill>
                <a:srgbClr val="000066"/>
              </a:solidFill>
              <a:latin typeface="Courier New" charset="0"/>
              <a:ea typeface="+mn-ea"/>
              <a:cs typeface="+mn-cs"/>
            </a:endParaRPr>
          </a:p>
          <a:p>
            <a:pPr>
              <a:spcBef>
                <a:spcPct val="50000"/>
              </a:spcBef>
            </a:pPr>
            <a:r>
              <a:rPr lang="en-US" dirty="0">
                <a:solidFill>
                  <a:srgbClr val="000000"/>
                </a:solidFill>
                <a:latin typeface="Courier New" charset="0"/>
                <a:ea typeface="+mn-ea"/>
                <a:cs typeface="+mn-cs"/>
              </a:rPr>
              <a:t>5   remainder section</a:t>
            </a:r>
            <a:endParaRPr lang="en-US" sz="700" dirty="0">
              <a:solidFill>
                <a:srgbClr val="000066"/>
              </a:solidFill>
              <a:latin typeface="Courier New" charset="0"/>
              <a:ea typeface="+mn-ea"/>
              <a:cs typeface="+mn-cs"/>
            </a:endParaRPr>
          </a:p>
          <a:p>
            <a:pPr>
              <a:spcBef>
                <a:spcPct val="50000"/>
              </a:spcBef>
            </a:pPr>
            <a:r>
              <a:rPr lang="en-US" dirty="0">
                <a:solidFill>
                  <a:srgbClr val="000000"/>
                </a:solidFill>
                <a:latin typeface="Courier New" charset="0"/>
                <a:ea typeface="+mn-ea"/>
                <a:cs typeface="+mn-cs"/>
              </a:rPr>
              <a:t>6 until FALSE</a:t>
            </a:r>
          </a:p>
        </p:txBody>
      </p:sp>
      <p:sp>
        <p:nvSpPr>
          <p:cNvPr id="389130" name="Rectangle 10"/>
          <p:cNvSpPr>
            <a:spLocks noChangeArrowheads="1"/>
          </p:cNvSpPr>
          <p:nvPr/>
        </p:nvSpPr>
        <p:spPr bwMode="auto">
          <a:xfrm>
            <a:off x="6324601" y="2590800"/>
            <a:ext cx="3751263" cy="2986088"/>
          </a:xfrm>
          <a:prstGeom prst="rect">
            <a:avLst/>
          </a:prstGeom>
          <a:noFill/>
          <a:ln w="57150" cap="sq" cmpd="thickThin">
            <a:solidFill>
              <a:schemeClr val="tx1"/>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b="0">
              <a:solidFill>
                <a:srgbClr val="000000"/>
              </a:solidFill>
              <a:latin typeface="Times New Roman" pitchFamily="18" charset="0"/>
              <a:ea typeface="+mn-ea"/>
              <a:cs typeface="+mn-cs"/>
            </a:endParaRPr>
          </a:p>
        </p:txBody>
      </p:sp>
      <p:sp>
        <p:nvSpPr>
          <p:cNvPr id="389131" name="Rectangle 11"/>
          <p:cNvSpPr>
            <a:spLocks noChangeArrowheads="1"/>
          </p:cNvSpPr>
          <p:nvPr/>
        </p:nvSpPr>
        <p:spPr bwMode="auto">
          <a:xfrm>
            <a:off x="3200400" y="5568951"/>
            <a:ext cx="1944688" cy="549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3000">
                <a:solidFill>
                  <a:srgbClr val="000000"/>
                </a:solidFill>
                <a:ea typeface="+mn-ea"/>
                <a:cs typeface="+mn-cs"/>
              </a:rPr>
              <a:t>Thread A</a:t>
            </a:r>
          </a:p>
        </p:txBody>
      </p:sp>
      <p:sp>
        <p:nvSpPr>
          <p:cNvPr id="389132" name="Rectangle 12"/>
          <p:cNvSpPr>
            <a:spLocks noChangeArrowheads="1"/>
          </p:cNvSpPr>
          <p:nvPr/>
        </p:nvSpPr>
        <p:spPr bwMode="auto">
          <a:xfrm>
            <a:off x="7467600" y="5611814"/>
            <a:ext cx="1905000" cy="549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3000">
                <a:solidFill>
                  <a:srgbClr val="000000"/>
                </a:solidFill>
                <a:ea typeface="+mn-ea"/>
                <a:cs typeface="+mn-cs"/>
              </a:rPr>
              <a:t>Thread B</a:t>
            </a:r>
          </a:p>
        </p:txBody>
      </p:sp>
    </p:spTree>
    <p:extLst>
      <p:ext uri="{BB962C8B-B14F-4D97-AF65-F5344CB8AC3E}">
        <p14:creationId xmlns:p14="http://schemas.microsoft.com/office/powerpoint/2010/main" val="2694708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2975" name="Rectangle 63"/>
          <p:cNvSpPr>
            <a:spLocks noGrp="1" noChangeArrowheads="1"/>
          </p:cNvSpPr>
          <p:nvPr>
            <p:ph type="title"/>
          </p:nvPr>
        </p:nvSpPr>
        <p:spPr/>
        <p:txBody>
          <a:bodyPr/>
          <a:lstStyle/>
          <a:p>
            <a:r>
              <a:rPr lang="en-US"/>
              <a:t>Motivation: “Too much milk”</a:t>
            </a:r>
          </a:p>
        </p:txBody>
      </p:sp>
      <p:sp>
        <p:nvSpPr>
          <p:cNvPr id="422976" name="Rectangle 64"/>
          <p:cNvSpPr>
            <a:spLocks noGrp="1" noChangeArrowheads="1"/>
          </p:cNvSpPr>
          <p:nvPr>
            <p:ph type="body" idx="1"/>
          </p:nvPr>
        </p:nvSpPr>
        <p:spPr>
          <a:xfrm>
            <a:off x="1742770" y="1450259"/>
            <a:ext cx="6889954" cy="2325329"/>
          </a:xfrm>
        </p:spPr>
        <p:txBody>
          <a:bodyPr>
            <a:normAutofit fontScale="92500" lnSpcReduction="10000"/>
          </a:bodyPr>
          <a:lstStyle/>
          <a:p>
            <a:r>
              <a:rPr lang="en-US" dirty="0"/>
              <a:t>Consider two roommates who need to coordinate to get milk if out of milk:</a:t>
            </a:r>
          </a:p>
          <a:p>
            <a:r>
              <a:rPr lang="en-US" dirty="0"/>
              <a:t>This sequence of events results in too much milk:</a:t>
            </a:r>
          </a:p>
          <a:p>
            <a:endParaRPr lang="en-US" dirty="0"/>
          </a:p>
        </p:txBody>
      </p:sp>
      <p:grpSp>
        <p:nvGrpSpPr>
          <p:cNvPr id="2" name="Group 72"/>
          <p:cNvGrpSpPr>
            <a:grpSpLocks/>
          </p:cNvGrpSpPr>
          <p:nvPr/>
        </p:nvGrpSpPr>
        <p:grpSpPr bwMode="auto">
          <a:xfrm>
            <a:off x="1809136" y="6366571"/>
            <a:ext cx="8610600" cy="365125"/>
            <a:chOff x="192" y="3484"/>
            <a:chExt cx="5424" cy="230"/>
          </a:xfrm>
        </p:grpSpPr>
        <p:sp>
          <p:nvSpPr>
            <p:cNvPr id="422940" name="Rectangle 28"/>
            <p:cNvSpPr>
              <a:spLocks noChangeArrowheads="1"/>
            </p:cNvSpPr>
            <p:nvPr/>
          </p:nvSpPr>
          <p:spPr bwMode="auto">
            <a:xfrm>
              <a:off x="3264" y="3484"/>
              <a:ext cx="2352" cy="230"/>
            </a:xfrm>
            <a:prstGeom prst="rect">
              <a:avLst/>
            </a:prstGeom>
            <a:noFill/>
            <a:ln w="38100" algn="ctr">
              <a:noFill/>
              <a:miter lim="800000"/>
              <a:headEnd/>
              <a:tailEnd/>
            </a:ln>
            <a:effectLst/>
          </p:spPr>
          <p:txBody>
            <a:bodyPr/>
            <a:lstStyle/>
            <a:p>
              <a:pPr>
                <a:lnSpc>
                  <a:spcPct val="90000"/>
                </a:lnSpc>
                <a:spcBef>
                  <a:spcPct val="30000"/>
                </a:spcBef>
                <a:buSzPct val="100000"/>
              </a:pPr>
              <a:r>
                <a:rPr lang="en-US" sz="2000" b="0">
                  <a:solidFill>
                    <a:srgbClr val="000000"/>
                  </a:solidFill>
                  <a:latin typeface="Times New Roman" pitchFamily="18" charset="0"/>
                  <a:ea typeface="+mn-ea"/>
                  <a:cs typeface="+mn-cs"/>
                </a:rPr>
                <a:t>Arrive home, put milk away</a:t>
              </a:r>
            </a:p>
          </p:txBody>
        </p:sp>
        <p:sp>
          <p:nvSpPr>
            <p:cNvPr id="422939" name="Rectangle 27"/>
            <p:cNvSpPr>
              <a:spLocks noChangeArrowheads="1"/>
            </p:cNvSpPr>
            <p:nvPr/>
          </p:nvSpPr>
          <p:spPr bwMode="auto">
            <a:xfrm>
              <a:off x="1008" y="3484"/>
              <a:ext cx="2256" cy="230"/>
            </a:xfrm>
            <a:prstGeom prst="rect">
              <a:avLst/>
            </a:prstGeom>
            <a:noFill/>
            <a:ln w="38100" algn="ctr">
              <a:noFill/>
              <a:miter lim="800000"/>
              <a:headEnd/>
              <a:tailEnd/>
            </a:ln>
            <a:effectLst/>
          </p:spPr>
          <p:txBody>
            <a:bodyPr/>
            <a:lstStyle/>
            <a:p>
              <a:pPr>
                <a:lnSpc>
                  <a:spcPct val="90000"/>
                </a:lnSpc>
                <a:spcBef>
                  <a:spcPct val="30000"/>
                </a:spcBef>
                <a:buSzPct val="100000"/>
              </a:pPr>
              <a:endParaRPr lang="en-US" sz="2000" b="0">
                <a:solidFill>
                  <a:srgbClr val="000000"/>
                </a:solidFill>
                <a:latin typeface="Times New Roman" pitchFamily="18" charset="0"/>
                <a:ea typeface="+mn-ea"/>
                <a:cs typeface="+mn-cs"/>
              </a:endParaRPr>
            </a:p>
          </p:txBody>
        </p:sp>
        <p:sp>
          <p:nvSpPr>
            <p:cNvPr id="422938" name="Rectangle 26"/>
            <p:cNvSpPr>
              <a:spLocks noChangeArrowheads="1"/>
            </p:cNvSpPr>
            <p:nvPr/>
          </p:nvSpPr>
          <p:spPr bwMode="auto">
            <a:xfrm>
              <a:off x="192" y="3484"/>
              <a:ext cx="816" cy="230"/>
            </a:xfrm>
            <a:prstGeom prst="rect">
              <a:avLst/>
            </a:prstGeom>
            <a:noFill/>
            <a:ln w="38100" algn="ctr">
              <a:noFill/>
              <a:miter lim="800000"/>
              <a:headEnd/>
              <a:tailEnd/>
            </a:ln>
            <a:effectLst/>
          </p:spPr>
          <p:txBody>
            <a:bodyPr/>
            <a:lstStyle/>
            <a:p>
              <a:pPr algn="ctr">
                <a:lnSpc>
                  <a:spcPct val="90000"/>
                </a:lnSpc>
                <a:spcBef>
                  <a:spcPct val="30000"/>
                </a:spcBef>
                <a:buSzPct val="100000"/>
              </a:pPr>
              <a:r>
                <a:rPr lang="en-US" sz="2000" b="0">
                  <a:solidFill>
                    <a:srgbClr val="000000"/>
                  </a:solidFill>
                  <a:latin typeface="Times New Roman" pitchFamily="18" charset="0"/>
                  <a:ea typeface="+mn-ea"/>
                  <a:cs typeface="+mn-cs"/>
                </a:rPr>
                <a:t>3:30</a:t>
              </a:r>
            </a:p>
          </p:txBody>
        </p:sp>
      </p:grpSp>
      <p:grpSp>
        <p:nvGrpSpPr>
          <p:cNvPr id="3" name="Group 71"/>
          <p:cNvGrpSpPr>
            <a:grpSpLocks/>
          </p:cNvGrpSpPr>
          <p:nvPr/>
        </p:nvGrpSpPr>
        <p:grpSpPr bwMode="auto">
          <a:xfrm>
            <a:off x="1809136" y="6001446"/>
            <a:ext cx="8610600" cy="365125"/>
            <a:chOff x="192" y="3254"/>
            <a:chExt cx="5424" cy="230"/>
          </a:xfrm>
        </p:grpSpPr>
        <p:sp>
          <p:nvSpPr>
            <p:cNvPr id="422937" name="Rectangle 25"/>
            <p:cNvSpPr>
              <a:spLocks noChangeArrowheads="1"/>
            </p:cNvSpPr>
            <p:nvPr/>
          </p:nvSpPr>
          <p:spPr bwMode="auto">
            <a:xfrm>
              <a:off x="3264" y="3254"/>
              <a:ext cx="2352" cy="230"/>
            </a:xfrm>
            <a:prstGeom prst="rect">
              <a:avLst/>
            </a:prstGeom>
            <a:noFill/>
            <a:ln w="38100" algn="ctr">
              <a:noFill/>
              <a:miter lim="800000"/>
              <a:headEnd/>
              <a:tailEnd/>
            </a:ln>
            <a:effectLst/>
          </p:spPr>
          <p:txBody>
            <a:bodyPr/>
            <a:lstStyle/>
            <a:p>
              <a:pPr>
                <a:lnSpc>
                  <a:spcPct val="90000"/>
                </a:lnSpc>
                <a:spcBef>
                  <a:spcPct val="30000"/>
                </a:spcBef>
                <a:buSzPct val="100000"/>
              </a:pPr>
              <a:r>
                <a:rPr lang="en-US" sz="2000" b="0">
                  <a:solidFill>
                    <a:srgbClr val="000000"/>
                  </a:solidFill>
                  <a:latin typeface="Times New Roman" pitchFamily="18" charset="0"/>
                  <a:ea typeface="+mn-ea"/>
                  <a:cs typeface="+mn-cs"/>
                </a:rPr>
                <a:t>Buy milk</a:t>
              </a:r>
            </a:p>
          </p:txBody>
        </p:sp>
        <p:sp>
          <p:nvSpPr>
            <p:cNvPr id="422936" name="Rectangle 24"/>
            <p:cNvSpPr>
              <a:spLocks noChangeArrowheads="1"/>
            </p:cNvSpPr>
            <p:nvPr/>
          </p:nvSpPr>
          <p:spPr bwMode="auto">
            <a:xfrm>
              <a:off x="1008" y="3254"/>
              <a:ext cx="2256" cy="230"/>
            </a:xfrm>
            <a:prstGeom prst="rect">
              <a:avLst/>
            </a:prstGeom>
            <a:noFill/>
            <a:ln w="38100" algn="ctr">
              <a:noFill/>
              <a:miter lim="800000"/>
              <a:headEnd/>
              <a:tailEnd/>
            </a:ln>
            <a:effectLst/>
          </p:spPr>
          <p:txBody>
            <a:bodyPr/>
            <a:lstStyle/>
            <a:p>
              <a:pPr>
                <a:lnSpc>
                  <a:spcPct val="90000"/>
                </a:lnSpc>
                <a:spcBef>
                  <a:spcPct val="30000"/>
                </a:spcBef>
                <a:buSzPct val="100000"/>
              </a:pPr>
              <a:endParaRPr lang="en-US" sz="2000" b="0">
                <a:solidFill>
                  <a:srgbClr val="000000"/>
                </a:solidFill>
                <a:latin typeface="Times New Roman" pitchFamily="18" charset="0"/>
                <a:ea typeface="+mn-ea"/>
                <a:cs typeface="+mn-cs"/>
              </a:endParaRPr>
            </a:p>
          </p:txBody>
        </p:sp>
        <p:sp>
          <p:nvSpPr>
            <p:cNvPr id="422935" name="Rectangle 23"/>
            <p:cNvSpPr>
              <a:spLocks noChangeArrowheads="1"/>
            </p:cNvSpPr>
            <p:nvPr/>
          </p:nvSpPr>
          <p:spPr bwMode="auto">
            <a:xfrm>
              <a:off x="192" y="3254"/>
              <a:ext cx="816" cy="230"/>
            </a:xfrm>
            <a:prstGeom prst="rect">
              <a:avLst/>
            </a:prstGeom>
            <a:noFill/>
            <a:ln w="38100" algn="ctr">
              <a:noFill/>
              <a:miter lim="800000"/>
              <a:headEnd/>
              <a:tailEnd/>
            </a:ln>
            <a:effectLst/>
          </p:spPr>
          <p:txBody>
            <a:bodyPr/>
            <a:lstStyle/>
            <a:p>
              <a:pPr algn="ctr">
                <a:lnSpc>
                  <a:spcPct val="90000"/>
                </a:lnSpc>
                <a:spcBef>
                  <a:spcPct val="30000"/>
                </a:spcBef>
                <a:buSzPct val="100000"/>
              </a:pPr>
              <a:r>
                <a:rPr lang="en-US" sz="2000" b="0">
                  <a:solidFill>
                    <a:srgbClr val="000000"/>
                  </a:solidFill>
                  <a:latin typeface="Times New Roman" pitchFamily="18" charset="0"/>
                  <a:ea typeface="+mn-ea"/>
                  <a:cs typeface="+mn-cs"/>
                </a:rPr>
                <a:t>3:25</a:t>
              </a:r>
            </a:p>
          </p:txBody>
        </p:sp>
      </p:grpSp>
      <p:grpSp>
        <p:nvGrpSpPr>
          <p:cNvPr id="4" name="Group 70"/>
          <p:cNvGrpSpPr>
            <a:grpSpLocks/>
          </p:cNvGrpSpPr>
          <p:nvPr/>
        </p:nvGrpSpPr>
        <p:grpSpPr bwMode="auto">
          <a:xfrm>
            <a:off x="1809136" y="5636321"/>
            <a:ext cx="8610600" cy="365125"/>
            <a:chOff x="192" y="3024"/>
            <a:chExt cx="5424" cy="230"/>
          </a:xfrm>
        </p:grpSpPr>
        <p:sp>
          <p:nvSpPr>
            <p:cNvPr id="422934" name="Rectangle 22"/>
            <p:cNvSpPr>
              <a:spLocks noChangeArrowheads="1"/>
            </p:cNvSpPr>
            <p:nvPr/>
          </p:nvSpPr>
          <p:spPr bwMode="auto">
            <a:xfrm>
              <a:off x="3264" y="3024"/>
              <a:ext cx="2352" cy="230"/>
            </a:xfrm>
            <a:prstGeom prst="rect">
              <a:avLst/>
            </a:prstGeom>
            <a:noFill/>
            <a:ln w="38100" algn="ctr">
              <a:noFill/>
              <a:miter lim="800000"/>
              <a:headEnd/>
              <a:tailEnd/>
            </a:ln>
            <a:effectLst/>
          </p:spPr>
          <p:txBody>
            <a:bodyPr/>
            <a:lstStyle/>
            <a:p>
              <a:pPr>
                <a:lnSpc>
                  <a:spcPct val="90000"/>
                </a:lnSpc>
                <a:spcBef>
                  <a:spcPct val="30000"/>
                </a:spcBef>
                <a:buSzPct val="100000"/>
              </a:pPr>
              <a:r>
                <a:rPr lang="en-US" sz="2000" b="0">
                  <a:solidFill>
                    <a:srgbClr val="000000"/>
                  </a:solidFill>
                  <a:latin typeface="Times New Roman" pitchFamily="18" charset="0"/>
                  <a:ea typeface="+mn-ea"/>
                  <a:cs typeface="+mn-cs"/>
                </a:rPr>
                <a:t>Arrive at store</a:t>
              </a:r>
            </a:p>
          </p:txBody>
        </p:sp>
        <p:sp>
          <p:nvSpPr>
            <p:cNvPr id="422933" name="Rectangle 21"/>
            <p:cNvSpPr>
              <a:spLocks noChangeArrowheads="1"/>
            </p:cNvSpPr>
            <p:nvPr/>
          </p:nvSpPr>
          <p:spPr bwMode="auto">
            <a:xfrm>
              <a:off x="1008" y="3024"/>
              <a:ext cx="2256" cy="230"/>
            </a:xfrm>
            <a:prstGeom prst="rect">
              <a:avLst/>
            </a:prstGeom>
            <a:noFill/>
            <a:ln w="38100" algn="ctr">
              <a:noFill/>
              <a:miter lim="800000"/>
              <a:headEnd/>
              <a:tailEnd/>
            </a:ln>
            <a:effectLst/>
          </p:spPr>
          <p:txBody>
            <a:bodyPr/>
            <a:lstStyle/>
            <a:p>
              <a:pPr>
                <a:lnSpc>
                  <a:spcPct val="90000"/>
                </a:lnSpc>
                <a:spcBef>
                  <a:spcPct val="30000"/>
                </a:spcBef>
                <a:buSzPct val="100000"/>
              </a:pPr>
              <a:r>
                <a:rPr lang="en-US" sz="2000" b="0">
                  <a:solidFill>
                    <a:srgbClr val="000000"/>
                  </a:solidFill>
                  <a:latin typeface="Times New Roman" pitchFamily="18" charset="0"/>
                  <a:ea typeface="+mn-ea"/>
                  <a:cs typeface="+mn-cs"/>
                </a:rPr>
                <a:t>Arrive home, put milk away</a:t>
              </a:r>
            </a:p>
          </p:txBody>
        </p:sp>
        <p:sp>
          <p:nvSpPr>
            <p:cNvPr id="422932" name="Rectangle 20"/>
            <p:cNvSpPr>
              <a:spLocks noChangeArrowheads="1"/>
            </p:cNvSpPr>
            <p:nvPr/>
          </p:nvSpPr>
          <p:spPr bwMode="auto">
            <a:xfrm>
              <a:off x="192" y="3024"/>
              <a:ext cx="816" cy="230"/>
            </a:xfrm>
            <a:prstGeom prst="rect">
              <a:avLst/>
            </a:prstGeom>
            <a:noFill/>
            <a:ln w="38100" algn="ctr">
              <a:noFill/>
              <a:miter lim="800000"/>
              <a:headEnd/>
              <a:tailEnd/>
            </a:ln>
            <a:effectLst/>
          </p:spPr>
          <p:txBody>
            <a:bodyPr/>
            <a:lstStyle/>
            <a:p>
              <a:pPr algn="ctr">
                <a:lnSpc>
                  <a:spcPct val="90000"/>
                </a:lnSpc>
                <a:spcBef>
                  <a:spcPct val="30000"/>
                </a:spcBef>
                <a:buSzPct val="100000"/>
              </a:pPr>
              <a:r>
                <a:rPr lang="en-US" sz="2000" b="0">
                  <a:solidFill>
                    <a:srgbClr val="000000"/>
                  </a:solidFill>
                  <a:latin typeface="Times New Roman" pitchFamily="18" charset="0"/>
                  <a:ea typeface="+mn-ea"/>
                  <a:cs typeface="+mn-cs"/>
                </a:rPr>
                <a:t>3:20</a:t>
              </a:r>
            </a:p>
          </p:txBody>
        </p:sp>
      </p:grpSp>
      <p:grpSp>
        <p:nvGrpSpPr>
          <p:cNvPr id="5" name="Group 69"/>
          <p:cNvGrpSpPr>
            <a:grpSpLocks/>
          </p:cNvGrpSpPr>
          <p:nvPr/>
        </p:nvGrpSpPr>
        <p:grpSpPr bwMode="auto">
          <a:xfrm>
            <a:off x="1809136" y="5271196"/>
            <a:ext cx="8610600" cy="365125"/>
            <a:chOff x="192" y="2794"/>
            <a:chExt cx="5424" cy="230"/>
          </a:xfrm>
        </p:grpSpPr>
        <p:sp>
          <p:nvSpPr>
            <p:cNvPr id="422931" name="Rectangle 19"/>
            <p:cNvSpPr>
              <a:spLocks noChangeArrowheads="1"/>
            </p:cNvSpPr>
            <p:nvPr/>
          </p:nvSpPr>
          <p:spPr bwMode="auto">
            <a:xfrm>
              <a:off x="3264" y="2794"/>
              <a:ext cx="2352" cy="230"/>
            </a:xfrm>
            <a:prstGeom prst="rect">
              <a:avLst/>
            </a:prstGeom>
            <a:noFill/>
            <a:ln w="38100" algn="ctr">
              <a:noFill/>
              <a:miter lim="800000"/>
              <a:headEnd/>
              <a:tailEnd/>
            </a:ln>
            <a:effectLst/>
          </p:spPr>
          <p:txBody>
            <a:bodyPr/>
            <a:lstStyle/>
            <a:p>
              <a:pPr>
                <a:lnSpc>
                  <a:spcPct val="90000"/>
                </a:lnSpc>
                <a:spcBef>
                  <a:spcPct val="30000"/>
                </a:spcBef>
                <a:buSzPct val="100000"/>
              </a:pPr>
              <a:r>
                <a:rPr lang="en-US" sz="2000" b="0">
                  <a:solidFill>
                    <a:srgbClr val="000000"/>
                  </a:solidFill>
                  <a:latin typeface="Times New Roman" pitchFamily="18" charset="0"/>
                  <a:ea typeface="+mn-ea"/>
                  <a:cs typeface="+mn-cs"/>
                </a:rPr>
                <a:t>Leave for store</a:t>
              </a:r>
            </a:p>
          </p:txBody>
        </p:sp>
        <p:sp>
          <p:nvSpPr>
            <p:cNvPr id="422930" name="Rectangle 18"/>
            <p:cNvSpPr>
              <a:spLocks noChangeArrowheads="1"/>
            </p:cNvSpPr>
            <p:nvPr/>
          </p:nvSpPr>
          <p:spPr bwMode="auto">
            <a:xfrm>
              <a:off x="1008" y="2794"/>
              <a:ext cx="2256" cy="230"/>
            </a:xfrm>
            <a:prstGeom prst="rect">
              <a:avLst/>
            </a:prstGeom>
            <a:noFill/>
            <a:ln w="38100" algn="ctr">
              <a:noFill/>
              <a:miter lim="800000"/>
              <a:headEnd/>
              <a:tailEnd/>
            </a:ln>
            <a:effectLst/>
          </p:spPr>
          <p:txBody>
            <a:bodyPr/>
            <a:lstStyle/>
            <a:p>
              <a:pPr>
                <a:lnSpc>
                  <a:spcPct val="90000"/>
                </a:lnSpc>
                <a:spcBef>
                  <a:spcPct val="30000"/>
                </a:spcBef>
                <a:buSzPct val="100000"/>
              </a:pPr>
              <a:r>
                <a:rPr lang="en-US" sz="2000" b="0">
                  <a:solidFill>
                    <a:srgbClr val="000000"/>
                  </a:solidFill>
                  <a:latin typeface="Times New Roman" pitchFamily="18" charset="0"/>
                  <a:ea typeface="+mn-ea"/>
                  <a:cs typeface="+mn-cs"/>
                </a:rPr>
                <a:t>Buy milk</a:t>
              </a:r>
            </a:p>
          </p:txBody>
        </p:sp>
        <p:sp>
          <p:nvSpPr>
            <p:cNvPr id="422929" name="Rectangle 17"/>
            <p:cNvSpPr>
              <a:spLocks noChangeArrowheads="1"/>
            </p:cNvSpPr>
            <p:nvPr/>
          </p:nvSpPr>
          <p:spPr bwMode="auto">
            <a:xfrm>
              <a:off x="192" y="2794"/>
              <a:ext cx="816" cy="230"/>
            </a:xfrm>
            <a:prstGeom prst="rect">
              <a:avLst/>
            </a:prstGeom>
            <a:noFill/>
            <a:ln w="38100" algn="ctr">
              <a:noFill/>
              <a:miter lim="800000"/>
              <a:headEnd/>
              <a:tailEnd/>
            </a:ln>
            <a:effectLst/>
          </p:spPr>
          <p:txBody>
            <a:bodyPr/>
            <a:lstStyle/>
            <a:p>
              <a:pPr algn="ctr">
                <a:lnSpc>
                  <a:spcPct val="90000"/>
                </a:lnSpc>
                <a:spcBef>
                  <a:spcPct val="30000"/>
                </a:spcBef>
                <a:buSzPct val="100000"/>
              </a:pPr>
              <a:r>
                <a:rPr lang="en-US" sz="2000" b="0">
                  <a:solidFill>
                    <a:srgbClr val="000000"/>
                  </a:solidFill>
                  <a:latin typeface="Times New Roman" pitchFamily="18" charset="0"/>
                  <a:ea typeface="+mn-ea"/>
                  <a:cs typeface="+mn-cs"/>
                </a:rPr>
                <a:t>3:15</a:t>
              </a:r>
            </a:p>
          </p:txBody>
        </p:sp>
      </p:grpSp>
      <p:grpSp>
        <p:nvGrpSpPr>
          <p:cNvPr id="6" name="Group 74"/>
          <p:cNvGrpSpPr>
            <a:grpSpLocks/>
          </p:cNvGrpSpPr>
          <p:nvPr/>
        </p:nvGrpSpPr>
        <p:grpSpPr bwMode="auto">
          <a:xfrm>
            <a:off x="1809136" y="4540946"/>
            <a:ext cx="8610600" cy="365125"/>
            <a:chOff x="192" y="2334"/>
            <a:chExt cx="5424" cy="230"/>
          </a:xfrm>
        </p:grpSpPr>
        <p:sp>
          <p:nvSpPr>
            <p:cNvPr id="422925" name="Rectangle 13"/>
            <p:cNvSpPr>
              <a:spLocks noChangeArrowheads="1"/>
            </p:cNvSpPr>
            <p:nvPr/>
          </p:nvSpPr>
          <p:spPr bwMode="auto">
            <a:xfrm>
              <a:off x="3264" y="2334"/>
              <a:ext cx="2352" cy="230"/>
            </a:xfrm>
            <a:prstGeom prst="rect">
              <a:avLst/>
            </a:prstGeom>
            <a:noFill/>
            <a:ln w="38100" algn="ctr">
              <a:noFill/>
              <a:miter lim="800000"/>
              <a:headEnd/>
              <a:tailEnd/>
            </a:ln>
            <a:effectLst/>
          </p:spPr>
          <p:txBody>
            <a:bodyPr/>
            <a:lstStyle/>
            <a:p>
              <a:pPr>
                <a:lnSpc>
                  <a:spcPct val="90000"/>
                </a:lnSpc>
                <a:spcBef>
                  <a:spcPct val="30000"/>
                </a:spcBef>
                <a:buSzPct val="100000"/>
              </a:pPr>
              <a:endParaRPr lang="en-US" sz="2000" b="0">
                <a:solidFill>
                  <a:srgbClr val="000000"/>
                </a:solidFill>
                <a:latin typeface="Times New Roman" pitchFamily="18" charset="0"/>
                <a:ea typeface="+mn-ea"/>
                <a:cs typeface="+mn-cs"/>
              </a:endParaRPr>
            </a:p>
          </p:txBody>
        </p:sp>
        <p:sp>
          <p:nvSpPr>
            <p:cNvPr id="422924" name="Rectangle 12"/>
            <p:cNvSpPr>
              <a:spLocks noChangeArrowheads="1"/>
            </p:cNvSpPr>
            <p:nvPr/>
          </p:nvSpPr>
          <p:spPr bwMode="auto">
            <a:xfrm>
              <a:off x="1008" y="2334"/>
              <a:ext cx="2256" cy="230"/>
            </a:xfrm>
            <a:prstGeom prst="rect">
              <a:avLst/>
            </a:prstGeom>
            <a:noFill/>
            <a:ln w="38100" algn="ctr">
              <a:noFill/>
              <a:miter lim="800000"/>
              <a:headEnd/>
              <a:tailEnd/>
            </a:ln>
            <a:effectLst/>
          </p:spPr>
          <p:txBody>
            <a:bodyPr/>
            <a:lstStyle/>
            <a:p>
              <a:pPr>
                <a:lnSpc>
                  <a:spcPct val="90000"/>
                </a:lnSpc>
                <a:spcBef>
                  <a:spcPct val="30000"/>
                </a:spcBef>
                <a:buSzPct val="100000"/>
              </a:pPr>
              <a:r>
                <a:rPr lang="en-US" sz="2000" b="0">
                  <a:solidFill>
                    <a:srgbClr val="000000"/>
                  </a:solidFill>
                  <a:latin typeface="Times New Roman" pitchFamily="18" charset="0"/>
                  <a:ea typeface="+mn-ea"/>
                  <a:cs typeface="+mn-cs"/>
                </a:rPr>
                <a:t>Leave for store</a:t>
              </a:r>
            </a:p>
          </p:txBody>
        </p:sp>
        <p:sp>
          <p:nvSpPr>
            <p:cNvPr id="422923" name="Rectangle 11"/>
            <p:cNvSpPr>
              <a:spLocks noChangeArrowheads="1"/>
            </p:cNvSpPr>
            <p:nvPr/>
          </p:nvSpPr>
          <p:spPr bwMode="auto">
            <a:xfrm>
              <a:off x="192" y="2334"/>
              <a:ext cx="816" cy="230"/>
            </a:xfrm>
            <a:prstGeom prst="rect">
              <a:avLst/>
            </a:prstGeom>
            <a:noFill/>
            <a:ln w="38100" algn="ctr">
              <a:noFill/>
              <a:miter lim="800000"/>
              <a:headEnd/>
              <a:tailEnd/>
            </a:ln>
            <a:effectLst/>
          </p:spPr>
          <p:txBody>
            <a:bodyPr/>
            <a:lstStyle/>
            <a:p>
              <a:pPr algn="ctr">
                <a:lnSpc>
                  <a:spcPct val="90000"/>
                </a:lnSpc>
                <a:spcBef>
                  <a:spcPct val="30000"/>
                </a:spcBef>
                <a:buSzPct val="100000"/>
              </a:pPr>
              <a:r>
                <a:rPr lang="en-US" sz="2000" b="0">
                  <a:solidFill>
                    <a:srgbClr val="000000"/>
                  </a:solidFill>
                  <a:latin typeface="Times New Roman" pitchFamily="18" charset="0"/>
                  <a:ea typeface="+mn-ea"/>
                  <a:cs typeface="+mn-cs"/>
                </a:rPr>
                <a:t>3:05</a:t>
              </a:r>
            </a:p>
          </p:txBody>
        </p:sp>
      </p:grpSp>
      <p:grpSp>
        <p:nvGrpSpPr>
          <p:cNvPr id="7" name="Group 73"/>
          <p:cNvGrpSpPr>
            <a:grpSpLocks/>
          </p:cNvGrpSpPr>
          <p:nvPr/>
        </p:nvGrpSpPr>
        <p:grpSpPr bwMode="auto">
          <a:xfrm>
            <a:off x="1809136" y="4175821"/>
            <a:ext cx="8610600" cy="365125"/>
            <a:chOff x="192" y="2104"/>
            <a:chExt cx="5424" cy="230"/>
          </a:xfrm>
        </p:grpSpPr>
        <p:sp>
          <p:nvSpPr>
            <p:cNvPr id="422922" name="Rectangle 10"/>
            <p:cNvSpPr>
              <a:spLocks noChangeArrowheads="1"/>
            </p:cNvSpPr>
            <p:nvPr/>
          </p:nvSpPr>
          <p:spPr bwMode="auto">
            <a:xfrm>
              <a:off x="3264" y="2104"/>
              <a:ext cx="2352" cy="230"/>
            </a:xfrm>
            <a:prstGeom prst="rect">
              <a:avLst/>
            </a:prstGeom>
            <a:noFill/>
            <a:ln w="38100" algn="ctr">
              <a:noFill/>
              <a:miter lim="800000"/>
              <a:headEnd/>
              <a:tailEnd/>
            </a:ln>
            <a:effectLst/>
          </p:spPr>
          <p:txBody>
            <a:bodyPr/>
            <a:lstStyle/>
            <a:p>
              <a:pPr>
                <a:lnSpc>
                  <a:spcPct val="90000"/>
                </a:lnSpc>
                <a:spcBef>
                  <a:spcPct val="30000"/>
                </a:spcBef>
                <a:buSzPct val="100000"/>
              </a:pPr>
              <a:endParaRPr lang="en-US" sz="2000" b="0">
                <a:solidFill>
                  <a:srgbClr val="000000"/>
                </a:solidFill>
                <a:latin typeface="Times New Roman" pitchFamily="18" charset="0"/>
                <a:ea typeface="+mn-ea"/>
                <a:cs typeface="+mn-cs"/>
              </a:endParaRPr>
            </a:p>
          </p:txBody>
        </p:sp>
        <p:sp>
          <p:nvSpPr>
            <p:cNvPr id="422921" name="Rectangle 9"/>
            <p:cNvSpPr>
              <a:spLocks noChangeArrowheads="1"/>
            </p:cNvSpPr>
            <p:nvPr/>
          </p:nvSpPr>
          <p:spPr bwMode="auto">
            <a:xfrm>
              <a:off x="1008" y="2104"/>
              <a:ext cx="2256" cy="230"/>
            </a:xfrm>
            <a:prstGeom prst="rect">
              <a:avLst/>
            </a:prstGeom>
            <a:noFill/>
            <a:ln w="38100" algn="ctr">
              <a:noFill/>
              <a:miter lim="800000"/>
              <a:headEnd/>
              <a:tailEnd/>
            </a:ln>
            <a:effectLst/>
          </p:spPr>
          <p:txBody>
            <a:bodyPr/>
            <a:lstStyle/>
            <a:p>
              <a:pPr>
                <a:lnSpc>
                  <a:spcPct val="90000"/>
                </a:lnSpc>
                <a:spcBef>
                  <a:spcPct val="30000"/>
                </a:spcBef>
                <a:buSzPct val="100000"/>
              </a:pPr>
              <a:r>
                <a:rPr lang="en-US" sz="2000" b="0">
                  <a:solidFill>
                    <a:srgbClr val="000000"/>
                  </a:solidFill>
                  <a:latin typeface="Times New Roman" pitchFamily="18" charset="0"/>
                  <a:ea typeface="+mn-ea"/>
                  <a:cs typeface="+mn-cs"/>
                </a:rPr>
                <a:t>Look in Fridge. Out of milk</a:t>
              </a:r>
            </a:p>
          </p:txBody>
        </p:sp>
        <p:sp>
          <p:nvSpPr>
            <p:cNvPr id="422920" name="Rectangle 8"/>
            <p:cNvSpPr>
              <a:spLocks noChangeArrowheads="1"/>
            </p:cNvSpPr>
            <p:nvPr/>
          </p:nvSpPr>
          <p:spPr bwMode="auto">
            <a:xfrm>
              <a:off x="192" y="2104"/>
              <a:ext cx="816" cy="230"/>
            </a:xfrm>
            <a:prstGeom prst="rect">
              <a:avLst/>
            </a:prstGeom>
            <a:noFill/>
            <a:ln w="38100" algn="ctr">
              <a:noFill/>
              <a:miter lim="800000"/>
              <a:headEnd/>
              <a:tailEnd/>
            </a:ln>
            <a:effectLst/>
          </p:spPr>
          <p:txBody>
            <a:bodyPr/>
            <a:lstStyle/>
            <a:p>
              <a:pPr algn="ctr">
                <a:lnSpc>
                  <a:spcPct val="90000"/>
                </a:lnSpc>
                <a:spcBef>
                  <a:spcPct val="30000"/>
                </a:spcBef>
                <a:buSzPct val="100000"/>
              </a:pPr>
              <a:r>
                <a:rPr lang="en-US" sz="2000" b="0">
                  <a:solidFill>
                    <a:srgbClr val="000000"/>
                  </a:solidFill>
                  <a:latin typeface="Times New Roman" pitchFamily="18" charset="0"/>
                  <a:ea typeface="+mn-ea"/>
                  <a:cs typeface="+mn-cs"/>
                </a:rPr>
                <a:t>3:00</a:t>
              </a:r>
            </a:p>
          </p:txBody>
        </p:sp>
      </p:grpSp>
      <p:grpSp>
        <p:nvGrpSpPr>
          <p:cNvPr id="8" name="Group 68"/>
          <p:cNvGrpSpPr>
            <a:grpSpLocks/>
          </p:cNvGrpSpPr>
          <p:nvPr/>
        </p:nvGrpSpPr>
        <p:grpSpPr bwMode="auto">
          <a:xfrm>
            <a:off x="1809136" y="4906071"/>
            <a:ext cx="8610600" cy="365125"/>
            <a:chOff x="192" y="2564"/>
            <a:chExt cx="5424" cy="230"/>
          </a:xfrm>
        </p:grpSpPr>
        <p:sp>
          <p:nvSpPr>
            <p:cNvPr id="422928" name="Rectangle 16"/>
            <p:cNvSpPr>
              <a:spLocks noChangeArrowheads="1"/>
            </p:cNvSpPr>
            <p:nvPr/>
          </p:nvSpPr>
          <p:spPr bwMode="auto">
            <a:xfrm>
              <a:off x="3264" y="2564"/>
              <a:ext cx="2352" cy="230"/>
            </a:xfrm>
            <a:prstGeom prst="rect">
              <a:avLst/>
            </a:prstGeom>
            <a:noFill/>
            <a:ln w="38100" algn="ctr">
              <a:noFill/>
              <a:miter lim="800000"/>
              <a:headEnd/>
              <a:tailEnd/>
            </a:ln>
            <a:effectLst/>
          </p:spPr>
          <p:txBody>
            <a:bodyPr/>
            <a:lstStyle/>
            <a:p>
              <a:pPr>
                <a:lnSpc>
                  <a:spcPct val="90000"/>
                </a:lnSpc>
                <a:spcBef>
                  <a:spcPct val="30000"/>
                </a:spcBef>
                <a:buSzPct val="100000"/>
              </a:pPr>
              <a:r>
                <a:rPr lang="en-US" sz="2000" b="0">
                  <a:solidFill>
                    <a:srgbClr val="000000"/>
                  </a:solidFill>
                  <a:latin typeface="Times New Roman" pitchFamily="18" charset="0"/>
                  <a:ea typeface="+mn-ea"/>
                  <a:cs typeface="+mn-cs"/>
                </a:rPr>
                <a:t>Look in Fridge. Out of milk</a:t>
              </a:r>
            </a:p>
          </p:txBody>
        </p:sp>
        <p:sp>
          <p:nvSpPr>
            <p:cNvPr id="422927" name="Rectangle 15"/>
            <p:cNvSpPr>
              <a:spLocks noChangeArrowheads="1"/>
            </p:cNvSpPr>
            <p:nvPr/>
          </p:nvSpPr>
          <p:spPr bwMode="auto">
            <a:xfrm>
              <a:off x="1008" y="2564"/>
              <a:ext cx="2256" cy="230"/>
            </a:xfrm>
            <a:prstGeom prst="rect">
              <a:avLst/>
            </a:prstGeom>
            <a:noFill/>
            <a:ln w="38100" algn="ctr">
              <a:noFill/>
              <a:miter lim="800000"/>
              <a:headEnd/>
              <a:tailEnd/>
            </a:ln>
            <a:effectLst/>
          </p:spPr>
          <p:txBody>
            <a:bodyPr/>
            <a:lstStyle/>
            <a:p>
              <a:pPr>
                <a:lnSpc>
                  <a:spcPct val="90000"/>
                </a:lnSpc>
                <a:spcBef>
                  <a:spcPct val="30000"/>
                </a:spcBef>
                <a:buSzPct val="100000"/>
              </a:pPr>
              <a:r>
                <a:rPr lang="en-US" sz="2000" b="0">
                  <a:solidFill>
                    <a:srgbClr val="000000"/>
                  </a:solidFill>
                  <a:latin typeface="Times New Roman" pitchFamily="18" charset="0"/>
                  <a:ea typeface="+mn-ea"/>
                  <a:cs typeface="+mn-cs"/>
                </a:rPr>
                <a:t>Arrive at store</a:t>
              </a:r>
            </a:p>
          </p:txBody>
        </p:sp>
        <p:sp>
          <p:nvSpPr>
            <p:cNvPr id="422926" name="Rectangle 14"/>
            <p:cNvSpPr>
              <a:spLocks noChangeArrowheads="1"/>
            </p:cNvSpPr>
            <p:nvPr/>
          </p:nvSpPr>
          <p:spPr bwMode="auto">
            <a:xfrm>
              <a:off x="192" y="2564"/>
              <a:ext cx="816" cy="230"/>
            </a:xfrm>
            <a:prstGeom prst="rect">
              <a:avLst/>
            </a:prstGeom>
            <a:noFill/>
            <a:ln w="38100" algn="ctr">
              <a:noFill/>
              <a:miter lim="800000"/>
              <a:headEnd/>
              <a:tailEnd/>
            </a:ln>
            <a:effectLst/>
          </p:spPr>
          <p:txBody>
            <a:bodyPr/>
            <a:lstStyle/>
            <a:p>
              <a:pPr algn="ctr">
                <a:lnSpc>
                  <a:spcPct val="90000"/>
                </a:lnSpc>
                <a:spcBef>
                  <a:spcPct val="30000"/>
                </a:spcBef>
                <a:buSzPct val="100000"/>
              </a:pPr>
              <a:r>
                <a:rPr lang="en-US" sz="2000" b="0">
                  <a:solidFill>
                    <a:srgbClr val="000000"/>
                  </a:solidFill>
                  <a:latin typeface="Times New Roman" pitchFamily="18" charset="0"/>
                  <a:ea typeface="+mn-ea"/>
                  <a:cs typeface="+mn-cs"/>
                </a:rPr>
                <a:t>3:10</a:t>
              </a:r>
            </a:p>
          </p:txBody>
        </p:sp>
        <p:sp>
          <p:nvSpPr>
            <p:cNvPr id="422945" name="Line 33"/>
            <p:cNvSpPr>
              <a:spLocks noChangeShapeType="1"/>
            </p:cNvSpPr>
            <p:nvPr/>
          </p:nvSpPr>
          <p:spPr bwMode="auto">
            <a:xfrm>
              <a:off x="192" y="2794"/>
              <a:ext cx="5424" cy="0"/>
            </a:xfrm>
            <a:prstGeom prst="line">
              <a:avLst/>
            </a:prstGeom>
            <a:noFill/>
            <a:ln w="12700">
              <a:solidFill>
                <a:schemeClr val="tx1"/>
              </a:solidFill>
              <a:round/>
              <a:headEnd/>
              <a:tailEnd/>
            </a:ln>
            <a:effectLst/>
          </p:spPr>
          <p:txBody>
            <a:bodyPr vert="eaVert" wrap="none" anchor="ctr"/>
            <a:lstStyle/>
            <a:p>
              <a:pPr algn="ctr"/>
              <a:endParaRPr lang="en-US" b="0">
                <a:solidFill>
                  <a:srgbClr val="000000"/>
                </a:solidFill>
                <a:latin typeface="Times New Roman" pitchFamily="18" charset="0"/>
                <a:ea typeface="+mn-ea"/>
                <a:cs typeface="+mn-cs"/>
              </a:endParaRPr>
            </a:p>
          </p:txBody>
        </p:sp>
      </p:grpSp>
      <p:grpSp>
        <p:nvGrpSpPr>
          <p:cNvPr id="9" name="Group 75"/>
          <p:cNvGrpSpPr>
            <a:grpSpLocks/>
          </p:cNvGrpSpPr>
          <p:nvPr/>
        </p:nvGrpSpPr>
        <p:grpSpPr bwMode="auto">
          <a:xfrm>
            <a:off x="1809136" y="3810695"/>
            <a:ext cx="8610600" cy="2921000"/>
            <a:chOff x="192" y="1874"/>
            <a:chExt cx="5424" cy="1840"/>
          </a:xfrm>
        </p:grpSpPr>
        <p:sp>
          <p:nvSpPr>
            <p:cNvPr id="422919" name="Rectangle 7"/>
            <p:cNvSpPr>
              <a:spLocks noChangeArrowheads="1"/>
            </p:cNvSpPr>
            <p:nvPr/>
          </p:nvSpPr>
          <p:spPr bwMode="auto">
            <a:xfrm>
              <a:off x="3264" y="1874"/>
              <a:ext cx="2352" cy="230"/>
            </a:xfrm>
            <a:prstGeom prst="rect">
              <a:avLst/>
            </a:prstGeom>
            <a:noFill/>
            <a:ln w="38100" algn="ctr">
              <a:noFill/>
              <a:miter lim="800000"/>
              <a:headEnd/>
              <a:tailEnd/>
            </a:ln>
            <a:effectLst/>
          </p:spPr>
          <p:txBody>
            <a:bodyPr/>
            <a:lstStyle/>
            <a:p>
              <a:pPr algn="ctr">
                <a:lnSpc>
                  <a:spcPct val="90000"/>
                </a:lnSpc>
                <a:spcBef>
                  <a:spcPct val="30000"/>
                </a:spcBef>
                <a:buSzPct val="100000"/>
              </a:pPr>
              <a:r>
                <a:rPr lang="en-US" sz="2000" b="0">
                  <a:solidFill>
                    <a:srgbClr val="000000"/>
                  </a:solidFill>
                  <a:latin typeface="Times New Roman" pitchFamily="18" charset="0"/>
                  <a:ea typeface="+mn-ea"/>
                  <a:cs typeface="+mn-cs"/>
                </a:rPr>
                <a:t>Person B</a:t>
              </a:r>
            </a:p>
          </p:txBody>
        </p:sp>
        <p:sp>
          <p:nvSpPr>
            <p:cNvPr id="422918" name="Rectangle 6"/>
            <p:cNvSpPr>
              <a:spLocks noChangeArrowheads="1"/>
            </p:cNvSpPr>
            <p:nvPr/>
          </p:nvSpPr>
          <p:spPr bwMode="auto">
            <a:xfrm>
              <a:off x="1008" y="1874"/>
              <a:ext cx="2256" cy="230"/>
            </a:xfrm>
            <a:prstGeom prst="rect">
              <a:avLst/>
            </a:prstGeom>
            <a:noFill/>
            <a:ln w="38100" algn="ctr">
              <a:noFill/>
              <a:miter lim="800000"/>
              <a:headEnd/>
              <a:tailEnd/>
            </a:ln>
            <a:effectLst/>
          </p:spPr>
          <p:txBody>
            <a:bodyPr/>
            <a:lstStyle/>
            <a:p>
              <a:pPr algn="ctr">
                <a:lnSpc>
                  <a:spcPct val="90000"/>
                </a:lnSpc>
                <a:spcBef>
                  <a:spcPct val="30000"/>
                </a:spcBef>
                <a:buSzPct val="100000"/>
              </a:pPr>
              <a:r>
                <a:rPr lang="en-US" sz="2000" b="0">
                  <a:solidFill>
                    <a:srgbClr val="000000"/>
                  </a:solidFill>
                  <a:latin typeface="Times New Roman" pitchFamily="18" charset="0"/>
                  <a:ea typeface="+mn-ea"/>
                  <a:cs typeface="+mn-cs"/>
                </a:rPr>
                <a:t>Person A</a:t>
              </a:r>
            </a:p>
          </p:txBody>
        </p:sp>
        <p:sp>
          <p:nvSpPr>
            <p:cNvPr id="422917" name="Rectangle 5"/>
            <p:cNvSpPr>
              <a:spLocks noChangeArrowheads="1"/>
            </p:cNvSpPr>
            <p:nvPr/>
          </p:nvSpPr>
          <p:spPr bwMode="auto">
            <a:xfrm>
              <a:off x="192" y="1874"/>
              <a:ext cx="816" cy="230"/>
            </a:xfrm>
            <a:prstGeom prst="rect">
              <a:avLst/>
            </a:prstGeom>
            <a:noFill/>
            <a:ln w="38100" algn="ctr">
              <a:noFill/>
              <a:miter lim="800000"/>
              <a:headEnd/>
              <a:tailEnd/>
            </a:ln>
            <a:effectLst/>
          </p:spPr>
          <p:txBody>
            <a:bodyPr/>
            <a:lstStyle/>
            <a:p>
              <a:pPr algn="ctr">
                <a:lnSpc>
                  <a:spcPct val="90000"/>
                </a:lnSpc>
                <a:spcBef>
                  <a:spcPct val="30000"/>
                </a:spcBef>
                <a:buSzPct val="100000"/>
              </a:pPr>
              <a:r>
                <a:rPr lang="en-US" sz="2000" b="0">
                  <a:solidFill>
                    <a:srgbClr val="000000"/>
                  </a:solidFill>
                  <a:latin typeface="Times New Roman" pitchFamily="18" charset="0"/>
                  <a:ea typeface="+mn-ea"/>
                  <a:cs typeface="+mn-cs"/>
                </a:rPr>
                <a:t>Time</a:t>
              </a:r>
            </a:p>
          </p:txBody>
        </p:sp>
        <p:sp>
          <p:nvSpPr>
            <p:cNvPr id="422941" name="Line 29"/>
            <p:cNvSpPr>
              <a:spLocks noChangeShapeType="1"/>
            </p:cNvSpPr>
            <p:nvPr/>
          </p:nvSpPr>
          <p:spPr bwMode="auto">
            <a:xfrm>
              <a:off x="192" y="1874"/>
              <a:ext cx="5424" cy="0"/>
            </a:xfrm>
            <a:prstGeom prst="line">
              <a:avLst/>
            </a:prstGeom>
            <a:noFill/>
            <a:ln w="28575" cap="sq">
              <a:solidFill>
                <a:schemeClr val="tx1"/>
              </a:solidFill>
              <a:round/>
              <a:headEnd/>
              <a:tailEn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422942" name="Line 30"/>
            <p:cNvSpPr>
              <a:spLocks noChangeShapeType="1"/>
            </p:cNvSpPr>
            <p:nvPr/>
          </p:nvSpPr>
          <p:spPr bwMode="auto">
            <a:xfrm>
              <a:off x="192" y="2104"/>
              <a:ext cx="5424" cy="0"/>
            </a:xfrm>
            <a:prstGeom prst="line">
              <a:avLst/>
            </a:prstGeom>
            <a:noFill/>
            <a:ln w="57150">
              <a:solidFill>
                <a:schemeClr val="tx1"/>
              </a:solidFill>
              <a:round/>
              <a:headEnd/>
              <a:tailEn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422943" name="Line 31"/>
            <p:cNvSpPr>
              <a:spLocks noChangeShapeType="1"/>
            </p:cNvSpPr>
            <p:nvPr/>
          </p:nvSpPr>
          <p:spPr bwMode="auto">
            <a:xfrm>
              <a:off x="192" y="2334"/>
              <a:ext cx="5424" cy="0"/>
            </a:xfrm>
            <a:prstGeom prst="line">
              <a:avLst/>
            </a:prstGeom>
            <a:noFill/>
            <a:ln w="12700">
              <a:solidFill>
                <a:schemeClr val="tx1"/>
              </a:solidFill>
              <a:round/>
              <a:headEnd/>
              <a:tailEn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422944" name="Line 32"/>
            <p:cNvSpPr>
              <a:spLocks noChangeShapeType="1"/>
            </p:cNvSpPr>
            <p:nvPr/>
          </p:nvSpPr>
          <p:spPr bwMode="auto">
            <a:xfrm>
              <a:off x="192" y="2564"/>
              <a:ext cx="5424" cy="0"/>
            </a:xfrm>
            <a:prstGeom prst="line">
              <a:avLst/>
            </a:prstGeom>
            <a:noFill/>
            <a:ln w="12700">
              <a:solidFill>
                <a:schemeClr val="tx1"/>
              </a:solidFill>
              <a:round/>
              <a:headEnd/>
              <a:tailEn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422946" name="Line 34"/>
            <p:cNvSpPr>
              <a:spLocks noChangeShapeType="1"/>
            </p:cNvSpPr>
            <p:nvPr/>
          </p:nvSpPr>
          <p:spPr bwMode="auto">
            <a:xfrm>
              <a:off x="192" y="3024"/>
              <a:ext cx="5424" cy="0"/>
            </a:xfrm>
            <a:prstGeom prst="line">
              <a:avLst/>
            </a:prstGeom>
            <a:noFill/>
            <a:ln w="12700">
              <a:solidFill>
                <a:schemeClr val="tx1"/>
              </a:solidFill>
              <a:round/>
              <a:headEnd/>
              <a:tailEn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422947" name="Line 35"/>
            <p:cNvSpPr>
              <a:spLocks noChangeShapeType="1"/>
            </p:cNvSpPr>
            <p:nvPr/>
          </p:nvSpPr>
          <p:spPr bwMode="auto">
            <a:xfrm>
              <a:off x="192" y="3254"/>
              <a:ext cx="5424" cy="0"/>
            </a:xfrm>
            <a:prstGeom prst="line">
              <a:avLst/>
            </a:prstGeom>
            <a:noFill/>
            <a:ln w="12700">
              <a:solidFill>
                <a:schemeClr val="tx1"/>
              </a:solidFill>
              <a:round/>
              <a:headEnd/>
              <a:tailEn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422948" name="Line 36"/>
            <p:cNvSpPr>
              <a:spLocks noChangeShapeType="1"/>
            </p:cNvSpPr>
            <p:nvPr/>
          </p:nvSpPr>
          <p:spPr bwMode="auto">
            <a:xfrm>
              <a:off x="192" y="3484"/>
              <a:ext cx="5424" cy="0"/>
            </a:xfrm>
            <a:prstGeom prst="line">
              <a:avLst/>
            </a:prstGeom>
            <a:noFill/>
            <a:ln w="12700">
              <a:solidFill>
                <a:schemeClr val="tx1"/>
              </a:solidFill>
              <a:round/>
              <a:headEnd/>
              <a:tailEn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422949" name="Line 37"/>
            <p:cNvSpPr>
              <a:spLocks noChangeShapeType="1"/>
            </p:cNvSpPr>
            <p:nvPr/>
          </p:nvSpPr>
          <p:spPr bwMode="auto">
            <a:xfrm>
              <a:off x="192" y="3714"/>
              <a:ext cx="5424" cy="0"/>
            </a:xfrm>
            <a:prstGeom prst="line">
              <a:avLst/>
            </a:prstGeom>
            <a:noFill/>
            <a:ln w="28575" cap="sq">
              <a:solidFill>
                <a:schemeClr val="tx1"/>
              </a:solidFill>
              <a:round/>
              <a:headEnd/>
              <a:tailEn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422950" name="Line 38"/>
            <p:cNvSpPr>
              <a:spLocks noChangeShapeType="1"/>
            </p:cNvSpPr>
            <p:nvPr/>
          </p:nvSpPr>
          <p:spPr bwMode="auto">
            <a:xfrm>
              <a:off x="192" y="1874"/>
              <a:ext cx="0" cy="1840"/>
            </a:xfrm>
            <a:prstGeom prst="line">
              <a:avLst/>
            </a:prstGeom>
            <a:noFill/>
            <a:ln w="28575" cap="sq">
              <a:solidFill>
                <a:schemeClr val="tx1"/>
              </a:solidFill>
              <a:round/>
              <a:headEnd/>
              <a:tailEn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422951" name="Line 39"/>
            <p:cNvSpPr>
              <a:spLocks noChangeShapeType="1"/>
            </p:cNvSpPr>
            <p:nvPr/>
          </p:nvSpPr>
          <p:spPr bwMode="auto">
            <a:xfrm>
              <a:off x="1008" y="1874"/>
              <a:ext cx="0" cy="1840"/>
            </a:xfrm>
            <a:prstGeom prst="line">
              <a:avLst/>
            </a:prstGeom>
            <a:noFill/>
            <a:ln w="12700">
              <a:solidFill>
                <a:schemeClr val="tx1"/>
              </a:solidFill>
              <a:round/>
              <a:headEnd/>
              <a:tailEn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422952" name="Line 40"/>
            <p:cNvSpPr>
              <a:spLocks noChangeShapeType="1"/>
            </p:cNvSpPr>
            <p:nvPr/>
          </p:nvSpPr>
          <p:spPr bwMode="auto">
            <a:xfrm>
              <a:off x="3264" y="1874"/>
              <a:ext cx="0" cy="1840"/>
            </a:xfrm>
            <a:prstGeom prst="line">
              <a:avLst/>
            </a:prstGeom>
            <a:noFill/>
            <a:ln w="12700">
              <a:solidFill>
                <a:schemeClr val="tx1"/>
              </a:solidFill>
              <a:round/>
              <a:headEnd/>
              <a:tailEn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422953" name="Line 41"/>
            <p:cNvSpPr>
              <a:spLocks noChangeShapeType="1"/>
            </p:cNvSpPr>
            <p:nvPr/>
          </p:nvSpPr>
          <p:spPr bwMode="auto">
            <a:xfrm>
              <a:off x="5616" y="1874"/>
              <a:ext cx="0" cy="1840"/>
            </a:xfrm>
            <a:prstGeom prst="line">
              <a:avLst/>
            </a:prstGeom>
            <a:noFill/>
            <a:ln w="28575" cap="sq">
              <a:solidFill>
                <a:schemeClr val="tx1"/>
              </a:solidFill>
              <a:round/>
              <a:headEnd/>
              <a:tailEnd/>
            </a:ln>
            <a:effectLst/>
          </p:spPr>
          <p:txBody>
            <a:bodyPr vert="eaVert" wrap="none" anchor="ctr"/>
            <a:lstStyle/>
            <a:p>
              <a:pPr algn="ctr"/>
              <a:endParaRPr lang="en-US" b="0">
                <a:solidFill>
                  <a:srgbClr val="000000"/>
                </a:solidFill>
                <a:latin typeface="Times New Roman" pitchFamily="18" charset="0"/>
                <a:ea typeface="+mn-ea"/>
                <a:cs typeface="+mn-cs"/>
              </a:endParaRPr>
            </a:p>
          </p:txBody>
        </p:sp>
      </p:grpSp>
      <p:pic>
        <p:nvPicPr>
          <p:cNvPr id="50" name="Picture 14"/>
          <p:cNvPicPr>
            <a:picLocks noChangeAspect="1" noChangeArrowheads="1"/>
          </p:cNvPicPr>
          <p:nvPr/>
        </p:nvPicPr>
        <p:blipFill>
          <a:blip r:embed="rId3" cstate="print"/>
          <a:srcRect/>
          <a:stretch>
            <a:fillRect/>
          </a:stretch>
        </p:blipFill>
        <p:spPr bwMode="auto">
          <a:xfrm>
            <a:off x="8495072" y="1550436"/>
            <a:ext cx="1838632" cy="2220543"/>
          </a:xfrm>
          <a:prstGeom prst="rect">
            <a:avLst/>
          </a:prstGeom>
          <a:noFill/>
          <a:ln w="38100" algn="ctr">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22976">
                                            <p:txEl>
                                              <p:pRg st="0" end="0"/>
                                            </p:txEl>
                                          </p:spTgt>
                                        </p:tgtEl>
                                        <p:attrNameLst>
                                          <p:attrName>style.visibility</p:attrName>
                                        </p:attrNameLst>
                                      </p:cBhvr>
                                      <p:to>
                                        <p:strVal val="visible"/>
                                      </p:to>
                                    </p:set>
                                    <p:anim calcmode="lin" valueType="num">
                                      <p:cBhvr additive="base">
                                        <p:cTn id="7" dur="500" fill="hold"/>
                                        <p:tgtEl>
                                          <p:spTgt spid="422976">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2297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22976">
                                            <p:txEl>
                                              <p:pRg st="1" end="1"/>
                                            </p:txEl>
                                          </p:spTgt>
                                        </p:tgtEl>
                                        <p:attrNameLst>
                                          <p:attrName>style.visibility</p:attrName>
                                        </p:attrNameLst>
                                      </p:cBhvr>
                                      <p:to>
                                        <p:strVal val="visible"/>
                                      </p:to>
                                    </p:set>
                                    <p:anim calcmode="lin" valueType="num">
                                      <p:cBhvr additive="base">
                                        <p:cTn id="13" dur="500" fill="hold"/>
                                        <p:tgtEl>
                                          <p:spTgt spid="422976">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422976">
                                            <p:txEl>
                                              <p:pRg st="1" end="1"/>
                                            </p:txEl>
                                          </p:spTgt>
                                        </p:tgtEl>
                                        <p:attrNameLst>
                                          <p:attrName>ppt_y</p:attrName>
                                        </p:attrNameLst>
                                      </p:cBhvr>
                                      <p:tavLst>
                                        <p:tav tm="0">
                                          <p:val>
                                            <p:strVal val="#ppt_y"/>
                                          </p:val>
                                        </p:tav>
                                        <p:tav tm="100000">
                                          <p:val>
                                            <p:strVal val="#ppt_y"/>
                                          </p:val>
                                        </p:tav>
                                      </p:tavLst>
                                    </p:anim>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976"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5"/>
          <p:cNvSpPr>
            <a:spLocks noGrp="1"/>
          </p:cNvSpPr>
          <p:nvPr>
            <p:ph type="sldNum" sz="quarter" idx="4294967295"/>
          </p:nvPr>
        </p:nvSpPr>
        <p:spPr>
          <a:xfrm>
            <a:off x="8077200" y="6356351"/>
            <a:ext cx="2133600" cy="365125"/>
          </a:xfrm>
          <a:prstGeom prst="rect">
            <a:avLst/>
          </a:prstGeom>
        </p:spPr>
        <p:txBody>
          <a:bodyPr/>
          <a:lstStyle/>
          <a:p>
            <a:fld id="{75517C9A-9D44-0343-B26B-2CC43039B9B5}" type="slidenum">
              <a:rPr lang="en-US" b="0">
                <a:solidFill>
                  <a:srgbClr val="000000"/>
                </a:solidFill>
                <a:cs typeface="+mn-cs"/>
              </a:rPr>
              <a:pPr/>
              <a:t>40</a:t>
            </a:fld>
            <a:endParaRPr lang="en-US" b="0">
              <a:solidFill>
                <a:srgbClr val="000000"/>
              </a:solidFill>
              <a:cs typeface="+mn-cs"/>
            </a:endParaRPr>
          </a:p>
        </p:txBody>
      </p:sp>
      <p:sp>
        <p:nvSpPr>
          <p:cNvPr id="390146" name="Rectangle 2"/>
          <p:cNvSpPr>
            <a:spLocks noGrp="1" noChangeArrowheads="1"/>
          </p:cNvSpPr>
          <p:nvPr>
            <p:ph type="title"/>
          </p:nvPr>
        </p:nvSpPr>
        <p:spPr/>
        <p:txBody>
          <a:bodyPr/>
          <a:lstStyle/>
          <a:p>
            <a:r>
              <a:rPr lang="en-US"/>
              <a:t>Using Semaphores for Mutex</a:t>
            </a:r>
          </a:p>
        </p:txBody>
      </p:sp>
      <p:sp>
        <p:nvSpPr>
          <p:cNvPr id="390147" name="Text Box 3"/>
          <p:cNvSpPr txBox="1">
            <a:spLocks noChangeArrowheads="1"/>
          </p:cNvSpPr>
          <p:nvPr/>
        </p:nvSpPr>
        <p:spPr bwMode="auto">
          <a:xfrm>
            <a:off x="2286000" y="1905001"/>
            <a:ext cx="64008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i="1">
                <a:solidFill>
                  <a:srgbClr val="000000"/>
                </a:solidFill>
                <a:latin typeface="Courier New" charset="0"/>
                <a:ea typeface="+mn-ea"/>
                <a:cs typeface="+mn-cs"/>
              </a:rPr>
              <a:t>semaphore</a:t>
            </a:r>
            <a:r>
              <a:rPr lang="en-US">
                <a:solidFill>
                  <a:srgbClr val="000000"/>
                </a:solidFill>
                <a:latin typeface="Courier New" charset="0"/>
                <a:ea typeface="+mn-ea"/>
                <a:cs typeface="+mn-cs"/>
              </a:rPr>
              <a:t> mutex = </a:t>
            </a:r>
            <a:r>
              <a:rPr lang="en-US">
                <a:solidFill>
                  <a:srgbClr val="CC3300"/>
                </a:solidFill>
                <a:latin typeface="Courier New" charset="0"/>
                <a:ea typeface="+mn-ea"/>
                <a:cs typeface="+mn-cs"/>
              </a:rPr>
              <a:t>0		-- locked</a:t>
            </a:r>
            <a:endParaRPr lang="en-US" i="1">
              <a:solidFill>
                <a:srgbClr val="CC3300"/>
              </a:solidFill>
              <a:latin typeface="Courier New" charset="0"/>
              <a:ea typeface="+mn-ea"/>
              <a:cs typeface="+mn-cs"/>
            </a:endParaRPr>
          </a:p>
        </p:txBody>
      </p:sp>
      <p:sp>
        <p:nvSpPr>
          <p:cNvPr id="390148" name="Line 4"/>
          <p:cNvSpPr>
            <a:spLocks noChangeShapeType="1"/>
          </p:cNvSpPr>
          <p:nvPr/>
        </p:nvSpPr>
        <p:spPr bwMode="auto">
          <a:xfrm>
            <a:off x="4876800" y="3200400"/>
            <a:ext cx="0" cy="533400"/>
          </a:xfrm>
          <a:prstGeom prst="line">
            <a:avLst/>
          </a:prstGeom>
          <a:noFill/>
          <a:ln w="28575" cap="sq">
            <a:solidFill>
              <a:schemeClr val="tx1"/>
            </a:solidFill>
            <a:round/>
            <a:headEnd type="none" w="sm" len="sm"/>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a:endParaRPr lang="en-US" b="0">
              <a:solidFill>
                <a:srgbClr val="000000"/>
              </a:solidFill>
              <a:latin typeface="Times New Roman" pitchFamily="18" charset="0"/>
              <a:ea typeface="+mn-ea"/>
              <a:cs typeface="+mn-cs"/>
            </a:endParaRPr>
          </a:p>
        </p:txBody>
      </p:sp>
      <p:sp>
        <p:nvSpPr>
          <p:cNvPr id="390149" name="Line 5"/>
          <p:cNvSpPr>
            <a:spLocks noChangeShapeType="1"/>
          </p:cNvSpPr>
          <p:nvPr/>
        </p:nvSpPr>
        <p:spPr bwMode="auto">
          <a:xfrm>
            <a:off x="9220200" y="2971800"/>
            <a:ext cx="0" cy="304800"/>
          </a:xfrm>
          <a:prstGeom prst="line">
            <a:avLst/>
          </a:prstGeom>
          <a:noFill/>
          <a:ln w="28575" cap="sq">
            <a:solidFill>
              <a:schemeClr val="tx1"/>
            </a:solidFill>
            <a:round/>
            <a:headEnd type="none" w="sm" len="sm"/>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a:endParaRPr lang="en-US" b="0">
              <a:solidFill>
                <a:srgbClr val="000000"/>
              </a:solidFill>
              <a:latin typeface="Times New Roman" pitchFamily="18" charset="0"/>
              <a:ea typeface="+mn-ea"/>
              <a:cs typeface="+mn-cs"/>
            </a:endParaRPr>
          </a:p>
        </p:txBody>
      </p:sp>
      <p:sp>
        <p:nvSpPr>
          <p:cNvPr id="390150" name="Text Box 6"/>
          <p:cNvSpPr txBox="1">
            <a:spLocks noChangeArrowheads="1"/>
          </p:cNvSpPr>
          <p:nvPr/>
        </p:nvSpPr>
        <p:spPr bwMode="auto">
          <a:xfrm>
            <a:off x="2373313" y="2743201"/>
            <a:ext cx="3871912" cy="24304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dirty="0">
                <a:solidFill>
                  <a:srgbClr val="000000"/>
                </a:solidFill>
                <a:latin typeface="Courier New" charset="0"/>
                <a:ea typeface="+mn-ea"/>
                <a:cs typeface="+mn-cs"/>
              </a:rPr>
              <a:t>1 repeat</a:t>
            </a:r>
            <a:endParaRPr lang="en-US" dirty="0">
              <a:solidFill>
                <a:srgbClr val="000066"/>
              </a:solidFill>
              <a:latin typeface="Courier New" charset="0"/>
              <a:ea typeface="+mn-ea"/>
              <a:cs typeface="+mn-cs"/>
            </a:endParaRPr>
          </a:p>
          <a:p>
            <a:pPr>
              <a:spcBef>
                <a:spcPct val="50000"/>
              </a:spcBef>
            </a:pPr>
            <a:r>
              <a:rPr lang="en-US" dirty="0">
                <a:solidFill>
                  <a:srgbClr val="000000"/>
                </a:solidFill>
                <a:latin typeface="Courier New" charset="0"/>
                <a:ea typeface="+mn-ea"/>
                <a:cs typeface="+mn-cs"/>
              </a:rPr>
              <a:t>2</a:t>
            </a:r>
            <a:r>
              <a:rPr lang="en-US" dirty="0">
                <a:solidFill>
                  <a:srgbClr val="000066"/>
                </a:solidFill>
                <a:latin typeface="Courier New" charset="0"/>
                <a:ea typeface="+mn-ea"/>
                <a:cs typeface="+mn-cs"/>
              </a:rPr>
              <a:t>   </a:t>
            </a:r>
            <a:r>
              <a:rPr lang="en-US" dirty="0" err="1">
                <a:solidFill>
                  <a:srgbClr val="0000FF"/>
                </a:solidFill>
                <a:latin typeface="Courier New" charset="0"/>
                <a:ea typeface="+mn-ea"/>
                <a:cs typeface="+mn-cs"/>
              </a:rPr>
              <a:t>mutex.P</a:t>
            </a:r>
            <a:r>
              <a:rPr lang="en-US" dirty="0">
                <a:solidFill>
                  <a:srgbClr val="0000FF"/>
                </a:solidFill>
                <a:latin typeface="Courier New" charset="0"/>
                <a:ea typeface="+mn-ea"/>
                <a:cs typeface="+mn-cs"/>
              </a:rPr>
              <a:t>();</a:t>
            </a:r>
            <a:endParaRPr lang="en-US" sz="700" dirty="0">
              <a:solidFill>
                <a:srgbClr val="0000FF"/>
              </a:solidFill>
              <a:latin typeface="Courier New" charset="0"/>
              <a:ea typeface="+mn-ea"/>
              <a:cs typeface="+mn-cs"/>
            </a:endParaRPr>
          </a:p>
          <a:p>
            <a:pPr>
              <a:spcBef>
                <a:spcPct val="50000"/>
              </a:spcBef>
            </a:pPr>
            <a:r>
              <a:rPr lang="en-US" dirty="0">
                <a:solidFill>
                  <a:srgbClr val="000000"/>
                </a:solidFill>
                <a:latin typeface="Courier New" charset="0"/>
                <a:ea typeface="+mn-ea"/>
                <a:cs typeface="+mn-cs"/>
              </a:rPr>
              <a:t>3   </a:t>
            </a:r>
            <a:r>
              <a:rPr lang="en-US" dirty="0">
                <a:solidFill>
                  <a:srgbClr val="990000"/>
                </a:solidFill>
                <a:latin typeface="Courier New" charset="0"/>
                <a:ea typeface="+mn-ea"/>
                <a:cs typeface="+mn-cs"/>
              </a:rPr>
              <a:t>critical section</a:t>
            </a:r>
            <a:endParaRPr lang="en-US" dirty="0">
              <a:solidFill>
                <a:srgbClr val="000000"/>
              </a:solidFill>
              <a:latin typeface="Courier New" charset="0"/>
              <a:ea typeface="+mn-ea"/>
              <a:cs typeface="+mn-cs"/>
            </a:endParaRPr>
          </a:p>
          <a:p>
            <a:pPr>
              <a:spcBef>
                <a:spcPct val="50000"/>
              </a:spcBef>
            </a:pPr>
            <a:r>
              <a:rPr lang="en-US" dirty="0">
                <a:solidFill>
                  <a:srgbClr val="000000"/>
                </a:solidFill>
                <a:latin typeface="Courier New" charset="0"/>
                <a:ea typeface="+mn-ea"/>
                <a:cs typeface="+mn-cs"/>
              </a:rPr>
              <a:t>4   </a:t>
            </a:r>
            <a:r>
              <a:rPr lang="en-US" dirty="0" err="1">
                <a:solidFill>
                  <a:srgbClr val="0000FF"/>
                </a:solidFill>
                <a:latin typeface="Courier New" charset="0"/>
                <a:ea typeface="+mn-ea"/>
                <a:cs typeface="+mn-cs"/>
              </a:rPr>
              <a:t>mutex.V</a:t>
            </a:r>
            <a:r>
              <a:rPr lang="en-US" dirty="0">
                <a:solidFill>
                  <a:srgbClr val="0000FF"/>
                </a:solidFill>
                <a:latin typeface="Courier New" charset="0"/>
                <a:ea typeface="+mn-ea"/>
                <a:cs typeface="+mn-cs"/>
              </a:rPr>
              <a:t>();</a:t>
            </a:r>
            <a:endParaRPr lang="en-US" sz="700" dirty="0">
              <a:solidFill>
                <a:srgbClr val="000066"/>
              </a:solidFill>
              <a:latin typeface="Courier New" charset="0"/>
              <a:ea typeface="+mn-ea"/>
              <a:cs typeface="+mn-cs"/>
            </a:endParaRPr>
          </a:p>
          <a:p>
            <a:pPr>
              <a:spcBef>
                <a:spcPct val="50000"/>
              </a:spcBef>
            </a:pPr>
            <a:r>
              <a:rPr lang="en-US" dirty="0">
                <a:solidFill>
                  <a:srgbClr val="000000"/>
                </a:solidFill>
                <a:latin typeface="Courier New" charset="0"/>
                <a:ea typeface="+mn-ea"/>
                <a:cs typeface="+mn-cs"/>
              </a:rPr>
              <a:t>5   remainder section</a:t>
            </a:r>
            <a:endParaRPr lang="en-US" sz="700" dirty="0">
              <a:solidFill>
                <a:srgbClr val="000066"/>
              </a:solidFill>
              <a:latin typeface="Courier New" charset="0"/>
              <a:ea typeface="+mn-ea"/>
              <a:cs typeface="+mn-cs"/>
            </a:endParaRPr>
          </a:p>
          <a:p>
            <a:pPr>
              <a:spcBef>
                <a:spcPct val="50000"/>
              </a:spcBef>
            </a:pPr>
            <a:r>
              <a:rPr lang="en-US" dirty="0">
                <a:solidFill>
                  <a:srgbClr val="000000"/>
                </a:solidFill>
                <a:latin typeface="Courier New" charset="0"/>
                <a:ea typeface="+mn-ea"/>
                <a:cs typeface="+mn-cs"/>
              </a:rPr>
              <a:t>6 until FALSE</a:t>
            </a:r>
          </a:p>
        </p:txBody>
      </p:sp>
      <p:sp>
        <p:nvSpPr>
          <p:cNvPr id="390151" name="Rectangle 7"/>
          <p:cNvSpPr>
            <a:spLocks noChangeArrowheads="1"/>
          </p:cNvSpPr>
          <p:nvPr/>
        </p:nvSpPr>
        <p:spPr bwMode="auto">
          <a:xfrm>
            <a:off x="2209801" y="2590800"/>
            <a:ext cx="3751263" cy="2986088"/>
          </a:xfrm>
          <a:prstGeom prst="rect">
            <a:avLst/>
          </a:prstGeom>
          <a:noFill/>
          <a:ln w="57150" cap="sq" cmpd="thickThin">
            <a:solidFill>
              <a:schemeClr val="tx1"/>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b="0">
              <a:solidFill>
                <a:srgbClr val="000000"/>
              </a:solidFill>
              <a:latin typeface="Times New Roman" pitchFamily="18" charset="0"/>
              <a:ea typeface="+mn-ea"/>
              <a:cs typeface="+mn-cs"/>
            </a:endParaRPr>
          </a:p>
        </p:txBody>
      </p:sp>
      <p:sp>
        <p:nvSpPr>
          <p:cNvPr id="390152" name="Text Box 8"/>
          <p:cNvSpPr txBox="1">
            <a:spLocks noChangeArrowheads="1"/>
          </p:cNvSpPr>
          <p:nvPr/>
        </p:nvSpPr>
        <p:spPr bwMode="auto">
          <a:xfrm>
            <a:off x="6488113" y="2743201"/>
            <a:ext cx="3871912" cy="24304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dirty="0">
                <a:solidFill>
                  <a:srgbClr val="000000"/>
                </a:solidFill>
                <a:latin typeface="Courier New" charset="0"/>
                <a:ea typeface="+mn-ea"/>
                <a:cs typeface="+mn-cs"/>
              </a:rPr>
              <a:t>1 repeat</a:t>
            </a:r>
            <a:endParaRPr lang="en-US" dirty="0">
              <a:solidFill>
                <a:srgbClr val="000066"/>
              </a:solidFill>
              <a:latin typeface="Courier New" charset="0"/>
              <a:ea typeface="+mn-ea"/>
              <a:cs typeface="+mn-cs"/>
            </a:endParaRPr>
          </a:p>
          <a:p>
            <a:pPr>
              <a:spcBef>
                <a:spcPct val="50000"/>
              </a:spcBef>
            </a:pPr>
            <a:r>
              <a:rPr lang="en-US" dirty="0">
                <a:solidFill>
                  <a:srgbClr val="000000"/>
                </a:solidFill>
                <a:latin typeface="Courier New" charset="0"/>
                <a:ea typeface="+mn-ea"/>
                <a:cs typeface="+mn-cs"/>
              </a:rPr>
              <a:t>2</a:t>
            </a:r>
            <a:r>
              <a:rPr lang="en-US" dirty="0">
                <a:solidFill>
                  <a:srgbClr val="000066"/>
                </a:solidFill>
                <a:latin typeface="Courier New" charset="0"/>
                <a:ea typeface="+mn-ea"/>
                <a:cs typeface="+mn-cs"/>
              </a:rPr>
              <a:t>   </a:t>
            </a:r>
            <a:r>
              <a:rPr lang="en-US" dirty="0" err="1">
                <a:solidFill>
                  <a:srgbClr val="0000FF"/>
                </a:solidFill>
                <a:latin typeface="Courier New" charset="0"/>
                <a:ea typeface="+mn-ea"/>
                <a:cs typeface="+mn-cs"/>
              </a:rPr>
              <a:t>mutex.P</a:t>
            </a:r>
            <a:r>
              <a:rPr lang="en-US" dirty="0">
                <a:solidFill>
                  <a:srgbClr val="0000FF"/>
                </a:solidFill>
                <a:latin typeface="Courier New" charset="0"/>
                <a:ea typeface="+mn-ea"/>
                <a:cs typeface="+mn-cs"/>
              </a:rPr>
              <a:t>();</a:t>
            </a:r>
            <a:endParaRPr lang="en-US" sz="700" dirty="0">
              <a:solidFill>
                <a:srgbClr val="0000FF"/>
              </a:solidFill>
              <a:latin typeface="Courier New" charset="0"/>
              <a:ea typeface="+mn-ea"/>
              <a:cs typeface="+mn-cs"/>
            </a:endParaRPr>
          </a:p>
          <a:p>
            <a:pPr>
              <a:spcBef>
                <a:spcPct val="50000"/>
              </a:spcBef>
            </a:pPr>
            <a:r>
              <a:rPr lang="en-US" dirty="0">
                <a:solidFill>
                  <a:srgbClr val="000000"/>
                </a:solidFill>
                <a:latin typeface="Courier New" charset="0"/>
                <a:ea typeface="+mn-ea"/>
                <a:cs typeface="+mn-cs"/>
              </a:rPr>
              <a:t>3   </a:t>
            </a:r>
            <a:r>
              <a:rPr lang="en-US" dirty="0">
                <a:solidFill>
                  <a:srgbClr val="990000"/>
                </a:solidFill>
                <a:latin typeface="Courier New" charset="0"/>
                <a:ea typeface="+mn-ea"/>
                <a:cs typeface="+mn-cs"/>
              </a:rPr>
              <a:t>critical section</a:t>
            </a:r>
            <a:endParaRPr lang="en-US" dirty="0">
              <a:solidFill>
                <a:srgbClr val="000000"/>
              </a:solidFill>
              <a:latin typeface="Courier New" charset="0"/>
              <a:ea typeface="+mn-ea"/>
              <a:cs typeface="+mn-cs"/>
            </a:endParaRPr>
          </a:p>
          <a:p>
            <a:pPr>
              <a:spcBef>
                <a:spcPct val="50000"/>
              </a:spcBef>
            </a:pPr>
            <a:r>
              <a:rPr lang="en-US" dirty="0">
                <a:solidFill>
                  <a:srgbClr val="000000"/>
                </a:solidFill>
                <a:latin typeface="Courier New" charset="0"/>
                <a:ea typeface="+mn-ea"/>
                <a:cs typeface="+mn-cs"/>
              </a:rPr>
              <a:t>4   </a:t>
            </a:r>
            <a:r>
              <a:rPr lang="en-US" dirty="0" err="1">
                <a:solidFill>
                  <a:srgbClr val="0000FF"/>
                </a:solidFill>
                <a:latin typeface="Courier New" charset="0"/>
                <a:ea typeface="+mn-ea"/>
                <a:cs typeface="+mn-cs"/>
              </a:rPr>
              <a:t>mutex.V</a:t>
            </a:r>
            <a:r>
              <a:rPr lang="en-US" dirty="0">
                <a:solidFill>
                  <a:srgbClr val="0000FF"/>
                </a:solidFill>
                <a:latin typeface="Courier New" charset="0"/>
                <a:ea typeface="+mn-ea"/>
                <a:cs typeface="+mn-cs"/>
              </a:rPr>
              <a:t>();</a:t>
            </a:r>
            <a:endParaRPr lang="en-US" sz="700" dirty="0">
              <a:solidFill>
                <a:srgbClr val="000066"/>
              </a:solidFill>
              <a:latin typeface="Courier New" charset="0"/>
              <a:ea typeface="+mn-ea"/>
              <a:cs typeface="+mn-cs"/>
            </a:endParaRPr>
          </a:p>
          <a:p>
            <a:pPr>
              <a:spcBef>
                <a:spcPct val="50000"/>
              </a:spcBef>
            </a:pPr>
            <a:r>
              <a:rPr lang="en-US" dirty="0">
                <a:solidFill>
                  <a:srgbClr val="000000"/>
                </a:solidFill>
                <a:latin typeface="Courier New" charset="0"/>
                <a:ea typeface="+mn-ea"/>
                <a:cs typeface="+mn-cs"/>
              </a:rPr>
              <a:t>5   remainder section</a:t>
            </a:r>
            <a:endParaRPr lang="en-US" sz="700" dirty="0">
              <a:solidFill>
                <a:srgbClr val="000066"/>
              </a:solidFill>
              <a:latin typeface="Courier New" charset="0"/>
              <a:ea typeface="+mn-ea"/>
              <a:cs typeface="+mn-cs"/>
            </a:endParaRPr>
          </a:p>
          <a:p>
            <a:pPr>
              <a:spcBef>
                <a:spcPct val="50000"/>
              </a:spcBef>
            </a:pPr>
            <a:r>
              <a:rPr lang="en-US" dirty="0">
                <a:solidFill>
                  <a:srgbClr val="000000"/>
                </a:solidFill>
                <a:latin typeface="Courier New" charset="0"/>
                <a:ea typeface="+mn-ea"/>
                <a:cs typeface="+mn-cs"/>
              </a:rPr>
              <a:t>6 until FALSE</a:t>
            </a:r>
          </a:p>
        </p:txBody>
      </p:sp>
      <p:sp>
        <p:nvSpPr>
          <p:cNvPr id="390153" name="Rectangle 9"/>
          <p:cNvSpPr>
            <a:spLocks noChangeArrowheads="1"/>
          </p:cNvSpPr>
          <p:nvPr/>
        </p:nvSpPr>
        <p:spPr bwMode="auto">
          <a:xfrm>
            <a:off x="6324601" y="2590800"/>
            <a:ext cx="3751263" cy="2986088"/>
          </a:xfrm>
          <a:prstGeom prst="rect">
            <a:avLst/>
          </a:prstGeom>
          <a:noFill/>
          <a:ln w="57150" cap="sq" cmpd="thickThin">
            <a:solidFill>
              <a:schemeClr val="tx1"/>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b="0">
              <a:solidFill>
                <a:srgbClr val="000000"/>
              </a:solidFill>
              <a:latin typeface="Times New Roman" pitchFamily="18" charset="0"/>
              <a:ea typeface="+mn-ea"/>
              <a:cs typeface="+mn-cs"/>
            </a:endParaRPr>
          </a:p>
        </p:txBody>
      </p:sp>
      <p:sp>
        <p:nvSpPr>
          <p:cNvPr id="390154" name="Line 10"/>
          <p:cNvSpPr>
            <a:spLocks noChangeShapeType="1"/>
          </p:cNvSpPr>
          <p:nvPr/>
        </p:nvSpPr>
        <p:spPr bwMode="auto">
          <a:xfrm>
            <a:off x="8991600" y="3276600"/>
            <a:ext cx="457200" cy="0"/>
          </a:xfrm>
          <a:prstGeom prst="line">
            <a:avLst/>
          </a:prstGeom>
          <a:noFill/>
          <a:ln w="38100" cap="sq">
            <a:solidFill>
              <a:srgbClr val="99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a:endParaRPr lang="en-US" b="0">
              <a:solidFill>
                <a:srgbClr val="000000"/>
              </a:solidFill>
              <a:latin typeface="Times New Roman" pitchFamily="18" charset="0"/>
              <a:ea typeface="+mn-ea"/>
              <a:cs typeface="+mn-cs"/>
            </a:endParaRPr>
          </a:p>
        </p:txBody>
      </p:sp>
      <p:sp>
        <p:nvSpPr>
          <p:cNvPr id="390155" name="Rectangle 11"/>
          <p:cNvSpPr>
            <a:spLocks noChangeArrowheads="1"/>
          </p:cNvSpPr>
          <p:nvPr/>
        </p:nvSpPr>
        <p:spPr bwMode="auto">
          <a:xfrm>
            <a:off x="3200400" y="5568951"/>
            <a:ext cx="1944688" cy="549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3000">
                <a:solidFill>
                  <a:srgbClr val="000000"/>
                </a:solidFill>
                <a:ea typeface="+mn-ea"/>
                <a:cs typeface="+mn-cs"/>
              </a:rPr>
              <a:t>Thread A</a:t>
            </a:r>
          </a:p>
        </p:txBody>
      </p:sp>
      <p:sp>
        <p:nvSpPr>
          <p:cNvPr id="390156" name="Rectangle 12"/>
          <p:cNvSpPr>
            <a:spLocks noChangeArrowheads="1"/>
          </p:cNvSpPr>
          <p:nvPr/>
        </p:nvSpPr>
        <p:spPr bwMode="auto">
          <a:xfrm>
            <a:off x="7467600" y="5611814"/>
            <a:ext cx="1905000" cy="549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3000">
                <a:solidFill>
                  <a:srgbClr val="000000"/>
                </a:solidFill>
                <a:ea typeface="+mn-ea"/>
                <a:cs typeface="+mn-cs"/>
              </a:rPr>
              <a:t>Thread B</a:t>
            </a:r>
          </a:p>
        </p:txBody>
      </p:sp>
    </p:spTree>
    <p:extLst>
      <p:ext uri="{BB962C8B-B14F-4D97-AF65-F5344CB8AC3E}">
        <p14:creationId xmlns:p14="http://schemas.microsoft.com/office/powerpoint/2010/main" val="23405405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5"/>
          <p:cNvSpPr>
            <a:spLocks noGrp="1"/>
          </p:cNvSpPr>
          <p:nvPr>
            <p:ph type="sldNum" sz="quarter" idx="4294967295"/>
          </p:nvPr>
        </p:nvSpPr>
        <p:spPr>
          <a:xfrm>
            <a:off x="8077200" y="6356351"/>
            <a:ext cx="2133600" cy="365125"/>
          </a:xfrm>
          <a:prstGeom prst="rect">
            <a:avLst/>
          </a:prstGeom>
        </p:spPr>
        <p:txBody>
          <a:bodyPr/>
          <a:lstStyle/>
          <a:p>
            <a:fld id="{DD6215D8-DF89-B440-8E0D-1DEE5FB09D5D}" type="slidenum">
              <a:rPr lang="en-US" b="0">
                <a:solidFill>
                  <a:srgbClr val="000000"/>
                </a:solidFill>
                <a:cs typeface="+mn-cs"/>
              </a:rPr>
              <a:pPr/>
              <a:t>41</a:t>
            </a:fld>
            <a:endParaRPr lang="en-US" b="0">
              <a:solidFill>
                <a:srgbClr val="000000"/>
              </a:solidFill>
              <a:cs typeface="+mn-cs"/>
            </a:endParaRPr>
          </a:p>
        </p:txBody>
      </p:sp>
      <p:sp>
        <p:nvSpPr>
          <p:cNvPr id="391170" name="Rectangle 2"/>
          <p:cNvSpPr>
            <a:spLocks noGrp="1" noChangeArrowheads="1"/>
          </p:cNvSpPr>
          <p:nvPr>
            <p:ph type="title"/>
          </p:nvPr>
        </p:nvSpPr>
        <p:spPr/>
        <p:txBody>
          <a:bodyPr/>
          <a:lstStyle/>
          <a:p>
            <a:r>
              <a:rPr lang="en-US"/>
              <a:t>Using Semaphores for Mutex</a:t>
            </a:r>
          </a:p>
        </p:txBody>
      </p:sp>
      <p:sp>
        <p:nvSpPr>
          <p:cNvPr id="391171" name="Text Box 3"/>
          <p:cNvSpPr txBox="1">
            <a:spLocks noChangeArrowheads="1"/>
          </p:cNvSpPr>
          <p:nvPr/>
        </p:nvSpPr>
        <p:spPr bwMode="auto">
          <a:xfrm>
            <a:off x="2286000" y="1905001"/>
            <a:ext cx="58674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i="1">
                <a:solidFill>
                  <a:srgbClr val="000000"/>
                </a:solidFill>
                <a:latin typeface="Courier New" charset="0"/>
                <a:ea typeface="+mn-ea"/>
                <a:cs typeface="+mn-cs"/>
              </a:rPr>
              <a:t>semaphore</a:t>
            </a:r>
            <a:r>
              <a:rPr lang="en-US">
                <a:solidFill>
                  <a:srgbClr val="000000"/>
                </a:solidFill>
                <a:latin typeface="Courier New" charset="0"/>
                <a:ea typeface="+mn-ea"/>
                <a:cs typeface="+mn-cs"/>
              </a:rPr>
              <a:t> mutex = </a:t>
            </a:r>
            <a:r>
              <a:rPr lang="en-US">
                <a:solidFill>
                  <a:srgbClr val="CC3300"/>
                </a:solidFill>
                <a:latin typeface="Courier New" charset="0"/>
                <a:ea typeface="+mn-ea"/>
                <a:cs typeface="+mn-cs"/>
              </a:rPr>
              <a:t>0		-- locked</a:t>
            </a:r>
            <a:endParaRPr lang="en-US" i="1">
              <a:solidFill>
                <a:srgbClr val="CC3300"/>
              </a:solidFill>
              <a:latin typeface="Courier New" charset="0"/>
              <a:ea typeface="+mn-ea"/>
              <a:cs typeface="+mn-cs"/>
            </a:endParaRPr>
          </a:p>
        </p:txBody>
      </p:sp>
      <p:sp>
        <p:nvSpPr>
          <p:cNvPr id="391172" name="Line 4"/>
          <p:cNvSpPr>
            <a:spLocks noChangeShapeType="1"/>
          </p:cNvSpPr>
          <p:nvPr/>
        </p:nvSpPr>
        <p:spPr bwMode="auto">
          <a:xfrm>
            <a:off x="9220200" y="2971800"/>
            <a:ext cx="0" cy="304800"/>
          </a:xfrm>
          <a:prstGeom prst="line">
            <a:avLst/>
          </a:prstGeom>
          <a:noFill/>
          <a:ln w="28575" cap="sq">
            <a:solidFill>
              <a:schemeClr val="tx1"/>
            </a:solidFill>
            <a:round/>
            <a:headEnd type="none" w="sm" len="sm"/>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a:endParaRPr lang="en-US" b="0">
              <a:solidFill>
                <a:srgbClr val="000000"/>
              </a:solidFill>
              <a:latin typeface="Times New Roman" pitchFamily="18" charset="0"/>
              <a:ea typeface="+mn-ea"/>
              <a:cs typeface="+mn-cs"/>
            </a:endParaRPr>
          </a:p>
        </p:txBody>
      </p:sp>
      <p:sp>
        <p:nvSpPr>
          <p:cNvPr id="391173" name="Text Box 5"/>
          <p:cNvSpPr txBox="1">
            <a:spLocks noChangeArrowheads="1"/>
          </p:cNvSpPr>
          <p:nvPr/>
        </p:nvSpPr>
        <p:spPr bwMode="auto">
          <a:xfrm>
            <a:off x="2373313" y="2743201"/>
            <a:ext cx="3871912" cy="24304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dirty="0">
                <a:solidFill>
                  <a:srgbClr val="000000"/>
                </a:solidFill>
                <a:latin typeface="Courier New" charset="0"/>
                <a:ea typeface="+mn-ea"/>
                <a:cs typeface="+mn-cs"/>
              </a:rPr>
              <a:t>1 repeat</a:t>
            </a:r>
            <a:endParaRPr lang="en-US" dirty="0">
              <a:solidFill>
                <a:srgbClr val="000066"/>
              </a:solidFill>
              <a:latin typeface="Courier New" charset="0"/>
              <a:ea typeface="+mn-ea"/>
              <a:cs typeface="+mn-cs"/>
            </a:endParaRPr>
          </a:p>
          <a:p>
            <a:pPr>
              <a:spcBef>
                <a:spcPct val="50000"/>
              </a:spcBef>
            </a:pPr>
            <a:r>
              <a:rPr lang="en-US" dirty="0">
                <a:solidFill>
                  <a:srgbClr val="000000"/>
                </a:solidFill>
                <a:latin typeface="Courier New" charset="0"/>
                <a:ea typeface="+mn-ea"/>
                <a:cs typeface="+mn-cs"/>
              </a:rPr>
              <a:t>2</a:t>
            </a:r>
            <a:r>
              <a:rPr lang="en-US" dirty="0">
                <a:solidFill>
                  <a:srgbClr val="000066"/>
                </a:solidFill>
                <a:latin typeface="Courier New" charset="0"/>
                <a:ea typeface="+mn-ea"/>
                <a:cs typeface="+mn-cs"/>
              </a:rPr>
              <a:t>   </a:t>
            </a:r>
            <a:r>
              <a:rPr lang="en-US" dirty="0" err="1">
                <a:solidFill>
                  <a:srgbClr val="0000FF"/>
                </a:solidFill>
                <a:latin typeface="Courier New" charset="0"/>
                <a:ea typeface="+mn-ea"/>
                <a:cs typeface="+mn-cs"/>
              </a:rPr>
              <a:t>mutex.P</a:t>
            </a:r>
            <a:r>
              <a:rPr lang="en-US" dirty="0">
                <a:solidFill>
                  <a:srgbClr val="0000FF"/>
                </a:solidFill>
                <a:latin typeface="Courier New" charset="0"/>
                <a:ea typeface="+mn-ea"/>
                <a:cs typeface="+mn-cs"/>
              </a:rPr>
              <a:t>();</a:t>
            </a:r>
            <a:endParaRPr lang="en-US" sz="700" dirty="0">
              <a:solidFill>
                <a:srgbClr val="0000FF"/>
              </a:solidFill>
              <a:latin typeface="Courier New" charset="0"/>
              <a:ea typeface="+mn-ea"/>
              <a:cs typeface="+mn-cs"/>
            </a:endParaRPr>
          </a:p>
          <a:p>
            <a:pPr>
              <a:spcBef>
                <a:spcPct val="50000"/>
              </a:spcBef>
            </a:pPr>
            <a:r>
              <a:rPr lang="en-US" dirty="0">
                <a:solidFill>
                  <a:srgbClr val="000000"/>
                </a:solidFill>
                <a:latin typeface="Courier New" charset="0"/>
                <a:ea typeface="+mn-ea"/>
                <a:cs typeface="+mn-cs"/>
              </a:rPr>
              <a:t>3   </a:t>
            </a:r>
            <a:r>
              <a:rPr lang="en-US" dirty="0">
                <a:solidFill>
                  <a:srgbClr val="990000"/>
                </a:solidFill>
                <a:latin typeface="Courier New" charset="0"/>
                <a:ea typeface="+mn-ea"/>
                <a:cs typeface="+mn-cs"/>
              </a:rPr>
              <a:t>critical section</a:t>
            </a:r>
            <a:endParaRPr lang="en-US" dirty="0">
              <a:solidFill>
                <a:srgbClr val="000000"/>
              </a:solidFill>
              <a:latin typeface="Courier New" charset="0"/>
              <a:ea typeface="+mn-ea"/>
              <a:cs typeface="+mn-cs"/>
            </a:endParaRPr>
          </a:p>
          <a:p>
            <a:pPr>
              <a:spcBef>
                <a:spcPct val="50000"/>
              </a:spcBef>
            </a:pPr>
            <a:r>
              <a:rPr lang="en-US" dirty="0">
                <a:solidFill>
                  <a:srgbClr val="000000"/>
                </a:solidFill>
                <a:latin typeface="Courier New" charset="0"/>
                <a:ea typeface="+mn-ea"/>
                <a:cs typeface="+mn-cs"/>
              </a:rPr>
              <a:t>4   </a:t>
            </a:r>
            <a:r>
              <a:rPr lang="en-US" dirty="0" err="1">
                <a:solidFill>
                  <a:srgbClr val="0000FF"/>
                </a:solidFill>
                <a:latin typeface="Courier New" charset="0"/>
                <a:ea typeface="+mn-ea"/>
                <a:cs typeface="+mn-cs"/>
              </a:rPr>
              <a:t>mutex.V</a:t>
            </a:r>
            <a:r>
              <a:rPr lang="en-US" dirty="0">
                <a:solidFill>
                  <a:srgbClr val="0000FF"/>
                </a:solidFill>
                <a:latin typeface="Courier New" charset="0"/>
                <a:ea typeface="+mn-ea"/>
                <a:cs typeface="+mn-cs"/>
              </a:rPr>
              <a:t>();</a:t>
            </a:r>
            <a:endParaRPr lang="en-US" sz="700" dirty="0">
              <a:solidFill>
                <a:srgbClr val="000066"/>
              </a:solidFill>
              <a:latin typeface="Courier New" charset="0"/>
              <a:ea typeface="+mn-ea"/>
              <a:cs typeface="+mn-cs"/>
            </a:endParaRPr>
          </a:p>
          <a:p>
            <a:pPr>
              <a:spcBef>
                <a:spcPct val="50000"/>
              </a:spcBef>
            </a:pPr>
            <a:r>
              <a:rPr lang="en-US" dirty="0">
                <a:solidFill>
                  <a:srgbClr val="000000"/>
                </a:solidFill>
                <a:latin typeface="Courier New" charset="0"/>
                <a:ea typeface="+mn-ea"/>
                <a:cs typeface="+mn-cs"/>
              </a:rPr>
              <a:t>5   remainder section</a:t>
            </a:r>
            <a:endParaRPr lang="en-US" sz="700" dirty="0">
              <a:solidFill>
                <a:srgbClr val="000066"/>
              </a:solidFill>
              <a:latin typeface="Courier New" charset="0"/>
              <a:ea typeface="+mn-ea"/>
              <a:cs typeface="+mn-cs"/>
            </a:endParaRPr>
          </a:p>
          <a:p>
            <a:pPr>
              <a:spcBef>
                <a:spcPct val="50000"/>
              </a:spcBef>
            </a:pPr>
            <a:r>
              <a:rPr lang="en-US" dirty="0">
                <a:solidFill>
                  <a:srgbClr val="000000"/>
                </a:solidFill>
                <a:latin typeface="Courier New" charset="0"/>
                <a:ea typeface="+mn-ea"/>
                <a:cs typeface="+mn-cs"/>
              </a:rPr>
              <a:t>6 until FALSE</a:t>
            </a:r>
          </a:p>
        </p:txBody>
      </p:sp>
      <p:sp>
        <p:nvSpPr>
          <p:cNvPr id="391174" name="Rectangle 6"/>
          <p:cNvSpPr>
            <a:spLocks noChangeArrowheads="1"/>
          </p:cNvSpPr>
          <p:nvPr/>
        </p:nvSpPr>
        <p:spPr bwMode="auto">
          <a:xfrm>
            <a:off x="2209801" y="2590800"/>
            <a:ext cx="3751263" cy="2986088"/>
          </a:xfrm>
          <a:prstGeom prst="rect">
            <a:avLst/>
          </a:prstGeom>
          <a:noFill/>
          <a:ln w="57150" cap="sq" cmpd="thickThin">
            <a:solidFill>
              <a:schemeClr val="tx1"/>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b="0">
              <a:solidFill>
                <a:srgbClr val="000000"/>
              </a:solidFill>
              <a:latin typeface="Times New Roman" pitchFamily="18" charset="0"/>
              <a:ea typeface="+mn-ea"/>
              <a:cs typeface="+mn-cs"/>
            </a:endParaRPr>
          </a:p>
        </p:txBody>
      </p:sp>
      <p:sp>
        <p:nvSpPr>
          <p:cNvPr id="391175" name="Text Box 7"/>
          <p:cNvSpPr txBox="1">
            <a:spLocks noChangeArrowheads="1"/>
          </p:cNvSpPr>
          <p:nvPr/>
        </p:nvSpPr>
        <p:spPr bwMode="auto">
          <a:xfrm>
            <a:off x="6488113" y="2743201"/>
            <a:ext cx="3871912" cy="24304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dirty="0">
                <a:solidFill>
                  <a:srgbClr val="000000"/>
                </a:solidFill>
                <a:latin typeface="Courier New" charset="0"/>
                <a:ea typeface="+mn-ea"/>
                <a:cs typeface="+mn-cs"/>
              </a:rPr>
              <a:t>1 repeat</a:t>
            </a:r>
            <a:endParaRPr lang="en-US" dirty="0">
              <a:solidFill>
                <a:srgbClr val="000066"/>
              </a:solidFill>
              <a:latin typeface="Courier New" charset="0"/>
              <a:ea typeface="+mn-ea"/>
              <a:cs typeface="+mn-cs"/>
            </a:endParaRPr>
          </a:p>
          <a:p>
            <a:pPr>
              <a:spcBef>
                <a:spcPct val="50000"/>
              </a:spcBef>
            </a:pPr>
            <a:r>
              <a:rPr lang="en-US" dirty="0">
                <a:solidFill>
                  <a:srgbClr val="000000"/>
                </a:solidFill>
                <a:latin typeface="Courier New" charset="0"/>
                <a:ea typeface="+mn-ea"/>
                <a:cs typeface="+mn-cs"/>
              </a:rPr>
              <a:t>2</a:t>
            </a:r>
            <a:r>
              <a:rPr lang="en-US" dirty="0">
                <a:solidFill>
                  <a:srgbClr val="000066"/>
                </a:solidFill>
                <a:latin typeface="Courier New" charset="0"/>
                <a:ea typeface="+mn-ea"/>
                <a:cs typeface="+mn-cs"/>
              </a:rPr>
              <a:t>   </a:t>
            </a:r>
            <a:r>
              <a:rPr lang="en-US" dirty="0" err="1">
                <a:solidFill>
                  <a:srgbClr val="0000FF"/>
                </a:solidFill>
                <a:latin typeface="Courier New" charset="0"/>
                <a:ea typeface="+mn-ea"/>
                <a:cs typeface="+mn-cs"/>
              </a:rPr>
              <a:t>mutex.P</a:t>
            </a:r>
            <a:r>
              <a:rPr lang="en-US" dirty="0">
                <a:solidFill>
                  <a:srgbClr val="0000FF"/>
                </a:solidFill>
                <a:latin typeface="Courier New" charset="0"/>
                <a:ea typeface="+mn-ea"/>
                <a:cs typeface="+mn-cs"/>
              </a:rPr>
              <a:t>();</a:t>
            </a:r>
            <a:endParaRPr lang="en-US" sz="700" dirty="0">
              <a:solidFill>
                <a:srgbClr val="0000FF"/>
              </a:solidFill>
              <a:latin typeface="Courier New" charset="0"/>
              <a:ea typeface="+mn-ea"/>
              <a:cs typeface="+mn-cs"/>
            </a:endParaRPr>
          </a:p>
          <a:p>
            <a:pPr>
              <a:spcBef>
                <a:spcPct val="50000"/>
              </a:spcBef>
            </a:pPr>
            <a:r>
              <a:rPr lang="en-US" dirty="0">
                <a:solidFill>
                  <a:srgbClr val="000000"/>
                </a:solidFill>
                <a:latin typeface="Courier New" charset="0"/>
                <a:ea typeface="+mn-ea"/>
                <a:cs typeface="+mn-cs"/>
              </a:rPr>
              <a:t>3   </a:t>
            </a:r>
            <a:r>
              <a:rPr lang="en-US" dirty="0">
                <a:solidFill>
                  <a:srgbClr val="990000"/>
                </a:solidFill>
                <a:latin typeface="Courier New" charset="0"/>
                <a:ea typeface="+mn-ea"/>
                <a:cs typeface="+mn-cs"/>
              </a:rPr>
              <a:t>critical section</a:t>
            </a:r>
            <a:endParaRPr lang="en-US" dirty="0">
              <a:solidFill>
                <a:srgbClr val="000000"/>
              </a:solidFill>
              <a:latin typeface="Courier New" charset="0"/>
              <a:ea typeface="+mn-ea"/>
              <a:cs typeface="+mn-cs"/>
            </a:endParaRPr>
          </a:p>
          <a:p>
            <a:pPr>
              <a:spcBef>
                <a:spcPct val="50000"/>
              </a:spcBef>
            </a:pPr>
            <a:r>
              <a:rPr lang="en-US" dirty="0">
                <a:solidFill>
                  <a:srgbClr val="000000"/>
                </a:solidFill>
                <a:latin typeface="Courier New" charset="0"/>
                <a:ea typeface="+mn-ea"/>
                <a:cs typeface="+mn-cs"/>
              </a:rPr>
              <a:t>4   </a:t>
            </a:r>
            <a:r>
              <a:rPr lang="en-US" dirty="0" err="1">
                <a:solidFill>
                  <a:srgbClr val="0000FF"/>
                </a:solidFill>
                <a:latin typeface="Courier New" charset="0"/>
                <a:ea typeface="+mn-ea"/>
                <a:cs typeface="+mn-cs"/>
              </a:rPr>
              <a:t>mutex.V</a:t>
            </a:r>
            <a:r>
              <a:rPr lang="en-US" dirty="0">
                <a:solidFill>
                  <a:srgbClr val="0000FF"/>
                </a:solidFill>
                <a:latin typeface="Courier New" charset="0"/>
                <a:ea typeface="+mn-ea"/>
                <a:cs typeface="+mn-cs"/>
              </a:rPr>
              <a:t>();</a:t>
            </a:r>
            <a:endParaRPr lang="en-US" sz="700" dirty="0">
              <a:solidFill>
                <a:srgbClr val="000066"/>
              </a:solidFill>
              <a:latin typeface="Courier New" charset="0"/>
              <a:ea typeface="+mn-ea"/>
              <a:cs typeface="+mn-cs"/>
            </a:endParaRPr>
          </a:p>
          <a:p>
            <a:pPr>
              <a:spcBef>
                <a:spcPct val="50000"/>
              </a:spcBef>
            </a:pPr>
            <a:r>
              <a:rPr lang="en-US" dirty="0">
                <a:solidFill>
                  <a:srgbClr val="000000"/>
                </a:solidFill>
                <a:latin typeface="Courier New" charset="0"/>
                <a:ea typeface="+mn-ea"/>
                <a:cs typeface="+mn-cs"/>
              </a:rPr>
              <a:t>5   remainder section</a:t>
            </a:r>
            <a:endParaRPr lang="en-US" sz="700" dirty="0">
              <a:solidFill>
                <a:srgbClr val="000066"/>
              </a:solidFill>
              <a:latin typeface="Courier New" charset="0"/>
              <a:ea typeface="+mn-ea"/>
              <a:cs typeface="+mn-cs"/>
            </a:endParaRPr>
          </a:p>
          <a:p>
            <a:pPr>
              <a:spcBef>
                <a:spcPct val="50000"/>
              </a:spcBef>
            </a:pPr>
            <a:r>
              <a:rPr lang="en-US" dirty="0">
                <a:solidFill>
                  <a:srgbClr val="000000"/>
                </a:solidFill>
                <a:latin typeface="Courier New" charset="0"/>
                <a:ea typeface="+mn-ea"/>
                <a:cs typeface="+mn-cs"/>
              </a:rPr>
              <a:t>6 until FALSE</a:t>
            </a:r>
          </a:p>
        </p:txBody>
      </p:sp>
      <p:sp>
        <p:nvSpPr>
          <p:cNvPr id="391176" name="Rectangle 8"/>
          <p:cNvSpPr>
            <a:spLocks noChangeArrowheads="1"/>
          </p:cNvSpPr>
          <p:nvPr/>
        </p:nvSpPr>
        <p:spPr bwMode="auto">
          <a:xfrm>
            <a:off x="6324601" y="2590800"/>
            <a:ext cx="3751263" cy="2986088"/>
          </a:xfrm>
          <a:prstGeom prst="rect">
            <a:avLst/>
          </a:prstGeom>
          <a:noFill/>
          <a:ln w="57150" cap="sq" cmpd="thickThin">
            <a:solidFill>
              <a:schemeClr val="tx1"/>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b="0">
              <a:solidFill>
                <a:srgbClr val="000000"/>
              </a:solidFill>
              <a:latin typeface="Times New Roman" pitchFamily="18" charset="0"/>
              <a:ea typeface="+mn-ea"/>
              <a:cs typeface="+mn-cs"/>
            </a:endParaRPr>
          </a:p>
        </p:txBody>
      </p:sp>
      <p:sp>
        <p:nvSpPr>
          <p:cNvPr id="391177" name="Line 9"/>
          <p:cNvSpPr>
            <a:spLocks noChangeShapeType="1"/>
          </p:cNvSpPr>
          <p:nvPr/>
        </p:nvSpPr>
        <p:spPr bwMode="auto">
          <a:xfrm>
            <a:off x="8991600" y="3276600"/>
            <a:ext cx="457200" cy="0"/>
          </a:xfrm>
          <a:prstGeom prst="line">
            <a:avLst/>
          </a:prstGeom>
          <a:noFill/>
          <a:ln w="38100" cap="sq">
            <a:solidFill>
              <a:srgbClr val="99000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a:endParaRPr lang="en-US" b="0">
              <a:solidFill>
                <a:srgbClr val="000000"/>
              </a:solidFill>
              <a:latin typeface="Times New Roman" pitchFamily="18" charset="0"/>
              <a:ea typeface="+mn-ea"/>
              <a:cs typeface="+mn-cs"/>
            </a:endParaRPr>
          </a:p>
        </p:txBody>
      </p:sp>
      <p:sp>
        <p:nvSpPr>
          <p:cNvPr id="391178" name="Line 10"/>
          <p:cNvSpPr>
            <a:spLocks noChangeShapeType="1"/>
          </p:cNvSpPr>
          <p:nvPr/>
        </p:nvSpPr>
        <p:spPr bwMode="auto">
          <a:xfrm>
            <a:off x="4876800" y="3200400"/>
            <a:ext cx="0" cy="1143000"/>
          </a:xfrm>
          <a:prstGeom prst="line">
            <a:avLst/>
          </a:prstGeom>
          <a:noFill/>
          <a:ln w="28575" cap="sq">
            <a:solidFill>
              <a:schemeClr val="tx1"/>
            </a:solidFill>
            <a:round/>
            <a:headEnd type="none" w="sm" len="sm"/>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a:endParaRPr lang="en-US" b="0">
              <a:solidFill>
                <a:srgbClr val="000000"/>
              </a:solidFill>
              <a:latin typeface="Times New Roman" pitchFamily="18" charset="0"/>
              <a:ea typeface="+mn-ea"/>
              <a:cs typeface="+mn-cs"/>
            </a:endParaRPr>
          </a:p>
        </p:txBody>
      </p:sp>
      <p:sp>
        <p:nvSpPr>
          <p:cNvPr id="391179" name="Rectangle 11"/>
          <p:cNvSpPr>
            <a:spLocks noChangeArrowheads="1"/>
          </p:cNvSpPr>
          <p:nvPr/>
        </p:nvSpPr>
        <p:spPr bwMode="auto">
          <a:xfrm>
            <a:off x="3200400" y="5568951"/>
            <a:ext cx="1944688" cy="549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3000">
                <a:solidFill>
                  <a:srgbClr val="000000"/>
                </a:solidFill>
                <a:ea typeface="+mn-ea"/>
                <a:cs typeface="+mn-cs"/>
              </a:rPr>
              <a:t>Thread A</a:t>
            </a:r>
          </a:p>
        </p:txBody>
      </p:sp>
      <p:sp>
        <p:nvSpPr>
          <p:cNvPr id="391180" name="Rectangle 12"/>
          <p:cNvSpPr>
            <a:spLocks noChangeArrowheads="1"/>
          </p:cNvSpPr>
          <p:nvPr/>
        </p:nvSpPr>
        <p:spPr bwMode="auto">
          <a:xfrm>
            <a:off x="7467600" y="5611814"/>
            <a:ext cx="1905000" cy="549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3000">
                <a:solidFill>
                  <a:srgbClr val="000000"/>
                </a:solidFill>
                <a:ea typeface="+mn-ea"/>
                <a:cs typeface="+mn-cs"/>
              </a:rPr>
              <a:t>Thread B</a:t>
            </a:r>
          </a:p>
        </p:txBody>
      </p:sp>
    </p:spTree>
    <p:extLst>
      <p:ext uri="{BB962C8B-B14F-4D97-AF65-F5344CB8AC3E}">
        <p14:creationId xmlns:p14="http://schemas.microsoft.com/office/powerpoint/2010/main" val="41779984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5"/>
          <p:cNvSpPr>
            <a:spLocks noGrp="1"/>
          </p:cNvSpPr>
          <p:nvPr>
            <p:ph type="sldNum" sz="quarter" idx="4294967295"/>
          </p:nvPr>
        </p:nvSpPr>
        <p:spPr>
          <a:xfrm>
            <a:off x="8077200" y="6356351"/>
            <a:ext cx="2133600" cy="365125"/>
          </a:xfrm>
          <a:prstGeom prst="rect">
            <a:avLst/>
          </a:prstGeom>
        </p:spPr>
        <p:txBody>
          <a:bodyPr/>
          <a:lstStyle/>
          <a:p>
            <a:fld id="{80131369-5FBD-F143-9B73-7001E10E78BF}" type="slidenum">
              <a:rPr lang="en-US" b="0">
                <a:solidFill>
                  <a:srgbClr val="000000"/>
                </a:solidFill>
                <a:cs typeface="+mn-cs"/>
              </a:rPr>
              <a:pPr/>
              <a:t>42</a:t>
            </a:fld>
            <a:endParaRPr lang="en-US" b="0">
              <a:solidFill>
                <a:srgbClr val="000000"/>
              </a:solidFill>
              <a:cs typeface="+mn-cs"/>
            </a:endParaRPr>
          </a:p>
        </p:txBody>
      </p:sp>
      <p:sp>
        <p:nvSpPr>
          <p:cNvPr id="392194" name="Rectangle 2"/>
          <p:cNvSpPr>
            <a:spLocks noGrp="1" noChangeArrowheads="1"/>
          </p:cNvSpPr>
          <p:nvPr>
            <p:ph type="title"/>
          </p:nvPr>
        </p:nvSpPr>
        <p:spPr/>
        <p:txBody>
          <a:bodyPr/>
          <a:lstStyle/>
          <a:p>
            <a:r>
              <a:rPr lang="en-US"/>
              <a:t>Using Semaphores for Mutex</a:t>
            </a:r>
          </a:p>
        </p:txBody>
      </p:sp>
      <p:sp>
        <p:nvSpPr>
          <p:cNvPr id="392195" name="Text Box 3"/>
          <p:cNvSpPr txBox="1">
            <a:spLocks noChangeArrowheads="1"/>
          </p:cNvSpPr>
          <p:nvPr/>
        </p:nvSpPr>
        <p:spPr bwMode="auto">
          <a:xfrm>
            <a:off x="2286000" y="1905001"/>
            <a:ext cx="56388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i="1">
                <a:solidFill>
                  <a:srgbClr val="000000"/>
                </a:solidFill>
                <a:latin typeface="Courier New" charset="0"/>
                <a:ea typeface="+mn-ea"/>
                <a:cs typeface="+mn-cs"/>
              </a:rPr>
              <a:t>semaphore</a:t>
            </a:r>
            <a:r>
              <a:rPr lang="en-US">
                <a:solidFill>
                  <a:srgbClr val="000000"/>
                </a:solidFill>
                <a:latin typeface="Courier New" charset="0"/>
                <a:ea typeface="+mn-ea"/>
                <a:cs typeface="+mn-cs"/>
              </a:rPr>
              <a:t> mutex = </a:t>
            </a:r>
            <a:r>
              <a:rPr lang="en-US">
                <a:solidFill>
                  <a:srgbClr val="CC3300"/>
                </a:solidFill>
                <a:latin typeface="Courier New" charset="0"/>
                <a:ea typeface="+mn-ea"/>
                <a:cs typeface="+mn-cs"/>
              </a:rPr>
              <a:t>1		-- unlocked</a:t>
            </a:r>
            <a:endParaRPr lang="en-US" i="1">
              <a:solidFill>
                <a:srgbClr val="CC3300"/>
              </a:solidFill>
              <a:latin typeface="Courier New" charset="0"/>
              <a:ea typeface="+mn-ea"/>
              <a:cs typeface="+mn-cs"/>
            </a:endParaRPr>
          </a:p>
        </p:txBody>
      </p:sp>
      <p:sp>
        <p:nvSpPr>
          <p:cNvPr id="392196" name="Line 4"/>
          <p:cNvSpPr>
            <a:spLocks noChangeShapeType="1"/>
          </p:cNvSpPr>
          <p:nvPr/>
        </p:nvSpPr>
        <p:spPr bwMode="auto">
          <a:xfrm>
            <a:off x="9220200" y="2971800"/>
            <a:ext cx="0" cy="381000"/>
          </a:xfrm>
          <a:prstGeom prst="line">
            <a:avLst/>
          </a:prstGeom>
          <a:noFill/>
          <a:ln w="28575" cap="sq">
            <a:solidFill>
              <a:schemeClr val="tx1"/>
            </a:solidFill>
            <a:round/>
            <a:headEnd type="none" w="sm" len="sm"/>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a:endParaRPr lang="en-US" b="0">
              <a:solidFill>
                <a:srgbClr val="000000"/>
              </a:solidFill>
              <a:latin typeface="Times New Roman" pitchFamily="18" charset="0"/>
              <a:ea typeface="+mn-ea"/>
              <a:cs typeface="+mn-cs"/>
            </a:endParaRPr>
          </a:p>
        </p:txBody>
      </p:sp>
      <p:sp>
        <p:nvSpPr>
          <p:cNvPr id="392197" name="Text Box 5"/>
          <p:cNvSpPr txBox="1">
            <a:spLocks noChangeArrowheads="1"/>
          </p:cNvSpPr>
          <p:nvPr/>
        </p:nvSpPr>
        <p:spPr bwMode="auto">
          <a:xfrm>
            <a:off x="8129589" y="1881189"/>
            <a:ext cx="1946275"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2000" i="1">
                <a:solidFill>
                  <a:srgbClr val="006733"/>
                </a:solidFill>
                <a:latin typeface="Times New Roman" pitchFamily="18" charset="0"/>
                <a:ea typeface="+mn-ea"/>
                <a:cs typeface="+mn-cs"/>
              </a:rPr>
              <a:t>This thread can</a:t>
            </a:r>
          </a:p>
          <a:p>
            <a:pPr algn="ctr"/>
            <a:r>
              <a:rPr lang="en-US" sz="2000" i="1">
                <a:solidFill>
                  <a:srgbClr val="006733"/>
                </a:solidFill>
                <a:latin typeface="Times New Roman" pitchFamily="18" charset="0"/>
                <a:ea typeface="+mn-ea"/>
                <a:cs typeface="+mn-cs"/>
              </a:rPr>
              <a:t>now be released!</a:t>
            </a:r>
            <a:endParaRPr lang="en-US" sz="2000" b="0">
              <a:solidFill>
                <a:srgbClr val="000000"/>
              </a:solidFill>
              <a:latin typeface="Times New Roman" pitchFamily="18" charset="0"/>
              <a:ea typeface="+mn-ea"/>
              <a:cs typeface="+mn-cs"/>
            </a:endParaRPr>
          </a:p>
        </p:txBody>
      </p:sp>
      <p:sp>
        <p:nvSpPr>
          <p:cNvPr id="392198" name="Text Box 6"/>
          <p:cNvSpPr txBox="1">
            <a:spLocks noChangeArrowheads="1"/>
          </p:cNvSpPr>
          <p:nvPr/>
        </p:nvSpPr>
        <p:spPr bwMode="auto">
          <a:xfrm>
            <a:off x="2373313" y="2743201"/>
            <a:ext cx="3871912" cy="24304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dirty="0">
                <a:solidFill>
                  <a:srgbClr val="000000"/>
                </a:solidFill>
                <a:latin typeface="Courier New" charset="0"/>
                <a:ea typeface="+mn-ea"/>
                <a:cs typeface="+mn-cs"/>
              </a:rPr>
              <a:t>1 repeat</a:t>
            </a:r>
            <a:endParaRPr lang="en-US" dirty="0">
              <a:solidFill>
                <a:srgbClr val="000066"/>
              </a:solidFill>
              <a:latin typeface="Courier New" charset="0"/>
              <a:ea typeface="+mn-ea"/>
              <a:cs typeface="+mn-cs"/>
            </a:endParaRPr>
          </a:p>
          <a:p>
            <a:pPr>
              <a:spcBef>
                <a:spcPct val="50000"/>
              </a:spcBef>
            </a:pPr>
            <a:r>
              <a:rPr lang="en-US" dirty="0">
                <a:solidFill>
                  <a:srgbClr val="000000"/>
                </a:solidFill>
                <a:latin typeface="Courier New" charset="0"/>
                <a:ea typeface="+mn-ea"/>
                <a:cs typeface="+mn-cs"/>
              </a:rPr>
              <a:t>2</a:t>
            </a:r>
            <a:r>
              <a:rPr lang="en-US" dirty="0">
                <a:solidFill>
                  <a:srgbClr val="000066"/>
                </a:solidFill>
                <a:latin typeface="Courier New" charset="0"/>
                <a:ea typeface="+mn-ea"/>
                <a:cs typeface="+mn-cs"/>
              </a:rPr>
              <a:t>   </a:t>
            </a:r>
            <a:r>
              <a:rPr lang="en-US" dirty="0" err="1">
                <a:solidFill>
                  <a:srgbClr val="0000FF"/>
                </a:solidFill>
                <a:latin typeface="Courier New" charset="0"/>
                <a:ea typeface="+mn-ea"/>
                <a:cs typeface="+mn-cs"/>
              </a:rPr>
              <a:t>mutex.P</a:t>
            </a:r>
            <a:r>
              <a:rPr lang="en-US" dirty="0">
                <a:solidFill>
                  <a:srgbClr val="0000FF"/>
                </a:solidFill>
                <a:latin typeface="Courier New" charset="0"/>
                <a:ea typeface="+mn-ea"/>
                <a:cs typeface="+mn-cs"/>
              </a:rPr>
              <a:t>();</a:t>
            </a:r>
            <a:endParaRPr lang="en-US" sz="700" dirty="0">
              <a:solidFill>
                <a:srgbClr val="0000FF"/>
              </a:solidFill>
              <a:latin typeface="Courier New" charset="0"/>
              <a:ea typeface="+mn-ea"/>
              <a:cs typeface="+mn-cs"/>
            </a:endParaRPr>
          </a:p>
          <a:p>
            <a:pPr>
              <a:spcBef>
                <a:spcPct val="50000"/>
              </a:spcBef>
            </a:pPr>
            <a:r>
              <a:rPr lang="en-US" dirty="0">
                <a:solidFill>
                  <a:srgbClr val="000000"/>
                </a:solidFill>
                <a:latin typeface="Courier New" charset="0"/>
                <a:ea typeface="+mn-ea"/>
                <a:cs typeface="+mn-cs"/>
              </a:rPr>
              <a:t>3   </a:t>
            </a:r>
            <a:r>
              <a:rPr lang="en-US" dirty="0">
                <a:solidFill>
                  <a:srgbClr val="990000"/>
                </a:solidFill>
                <a:latin typeface="Courier New" charset="0"/>
                <a:ea typeface="+mn-ea"/>
                <a:cs typeface="+mn-cs"/>
              </a:rPr>
              <a:t>critical section</a:t>
            </a:r>
            <a:endParaRPr lang="en-US" dirty="0">
              <a:solidFill>
                <a:srgbClr val="000000"/>
              </a:solidFill>
              <a:latin typeface="Courier New" charset="0"/>
              <a:ea typeface="+mn-ea"/>
              <a:cs typeface="+mn-cs"/>
            </a:endParaRPr>
          </a:p>
          <a:p>
            <a:pPr>
              <a:spcBef>
                <a:spcPct val="50000"/>
              </a:spcBef>
            </a:pPr>
            <a:r>
              <a:rPr lang="en-US" dirty="0">
                <a:solidFill>
                  <a:srgbClr val="000000"/>
                </a:solidFill>
                <a:latin typeface="Courier New" charset="0"/>
                <a:ea typeface="+mn-ea"/>
                <a:cs typeface="+mn-cs"/>
              </a:rPr>
              <a:t>4   </a:t>
            </a:r>
            <a:r>
              <a:rPr lang="en-US" dirty="0" err="1">
                <a:solidFill>
                  <a:srgbClr val="0000FF"/>
                </a:solidFill>
                <a:latin typeface="Courier New" charset="0"/>
                <a:ea typeface="+mn-ea"/>
                <a:cs typeface="+mn-cs"/>
              </a:rPr>
              <a:t>mutex.V</a:t>
            </a:r>
            <a:r>
              <a:rPr lang="en-US" dirty="0">
                <a:solidFill>
                  <a:srgbClr val="0000FF"/>
                </a:solidFill>
                <a:latin typeface="Courier New" charset="0"/>
                <a:ea typeface="+mn-ea"/>
                <a:cs typeface="+mn-cs"/>
              </a:rPr>
              <a:t>();</a:t>
            </a:r>
            <a:endParaRPr lang="en-US" sz="700" dirty="0">
              <a:solidFill>
                <a:srgbClr val="000066"/>
              </a:solidFill>
              <a:latin typeface="Courier New" charset="0"/>
              <a:ea typeface="+mn-ea"/>
              <a:cs typeface="+mn-cs"/>
            </a:endParaRPr>
          </a:p>
          <a:p>
            <a:pPr>
              <a:spcBef>
                <a:spcPct val="50000"/>
              </a:spcBef>
            </a:pPr>
            <a:r>
              <a:rPr lang="en-US" dirty="0">
                <a:solidFill>
                  <a:srgbClr val="000000"/>
                </a:solidFill>
                <a:latin typeface="Courier New" charset="0"/>
                <a:ea typeface="+mn-ea"/>
                <a:cs typeface="+mn-cs"/>
              </a:rPr>
              <a:t>5   remainder section</a:t>
            </a:r>
            <a:endParaRPr lang="en-US" sz="700" dirty="0">
              <a:solidFill>
                <a:srgbClr val="000066"/>
              </a:solidFill>
              <a:latin typeface="Courier New" charset="0"/>
              <a:ea typeface="+mn-ea"/>
              <a:cs typeface="+mn-cs"/>
            </a:endParaRPr>
          </a:p>
          <a:p>
            <a:pPr>
              <a:spcBef>
                <a:spcPct val="50000"/>
              </a:spcBef>
            </a:pPr>
            <a:r>
              <a:rPr lang="en-US" dirty="0">
                <a:solidFill>
                  <a:srgbClr val="000000"/>
                </a:solidFill>
                <a:latin typeface="Courier New" charset="0"/>
                <a:ea typeface="+mn-ea"/>
                <a:cs typeface="+mn-cs"/>
              </a:rPr>
              <a:t>6 until FALSE</a:t>
            </a:r>
          </a:p>
        </p:txBody>
      </p:sp>
      <p:sp>
        <p:nvSpPr>
          <p:cNvPr id="392199" name="Rectangle 7"/>
          <p:cNvSpPr>
            <a:spLocks noChangeArrowheads="1"/>
          </p:cNvSpPr>
          <p:nvPr/>
        </p:nvSpPr>
        <p:spPr bwMode="auto">
          <a:xfrm>
            <a:off x="2209801" y="2590800"/>
            <a:ext cx="3751263" cy="2986088"/>
          </a:xfrm>
          <a:prstGeom prst="rect">
            <a:avLst/>
          </a:prstGeom>
          <a:noFill/>
          <a:ln w="57150" cap="sq" cmpd="thickThin">
            <a:solidFill>
              <a:schemeClr val="tx1"/>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b="0">
              <a:solidFill>
                <a:srgbClr val="000000"/>
              </a:solidFill>
              <a:latin typeface="Times New Roman" pitchFamily="18" charset="0"/>
              <a:ea typeface="+mn-ea"/>
              <a:cs typeface="+mn-cs"/>
            </a:endParaRPr>
          </a:p>
        </p:txBody>
      </p:sp>
      <p:sp>
        <p:nvSpPr>
          <p:cNvPr id="392200" name="Text Box 8"/>
          <p:cNvSpPr txBox="1">
            <a:spLocks noChangeArrowheads="1"/>
          </p:cNvSpPr>
          <p:nvPr/>
        </p:nvSpPr>
        <p:spPr bwMode="auto">
          <a:xfrm>
            <a:off x="6488113" y="2743201"/>
            <a:ext cx="3871912" cy="24304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dirty="0">
                <a:solidFill>
                  <a:srgbClr val="000000"/>
                </a:solidFill>
                <a:latin typeface="Courier New" charset="0"/>
                <a:ea typeface="+mn-ea"/>
                <a:cs typeface="+mn-cs"/>
              </a:rPr>
              <a:t>1 repeat</a:t>
            </a:r>
            <a:endParaRPr lang="en-US" dirty="0">
              <a:solidFill>
                <a:srgbClr val="000066"/>
              </a:solidFill>
              <a:latin typeface="Courier New" charset="0"/>
              <a:ea typeface="+mn-ea"/>
              <a:cs typeface="+mn-cs"/>
            </a:endParaRPr>
          </a:p>
          <a:p>
            <a:pPr>
              <a:spcBef>
                <a:spcPct val="50000"/>
              </a:spcBef>
            </a:pPr>
            <a:r>
              <a:rPr lang="en-US" dirty="0">
                <a:solidFill>
                  <a:srgbClr val="000000"/>
                </a:solidFill>
                <a:latin typeface="Courier New" charset="0"/>
                <a:ea typeface="+mn-ea"/>
                <a:cs typeface="+mn-cs"/>
              </a:rPr>
              <a:t>2</a:t>
            </a:r>
            <a:r>
              <a:rPr lang="en-US" dirty="0">
                <a:solidFill>
                  <a:srgbClr val="000066"/>
                </a:solidFill>
                <a:latin typeface="Courier New" charset="0"/>
                <a:ea typeface="+mn-ea"/>
                <a:cs typeface="+mn-cs"/>
              </a:rPr>
              <a:t>   </a:t>
            </a:r>
            <a:r>
              <a:rPr lang="en-US" dirty="0" err="1">
                <a:solidFill>
                  <a:srgbClr val="0000FF"/>
                </a:solidFill>
                <a:latin typeface="Courier New" charset="0"/>
                <a:ea typeface="+mn-ea"/>
                <a:cs typeface="+mn-cs"/>
              </a:rPr>
              <a:t>mutex.P</a:t>
            </a:r>
            <a:r>
              <a:rPr lang="en-US" dirty="0">
                <a:solidFill>
                  <a:srgbClr val="0000FF"/>
                </a:solidFill>
                <a:latin typeface="Courier New" charset="0"/>
                <a:ea typeface="+mn-ea"/>
                <a:cs typeface="+mn-cs"/>
              </a:rPr>
              <a:t>();</a:t>
            </a:r>
            <a:endParaRPr lang="en-US" sz="700" dirty="0">
              <a:solidFill>
                <a:srgbClr val="0000FF"/>
              </a:solidFill>
              <a:latin typeface="Courier New" charset="0"/>
              <a:ea typeface="+mn-ea"/>
              <a:cs typeface="+mn-cs"/>
            </a:endParaRPr>
          </a:p>
          <a:p>
            <a:pPr>
              <a:spcBef>
                <a:spcPct val="50000"/>
              </a:spcBef>
            </a:pPr>
            <a:r>
              <a:rPr lang="en-US" dirty="0">
                <a:solidFill>
                  <a:srgbClr val="000000"/>
                </a:solidFill>
                <a:latin typeface="Courier New" charset="0"/>
                <a:ea typeface="+mn-ea"/>
                <a:cs typeface="+mn-cs"/>
              </a:rPr>
              <a:t>3   </a:t>
            </a:r>
            <a:r>
              <a:rPr lang="en-US" dirty="0">
                <a:solidFill>
                  <a:srgbClr val="990000"/>
                </a:solidFill>
                <a:latin typeface="Courier New" charset="0"/>
                <a:ea typeface="+mn-ea"/>
                <a:cs typeface="+mn-cs"/>
              </a:rPr>
              <a:t>critical section</a:t>
            </a:r>
            <a:endParaRPr lang="en-US" dirty="0">
              <a:solidFill>
                <a:srgbClr val="000000"/>
              </a:solidFill>
              <a:latin typeface="Courier New" charset="0"/>
              <a:ea typeface="+mn-ea"/>
              <a:cs typeface="+mn-cs"/>
            </a:endParaRPr>
          </a:p>
          <a:p>
            <a:pPr>
              <a:spcBef>
                <a:spcPct val="50000"/>
              </a:spcBef>
            </a:pPr>
            <a:r>
              <a:rPr lang="en-US" dirty="0">
                <a:solidFill>
                  <a:srgbClr val="000000"/>
                </a:solidFill>
                <a:latin typeface="Courier New" charset="0"/>
                <a:ea typeface="+mn-ea"/>
                <a:cs typeface="+mn-cs"/>
              </a:rPr>
              <a:t>4   </a:t>
            </a:r>
            <a:r>
              <a:rPr lang="en-US" dirty="0" err="1">
                <a:solidFill>
                  <a:srgbClr val="0000FF"/>
                </a:solidFill>
                <a:latin typeface="Courier New" charset="0"/>
                <a:ea typeface="+mn-ea"/>
                <a:cs typeface="+mn-cs"/>
              </a:rPr>
              <a:t>mutex.V</a:t>
            </a:r>
            <a:r>
              <a:rPr lang="en-US" dirty="0">
                <a:solidFill>
                  <a:srgbClr val="0000FF"/>
                </a:solidFill>
                <a:latin typeface="Courier New" charset="0"/>
                <a:ea typeface="+mn-ea"/>
                <a:cs typeface="+mn-cs"/>
              </a:rPr>
              <a:t>();</a:t>
            </a:r>
            <a:endParaRPr lang="en-US" sz="700" dirty="0">
              <a:solidFill>
                <a:srgbClr val="000066"/>
              </a:solidFill>
              <a:latin typeface="Courier New" charset="0"/>
              <a:ea typeface="+mn-ea"/>
              <a:cs typeface="+mn-cs"/>
            </a:endParaRPr>
          </a:p>
          <a:p>
            <a:pPr>
              <a:spcBef>
                <a:spcPct val="50000"/>
              </a:spcBef>
            </a:pPr>
            <a:r>
              <a:rPr lang="en-US" dirty="0">
                <a:solidFill>
                  <a:srgbClr val="000000"/>
                </a:solidFill>
                <a:latin typeface="Courier New" charset="0"/>
                <a:ea typeface="+mn-ea"/>
                <a:cs typeface="+mn-cs"/>
              </a:rPr>
              <a:t>5   remainder section</a:t>
            </a:r>
            <a:endParaRPr lang="en-US" sz="700" dirty="0">
              <a:solidFill>
                <a:srgbClr val="000066"/>
              </a:solidFill>
              <a:latin typeface="Courier New" charset="0"/>
              <a:ea typeface="+mn-ea"/>
              <a:cs typeface="+mn-cs"/>
            </a:endParaRPr>
          </a:p>
          <a:p>
            <a:pPr>
              <a:spcBef>
                <a:spcPct val="50000"/>
              </a:spcBef>
            </a:pPr>
            <a:r>
              <a:rPr lang="en-US" dirty="0">
                <a:solidFill>
                  <a:srgbClr val="000000"/>
                </a:solidFill>
                <a:latin typeface="Courier New" charset="0"/>
                <a:ea typeface="+mn-ea"/>
                <a:cs typeface="+mn-cs"/>
              </a:rPr>
              <a:t>6 until FALSE</a:t>
            </a:r>
          </a:p>
        </p:txBody>
      </p:sp>
      <p:sp>
        <p:nvSpPr>
          <p:cNvPr id="392201" name="Rectangle 9"/>
          <p:cNvSpPr>
            <a:spLocks noChangeArrowheads="1"/>
          </p:cNvSpPr>
          <p:nvPr/>
        </p:nvSpPr>
        <p:spPr bwMode="auto">
          <a:xfrm>
            <a:off x="6324601" y="2590800"/>
            <a:ext cx="3751263" cy="2986088"/>
          </a:xfrm>
          <a:prstGeom prst="rect">
            <a:avLst/>
          </a:prstGeom>
          <a:noFill/>
          <a:ln w="57150" cap="sq" cmpd="thickThin">
            <a:solidFill>
              <a:schemeClr val="tx1"/>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b="0">
              <a:solidFill>
                <a:srgbClr val="000000"/>
              </a:solidFill>
              <a:latin typeface="Times New Roman" pitchFamily="18" charset="0"/>
              <a:ea typeface="+mn-ea"/>
              <a:cs typeface="+mn-cs"/>
            </a:endParaRPr>
          </a:p>
        </p:txBody>
      </p:sp>
      <p:sp>
        <p:nvSpPr>
          <p:cNvPr id="392202" name="Line 10"/>
          <p:cNvSpPr>
            <a:spLocks noChangeShapeType="1"/>
          </p:cNvSpPr>
          <p:nvPr/>
        </p:nvSpPr>
        <p:spPr bwMode="auto">
          <a:xfrm>
            <a:off x="4876800" y="3200400"/>
            <a:ext cx="0" cy="1143000"/>
          </a:xfrm>
          <a:prstGeom prst="line">
            <a:avLst/>
          </a:prstGeom>
          <a:noFill/>
          <a:ln w="28575" cap="sq">
            <a:solidFill>
              <a:schemeClr val="tx1"/>
            </a:solidFill>
            <a:round/>
            <a:headEnd type="none" w="sm" len="sm"/>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a:endParaRPr lang="en-US" b="0">
              <a:solidFill>
                <a:srgbClr val="000000"/>
              </a:solidFill>
              <a:latin typeface="Times New Roman" pitchFamily="18" charset="0"/>
              <a:ea typeface="+mn-ea"/>
              <a:cs typeface="+mn-cs"/>
            </a:endParaRPr>
          </a:p>
        </p:txBody>
      </p:sp>
      <p:sp>
        <p:nvSpPr>
          <p:cNvPr id="392203" name="Rectangle 11"/>
          <p:cNvSpPr>
            <a:spLocks noChangeArrowheads="1"/>
          </p:cNvSpPr>
          <p:nvPr/>
        </p:nvSpPr>
        <p:spPr bwMode="auto">
          <a:xfrm>
            <a:off x="3200400" y="5568951"/>
            <a:ext cx="1944688" cy="549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3000">
                <a:solidFill>
                  <a:srgbClr val="000000"/>
                </a:solidFill>
                <a:ea typeface="+mn-ea"/>
                <a:cs typeface="+mn-cs"/>
              </a:rPr>
              <a:t>Thread A</a:t>
            </a:r>
          </a:p>
        </p:txBody>
      </p:sp>
      <p:sp>
        <p:nvSpPr>
          <p:cNvPr id="392204" name="Rectangle 12"/>
          <p:cNvSpPr>
            <a:spLocks noChangeArrowheads="1"/>
          </p:cNvSpPr>
          <p:nvPr/>
        </p:nvSpPr>
        <p:spPr bwMode="auto">
          <a:xfrm>
            <a:off x="7467600" y="5611814"/>
            <a:ext cx="1905000" cy="549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3000">
                <a:solidFill>
                  <a:srgbClr val="000000"/>
                </a:solidFill>
                <a:ea typeface="+mn-ea"/>
                <a:cs typeface="+mn-cs"/>
              </a:rPr>
              <a:t>Thread B</a:t>
            </a:r>
          </a:p>
        </p:txBody>
      </p:sp>
    </p:spTree>
    <p:extLst>
      <p:ext uri="{BB962C8B-B14F-4D97-AF65-F5344CB8AC3E}">
        <p14:creationId xmlns:p14="http://schemas.microsoft.com/office/powerpoint/2010/main" val="41396942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4294967295"/>
          </p:nvPr>
        </p:nvSpPr>
        <p:spPr>
          <a:xfrm>
            <a:off x="8077200" y="6356351"/>
            <a:ext cx="2133600" cy="365125"/>
          </a:xfrm>
          <a:prstGeom prst="rect">
            <a:avLst/>
          </a:prstGeom>
        </p:spPr>
        <p:txBody>
          <a:bodyPr/>
          <a:lstStyle/>
          <a:p>
            <a:fld id="{744820A4-E04E-C64F-9843-EADDCA07EFA6}" type="slidenum">
              <a:rPr lang="en-US" b="0">
                <a:solidFill>
                  <a:srgbClr val="000000"/>
                </a:solidFill>
                <a:cs typeface="+mn-cs"/>
              </a:rPr>
              <a:pPr/>
              <a:t>43</a:t>
            </a:fld>
            <a:endParaRPr lang="en-US" b="0">
              <a:solidFill>
                <a:srgbClr val="000000"/>
              </a:solidFill>
              <a:cs typeface="+mn-cs"/>
            </a:endParaRPr>
          </a:p>
        </p:txBody>
      </p:sp>
      <p:sp>
        <p:nvSpPr>
          <p:cNvPr id="425986" name="Rectangle 2"/>
          <p:cNvSpPr>
            <a:spLocks noGrp="1" noChangeArrowheads="1"/>
          </p:cNvSpPr>
          <p:nvPr>
            <p:ph type="title"/>
          </p:nvPr>
        </p:nvSpPr>
        <p:spPr/>
        <p:txBody>
          <a:bodyPr/>
          <a:lstStyle/>
          <a:p>
            <a:r>
              <a:rPr lang="en-US"/>
              <a:t>Using Semaphores for Mutex</a:t>
            </a:r>
          </a:p>
        </p:txBody>
      </p:sp>
      <p:sp>
        <p:nvSpPr>
          <p:cNvPr id="425987" name="Text Box 3"/>
          <p:cNvSpPr txBox="1">
            <a:spLocks noChangeArrowheads="1"/>
          </p:cNvSpPr>
          <p:nvPr/>
        </p:nvSpPr>
        <p:spPr bwMode="auto">
          <a:xfrm>
            <a:off x="2286000" y="1905001"/>
            <a:ext cx="62484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i="1">
                <a:solidFill>
                  <a:srgbClr val="000000"/>
                </a:solidFill>
                <a:latin typeface="Courier New" charset="0"/>
                <a:ea typeface="+mn-ea"/>
                <a:cs typeface="+mn-cs"/>
              </a:rPr>
              <a:t>semaphore</a:t>
            </a:r>
            <a:r>
              <a:rPr lang="en-US">
                <a:solidFill>
                  <a:srgbClr val="000000"/>
                </a:solidFill>
                <a:latin typeface="Courier New" charset="0"/>
                <a:ea typeface="+mn-ea"/>
                <a:cs typeface="+mn-cs"/>
              </a:rPr>
              <a:t> mutex = </a:t>
            </a:r>
            <a:r>
              <a:rPr lang="en-US">
                <a:solidFill>
                  <a:srgbClr val="CC3300"/>
                </a:solidFill>
                <a:latin typeface="Courier New" charset="0"/>
                <a:ea typeface="+mn-ea"/>
                <a:cs typeface="+mn-cs"/>
              </a:rPr>
              <a:t>0		-- locked</a:t>
            </a:r>
            <a:endParaRPr lang="en-US" i="1">
              <a:solidFill>
                <a:srgbClr val="CC3300"/>
              </a:solidFill>
              <a:latin typeface="Courier New" charset="0"/>
              <a:ea typeface="+mn-ea"/>
              <a:cs typeface="+mn-cs"/>
            </a:endParaRPr>
          </a:p>
        </p:txBody>
      </p:sp>
      <p:sp>
        <p:nvSpPr>
          <p:cNvPr id="425988" name="Line 4"/>
          <p:cNvSpPr>
            <a:spLocks noChangeShapeType="1"/>
          </p:cNvSpPr>
          <p:nvPr/>
        </p:nvSpPr>
        <p:spPr bwMode="auto">
          <a:xfrm>
            <a:off x="9220200" y="2971800"/>
            <a:ext cx="0" cy="609600"/>
          </a:xfrm>
          <a:prstGeom prst="line">
            <a:avLst/>
          </a:prstGeom>
          <a:noFill/>
          <a:ln w="28575" cap="sq">
            <a:solidFill>
              <a:schemeClr val="tx1"/>
            </a:solidFill>
            <a:round/>
            <a:headEnd type="none" w="sm" len="sm"/>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a:endParaRPr lang="en-US" b="0">
              <a:solidFill>
                <a:srgbClr val="000000"/>
              </a:solidFill>
              <a:latin typeface="Times New Roman" pitchFamily="18" charset="0"/>
              <a:ea typeface="+mn-ea"/>
              <a:cs typeface="+mn-cs"/>
            </a:endParaRPr>
          </a:p>
        </p:txBody>
      </p:sp>
      <p:sp>
        <p:nvSpPr>
          <p:cNvPr id="425990" name="Text Box 6"/>
          <p:cNvSpPr txBox="1">
            <a:spLocks noChangeArrowheads="1"/>
          </p:cNvSpPr>
          <p:nvPr/>
        </p:nvSpPr>
        <p:spPr bwMode="auto">
          <a:xfrm>
            <a:off x="2373313" y="2743201"/>
            <a:ext cx="3871912" cy="24304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dirty="0">
                <a:solidFill>
                  <a:srgbClr val="000000"/>
                </a:solidFill>
                <a:latin typeface="Courier New" charset="0"/>
                <a:ea typeface="+mn-ea"/>
                <a:cs typeface="+mn-cs"/>
              </a:rPr>
              <a:t>1 repeat</a:t>
            </a:r>
            <a:endParaRPr lang="en-US" dirty="0">
              <a:solidFill>
                <a:srgbClr val="000066"/>
              </a:solidFill>
              <a:latin typeface="Courier New" charset="0"/>
              <a:ea typeface="+mn-ea"/>
              <a:cs typeface="+mn-cs"/>
            </a:endParaRPr>
          </a:p>
          <a:p>
            <a:pPr>
              <a:spcBef>
                <a:spcPct val="50000"/>
              </a:spcBef>
            </a:pPr>
            <a:r>
              <a:rPr lang="en-US" dirty="0">
                <a:solidFill>
                  <a:srgbClr val="000000"/>
                </a:solidFill>
                <a:latin typeface="Courier New" charset="0"/>
                <a:ea typeface="+mn-ea"/>
                <a:cs typeface="+mn-cs"/>
              </a:rPr>
              <a:t>2</a:t>
            </a:r>
            <a:r>
              <a:rPr lang="en-US" dirty="0">
                <a:solidFill>
                  <a:srgbClr val="000066"/>
                </a:solidFill>
                <a:latin typeface="Courier New" charset="0"/>
                <a:ea typeface="+mn-ea"/>
                <a:cs typeface="+mn-cs"/>
              </a:rPr>
              <a:t>   </a:t>
            </a:r>
            <a:r>
              <a:rPr lang="en-US" dirty="0" err="1">
                <a:solidFill>
                  <a:srgbClr val="0000FF"/>
                </a:solidFill>
                <a:latin typeface="Courier New" charset="0"/>
                <a:ea typeface="+mn-ea"/>
                <a:cs typeface="+mn-cs"/>
              </a:rPr>
              <a:t>mutex.P</a:t>
            </a:r>
            <a:r>
              <a:rPr lang="en-US" dirty="0">
                <a:solidFill>
                  <a:srgbClr val="0000FF"/>
                </a:solidFill>
                <a:latin typeface="Courier New" charset="0"/>
                <a:ea typeface="+mn-ea"/>
                <a:cs typeface="+mn-cs"/>
              </a:rPr>
              <a:t>();</a:t>
            </a:r>
            <a:endParaRPr lang="en-US" sz="700" dirty="0">
              <a:solidFill>
                <a:srgbClr val="0000FF"/>
              </a:solidFill>
              <a:latin typeface="Courier New" charset="0"/>
              <a:ea typeface="+mn-ea"/>
              <a:cs typeface="+mn-cs"/>
            </a:endParaRPr>
          </a:p>
          <a:p>
            <a:pPr>
              <a:spcBef>
                <a:spcPct val="50000"/>
              </a:spcBef>
            </a:pPr>
            <a:r>
              <a:rPr lang="en-US" dirty="0">
                <a:solidFill>
                  <a:srgbClr val="000000"/>
                </a:solidFill>
                <a:latin typeface="Courier New" charset="0"/>
                <a:ea typeface="+mn-ea"/>
                <a:cs typeface="+mn-cs"/>
              </a:rPr>
              <a:t>3   </a:t>
            </a:r>
            <a:r>
              <a:rPr lang="en-US" dirty="0">
                <a:solidFill>
                  <a:srgbClr val="990000"/>
                </a:solidFill>
                <a:latin typeface="Courier New" charset="0"/>
                <a:ea typeface="+mn-ea"/>
                <a:cs typeface="+mn-cs"/>
              </a:rPr>
              <a:t>critical section</a:t>
            </a:r>
            <a:endParaRPr lang="en-US" dirty="0">
              <a:solidFill>
                <a:srgbClr val="000000"/>
              </a:solidFill>
              <a:latin typeface="Courier New" charset="0"/>
              <a:ea typeface="+mn-ea"/>
              <a:cs typeface="+mn-cs"/>
            </a:endParaRPr>
          </a:p>
          <a:p>
            <a:pPr>
              <a:spcBef>
                <a:spcPct val="50000"/>
              </a:spcBef>
            </a:pPr>
            <a:r>
              <a:rPr lang="en-US" dirty="0">
                <a:solidFill>
                  <a:srgbClr val="000000"/>
                </a:solidFill>
                <a:latin typeface="Courier New" charset="0"/>
                <a:ea typeface="+mn-ea"/>
                <a:cs typeface="+mn-cs"/>
              </a:rPr>
              <a:t>4   </a:t>
            </a:r>
            <a:r>
              <a:rPr lang="en-US" dirty="0" err="1">
                <a:solidFill>
                  <a:srgbClr val="0000FF"/>
                </a:solidFill>
                <a:latin typeface="Courier New" charset="0"/>
                <a:ea typeface="+mn-ea"/>
                <a:cs typeface="+mn-cs"/>
              </a:rPr>
              <a:t>mutex.V</a:t>
            </a:r>
            <a:r>
              <a:rPr lang="en-US" dirty="0">
                <a:solidFill>
                  <a:srgbClr val="0000FF"/>
                </a:solidFill>
                <a:latin typeface="Courier New" charset="0"/>
                <a:ea typeface="+mn-ea"/>
                <a:cs typeface="+mn-cs"/>
              </a:rPr>
              <a:t>();</a:t>
            </a:r>
            <a:endParaRPr lang="en-US" sz="700" dirty="0">
              <a:solidFill>
                <a:srgbClr val="000066"/>
              </a:solidFill>
              <a:latin typeface="Courier New" charset="0"/>
              <a:ea typeface="+mn-ea"/>
              <a:cs typeface="+mn-cs"/>
            </a:endParaRPr>
          </a:p>
          <a:p>
            <a:pPr>
              <a:spcBef>
                <a:spcPct val="50000"/>
              </a:spcBef>
            </a:pPr>
            <a:r>
              <a:rPr lang="en-US" dirty="0">
                <a:solidFill>
                  <a:srgbClr val="000000"/>
                </a:solidFill>
                <a:latin typeface="Courier New" charset="0"/>
                <a:ea typeface="+mn-ea"/>
                <a:cs typeface="+mn-cs"/>
              </a:rPr>
              <a:t>5   remainder section</a:t>
            </a:r>
            <a:endParaRPr lang="en-US" sz="700" dirty="0">
              <a:solidFill>
                <a:srgbClr val="000066"/>
              </a:solidFill>
              <a:latin typeface="Courier New" charset="0"/>
              <a:ea typeface="+mn-ea"/>
              <a:cs typeface="+mn-cs"/>
            </a:endParaRPr>
          </a:p>
          <a:p>
            <a:pPr>
              <a:spcBef>
                <a:spcPct val="50000"/>
              </a:spcBef>
            </a:pPr>
            <a:r>
              <a:rPr lang="en-US" dirty="0">
                <a:solidFill>
                  <a:srgbClr val="000000"/>
                </a:solidFill>
                <a:latin typeface="Courier New" charset="0"/>
                <a:ea typeface="+mn-ea"/>
                <a:cs typeface="+mn-cs"/>
              </a:rPr>
              <a:t>6 until FALSE</a:t>
            </a:r>
          </a:p>
        </p:txBody>
      </p:sp>
      <p:sp>
        <p:nvSpPr>
          <p:cNvPr id="425991" name="Rectangle 7"/>
          <p:cNvSpPr>
            <a:spLocks noChangeArrowheads="1"/>
          </p:cNvSpPr>
          <p:nvPr/>
        </p:nvSpPr>
        <p:spPr bwMode="auto">
          <a:xfrm>
            <a:off x="2209801" y="2590800"/>
            <a:ext cx="3751263" cy="2986088"/>
          </a:xfrm>
          <a:prstGeom prst="rect">
            <a:avLst/>
          </a:prstGeom>
          <a:noFill/>
          <a:ln w="57150" cap="sq" cmpd="thickThin">
            <a:solidFill>
              <a:schemeClr val="tx1"/>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b="0">
              <a:solidFill>
                <a:srgbClr val="000000"/>
              </a:solidFill>
              <a:latin typeface="Times New Roman" pitchFamily="18" charset="0"/>
              <a:ea typeface="+mn-ea"/>
              <a:cs typeface="+mn-cs"/>
            </a:endParaRPr>
          </a:p>
        </p:txBody>
      </p:sp>
      <p:sp>
        <p:nvSpPr>
          <p:cNvPr id="425992" name="Text Box 8"/>
          <p:cNvSpPr txBox="1">
            <a:spLocks noChangeArrowheads="1"/>
          </p:cNvSpPr>
          <p:nvPr/>
        </p:nvSpPr>
        <p:spPr bwMode="auto">
          <a:xfrm>
            <a:off x="6488113" y="2743201"/>
            <a:ext cx="3871912" cy="24304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dirty="0">
                <a:solidFill>
                  <a:srgbClr val="000000"/>
                </a:solidFill>
                <a:latin typeface="Courier New" charset="0"/>
                <a:ea typeface="+mn-ea"/>
                <a:cs typeface="+mn-cs"/>
              </a:rPr>
              <a:t>1 repeat</a:t>
            </a:r>
            <a:endParaRPr lang="en-US" dirty="0">
              <a:solidFill>
                <a:srgbClr val="000066"/>
              </a:solidFill>
              <a:latin typeface="Courier New" charset="0"/>
              <a:ea typeface="+mn-ea"/>
              <a:cs typeface="+mn-cs"/>
            </a:endParaRPr>
          </a:p>
          <a:p>
            <a:pPr>
              <a:spcBef>
                <a:spcPct val="50000"/>
              </a:spcBef>
            </a:pPr>
            <a:r>
              <a:rPr lang="en-US" dirty="0">
                <a:solidFill>
                  <a:srgbClr val="000000"/>
                </a:solidFill>
                <a:latin typeface="Courier New" charset="0"/>
                <a:ea typeface="+mn-ea"/>
                <a:cs typeface="+mn-cs"/>
              </a:rPr>
              <a:t>2</a:t>
            </a:r>
            <a:r>
              <a:rPr lang="en-US" dirty="0">
                <a:solidFill>
                  <a:srgbClr val="000066"/>
                </a:solidFill>
                <a:latin typeface="Courier New" charset="0"/>
                <a:ea typeface="+mn-ea"/>
                <a:cs typeface="+mn-cs"/>
              </a:rPr>
              <a:t>   </a:t>
            </a:r>
            <a:r>
              <a:rPr lang="en-US" dirty="0" err="1">
                <a:solidFill>
                  <a:srgbClr val="0000FF"/>
                </a:solidFill>
                <a:latin typeface="Courier New" charset="0"/>
                <a:ea typeface="+mn-ea"/>
                <a:cs typeface="+mn-cs"/>
              </a:rPr>
              <a:t>mutex.P</a:t>
            </a:r>
            <a:r>
              <a:rPr lang="en-US" dirty="0">
                <a:solidFill>
                  <a:srgbClr val="0000FF"/>
                </a:solidFill>
                <a:latin typeface="Courier New" charset="0"/>
                <a:ea typeface="+mn-ea"/>
                <a:cs typeface="+mn-cs"/>
              </a:rPr>
              <a:t>();</a:t>
            </a:r>
            <a:endParaRPr lang="en-US" sz="700" dirty="0">
              <a:solidFill>
                <a:srgbClr val="0000FF"/>
              </a:solidFill>
              <a:latin typeface="Courier New" charset="0"/>
              <a:ea typeface="+mn-ea"/>
              <a:cs typeface="+mn-cs"/>
            </a:endParaRPr>
          </a:p>
          <a:p>
            <a:pPr>
              <a:spcBef>
                <a:spcPct val="50000"/>
              </a:spcBef>
            </a:pPr>
            <a:r>
              <a:rPr lang="en-US" dirty="0">
                <a:solidFill>
                  <a:srgbClr val="000000"/>
                </a:solidFill>
                <a:latin typeface="Courier New" charset="0"/>
                <a:ea typeface="+mn-ea"/>
                <a:cs typeface="+mn-cs"/>
              </a:rPr>
              <a:t>3   </a:t>
            </a:r>
            <a:r>
              <a:rPr lang="en-US" dirty="0">
                <a:solidFill>
                  <a:srgbClr val="990000"/>
                </a:solidFill>
                <a:latin typeface="Courier New" charset="0"/>
                <a:ea typeface="+mn-ea"/>
                <a:cs typeface="+mn-cs"/>
              </a:rPr>
              <a:t>critical section</a:t>
            </a:r>
            <a:endParaRPr lang="en-US" dirty="0">
              <a:solidFill>
                <a:srgbClr val="000000"/>
              </a:solidFill>
              <a:latin typeface="Courier New" charset="0"/>
              <a:ea typeface="+mn-ea"/>
              <a:cs typeface="+mn-cs"/>
            </a:endParaRPr>
          </a:p>
          <a:p>
            <a:pPr>
              <a:spcBef>
                <a:spcPct val="50000"/>
              </a:spcBef>
            </a:pPr>
            <a:r>
              <a:rPr lang="en-US" dirty="0">
                <a:solidFill>
                  <a:srgbClr val="000000"/>
                </a:solidFill>
                <a:latin typeface="Courier New" charset="0"/>
                <a:ea typeface="+mn-ea"/>
                <a:cs typeface="+mn-cs"/>
              </a:rPr>
              <a:t>4   </a:t>
            </a:r>
            <a:r>
              <a:rPr lang="en-US" dirty="0" err="1">
                <a:solidFill>
                  <a:srgbClr val="0000FF"/>
                </a:solidFill>
                <a:latin typeface="Courier New" charset="0"/>
                <a:ea typeface="+mn-ea"/>
                <a:cs typeface="+mn-cs"/>
              </a:rPr>
              <a:t>mutex.V</a:t>
            </a:r>
            <a:r>
              <a:rPr lang="en-US" dirty="0">
                <a:solidFill>
                  <a:srgbClr val="0000FF"/>
                </a:solidFill>
                <a:latin typeface="Courier New" charset="0"/>
                <a:ea typeface="+mn-ea"/>
                <a:cs typeface="+mn-cs"/>
              </a:rPr>
              <a:t>();</a:t>
            </a:r>
            <a:endParaRPr lang="en-US" sz="700" dirty="0">
              <a:solidFill>
                <a:srgbClr val="000066"/>
              </a:solidFill>
              <a:latin typeface="Courier New" charset="0"/>
              <a:ea typeface="+mn-ea"/>
              <a:cs typeface="+mn-cs"/>
            </a:endParaRPr>
          </a:p>
          <a:p>
            <a:pPr>
              <a:spcBef>
                <a:spcPct val="50000"/>
              </a:spcBef>
            </a:pPr>
            <a:r>
              <a:rPr lang="en-US" dirty="0">
                <a:solidFill>
                  <a:srgbClr val="000000"/>
                </a:solidFill>
                <a:latin typeface="Courier New" charset="0"/>
                <a:ea typeface="+mn-ea"/>
                <a:cs typeface="+mn-cs"/>
              </a:rPr>
              <a:t>5   remainder section</a:t>
            </a:r>
            <a:endParaRPr lang="en-US" sz="700" dirty="0">
              <a:solidFill>
                <a:srgbClr val="000066"/>
              </a:solidFill>
              <a:latin typeface="Courier New" charset="0"/>
              <a:ea typeface="+mn-ea"/>
              <a:cs typeface="+mn-cs"/>
            </a:endParaRPr>
          </a:p>
          <a:p>
            <a:pPr>
              <a:spcBef>
                <a:spcPct val="50000"/>
              </a:spcBef>
            </a:pPr>
            <a:r>
              <a:rPr lang="en-US" dirty="0">
                <a:solidFill>
                  <a:srgbClr val="000000"/>
                </a:solidFill>
                <a:latin typeface="Courier New" charset="0"/>
                <a:ea typeface="+mn-ea"/>
                <a:cs typeface="+mn-cs"/>
              </a:rPr>
              <a:t>6 until FALSE</a:t>
            </a:r>
          </a:p>
        </p:txBody>
      </p:sp>
      <p:sp>
        <p:nvSpPr>
          <p:cNvPr id="425993" name="Rectangle 9"/>
          <p:cNvSpPr>
            <a:spLocks noChangeArrowheads="1"/>
          </p:cNvSpPr>
          <p:nvPr/>
        </p:nvSpPr>
        <p:spPr bwMode="auto">
          <a:xfrm>
            <a:off x="6324601" y="2590800"/>
            <a:ext cx="3751263" cy="2986088"/>
          </a:xfrm>
          <a:prstGeom prst="rect">
            <a:avLst/>
          </a:prstGeom>
          <a:noFill/>
          <a:ln w="57150" cap="sq" cmpd="thickThin">
            <a:solidFill>
              <a:schemeClr val="tx1"/>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b="0">
              <a:solidFill>
                <a:srgbClr val="000000"/>
              </a:solidFill>
              <a:latin typeface="Times New Roman" pitchFamily="18" charset="0"/>
              <a:ea typeface="+mn-ea"/>
              <a:cs typeface="+mn-cs"/>
            </a:endParaRPr>
          </a:p>
        </p:txBody>
      </p:sp>
      <p:sp>
        <p:nvSpPr>
          <p:cNvPr id="425994" name="Line 10"/>
          <p:cNvSpPr>
            <a:spLocks noChangeShapeType="1"/>
          </p:cNvSpPr>
          <p:nvPr/>
        </p:nvSpPr>
        <p:spPr bwMode="auto">
          <a:xfrm>
            <a:off x="4876800" y="3200400"/>
            <a:ext cx="0" cy="1143000"/>
          </a:xfrm>
          <a:prstGeom prst="line">
            <a:avLst/>
          </a:prstGeom>
          <a:noFill/>
          <a:ln w="28575" cap="sq">
            <a:solidFill>
              <a:schemeClr val="tx1"/>
            </a:solidFill>
            <a:round/>
            <a:headEnd type="none" w="sm" len="sm"/>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a:endParaRPr lang="en-US" b="0">
              <a:solidFill>
                <a:srgbClr val="000000"/>
              </a:solidFill>
              <a:latin typeface="Times New Roman" pitchFamily="18" charset="0"/>
              <a:ea typeface="+mn-ea"/>
              <a:cs typeface="+mn-cs"/>
            </a:endParaRPr>
          </a:p>
        </p:txBody>
      </p:sp>
      <p:sp>
        <p:nvSpPr>
          <p:cNvPr id="425995" name="Rectangle 11"/>
          <p:cNvSpPr>
            <a:spLocks noChangeArrowheads="1"/>
          </p:cNvSpPr>
          <p:nvPr/>
        </p:nvSpPr>
        <p:spPr bwMode="auto">
          <a:xfrm>
            <a:off x="3200400" y="5568951"/>
            <a:ext cx="1944688" cy="549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3000">
                <a:solidFill>
                  <a:srgbClr val="000000"/>
                </a:solidFill>
                <a:ea typeface="+mn-ea"/>
                <a:cs typeface="+mn-cs"/>
              </a:rPr>
              <a:t>Thread A</a:t>
            </a:r>
          </a:p>
        </p:txBody>
      </p:sp>
      <p:sp>
        <p:nvSpPr>
          <p:cNvPr id="425996" name="Rectangle 12"/>
          <p:cNvSpPr>
            <a:spLocks noChangeArrowheads="1"/>
          </p:cNvSpPr>
          <p:nvPr/>
        </p:nvSpPr>
        <p:spPr bwMode="auto">
          <a:xfrm>
            <a:off x="7467600" y="5611814"/>
            <a:ext cx="1905000" cy="549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3000">
                <a:solidFill>
                  <a:srgbClr val="000000"/>
                </a:solidFill>
                <a:ea typeface="+mn-ea"/>
                <a:cs typeface="+mn-cs"/>
              </a:rPr>
              <a:t>Thread B</a:t>
            </a:r>
          </a:p>
        </p:txBody>
      </p:sp>
    </p:spTree>
    <p:extLst>
      <p:ext uri="{BB962C8B-B14F-4D97-AF65-F5344CB8AC3E}">
        <p14:creationId xmlns:p14="http://schemas.microsoft.com/office/powerpoint/2010/main" val="19951242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Semaphores for Scheduling</a:t>
            </a:r>
          </a:p>
        </p:txBody>
      </p:sp>
      <p:sp>
        <p:nvSpPr>
          <p:cNvPr id="3" name="Content Placeholder 2"/>
          <p:cNvSpPr>
            <a:spLocks noGrp="1"/>
          </p:cNvSpPr>
          <p:nvPr>
            <p:ph idx="1"/>
          </p:nvPr>
        </p:nvSpPr>
        <p:spPr>
          <a:xfrm>
            <a:off x="1981200" y="1587501"/>
            <a:ext cx="8305800" cy="2781300"/>
          </a:xfrm>
        </p:spPr>
        <p:txBody>
          <a:bodyPr>
            <a:normAutofit fontScale="92500" lnSpcReduction="20000"/>
          </a:bodyPr>
          <a:lstStyle/>
          <a:p>
            <a:r>
              <a:rPr lang="en-US" dirty="0"/>
              <a:t>Consider 5 threads or processes A, B, C, D, E. They must execute based on the partial ordering below, regardless of the ordering of process start (e.g., if process E starts before processes B and D finishes, it will be </a:t>
            </a:r>
            <a:r>
              <a:rPr lang="en-US"/>
              <a:t>blocked waiting </a:t>
            </a:r>
            <a:r>
              <a:rPr lang="en-US" dirty="0"/>
              <a:t>for B and D to finish before it can execute):</a:t>
            </a:r>
          </a:p>
          <a:p>
            <a:endParaRPr lang="en-US" dirty="0"/>
          </a:p>
        </p:txBody>
      </p:sp>
      <p:sp>
        <p:nvSpPr>
          <p:cNvPr id="4" name="Slide Number Placeholder 3"/>
          <p:cNvSpPr>
            <a:spLocks noGrp="1"/>
          </p:cNvSpPr>
          <p:nvPr>
            <p:ph type="sldNum" sz="quarter" idx="10"/>
          </p:nvPr>
        </p:nvSpPr>
        <p:spPr/>
        <p:txBody>
          <a:bodyPr/>
          <a:lstStyle/>
          <a:p>
            <a:pPr>
              <a:defRPr/>
            </a:pPr>
            <a:fld id="{78997615-6873-405D-B80D-4D52F6DDA5E8}" type="slidenum">
              <a:rPr lang="en-US" altLang="zh-CN">
                <a:solidFill>
                  <a:srgbClr val="000000"/>
                </a:solidFill>
                <a:cs typeface="+mn-cs"/>
              </a:rPr>
              <a:pPr>
                <a:defRPr/>
              </a:pPr>
              <a:t>44</a:t>
            </a:fld>
            <a:endParaRPr lang="en-US" altLang="zh-CN" dirty="0">
              <a:solidFill>
                <a:srgbClr val="000000"/>
              </a:solidFill>
              <a:cs typeface="+mn-cs"/>
            </a:endParaRPr>
          </a:p>
        </p:txBody>
      </p:sp>
      <p:sp>
        <p:nvSpPr>
          <p:cNvPr id="5" name="Date Placeholder 4"/>
          <p:cNvSpPr>
            <a:spLocks noGrp="1"/>
          </p:cNvSpPr>
          <p:nvPr>
            <p:ph type="dt" sz="half" idx="4294967295"/>
          </p:nvPr>
        </p:nvSpPr>
        <p:spPr>
          <a:xfrm>
            <a:off x="1981200" y="6299200"/>
            <a:ext cx="4389438" cy="457200"/>
          </a:xfrm>
          <a:prstGeom prst="rect">
            <a:avLst/>
          </a:prstGeom>
        </p:spPr>
        <p:txBody>
          <a:bodyPr/>
          <a:lstStyle/>
          <a:p>
            <a:pPr algn="ctr">
              <a:defRPr/>
            </a:pPr>
            <a:endParaRPr lang="en-US" b="0" dirty="0">
              <a:solidFill>
                <a:srgbClr val="000000"/>
              </a:solidFill>
              <a:latin typeface="Times New Roman" pitchFamily="18" charset="0"/>
              <a:ea typeface="+mn-ea"/>
              <a:cs typeface="+mn-cs"/>
            </a:endParaRPr>
          </a:p>
        </p:txBody>
      </p:sp>
      <p:sp>
        <p:nvSpPr>
          <p:cNvPr id="6" name="Rectangle 5"/>
          <p:cNvSpPr/>
          <p:nvPr/>
        </p:nvSpPr>
        <p:spPr bwMode="auto">
          <a:xfrm>
            <a:off x="2448449" y="5096608"/>
            <a:ext cx="1507252" cy="79382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2800" b="0" dirty="0">
                <a:solidFill>
                  <a:srgbClr val="000000"/>
                </a:solidFill>
                <a:latin typeface="Times New Roman" pitchFamily="18" charset="0"/>
                <a:ea typeface="+mn-ea"/>
                <a:cs typeface="+mn-cs"/>
              </a:rPr>
              <a:t>Process A</a:t>
            </a:r>
          </a:p>
        </p:txBody>
      </p:sp>
      <p:sp>
        <p:nvSpPr>
          <p:cNvPr id="7" name="Rectangle 6"/>
          <p:cNvSpPr/>
          <p:nvPr/>
        </p:nvSpPr>
        <p:spPr bwMode="auto">
          <a:xfrm>
            <a:off x="4520083" y="4314512"/>
            <a:ext cx="1507252" cy="79382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2800" b="0" dirty="0">
                <a:solidFill>
                  <a:srgbClr val="000000"/>
                </a:solidFill>
                <a:latin typeface="Times New Roman" pitchFamily="18" charset="0"/>
                <a:ea typeface="+mn-ea"/>
                <a:cs typeface="+mn-cs"/>
              </a:rPr>
              <a:t>Process B</a:t>
            </a:r>
          </a:p>
        </p:txBody>
      </p:sp>
      <p:sp>
        <p:nvSpPr>
          <p:cNvPr id="8" name="Rectangle 7"/>
          <p:cNvSpPr/>
          <p:nvPr/>
        </p:nvSpPr>
        <p:spPr bwMode="auto">
          <a:xfrm>
            <a:off x="4510036" y="5721281"/>
            <a:ext cx="1507252" cy="79382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2800" b="0" dirty="0">
                <a:solidFill>
                  <a:srgbClr val="000000"/>
                </a:solidFill>
                <a:latin typeface="Times New Roman" pitchFamily="18" charset="0"/>
                <a:ea typeface="+mn-ea"/>
                <a:cs typeface="+mn-cs"/>
              </a:rPr>
              <a:t>Process C</a:t>
            </a:r>
          </a:p>
        </p:txBody>
      </p:sp>
      <p:sp>
        <p:nvSpPr>
          <p:cNvPr id="9" name="Rectangle 8"/>
          <p:cNvSpPr/>
          <p:nvPr/>
        </p:nvSpPr>
        <p:spPr bwMode="auto">
          <a:xfrm>
            <a:off x="6439319" y="5711232"/>
            <a:ext cx="1507252" cy="79382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2800" b="0" dirty="0">
                <a:solidFill>
                  <a:srgbClr val="000000"/>
                </a:solidFill>
                <a:latin typeface="Times New Roman" pitchFamily="18" charset="0"/>
                <a:ea typeface="+mn-ea"/>
                <a:cs typeface="+mn-cs"/>
              </a:rPr>
              <a:t>Process D</a:t>
            </a:r>
          </a:p>
        </p:txBody>
      </p:sp>
      <p:sp>
        <p:nvSpPr>
          <p:cNvPr id="10" name="Rectangle 9"/>
          <p:cNvSpPr/>
          <p:nvPr/>
        </p:nvSpPr>
        <p:spPr bwMode="auto">
          <a:xfrm>
            <a:off x="8499231" y="4967654"/>
            <a:ext cx="1507252" cy="79382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2800" b="0" dirty="0">
                <a:solidFill>
                  <a:srgbClr val="000000"/>
                </a:solidFill>
                <a:latin typeface="Times New Roman" pitchFamily="18" charset="0"/>
                <a:ea typeface="+mn-ea"/>
                <a:cs typeface="+mn-cs"/>
              </a:rPr>
              <a:t>Process E</a:t>
            </a:r>
          </a:p>
        </p:txBody>
      </p:sp>
      <p:cxnSp>
        <p:nvCxnSpPr>
          <p:cNvPr id="12" name="Elbow Connector 11"/>
          <p:cNvCxnSpPr>
            <a:stCxn id="6" idx="3"/>
            <a:endCxn id="7" idx="1"/>
          </p:cNvCxnSpPr>
          <p:nvPr/>
        </p:nvCxnSpPr>
        <p:spPr bwMode="auto">
          <a:xfrm flipV="1">
            <a:off x="3955701" y="4711422"/>
            <a:ext cx="564382" cy="782096"/>
          </a:xfrm>
          <a:prstGeom prst="bentConnector3">
            <a:avLst>
              <a:gd name="adj1" fmla="val 50000"/>
            </a:avLst>
          </a:prstGeom>
          <a:solidFill>
            <a:schemeClr val="bg1"/>
          </a:solidFill>
          <a:ln w="38100" cap="flat" cmpd="sng" algn="ctr">
            <a:solidFill>
              <a:schemeClr val="tx1"/>
            </a:solidFill>
            <a:prstDash val="solid"/>
            <a:round/>
            <a:headEnd type="none" w="med" len="med"/>
            <a:tailEnd type="arrow"/>
          </a:ln>
          <a:effectLst/>
        </p:spPr>
      </p:cxnSp>
      <p:cxnSp>
        <p:nvCxnSpPr>
          <p:cNvPr id="14" name="Elbow Connector 13"/>
          <p:cNvCxnSpPr>
            <a:stCxn id="6" idx="3"/>
            <a:endCxn id="8" idx="1"/>
          </p:cNvCxnSpPr>
          <p:nvPr/>
        </p:nvCxnSpPr>
        <p:spPr bwMode="auto">
          <a:xfrm>
            <a:off x="3955702" y="5493519"/>
            <a:ext cx="554335" cy="624673"/>
          </a:xfrm>
          <a:prstGeom prst="bentConnector3">
            <a:avLst>
              <a:gd name="adj1" fmla="val 50000"/>
            </a:avLst>
          </a:prstGeom>
          <a:solidFill>
            <a:schemeClr val="bg1"/>
          </a:solidFill>
          <a:ln w="38100" cap="flat" cmpd="sng" algn="ctr">
            <a:solidFill>
              <a:schemeClr val="tx1"/>
            </a:solidFill>
            <a:prstDash val="solid"/>
            <a:round/>
            <a:headEnd type="none" w="med" len="med"/>
            <a:tailEnd type="arrow"/>
          </a:ln>
          <a:effectLst/>
        </p:spPr>
      </p:cxnSp>
      <p:cxnSp>
        <p:nvCxnSpPr>
          <p:cNvPr id="16" name="Straight Arrow Connector 15"/>
          <p:cNvCxnSpPr>
            <a:stCxn id="8" idx="3"/>
            <a:endCxn id="9" idx="1"/>
          </p:cNvCxnSpPr>
          <p:nvPr/>
        </p:nvCxnSpPr>
        <p:spPr bwMode="auto">
          <a:xfrm flipV="1">
            <a:off x="6017289" y="6108143"/>
            <a:ext cx="422031" cy="10049"/>
          </a:xfrm>
          <a:prstGeom prst="straightConnector1">
            <a:avLst/>
          </a:prstGeom>
          <a:solidFill>
            <a:schemeClr val="bg1"/>
          </a:solidFill>
          <a:ln w="38100" cap="flat" cmpd="sng" algn="ctr">
            <a:solidFill>
              <a:schemeClr val="tx1"/>
            </a:solidFill>
            <a:prstDash val="solid"/>
            <a:round/>
            <a:headEnd type="none" w="med" len="med"/>
            <a:tailEnd type="arrow"/>
          </a:ln>
          <a:effectLst/>
        </p:spPr>
      </p:cxnSp>
      <p:cxnSp>
        <p:nvCxnSpPr>
          <p:cNvPr id="18" name="Elbow Connector 17"/>
          <p:cNvCxnSpPr>
            <a:stCxn id="9" idx="3"/>
            <a:endCxn id="10" idx="1"/>
          </p:cNvCxnSpPr>
          <p:nvPr/>
        </p:nvCxnSpPr>
        <p:spPr bwMode="auto">
          <a:xfrm flipV="1">
            <a:off x="7946571" y="5364564"/>
            <a:ext cx="552660" cy="743578"/>
          </a:xfrm>
          <a:prstGeom prst="bentConnector3">
            <a:avLst>
              <a:gd name="adj1" fmla="val 50000"/>
            </a:avLst>
          </a:prstGeom>
          <a:solidFill>
            <a:schemeClr val="bg1"/>
          </a:solidFill>
          <a:ln w="38100" cap="flat" cmpd="sng" algn="ctr">
            <a:solidFill>
              <a:schemeClr val="tx1"/>
            </a:solidFill>
            <a:prstDash val="solid"/>
            <a:round/>
            <a:headEnd type="none" w="med" len="med"/>
            <a:tailEnd type="arrow"/>
          </a:ln>
          <a:effectLst/>
        </p:spPr>
      </p:cxnSp>
      <p:cxnSp>
        <p:nvCxnSpPr>
          <p:cNvPr id="20" name="Elbow Connector 19"/>
          <p:cNvCxnSpPr>
            <a:stCxn id="7" idx="3"/>
            <a:endCxn id="10" idx="1"/>
          </p:cNvCxnSpPr>
          <p:nvPr/>
        </p:nvCxnSpPr>
        <p:spPr bwMode="auto">
          <a:xfrm>
            <a:off x="6027335" y="4711422"/>
            <a:ext cx="2471896" cy="653142"/>
          </a:xfrm>
          <a:prstGeom prst="bentConnector3">
            <a:avLst>
              <a:gd name="adj1" fmla="val 50000"/>
            </a:avLst>
          </a:prstGeom>
          <a:solidFill>
            <a:schemeClr val="bg1"/>
          </a:solidFill>
          <a:ln w="38100" cap="flat" cmpd="sng" algn="ctr">
            <a:solidFill>
              <a:schemeClr val="tx1"/>
            </a:solidFill>
            <a:prstDash val="solid"/>
            <a:round/>
            <a:headEnd type="none" w="med" len="med"/>
            <a:tailEnd type="arrow"/>
          </a:ln>
          <a:effectLst/>
        </p:spPr>
      </p:cxn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2743200" y="1562100"/>
            <a:ext cx="6895133" cy="42037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Solution</a:t>
            </a:r>
          </a:p>
        </p:txBody>
      </p:sp>
      <p:sp>
        <p:nvSpPr>
          <p:cNvPr id="3" name="Content Placeholder 2"/>
          <p:cNvSpPr>
            <a:spLocks noGrp="1"/>
          </p:cNvSpPr>
          <p:nvPr>
            <p:ph idx="1"/>
          </p:nvPr>
        </p:nvSpPr>
        <p:spPr>
          <a:xfrm>
            <a:off x="1778000" y="5461000"/>
            <a:ext cx="8648700" cy="1028700"/>
          </a:xfrm>
        </p:spPr>
        <p:txBody>
          <a:bodyPr>
            <a:normAutofit fontScale="70000" lnSpcReduction="20000"/>
          </a:bodyPr>
          <a:lstStyle/>
          <a:p>
            <a:r>
              <a:rPr lang="en-US" dirty="0"/>
              <a:t>See </a:t>
            </a:r>
            <a:r>
              <a:rPr lang="en-US" dirty="0">
                <a:hlinkClick r:id="rId3"/>
              </a:rPr>
              <a:t>animation</a:t>
            </a:r>
            <a:endParaRPr lang="en-US" dirty="0"/>
          </a:p>
          <a:p>
            <a:r>
              <a:rPr lang="en-US" dirty="0"/>
              <a:t>Note: syntax here is slightly different: wait(</a:t>
            </a:r>
            <a:r>
              <a:rPr lang="en-US" dirty="0" err="1"/>
              <a:t>sem</a:t>
            </a:r>
            <a:r>
              <a:rPr lang="en-US" dirty="0"/>
              <a:t>)  and signal(</a:t>
            </a:r>
            <a:r>
              <a:rPr lang="en-US" dirty="0" err="1"/>
              <a:t>sem</a:t>
            </a:r>
            <a:r>
              <a:rPr lang="en-US" dirty="0"/>
              <a:t>) are used instead of </a:t>
            </a:r>
            <a:r>
              <a:rPr lang="en-US" dirty="0" err="1"/>
              <a:t>sem.P</a:t>
            </a:r>
            <a:r>
              <a:rPr lang="en-US" dirty="0"/>
              <a:t>() and </a:t>
            </a:r>
            <a:r>
              <a:rPr lang="en-US" dirty="0" err="1"/>
              <a:t>sem.V</a:t>
            </a:r>
            <a:r>
              <a:rPr lang="en-US" dirty="0"/>
              <a:t>().</a:t>
            </a:r>
          </a:p>
        </p:txBody>
      </p:sp>
      <p:sp>
        <p:nvSpPr>
          <p:cNvPr id="4" name="Slide Number Placeholder 3"/>
          <p:cNvSpPr>
            <a:spLocks noGrp="1"/>
          </p:cNvSpPr>
          <p:nvPr>
            <p:ph type="sldNum" sz="quarter" idx="10"/>
          </p:nvPr>
        </p:nvSpPr>
        <p:spPr/>
        <p:txBody>
          <a:bodyPr/>
          <a:lstStyle/>
          <a:p>
            <a:pPr>
              <a:defRPr/>
            </a:pPr>
            <a:fld id="{78997615-6873-405D-B80D-4D52F6DDA5E8}" type="slidenum">
              <a:rPr lang="en-US" altLang="zh-CN">
                <a:solidFill>
                  <a:srgbClr val="000000"/>
                </a:solidFill>
                <a:cs typeface="+mn-cs"/>
              </a:rPr>
              <a:pPr>
                <a:defRPr/>
              </a:pPr>
              <a:t>45</a:t>
            </a:fld>
            <a:endParaRPr lang="en-US" altLang="zh-CN" dirty="0">
              <a:solidFill>
                <a:srgbClr val="000000"/>
              </a:solidFill>
              <a:cs typeface="+mn-cs"/>
            </a:endParaRPr>
          </a:p>
        </p:txBody>
      </p:sp>
      <p:sp>
        <p:nvSpPr>
          <p:cNvPr id="5" name="Date Placeholder 4"/>
          <p:cNvSpPr>
            <a:spLocks noGrp="1"/>
          </p:cNvSpPr>
          <p:nvPr>
            <p:ph type="dt" sz="half" idx="4294967295"/>
          </p:nvPr>
        </p:nvSpPr>
        <p:spPr>
          <a:xfrm>
            <a:off x="1981200" y="6299200"/>
            <a:ext cx="4389438" cy="457200"/>
          </a:xfrm>
          <a:prstGeom prst="rect">
            <a:avLst/>
          </a:prstGeom>
        </p:spPr>
        <p:txBody>
          <a:bodyPr/>
          <a:lstStyle/>
          <a:p>
            <a:pPr algn="ctr">
              <a:defRPr/>
            </a:pPr>
            <a:endParaRPr lang="en-US" b="0" dirty="0">
              <a:solidFill>
                <a:srgbClr val="000000"/>
              </a:solidFill>
              <a:latin typeface="Times New Roman" pitchFamily="18" charset="0"/>
              <a:ea typeface="+mn-ea"/>
              <a:cs typeface="+mn-c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2850" name="Rectangle 2"/>
          <p:cNvSpPr>
            <a:spLocks noGrp="1" noChangeArrowheads="1"/>
          </p:cNvSpPr>
          <p:nvPr>
            <p:ph type="title"/>
          </p:nvPr>
        </p:nvSpPr>
        <p:spPr/>
        <p:txBody>
          <a:bodyPr/>
          <a:lstStyle/>
          <a:p>
            <a:r>
              <a:rPr lang="en-US"/>
              <a:t>Producer-consumer with a bounded buffer</a:t>
            </a:r>
          </a:p>
        </p:txBody>
      </p:sp>
      <p:sp>
        <p:nvSpPr>
          <p:cNvPr id="462851" name="Rectangle 3"/>
          <p:cNvSpPr>
            <a:spLocks noGrp="1" noChangeArrowheads="1"/>
          </p:cNvSpPr>
          <p:nvPr>
            <p:ph type="body" idx="1"/>
          </p:nvPr>
        </p:nvSpPr>
        <p:spPr>
          <a:xfrm>
            <a:off x="1524000" y="1851992"/>
            <a:ext cx="8763000" cy="4876800"/>
          </a:xfrm>
        </p:spPr>
        <p:txBody>
          <a:bodyPr>
            <a:normAutofit fontScale="85000" lnSpcReduction="10000"/>
          </a:bodyPr>
          <a:lstStyle/>
          <a:p>
            <a:pPr>
              <a:lnSpc>
                <a:spcPct val="80000"/>
              </a:lnSpc>
              <a:spcBef>
                <a:spcPct val="20000"/>
              </a:spcBef>
            </a:pPr>
            <a:r>
              <a:rPr lang="en-US" dirty="0"/>
              <a:t>Problem Definition</a:t>
            </a:r>
          </a:p>
          <a:p>
            <a:pPr lvl="1">
              <a:lnSpc>
                <a:spcPct val="80000"/>
              </a:lnSpc>
              <a:spcBef>
                <a:spcPct val="20000"/>
              </a:spcBef>
            </a:pPr>
            <a:r>
              <a:rPr lang="en-US" dirty="0"/>
              <a:t>Producer puts things into a shared buffer</a:t>
            </a:r>
          </a:p>
          <a:p>
            <a:pPr lvl="1">
              <a:lnSpc>
                <a:spcPct val="80000"/>
              </a:lnSpc>
              <a:spcBef>
                <a:spcPct val="20000"/>
              </a:spcBef>
            </a:pPr>
            <a:r>
              <a:rPr lang="en-US" dirty="0"/>
              <a:t>Consumer takes them out</a:t>
            </a:r>
          </a:p>
          <a:p>
            <a:pPr lvl="1">
              <a:lnSpc>
                <a:spcPct val="80000"/>
              </a:lnSpc>
              <a:spcBef>
                <a:spcPct val="20000"/>
              </a:spcBef>
            </a:pPr>
            <a:r>
              <a:rPr lang="en-US" dirty="0"/>
              <a:t>Need synchronization to coordinate producer/consumer</a:t>
            </a:r>
          </a:p>
          <a:p>
            <a:pPr>
              <a:lnSpc>
                <a:spcPct val="80000"/>
              </a:lnSpc>
              <a:spcBef>
                <a:spcPct val="20000"/>
              </a:spcBef>
            </a:pPr>
            <a:r>
              <a:rPr lang="en-US" dirty="0"/>
              <a:t>Don’t want producer and consumer to have to work in lockstep, so put a fixed-size buffer between them</a:t>
            </a:r>
          </a:p>
          <a:p>
            <a:pPr lvl="1">
              <a:lnSpc>
                <a:spcPct val="80000"/>
              </a:lnSpc>
              <a:spcBef>
                <a:spcPct val="20000"/>
              </a:spcBef>
            </a:pPr>
            <a:r>
              <a:rPr lang="en-US" dirty="0"/>
              <a:t>Need to synchronize access to this buffer</a:t>
            </a:r>
          </a:p>
          <a:p>
            <a:pPr lvl="1">
              <a:lnSpc>
                <a:spcPct val="80000"/>
              </a:lnSpc>
              <a:spcBef>
                <a:spcPct val="20000"/>
              </a:spcBef>
            </a:pPr>
            <a:r>
              <a:rPr lang="en-US" dirty="0"/>
              <a:t>Producer needs to wait if buffer is full</a:t>
            </a:r>
          </a:p>
          <a:p>
            <a:pPr lvl="1">
              <a:lnSpc>
                <a:spcPct val="80000"/>
              </a:lnSpc>
              <a:spcBef>
                <a:spcPct val="20000"/>
              </a:spcBef>
            </a:pPr>
            <a:r>
              <a:rPr lang="en-US" dirty="0"/>
              <a:t>Consumer needs to wait if buffer is empty</a:t>
            </a:r>
          </a:p>
          <a:p>
            <a:pPr>
              <a:lnSpc>
                <a:spcPct val="80000"/>
              </a:lnSpc>
              <a:spcBef>
                <a:spcPct val="20000"/>
              </a:spcBef>
            </a:pPr>
            <a:r>
              <a:rPr lang="en-US" dirty="0"/>
              <a:t>Example 1: GCC compiler</a:t>
            </a:r>
          </a:p>
          <a:p>
            <a:pPr lvl="1">
              <a:lnSpc>
                <a:spcPct val="80000"/>
              </a:lnSpc>
              <a:spcBef>
                <a:spcPct val="20000"/>
              </a:spcBef>
            </a:pPr>
            <a:r>
              <a:rPr lang="en-US" dirty="0" err="1"/>
              <a:t>cpp</a:t>
            </a:r>
            <a:r>
              <a:rPr lang="en-US" dirty="0"/>
              <a:t> | cc1 | cc2 | as | ld</a:t>
            </a:r>
          </a:p>
          <a:p>
            <a:pPr>
              <a:lnSpc>
                <a:spcPct val="80000"/>
              </a:lnSpc>
              <a:spcBef>
                <a:spcPct val="20000"/>
              </a:spcBef>
            </a:pPr>
            <a:r>
              <a:rPr lang="en-US" dirty="0"/>
              <a:t>Example 2: Coke machine</a:t>
            </a:r>
          </a:p>
          <a:p>
            <a:pPr lvl="1">
              <a:lnSpc>
                <a:spcPct val="80000"/>
              </a:lnSpc>
              <a:spcBef>
                <a:spcPct val="20000"/>
              </a:spcBef>
            </a:pPr>
            <a:r>
              <a:rPr lang="en-US" dirty="0"/>
              <a:t>Producer can put limited number of cokes in machine</a:t>
            </a:r>
          </a:p>
          <a:p>
            <a:pPr lvl="1">
              <a:lnSpc>
                <a:spcPct val="80000"/>
              </a:lnSpc>
              <a:spcBef>
                <a:spcPct val="20000"/>
              </a:spcBef>
            </a:pPr>
            <a:r>
              <a:rPr lang="en-US" dirty="0"/>
              <a:t>Consumer can’t take cokes out if machine is empty</a:t>
            </a:r>
          </a:p>
          <a:p>
            <a:pPr lvl="1">
              <a:lnSpc>
                <a:spcPct val="80000"/>
              </a:lnSpc>
              <a:spcBef>
                <a:spcPct val="20000"/>
              </a:spcBef>
            </a:pPr>
            <a:endParaRPr lang="en-US" dirty="0"/>
          </a:p>
        </p:txBody>
      </p:sp>
      <p:grpSp>
        <p:nvGrpSpPr>
          <p:cNvPr id="2" name="Group 10"/>
          <p:cNvGrpSpPr>
            <a:grpSpLocks/>
          </p:cNvGrpSpPr>
          <p:nvPr/>
        </p:nvGrpSpPr>
        <p:grpSpPr bwMode="auto">
          <a:xfrm>
            <a:off x="5681869" y="1288774"/>
            <a:ext cx="4724400" cy="838200"/>
            <a:chOff x="1392" y="624"/>
            <a:chExt cx="2976" cy="528"/>
          </a:xfrm>
        </p:grpSpPr>
        <p:sp>
          <p:nvSpPr>
            <p:cNvPr id="462852" name="Rectangle 4"/>
            <p:cNvSpPr>
              <a:spLocks noChangeArrowheads="1"/>
            </p:cNvSpPr>
            <p:nvPr/>
          </p:nvSpPr>
          <p:spPr bwMode="auto">
            <a:xfrm>
              <a:off x="1392" y="624"/>
              <a:ext cx="864" cy="528"/>
            </a:xfrm>
            <a:prstGeom prst="rect">
              <a:avLst/>
            </a:prstGeom>
            <a:solidFill>
              <a:srgbClr val="FF66CC"/>
            </a:solidFill>
            <a:ln w="38100" algn="ctr">
              <a:solidFill>
                <a:schemeClr val="tx1"/>
              </a:solidFill>
              <a:miter lim="800000"/>
              <a:headEnd/>
              <a:tailEnd/>
            </a:ln>
            <a:effectLst/>
          </p:spPr>
          <p:txBody>
            <a:bodyPr wrap="none" anchor="ctr"/>
            <a:lstStyle/>
            <a:p>
              <a:pPr algn="ctr"/>
              <a:r>
                <a:rPr lang="en-US" b="0">
                  <a:solidFill>
                    <a:srgbClr val="000000"/>
                  </a:solidFill>
                  <a:latin typeface="Times New Roman" pitchFamily="18" charset="0"/>
                  <a:ea typeface="+mn-ea"/>
                  <a:cs typeface="+mn-cs"/>
                </a:rPr>
                <a:t>Producer</a:t>
              </a:r>
            </a:p>
          </p:txBody>
        </p:sp>
        <p:sp>
          <p:nvSpPr>
            <p:cNvPr id="462853" name="Rectangle 5"/>
            <p:cNvSpPr>
              <a:spLocks noChangeArrowheads="1"/>
            </p:cNvSpPr>
            <p:nvPr/>
          </p:nvSpPr>
          <p:spPr bwMode="auto">
            <a:xfrm>
              <a:off x="3504" y="624"/>
              <a:ext cx="864" cy="528"/>
            </a:xfrm>
            <a:prstGeom prst="rect">
              <a:avLst/>
            </a:prstGeom>
            <a:solidFill>
              <a:srgbClr val="FF66CC"/>
            </a:solidFill>
            <a:ln w="38100" algn="ctr">
              <a:solidFill>
                <a:schemeClr val="tx1"/>
              </a:solidFill>
              <a:miter lim="800000"/>
              <a:headEnd/>
              <a:tailEnd/>
            </a:ln>
            <a:effectLst/>
          </p:spPr>
          <p:txBody>
            <a:bodyPr wrap="none" anchor="ctr"/>
            <a:lstStyle/>
            <a:p>
              <a:pPr algn="ctr"/>
              <a:r>
                <a:rPr lang="en-US" b="0">
                  <a:solidFill>
                    <a:srgbClr val="000000"/>
                  </a:solidFill>
                  <a:latin typeface="Times New Roman" pitchFamily="18" charset="0"/>
                  <a:ea typeface="+mn-ea"/>
                  <a:cs typeface="+mn-cs"/>
                </a:rPr>
                <a:t>Consumer</a:t>
              </a:r>
            </a:p>
          </p:txBody>
        </p:sp>
        <p:sp>
          <p:nvSpPr>
            <p:cNvPr id="462855" name="Rectangle 7"/>
            <p:cNvSpPr>
              <a:spLocks noChangeArrowheads="1"/>
            </p:cNvSpPr>
            <p:nvPr/>
          </p:nvSpPr>
          <p:spPr bwMode="auto">
            <a:xfrm>
              <a:off x="2592" y="720"/>
              <a:ext cx="576" cy="336"/>
            </a:xfrm>
            <a:prstGeom prst="rect">
              <a:avLst/>
            </a:prstGeom>
            <a:solidFill>
              <a:schemeClr val="accent1"/>
            </a:solidFill>
            <a:ln w="38100" algn="ctr">
              <a:solidFill>
                <a:schemeClr val="tx1"/>
              </a:solidFill>
              <a:miter lim="800000"/>
              <a:headEnd/>
              <a:tailEnd/>
            </a:ln>
            <a:effectLst/>
          </p:spPr>
          <p:txBody>
            <a:bodyPr wrap="none" anchor="ctr"/>
            <a:lstStyle/>
            <a:p>
              <a:pPr algn="ctr"/>
              <a:r>
                <a:rPr lang="en-US" b="0">
                  <a:solidFill>
                    <a:srgbClr val="000000"/>
                  </a:solidFill>
                  <a:latin typeface="Times New Roman" pitchFamily="18" charset="0"/>
                  <a:ea typeface="+mn-ea"/>
                  <a:cs typeface="+mn-cs"/>
                </a:rPr>
                <a:t>Buffer</a:t>
              </a:r>
            </a:p>
          </p:txBody>
        </p:sp>
        <p:sp>
          <p:nvSpPr>
            <p:cNvPr id="462856" name="Line 8"/>
            <p:cNvSpPr>
              <a:spLocks noChangeShapeType="1"/>
            </p:cNvSpPr>
            <p:nvPr/>
          </p:nvSpPr>
          <p:spPr bwMode="auto">
            <a:xfrm>
              <a:off x="2256" y="888"/>
              <a:ext cx="336" cy="0"/>
            </a:xfrm>
            <a:prstGeom prst="line">
              <a:avLst/>
            </a:prstGeom>
            <a:noFill/>
            <a:ln w="76200">
              <a:solidFill>
                <a:schemeClr val="tx1"/>
              </a:solidFill>
              <a:round/>
              <a:headEn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462857" name="Line 9"/>
            <p:cNvSpPr>
              <a:spLocks noChangeShapeType="1"/>
            </p:cNvSpPr>
            <p:nvPr/>
          </p:nvSpPr>
          <p:spPr bwMode="auto">
            <a:xfrm>
              <a:off x="3168" y="888"/>
              <a:ext cx="336" cy="0"/>
            </a:xfrm>
            <a:prstGeom prst="line">
              <a:avLst/>
            </a:prstGeom>
            <a:noFill/>
            <a:ln w="76200">
              <a:solidFill>
                <a:schemeClr val="tx1"/>
              </a:solidFill>
              <a:round/>
              <a:headEn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grpSp>
      <p:pic>
        <p:nvPicPr>
          <p:cNvPr id="462859" name="Picture 11"/>
          <p:cNvPicPr>
            <a:picLocks noChangeAspect="1" noChangeArrowheads="1"/>
          </p:cNvPicPr>
          <p:nvPr/>
        </p:nvPicPr>
        <p:blipFill>
          <a:blip r:embed="rId3" cstate="print"/>
          <a:srcRect/>
          <a:stretch>
            <a:fillRect/>
          </a:stretch>
        </p:blipFill>
        <p:spPr bwMode="auto">
          <a:xfrm>
            <a:off x="8557592" y="4164496"/>
            <a:ext cx="1409700" cy="1476375"/>
          </a:xfrm>
          <a:prstGeom prst="rect">
            <a:avLst/>
          </a:prstGeom>
          <a:noFill/>
          <a:ln w="38100" algn="ctr">
            <a:noFill/>
            <a:miter lim="800000"/>
            <a:headEnd/>
            <a:tailEnd/>
          </a:ln>
          <a:effectLst/>
        </p:spPr>
      </p:pic>
      <p:sp>
        <p:nvSpPr>
          <p:cNvPr id="11" name="Slide Number Placeholder 3"/>
          <p:cNvSpPr>
            <a:spLocks noGrp="1"/>
          </p:cNvSpPr>
          <p:nvPr>
            <p:ph type="sldNum" sz="quarter" idx="10"/>
          </p:nvPr>
        </p:nvSpPr>
        <p:spPr>
          <a:xfrm>
            <a:off x="8077200" y="6299200"/>
            <a:ext cx="2133600" cy="457200"/>
          </a:xfrm>
        </p:spPr>
        <p:txBody>
          <a:bodyPr/>
          <a:lstStyle/>
          <a:p>
            <a:pPr>
              <a:defRPr/>
            </a:pPr>
            <a:fld id="{78997615-6873-405D-B80D-4D52F6DDA5E8}" type="slidenum">
              <a:rPr lang="en-US" altLang="zh-CN">
                <a:solidFill>
                  <a:srgbClr val="000000"/>
                </a:solidFill>
                <a:cs typeface="+mn-cs"/>
              </a:rPr>
              <a:pPr>
                <a:defRPr/>
              </a:pPr>
              <a:t>46</a:t>
            </a:fld>
            <a:endParaRPr lang="en-US" altLang="zh-CN" dirty="0">
              <a:solidFill>
                <a:srgbClr val="000000"/>
              </a:solidFill>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62851">
                                            <p:txEl>
                                              <p:pRg st="0" end="0"/>
                                            </p:txEl>
                                          </p:spTgt>
                                        </p:tgtEl>
                                        <p:attrNameLst>
                                          <p:attrName>style.visibility</p:attrName>
                                        </p:attrNameLst>
                                      </p:cBhvr>
                                      <p:to>
                                        <p:strVal val="visible"/>
                                      </p:to>
                                    </p:set>
                                    <p:anim calcmode="lin" valueType="num">
                                      <p:cBhvr additive="base">
                                        <p:cTn id="7" dur="500" fill="hold"/>
                                        <p:tgtEl>
                                          <p:spTgt spid="46285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6285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62851">
                                            <p:txEl>
                                              <p:pRg st="1" end="1"/>
                                            </p:txEl>
                                          </p:spTgt>
                                        </p:tgtEl>
                                        <p:attrNameLst>
                                          <p:attrName>style.visibility</p:attrName>
                                        </p:attrNameLst>
                                      </p:cBhvr>
                                      <p:to>
                                        <p:strVal val="visible"/>
                                      </p:to>
                                    </p:set>
                                    <p:anim calcmode="lin" valueType="num">
                                      <p:cBhvr additive="base">
                                        <p:cTn id="11" dur="500" fill="hold"/>
                                        <p:tgtEl>
                                          <p:spTgt spid="462851">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462851">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62851">
                                            <p:txEl>
                                              <p:pRg st="2" end="2"/>
                                            </p:txEl>
                                          </p:spTgt>
                                        </p:tgtEl>
                                        <p:attrNameLst>
                                          <p:attrName>style.visibility</p:attrName>
                                        </p:attrNameLst>
                                      </p:cBhvr>
                                      <p:to>
                                        <p:strVal val="visible"/>
                                      </p:to>
                                    </p:set>
                                    <p:anim calcmode="lin" valueType="num">
                                      <p:cBhvr additive="base">
                                        <p:cTn id="15" dur="500" fill="hold"/>
                                        <p:tgtEl>
                                          <p:spTgt spid="462851">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462851">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462851">
                                            <p:txEl>
                                              <p:pRg st="3" end="3"/>
                                            </p:txEl>
                                          </p:spTgt>
                                        </p:tgtEl>
                                        <p:attrNameLst>
                                          <p:attrName>style.visibility</p:attrName>
                                        </p:attrNameLst>
                                      </p:cBhvr>
                                      <p:to>
                                        <p:strVal val="visible"/>
                                      </p:to>
                                    </p:set>
                                    <p:anim calcmode="lin" valueType="num">
                                      <p:cBhvr additive="base">
                                        <p:cTn id="19" dur="500" fill="hold"/>
                                        <p:tgtEl>
                                          <p:spTgt spid="462851">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62851">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1+#ppt_w/2"/>
                                          </p:val>
                                        </p:tav>
                                        <p:tav tm="100000">
                                          <p:val>
                                            <p:strVal val="#ppt_x"/>
                                          </p:val>
                                        </p:tav>
                                      </p:tavLst>
                                    </p:anim>
                                    <p:anim calcmode="lin" valueType="num">
                                      <p:cBhvr additive="base">
                                        <p:cTn id="2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462851">
                                            <p:txEl>
                                              <p:pRg st="4" end="4"/>
                                            </p:txEl>
                                          </p:spTgt>
                                        </p:tgtEl>
                                        <p:attrNameLst>
                                          <p:attrName>style.visibility</p:attrName>
                                        </p:attrNameLst>
                                      </p:cBhvr>
                                      <p:to>
                                        <p:strVal val="visible"/>
                                      </p:to>
                                    </p:set>
                                    <p:anim calcmode="lin" valueType="num">
                                      <p:cBhvr additive="base">
                                        <p:cTn id="29" dur="500" fill="hold"/>
                                        <p:tgtEl>
                                          <p:spTgt spid="462851">
                                            <p:txEl>
                                              <p:pRg st="4" end="4"/>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462851">
                                            <p:txEl>
                                              <p:pRg st="4" end="4"/>
                                            </p:txEl>
                                          </p:spTgt>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462851">
                                            <p:txEl>
                                              <p:pRg st="5" end="5"/>
                                            </p:txEl>
                                          </p:spTgt>
                                        </p:tgtEl>
                                        <p:attrNameLst>
                                          <p:attrName>style.visibility</p:attrName>
                                        </p:attrNameLst>
                                      </p:cBhvr>
                                      <p:to>
                                        <p:strVal val="visible"/>
                                      </p:to>
                                    </p:set>
                                    <p:anim calcmode="lin" valueType="num">
                                      <p:cBhvr additive="base">
                                        <p:cTn id="33" dur="500" fill="hold"/>
                                        <p:tgtEl>
                                          <p:spTgt spid="462851">
                                            <p:txEl>
                                              <p:pRg st="5" end="5"/>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462851">
                                            <p:txEl>
                                              <p:pRg st="5" end="5"/>
                                            </p:txEl>
                                          </p:spTgt>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462851">
                                            <p:txEl>
                                              <p:pRg st="6" end="6"/>
                                            </p:txEl>
                                          </p:spTgt>
                                        </p:tgtEl>
                                        <p:attrNameLst>
                                          <p:attrName>style.visibility</p:attrName>
                                        </p:attrNameLst>
                                      </p:cBhvr>
                                      <p:to>
                                        <p:strVal val="visible"/>
                                      </p:to>
                                    </p:set>
                                    <p:anim calcmode="lin" valueType="num">
                                      <p:cBhvr additive="base">
                                        <p:cTn id="37" dur="500" fill="hold"/>
                                        <p:tgtEl>
                                          <p:spTgt spid="462851">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462851">
                                            <p:txEl>
                                              <p:pRg st="6" end="6"/>
                                            </p:txEl>
                                          </p:spTgt>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462851">
                                            <p:txEl>
                                              <p:pRg st="7" end="7"/>
                                            </p:txEl>
                                          </p:spTgt>
                                        </p:tgtEl>
                                        <p:attrNameLst>
                                          <p:attrName>style.visibility</p:attrName>
                                        </p:attrNameLst>
                                      </p:cBhvr>
                                      <p:to>
                                        <p:strVal val="visible"/>
                                      </p:to>
                                    </p:set>
                                    <p:anim calcmode="lin" valueType="num">
                                      <p:cBhvr additive="base">
                                        <p:cTn id="41" dur="500" fill="hold"/>
                                        <p:tgtEl>
                                          <p:spTgt spid="462851">
                                            <p:txEl>
                                              <p:pRg st="7" end="7"/>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462851">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462851">
                                            <p:txEl>
                                              <p:pRg st="8" end="8"/>
                                            </p:txEl>
                                          </p:spTgt>
                                        </p:tgtEl>
                                        <p:attrNameLst>
                                          <p:attrName>style.visibility</p:attrName>
                                        </p:attrNameLst>
                                      </p:cBhvr>
                                      <p:to>
                                        <p:strVal val="visible"/>
                                      </p:to>
                                    </p:set>
                                    <p:anim calcmode="lin" valueType="num">
                                      <p:cBhvr additive="base">
                                        <p:cTn id="47" dur="500" fill="hold"/>
                                        <p:tgtEl>
                                          <p:spTgt spid="462851">
                                            <p:txEl>
                                              <p:pRg st="8" end="8"/>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462851">
                                            <p:txEl>
                                              <p:pRg st="8" end="8"/>
                                            </p:txEl>
                                          </p:spTgt>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462851">
                                            <p:txEl>
                                              <p:pRg st="9" end="9"/>
                                            </p:txEl>
                                          </p:spTgt>
                                        </p:tgtEl>
                                        <p:attrNameLst>
                                          <p:attrName>style.visibility</p:attrName>
                                        </p:attrNameLst>
                                      </p:cBhvr>
                                      <p:to>
                                        <p:strVal val="visible"/>
                                      </p:to>
                                    </p:set>
                                    <p:anim calcmode="lin" valueType="num">
                                      <p:cBhvr additive="base">
                                        <p:cTn id="51" dur="500" fill="hold"/>
                                        <p:tgtEl>
                                          <p:spTgt spid="462851">
                                            <p:txEl>
                                              <p:pRg st="9" end="9"/>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462851">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grpId="0" nodeType="clickEffect">
                                  <p:stCondLst>
                                    <p:cond delay="0"/>
                                  </p:stCondLst>
                                  <p:childTnLst>
                                    <p:set>
                                      <p:cBhvr>
                                        <p:cTn id="56" dur="1" fill="hold">
                                          <p:stCondLst>
                                            <p:cond delay="0"/>
                                          </p:stCondLst>
                                        </p:cTn>
                                        <p:tgtEl>
                                          <p:spTgt spid="462851">
                                            <p:txEl>
                                              <p:pRg st="10" end="10"/>
                                            </p:txEl>
                                          </p:spTgt>
                                        </p:tgtEl>
                                        <p:attrNameLst>
                                          <p:attrName>style.visibility</p:attrName>
                                        </p:attrNameLst>
                                      </p:cBhvr>
                                      <p:to>
                                        <p:strVal val="visible"/>
                                      </p:to>
                                    </p:set>
                                    <p:anim calcmode="lin" valueType="num">
                                      <p:cBhvr additive="base">
                                        <p:cTn id="57" dur="500" fill="hold"/>
                                        <p:tgtEl>
                                          <p:spTgt spid="462851">
                                            <p:txEl>
                                              <p:pRg st="10" end="10"/>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462851">
                                            <p:txEl>
                                              <p:pRg st="10" end="10"/>
                                            </p:txEl>
                                          </p:spTgt>
                                        </p:tgtEl>
                                        <p:attrNameLst>
                                          <p:attrName>ppt_y</p:attrName>
                                        </p:attrNameLst>
                                      </p:cBhvr>
                                      <p:tavLst>
                                        <p:tav tm="0">
                                          <p:val>
                                            <p:strVal val="#ppt_y"/>
                                          </p:val>
                                        </p:tav>
                                        <p:tav tm="100000">
                                          <p:val>
                                            <p:strVal val="#ppt_y"/>
                                          </p:val>
                                        </p:tav>
                                      </p:tavLst>
                                    </p:anim>
                                  </p:childTnLst>
                                </p:cTn>
                              </p:par>
                              <p:par>
                                <p:cTn id="59" presetID="2" presetClass="entr" presetSubtype="2" fill="hold" grpId="0" nodeType="withEffect">
                                  <p:stCondLst>
                                    <p:cond delay="0"/>
                                  </p:stCondLst>
                                  <p:childTnLst>
                                    <p:set>
                                      <p:cBhvr>
                                        <p:cTn id="60" dur="1" fill="hold">
                                          <p:stCondLst>
                                            <p:cond delay="0"/>
                                          </p:stCondLst>
                                        </p:cTn>
                                        <p:tgtEl>
                                          <p:spTgt spid="462851">
                                            <p:txEl>
                                              <p:pRg st="11" end="11"/>
                                            </p:txEl>
                                          </p:spTgt>
                                        </p:tgtEl>
                                        <p:attrNameLst>
                                          <p:attrName>style.visibility</p:attrName>
                                        </p:attrNameLst>
                                      </p:cBhvr>
                                      <p:to>
                                        <p:strVal val="visible"/>
                                      </p:to>
                                    </p:set>
                                    <p:anim calcmode="lin" valueType="num">
                                      <p:cBhvr additive="base">
                                        <p:cTn id="61" dur="500" fill="hold"/>
                                        <p:tgtEl>
                                          <p:spTgt spid="462851">
                                            <p:txEl>
                                              <p:pRg st="11" end="11"/>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462851">
                                            <p:txEl>
                                              <p:pRg st="11" end="11"/>
                                            </p:txEl>
                                          </p:spTgt>
                                        </p:tgtEl>
                                        <p:attrNameLst>
                                          <p:attrName>ppt_y</p:attrName>
                                        </p:attrNameLst>
                                      </p:cBhvr>
                                      <p:tavLst>
                                        <p:tav tm="0">
                                          <p:val>
                                            <p:strVal val="#ppt_y"/>
                                          </p:val>
                                        </p:tav>
                                        <p:tav tm="100000">
                                          <p:val>
                                            <p:strVal val="#ppt_y"/>
                                          </p:val>
                                        </p:tav>
                                      </p:tavLst>
                                    </p:anim>
                                  </p:childTnLst>
                                </p:cTn>
                              </p:par>
                              <p:par>
                                <p:cTn id="63" presetID="2" presetClass="entr" presetSubtype="2" fill="hold" grpId="0" nodeType="withEffect">
                                  <p:stCondLst>
                                    <p:cond delay="0"/>
                                  </p:stCondLst>
                                  <p:childTnLst>
                                    <p:set>
                                      <p:cBhvr>
                                        <p:cTn id="64" dur="1" fill="hold">
                                          <p:stCondLst>
                                            <p:cond delay="0"/>
                                          </p:stCondLst>
                                        </p:cTn>
                                        <p:tgtEl>
                                          <p:spTgt spid="462851">
                                            <p:txEl>
                                              <p:pRg st="12" end="12"/>
                                            </p:txEl>
                                          </p:spTgt>
                                        </p:tgtEl>
                                        <p:attrNameLst>
                                          <p:attrName>style.visibility</p:attrName>
                                        </p:attrNameLst>
                                      </p:cBhvr>
                                      <p:to>
                                        <p:strVal val="visible"/>
                                      </p:to>
                                    </p:set>
                                    <p:anim calcmode="lin" valueType="num">
                                      <p:cBhvr additive="base">
                                        <p:cTn id="65" dur="500" fill="hold"/>
                                        <p:tgtEl>
                                          <p:spTgt spid="462851">
                                            <p:txEl>
                                              <p:pRg st="12" end="12"/>
                                            </p:txEl>
                                          </p:spTgt>
                                        </p:tgtEl>
                                        <p:attrNameLst>
                                          <p:attrName>ppt_x</p:attrName>
                                        </p:attrNameLst>
                                      </p:cBhvr>
                                      <p:tavLst>
                                        <p:tav tm="0">
                                          <p:val>
                                            <p:strVal val="1+#ppt_w/2"/>
                                          </p:val>
                                        </p:tav>
                                        <p:tav tm="100000">
                                          <p:val>
                                            <p:strVal val="#ppt_x"/>
                                          </p:val>
                                        </p:tav>
                                      </p:tavLst>
                                    </p:anim>
                                    <p:anim calcmode="lin" valueType="num">
                                      <p:cBhvr additive="base">
                                        <p:cTn id="66" dur="500" fill="hold"/>
                                        <p:tgtEl>
                                          <p:spTgt spid="462851">
                                            <p:txEl>
                                              <p:pRg st="12" end="12"/>
                                            </p:txEl>
                                          </p:spTgt>
                                        </p:tgtEl>
                                        <p:attrNameLst>
                                          <p:attrName>ppt_y</p:attrName>
                                        </p:attrNameLst>
                                      </p:cBhvr>
                                      <p:tavLst>
                                        <p:tav tm="0">
                                          <p:val>
                                            <p:strVal val="#ppt_y"/>
                                          </p:val>
                                        </p:tav>
                                        <p:tav tm="100000">
                                          <p:val>
                                            <p:strVal val="#ppt_y"/>
                                          </p:val>
                                        </p:tav>
                                      </p:tavLst>
                                    </p:anim>
                                  </p:childTnLst>
                                </p:cTn>
                              </p:par>
                              <p:par>
                                <p:cTn id="67" presetID="2" presetClass="entr" presetSubtype="2" fill="hold" nodeType="withEffect">
                                  <p:stCondLst>
                                    <p:cond delay="0"/>
                                  </p:stCondLst>
                                  <p:childTnLst>
                                    <p:set>
                                      <p:cBhvr>
                                        <p:cTn id="68" dur="1" fill="hold">
                                          <p:stCondLst>
                                            <p:cond delay="0"/>
                                          </p:stCondLst>
                                        </p:cTn>
                                        <p:tgtEl>
                                          <p:spTgt spid="462859"/>
                                        </p:tgtEl>
                                        <p:attrNameLst>
                                          <p:attrName>style.visibility</p:attrName>
                                        </p:attrNameLst>
                                      </p:cBhvr>
                                      <p:to>
                                        <p:strVal val="visible"/>
                                      </p:to>
                                    </p:set>
                                    <p:anim calcmode="lin" valueType="num">
                                      <p:cBhvr additive="base">
                                        <p:cTn id="69" dur="500" fill="hold"/>
                                        <p:tgtEl>
                                          <p:spTgt spid="462859"/>
                                        </p:tgtEl>
                                        <p:attrNameLst>
                                          <p:attrName>ppt_x</p:attrName>
                                        </p:attrNameLst>
                                      </p:cBhvr>
                                      <p:tavLst>
                                        <p:tav tm="0">
                                          <p:val>
                                            <p:strVal val="1+#ppt_w/2"/>
                                          </p:val>
                                        </p:tav>
                                        <p:tav tm="100000">
                                          <p:val>
                                            <p:strVal val="#ppt_x"/>
                                          </p:val>
                                        </p:tav>
                                      </p:tavLst>
                                    </p:anim>
                                    <p:anim calcmode="lin" valueType="num">
                                      <p:cBhvr additive="base">
                                        <p:cTn id="70" dur="500" fill="hold"/>
                                        <p:tgtEl>
                                          <p:spTgt spid="4628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2851"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lstStyle/>
          <a:p>
            <a:r>
              <a:rPr lang="en-US" dirty="0"/>
              <a:t>Correctness Constraints for Solution</a:t>
            </a:r>
          </a:p>
        </p:txBody>
      </p:sp>
      <p:sp>
        <p:nvSpPr>
          <p:cNvPr id="463875" name="Rectangle 3"/>
          <p:cNvSpPr>
            <a:spLocks noGrp="1" noChangeArrowheads="1"/>
          </p:cNvSpPr>
          <p:nvPr>
            <p:ph type="body" idx="1"/>
          </p:nvPr>
        </p:nvSpPr>
        <p:spPr>
          <a:xfrm>
            <a:off x="1627188" y="1602658"/>
            <a:ext cx="8915400" cy="4886633"/>
          </a:xfrm>
        </p:spPr>
        <p:txBody>
          <a:bodyPr>
            <a:normAutofit fontScale="77500" lnSpcReduction="20000"/>
          </a:bodyPr>
          <a:lstStyle/>
          <a:p>
            <a:pPr>
              <a:lnSpc>
                <a:spcPct val="80000"/>
              </a:lnSpc>
            </a:pPr>
            <a:r>
              <a:rPr lang="en-US" dirty="0"/>
              <a:t>Correctness Constraints:</a:t>
            </a:r>
          </a:p>
          <a:p>
            <a:pPr lvl="1">
              <a:lnSpc>
                <a:spcPct val="80000"/>
              </a:lnSpc>
            </a:pPr>
            <a:r>
              <a:rPr lang="en-US" dirty="0"/>
              <a:t>Consumer must wait for producer to fill buffers, if none full (scheduling constraint)</a:t>
            </a:r>
          </a:p>
          <a:p>
            <a:pPr lvl="1">
              <a:lnSpc>
                <a:spcPct val="80000"/>
              </a:lnSpc>
            </a:pPr>
            <a:r>
              <a:rPr lang="en-US" dirty="0"/>
              <a:t>Producer must wait for consumer to empty buffers, if all full (scheduling constraint)</a:t>
            </a:r>
          </a:p>
          <a:p>
            <a:pPr lvl="1">
              <a:lnSpc>
                <a:spcPct val="80000"/>
              </a:lnSpc>
            </a:pPr>
            <a:r>
              <a:rPr lang="en-US" dirty="0"/>
              <a:t>Only one thread can manipulate buffer queue at a time (mutual exclusion)</a:t>
            </a:r>
          </a:p>
          <a:p>
            <a:pPr>
              <a:lnSpc>
                <a:spcPct val="80000"/>
              </a:lnSpc>
            </a:pPr>
            <a:r>
              <a:rPr lang="en-US" dirty="0"/>
              <a:t>Remember why we need mutual exclusion</a:t>
            </a:r>
          </a:p>
          <a:p>
            <a:pPr lvl="1">
              <a:lnSpc>
                <a:spcPct val="80000"/>
              </a:lnSpc>
            </a:pPr>
            <a:r>
              <a:rPr lang="en-US" dirty="0"/>
              <a:t>Because computers are stupid</a:t>
            </a:r>
          </a:p>
          <a:p>
            <a:pPr lvl="1">
              <a:lnSpc>
                <a:spcPct val="80000"/>
              </a:lnSpc>
            </a:pPr>
            <a:r>
              <a:rPr lang="en-US" dirty="0"/>
              <a:t>Imagine if in real life: the delivery person is filling the machine and somebody comes up and tries to stick their money into the machine</a:t>
            </a:r>
          </a:p>
          <a:p>
            <a:pPr>
              <a:lnSpc>
                <a:spcPct val="80000"/>
              </a:lnSpc>
            </a:pPr>
            <a:r>
              <a:rPr lang="en-US" dirty="0"/>
              <a:t>General rule of thumb: </a:t>
            </a:r>
            <a:r>
              <a:rPr lang="en-US" dirty="0">
                <a:solidFill>
                  <a:schemeClr val="hlink"/>
                </a:solidFill>
              </a:rPr>
              <a:t>Use a separate semaphore for each constraint</a:t>
            </a:r>
          </a:p>
          <a:p>
            <a:pPr lvl="1">
              <a:lnSpc>
                <a:spcPct val="80000"/>
              </a:lnSpc>
            </a:pPr>
            <a:r>
              <a:rPr lang="en-US" sz="2600" dirty="0">
                <a:latin typeface="Courier New" pitchFamily="49" charset="0"/>
              </a:rPr>
              <a:t>Semaphore </a:t>
            </a:r>
            <a:r>
              <a:rPr lang="en-US" sz="2600" dirty="0" err="1">
                <a:latin typeface="Courier New" pitchFamily="49" charset="0"/>
              </a:rPr>
              <a:t>fullBuffers</a:t>
            </a:r>
            <a:r>
              <a:rPr lang="en-US" sz="2600" dirty="0">
                <a:latin typeface="Courier New" pitchFamily="49" charset="0"/>
              </a:rPr>
              <a:t>; // consumer’s constraint</a:t>
            </a:r>
          </a:p>
          <a:p>
            <a:pPr lvl="1">
              <a:lnSpc>
                <a:spcPct val="80000"/>
              </a:lnSpc>
            </a:pPr>
            <a:r>
              <a:rPr lang="en-US" sz="2600" dirty="0">
                <a:latin typeface="Courier New" pitchFamily="49" charset="0"/>
              </a:rPr>
              <a:t>Semaphore </a:t>
            </a:r>
            <a:r>
              <a:rPr lang="en-US" sz="2600" dirty="0" err="1">
                <a:latin typeface="Courier New" pitchFamily="49" charset="0"/>
              </a:rPr>
              <a:t>emptyBuffers</a:t>
            </a:r>
            <a:r>
              <a:rPr lang="en-US" sz="2600" dirty="0">
                <a:latin typeface="Courier New" pitchFamily="49" charset="0"/>
              </a:rPr>
              <a:t>;// producer’s constraint</a:t>
            </a:r>
          </a:p>
          <a:p>
            <a:pPr lvl="1">
              <a:lnSpc>
                <a:spcPct val="80000"/>
              </a:lnSpc>
            </a:pPr>
            <a:r>
              <a:rPr lang="en-US" sz="2600" dirty="0">
                <a:latin typeface="Courier New" pitchFamily="49" charset="0"/>
              </a:rPr>
              <a:t>Semaphore </a:t>
            </a:r>
            <a:r>
              <a:rPr lang="en-US" sz="2600" dirty="0" err="1">
                <a:latin typeface="Courier New" pitchFamily="49" charset="0"/>
              </a:rPr>
              <a:t>mutex</a:t>
            </a:r>
            <a:r>
              <a:rPr lang="en-US" sz="2600" dirty="0">
                <a:latin typeface="Courier New" pitchFamily="49" charset="0"/>
              </a:rPr>
              <a:t>;       // mutual exclusion</a:t>
            </a:r>
          </a:p>
        </p:txBody>
      </p:sp>
      <p:sp>
        <p:nvSpPr>
          <p:cNvPr id="4" name="Slide Number Placeholder 3"/>
          <p:cNvSpPr>
            <a:spLocks noGrp="1"/>
          </p:cNvSpPr>
          <p:nvPr>
            <p:ph type="sldNum" sz="quarter" idx="10"/>
          </p:nvPr>
        </p:nvSpPr>
        <p:spPr>
          <a:xfrm>
            <a:off x="8077200" y="6299200"/>
            <a:ext cx="2133600" cy="457200"/>
          </a:xfrm>
        </p:spPr>
        <p:txBody>
          <a:bodyPr/>
          <a:lstStyle/>
          <a:p>
            <a:pPr>
              <a:defRPr/>
            </a:pPr>
            <a:fld id="{78997615-6873-405D-B80D-4D52F6DDA5E8}" type="slidenum">
              <a:rPr lang="en-US" altLang="zh-CN">
                <a:solidFill>
                  <a:srgbClr val="000000"/>
                </a:solidFill>
                <a:cs typeface="+mn-cs"/>
              </a:rPr>
              <a:pPr>
                <a:defRPr/>
              </a:pPr>
              <a:t>47</a:t>
            </a:fld>
            <a:endParaRPr lang="en-US" altLang="zh-CN" dirty="0">
              <a:solidFill>
                <a:srgbClr val="000000"/>
              </a:solidFill>
              <a:cs typeface="+mn-cs"/>
            </a:endParaRP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Grp="1" noChangeArrowheads="1"/>
          </p:cNvSpPr>
          <p:nvPr>
            <p:ph type="title"/>
          </p:nvPr>
        </p:nvSpPr>
        <p:spPr/>
        <p:txBody>
          <a:bodyPr/>
          <a:lstStyle/>
          <a:p>
            <a:r>
              <a:rPr lang="en-US" dirty="0"/>
              <a:t>Solution to Bounded Buffer Problem with Semaphores</a:t>
            </a:r>
          </a:p>
        </p:txBody>
      </p:sp>
      <p:sp>
        <p:nvSpPr>
          <p:cNvPr id="464899" name="Rectangle 3"/>
          <p:cNvSpPr>
            <a:spLocks noGrp="1" noChangeArrowheads="1"/>
          </p:cNvSpPr>
          <p:nvPr>
            <p:ph type="body" idx="1"/>
          </p:nvPr>
        </p:nvSpPr>
        <p:spPr>
          <a:xfrm>
            <a:off x="1689100" y="1573161"/>
            <a:ext cx="8915400" cy="5284839"/>
          </a:xfrm>
        </p:spPr>
        <p:txBody>
          <a:bodyPr>
            <a:normAutofit lnSpcReduction="10000"/>
          </a:bodyPr>
          <a:lstStyle/>
          <a:p>
            <a:pPr>
              <a:lnSpc>
                <a:spcPct val="80000"/>
              </a:lnSpc>
              <a:buNone/>
              <a:tabLst>
                <a:tab pos="801688" algn="l"/>
                <a:tab pos="1139825" algn="l"/>
                <a:tab pos="1541463" algn="l"/>
                <a:tab pos="4284663" algn="l"/>
              </a:tabLst>
            </a:pPr>
            <a:r>
              <a:rPr lang="en-US" sz="2000" dirty="0">
                <a:latin typeface="Courier New" pitchFamily="49" charset="0"/>
              </a:rPr>
              <a:t>	Semaphore </a:t>
            </a:r>
            <a:r>
              <a:rPr lang="en-US" sz="2000" dirty="0" err="1">
                <a:latin typeface="Courier New" pitchFamily="49" charset="0"/>
              </a:rPr>
              <a:t>fullBuffer</a:t>
            </a:r>
            <a:r>
              <a:rPr lang="en-US" sz="2000" dirty="0">
                <a:latin typeface="Courier New" pitchFamily="49" charset="0"/>
              </a:rPr>
              <a:t> = 0; 	// Initially, no coke</a:t>
            </a:r>
          </a:p>
          <a:p>
            <a:pPr>
              <a:lnSpc>
                <a:spcPct val="80000"/>
              </a:lnSpc>
              <a:buNone/>
              <a:tabLst>
                <a:tab pos="801688" algn="l"/>
                <a:tab pos="1139825" algn="l"/>
                <a:tab pos="1541463" algn="l"/>
                <a:tab pos="4284663" algn="l"/>
              </a:tabLst>
            </a:pPr>
            <a:r>
              <a:rPr lang="en-US" sz="2000" dirty="0">
                <a:latin typeface="Courier New" pitchFamily="49" charset="0"/>
              </a:rPr>
              <a:t>	Semaphore </a:t>
            </a:r>
            <a:r>
              <a:rPr lang="en-US" sz="2000" dirty="0" err="1">
                <a:latin typeface="Courier New" pitchFamily="49" charset="0"/>
              </a:rPr>
              <a:t>emptyBuffers</a:t>
            </a:r>
            <a:r>
              <a:rPr lang="en-US" sz="2000" dirty="0">
                <a:latin typeface="Courier New" pitchFamily="49" charset="0"/>
              </a:rPr>
              <a:t> = </a:t>
            </a:r>
            <a:r>
              <a:rPr lang="en-US" sz="2000" dirty="0" err="1">
                <a:latin typeface="Courier New" pitchFamily="49" charset="0"/>
              </a:rPr>
              <a:t>numBuffers</a:t>
            </a:r>
            <a:r>
              <a:rPr lang="en-US" sz="2000" dirty="0">
                <a:latin typeface="Courier New" pitchFamily="49" charset="0"/>
              </a:rPr>
              <a:t>;</a:t>
            </a:r>
            <a:br>
              <a:rPr lang="en-US" sz="2000" dirty="0">
                <a:latin typeface="Courier New" pitchFamily="49" charset="0"/>
              </a:rPr>
            </a:br>
            <a:r>
              <a:rPr lang="en-US" sz="2000" dirty="0">
                <a:latin typeface="Courier New" pitchFamily="49" charset="0"/>
              </a:rPr>
              <a:t>				// Initially, num empty slots</a:t>
            </a:r>
          </a:p>
          <a:p>
            <a:pPr>
              <a:lnSpc>
                <a:spcPct val="80000"/>
              </a:lnSpc>
              <a:buNone/>
              <a:tabLst>
                <a:tab pos="801688" algn="l"/>
                <a:tab pos="1139825" algn="l"/>
                <a:tab pos="1541463" algn="l"/>
                <a:tab pos="4284663" algn="l"/>
              </a:tabLst>
            </a:pPr>
            <a:r>
              <a:rPr lang="en-US" sz="2000" dirty="0">
                <a:latin typeface="Courier New" pitchFamily="49" charset="0"/>
              </a:rPr>
              <a:t>	Semaphore </a:t>
            </a:r>
            <a:r>
              <a:rPr lang="en-US" sz="2000" dirty="0" err="1">
                <a:latin typeface="Courier New" pitchFamily="49" charset="0"/>
              </a:rPr>
              <a:t>mutex</a:t>
            </a:r>
            <a:r>
              <a:rPr lang="en-US" sz="2000" dirty="0">
                <a:latin typeface="Courier New" pitchFamily="49" charset="0"/>
              </a:rPr>
              <a:t> = 1;	// No one using machine</a:t>
            </a:r>
          </a:p>
          <a:p>
            <a:pPr>
              <a:lnSpc>
                <a:spcPct val="80000"/>
              </a:lnSpc>
              <a:buNone/>
              <a:tabLst>
                <a:tab pos="801688" algn="l"/>
                <a:tab pos="1139825" algn="l"/>
                <a:tab pos="1541463" algn="l"/>
                <a:tab pos="4284663" algn="l"/>
              </a:tabLst>
            </a:pPr>
            <a:br>
              <a:rPr lang="en-US" sz="2000" dirty="0">
                <a:latin typeface="Courier New" pitchFamily="49" charset="0"/>
              </a:rPr>
            </a:br>
            <a:r>
              <a:rPr lang="en-US" sz="2000" dirty="0">
                <a:latin typeface="Courier New" pitchFamily="49" charset="0"/>
              </a:rPr>
              <a:t>Producer(item) {</a:t>
            </a:r>
            <a:br>
              <a:rPr lang="en-US" sz="2000" dirty="0">
                <a:latin typeface="Courier New" pitchFamily="49" charset="0"/>
              </a:rPr>
            </a:br>
            <a:r>
              <a:rPr lang="en-US" sz="2000" dirty="0">
                <a:latin typeface="Courier New" pitchFamily="49" charset="0"/>
              </a:rPr>
              <a:t>	</a:t>
            </a:r>
            <a:r>
              <a:rPr lang="en-US" sz="2000" dirty="0" err="1">
                <a:latin typeface="Courier New" pitchFamily="49" charset="0"/>
              </a:rPr>
              <a:t>emptyBuffers.P</a:t>
            </a:r>
            <a:r>
              <a:rPr lang="en-US" sz="2000" dirty="0">
                <a:latin typeface="Courier New" pitchFamily="49" charset="0"/>
              </a:rPr>
              <a:t>();	// Wait until space</a:t>
            </a:r>
            <a:br>
              <a:rPr lang="en-US" sz="2000" dirty="0">
                <a:latin typeface="Courier New" pitchFamily="49" charset="0"/>
              </a:rPr>
            </a:br>
            <a:r>
              <a:rPr lang="en-US" sz="2000" dirty="0">
                <a:latin typeface="Courier New" pitchFamily="49" charset="0"/>
              </a:rPr>
              <a:t>	</a:t>
            </a:r>
            <a:r>
              <a:rPr lang="en-US" sz="2000" dirty="0" err="1">
                <a:latin typeface="Courier New" pitchFamily="49" charset="0"/>
              </a:rPr>
              <a:t>mutex.P</a:t>
            </a:r>
            <a:r>
              <a:rPr lang="en-US" sz="2000" dirty="0">
                <a:latin typeface="Courier New" pitchFamily="49" charset="0"/>
              </a:rPr>
              <a:t>();	// Wait until buffer free</a:t>
            </a:r>
            <a:br>
              <a:rPr lang="en-US" sz="2000" dirty="0">
                <a:latin typeface="Courier New" pitchFamily="49" charset="0"/>
              </a:rPr>
            </a:br>
            <a:r>
              <a:rPr lang="en-US" sz="2000" dirty="0">
                <a:latin typeface="Courier New" pitchFamily="49" charset="0"/>
              </a:rPr>
              <a:t>	</a:t>
            </a:r>
            <a:r>
              <a:rPr lang="en-US" sz="2000" dirty="0" err="1">
                <a:solidFill>
                  <a:schemeClr val="hlink"/>
                </a:solidFill>
                <a:latin typeface="Courier New" pitchFamily="49" charset="0"/>
              </a:rPr>
              <a:t>Enqueue</a:t>
            </a:r>
            <a:r>
              <a:rPr lang="en-US" sz="2000" dirty="0">
                <a:solidFill>
                  <a:schemeClr val="hlink"/>
                </a:solidFill>
                <a:latin typeface="Courier New" pitchFamily="49" charset="0"/>
              </a:rPr>
              <a:t>(item);</a:t>
            </a:r>
            <a:br>
              <a:rPr lang="en-US" sz="2000" dirty="0">
                <a:latin typeface="Courier New" pitchFamily="49" charset="0"/>
              </a:rPr>
            </a:br>
            <a:r>
              <a:rPr lang="en-US" sz="2000" dirty="0">
                <a:latin typeface="Courier New" pitchFamily="49" charset="0"/>
              </a:rPr>
              <a:t>	</a:t>
            </a:r>
            <a:r>
              <a:rPr lang="en-US" sz="2000" dirty="0" err="1">
                <a:latin typeface="Courier New" pitchFamily="49" charset="0"/>
              </a:rPr>
              <a:t>mutex.V</a:t>
            </a:r>
            <a:r>
              <a:rPr lang="en-US" sz="2000" dirty="0">
                <a:latin typeface="Courier New" pitchFamily="49" charset="0"/>
              </a:rPr>
              <a:t>();</a:t>
            </a:r>
            <a:br>
              <a:rPr lang="en-US" sz="2000" dirty="0">
                <a:latin typeface="Courier New" pitchFamily="49" charset="0"/>
              </a:rPr>
            </a:br>
            <a:r>
              <a:rPr lang="en-US" sz="2000" dirty="0">
                <a:latin typeface="Courier New" pitchFamily="49" charset="0"/>
              </a:rPr>
              <a:t>	</a:t>
            </a:r>
            <a:r>
              <a:rPr lang="en-US" sz="2000" dirty="0" err="1">
                <a:latin typeface="Courier New" pitchFamily="49" charset="0"/>
              </a:rPr>
              <a:t>fullBuffers.V</a:t>
            </a:r>
            <a:r>
              <a:rPr lang="en-US" sz="2000" dirty="0">
                <a:latin typeface="Courier New" pitchFamily="49" charset="0"/>
              </a:rPr>
              <a:t>();	// Tell consumers there is</a:t>
            </a:r>
            <a:br>
              <a:rPr lang="en-US" sz="2000" dirty="0">
                <a:latin typeface="Courier New" pitchFamily="49" charset="0"/>
              </a:rPr>
            </a:br>
            <a:r>
              <a:rPr lang="en-US" sz="2000" dirty="0">
                <a:latin typeface="Courier New" pitchFamily="49" charset="0"/>
              </a:rPr>
              <a:t>				// more coke</a:t>
            </a:r>
            <a:br>
              <a:rPr lang="en-US" sz="2000" dirty="0">
                <a:latin typeface="Courier New" pitchFamily="49" charset="0"/>
              </a:rPr>
            </a:br>
            <a:r>
              <a:rPr lang="en-US" sz="2000" dirty="0">
                <a:latin typeface="Courier New" pitchFamily="49" charset="0"/>
              </a:rPr>
              <a:t>}</a:t>
            </a:r>
          </a:p>
          <a:p>
            <a:pPr>
              <a:lnSpc>
                <a:spcPct val="80000"/>
              </a:lnSpc>
              <a:buNone/>
              <a:tabLst>
                <a:tab pos="801688" algn="l"/>
                <a:tab pos="1139825" algn="l"/>
                <a:tab pos="1541463" algn="l"/>
                <a:tab pos="4284663" algn="l"/>
              </a:tabLst>
            </a:pPr>
            <a:r>
              <a:rPr lang="en-US" sz="2000" dirty="0">
                <a:latin typeface="Courier New" pitchFamily="49" charset="0"/>
              </a:rPr>
              <a:t>	Consumer() {</a:t>
            </a:r>
            <a:br>
              <a:rPr lang="en-US" sz="2000" dirty="0">
                <a:latin typeface="Courier New" pitchFamily="49" charset="0"/>
              </a:rPr>
            </a:br>
            <a:r>
              <a:rPr lang="en-US" sz="2000" dirty="0">
                <a:latin typeface="Courier New" pitchFamily="49" charset="0"/>
              </a:rPr>
              <a:t>	</a:t>
            </a:r>
            <a:r>
              <a:rPr lang="en-US" sz="2000" dirty="0" err="1">
                <a:latin typeface="Courier New" pitchFamily="49" charset="0"/>
              </a:rPr>
              <a:t>fullBuffers.P</a:t>
            </a:r>
            <a:r>
              <a:rPr lang="en-US" sz="2000" dirty="0">
                <a:latin typeface="Courier New" pitchFamily="49" charset="0"/>
              </a:rPr>
              <a:t>();	// Check if there’s a coke</a:t>
            </a:r>
            <a:br>
              <a:rPr lang="en-US" sz="2000" dirty="0">
                <a:latin typeface="Courier New" pitchFamily="49" charset="0"/>
              </a:rPr>
            </a:br>
            <a:r>
              <a:rPr lang="en-US" sz="2000" dirty="0">
                <a:latin typeface="Courier New" pitchFamily="49" charset="0"/>
              </a:rPr>
              <a:t>	</a:t>
            </a:r>
            <a:r>
              <a:rPr lang="en-US" sz="2000" dirty="0" err="1">
                <a:latin typeface="Courier New" pitchFamily="49" charset="0"/>
              </a:rPr>
              <a:t>mutex.P</a:t>
            </a:r>
            <a:r>
              <a:rPr lang="en-US" sz="2000" dirty="0">
                <a:latin typeface="Courier New" pitchFamily="49" charset="0"/>
              </a:rPr>
              <a:t>();	// Wait until machine free</a:t>
            </a:r>
            <a:br>
              <a:rPr lang="en-US" sz="2000" dirty="0">
                <a:latin typeface="Courier New" pitchFamily="49" charset="0"/>
              </a:rPr>
            </a:br>
            <a:r>
              <a:rPr lang="en-US" sz="2000" dirty="0">
                <a:latin typeface="Courier New" pitchFamily="49" charset="0"/>
              </a:rPr>
              <a:t>	</a:t>
            </a:r>
            <a:r>
              <a:rPr lang="en-US" sz="2000" dirty="0">
                <a:solidFill>
                  <a:schemeClr val="hlink"/>
                </a:solidFill>
                <a:latin typeface="Courier New" pitchFamily="49" charset="0"/>
              </a:rPr>
              <a:t>item = </a:t>
            </a:r>
            <a:r>
              <a:rPr lang="en-US" sz="2000" dirty="0" err="1">
                <a:solidFill>
                  <a:schemeClr val="hlink"/>
                </a:solidFill>
                <a:latin typeface="Courier New" pitchFamily="49" charset="0"/>
              </a:rPr>
              <a:t>Dequeue</a:t>
            </a:r>
            <a:r>
              <a:rPr lang="en-US" sz="2000" dirty="0">
                <a:solidFill>
                  <a:schemeClr val="hlink"/>
                </a:solidFill>
                <a:latin typeface="Courier New" pitchFamily="49" charset="0"/>
              </a:rPr>
              <a:t>();</a:t>
            </a:r>
            <a:br>
              <a:rPr lang="en-US" sz="2000" dirty="0">
                <a:latin typeface="Courier New" pitchFamily="49" charset="0"/>
              </a:rPr>
            </a:br>
            <a:r>
              <a:rPr lang="en-US" sz="2000" dirty="0">
                <a:latin typeface="Courier New" pitchFamily="49" charset="0"/>
              </a:rPr>
              <a:t>	</a:t>
            </a:r>
            <a:r>
              <a:rPr lang="en-US" sz="2000" dirty="0" err="1">
                <a:latin typeface="Courier New" pitchFamily="49" charset="0"/>
              </a:rPr>
              <a:t>mutex.V</a:t>
            </a:r>
            <a:r>
              <a:rPr lang="en-US" sz="2000" dirty="0">
                <a:latin typeface="Courier New" pitchFamily="49" charset="0"/>
              </a:rPr>
              <a:t>();</a:t>
            </a:r>
            <a:br>
              <a:rPr lang="en-US" sz="2000" dirty="0">
                <a:latin typeface="Courier New" pitchFamily="49" charset="0"/>
              </a:rPr>
            </a:br>
            <a:r>
              <a:rPr lang="en-US" sz="2000" dirty="0">
                <a:latin typeface="Courier New" pitchFamily="49" charset="0"/>
              </a:rPr>
              <a:t>	</a:t>
            </a:r>
            <a:r>
              <a:rPr lang="en-US" sz="2000" dirty="0" err="1">
                <a:latin typeface="Courier New" pitchFamily="49" charset="0"/>
              </a:rPr>
              <a:t>emptyBuffers.V</a:t>
            </a:r>
            <a:r>
              <a:rPr lang="en-US" sz="2000" dirty="0">
                <a:latin typeface="Courier New" pitchFamily="49" charset="0"/>
              </a:rPr>
              <a:t>();	// tell producer need more</a:t>
            </a:r>
            <a:br>
              <a:rPr lang="en-US" sz="2000" dirty="0">
                <a:latin typeface="Courier New" pitchFamily="49" charset="0"/>
              </a:rPr>
            </a:br>
            <a:r>
              <a:rPr lang="en-US" sz="2000" dirty="0">
                <a:latin typeface="Courier New" pitchFamily="49" charset="0"/>
              </a:rPr>
              <a:t>	return item;</a:t>
            </a:r>
            <a:br>
              <a:rPr lang="en-US" sz="2000" dirty="0">
                <a:latin typeface="Courier New" pitchFamily="49" charset="0"/>
              </a:rPr>
            </a:br>
            <a:r>
              <a:rPr lang="en-US" sz="2000" dirty="0">
                <a:latin typeface="Courier New" pitchFamily="49" charset="0"/>
              </a:rPr>
              <a:t>}</a:t>
            </a:r>
            <a:br>
              <a:rPr lang="en-US" sz="2000" dirty="0">
                <a:latin typeface="Courier New" pitchFamily="49" charset="0"/>
              </a:rPr>
            </a:br>
            <a:endParaRPr lang="en-US" sz="2000" dirty="0">
              <a:latin typeface="Courier New" pitchFamily="49" charset="0"/>
            </a:endParaRPr>
          </a:p>
        </p:txBody>
      </p:sp>
      <p:sp>
        <p:nvSpPr>
          <p:cNvPr id="4" name="Slide Number Placeholder 3"/>
          <p:cNvSpPr>
            <a:spLocks noGrp="1"/>
          </p:cNvSpPr>
          <p:nvPr>
            <p:ph type="sldNum" sz="quarter" idx="10"/>
          </p:nvPr>
        </p:nvSpPr>
        <p:spPr>
          <a:xfrm>
            <a:off x="8077200" y="6299200"/>
            <a:ext cx="2133600" cy="457200"/>
          </a:xfrm>
        </p:spPr>
        <p:txBody>
          <a:bodyPr/>
          <a:lstStyle/>
          <a:p>
            <a:pPr>
              <a:defRPr/>
            </a:pPr>
            <a:fld id="{78997615-6873-405D-B80D-4D52F6DDA5E8}" type="slidenum">
              <a:rPr lang="en-US" altLang="zh-CN">
                <a:solidFill>
                  <a:srgbClr val="000000"/>
                </a:solidFill>
                <a:cs typeface="+mn-cs"/>
              </a:rPr>
              <a:pPr>
                <a:defRPr/>
              </a:pPr>
              <a:t>48</a:t>
            </a:fld>
            <a:endParaRPr lang="en-US" altLang="zh-CN" dirty="0">
              <a:solidFill>
                <a:srgbClr val="000000"/>
              </a:solidFill>
              <a:cs typeface="+mn-cs"/>
            </a:endParaRP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en-US"/>
              <a:t>Discussion about Solution</a:t>
            </a:r>
          </a:p>
        </p:txBody>
      </p:sp>
      <p:sp>
        <p:nvSpPr>
          <p:cNvPr id="465923" name="Rectangle 3"/>
          <p:cNvSpPr>
            <a:spLocks noGrp="1" noChangeArrowheads="1"/>
          </p:cNvSpPr>
          <p:nvPr>
            <p:ph type="body" idx="1"/>
          </p:nvPr>
        </p:nvSpPr>
        <p:spPr>
          <a:xfrm>
            <a:off x="1818967" y="1474839"/>
            <a:ext cx="8534400" cy="5105400"/>
          </a:xfrm>
        </p:spPr>
        <p:txBody>
          <a:bodyPr>
            <a:normAutofit fontScale="92500" lnSpcReduction="20000"/>
          </a:bodyPr>
          <a:lstStyle/>
          <a:p>
            <a:r>
              <a:rPr lang="en-US" dirty="0"/>
              <a:t>Why asymmetry?</a:t>
            </a:r>
          </a:p>
          <a:p>
            <a:pPr lvl="1"/>
            <a:r>
              <a:rPr lang="en-US" dirty="0"/>
              <a:t>Producer does: </a:t>
            </a:r>
          </a:p>
          <a:p>
            <a:pPr lvl="2"/>
            <a:r>
              <a:rPr lang="en-US" dirty="0" err="1">
                <a:latin typeface="Courier New" pitchFamily="49" charset="0"/>
              </a:rPr>
              <a:t>emptyBuffer.P</a:t>
            </a:r>
            <a:r>
              <a:rPr lang="en-US" dirty="0">
                <a:latin typeface="Courier New" pitchFamily="49" charset="0"/>
              </a:rPr>
              <a:t>(), </a:t>
            </a:r>
            <a:r>
              <a:rPr lang="en-US" dirty="0" err="1">
                <a:latin typeface="Courier New" pitchFamily="49" charset="0"/>
              </a:rPr>
              <a:t>fullBuffer.V</a:t>
            </a:r>
            <a:r>
              <a:rPr lang="en-US" dirty="0">
                <a:latin typeface="Courier New" pitchFamily="49" charset="0"/>
              </a:rPr>
              <a:t>()</a:t>
            </a:r>
            <a:endParaRPr lang="en-US" dirty="0"/>
          </a:p>
          <a:p>
            <a:pPr lvl="1"/>
            <a:r>
              <a:rPr lang="en-US" dirty="0"/>
              <a:t>Consumer does: </a:t>
            </a:r>
          </a:p>
          <a:p>
            <a:pPr lvl="2"/>
            <a:r>
              <a:rPr lang="en-US" dirty="0" err="1">
                <a:latin typeface="Courier New" pitchFamily="49" charset="0"/>
              </a:rPr>
              <a:t>fullBuffer.P</a:t>
            </a:r>
            <a:r>
              <a:rPr lang="en-US" dirty="0">
                <a:latin typeface="Courier New" pitchFamily="49" charset="0"/>
              </a:rPr>
              <a:t>(), </a:t>
            </a:r>
            <a:r>
              <a:rPr lang="en-US" dirty="0" err="1">
                <a:latin typeface="Courier New" pitchFamily="49" charset="0"/>
              </a:rPr>
              <a:t>emptyBuffer.V</a:t>
            </a:r>
            <a:r>
              <a:rPr lang="en-US" dirty="0">
                <a:latin typeface="Courier New" pitchFamily="49" charset="0"/>
              </a:rPr>
              <a:t>()</a:t>
            </a:r>
          </a:p>
          <a:p>
            <a:r>
              <a:rPr lang="en-US" dirty="0"/>
              <a:t>Is order of P’s important?</a:t>
            </a:r>
          </a:p>
          <a:p>
            <a:pPr lvl="1"/>
            <a:r>
              <a:rPr lang="en-US" dirty="0"/>
              <a:t>Yes!  Can cause deadlock: thread holds </a:t>
            </a:r>
            <a:r>
              <a:rPr lang="en-US" dirty="0" err="1"/>
              <a:t>mutex</a:t>
            </a:r>
            <a:r>
              <a:rPr lang="en-US" dirty="0"/>
              <a:t> and goes to sleep</a:t>
            </a:r>
          </a:p>
          <a:p>
            <a:r>
              <a:rPr lang="en-US" dirty="0"/>
              <a:t>Is order of V’s important?</a:t>
            </a:r>
          </a:p>
          <a:p>
            <a:pPr lvl="1"/>
            <a:r>
              <a:rPr lang="en-US" dirty="0"/>
              <a:t>No, except that it might affect scheduling efficiency</a:t>
            </a:r>
          </a:p>
          <a:p>
            <a:r>
              <a:rPr lang="en-US" dirty="0"/>
              <a:t>What if we have 2 producers or 2 consumers?</a:t>
            </a:r>
          </a:p>
          <a:p>
            <a:pPr lvl="1"/>
            <a:r>
              <a:rPr lang="en-US" dirty="0"/>
              <a:t>Code still works!</a:t>
            </a:r>
          </a:p>
          <a:p>
            <a:pPr lvl="1"/>
            <a:endParaRPr lang="en-US" dirty="0"/>
          </a:p>
        </p:txBody>
      </p:sp>
      <p:sp>
        <p:nvSpPr>
          <p:cNvPr id="4" name="Slide Number Placeholder 3"/>
          <p:cNvSpPr>
            <a:spLocks noGrp="1"/>
          </p:cNvSpPr>
          <p:nvPr>
            <p:ph type="sldNum" sz="quarter" idx="10"/>
          </p:nvPr>
        </p:nvSpPr>
        <p:spPr>
          <a:xfrm>
            <a:off x="8077200" y="6299200"/>
            <a:ext cx="2133600" cy="457200"/>
          </a:xfrm>
        </p:spPr>
        <p:txBody>
          <a:bodyPr/>
          <a:lstStyle/>
          <a:p>
            <a:pPr>
              <a:defRPr/>
            </a:pPr>
            <a:fld id="{78997615-6873-405D-B80D-4D52F6DDA5E8}" type="slidenum">
              <a:rPr lang="en-US" altLang="zh-CN">
                <a:solidFill>
                  <a:srgbClr val="000000"/>
                </a:solidFill>
                <a:cs typeface="+mn-cs"/>
              </a:rPr>
              <a:pPr>
                <a:defRPr/>
              </a:pPr>
              <a:t>49</a:t>
            </a:fld>
            <a:endParaRPr lang="en-US" altLang="zh-CN" dirty="0">
              <a:solidFill>
                <a:srgbClr val="000000"/>
              </a:solidFill>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65923">
                                            <p:txEl>
                                              <p:pRg st="0" end="0"/>
                                            </p:txEl>
                                          </p:spTgt>
                                        </p:tgtEl>
                                        <p:attrNameLst>
                                          <p:attrName>style.visibility</p:attrName>
                                        </p:attrNameLst>
                                      </p:cBhvr>
                                      <p:to>
                                        <p:strVal val="visible"/>
                                      </p:to>
                                    </p:set>
                                    <p:anim calcmode="lin" valueType="num">
                                      <p:cBhvr additive="base">
                                        <p:cTn id="7" dur="500" fill="hold"/>
                                        <p:tgtEl>
                                          <p:spTgt spid="46592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659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65923">
                                            <p:txEl>
                                              <p:pRg st="1" end="1"/>
                                            </p:txEl>
                                          </p:spTgt>
                                        </p:tgtEl>
                                        <p:attrNameLst>
                                          <p:attrName>style.visibility</p:attrName>
                                        </p:attrNameLst>
                                      </p:cBhvr>
                                      <p:to>
                                        <p:strVal val="visible"/>
                                      </p:to>
                                    </p:set>
                                    <p:anim calcmode="lin" valueType="num">
                                      <p:cBhvr additive="base">
                                        <p:cTn id="13" dur="500" fill="hold"/>
                                        <p:tgtEl>
                                          <p:spTgt spid="46592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465923">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465923">
                                            <p:txEl>
                                              <p:pRg st="2" end="2"/>
                                            </p:txEl>
                                          </p:spTgt>
                                        </p:tgtEl>
                                        <p:attrNameLst>
                                          <p:attrName>style.visibility</p:attrName>
                                        </p:attrNameLst>
                                      </p:cBhvr>
                                      <p:to>
                                        <p:strVal val="visible"/>
                                      </p:to>
                                    </p:set>
                                    <p:anim calcmode="lin" valueType="num">
                                      <p:cBhvr additive="base">
                                        <p:cTn id="17" dur="500" fill="hold"/>
                                        <p:tgtEl>
                                          <p:spTgt spid="465923">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46592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465923">
                                            <p:txEl>
                                              <p:pRg st="3" end="3"/>
                                            </p:txEl>
                                          </p:spTgt>
                                        </p:tgtEl>
                                        <p:attrNameLst>
                                          <p:attrName>style.visibility</p:attrName>
                                        </p:attrNameLst>
                                      </p:cBhvr>
                                      <p:to>
                                        <p:strVal val="visible"/>
                                      </p:to>
                                    </p:set>
                                    <p:anim calcmode="lin" valueType="num">
                                      <p:cBhvr additive="base">
                                        <p:cTn id="23" dur="500" fill="hold"/>
                                        <p:tgtEl>
                                          <p:spTgt spid="465923">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465923">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465923">
                                            <p:txEl>
                                              <p:pRg st="4" end="4"/>
                                            </p:txEl>
                                          </p:spTgt>
                                        </p:tgtEl>
                                        <p:attrNameLst>
                                          <p:attrName>style.visibility</p:attrName>
                                        </p:attrNameLst>
                                      </p:cBhvr>
                                      <p:to>
                                        <p:strVal val="visible"/>
                                      </p:to>
                                    </p:set>
                                    <p:anim calcmode="lin" valueType="num">
                                      <p:cBhvr additive="base">
                                        <p:cTn id="27" dur="500" fill="hold"/>
                                        <p:tgtEl>
                                          <p:spTgt spid="465923">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46592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465923">
                                            <p:txEl>
                                              <p:pRg st="5" end="5"/>
                                            </p:txEl>
                                          </p:spTgt>
                                        </p:tgtEl>
                                        <p:attrNameLst>
                                          <p:attrName>style.visibility</p:attrName>
                                        </p:attrNameLst>
                                      </p:cBhvr>
                                      <p:to>
                                        <p:strVal val="visible"/>
                                      </p:to>
                                    </p:set>
                                    <p:anim calcmode="lin" valueType="num">
                                      <p:cBhvr additive="base">
                                        <p:cTn id="33" dur="500" fill="hold"/>
                                        <p:tgtEl>
                                          <p:spTgt spid="465923">
                                            <p:txEl>
                                              <p:pRg st="5" end="5"/>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46592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465923">
                                            <p:txEl>
                                              <p:pRg st="6" end="6"/>
                                            </p:txEl>
                                          </p:spTgt>
                                        </p:tgtEl>
                                        <p:attrNameLst>
                                          <p:attrName>style.visibility</p:attrName>
                                        </p:attrNameLst>
                                      </p:cBhvr>
                                      <p:to>
                                        <p:strVal val="visible"/>
                                      </p:to>
                                    </p:set>
                                    <p:anim calcmode="lin" valueType="num">
                                      <p:cBhvr additive="base">
                                        <p:cTn id="39" dur="500" fill="hold"/>
                                        <p:tgtEl>
                                          <p:spTgt spid="465923">
                                            <p:txEl>
                                              <p:pRg st="6" end="6"/>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46592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465923">
                                            <p:txEl>
                                              <p:pRg st="7" end="7"/>
                                            </p:txEl>
                                          </p:spTgt>
                                        </p:tgtEl>
                                        <p:attrNameLst>
                                          <p:attrName>style.visibility</p:attrName>
                                        </p:attrNameLst>
                                      </p:cBhvr>
                                      <p:to>
                                        <p:strVal val="visible"/>
                                      </p:to>
                                    </p:set>
                                    <p:anim calcmode="lin" valueType="num">
                                      <p:cBhvr additive="base">
                                        <p:cTn id="45" dur="500" fill="hold"/>
                                        <p:tgtEl>
                                          <p:spTgt spid="465923">
                                            <p:txEl>
                                              <p:pRg st="7" end="7"/>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46592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465923">
                                            <p:txEl>
                                              <p:pRg st="8" end="8"/>
                                            </p:txEl>
                                          </p:spTgt>
                                        </p:tgtEl>
                                        <p:attrNameLst>
                                          <p:attrName>style.visibility</p:attrName>
                                        </p:attrNameLst>
                                      </p:cBhvr>
                                      <p:to>
                                        <p:strVal val="visible"/>
                                      </p:to>
                                    </p:set>
                                    <p:anim calcmode="lin" valueType="num">
                                      <p:cBhvr additive="base">
                                        <p:cTn id="51" dur="500" fill="hold"/>
                                        <p:tgtEl>
                                          <p:spTgt spid="465923">
                                            <p:txEl>
                                              <p:pRg st="8" end="8"/>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46592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grpId="0" nodeType="clickEffect">
                                  <p:stCondLst>
                                    <p:cond delay="0"/>
                                  </p:stCondLst>
                                  <p:childTnLst>
                                    <p:set>
                                      <p:cBhvr>
                                        <p:cTn id="56" dur="1" fill="hold">
                                          <p:stCondLst>
                                            <p:cond delay="0"/>
                                          </p:stCondLst>
                                        </p:cTn>
                                        <p:tgtEl>
                                          <p:spTgt spid="465923">
                                            <p:txEl>
                                              <p:pRg st="9" end="9"/>
                                            </p:txEl>
                                          </p:spTgt>
                                        </p:tgtEl>
                                        <p:attrNameLst>
                                          <p:attrName>style.visibility</p:attrName>
                                        </p:attrNameLst>
                                      </p:cBhvr>
                                      <p:to>
                                        <p:strVal val="visible"/>
                                      </p:to>
                                    </p:set>
                                    <p:anim calcmode="lin" valueType="num">
                                      <p:cBhvr additive="base">
                                        <p:cTn id="57" dur="500" fill="hold"/>
                                        <p:tgtEl>
                                          <p:spTgt spid="465923">
                                            <p:txEl>
                                              <p:pRg st="9" end="9"/>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46592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2" fill="hold" grpId="0" nodeType="clickEffect">
                                  <p:stCondLst>
                                    <p:cond delay="0"/>
                                  </p:stCondLst>
                                  <p:childTnLst>
                                    <p:set>
                                      <p:cBhvr>
                                        <p:cTn id="62" dur="1" fill="hold">
                                          <p:stCondLst>
                                            <p:cond delay="0"/>
                                          </p:stCondLst>
                                        </p:cTn>
                                        <p:tgtEl>
                                          <p:spTgt spid="465923">
                                            <p:txEl>
                                              <p:pRg st="10" end="10"/>
                                            </p:txEl>
                                          </p:spTgt>
                                        </p:tgtEl>
                                        <p:attrNameLst>
                                          <p:attrName>style.visibility</p:attrName>
                                        </p:attrNameLst>
                                      </p:cBhvr>
                                      <p:to>
                                        <p:strVal val="visible"/>
                                      </p:to>
                                    </p:set>
                                    <p:anim calcmode="lin" valueType="num">
                                      <p:cBhvr additive="base">
                                        <p:cTn id="63" dur="500" fill="hold"/>
                                        <p:tgtEl>
                                          <p:spTgt spid="465923">
                                            <p:txEl>
                                              <p:pRg st="10" end="1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465923">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23" grpId="0" build="p" bldLvl="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r>
              <a:rPr lang="en-US"/>
              <a:t>Definitions</a:t>
            </a:r>
          </a:p>
        </p:txBody>
      </p:sp>
      <p:sp>
        <p:nvSpPr>
          <p:cNvPr id="425987" name="Rectangle 3"/>
          <p:cNvSpPr>
            <a:spLocks noGrp="1" noChangeArrowheads="1"/>
          </p:cNvSpPr>
          <p:nvPr>
            <p:ph type="body" idx="1"/>
          </p:nvPr>
        </p:nvSpPr>
        <p:spPr>
          <a:xfrm>
            <a:off x="1828800" y="1514169"/>
            <a:ext cx="8458200" cy="4962831"/>
          </a:xfrm>
        </p:spPr>
        <p:txBody>
          <a:bodyPr>
            <a:normAutofit fontScale="77500" lnSpcReduction="20000"/>
          </a:bodyPr>
          <a:lstStyle/>
          <a:p>
            <a:r>
              <a:rPr lang="en-US" dirty="0">
                <a:solidFill>
                  <a:schemeClr val="hlink"/>
                </a:solidFill>
              </a:rPr>
              <a:t>Synchronization</a:t>
            </a:r>
            <a:r>
              <a:rPr lang="en-US" dirty="0"/>
              <a:t>: using atomic operations to coordinate multiple concurrent threads that are using shared state</a:t>
            </a:r>
          </a:p>
          <a:p>
            <a:r>
              <a:rPr lang="en-US" dirty="0">
                <a:solidFill>
                  <a:schemeClr val="hlink"/>
                </a:solidFill>
              </a:rPr>
              <a:t>Mutual Exclusion</a:t>
            </a:r>
            <a:r>
              <a:rPr lang="en-US" dirty="0"/>
              <a:t>: ensuring that only one thread does a particular thing at a time</a:t>
            </a:r>
          </a:p>
          <a:p>
            <a:pPr lvl="1"/>
            <a:r>
              <a:rPr lang="en-US" dirty="0"/>
              <a:t>One thread </a:t>
            </a:r>
            <a:r>
              <a:rPr lang="en-US" i="1" dirty="0"/>
              <a:t>excludes</a:t>
            </a:r>
            <a:r>
              <a:rPr lang="en-US" dirty="0"/>
              <a:t> the other while doing its work</a:t>
            </a:r>
          </a:p>
          <a:p>
            <a:r>
              <a:rPr lang="en-US" dirty="0">
                <a:solidFill>
                  <a:schemeClr val="hlink"/>
                </a:solidFill>
              </a:rPr>
              <a:t>Critical Section</a:t>
            </a:r>
            <a:r>
              <a:rPr lang="en-US" dirty="0"/>
              <a:t>: piece of code that only one thread can execute at once. Only one thread at a time will get into this section of code.</a:t>
            </a:r>
          </a:p>
          <a:p>
            <a:pPr lvl="1"/>
            <a:r>
              <a:rPr lang="en-US" dirty="0"/>
              <a:t>Critical section is the result of mutual exclusion</a:t>
            </a:r>
          </a:p>
          <a:p>
            <a:pPr lvl="1"/>
            <a:r>
              <a:rPr lang="en-US" dirty="0"/>
              <a:t>Critical section and mutual exclusion are two ways of describing the same thing.</a:t>
            </a:r>
          </a:p>
          <a:p>
            <a:pPr lvl="1"/>
            <a:r>
              <a:rPr lang="en-US" dirty="0"/>
              <a:t>Note: a thread A executing inside its critical section can be interrupted (preempted) by another thread B, as long as thread B is not in its critical section protected by the same lock.</a:t>
            </a:r>
          </a:p>
        </p:txBody>
      </p:sp>
      <p:sp>
        <p:nvSpPr>
          <p:cNvPr id="4" name="Slide Number Placeholder 3"/>
          <p:cNvSpPr>
            <a:spLocks noGrp="1"/>
          </p:cNvSpPr>
          <p:nvPr>
            <p:ph type="sldNum" sz="quarter" idx="10"/>
          </p:nvPr>
        </p:nvSpPr>
        <p:spPr>
          <a:xfrm>
            <a:off x="8077200" y="6299200"/>
            <a:ext cx="2133600" cy="457200"/>
          </a:xfrm>
        </p:spPr>
        <p:txBody>
          <a:bodyPr/>
          <a:lstStyle/>
          <a:p>
            <a:pPr>
              <a:defRPr/>
            </a:pPr>
            <a:fld id="{78997615-6873-405D-B80D-4D52F6DDA5E8}" type="slidenum">
              <a:rPr lang="en-US" altLang="zh-CN">
                <a:solidFill>
                  <a:srgbClr val="000000"/>
                </a:solidFill>
                <a:cs typeface="+mn-cs"/>
              </a:rPr>
              <a:pPr>
                <a:defRPr/>
              </a:pPr>
              <a:t>5</a:t>
            </a:fld>
            <a:endParaRPr lang="en-US" altLang="zh-CN" dirty="0">
              <a:solidFill>
                <a:srgbClr val="000000"/>
              </a:solidFill>
              <a:cs typeface="+mn-cs"/>
            </a:endParaRP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pPr eaLnBrk="1" hangingPunct="1"/>
            <a:r>
              <a:rPr lang="en-US" altLang="zh-CN">
                <a:ea typeface="宋体" charset="-122"/>
              </a:rPr>
              <a:t>The dining philosophers</a:t>
            </a:r>
          </a:p>
        </p:txBody>
      </p:sp>
      <p:sp>
        <p:nvSpPr>
          <p:cNvPr id="5125" name="Rectangle 3"/>
          <p:cNvSpPr>
            <a:spLocks noGrp="1" noChangeArrowheads="1"/>
          </p:cNvSpPr>
          <p:nvPr>
            <p:ph type="body" idx="1"/>
          </p:nvPr>
        </p:nvSpPr>
        <p:spPr>
          <a:xfrm>
            <a:off x="1524000" y="1587501"/>
            <a:ext cx="5255288" cy="4697413"/>
          </a:xfrm>
        </p:spPr>
        <p:txBody>
          <a:bodyPr>
            <a:normAutofit fontScale="92500" lnSpcReduction="10000"/>
          </a:bodyPr>
          <a:lstStyle/>
          <a:p>
            <a:pPr eaLnBrk="1" hangingPunct="1"/>
            <a:r>
              <a:rPr lang="en-US" altLang="zh-CN" dirty="0">
                <a:ea typeface="宋体" charset="-122"/>
              </a:rPr>
              <a:t>N philosophers sitting at a round table for a meal</a:t>
            </a:r>
          </a:p>
          <a:p>
            <a:pPr eaLnBrk="1" hangingPunct="1"/>
            <a:r>
              <a:rPr lang="en-US" altLang="zh-CN" dirty="0">
                <a:ea typeface="宋体" charset="-122"/>
              </a:rPr>
              <a:t>Each has a plate of food</a:t>
            </a:r>
          </a:p>
          <a:p>
            <a:pPr eaLnBrk="1" hangingPunct="1"/>
            <a:r>
              <a:rPr lang="en-US" altLang="zh-CN" dirty="0">
                <a:ea typeface="宋体" charset="-122"/>
              </a:rPr>
              <a:t>Each needs two forks to eat</a:t>
            </a:r>
          </a:p>
          <a:p>
            <a:pPr eaLnBrk="1" hangingPunct="1"/>
            <a:r>
              <a:rPr lang="en-US" altLang="zh-CN" dirty="0">
                <a:ea typeface="宋体" charset="-122"/>
              </a:rPr>
              <a:t>There is one fork between each two plates</a:t>
            </a:r>
          </a:p>
          <a:p>
            <a:pPr eaLnBrk="1" hangingPunct="1">
              <a:buFont typeface="Wingdings" pitchFamily="2" charset="2"/>
              <a:buNone/>
            </a:pPr>
            <a:r>
              <a:rPr lang="en-US" altLang="zh-CN" dirty="0">
                <a:ea typeface="宋体" charset="-122"/>
              </a:rPr>
              <a:t>(analogous to resource sharing in a computer system)</a:t>
            </a:r>
          </a:p>
        </p:txBody>
      </p:sp>
      <p:pic>
        <p:nvPicPr>
          <p:cNvPr id="2050" name="Picture 2"/>
          <p:cNvPicPr>
            <a:picLocks noChangeAspect="1" noChangeArrowheads="1"/>
          </p:cNvPicPr>
          <p:nvPr/>
        </p:nvPicPr>
        <p:blipFill>
          <a:blip r:embed="rId2" cstate="print"/>
          <a:srcRect/>
          <a:stretch>
            <a:fillRect/>
          </a:stretch>
        </p:blipFill>
        <p:spPr bwMode="auto">
          <a:xfrm>
            <a:off x="6553200" y="1596327"/>
            <a:ext cx="4114800" cy="4248150"/>
          </a:xfrm>
          <a:prstGeom prst="rect">
            <a:avLst/>
          </a:prstGeom>
          <a:noFill/>
          <a:ln w="9525">
            <a:noFill/>
            <a:miter lim="800000"/>
            <a:headEnd/>
            <a:tailEnd/>
          </a:ln>
        </p:spPr>
      </p:pic>
      <p:sp>
        <p:nvSpPr>
          <p:cNvPr id="5" name="Slide Number Placeholder 3"/>
          <p:cNvSpPr>
            <a:spLocks noGrp="1"/>
          </p:cNvSpPr>
          <p:nvPr>
            <p:ph type="sldNum" sz="quarter" idx="10"/>
          </p:nvPr>
        </p:nvSpPr>
        <p:spPr>
          <a:xfrm>
            <a:off x="8077200" y="6299200"/>
            <a:ext cx="2133600" cy="457200"/>
          </a:xfrm>
        </p:spPr>
        <p:txBody>
          <a:bodyPr/>
          <a:lstStyle/>
          <a:p>
            <a:pPr>
              <a:defRPr/>
            </a:pPr>
            <a:fld id="{78997615-6873-405D-B80D-4D52F6DDA5E8}" type="slidenum">
              <a:rPr lang="en-US" altLang="zh-CN">
                <a:solidFill>
                  <a:srgbClr val="000000"/>
                </a:solidFill>
                <a:cs typeface="+mn-cs"/>
              </a:rPr>
              <a:pPr>
                <a:defRPr/>
              </a:pPr>
              <a:t>50</a:t>
            </a:fld>
            <a:endParaRPr lang="en-US" altLang="zh-CN" dirty="0">
              <a:solidFill>
                <a:srgbClr val="000000"/>
              </a:solidFill>
              <a:cs typeface="+mn-c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pPr eaLnBrk="1" hangingPunct="1"/>
            <a:r>
              <a:rPr lang="en-US" altLang="zh-CN" dirty="0">
                <a:ea typeface="宋体" charset="-122"/>
              </a:rPr>
              <a:t>Philosopher State Machine</a:t>
            </a:r>
          </a:p>
        </p:txBody>
      </p:sp>
      <p:sp>
        <p:nvSpPr>
          <p:cNvPr id="13317" name="Rectangle 3"/>
          <p:cNvSpPr>
            <a:spLocks noGrp="1" noChangeArrowheads="1"/>
          </p:cNvSpPr>
          <p:nvPr>
            <p:ph type="body" idx="1"/>
          </p:nvPr>
        </p:nvSpPr>
        <p:spPr>
          <a:xfrm>
            <a:off x="1825626" y="1607737"/>
            <a:ext cx="8461375" cy="4612089"/>
          </a:xfrm>
        </p:spPr>
        <p:txBody>
          <a:bodyPr>
            <a:noAutofit/>
          </a:bodyPr>
          <a:lstStyle/>
          <a:p>
            <a:pPr eaLnBrk="1" hangingPunct="1">
              <a:lnSpc>
                <a:spcPct val="80000"/>
              </a:lnSpc>
            </a:pPr>
            <a:r>
              <a:rPr lang="en-US" altLang="zh-CN" sz="2800" dirty="0">
                <a:ea typeface="宋体" charset="-122"/>
              </a:rPr>
              <a:t>3 states,(eating, thinking, hungry)</a:t>
            </a:r>
          </a:p>
          <a:p>
            <a:pPr lvl="1" eaLnBrk="1" hangingPunct="1">
              <a:lnSpc>
                <a:spcPct val="80000"/>
              </a:lnSpc>
            </a:pPr>
            <a:r>
              <a:rPr lang="en-US" altLang="zh-CN" sz="2400" dirty="0">
                <a:ea typeface="宋体" charset="-122"/>
              </a:rPr>
              <a:t>A philosopher thinks until he becomes hungry, moving from state thinking to state hungry</a:t>
            </a:r>
          </a:p>
          <a:p>
            <a:pPr lvl="1" eaLnBrk="1" hangingPunct="1">
              <a:lnSpc>
                <a:spcPct val="80000"/>
              </a:lnSpc>
            </a:pPr>
            <a:r>
              <a:rPr lang="en-US" altLang="zh-CN" sz="2400" dirty="0">
                <a:ea typeface="宋体" charset="-122"/>
              </a:rPr>
              <a:t>He may move from state hungry to state eating (begin to eat only) if both forks are available (their neighbors are not eating)</a:t>
            </a:r>
          </a:p>
          <a:p>
            <a:pPr lvl="1" eaLnBrk="1" hangingPunct="1">
              <a:lnSpc>
                <a:spcPct val="80000"/>
              </a:lnSpc>
            </a:pPr>
            <a:r>
              <a:rPr lang="en-US" altLang="zh-CN" sz="2400" dirty="0">
                <a:ea typeface="宋体" charset="-122"/>
              </a:rPr>
              <a:t>When he is finished eating, he starts to think again (move from state eating to state thinking)</a:t>
            </a:r>
          </a:p>
          <a:p>
            <a:pPr lvl="1" eaLnBrk="1" hangingPunct="1">
              <a:lnSpc>
                <a:spcPct val="80000"/>
              </a:lnSpc>
            </a:pPr>
            <a:endParaRPr lang="en-US" altLang="zh-CN" sz="2400" dirty="0">
              <a:ea typeface="宋体" charset="-122"/>
            </a:endParaRPr>
          </a:p>
          <a:p>
            <a:pPr lvl="1" eaLnBrk="1" hangingPunct="1">
              <a:lnSpc>
                <a:spcPct val="80000"/>
              </a:lnSpc>
            </a:pPr>
            <a:endParaRPr lang="en-US" altLang="zh-CN" sz="2400" dirty="0">
              <a:ea typeface="宋体" charset="-122"/>
            </a:endParaRPr>
          </a:p>
          <a:p>
            <a:pPr lvl="1" eaLnBrk="1" hangingPunct="1">
              <a:lnSpc>
                <a:spcPct val="80000"/>
              </a:lnSpc>
              <a:buFont typeface="Wingdings" pitchFamily="2" charset="2"/>
              <a:buNone/>
            </a:pPr>
            <a:r>
              <a:rPr lang="en-US" altLang="zh-CN" sz="2400" dirty="0">
                <a:ea typeface="宋体" charset="-122"/>
              </a:rPr>
              <a:t> </a:t>
            </a:r>
          </a:p>
        </p:txBody>
      </p:sp>
      <p:sp>
        <p:nvSpPr>
          <p:cNvPr id="13318" name="Oval 4"/>
          <p:cNvSpPr>
            <a:spLocks noChangeArrowheads="1"/>
          </p:cNvSpPr>
          <p:nvPr/>
        </p:nvSpPr>
        <p:spPr bwMode="auto">
          <a:xfrm>
            <a:off x="2438400" y="4703130"/>
            <a:ext cx="1747838" cy="623887"/>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eating</a:t>
            </a:r>
          </a:p>
        </p:txBody>
      </p:sp>
      <p:sp>
        <p:nvSpPr>
          <p:cNvPr id="13319" name="Oval 5"/>
          <p:cNvSpPr>
            <a:spLocks noChangeArrowheads="1"/>
          </p:cNvSpPr>
          <p:nvPr/>
        </p:nvSpPr>
        <p:spPr bwMode="auto">
          <a:xfrm>
            <a:off x="5057775" y="4703130"/>
            <a:ext cx="1747838" cy="623887"/>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hungry</a:t>
            </a:r>
          </a:p>
        </p:txBody>
      </p:sp>
      <p:sp>
        <p:nvSpPr>
          <p:cNvPr id="13320" name="Oval 6"/>
          <p:cNvSpPr>
            <a:spLocks noChangeArrowheads="1"/>
          </p:cNvSpPr>
          <p:nvPr/>
        </p:nvSpPr>
        <p:spPr bwMode="auto">
          <a:xfrm>
            <a:off x="7951789" y="4703130"/>
            <a:ext cx="1747837" cy="623887"/>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thinking</a:t>
            </a:r>
          </a:p>
        </p:txBody>
      </p:sp>
      <p:sp>
        <p:nvSpPr>
          <p:cNvPr id="13321" name="Line 7"/>
          <p:cNvSpPr>
            <a:spLocks noChangeShapeType="1"/>
          </p:cNvSpPr>
          <p:nvPr/>
        </p:nvSpPr>
        <p:spPr bwMode="auto">
          <a:xfrm flipH="1" flipV="1">
            <a:off x="6698901" y="5184943"/>
            <a:ext cx="1411637" cy="3961"/>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3322" name="Line 8"/>
          <p:cNvSpPr>
            <a:spLocks noChangeShapeType="1"/>
          </p:cNvSpPr>
          <p:nvPr/>
        </p:nvSpPr>
        <p:spPr bwMode="auto">
          <a:xfrm flipH="1">
            <a:off x="3890963" y="4780916"/>
            <a:ext cx="1504950" cy="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3323" name="Freeform 9"/>
          <p:cNvSpPr>
            <a:spLocks/>
          </p:cNvSpPr>
          <p:nvPr/>
        </p:nvSpPr>
        <p:spPr bwMode="auto">
          <a:xfrm>
            <a:off x="3630614" y="5327016"/>
            <a:ext cx="5057775" cy="255588"/>
          </a:xfrm>
          <a:custGeom>
            <a:avLst/>
            <a:gdLst>
              <a:gd name="T0" fmla="*/ 11112 w 3186"/>
              <a:gd name="T1" fmla="*/ 0 h 161"/>
              <a:gd name="T2" fmla="*/ 0 w 3186"/>
              <a:gd name="T3" fmla="*/ 231775 h 161"/>
              <a:gd name="T4" fmla="*/ 5057775 w 3186"/>
              <a:gd name="T5" fmla="*/ 255588 h 161"/>
              <a:gd name="T6" fmla="*/ 5035550 w 3186"/>
              <a:gd name="T7" fmla="*/ 1588 h 161"/>
              <a:gd name="T8" fmla="*/ 0 60000 65536"/>
              <a:gd name="T9" fmla="*/ 0 60000 65536"/>
              <a:gd name="T10" fmla="*/ 0 60000 65536"/>
              <a:gd name="T11" fmla="*/ 0 60000 65536"/>
              <a:gd name="T12" fmla="*/ 0 w 3186"/>
              <a:gd name="T13" fmla="*/ 0 h 161"/>
              <a:gd name="T14" fmla="*/ 3186 w 3186"/>
              <a:gd name="T15" fmla="*/ 161 h 161"/>
            </a:gdLst>
            <a:ahLst/>
            <a:cxnLst>
              <a:cxn ang="T8">
                <a:pos x="T0" y="T1"/>
              </a:cxn>
              <a:cxn ang="T9">
                <a:pos x="T2" y="T3"/>
              </a:cxn>
              <a:cxn ang="T10">
                <a:pos x="T4" y="T5"/>
              </a:cxn>
              <a:cxn ang="T11">
                <a:pos x="T6" y="T7"/>
              </a:cxn>
            </a:cxnLst>
            <a:rect l="T12" t="T13" r="T14" b="T15"/>
            <a:pathLst>
              <a:path w="3186" h="161">
                <a:moveTo>
                  <a:pt x="7" y="0"/>
                </a:moveTo>
                <a:lnTo>
                  <a:pt x="0" y="146"/>
                </a:lnTo>
                <a:lnTo>
                  <a:pt x="3186" y="161"/>
                </a:lnTo>
                <a:lnTo>
                  <a:pt x="3172" y="1"/>
                </a:lnTo>
              </a:path>
            </a:pathLst>
          </a:custGeom>
          <a:noFill/>
          <a:ln w="38100" cap="flat" cmpd="sng">
            <a:solidFill>
              <a:schemeClr val="tx1"/>
            </a:solidFill>
            <a:prstDash val="solid"/>
            <a:round/>
            <a:headEnd type="none" w="med" len="me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0" name="Slide Number Placeholder 3"/>
          <p:cNvSpPr>
            <a:spLocks noGrp="1"/>
          </p:cNvSpPr>
          <p:nvPr>
            <p:ph type="sldNum" sz="quarter" idx="10"/>
          </p:nvPr>
        </p:nvSpPr>
        <p:spPr>
          <a:xfrm>
            <a:off x="8077200" y="6299200"/>
            <a:ext cx="2133600" cy="457200"/>
          </a:xfrm>
        </p:spPr>
        <p:txBody>
          <a:bodyPr/>
          <a:lstStyle/>
          <a:p>
            <a:pPr>
              <a:defRPr/>
            </a:pPr>
            <a:fld id="{78997615-6873-405D-B80D-4D52F6DDA5E8}" type="slidenum">
              <a:rPr lang="en-US" altLang="zh-CN">
                <a:solidFill>
                  <a:srgbClr val="000000"/>
                </a:solidFill>
                <a:cs typeface="+mn-cs"/>
              </a:rPr>
              <a:pPr>
                <a:defRPr/>
              </a:pPr>
              <a:t>51</a:t>
            </a:fld>
            <a:endParaRPr lang="en-US" altLang="zh-CN" dirty="0">
              <a:solidFill>
                <a:srgbClr val="000000"/>
              </a:solidFill>
              <a:cs typeface="+mn-c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lstStyle/>
          <a:p>
            <a:pPr eaLnBrk="1" hangingPunct="1"/>
            <a:r>
              <a:rPr lang="en-US" altLang="zh-CN" dirty="0">
                <a:ea typeface="宋体" charset="-122"/>
              </a:rPr>
              <a:t>A Non-Solution</a:t>
            </a:r>
          </a:p>
        </p:txBody>
      </p:sp>
      <p:sp>
        <p:nvSpPr>
          <p:cNvPr id="7173" name="Rectangle 3"/>
          <p:cNvSpPr>
            <a:spLocks noGrp="1" noChangeArrowheads="1"/>
          </p:cNvSpPr>
          <p:nvPr>
            <p:ph type="body" idx="1"/>
          </p:nvPr>
        </p:nvSpPr>
        <p:spPr>
          <a:xfrm>
            <a:off x="1981200" y="1587500"/>
            <a:ext cx="8305800" cy="5270500"/>
          </a:xfrm>
        </p:spPr>
        <p:txBody>
          <a:bodyPr>
            <a:normAutofit lnSpcReduction="10000"/>
          </a:bodyPr>
          <a:lstStyle/>
          <a:p>
            <a:pPr eaLnBrk="1" hangingPunct="1">
              <a:lnSpc>
                <a:spcPct val="80000"/>
              </a:lnSpc>
            </a:pPr>
            <a:endParaRPr lang="en-US" altLang="zh-CN" sz="2400" dirty="0">
              <a:ea typeface="宋体" charset="-122"/>
            </a:endParaRPr>
          </a:p>
          <a:p>
            <a:pPr eaLnBrk="1" hangingPunct="1">
              <a:lnSpc>
                <a:spcPct val="80000"/>
              </a:lnSpc>
            </a:pPr>
            <a:endParaRPr lang="en-US" altLang="zh-CN" sz="2400" dirty="0">
              <a:ea typeface="宋体" charset="-122"/>
            </a:endParaRPr>
          </a:p>
          <a:p>
            <a:pPr eaLnBrk="1" hangingPunct="1">
              <a:lnSpc>
                <a:spcPct val="80000"/>
              </a:lnSpc>
            </a:pPr>
            <a:endParaRPr lang="en-US" altLang="zh-CN" sz="2400" dirty="0">
              <a:ea typeface="宋体" charset="-122"/>
            </a:endParaRPr>
          </a:p>
          <a:p>
            <a:pPr eaLnBrk="1" hangingPunct="1">
              <a:lnSpc>
                <a:spcPct val="80000"/>
              </a:lnSpc>
            </a:pPr>
            <a:endParaRPr lang="en-US" altLang="zh-CN" sz="2400" dirty="0">
              <a:ea typeface="宋体" charset="-122"/>
            </a:endParaRPr>
          </a:p>
          <a:p>
            <a:pPr eaLnBrk="1" hangingPunct="1">
              <a:lnSpc>
                <a:spcPct val="80000"/>
              </a:lnSpc>
            </a:pPr>
            <a:endParaRPr lang="en-US" altLang="zh-CN" sz="2400" dirty="0">
              <a:ea typeface="宋体" charset="-122"/>
            </a:endParaRPr>
          </a:p>
          <a:p>
            <a:pPr eaLnBrk="1" hangingPunct="1">
              <a:lnSpc>
                <a:spcPct val="80000"/>
              </a:lnSpc>
            </a:pPr>
            <a:endParaRPr lang="en-US" altLang="zh-CN" sz="2400" dirty="0">
              <a:ea typeface="宋体" charset="-122"/>
            </a:endParaRPr>
          </a:p>
          <a:p>
            <a:pPr eaLnBrk="1" hangingPunct="1">
              <a:lnSpc>
                <a:spcPct val="80000"/>
              </a:lnSpc>
            </a:pPr>
            <a:endParaRPr lang="en-US" altLang="zh-CN" sz="2400" dirty="0">
              <a:ea typeface="宋体" charset="-122"/>
            </a:endParaRPr>
          </a:p>
          <a:p>
            <a:pPr eaLnBrk="1" hangingPunct="1">
              <a:lnSpc>
                <a:spcPct val="80000"/>
              </a:lnSpc>
            </a:pPr>
            <a:endParaRPr lang="en-US" altLang="zh-CN" sz="2400" dirty="0">
              <a:ea typeface="宋体" charset="-122"/>
            </a:endParaRPr>
          </a:p>
          <a:p>
            <a:pPr eaLnBrk="1" hangingPunct="1">
              <a:lnSpc>
                <a:spcPct val="80000"/>
              </a:lnSpc>
            </a:pPr>
            <a:endParaRPr lang="en-US" altLang="zh-CN" sz="2400" dirty="0">
              <a:ea typeface="宋体" charset="-122"/>
            </a:endParaRPr>
          </a:p>
          <a:p>
            <a:pPr eaLnBrk="1" hangingPunct="1">
              <a:lnSpc>
                <a:spcPct val="80000"/>
              </a:lnSpc>
            </a:pPr>
            <a:endParaRPr lang="en-US" altLang="zh-CN" sz="2400" dirty="0">
              <a:ea typeface="宋体" charset="-122"/>
            </a:endParaRPr>
          </a:p>
          <a:p>
            <a:pPr eaLnBrk="1" hangingPunct="1">
              <a:lnSpc>
                <a:spcPct val="80000"/>
              </a:lnSpc>
            </a:pPr>
            <a:endParaRPr lang="en-US" altLang="zh-CN" sz="2400" dirty="0">
              <a:ea typeface="宋体" charset="-122"/>
            </a:endParaRPr>
          </a:p>
          <a:p>
            <a:pPr eaLnBrk="1" hangingPunct="1">
              <a:lnSpc>
                <a:spcPct val="80000"/>
              </a:lnSpc>
            </a:pPr>
            <a:r>
              <a:rPr lang="en-US" altLang="zh-CN" sz="2400" dirty="0" err="1">
                <a:ea typeface="宋体" charset="-122"/>
              </a:rPr>
              <a:t>takeFork</a:t>
            </a:r>
            <a:r>
              <a:rPr lang="en-US" altLang="zh-CN" sz="2400" dirty="0">
                <a:ea typeface="宋体" charset="-122"/>
              </a:rPr>
              <a:t>(</a:t>
            </a:r>
            <a:r>
              <a:rPr lang="en-US" altLang="zh-CN" sz="2400" dirty="0" err="1">
                <a:ea typeface="宋体" charset="-122"/>
              </a:rPr>
              <a:t>i</a:t>
            </a:r>
            <a:r>
              <a:rPr lang="en-US" altLang="zh-CN" sz="2400" dirty="0">
                <a:ea typeface="宋体" charset="-122"/>
              </a:rPr>
              <a:t>)/</a:t>
            </a:r>
            <a:r>
              <a:rPr lang="en-US" altLang="zh-CN" sz="2400" dirty="0" err="1">
                <a:ea typeface="宋体" charset="-122"/>
              </a:rPr>
              <a:t>takeFork</a:t>
            </a:r>
            <a:r>
              <a:rPr lang="en-US" altLang="zh-CN" sz="2400" dirty="0">
                <a:ea typeface="宋体" charset="-122"/>
              </a:rPr>
              <a:t>((i+1)%N) checks to see if the left/right fork is available, and blocks if it is not (can be implemented with one semaphore per fork); </a:t>
            </a:r>
          </a:p>
          <a:p>
            <a:r>
              <a:rPr lang="en-US" altLang="zh-CN" sz="2400" dirty="0">
                <a:ea typeface="宋体" charset="-122"/>
              </a:rPr>
              <a:t>if everyone grabs his left fork simultaneously, deadlock occurs. </a:t>
            </a:r>
            <a:endParaRPr lang="en-CA" sz="2400" dirty="0"/>
          </a:p>
        </p:txBody>
      </p:sp>
      <p:pic>
        <p:nvPicPr>
          <p:cNvPr id="1026" name="Picture 2"/>
          <p:cNvPicPr>
            <a:picLocks noChangeAspect="1" noChangeArrowheads="1"/>
          </p:cNvPicPr>
          <p:nvPr/>
        </p:nvPicPr>
        <p:blipFill>
          <a:blip r:embed="rId2" cstate="print"/>
          <a:srcRect/>
          <a:stretch>
            <a:fillRect/>
          </a:stretch>
        </p:blipFill>
        <p:spPr bwMode="auto">
          <a:xfrm>
            <a:off x="2044054" y="1525256"/>
            <a:ext cx="7418144" cy="3470972"/>
          </a:xfrm>
          <a:prstGeom prst="rect">
            <a:avLst/>
          </a:prstGeom>
          <a:noFill/>
          <a:ln w="9525">
            <a:noFill/>
            <a:miter lim="800000"/>
            <a:headEnd/>
            <a:tailEnd/>
          </a:ln>
        </p:spPr>
      </p:pic>
      <p:sp>
        <p:nvSpPr>
          <p:cNvPr id="5" name="Slide Number Placeholder 3"/>
          <p:cNvSpPr>
            <a:spLocks noGrp="1"/>
          </p:cNvSpPr>
          <p:nvPr>
            <p:ph type="sldNum" sz="quarter" idx="10"/>
          </p:nvPr>
        </p:nvSpPr>
        <p:spPr>
          <a:xfrm>
            <a:off x="8077200" y="6299200"/>
            <a:ext cx="2133600" cy="457200"/>
          </a:xfrm>
        </p:spPr>
        <p:txBody>
          <a:bodyPr/>
          <a:lstStyle/>
          <a:p>
            <a:pPr>
              <a:defRPr/>
            </a:pPr>
            <a:fld id="{78997615-6873-405D-B80D-4D52F6DDA5E8}" type="slidenum">
              <a:rPr lang="en-US" altLang="zh-CN">
                <a:solidFill>
                  <a:srgbClr val="000000"/>
                </a:solidFill>
                <a:cs typeface="+mn-cs"/>
              </a:rPr>
              <a:pPr>
                <a:defRPr/>
              </a:pPr>
              <a:t>52</a:t>
            </a:fld>
            <a:endParaRPr lang="en-US" altLang="zh-CN" dirty="0">
              <a:solidFill>
                <a:srgbClr val="000000"/>
              </a:solidFill>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3">
                                            <p:txEl>
                                              <p:pRg st="11" end="1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Ordered Forks</a:t>
            </a:r>
          </a:p>
        </p:txBody>
      </p:sp>
      <p:sp>
        <p:nvSpPr>
          <p:cNvPr id="3" name="Content Placeholder 2"/>
          <p:cNvSpPr>
            <a:spLocks noGrp="1"/>
          </p:cNvSpPr>
          <p:nvPr>
            <p:ph idx="1"/>
          </p:nvPr>
        </p:nvSpPr>
        <p:spPr>
          <a:xfrm>
            <a:off x="1735016" y="1587501"/>
            <a:ext cx="8551985" cy="4943928"/>
          </a:xfrm>
        </p:spPr>
        <p:txBody>
          <a:bodyPr>
            <a:normAutofit fontScale="92500" lnSpcReduction="20000"/>
          </a:bodyPr>
          <a:lstStyle/>
          <a:p>
            <a:r>
              <a:rPr lang="en-US" dirty="0"/>
              <a:t>Assign a total order to the resources, and establish the convention that all resources will be requested in the same order, and released in reverse order</a:t>
            </a:r>
          </a:p>
          <a:p>
            <a:r>
              <a:rPr lang="en-US" dirty="0"/>
              <a:t>Label forks from 1 to 5, and each philosopher must pick up lower-numbered fork before higher-numbered fork</a:t>
            </a:r>
          </a:p>
          <a:p>
            <a:pPr lvl="1"/>
            <a:r>
              <a:rPr lang="en-US" dirty="0"/>
              <a:t>4 philosophers pick up left fork before right fork, but 1 philosopher picks up right fork (1) before left fork (5). </a:t>
            </a:r>
          </a:p>
          <a:p>
            <a:r>
              <a:rPr lang="en-US" dirty="0"/>
              <a:t>Not always practical in practice:</a:t>
            </a:r>
          </a:p>
          <a:p>
            <a:pPr lvl="1"/>
            <a:r>
              <a:rPr lang="en-US" dirty="0"/>
              <a:t>Difficult to predict resource request order at runtime.</a:t>
            </a:r>
          </a:p>
        </p:txBody>
      </p:sp>
      <p:sp>
        <p:nvSpPr>
          <p:cNvPr id="4" name="Slide Number Placeholder 3"/>
          <p:cNvSpPr>
            <a:spLocks noGrp="1"/>
          </p:cNvSpPr>
          <p:nvPr>
            <p:ph type="sldNum" sz="quarter" idx="10"/>
          </p:nvPr>
        </p:nvSpPr>
        <p:spPr/>
        <p:txBody>
          <a:bodyPr/>
          <a:lstStyle/>
          <a:p>
            <a:pPr>
              <a:defRPr/>
            </a:pPr>
            <a:fld id="{78997615-6873-405D-B80D-4D52F6DDA5E8}" type="slidenum">
              <a:rPr lang="en-US" altLang="zh-CN">
                <a:solidFill>
                  <a:srgbClr val="000000"/>
                </a:solidFill>
                <a:cs typeface="+mn-cs"/>
              </a:rPr>
              <a:pPr>
                <a:defRPr/>
              </a:pPr>
              <a:t>53</a:t>
            </a:fld>
            <a:endParaRPr lang="en-US" altLang="zh-CN" dirty="0">
              <a:solidFill>
                <a:srgbClr val="000000"/>
              </a:solidFill>
              <a:cs typeface="+mn-cs"/>
            </a:endParaRPr>
          </a:p>
        </p:txBody>
      </p:sp>
      <p:sp>
        <p:nvSpPr>
          <p:cNvPr id="5" name="Date Placeholder 4"/>
          <p:cNvSpPr>
            <a:spLocks noGrp="1"/>
          </p:cNvSpPr>
          <p:nvPr>
            <p:ph type="dt" sz="half" idx="4294967295"/>
          </p:nvPr>
        </p:nvSpPr>
        <p:spPr>
          <a:xfrm>
            <a:off x="1981200" y="6299200"/>
            <a:ext cx="4389438" cy="457200"/>
          </a:xfrm>
          <a:prstGeom prst="rect">
            <a:avLst/>
          </a:prstGeom>
        </p:spPr>
        <p:txBody>
          <a:bodyPr/>
          <a:lstStyle/>
          <a:p>
            <a:pPr algn="ctr">
              <a:defRPr/>
            </a:pPr>
            <a:endParaRPr lang="en-US" b="0" dirty="0">
              <a:solidFill>
                <a:srgbClr val="000000"/>
              </a:solidFill>
              <a:latin typeface="Times New Roman" pitchFamily="18" charset="0"/>
              <a:ea typeface="+mn-ea"/>
              <a:cs typeface="+mn-c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Try</a:t>
            </a:r>
          </a:p>
        </p:txBody>
      </p:sp>
      <p:sp>
        <p:nvSpPr>
          <p:cNvPr id="3" name="Content Placeholder 2"/>
          <p:cNvSpPr>
            <a:spLocks noGrp="1"/>
          </p:cNvSpPr>
          <p:nvPr>
            <p:ph idx="1"/>
          </p:nvPr>
        </p:nvSpPr>
        <p:spPr/>
        <p:txBody>
          <a:bodyPr>
            <a:normAutofit fontScale="92500"/>
          </a:bodyPr>
          <a:lstStyle/>
          <a:p>
            <a:r>
              <a:rPr lang="en-US" dirty="0"/>
              <a:t>After taking the left fork, a philosopher checks to see if the right fork is available. If it is not, he puts down the left one, waits for some time, and then repeats the whole process. </a:t>
            </a:r>
          </a:p>
          <a:p>
            <a:r>
              <a:rPr lang="en-US" dirty="0"/>
              <a:t>This proposal fails:</a:t>
            </a:r>
          </a:p>
          <a:p>
            <a:pPr lvl="1"/>
            <a:r>
              <a:rPr lang="en-US" dirty="0"/>
              <a:t>All philosophers could start the algorithm simultaneously, picking up their left forks, seeing that their right forks were not available, putting down their left forks, waiting, picking up their left forks again simultaneously, and so on, forever. </a:t>
            </a:r>
          </a:p>
          <a:p>
            <a:r>
              <a:rPr lang="en-US" dirty="0"/>
              <a:t>A situation like this, in which all the programs continue to run indefinitely but fail to make any progress is called starvation.</a:t>
            </a:r>
          </a:p>
          <a:p>
            <a:endParaRPr lang="en-US" dirty="0"/>
          </a:p>
        </p:txBody>
      </p:sp>
      <p:sp>
        <p:nvSpPr>
          <p:cNvPr id="4" name="Slide Number Placeholder 3"/>
          <p:cNvSpPr>
            <a:spLocks noGrp="1"/>
          </p:cNvSpPr>
          <p:nvPr>
            <p:ph type="sldNum" sz="quarter" idx="10"/>
          </p:nvPr>
        </p:nvSpPr>
        <p:spPr/>
        <p:txBody>
          <a:bodyPr/>
          <a:lstStyle/>
          <a:p>
            <a:pPr>
              <a:defRPr/>
            </a:pPr>
            <a:fld id="{78997615-6873-405D-B80D-4D52F6DDA5E8}" type="slidenum">
              <a:rPr lang="en-US" altLang="zh-CN">
                <a:solidFill>
                  <a:srgbClr val="000000"/>
                </a:solidFill>
                <a:cs typeface="+mn-cs"/>
              </a:rPr>
              <a:pPr>
                <a:defRPr/>
              </a:pPr>
              <a:t>54</a:t>
            </a:fld>
            <a:endParaRPr lang="en-US" altLang="zh-CN" dirty="0">
              <a:solidFill>
                <a:srgbClr val="000000"/>
              </a:solidFill>
              <a:cs typeface="+mn-cs"/>
            </a:endParaRPr>
          </a:p>
        </p:txBody>
      </p:sp>
      <p:sp>
        <p:nvSpPr>
          <p:cNvPr id="5" name="Date Placeholder 4"/>
          <p:cNvSpPr>
            <a:spLocks noGrp="1"/>
          </p:cNvSpPr>
          <p:nvPr>
            <p:ph type="dt" sz="half" idx="4294967295"/>
          </p:nvPr>
        </p:nvSpPr>
        <p:spPr>
          <a:xfrm>
            <a:off x="1981200" y="6299200"/>
            <a:ext cx="4389438" cy="457200"/>
          </a:xfrm>
          <a:prstGeom prst="rect">
            <a:avLst/>
          </a:prstGeom>
        </p:spPr>
        <p:txBody>
          <a:bodyPr/>
          <a:lstStyle/>
          <a:p>
            <a:pPr algn="ctr">
              <a:defRPr/>
            </a:pPr>
            <a:endParaRPr lang="en-US" b="0" dirty="0">
              <a:solidFill>
                <a:srgbClr val="000000"/>
              </a:solidFill>
              <a:latin typeface="Times New Roman" pitchFamily="18" charset="0"/>
              <a:ea typeface="+mn-ea"/>
              <a:cs typeface="+mn-c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Randomized Solution?</a:t>
            </a:r>
          </a:p>
        </p:txBody>
      </p:sp>
      <p:sp>
        <p:nvSpPr>
          <p:cNvPr id="3" name="Content Placeholder 2"/>
          <p:cNvSpPr>
            <a:spLocks noGrp="1"/>
          </p:cNvSpPr>
          <p:nvPr>
            <p:ph idx="1"/>
          </p:nvPr>
        </p:nvSpPr>
        <p:spPr/>
        <p:txBody>
          <a:bodyPr>
            <a:normAutofit fontScale="92500" lnSpcReduction="20000"/>
          </a:bodyPr>
          <a:lstStyle/>
          <a:p>
            <a:r>
              <a:rPr lang="en-US" dirty="0"/>
              <a:t>If the philosophers would just wait a random time instead of the same time after failing to acquire the right-hand fork, the chance that everything would continue in lockstep for even an hour is very small. This observation is true, and in nearly all applications trying again later is not a problem.</a:t>
            </a:r>
          </a:p>
          <a:p>
            <a:r>
              <a:rPr lang="en-US" dirty="0"/>
              <a:t>For example, in the popular Ethernet local area network, if two computers send a packet at the same time, each one waits a random time and tries again; in practice this solution works fine. </a:t>
            </a:r>
          </a:p>
          <a:p>
            <a:r>
              <a:rPr lang="en-US" dirty="0"/>
              <a:t>However, one would prefer a solution that always works and cannot fail due to an unlikely series of random numbers.</a:t>
            </a:r>
          </a:p>
          <a:p>
            <a:endParaRPr lang="en-US" dirty="0"/>
          </a:p>
        </p:txBody>
      </p:sp>
      <p:sp>
        <p:nvSpPr>
          <p:cNvPr id="4" name="Slide Number Placeholder 3"/>
          <p:cNvSpPr>
            <a:spLocks noGrp="1"/>
          </p:cNvSpPr>
          <p:nvPr>
            <p:ph type="sldNum" sz="quarter" idx="10"/>
          </p:nvPr>
        </p:nvSpPr>
        <p:spPr/>
        <p:txBody>
          <a:bodyPr/>
          <a:lstStyle/>
          <a:p>
            <a:pPr>
              <a:defRPr/>
            </a:pPr>
            <a:fld id="{78997615-6873-405D-B80D-4D52F6DDA5E8}" type="slidenum">
              <a:rPr lang="en-US" altLang="zh-CN">
                <a:solidFill>
                  <a:srgbClr val="000000"/>
                </a:solidFill>
                <a:cs typeface="+mn-cs"/>
              </a:rPr>
              <a:pPr>
                <a:defRPr/>
              </a:pPr>
              <a:t>55</a:t>
            </a:fld>
            <a:endParaRPr lang="en-US" altLang="zh-CN" dirty="0">
              <a:solidFill>
                <a:srgbClr val="000000"/>
              </a:solidFill>
              <a:cs typeface="+mn-cs"/>
            </a:endParaRPr>
          </a:p>
        </p:txBody>
      </p:sp>
      <p:sp>
        <p:nvSpPr>
          <p:cNvPr id="5" name="Date Placeholder 4"/>
          <p:cNvSpPr>
            <a:spLocks noGrp="1"/>
          </p:cNvSpPr>
          <p:nvPr>
            <p:ph type="dt" sz="half" idx="4294967295"/>
          </p:nvPr>
        </p:nvSpPr>
        <p:spPr>
          <a:xfrm>
            <a:off x="1981200" y="6299200"/>
            <a:ext cx="4389438" cy="457200"/>
          </a:xfrm>
          <a:prstGeom prst="rect">
            <a:avLst/>
          </a:prstGeom>
        </p:spPr>
        <p:txBody>
          <a:bodyPr/>
          <a:lstStyle/>
          <a:p>
            <a:pPr algn="ctr">
              <a:defRPr/>
            </a:pPr>
            <a:endParaRPr lang="en-US" b="0" dirty="0">
              <a:solidFill>
                <a:srgbClr val="000000"/>
              </a:solidFill>
              <a:latin typeface="Times New Roman" pitchFamily="18" charset="0"/>
              <a:ea typeface="+mn-ea"/>
              <a:cs typeface="+mn-c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altLang="zh-CN" dirty="0">
                <a:ea typeface="宋体" charset="-122"/>
              </a:rPr>
              <a:t>Pessimistic Solution</a:t>
            </a:r>
            <a:endParaRPr lang="en-CA" dirty="0"/>
          </a:p>
        </p:txBody>
      </p:sp>
      <p:sp>
        <p:nvSpPr>
          <p:cNvPr id="10243" name="Content Placeholder 2"/>
          <p:cNvSpPr>
            <a:spLocks noGrp="1"/>
          </p:cNvSpPr>
          <p:nvPr>
            <p:ph idx="1"/>
          </p:nvPr>
        </p:nvSpPr>
        <p:spPr>
          <a:xfrm>
            <a:off x="1800330" y="1577453"/>
            <a:ext cx="5220119" cy="4697413"/>
          </a:xfrm>
        </p:spPr>
        <p:txBody>
          <a:bodyPr>
            <a:normAutofit fontScale="85000" lnSpcReduction="10000"/>
          </a:bodyPr>
          <a:lstStyle/>
          <a:p>
            <a:pPr eaLnBrk="1" hangingPunct="1"/>
            <a:r>
              <a:rPr lang="en-US" altLang="zh-CN" dirty="0">
                <a:ea typeface="宋体" charset="-122"/>
              </a:rPr>
              <a:t>If we use a global </a:t>
            </a:r>
            <a:r>
              <a:rPr lang="en-US" altLang="zh-CN" dirty="0" err="1">
                <a:ea typeface="宋体" charset="-122"/>
              </a:rPr>
              <a:t>mutex</a:t>
            </a:r>
            <a:r>
              <a:rPr lang="en-US" altLang="zh-CN" dirty="0">
                <a:ea typeface="宋体" charset="-122"/>
              </a:rPr>
              <a:t> so that only one philosopher can pick up forks and eat at any one time, we can solve the problem</a:t>
            </a:r>
          </a:p>
          <a:p>
            <a:pPr eaLnBrk="1" hangingPunct="1"/>
            <a:r>
              <a:rPr lang="en-US" altLang="zh-CN" dirty="0">
                <a:ea typeface="宋体" charset="-122"/>
              </a:rPr>
              <a:t>This is not an optimal solution, since only one philosopher can be eating at one time; it should be possible for two philosophers to eat at the same time (there are 5 forks)</a:t>
            </a:r>
            <a:endParaRPr lang="en-CA" dirty="0"/>
          </a:p>
        </p:txBody>
      </p:sp>
      <p:sp>
        <p:nvSpPr>
          <p:cNvPr id="6" name="Rectangle 3"/>
          <p:cNvSpPr txBox="1">
            <a:spLocks noChangeArrowheads="1"/>
          </p:cNvSpPr>
          <p:nvPr/>
        </p:nvSpPr>
        <p:spPr bwMode="auto">
          <a:xfrm>
            <a:off x="7035521" y="1607598"/>
            <a:ext cx="3341077" cy="4697413"/>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normAutofit/>
          </a:bodyPr>
          <a:lstStyle/>
          <a:p>
            <a:pPr marL="469900" indent="-469900" eaLnBrk="1" hangingPunct="1">
              <a:lnSpc>
                <a:spcPct val="80000"/>
              </a:lnSpc>
              <a:spcBef>
                <a:spcPct val="20000"/>
              </a:spcBef>
              <a:buClr>
                <a:srgbClr val="660000"/>
              </a:buClr>
              <a:buSzPct val="90000"/>
              <a:defRPr/>
            </a:pPr>
            <a:r>
              <a:rPr lang="en-US" altLang="zh-CN" sz="2000" b="0" kern="0" dirty="0">
                <a:solidFill>
                  <a:srgbClr val="000000"/>
                </a:solidFill>
                <a:latin typeface="Helvetica"/>
                <a:ea typeface="宋体" charset="-122"/>
              </a:rPr>
              <a:t>void philosopher(</a:t>
            </a:r>
            <a:r>
              <a:rPr lang="en-US" altLang="zh-CN" sz="2000" b="0" kern="0" dirty="0" err="1">
                <a:solidFill>
                  <a:srgbClr val="000000"/>
                </a:solidFill>
                <a:latin typeface="Helvetica"/>
                <a:ea typeface="宋体" charset="-122"/>
              </a:rPr>
              <a:t>int</a:t>
            </a:r>
            <a:r>
              <a:rPr lang="en-US" altLang="zh-CN" sz="2000" b="0" kern="0" dirty="0">
                <a:solidFill>
                  <a:srgbClr val="000000"/>
                </a:solidFill>
                <a:latin typeface="Helvetica"/>
                <a:ea typeface="宋体" charset="-122"/>
              </a:rPr>
              <a:t> </a:t>
            </a:r>
            <a:r>
              <a:rPr lang="en-US" altLang="zh-CN" sz="2000" b="0" kern="0" dirty="0" err="1">
                <a:solidFill>
                  <a:srgbClr val="000000"/>
                </a:solidFill>
                <a:latin typeface="Helvetica"/>
                <a:ea typeface="宋体" charset="-122"/>
              </a:rPr>
              <a:t>i</a:t>
            </a:r>
            <a:r>
              <a:rPr lang="en-US" altLang="zh-CN" sz="2000" b="0" kern="0" dirty="0">
                <a:solidFill>
                  <a:srgbClr val="000000"/>
                </a:solidFill>
                <a:latin typeface="Helvetica"/>
                <a:ea typeface="宋体" charset="-122"/>
              </a:rPr>
              <a:t> ) {</a:t>
            </a:r>
          </a:p>
          <a:p>
            <a:pPr marL="469900" indent="-469900" eaLnBrk="1" hangingPunct="1">
              <a:lnSpc>
                <a:spcPct val="80000"/>
              </a:lnSpc>
              <a:spcBef>
                <a:spcPct val="20000"/>
              </a:spcBef>
              <a:buClr>
                <a:srgbClr val="660000"/>
              </a:buClr>
              <a:buSzPct val="90000"/>
              <a:defRPr/>
            </a:pPr>
            <a:r>
              <a:rPr lang="en-US" altLang="zh-CN" sz="2000" b="0" kern="0" dirty="0">
                <a:solidFill>
                  <a:srgbClr val="000000"/>
                </a:solidFill>
                <a:latin typeface="Helvetica"/>
                <a:ea typeface="宋体" charset="-122"/>
              </a:rPr>
              <a:t>While( TRUE ) {</a:t>
            </a:r>
          </a:p>
          <a:p>
            <a:pPr marL="469900" indent="-469900" eaLnBrk="1" hangingPunct="1">
              <a:lnSpc>
                <a:spcPct val="80000"/>
              </a:lnSpc>
              <a:spcBef>
                <a:spcPct val="20000"/>
              </a:spcBef>
              <a:buClr>
                <a:srgbClr val="660000"/>
              </a:buClr>
              <a:buSzPct val="90000"/>
              <a:defRPr/>
            </a:pPr>
            <a:r>
              <a:rPr lang="en-US" altLang="zh-CN" sz="2000" b="0" kern="0" dirty="0">
                <a:solidFill>
                  <a:srgbClr val="000000"/>
                </a:solidFill>
                <a:latin typeface="Helvetica"/>
                <a:ea typeface="宋体" charset="-122"/>
              </a:rPr>
              <a:t>	think();</a:t>
            </a:r>
          </a:p>
          <a:p>
            <a:pPr marL="469900" indent="-469900" eaLnBrk="1" hangingPunct="1">
              <a:lnSpc>
                <a:spcPct val="80000"/>
              </a:lnSpc>
              <a:spcBef>
                <a:spcPct val="20000"/>
              </a:spcBef>
              <a:buClr>
                <a:srgbClr val="660000"/>
              </a:buClr>
              <a:buSzPct val="90000"/>
              <a:defRPr/>
            </a:pPr>
            <a:r>
              <a:rPr lang="en-US" altLang="zh-CN" sz="2000" b="0" kern="0" dirty="0">
                <a:solidFill>
                  <a:srgbClr val="000000"/>
                </a:solidFill>
                <a:latin typeface="Helvetica"/>
                <a:ea typeface="宋体" charset="-122"/>
              </a:rPr>
              <a:t>       down(&amp;</a:t>
            </a:r>
            <a:r>
              <a:rPr lang="en-US" altLang="zh-CN" sz="2000" b="0" kern="0" dirty="0" err="1">
                <a:solidFill>
                  <a:srgbClr val="000000"/>
                </a:solidFill>
                <a:latin typeface="Helvetica"/>
                <a:ea typeface="宋体" charset="-122"/>
              </a:rPr>
              <a:t>mutex</a:t>
            </a:r>
            <a:r>
              <a:rPr lang="en-US" altLang="zh-CN" sz="2000" b="0" kern="0" dirty="0">
                <a:solidFill>
                  <a:srgbClr val="000000"/>
                </a:solidFill>
                <a:latin typeface="Helvetica"/>
                <a:ea typeface="宋体" charset="-122"/>
              </a:rPr>
              <a:t>);</a:t>
            </a:r>
          </a:p>
          <a:p>
            <a:pPr marL="469900" indent="-469900" eaLnBrk="1" hangingPunct="1">
              <a:lnSpc>
                <a:spcPct val="80000"/>
              </a:lnSpc>
              <a:spcBef>
                <a:spcPct val="20000"/>
              </a:spcBef>
              <a:buClr>
                <a:srgbClr val="660000"/>
              </a:buClr>
              <a:buSzPct val="90000"/>
            </a:pPr>
            <a:r>
              <a:rPr lang="en-US" altLang="zh-CN" sz="2000" b="0" kern="0" dirty="0">
                <a:solidFill>
                  <a:srgbClr val="000000"/>
                </a:solidFill>
                <a:latin typeface="Helvetica"/>
                <a:ea typeface="宋体" charset="-122"/>
              </a:rPr>
              <a:t>	</a:t>
            </a:r>
            <a:r>
              <a:rPr lang="en-US" altLang="zh-CN" sz="2000" b="0" dirty="0" err="1">
                <a:solidFill>
                  <a:srgbClr val="000000"/>
                </a:solidFill>
                <a:latin typeface="Helvetica"/>
                <a:ea typeface="宋体" charset="-122"/>
              </a:rPr>
              <a:t>take_fork</a:t>
            </a:r>
            <a:r>
              <a:rPr lang="en-US" altLang="zh-CN" sz="2000" b="0" dirty="0">
                <a:solidFill>
                  <a:srgbClr val="000000"/>
                </a:solidFill>
                <a:latin typeface="Helvetica"/>
                <a:ea typeface="宋体" charset="-122"/>
              </a:rPr>
              <a:t>(</a:t>
            </a:r>
            <a:r>
              <a:rPr lang="en-US" altLang="zh-CN" sz="2000" b="0" dirty="0" err="1">
                <a:solidFill>
                  <a:srgbClr val="000000"/>
                </a:solidFill>
                <a:latin typeface="Helvetica"/>
                <a:ea typeface="宋体" charset="-122"/>
              </a:rPr>
              <a:t>i</a:t>
            </a:r>
            <a:r>
              <a:rPr lang="en-US" altLang="zh-CN" sz="2000" b="0" dirty="0">
                <a:solidFill>
                  <a:srgbClr val="000000"/>
                </a:solidFill>
                <a:latin typeface="Helvetica"/>
                <a:ea typeface="宋体" charset="-122"/>
              </a:rPr>
              <a:t>)</a:t>
            </a:r>
          </a:p>
          <a:p>
            <a:pPr marL="469900" indent="-469900" eaLnBrk="1" hangingPunct="1">
              <a:lnSpc>
                <a:spcPct val="80000"/>
              </a:lnSpc>
              <a:spcBef>
                <a:spcPct val="20000"/>
              </a:spcBef>
              <a:buClr>
                <a:srgbClr val="660000"/>
              </a:buClr>
              <a:buSzPct val="90000"/>
            </a:pPr>
            <a:r>
              <a:rPr lang="en-US" altLang="zh-CN" sz="2000" b="0" dirty="0">
                <a:solidFill>
                  <a:srgbClr val="000000"/>
                </a:solidFill>
                <a:latin typeface="Helvetica"/>
                <a:ea typeface="宋体" charset="-122"/>
              </a:rPr>
              <a:t>	</a:t>
            </a:r>
            <a:r>
              <a:rPr lang="en-US" altLang="zh-CN" sz="2000" b="0" dirty="0" err="1">
                <a:solidFill>
                  <a:srgbClr val="000000"/>
                </a:solidFill>
                <a:latin typeface="Helvetica"/>
                <a:ea typeface="宋体" charset="-122"/>
              </a:rPr>
              <a:t>take_fork</a:t>
            </a:r>
            <a:r>
              <a:rPr lang="en-US" altLang="zh-CN" sz="2000" b="0" dirty="0">
                <a:solidFill>
                  <a:srgbClr val="000000"/>
                </a:solidFill>
                <a:latin typeface="Helvetica"/>
                <a:ea typeface="宋体" charset="-122"/>
              </a:rPr>
              <a:t>((i+1)%N) </a:t>
            </a:r>
            <a:r>
              <a:rPr lang="en-US" altLang="zh-CN" sz="2000" b="0" kern="0" dirty="0">
                <a:solidFill>
                  <a:srgbClr val="000000"/>
                </a:solidFill>
                <a:latin typeface="Helvetica"/>
                <a:ea typeface="宋体" charset="-122"/>
              </a:rPr>
              <a:t>eat( );</a:t>
            </a:r>
          </a:p>
          <a:p>
            <a:pPr marL="469900" indent="-469900" eaLnBrk="1" hangingPunct="1">
              <a:lnSpc>
                <a:spcPct val="80000"/>
              </a:lnSpc>
              <a:spcBef>
                <a:spcPct val="20000"/>
              </a:spcBef>
              <a:buClr>
                <a:srgbClr val="660000"/>
              </a:buClr>
              <a:buSzPct val="90000"/>
            </a:pPr>
            <a:r>
              <a:rPr lang="en-US" altLang="zh-CN" sz="2000" b="0" kern="0" dirty="0">
                <a:solidFill>
                  <a:srgbClr val="000000"/>
                </a:solidFill>
                <a:latin typeface="Helvetica"/>
                <a:ea typeface="宋体" charset="-122"/>
              </a:rPr>
              <a:t>	</a:t>
            </a:r>
            <a:r>
              <a:rPr lang="en-US" altLang="zh-CN" sz="2000" b="0" dirty="0" err="1">
                <a:solidFill>
                  <a:srgbClr val="000000"/>
                </a:solidFill>
                <a:latin typeface="Helvetica"/>
                <a:ea typeface="宋体" charset="-122"/>
              </a:rPr>
              <a:t>put_fork</a:t>
            </a:r>
            <a:r>
              <a:rPr lang="en-US" altLang="zh-CN" sz="2000" b="0" dirty="0">
                <a:solidFill>
                  <a:srgbClr val="000000"/>
                </a:solidFill>
                <a:latin typeface="Helvetica"/>
                <a:ea typeface="宋体" charset="-122"/>
              </a:rPr>
              <a:t>(</a:t>
            </a:r>
            <a:r>
              <a:rPr lang="en-US" altLang="zh-CN" sz="2000" b="0" dirty="0" err="1">
                <a:solidFill>
                  <a:srgbClr val="000000"/>
                </a:solidFill>
                <a:latin typeface="Helvetica"/>
                <a:ea typeface="宋体" charset="-122"/>
              </a:rPr>
              <a:t>i</a:t>
            </a:r>
            <a:r>
              <a:rPr lang="en-US" altLang="zh-CN" sz="2000" b="0" dirty="0">
                <a:solidFill>
                  <a:srgbClr val="000000"/>
                </a:solidFill>
                <a:latin typeface="Helvetica"/>
                <a:ea typeface="宋体" charset="-122"/>
              </a:rPr>
              <a:t>)</a:t>
            </a:r>
          </a:p>
          <a:p>
            <a:pPr marL="469900" indent="-469900" eaLnBrk="1" hangingPunct="1">
              <a:lnSpc>
                <a:spcPct val="80000"/>
              </a:lnSpc>
              <a:spcBef>
                <a:spcPct val="20000"/>
              </a:spcBef>
              <a:buClr>
                <a:srgbClr val="660000"/>
              </a:buClr>
              <a:buSzPct val="90000"/>
            </a:pPr>
            <a:r>
              <a:rPr lang="en-US" altLang="zh-CN" sz="2000" b="0" dirty="0">
                <a:solidFill>
                  <a:srgbClr val="000000"/>
                </a:solidFill>
                <a:latin typeface="Helvetica"/>
                <a:ea typeface="宋体" charset="-122"/>
              </a:rPr>
              <a:t>	</a:t>
            </a:r>
            <a:r>
              <a:rPr lang="en-US" altLang="zh-CN" sz="2000" b="0" dirty="0" err="1">
                <a:solidFill>
                  <a:srgbClr val="000000"/>
                </a:solidFill>
                <a:latin typeface="Helvetica"/>
                <a:ea typeface="宋体" charset="-122"/>
              </a:rPr>
              <a:t>put_fork</a:t>
            </a:r>
            <a:r>
              <a:rPr lang="en-US" altLang="zh-CN" sz="2000" b="0" dirty="0">
                <a:solidFill>
                  <a:srgbClr val="000000"/>
                </a:solidFill>
                <a:latin typeface="Helvetica"/>
                <a:ea typeface="宋体" charset="-122"/>
              </a:rPr>
              <a:t>((i+1)%N) </a:t>
            </a:r>
            <a:r>
              <a:rPr lang="en-US" altLang="zh-CN" sz="2000" b="0" kern="0" dirty="0">
                <a:solidFill>
                  <a:srgbClr val="000000"/>
                </a:solidFill>
                <a:latin typeface="Helvetica"/>
                <a:ea typeface="宋体" charset="-122"/>
              </a:rPr>
              <a:t>up(&amp;</a:t>
            </a:r>
            <a:r>
              <a:rPr lang="en-US" altLang="zh-CN" sz="2000" b="0" kern="0" dirty="0" err="1">
                <a:solidFill>
                  <a:srgbClr val="000000"/>
                </a:solidFill>
                <a:latin typeface="Helvetica"/>
                <a:ea typeface="宋体" charset="-122"/>
              </a:rPr>
              <a:t>mutex</a:t>
            </a:r>
            <a:r>
              <a:rPr lang="en-US" altLang="zh-CN" sz="2000" b="0" kern="0" dirty="0">
                <a:solidFill>
                  <a:srgbClr val="000000"/>
                </a:solidFill>
                <a:latin typeface="Helvetica"/>
                <a:ea typeface="宋体" charset="-122"/>
              </a:rPr>
              <a:t>);</a:t>
            </a:r>
          </a:p>
          <a:p>
            <a:pPr marL="469900" indent="-469900" eaLnBrk="1" hangingPunct="1">
              <a:lnSpc>
                <a:spcPct val="80000"/>
              </a:lnSpc>
              <a:spcBef>
                <a:spcPct val="20000"/>
              </a:spcBef>
              <a:buClr>
                <a:srgbClr val="660000"/>
              </a:buClr>
              <a:buSzPct val="90000"/>
              <a:defRPr/>
            </a:pPr>
            <a:r>
              <a:rPr lang="en-US" altLang="zh-CN" sz="2000" b="0" kern="0" dirty="0">
                <a:solidFill>
                  <a:srgbClr val="000000"/>
                </a:solidFill>
                <a:latin typeface="Helvetica"/>
                <a:ea typeface="宋体" charset="-122"/>
              </a:rPr>
              <a:t>}</a:t>
            </a:r>
          </a:p>
        </p:txBody>
      </p:sp>
      <p:sp>
        <p:nvSpPr>
          <p:cNvPr id="7" name="Slide Number Placeholder 3"/>
          <p:cNvSpPr>
            <a:spLocks noGrp="1"/>
          </p:cNvSpPr>
          <p:nvPr>
            <p:ph type="sldNum" sz="quarter" idx="10"/>
          </p:nvPr>
        </p:nvSpPr>
        <p:spPr>
          <a:xfrm>
            <a:off x="8077200" y="6299200"/>
            <a:ext cx="2133600" cy="457200"/>
          </a:xfrm>
        </p:spPr>
        <p:txBody>
          <a:bodyPr/>
          <a:lstStyle/>
          <a:p>
            <a:pPr>
              <a:defRPr/>
            </a:pPr>
            <a:fld id="{78997615-6873-405D-B80D-4D52F6DDA5E8}" type="slidenum">
              <a:rPr lang="en-US" altLang="zh-CN">
                <a:solidFill>
                  <a:srgbClr val="000000"/>
                </a:solidFill>
                <a:cs typeface="+mn-cs"/>
              </a:rPr>
              <a:pPr>
                <a:defRPr/>
              </a:pPr>
              <a:t>56</a:t>
            </a:fld>
            <a:endParaRPr lang="en-US" altLang="zh-CN" dirty="0">
              <a:solidFill>
                <a:srgbClr val="000000"/>
              </a:solidFill>
              <a:cs typeface="+mn-c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8997615-6873-405D-B80D-4D52F6DDA5E8}" type="slidenum">
              <a:rPr lang="en-US" altLang="zh-CN">
                <a:solidFill>
                  <a:srgbClr val="000000"/>
                </a:solidFill>
                <a:cs typeface="+mn-cs"/>
              </a:rPr>
              <a:pPr>
                <a:defRPr/>
              </a:pPr>
              <a:t>57</a:t>
            </a:fld>
            <a:endParaRPr lang="en-US" altLang="zh-CN" dirty="0">
              <a:solidFill>
                <a:srgbClr val="000000"/>
              </a:solidFill>
              <a:cs typeface="+mn-cs"/>
            </a:endParaRPr>
          </a:p>
        </p:txBody>
      </p:sp>
      <p:sp>
        <p:nvSpPr>
          <p:cNvPr id="5" name="Date Placeholder 4"/>
          <p:cNvSpPr>
            <a:spLocks noGrp="1"/>
          </p:cNvSpPr>
          <p:nvPr>
            <p:ph type="dt" sz="half" idx="4294967295"/>
          </p:nvPr>
        </p:nvSpPr>
        <p:spPr>
          <a:xfrm>
            <a:off x="1981200" y="6299200"/>
            <a:ext cx="4389438" cy="457200"/>
          </a:xfrm>
          <a:prstGeom prst="rect">
            <a:avLst/>
          </a:prstGeom>
        </p:spPr>
        <p:txBody>
          <a:bodyPr/>
          <a:lstStyle/>
          <a:p>
            <a:pPr algn="ctr">
              <a:defRPr/>
            </a:pPr>
            <a:endParaRPr lang="en-US" b="0" dirty="0">
              <a:solidFill>
                <a:srgbClr val="000000"/>
              </a:solidFill>
              <a:latin typeface="Times New Roman" pitchFamily="18" charset="0"/>
              <a:ea typeface="+mn-ea"/>
              <a:cs typeface="+mn-cs"/>
            </a:endParaRPr>
          </a:p>
        </p:txBody>
      </p:sp>
      <p:pic>
        <p:nvPicPr>
          <p:cNvPr id="3074" name="Picture 2"/>
          <p:cNvPicPr>
            <a:picLocks noChangeAspect="1" noChangeArrowheads="1"/>
          </p:cNvPicPr>
          <p:nvPr/>
        </p:nvPicPr>
        <p:blipFill>
          <a:blip r:embed="rId2" cstate="print"/>
          <a:srcRect/>
          <a:stretch>
            <a:fillRect/>
          </a:stretch>
        </p:blipFill>
        <p:spPr bwMode="auto">
          <a:xfrm>
            <a:off x="2119156" y="1574714"/>
            <a:ext cx="8056475" cy="4845394"/>
          </a:xfrm>
          <a:prstGeom prst="rect">
            <a:avLst/>
          </a:prstGeom>
          <a:noFill/>
          <a:ln w="9525">
            <a:noFill/>
            <a:miter lim="800000"/>
            <a:headEnd/>
            <a:tailEnd/>
          </a:ln>
        </p:spPr>
      </p:pic>
      <p:sp>
        <p:nvSpPr>
          <p:cNvPr id="7" name="Slide Number Placeholder 3"/>
          <p:cNvSpPr txBox="1">
            <a:spLocks/>
          </p:cNvSpPr>
          <p:nvPr/>
        </p:nvSpPr>
        <p:spPr bwMode="auto">
          <a:xfrm>
            <a:off x="8229600" y="64516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algn="r" eaLnBrk="1" hangingPunct="1">
              <a:defRPr/>
            </a:pPr>
            <a:fld id="{78997615-6873-405D-B80D-4D52F6DDA5E8}" type="slidenum">
              <a:rPr lang="en-US" altLang="zh-CN" sz="1000">
                <a:solidFill>
                  <a:srgbClr val="000000"/>
                </a:solidFill>
                <a:latin typeface="Arial" charset="0"/>
                <a:ea typeface="宋体" charset="-122"/>
                <a:cs typeface="+mn-cs"/>
              </a:rPr>
              <a:pPr algn="r" eaLnBrk="1" hangingPunct="1">
                <a:defRPr/>
              </a:pPr>
              <a:t>57</a:t>
            </a:fld>
            <a:endParaRPr lang="en-US" altLang="zh-CN" sz="1000" dirty="0">
              <a:solidFill>
                <a:srgbClr val="000000"/>
              </a:solidFill>
              <a:latin typeface="Arial" charset="0"/>
              <a:ea typeface="宋体" charset="-122"/>
              <a:cs typeface="+mn-cs"/>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Cont’</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8997615-6873-405D-B80D-4D52F6DDA5E8}" type="slidenum">
              <a:rPr lang="en-US" altLang="zh-CN">
                <a:solidFill>
                  <a:srgbClr val="000000"/>
                </a:solidFill>
                <a:cs typeface="+mn-cs"/>
              </a:rPr>
              <a:pPr>
                <a:defRPr/>
              </a:pPr>
              <a:t>58</a:t>
            </a:fld>
            <a:endParaRPr lang="en-US" altLang="zh-CN" dirty="0">
              <a:solidFill>
                <a:srgbClr val="000000"/>
              </a:solidFill>
              <a:cs typeface="+mn-cs"/>
            </a:endParaRPr>
          </a:p>
        </p:txBody>
      </p:sp>
      <p:sp>
        <p:nvSpPr>
          <p:cNvPr id="5" name="Date Placeholder 4"/>
          <p:cNvSpPr>
            <a:spLocks noGrp="1"/>
          </p:cNvSpPr>
          <p:nvPr>
            <p:ph type="dt" sz="half" idx="4294967295"/>
          </p:nvPr>
        </p:nvSpPr>
        <p:spPr>
          <a:xfrm>
            <a:off x="1981200" y="6299200"/>
            <a:ext cx="4389438" cy="457200"/>
          </a:xfrm>
          <a:prstGeom prst="rect">
            <a:avLst/>
          </a:prstGeom>
        </p:spPr>
        <p:txBody>
          <a:bodyPr/>
          <a:lstStyle/>
          <a:p>
            <a:pPr algn="ctr">
              <a:defRPr/>
            </a:pPr>
            <a:endParaRPr lang="en-US" b="0" dirty="0">
              <a:solidFill>
                <a:srgbClr val="000000"/>
              </a:solidFill>
              <a:latin typeface="Times New Roman" pitchFamily="18" charset="0"/>
              <a:ea typeface="+mn-ea"/>
              <a:cs typeface="+mn-cs"/>
            </a:endParaRPr>
          </a:p>
        </p:txBody>
      </p:sp>
      <p:pic>
        <p:nvPicPr>
          <p:cNvPr id="4098" name="Picture 2"/>
          <p:cNvPicPr>
            <a:picLocks noChangeAspect="1" noChangeArrowheads="1"/>
          </p:cNvPicPr>
          <p:nvPr/>
        </p:nvPicPr>
        <p:blipFill>
          <a:blip r:embed="rId2" cstate="print"/>
          <a:srcRect/>
          <a:stretch>
            <a:fillRect/>
          </a:stretch>
        </p:blipFill>
        <p:spPr bwMode="auto">
          <a:xfrm>
            <a:off x="1694822" y="1529443"/>
            <a:ext cx="6762750" cy="5105400"/>
          </a:xfrm>
          <a:prstGeom prst="rect">
            <a:avLst/>
          </a:prstGeom>
          <a:noFill/>
          <a:ln w="9525">
            <a:noFill/>
            <a:miter lim="800000"/>
            <a:headEnd/>
            <a:tailEnd/>
          </a:ln>
        </p:spPr>
      </p:pic>
      <p:sp>
        <p:nvSpPr>
          <p:cNvPr id="7" name="Rectangle 6"/>
          <p:cNvSpPr/>
          <p:nvPr/>
        </p:nvSpPr>
        <p:spPr>
          <a:xfrm>
            <a:off x="8175332" y="3366086"/>
            <a:ext cx="2461847" cy="181588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eaLnBrk="1" hangingPunct="1">
              <a:lnSpc>
                <a:spcPct val="80000"/>
              </a:lnSpc>
            </a:pPr>
            <a:r>
              <a:rPr lang="en-US" altLang="zh-CN" sz="1400" b="0" dirty="0">
                <a:solidFill>
                  <a:srgbClr val="000000"/>
                </a:solidFill>
                <a:latin typeface="Helvetica"/>
                <a:ea typeface="宋体" charset="-122"/>
              </a:rPr>
              <a:t>Move the philosopher from the eating state to the thinking state; Consider each of the philosopher‘s neighbors in turn. If the neighbor is hungry and can now acquire both their forks, unblock the neighbor (this philosopher was the one blocking)</a:t>
            </a:r>
          </a:p>
        </p:txBody>
      </p:sp>
      <p:sp>
        <p:nvSpPr>
          <p:cNvPr id="8" name="Rectangle 7"/>
          <p:cNvSpPr/>
          <p:nvPr/>
        </p:nvSpPr>
        <p:spPr>
          <a:xfrm>
            <a:off x="8175332" y="5692898"/>
            <a:ext cx="2461847" cy="112646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eaLnBrk="1" hangingPunct="1">
              <a:lnSpc>
                <a:spcPct val="80000"/>
              </a:lnSpc>
            </a:pPr>
            <a:r>
              <a:rPr lang="en-US" altLang="zh-CN" sz="1400" b="0" dirty="0">
                <a:solidFill>
                  <a:srgbClr val="000000"/>
                </a:solidFill>
                <a:latin typeface="Helvetica"/>
                <a:ea typeface="宋体" charset="-122"/>
              </a:rPr>
              <a:t>Test if left and right philosophers are not eating; if so, go from the hungry state to eating state, and up[&amp;s[</a:t>
            </a:r>
            <a:r>
              <a:rPr lang="en-US" altLang="zh-CN" sz="1400" b="0" dirty="0" err="1">
                <a:solidFill>
                  <a:srgbClr val="000000"/>
                </a:solidFill>
                <a:latin typeface="Helvetica"/>
                <a:ea typeface="宋体" charset="-122"/>
              </a:rPr>
              <a:t>i</a:t>
            </a:r>
            <a:r>
              <a:rPr lang="en-US" altLang="zh-CN" sz="1400" b="0" dirty="0">
                <a:solidFill>
                  <a:srgbClr val="000000"/>
                </a:solidFill>
                <a:latin typeface="Helvetica"/>
                <a:ea typeface="宋体" charset="-122"/>
              </a:rPr>
              <a:t>]) s[</a:t>
            </a:r>
            <a:r>
              <a:rPr lang="en-US" altLang="zh-CN" sz="1400" b="0" dirty="0" err="1">
                <a:solidFill>
                  <a:srgbClr val="000000"/>
                </a:solidFill>
                <a:latin typeface="Helvetica"/>
                <a:ea typeface="宋体" charset="-122"/>
              </a:rPr>
              <a:t>i</a:t>
            </a:r>
            <a:r>
              <a:rPr lang="en-US" altLang="zh-CN" sz="1400" b="0" dirty="0">
                <a:solidFill>
                  <a:srgbClr val="000000"/>
                </a:solidFill>
                <a:latin typeface="Helvetica"/>
                <a:ea typeface="宋体" charset="-122"/>
              </a:rPr>
              <a:t>] so his later down(&amp;s[</a:t>
            </a:r>
            <a:r>
              <a:rPr lang="en-US" altLang="zh-CN" sz="1400" b="0" dirty="0" err="1">
                <a:solidFill>
                  <a:srgbClr val="000000"/>
                </a:solidFill>
                <a:latin typeface="Helvetica"/>
                <a:ea typeface="宋体" charset="-122"/>
              </a:rPr>
              <a:t>i</a:t>
            </a:r>
            <a:r>
              <a:rPr lang="en-US" altLang="zh-CN" sz="1400" b="0" dirty="0">
                <a:solidFill>
                  <a:srgbClr val="000000"/>
                </a:solidFill>
                <a:latin typeface="Helvetica"/>
                <a:ea typeface="宋体" charset="-122"/>
              </a:rPr>
              <a:t>]) won’t block</a:t>
            </a:r>
          </a:p>
        </p:txBody>
      </p:sp>
      <p:sp>
        <p:nvSpPr>
          <p:cNvPr id="10" name="Rectangle 9"/>
          <p:cNvSpPr/>
          <p:nvPr/>
        </p:nvSpPr>
        <p:spPr>
          <a:xfrm>
            <a:off x="8176010" y="1378188"/>
            <a:ext cx="2461847" cy="129881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eaLnBrk="1" hangingPunct="1">
              <a:lnSpc>
                <a:spcPct val="80000"/>
              </a:lnSpc>
            </a:pPr>
            <a:r>
              <a:rPr lang="en-US" altLang="zh-CN" sz="1400" b="0" dirty="0">
                <a:solidFill>
                  <a:srgbClr val="000000"/>
                </a:solidFill>
                <a:latin typeface="Helvetica"/>
                <a:ea typeface="宋体" charset="-122"/>
              </a:rPr>
              <a:t>move the philosopher from the thinking state to the hungry state; Try to acquire forks; Block if either fork is not available  OR Move the to the eating state if forks are acquired</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Discussions</a:t>
            </a:r>
          </a:p>
        </p:txBody>
      </p:sp>
      <p:sp>
        <p:nvSpPr>
          <p:cNvPr id="3" name="Content Placeholder 2"/>
          <p:cNvSpPr>
            <a:spLocks noGrp="1"/>
          </p:cNvSpPr>
          <p:nvPr>
            <p:ph idx="1"/>
          </p:nvPr>
        </p:nvSpPr>
        <p:spPr>
          <a:xfrm>
            <a:off x="1981200" y="1587500"/>
            <a:ext cx="8305800" cy="4902200"/>
          </a:xfrm>
        </p:spPr>
        <p:txBody>
          <a:bodyPr>
            <a:normAutofit fontScale="92500" lnSpcReduction="20000"/>
          </a:bodyPr>
          <a:lstStyle/>
          <a:p>
            <a:r>
              <a:rPr lang="en-US" dirty="0"/>
              <a:t>Instead of one semaphore per fork, we have one semaphore per philosopher</a:t>
            </a:r>
          </a:p>
          <a:p>
            <a:pPr lvl="1"/>
            <a:r>
              <a:rPr lang="en-US" dirty="0"/>
              <a:t>Both neighbors are not eating </a:t>
            </a:r>
            <a:r>
              <a:rPr lang="en-US" dirty="0">
                <a:sym typeface="Wingdings" pitchFamily="2" charset="2"/>
              </a:rPr>
              <a:t> both forks are available</a:t>
            </a:r>
          </a:p>
          <a:p>
            <a:pPr lvl="1"/>
            <a:r>
              <a:rPr lang="en-US" dirty="0">
                <a:sym typeface="Wingdings" pitchFamily="2" charset="2"/>
              </a:rPr>
              <a:t>Before start eating  take both forks in an atomic operation; if unsuccessful, go to sleep </a:t>
            </a:r>
          </a:p>
          <a:p>
            <a:pPr lvl="1"/>
            <a:r>
              <a:rPr lang="en-US" dirty="0">
                <a:sym typeface="Wingdings" pitchFamily="2" charset="2"/>
              </a:rPr>
              <a:t>After finish eating  put down both forks in an atomic operation; tell both neighbors to check if each can start eating</a:t>
            </a:r>
            <a:endParaRPr lang="en-US" dirty="0"/>
          </a:p>
          <a:p>
            <a:r>
              <a:rPr lang="en-US" dirty="0"/>
              <a:t>Compare to the </a:t>
            </a:r>
            <a:r>
              <a:rPr lang="en-US" altLang="zh-CN" dirty="0">
                <a:ea typeface="宋体" charset="-122"/>
              </a:rPr>
              <a:t>Pessimistic Solution: the time-consuming eat() is now outside of Critical Section to maximize concurrency</a:t>
            </a:r>
          </a:p>
        </p:txBody>
      </p:sp>
      <p:sp>
        <p:nvSpPr>
          <p:cNvPr id="4" name="Slide Number Placeholder 3"/>
          <p:cNvSpPr>
            <a:spLocks noGrp="1"/>
          </p:cNvSpPr>
          <p:nvPr>
            <p:ph type="sldNum" sz="quarter" idx="10"/>
          </p:nvPr>
        </p:nvSpPr>
        <p:spPr/>
        <p:txBody>
          <a:bodyPr/>
          <a:lstStyle/>
          <a:p>
            <a:pPr>
              <a:defRPr/>
            </a:pPr>
            <a:fld id="{78997615-6873-405D-B80D-4D52F6DDA5E8}" type="slidenum">
              <a:rPr lang="en-US" altLang="zh-CN">
                <a:solidFill>
                  <a:srgbClr val="000000"/>
                </a:solidFill>
                <a:cs typeface="+mn-cs"/>
              </a:rPr>
              <a:pPr>
                <a:defRPr/>
              </a:pPr>
              <a:t>59</a:t>
            </a:fld>
            <a:endParaRPr lang="en-US" altLang="zh-CN" dirty="0">
              <a:solidFill>
                <a:srgbClr val="000000"/>
              </a:solidFill>
              <a:cs typeface="+mn-cs"/>
            </a:endParaRPr>
          </a:p>
        </p:txBody>
      </p:sp>
      <p:sp>
        <p:nvSpPr>
          <p:cNvPr id="5" name="Date Placeholder 4"/>
          <p:cNvSpPr>
            <a:spLocks noGrp="1"/>
          </p:cNvSpPr>
          <p:nvPr>
            <p:ph type="dt" sz="half" idx="4294967295"/>
          </p:nvPr>
        </p:nvSpPr>
        <p:spPr>
          <a:xfrm>
            <a:off x="1981200" y="6299200"/>
            <a:ext cx="4389438" cy="457200"/>
          </a:xfrm>
          <a:prstGeom prst="rect">
            <a:avLst/>
          </a:prstGeom>
        </p:spPr>
        <p:txBody>
          <a:bodyPr/>
          <a:lstStyle/>
          <a:p>
            <a:pPr algn="ctr">
              <a:defRPr/>
            </a:pPr>
            <a:endParaRPr lang="en-US" b="0" dirty="0">
              <a:solidFill>
                <a:srgbClr val="000000"/>
              </a:solidFill>
              <a:latin typeface="Times New Roman" pitchFamily="18"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p:txBody>
          <a:bodyPr/>
          <a:lstStyle/>
          <a:p>
            <a:r>
              <a:rPr lang="en-US"/>
              <a:t>More Definitions</a:t>
            </a:r>
          </a:p>
        </p:txBody>
      </p:sp>
      <p:sp>
        <p:nvSpPr>
          <p:cNvPr id="427011" name="Rectangle 3"/>
          <p:cNvSpPr>
            <a:spLocks noGrp="1" noChangeArrowheads="1"/>
          </p:cNvSpPr>
          <p:nvPr>
            <p:ph type="body" idx="1"/>
          </p:nvPr>
        </p:nvSpPr>
        <p:spPr>
          <a:xfrm>
            <a:off x="1676400" y="1592826"/>
            <a:ext cx="8610600" cy="5036574"/>
          </a:xfrm>
        </p:spPr>
        <p:txBody>
          <a:bodyPr>
            <a:normAutofit fontScale="85000" lnSpcReduction="20000"/>
          </a:bodyPr>
          <a:lstStyle/>
          <a:p>
            <a:pPr>
              <a:spcBef>
                <a:spcPct val="25000"/>
              </a:spcBef>
            </a:pPr>
            <a:r>
              <a:rPr lang="en-US" dirty="0">
                <a:solidFill>
                  <a:schemeClr val="hlink"/>
                </a:solidFill>
              </a:rPr>
              <a:t>Lock</a:t>
            </a:r>
            <a:r>
              <a:rPr lang="en-US" dirty="0"/>
              <a:t>: prevents someone from doing something</a:t>
            </a:r>
          </a:p>
          <a:p>
            <a:pPr lvl="1">
              <a:spcBef>
                <a:spcPct val="25000"/>
              </a:spcBef>
            </a:pPr>
            <a:r>
              <a:rPr lang="en-US" dirty="0"/>
              <a:t>Lock before entering critical section and </a:t>
            </a:r>
            <a:br>
              <a:rPr lang="en-US" dirty="0"/>
            </a:br>
            <a:r>
              <a:rPr lang="en-US" dirty="0"/>
              <a:t>before accessing shared data</a:t>
            </a:r>
          </a:p>
          <a:p>
            <a:pPr lvl="1">
              <a:spcBef>
                <a:spcPct val="25000"/>
              </a:spcBef>
            </a:pPr>
            <a:r>
              <a:rPr lang="en-US" dirty="0"/>
              <a:t>Unlock when leaving, after accessing shared data</a:t>
            </a:r>
          </a:p>
          <a:p>
            <a:pPr lvl="1">
              <a:spcBef>
                <a:spcPct val="25000"/>
              </a:spcBef>
            </a:pPr>
            <a:r>
              <a:rPr lang="en-US" dirty="0"/>
              <a:t>Wait if locked</a:t>
            </a:r>
          </a:p>
          <a:p>
            <a:pPr lvl="2">
              <a:spcBef>
                <a:spcPct val="25000"/>
              </a:spcBef>
            </a:pPr>
            <a:r>
              <a:rPr lang="en-US" dirty="0">
                <a:solidFill>
                  <a:schemeClr val="hlink"/>
                </a:solidFill>
              </a:rPr>
              <a:t>Important idea: all synchronization involves waiting</a:t>
            </a:r>
          </a:p>
          <a:p>
            <a:pPr>
              <a:spcBef>
                <a:spcPct val="25000"/>
              </a:spcBef>
            </a:pPr>
            <a:r>
              <a:rPr lang="en-US" dirty="0"/>
              <a:t>For example: fix the milk problem by putting a lock on the refrigerator</a:t>
            </a:r>
          </a:p>
          <a:p>
            <a:pPr lvl="1">
              <a:spcBef>
                <a:spcPct val="25000"/>
              </a:spcBef>
            </a:pPr>
            <a:r>
              <a:rPr lang="en-US" dirty="0"/>
              <a:t>Lock it and take key if you are going to go buy milk</a:t>
            </a:r>
          </a:p>
          <a:p>
            <a:pPr lvl="1">
              <a:spcBef>
                <a:spcPct val="25000"/>
              </a:spcBef>
            </a:pPr>
            <a:r>
              <a:rPr lang="en-US" dirty="0"/>
              <a:t>Too coarse-grained: the whole content in the refrigerator is unavailable</a:t>
            </a:r>
          </a:p>
          <a:p>
            <a:pPr lvl="2">
              <a:spcBef>
                <a:spcPct val="25000"/>
              </a:spcBef>
            </a:pPr>
            <a:r>
              <a:rPr lang="en-US" dirty="0"/>
              <a:t>Roommate gets angry if he only wants OJ</a:t>
            </a:r>
          </a:p>
          <a:p>
            <a:pPr lvl="2">
              <a:spcBef>
                <a:spcPct val="25000"/>
              </a:spcBef>
            </a:pPr>
            <a:r>
              <a:rPr lang="en-US" dirty="0"/>
              <a:t>Accesses to non-conflicting variables should not be delayed</a:t>
            </a:r>
          </a:p>
          <a:p>
            <a:pPr lvl="1">
              <a:spcBef>
                <a:spcPct val="25000"/>
              </a:spcBef>
            </a:pPr>
            <a:endParaRPr lang="en-US" dirty="0"/>
          </a:p>
          <a:p>
            <a:pPr lvl="1">
              <a:spcBef>
                <a:spcPct val="25000"/>
              </a:spcBef>
            </a:pPr>
            <a:endParaRPr lang="en-US" dirty="0"/>
          </a:p>
          <a:p>
            <a:pPr lvl="1">
              <a:spcBef>
                <a:spcPct val="25000"/>
              </a:spcBef>
            </a:pPr>
            <a:endParaRPr lang="en-US" dirty="0"/>
          </a:p>
          <a:p>
            <a:pPr lvl="1">
              <a:spcBef>
                <a:spcPct val="25000"/>
              </a:spcBef>
            </a:pPr>
            <a:endParaRPr lang="en-US" dirty="0"/>
          </a:p>
        </p:txBody>
      </p:sp>
      <p:pic>
        <p:nvPicPr>
          <p:cNvPr id="427017" name="Picture 9" descr="MCj03078320000[1]"/>
          <p:cNvPicPr>
            <a:picLocks noChangeAspect="1" noChangeArrowheads="1"/>
          </p:cNvPicPr>
          <p:nvPr/>
        </p:nvPicPr>
        <p:blipFill>
          <a:blip r:embed="rId3" cstate="print"/>
          <a:srcRect/>
          <a:stretch>
            <a:fillRect/>
          </a:stretch>
        </p:blipFill>
        <p:spPr bwMode="auto">
          <a:xfrm>
            <a:off x="9463872" y="1889091"/>
            <a:ext cx="947738" cy="1146175"/>
          </a:xfrm>
          <a:prstGeom prst="rect">
            <a:avLst/>
          </a:prstGeom>
          <a:noFill/>
        </p:spPr>
      </p:pic>
      <p:sp>
        <p:nvSpPr>
          <p:cNvPr id="5" name="Slide Number Placeholder 3"/>
          <p:cNvSpPr>
            <a:spLocks noGrp="1"/>
          </p:cNvSpPr>
          <p:nvPr>
            <p:ph type="sldNum" sz="quarter" idx="10"/>
          </p:nvPr>
        </p:nvSpPr>
        <p:spPr>
          <a:xfrm>
            <a:off x="8077200" y="6299200"/>
            <a:ext cx="2133600" cy="457200"/>
          </a:xfrm>
        </p:spPr>
        <p:txBody>
          <a:bodyPr/>
          <a:lstStyle/>
          <a:p>
            <a:pPr>
              <a:defRPr/>
            </a:pPr>
            <a:fld id="{78997615-6873-405D-B80D-4D52F6DDA5E8}" type="slidenum">
              <a:rPr lang="en-US" altLang="zh-CN">
                <a:solidFill>
                  <a:srgbClr val="000000"/>
                </a:solidFill>
                <a:cs typeface="+mn-cs"/>
              </a:rPr>
              <a:pPr>
                <a:defRPr/>
              </a:pPr>
              <a:t>6</a:t>
            </a:fld>
            <a:endParaRPr lang="en-US" altLang="zh-CN" dirty="0">
              <a:solidFill>
                <a:srgbClr val="000000"/>
              </a:solidFill>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27011">
                                            <p:txEl>
                                              <p:pRg st="0" end="0"/>
                                            </p:txEl>
                                          </p:spTgt>
                                        </p:tgtEl>
                                        <p:attrNameLst>
                                          <p:attrName>style.visibility</p:attrName>
                                        </p:attrNameLst>
                                      </p:cBhvr>
                                      <p:to>
                                        <p:strVal val="visible"/>
                                      </p:to>
                                    </p:set>
                                    <p:anim calcmode="lin" valueType="num">
                                      <p:cBhvr additive="base">
                                        <p:cTn id="7" dur="500" fill="hold"/>
                                        <p:tgtEl>
                                          <p:spTgt spid="42701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2701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27017"/>
                                        </p:tgtEl>
                                        <p:attrNameLst>
                                          <p:attrName>style.visibility</p:attrName>
                                        </p:attrNameLst>
                                      </p:cBhvr>
                                      <p:to>
                                        <p:strVal val="visible"/>
                                      </p:to>
                                    </p:set>
                                    <p:anim calcmode="lin" valueType="num">
                                      <p:cBhvr additive="base">
                                        <p:cTn id="11" dur="500" fill="hold"/>
                                        <p:tgtEl>
                                          <p:spTgt spid="427017"/>
                                        </p:tgtEl>
                                        <p:attrNameLst>
                                          <p:attrName>ppt_x</p:attrName>
                                        </p:attrNameLst>
                                      </p:cBhvr>
                                      <p:tavLst>
                                        <p:tav tm="0">
                                          <p:val>
                                            <p:strVal val="1+#ppt_w/2"/>
                                          </p:val>
                                        </p:tav>
                                        <p:tav tm="100000">
                                          <p:val>
                                            <p:strVal val="#ppt_x"/>
                                          </p:val>
                                        </p:tav>
                                      </p:tavLst>
                                    </p:anim>
                                    <p:anim calcmode="lin" valueType="num">
                                      <p:cBhvr additive="base">
                                        <p:cTn id="12" dur="500" fill="hold"/>
                                        <p:tgtEl>
                                          <p:spTgt spid="427017"/>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427011">
                                            <p:txEl>
                                              <p:pRg st="1" end="1"/>
                                            </p:txEl>
                                          </p:spTgt>
                                        </p:tgtEl>
                                        <p:attrNameLst>
                                          <p:attrName>style.visibility</p:attrName>
                                        </p:attrNameLst>
                                      </p:cBhvr>
                                      <p:to>
                                        <p:strVal val="visible"/>
                                      </p:to>
                                    </p:set>
                                    <p:anim calcmode="lin" valueType="num">
                                      <p:cBhvr additive="base">
                                        <p:cTn id="17" dur="500" fill="hold"/>
                                        <p:tgtEl>
                                          <p:spTgt spid="427011">
                                            <p:txEl>
                                              <p:pRg st="1" end="1"/>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4270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427011">
                                            <p:txEl>
                                              <p:pRg st="2" end="2"/>
                                            </p:txEl>
                                          </p:spTgt>
                                        </p:tgtEl>
                                        <p:attrNameLst>
                                          <p:attrName>style.visibility</p:attrName>
                                        </p:attrNameLst>
                                      </p:cBhvr>
                                      <p:to>
                                        <p:strVal val="visible"/>
                                      </p:to>
                                    </p:set>
                                    <p:anim calcmode="lin" valueType="num">
                                      <p:cBhvr additive="base">
                                        <p:cTn id="23" dur="500" fill="hold"/>
                                        <p:tgtEl>
                                          <p:spTgt spid="427011">
                                            <p:txEl>
                                              <p:pRg st="2" end="2"/>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4270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427011">
                                            <p:txEl>
                                              <p:pRg st="3" end="3"/>
                                            </p:txEl>
                                          </p:spTgt>
                                        </p:tgtEl>
                                        <p:attrNameLst>
                                          <p:attrName>style.visibility</p:attrName>
                                        </p:attrNameLst>
                                      </p:cBhvr>
                                      <p:to>
                                        <p:strVal val="visible"/>
                                      </p:to>
                                    </p:set>
                                    <p:anim calcmode="lin" valueType="num">
                                      <p:cBhvr additive="base">
                                        <p:cTn id="29" dur="500" fill="hold"/>
                                        <p:tgtEl>
                                          <p:spTgt spid="427011">
                                            <p:txEl>
                                              <p:pRg st="3" end="3"/>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427011">
                                            <p:txEl>
                                              <p:pRg st="3" end="3"/>
                                            </p:txEl>
                                          </p:spTgt>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427011">
                                            <p:txEl>
                                              <p:pRg st="4" end="4"/>
                                            </p:txEl>
                                          </p:spTgt>
                                        </p:tgtEl>
                                        <p:attrNameLst>
                                          <p:attrName>style.visibility</p:attrName>
                                        </p:attrNameLst>
                                      </p:cBhvr>
                                      <p:to>
                                        <p:strVal val="visible"/>
                                      </p:to>
                                    </p:set>
                                    <p:anim calcmode="lin" valueType="num">
                                      <p:cBhvr additive="base">
                                        <p:cTn id="33" dur="500" fill="hold"/>
                                        <p:tgtEl>
                                          <p:spTgt spid="427011">
                                            <p:txEl>
                                              <p:pRg st="4" end="4"/>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42701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427011">
                                            <p:txEl>
                                              <p:pRg st="5" end="5"/>
                                            </p:txEl>
                                          </p:spTgt>
                                        </p:tgtEl>
                                        <p:attrNameLst>
                                          <p:attrName>style.visibility</p:attrName>
                                        </p:attrNameLst>
                                      </p:cBhvr>
                                      <p:to>
                                        <p:strVal val="visible"/>
                                      </p:to>
                                    </p:set>
                                    <p:anim calcmode="lin" valueType="num">
                                      <p:cBhvr additive="base">
                                        <p:cTn id="39" dur="500" fill="hold"/>
                                        <p:tgtEl>
                                          <p:spTgt spid="427011">
                                            <p:txEl>
                                              <p:pRg st="5" end="5"/>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42701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427011">
                                            <p:txEl>
                                              <p:pRg st="6" end="6"/>
                                            </p:txEl>
                                          </p:spTgt>
                                        </p:tgtEl>
                                        <p:attrNameLst>
                                          <p:attrName>style.visibility</p:attrName>
                                        </p:attrNameLst>
                                      </p:cBhvr>
                                      <p:to>
                                        <p:strVal val="visible"/>
                                      </p:to>
                                    </p:set>
                                    <p:anim calcmode="lin" valueType="num">
                                      <p:cBhvr additive="base">
                                        <p:cTn id="45" dur="500" fill="hold"/>
                                        <p:tgtEl>
                                          <p:spTgt spid="427011">
                                            <p:txEl>
                                              <p:pRg st="6" end="6"/>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42701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427011">
                                            <p:txEl>
                                              <p:pRg st="7" end="7"/>
                                            </p:txEl>
                                          </p:spTgt>
                                        </p:tgtEl>
                                        <p:attrNameLst>
                                          <p:attrName>style.visibility</p:attrName>
                                        </p:attrNameLst>
                                      </p:cBhvr>
                                      <p:to>
                                        <p:strVal val="visible"/>
                                      </p:to>
                                    </p:set>
                                    <p:anim calcmode="lin" valueType="num">
                                      <p:cBhvr additive="base">
                                        <p:cTn id="51" dur="500" fill="hold"/>
                                        <p:tgtEl>
                                          <p:spTgt spid="427011">
                                            <p:txEl>
                                              <p:pRg st="7" end="7"/>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427011">
                                            <p:txEl>
                                              <p:pRg st="7" end="7"/>
                                            </p:txEl>
                                          </p:spTgt>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427011">
                                            <p:txEl>
                                              <p:pRg st="8" end="8"/>
                                            </p:txEl>
                                          </p:spTgt>
                                        </p:tgtEl>
                                        <p:attrNameLst>
                                          <p:attrName>style.visibility</p:attrName>
                                        </p:attrNameLst>
                                      </p:cBhvr>
                                      <p:to>
                                        <p:strVal val="visible"/>
                                      </p:to>
                                    </p:set>
                                    <p:anim calcmode="lin" valueType="num">
                                      <p:cBhvr additive="base">
                                        <p:cTn id="55" dur="500" fill="hold"/>
                                        <p:tgtEl>
                                          <p:spTgt spid="427011">
                                            <p:txEl>
                                              <p:pRg st="8" end="8"/>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427011">
                                            <p:txEl>
                                              <p:pRg st="8" end="8"/>
                                            </p:txEl>
                                          </p:spTgt>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0"/>
                                  </p:stCondLst>
                                  <p:childTnLst>
                                    <p:set>
                                      <p:cBhvr>
                                        <p:cTn id="58" dur="1" fill="hold">
                                          <p:stCondLst>
                                            <p:cond delay="0"/>
                                          </p:stCondLst>
                                        </p:cTn>
                                        <p:tgtEl>
                                          <p:spTgt spid="427011">
                                            <p:txEl>
                                              <p:pRg st="9" end="9"/>
                                            </p:txEl>
                                          </p:spTgt>
                                        </p:tgtEl>
                                        <p:attrNameLst>
                                          <p:attrName>style.visibility</p:attrName>
                                        </p:attrNameLst>
                                      </p:cBhvr>
                                      <p:to>
                                        <p:strVal val="visible"/>
                                      </p:to>
                                    </p:set>
                                    <p:anim calcmode="lin" valueType="num">
                                      <p:cBhvr additive="base">
                                        <p:cTn id="59" dur="500" fill="hold"/>
                                        <p:tgtEl>
                                          <p:spTgt spid="427011">
                                            <p:txEl>
                                              <p:pRg st="9" end="9"/>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427011">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1"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Discussions Cont’</a:t>
            </a:r>
          </a:p>
        </p:txBody>
      </p:sp>
      <p:sp>
        <p:nvSpPr>
          <p:cNvPr id="3" name="Content Placeholder 2"/>
          <p:cNvSpPr>
            <a:spLocks noGrp="1"/>
          </p:cNvSpPr>
          <p:nvPr>
            <p:ph idx="1"/>
          </p:nvPr>
        </p:nvSpPr>
        <p:spPr/>
        <p:txBody>
          <a:bodyPr/>
          <a:lstStyle/>
          <a:p>
            <a:r>
              <a:rPr lang="en-US" dirty="0"/>
              <a:t>Q: Does this solution prevent starvation?</a:t>
            </a:r>
          </a:p>
          <a:p>
            <a:r>
              <a:rPr lang="en-US" dirty="0"/>
              <a:t>A: No. it’s possible for some philosophers to never get both forks.</a:t>
            </a:r>
          </a:p>
          <a:p>
            <a:r>
              <a:rPr lang="en-US" dirty="0">
                <a:ea typeface="宋体" charset="-122"/>
              </a:rPr>
              <a:t>Q: Can s[</a:t>
            </a:r>
            <a:r>
              <a:rPr lang="en-US" dirty="0" err="1">
                <a:ea typeface="宋体" charset="-122"/>
              </a:rPr>
              <a:t>i</a:t>
            </a:r>
            <a:r>
              <a:rPr lang="en-US" dirty="0">
                <a:ea typeface="宋体" charset="-122"/>
              </a:rPr>
              <a:t>] take value &gt; 1?</a:t>
            </a:r>
          </a:p>
          <a:p>
            <a:r>
              <a:rPr lang="en-US" dirty="0">
                <a:ea typeface="宋体" charset="-122"/>
              </a:rPr>
              <a:t>A: No. The code ensures s[</a:t>
            </a:r>
            <a:r>
              <a:rPr lang="en-US" dirty="0" err="1">
                <a:ea typeface="宋体" charset="-122"/>
              </a:rPr>
              <a:t>i</a:t>
            </a:r>
            <a:r>
              <a:rPr lang="en-US" dirty="0">
                <a:ea typeface="宋体" charset="-122"/>
              </a:rPr>
              <a:t>] to be either 0 or 1, although it is not used as a </a:t>
            </a:r>
            <a:r>
              <a:rPr lang="en-US" dirty="0" err="1">
                <a:ea typeface="宋体" charset="-122"/>
              </a:rPr>
              <a:t>mutex</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78997615-6873-405D-B80D-4D52F6DDA5E8}" type="slidenum">
              <a:rPr lang="en-US" altLang="zh-CN">
                <a:solidFill>
                  <a:srgbClr val="000000"/>
                </a:solidFill>
                <a:cs typeface="+mn-cs"/>
              </a:rPr>
              <a:pPr>
                <a:defRPr/>
              </a:pPr>
              <a:t>60</a:t>
            </a:fld>
            <a:endParaRPr lang="en-US" altLang="zh-CN" dirty="0">
              <a:solidFill>
                <a:srgbClr val="000000"/>
              </a:solidFill>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Discussions Cont’</a:t>
            </a:r>
          </a:p>
        </p:txBody>
      </p:sp>
      <p:sp>
        <p:nvSpPr>
          <p:cNvPr id="3" name="Content Placeholder 2"/>
          <p:cNvSpPr>
            <a:spLocks noGrp="1"/>
          </p:cNvSpPr>
          <p:nvPr>
            <p:ph idx="1"/>
          </p:nvPr>
        </p:nvSpPr>
        <p:spPr>
          <a:xfrm>
            <a:off x="1574800" y="1587500"/>
            <a:ext cx="5473700" cy="4902200"/>
          </a:xfrm>
        </p:spPr>
        <p:txBody>
          <a:bodyPr>
            <a:normAutofit fontScale="70000" lnSpcReduction="20000"/>
          </a:bodyPr>
          <a:lstStyle/>
          <a:p>
            <a:r>
              <a:rPr lang="en-US" dirty="0"/>
              <a:t>Q: Can we remove semaphores s[</a:t>
            </a:r>
            <a:r>
              <a:rPr lang="en-US" dirty="0" err="1"/>
              <a:t>i</a:t>
            </a:r>
            <a:r>
              <a:rPr lang="en-US" dirty="0"/>
              <a:t>], and only use the </a:t>
            </a:r>
            <a:r>
              <a:rPr lang="en-US" dirty="0" err="1"/>
              <a:t>mutex</a:t>
            </a:r>
            <a:r>
              <a:rPr lang="en-US" dirty="0"/>
              <a:t> to guarantee atomicity of </a:t>
            </a:r>
            <a:r>
              <a:rPr lang="en-US" dirty="0" err="1"/>
              <a:t>take_forks</a:t>
            </a:r>
            <a:r>
              <a:rPr lang="en-US" dirty="0"/>
              <a:t>() and </a:t>
            </a:r>
            <a:r>
              <a:rPr lang="en-US" dirty="0" err="1"/>
              <a:t>put_forks</a:t>
            </a:r>
            <a:r>
              <a:rPr lang="en-US" dirty="0"/>
              <a:t>()?</a:t>
            </a:r>
          </a:p>
          <a:p>
            <a:r>
              <a:rPr lang="en-US" dirty="0"/>
              <a:t>A: This prevents deadlocks, but since it relies on the OS to choose the next thread to run, each philosopher may try and fail to </a:t>
            </a:r>
            <a:r>
              <a:rPr lang="en-US" dirty="0" err="1"/>
              <a:t>take_forks</a:t>
            </a:r>
            <a:r>
              <a:rPr lang="en-US" dirty="0"/>
              <a:t>() many times without making progress. (Similar problem with the “ordered forks” solution)</a:t>
            </a:r>
          </a:p>
          <a:p>
            <a:r>
              <a:rPr lang="en-US" dirty="0"/>
              <a:t>Semaphores s[</a:t>
            </a:r>
            <a:r>
              <a:rPr lang="en-US" dirty="0" err="1"/>
              <a:t>i</a:t>
            </a:r>
            <a:r>
              <a:rPr lang="en-US" dirty="0"/>
              <a:t>] enable more efficient execution by selectively waking up both neighbors when one is finished eating.</a:t>
            </a:r>
          </a:p>
        </p:txBody>
      </p:sp>
      <p:sp>
        <p:nvSpPr>
          <p:cNvPr id="4" name="Slide Number Placeholder 3"/>
          <p:cNvSpPr>
            <a:spLocks noGrp="1"/>
          </p:cNvSpPr>
          <p:nvPr>
            <p:ph type="sldNum" sz="quarter" idx="10"/>
          </p:nvPr>
        </p:nvSpPr>
        <p:spPr/>
        <p:txBody>
          <a:bodyPr/>
          <a:lstStyle/>
          <a:p>
            <a:pPr>
              <a:defRPr/>
            </a:pPr>
            <a:fld id="{78997615-6873-405D-B80D-4D52F6DDA5E8}" type="slidenum">
              <a:rPr lang="en-US" altLang="zh-CN">
                <a:solidFill>
                  <a:srgbClr val="000000"/>
                </a:solidFill>
                <a:cs typeface="+mn-cs"/>
              </a:rPr>
              <a:pPr>
                <a:defRPr/>
              </a:pPr>
              <a:t>61</a:t>
            </a:fld>
            <a:endParaRPr lang="en-US" altLang="zh-CN" dirty="0">
              <a:solidFill>
                <a:srgbClr val="000000"/>
              </a:solidFill>
              <a:cs typeface="+mn-cs"/>
            </a:endParaRPr>
          </a:p>
        </p:txBody>
      </p:sp>
      <p:sp>
        <p:nvSpPr>
          <p:cNvPr id="5" name="Rectangle 3"/>
          <p:cNvSpPr txBox="1">
            <a:spLocks noChangeArrowheads="1"/>
          </p:cNvSpPr>
          <p:nvPr/>
        </p:nvSpPr>
        <p:spPr bwMode="auto">
          <a:xfrm>
            <a:off x="7035521" y="1607598"/>
            <a:ext cx="3341077" cy="4697413"/>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normAutofit lnSpcReduction="10000"/>
          </a:bodyPr>
          <a:lstStyle/>
          <a:p>
            <a:pPr marL="469900" indent="-469900" eaLnBrk="1" hangingPunct="1">
              <a:lnSpc>
                <a:spcPct val="80000"/>
              </a:lnSpc>
              <a:spcBef>
                <a:spcPct val="20000"/>
              </a:spcBef>
              <a:buClr>
                <a:srgbClr val="660000"/>
              </a:buClr>
              <a:buSzPct val="90000"/>
              <a:defRPr/>
            </a:pPr>
            <a:r>
              <a:rPr lang="en-US" altLang="zh-CN" sz="2000" b="0" kern="0" dirty="0">
                <a:solidFill>
                  <a:srgbClr val="000000"/>
                </a:solidFill>
                <a:latin typeface="Helvetica"/>
                <a:ea typeface="宋体" charset="-122"/>
              </a:rPr>
              <a:t>void philosopher(</a:t>
            </a:r>
            <a:r>
              <a:rPr lang="en-US" altLang="zh-CN" sz="2000" b="0" kern="0" dirty="0" err="1">
                <a:solidFill>
                  <a:srgbClr val="000000"/>
                </a:solidFill>
                <a:latin typeface="Helvetica"/>
                <a:ea typeface="宋体" charset="-122"/>
              </a:rPr>
              <a:t>int</a:t>
            </a:r>
            <a:r>
              <a:rPr lang="en-US" altLang="zh-CN" sz="2000" b="0" kern="0" dirty="0">
                <a:solidFill>
                  <a:srgbClr val="000000"/>
                </a:solidFill>
                <a:latin typeface="Helvetica"/>
                <a:ea typeface="宋体" charset="-122"/>
              </a:rPr>
              <a:t> </a:t>
            </a:r>
            <a:r>
              <a:rPr lang="en-US" altLang="zh-CN" sz="2000" b="0" kern="0" dirty="0" err="1">
                <a:solidFill>
                  <a:srgbClr val="000000"/>
                </a:solidFill>
                <a:latin typeface="Helvetica"/>
                <a:ea typeface="宋体" charset="-122"/>
              </a:rPr>
              <a:t>i</a:t>
            </a:r>
            <a:r>
              <a:rPr lang="en-US" altLang="zh-CN" sz="2000" b="0" kern="0" dirty="0">
                <a:solidFill>
                  <a:srgbClr val="000000"/>
                </a:solidFill>
                <a:latin typeface="Helvetica"/>
                <a:ea typeface="宋体" charset="-122"/>
              </a:rPr>
              <a:t> ) {</a:t>
            </a:r>
          </a:p>
          <a:p>
            <a:pPr marL="469900" indent="-469900" eaLnBrk="1" hangingPunct="1">
              <a:lnSpc>
                <a:spcPct val="80000"/>
              </a:lnSpc>
              <a:spcBef>
                <a:spcPct val="20000"/>
              </a:spcBef>
              <a:buClr>
                <a:srgbClr val="660000"/>
              </a:buClr>
              <a:buSzPct val="90000"/>
              <a:defRPr/>
            </a:pPr>
            <a:r>
              <a:rPr lang="en-US" altLang="zh-CN" sz="2000" b="0" kern="0" dirty="0">
                <a:solidFill>
                  <a:srgbClr val="000000"/>
                </a:solidFill>
                <a:latin typeface="Helvetica"/>
                <a:ea typeface="宋体" charset="-122"/>
              </a:rPr>
              <a:t>While( TRUE ) {</a:t>
            </a:r>
          </a:p>
          <a:p>
            <a:pPr marL="469900" indent="-469900" eaLnBrk="1" hangingPunct="1">
              <a:lnSpc>
                <a:spcPct val="80000"/>
              </a:lnSpc>
              <a:spcBef>
                <a:spcPct val="20000"/>
              </a:spcBef>
              <a:buClr>
                <a:srgbClr val="660000"/>
              </a:buClr>
              <a:buSzPct val="90000"/>
              <a:defRPr/>
            </a:pPr>
            <a:r>
              <a:rPr lang="en-US" altLang="zh-CN" sz="2000" b="0" kern="0" dirty="0">
                <a:solidFill>
                  <a:srgbClr val="000000"/>
                </a:solidFill>
                <a:latin typeface="Helvetica"/>
                <a:ea typeface="宋体" charset="-122"/>
              </a:rPr>
              <a:t>	think();</a:t>
            </a:r>
          </a:p>
          <a:p>
            <a:pPr marL="469900" indent="-469900" eaLnBrk="1" hangingPunct="1">
              <a:lnSpc>
                <a:spcPct val="80000"/>
              </a:lnSpc>
              <a:spcBef>
                <a:spcPct val="20000"/>
              </a:spcBef>
              <a:buClr>
                <a:srgbClr val="660000"/>
              </a:buClr>
              <a:buSzPct val="90000"/>
              <a:defRPr/>
            </a:pPr>
            <a:r>
              <a:rPr lang="en-US" altLang="zh-CN" sz="2000" b="0" kern="0" dirty="0">
                <a:solidFill>
                  <a:srgbClr val="000000"/>
                </a:solidFill>
                <a:latin typeface="Helvetica"/>
                <a:ea typeface="宋体" charset="-122"/>
              </a:rPr>
              <a:t>	if(both forks available){</a:t>
            </a:r>
          </a:p>
          <a:p>
            <a:pPr marL="469900" indent="-469900" eaLnBrk="1" hangingPunct="1">
              <a:lnSpc>
                <a:spcPct val="80000"/>
              </a:lnSpc>
              <a:spcBef>
                <a:spcPct val="20000"/>
              </a:spcBef>
              <a:buClr>
                <a:srgbClr val="660000"/>
              </a:buClr>
              <a:buSzPct val="90000"/>
            </a:pPr>
            <a:r>
              <a:rPr lang="en-US" altLang="zh-CN" sz="2000" b="0" kern="0" dirty="0">
                <a:solidFill>
                  <a:srgbClr val="000000"/>
                </a:solidFill>
                <a:latin typeface="Helvetica"/>
                <a:ea typeface="宋体" charset="-122"/>
              </a:rPr>
              <a:t>       down(&amp;</a:t>
            </a:r>
            <a:r>
              <a:rPr lang="en-US" altLang="zh-CN" sz="2000" b="0" kern="0" dirty="0" err="1">
                <a:solidFill>
                  <a:srgbClr val="000000"/>
                </a:solidFill>
                <a:latin typeface="Helvetica"/>
                <a:ea typeface="宋体" charset="-122"/>
              </a:rPr>
              <a:t>mutex</a:t>
            </a:r>
            <a:r>
              <a:rPr lang="en-US" altLang="zh-CN" sz="2000" b="0" kern="0" dirty="0">
                <a:solidFill>
                  <a:srgbClr val="000000"/>
                </a:solidFill>
                <a:latin typeface="Helvetica"/>
                <a:ea typeface="宋体" charset="-122"/>
              </a:rPr>
              <a:t>);</a:t>
            </a:r>
          </a:p>
          <a:p>
            <a:pPr marL="469900" indent="-469900" eaLnBrk="1" hangingPunct="1">
              <a:lnSpc>
                <a:spcPct val="80000"/>
              </a:lnSpc>
              <a:spcBef>
                <a:spcPct val="20000"/>
              </a:spcBef>
              <a:buClr>
                <a:srgbClr val="660000"/>
              </a:buClr>
              <a:buSzPct val="90000"/>
            </a:pPr>
            <a:r>
              <a:rPr lang="en-US" altLang="zh-CN" sz="2000" b="0" kern="0" dirty="0">
                <a:solidFill>
                  <a:srgbClr val="000000"/>
                </a:solidFill>
                <a:latin typeface="Helvetica"/>
                <a:ea typeface="宋体" charset="-122"/>
              </a:rPr>
              <a:t>	</a:t>
            </a:r>
            <a:r>
              <a:rPr lang="en-US" altLang="zh-CN" sz="2000" b="0" dirty="0" err="1">
                <a:solidFill>
                  <a:srgbClr val="000000"/>
                </a:solidFill>
                <a:latin typeface="Helvetica"/>
                <a:ea typeface="宋体" charset="-122"/>
              </a:rPr>
              <a:t>take_fork</a:t>
            </a:r>
            <a:r>
              <a:rPr lang="en-US" altLang="zh-CN" sz="2000" b="0" dirty="0">
                <a:solidFill>
                  <a:srgbClr val="000000"/>
                </a:solidFill>
                <a:latin typeface="Helvetica"/>
                <a:ea typeface="宋体" charset="-122"/>
              </a:rPr>
              <a:t>(</a:t>
            </a:r>
            <a:r>
              <a:rPr lang="en-US" altLang="zh-CN" sz="2000" b="0" dirty="0" err="1">
                <a:solidFill>
                  <a:srgbClr val="000000"/>
                </a:solidFill>
                <a:latin typeface="Helvetica"/>
                <a:ea typeface="宋体" charset="-122"/>
              </a:rPr>
              <a:t>i</a:t>
            </a:r>
            <a:r>
              <a:rPr lang="en-US" altLang="zh-CN" sz="2000" b="0" dirty="0">
                <a:solidFill>
                  <a:srgbClr val="000000"/>
                </a:solidFill>
                <a:latin typeface="Helvetica"/>
                <a:ea typeface="宋体" charset="-122"/>
              </a:rPr>
              <a:t>)</a:t>
            </a:r>
          </a:p>
          <a:p>
            <a:pPr marL="469900" indent="-469900" eaLnBrk="1" hangingPunct="1">
              <a:lnSpc>
                <a:spcPct val="80000"/>
              </a:lnSpc>
              <a:spcBef>
                <a:spcPct val="20000"/>
              </a:spcBef>
              <a:buClr>
                <a:srgbClr val="660000"/>
              </a:buClr>
              <a:buSzPct val="90000"/>
            </a:pPr>
            <a:r>
              <a:rPr lang="en-US" altLang="zh-CN" sz="2000" b="0" dirty="0">
                <a:solidFill>
                  <a:srgbClr val="000000"/>
                </a:solidFill>
                <a:latin typeface="Helvetica"/>
                <a:ea typeface="宋体" charset="-122"/>
              </a:rPr>
              <a:t>	</a:t>
            </a:r>
            <a:r>
              <a:rPr lang="en-US" altLang="zh-CN" sz="2000" b="0" dirty="0" err="1">
                <a:solidFill>
                  <a:srgbClr val="000000"/>
                </a:solidFill>
                <a:latin typeface="Helvetica"/>
                <a:ea typeface="宋体" charset="-122"/>
              </a:rPr>
              <a:t>take_fork</a:t>
            </a:r>
            <a:r>
              <a:rPr lang="en-US" altLang="zh-CN" sz="2000" b="0" dirty="0">
                <a:solidFill>
                  <a:srgbClr val="000000"/>
                </a:solidFill>
                <a:latin typeface="Helvetica"/>
                <a:ea typeface="宋体" charset="-122"/>
              </a:rPr>
              <a:t>((i+1)%N)</a:t>
            </a:r>
          </a:p>
          <a:p>
            <a:pPr marL="469900" indent="-469900" eaLnBrk="1" hangingPunct="1">
              <a:lnSpc>
                <a:spcPct val="80000"/>
              </a:lnSpc>
              <a:spcBef>
                <a:spcPct val="20000"/>
              </a:spcBef>
              <a:buClr>
                <a:srgbClr val="660000"/>
              </a:buClr>
              <a:buSzPct val="90000"/>
            </a:pPr>
            <a:r>
              <a:rPr lang="en-US" altLang="zh-CN" sz="2000" b="0" kern="0" dirty="0">
                <a:solidFill>
                  <a:srgbClr val="000000"/>
                </a:solidFill>
                <a:latin typeface="Helvetica"/>
                <a:ea typeface="宋体" charset="-122"/>
              </a:rPr>
              <a:t>	up(&amp;</a:t>
            </a:r>
            <a:r>
              <a:rPr lang="en-US" altLang="zh-CN" sz="2000" b="0" kern="0" dirty="0" err="1">
                <a:solidFill>
                  <a:srgbClr val="000000"/>
                </a:solidFill>
                <a:latin typeface="Helvetica"/>
                <a:ea typeface="宋体" charset="-122"/>
              </a:rPr>
              <a:t>mutex</a:t>
            </a:r>
            <a:r>
              <a:rPr lang="en-US" altLang="zh-CN" sz="2000" b="0" kern="0" dirty="0">
                <a:solidFill>
                  <a:srgbClr val="000000"/>
                </a:solidFill>
                <a:latin typeface="Helvetica"/>
                <a:ea typeface="宋体" charset="-122"/>
              </a:rPr>
              <a:t>);</a:t>
            </a:r>
          </a:p>
          <a:p>
            <a:pPr marL="469900" indent="-469900" eaLnBrk="1" hangingPunct="1">
              <a:lnSpc>
                <a:spcPct val="80000"/>
              </a:lnSpc>
              <a:spcBef>
                <a:spcPct val="20000"/>
              </a:spcBef>
              <a:buClr>
                <a:srgbClr val="660000"/>
              </a:buClr>
              <a:buSzPct val="90000"/>
            </a:pPr>
            <a:r>
              <a:rPr lang="en-US" altLang="zh-CN" sz="2000" b="0" kern="0">
                <a:solidFill>
                  <a:srgbClr val="000000"/>
                </a:solidFill>
                <a:latin typeface="Helvetica"/>
                <a:ea typeface="宋体" charset="-122"/>
              </a:rPr>
              <a:t>	}</a:t>
            </a:r>
            <a:endParaRPr lang="en-US" altLang="zh-CN" sz="2000" b="0" kern="0" dirty="0">
              <a:solidFill>
                <a:srgbClr val="000000"/>
              </a:solidFill>
              <a:latin typeface="Helvetica"/>
              <a:ea typeface="宋体" charset="-122"/>
            </a:endParaRPr>
          </a:p>
          <a:p>
            <a:pPr marL="469900" indent="-469900" eaLnBrk="1" hangingPunct="1">
              <a:lnSpc>
                <a:spcPct val="80000"/>
              </a:lnSpc>
              <a:spcBef>
                <a:spcPct val="20000"/>
              </a:spcBef>
              <a:buClr>
                <a:srgbClr val="660000"/>
              </a:buClr>
              <a:buSzPct val="90000"/>
            </a:pPr>
            <a:r>
              <a:rPr lang="en-US" altLang="zh-CN" sz="2000" b="0" dirty="0">
                <a:solidFill>
                  <a:srgbClr val="000000"/>
                </a:solidFill>
                <a:latin typeface="Helvetica"/>
                <a:ea typeface="宋体" charset="-122"/>
              </a:rPr>
              <a:t>	</a:t>
            </a:r>
            <a:r>
              <a:rPr lang="en-US" altLang="zh-CN" sz="2000" b="0" kern="0" dirty="0">
                <a:solidFill>
                  <a:srgbClr val="000000"/>
                </a:solidFill>
                <a:latin typeface="Helvetica"/>
                <a:ea typeface="宋体" charset="-122"/>
              </a:rPr>
              <a:t>eat( );</a:t>
            </a:r>
          </a:p>
          <a:p>
            <a:pPr marL="469900" indent="-469900" eaLnBrk="1" hangingPunct="1">
              <a:lnSpc>
                <a:spcPct val="80000"/>
              </a:lnSpc>
              <a:spcBef>
                <a:spcPct val="20000"/>
              </a:spcBef>
              <a:buClr>
                <a:srgbClr val="660000"/>
              </a:buClr>
              <a:buSzPct val="90000"/>
            </a:pPr>
            <a:endParaRPr lang="en-US" altLang="zh-CN" sz="2000" b="0" kern="0" dirty="0">
              <a:solidFill>
                <a:srgbClr val="000000"/>
              </a:solidFill>
              <a:latin typeface="Helvetica"/>
              <a:ea typeface="宋体" charset="-122"/>
            </a:endParaRPr>
          </a:p>
          <a:p>
            <a:pPr marL="469900" indent="-469900" eaLnBrk="1" hangingPunct="1">
              <a:lnSpc>
                <a:spcPct val="80000"/>
              </a:lnSpc>
              <a:spcBef>
                <a:spcPct val="20000"/>
              </a:spcBef>
              <a:buClr>
                <a:srgbClr val="660000"/>
              </a:buClr>
              <a:buSzPct val="90000"/>
            </a:pPr>
            <a:r>
              <a:rPr lang="en-US" altLang="zh-CN" sz="2000" b="0" kern="0" dirty="0">
                <a:solidFill>
                  <a:srgbClr val="000000"/>
                </a:solidFill>
                <a:latin typeface="Helvetica"/>
                <a:ea typeface="宋体" charset="-122"/>
              </a:rPr>
              <a:t>	down(&amp;</a:t>
            </a:r>
            <a:r>
              <a:rPr lang="en-US" altLang="zh-CN" sz="2000" b="0" kern="0" dirty="0" err="1">
                <a:solidFill>
                  <a:srgbClr val="000000"/>
                </a:solidFill>
                <a:latin typeface="Helvetica"/>
                <a:ea typeface="宋体" charset="-122"/>
              </a:rPr>
              <a:t>mutex</a:t>
            </a:r>
            <a:r>
              <a:rPr lang="en-US" altLang="zh-CN" sz="2000" b="0" kern="0" dirty="0">
                <a:solidFill>
                  <a:srgbClr val="000000"/>
                </a:solidFill>
                <a:latin typeface="Helvetica"/>
                <a:ea typeface="宋体" charset="-122"/>
              </a:rPr>
              <a:t>);</a:t>
            </a:r>
          </a:p>
          <a:p>
            <a:pPr marL="469900" indent="-469900" eaLnBrk="1" hangingPunct="1">
              <a:lnSpc>
                <a:spcPct val="80000"/>
              </a:lnSpc>
              <a:spcBef>
                <a:spcPct val="20000"/>
              </a:spcBef>
              <a:buClr>
                <a:srgbClr val="660000"/>
              </a:buClr>
              <a:buSzPct val="90000"/>
            </a:pPr>
            <a:r>
              <a:rPr lang="en-US" altLang="zh-CN" sz="2000" b="0" kern="0" dirty="0">
                <a:solidFill>
                  <a:srgbClr val="000000"/>
                </a:solidFill>
                <a:latin typeface="Helvetica"/>
                <a:ea typeface="宋体" charset="-122"/>
              </a:rPr>
              <a:t>	</a:t>
            </a:r>
            <a:r>
              <a:rPr lang="en-US" altLang="zh-CN" sz="2000" b="0" dirty="0" err="1">
                <a:solidFill>
                  <a:srgbClr val="000000"/>
                </a:solidFill>
                <a:latin typeface="Helvetica"/>
                <a:ea typeface="宋体" charset="-122"/>
              </a:rPr>
              <a:t>put_fork</a:t>
            </a:r>
            <a:r>
              <a:rPr lang="en-US" altLang="zh-CN" sz="2000" b="0" dirty="0">
                <a:solidFill>
                  <a:srgbClr val="000000"/>
                </a:solidFill>
                <a:latin typeface="Helvetica"/>
                <a:ea typeface="宋体" charset="-122"/>
              </a:rPr>
              <a:t>(</a:t>
            </a:r>
            <a:r>
              <a:rPr lang="en-US" altLang="zh-CN" sz="2000" b="0" dirty="0" err="1">
                <a:solidFill>
                  <a:srgbClr val="000000"/>
                </a:solidFill>
                <a:latin typeface="Helvetica"/>
                <a:ea typeface="宋体" charset="-122"/>
              </a:rPr>
              <a:t>i</a:t>
            </a:r>
            <a:r>
              <a:rPr lang="en-US" altLang="zh-CN" sz="2000" b="0" dirty="0">
                <a:solidFill>
                  <a:srgbClr val="000000"/>
                </a:solidFill>
                <a:latin typeface="Helvetica"/>
                <a:ea typeface="宋体" charset="-122"/>
              </a:rPr>
              <a:t>)</a:t>
            </a:r>
          </a:p>
          <a:p>
            <a:pPr marL="469900" indent="-469900" eaLnBrk="1" hangingPunct="1">
              <a:lnSpc>
                <a:spcPct val="80000"/>
              </a:lnSpc>
              <a:spcBef>
                <a:spcPct val="20000"/>
              </a:spcBef>
              <a:buClr>
                <a:srgbClr val="660000"/>
              </a:buClr>
              <a:buSzPct val="90000"/>
            </a:pPr>
            <a:r>
              <a:rPr lang="en-US" altLang="zh-CN" sz="2000" b="0" dirty="0">
                <a:solidFill>
                  <a:srgbClr val="000000"/>
                </a:solidFill>
                <a:latin typeface="Helvetica"/>
                <a:ea typeface="宋体" charset="-122"/>
              </a:rPr>
              <a:t>	</a:t>
            </a:r>
            <a:r>
              <a:rPr lang="en-US" altLang="zh-CN" sz="2000" b="0" dirty="0" err="1">
                <a:solidFill>
                  <a:srgbClr val="000000"/>
                </a:solidFill>
                <a:latin typeface="Helvetica"/>
                <a:ea typeface="宋体" charset="-122"/>
              </a:rPr>
              <a:t>put_fork</a:t>
            </a:r>
            <a:r>
              <a:rPr lang="en-US" altLang="zh-CN" sz="2000" b="0" dirty="0">
                <a:solidFill>
                  <a:srgbClr val="000000"/>
                </a:solidFill>
                <a:latin typeface="Helvetica"/>
                <a:ea typeface="宋体" charset="-122"/>
              </a:rPr>
              <a:t>((i+1)%N) </a:t>
            </a:r>
            <a:r>
              <a:rPr lang="en-US" altLang="zh-CN" sz="2000" b="0" kern="0" dirty="0">
                <a:solidFill>
                  <a:srgbClr val="000000"/>
                </a:solidFill>
                <a:latin typeface="Helvetica"/>
                <a:ea typeface="宋体" charset="-122"/>
              </a:rPr>
              <a:t>up(&amp;</a:t>
            </a:r>
            <a:r>
              <a:rPr lang="en-US" altLang="zh-CN" sz="2000" b="0" kern="0" dirty="0" err="1">
                <a:solidFill>
                  <a:srgbClr val="000000"/>
                </a:solidFill>
                <a:latin typeface="Helvetica"/>
                <a:ea typeface="宋体" charset="-122"/>
              </a:rPr>
              <a:t>mutex</a:t>
            </a:r>
            <a:r>
              <a:rPr lang="en-US" altLang="zh-CN" sz="2000" b="0" kern="0" dirty="0">
                <a:solidFill>
                  <a:srgbClr val="000000"/>
                </a:solidFill>
                <a:latin typeface="Helvetica"/>
                <a:ea typeface="宋体" charset="-122"/>
              </a:rPr>
              <a:t>);</a:t>
            </a:r>
          </a:p>
          <a:p>
            <a:pPr marL="469900" indent="-469900" eaLnBrk="1" hangingPunct="1">
              <a:lnSpc>
                <a:spcPct val="80000"/>
              </a:lnSpc>
              <a:spcBef>
                <a:spcPct val="20000"/>
              </a:spcBef>
              <a:buClr>
                <a:srgbClr val="660000"/>
              </a:buClr>
              <a:buSzPct val="90000"/>
              <a:defRPr/>
            </a:pPr>
            <a:r>
              <a:rPr lang="en-US" altLang="zh-CN" sz="2000" b="0" kern="0" dirty="0">
                <a:solidFill>
                  <a:srgbClr val="000000"/>
                </a:solidFill>
                <a:latin typeface="Helvetica"/>
                <a:ea typeface="宋体" charset="-122"/>
              </a:rPr>
              <a: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Discussions Cont’</a:t>
            </a:r>
          </a:p>
        </p:txBody>
      </p:sp>
      <p:sp>
        <p:nvSpPr>
          <p:cNvPr id="3" name="Content Placeholder 2"/>
          <p:cNvSpPr>
            <a:spLocks noGrp="1"/>
          </p:cNvSpPr>
          <p:nvPr>
            <p:ph idx="1"/>
          </p:nvPr>
        </p:nvSpPr>
        <p:spPr>
          <a:xfrm>
            <a:off x="1790700" y="1587500"/>
            <a:ext cx="5207000" cy="4902200"/>
          </a:xfrm>
        </p:spPr>
        <p:txBody>
          <a:bodyPr>
            <a:normAutofit/>
          </a:bodyPr>
          <a:lstStyle/>
          <a:p>
            <a:r>
              <a:rPr lang="en-US" dirty="0"/>
              <a:t>Q: Can we remove </a:t>
            </a:r>
            <a:r>
              <a:rPr lang="en-US" dirty="0" err="1"/>
              <a:t>mutex</a:t>
            </a:r>
            <a:r>
              <a:rPr lang="en-US" dirty="0"/>
              <a:t> protection for the two </a:t>
            </a:r>
            <a:r>
              <a:rPr lang="en-US" dirty="0" err="1">
                <a:latin typeface="Courier New" pitchFamily="49" charset="0"/>
                <a:cs typeface="Courier New" pitchFamily="49" charset="0"/>
              </a:rPr>
              <a:t>put_fork</a:t>
            </a:r>
            <a:r>
              <a:rPr lang="en-US" dirty="0">
                <a:latin typeface="Courier New" pitchFamily="49" charset="0"/>
                <a:cs typeface="Courier New" pitchFamily="49" charset="0"/>
              </a:rPr>
              <a:t>()</a:t>
            </a:r>
            <a:r>
              <a:rPr lang="en-US" dirty="0"/>
              <a:t> operations?</a:t>
            </a:r>
          </a:p>
          <a:p>
            <a:r>
              <a:rPr lang="en-US" dirty="0"/>
              <a:t>A: Yes. </a:t>
            </a:r>
          </a:p>
          <a:p>
            <a:pPr lvl="0" eaLnBrk="1" hangingPunct="1">
              <a:lnSpc>
                <a:spcPct val="80000"/>
              </a:lnSpc>
              <a:buClr>
                <a:srgbClr val="660000"/>
              </a:buClr>
              <a:buNone/>
            </a:pPr>
            <a:endParaRPr lang="en-US" dirty="0"/>
          </a:p>
        </p:txBody>
      </p:sp>
      <p:sp>
        <p:nvSpPr>
          <p:cNvPr id="4" name="Slide Number Placeholder 3"/>
          <p:cNvSpPr>
            <a:spLocks noGrp="1"/>
          </p:cNvSpPr>
          <p:nvPr>
            <p:ph type="sldNum" sz="quarter" idx="10"/>
          </p:nvPr>
        </p:nvSpPr>
        <p:spPr/>
        <p:txBody>
          <a:bodyPr/>
          <a:lstStyle/>
          <a:p>
            <a:pPr>
              <a:defRPr/>
            </a:pPr>
            <a:fld id="{78997615-6873-405D-B80D-4D52F6DDA5E8}" type="slidenum">
              <a:rPr lang="en-US" altLang="zh-CN">
                <a:solidFill>
                  <a:srgbClr val="000000"/>
                </a:solidFill>
                <a:cs typeface="+mn-cs"/>
              </a:rPr>
              <a:pPr>
                <a:defRPr/>
              </a:pPr>
              <a:t>62</a:t>
            </a:fld>
            <a:endParaRPr lang="en-US" altLang="zh-CN" dirty="0">
              <a:solidFill>
                <a:srgbClr val="000000"/>
              </a:solidFill>
              <a:cs typeface="+mn-cs"/>
            </a:endParaRPr>
          </a:p>
        </p:txBody>
      </p:sp>
      <p:sp>
        <p:nvSpPr>
          <p:cNvPr id="5" name="Rectangle 3"/>
          <p:cNvSpPr txBox="1">
            <a:spLocks noChangeArrowheads="1"/>
          </p:cNvSpPr>
          <p:nvPr/>
        </p:nvSpPr>
        <p:spPr bwMode="auto">
          <a:xfrm>
            <a:off x="7035521" y="1607598"/>
            <a:ext cx="3341077" cy="4697413"/>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normAutofit/>
          </a:bodyPr>
          <a:lstStyle/>
          <a:p>
            <a:pPr marL="469900" indent="-469900" eaLnBrk="1" hangingPunct="1">
              <a:lnSpc>
                <a:spcPct val="80000"/>
              </a:lnSpc>
              <a:spcBef>
                <a:spcPct val="20000"/>
              </a:spcBef>
              <a:buClr>
                <a:srgbClr val="660000"/>
              </a:buClr>
              <a:buSzPct val="90000"/>
              <a:defRPr/>
            </a:pPr>
            <a:r>
              <a:rPr lang="en-US" altLang="zh-CN" sz="2000" b="0" kern="0" dirty="0">
                <a:solidFill>
                  <a:srgbClr val="000000"/>
                </a:solidFill>
                <a:latin typeface="Helvetica"/>
                <a:ea typeface="宋体" charset="-122"/>
              </a:rPr>
              <a:t>void philosopher(</a:t>
            </a:r>
            <a:r>
              <a:rPr lang="en-US" altLang="zh-CN" sz="2000" b="0" kern="0" dirty="0" err="1">
                <a:solidFill>
                  <a:srgbClr val="000000"/>
                </a:solidFill>
                <a:latin typeface="Helvetica"/>
                <a:ea typeface="宋体" charset="-122"/>
              </a:rPr>
              <a:t>int</a:t>
            </a:r>
            <a:r>
              <a:rPr lang="en-US" altLang="zh-CN" sz="2000" b="0" kern="0" dirty="0">
                <a:solidFill>
                  <a:srgbClr val="000000"/>
                </a:solidFill>
                <a:latin typeface="Helvetica"/>
                <a:ea typeface="宋体" charset="-122"/>
              </a:rPr>
              <a:t> </a:t>
            </a:r>
            <a:r>
              <a:rPr lang="en-US" altLang="zh-CN" sz="2000" b="0" kern="0" dirty="0" err="1">
                <a:solidFill>
                  <a:srgbClr val="000000"/>
                </a:solidFill>
                <a:latin typeface="Helvetica"/>
                <a:ea typeface="宋体" charset="-122"/>
              </a:rPr>
              <a:t>i</a:t>
            </a:r>
            <a:r>
              <a:rPr lang="en-US" altLang="zh-CN" sz="2000" b="0" kern="0" dirty="0">
                <a:solidFill>
                  <a:srgbClr val="000000"/>
                </a:solidFill>
                <a:latin typeface="Helvetica"/>
                <a:ea typeface="宋体" charset="-122"/>
              </a:rPr>
              <a:t> ) {</a:t>
            </a:r>
          </a:p>
          <a:p>
            <a:pPr marL="469900" indent="-469900" eaLnBrk="1" hangingPunct="1">
              <a:lnSpc>
                <a:spcPct val="80000"/>
              </a:lnSpc>
              <a:spcBef>
                <a:spcPct val="20000"/>
              </a:spcBef>
              <a:buClr>
                <a:srgbClr val="660000"/>
              </a:buClr>
              <a:buSzPct val="90000"/>
              <a:defRPr/>
            </a:pPr>
            <a:r>
              <a:rPr lang="en-US" altLang="zh-CN" sz="2000" b="0" kern="0" dirty="0">
                <a:solidFill>
                  <a:srgbClr val="000000"/>
                </a:solidFill>
                <a:latin typeface="Helvetica"/>
                <a:ea typeface="宋体" charset="-122"/>
              </a:rPr>
              <a:t>While( TRUE ) {</a:t>
            </a:r>
          </a:p>
          <a:p>
            <a:pPr marL="469900" indent="-469900" eaLnBrk="1" hangingPunct="1">
              <a:lnSpc>
                <a:spcPct val="80000"/>
              </a:lnSpc>
              <a:spcBef>
                <a:spcPct val="20000"/>
              </a:spcBef>
              <a:buClr>
                <a:srgbClr val="660000"/>
              </a:buClr>
              <a:buSzPct val="90000"/>
              <a:defRPr/>
            </a:pPr>
            <a:r>
              <a:rPr lang="en-US" altLang="zh-CN" sz="2000" b="0" kern="0" dirty="0">
                <a:solidFill>
                  <a:srgbClr val="000000"/>
                </a:solidFill>
                <a:latin typeface="Helvetica"/>
                <a:ea typeface="宋体" charset="-122"/>
              </a:rPr>
              <a:t>	think();</a:t>
            </a:r>
          </a:p>
          <a:p>
            <a:pPr marL="469900" indent="-469900" eaLnBrk="1" hangingPunct="1">
              <a:lnSpc>
                <a:spcPct val="80000"/>
              </a:lnSpc>
              <a:spcBef>
                <a:spcPct val="20000"/>
              </a:spcBef>
              <a:buClr>
                <a:srgbClr val="660000"/>
              </a:buClr>
              <a:buSzPct val="90000"/>
              <a:defRPr/>
            </a:pPr>
            <a:r>
              <a:rPr lang="en-US" altLang="zh-CN" sz="2000" b="0" kern="0" dirty="0">
                <a:solidFill>
                  <a:srgbClr val="000000"/>
                </a:solidFill>
                <a:latin typeface="Helvetica"/>
                <a:ea typeface="宋体" charset="-122"/>
              </a:rPr>
              <a:t>       down(&amp;</a:t>
            </a:r>
            <a:r>
              <a:rPr lang="en-US" altLang="zh-CN" sz="2000" b="0" kern="0" dirty="0" err="1">
                <a:solidFill>
                  <a:srgbClr val="000000"/>
                </a:solidFill>
                <a:latin typeface="Helvetica"/>
                <a:ea typeface="宋体" charset="-122"/>
              </a:rPr>
              <a:t>mutex</a:t>
            </a:r>
            <a:r>
              <a:rPr lang="en-US" altLang="zh-CN" sz="2000" b="0" kern="0" dirty="0">
                <a:solidFill>
                  <a:srgbClr val="000000"/>
                </a:solidFill>
                <a:latin typeface="Helvetica"/>
                <a:ea typeface="宋体" charset="-122"/>
              </a:rPr>
              <a:t>);</a:t>
            </a:r>
          </a:p>
          <a:p>
            <a:pPr marL="469900" indent="-469900" eaLnBrk="1" hangingPunct="1">
              <a:lnSpc>
                <a:spcPct val="80000"/>
              </a:lnSpc>
              <a:spcBef>
                <a:spcPct val="20000"/>
              </a:spcBef>
              <a:buClr>
                <a:srgbClr val="660000"/>
              </a:buClr>
              <a:buSzPct val="90000"/>
            </a:pPr>
            <a:r>
              <a:rPr lang="en-US" altLang="zh-CN" sz="2000" b="0" kern="0" dirty="0">
                <a:solidFill>
                  <a:srgbClr val="000000"/>
                </a:solidFill>
                <a:latin typeface="Helvetica"/>
                <a:ea typeface="宋体" charset="-122"/>
              </a:rPr>
              <a:t>	</a:t>
            </a:r>
            <a:r>
              <a:rPr lang="en-US" altLang="zh-CN" sz="2000" b="0" dirty="0" err="1">
                <a:solidFill>
                  <a:srgbClr val="000000"/>
                </a:solidFill>
                <a:latin typeface="Helvetica"/>
                <a:ea typeface="宋体" charset="-122"/>
              </a:rPr>
              <a:t>take_fork</a:t>
            </a:r>
            <a:r>
              <a:rPr lang="en-US" altLang="zh-CN" sz="2000" b="0" dirty="0">
                <a:solidFill>
                  <a:srgbClr val="000000"/>
                </a:solidFill>
                <a:latin typeface="Helvetica"/>
                <a:ea typeface="宋体" charset="-122"/>
              </a:rPr>
              <a:t>(</a:t>
            </a:r>
            <a:r>
              <a:rPr lang="en-US" altLang="zh-CN" sz="2000" b="0" dirty="0" err="1">
                <a:solidFill>
                  <a:srgbClr val="000000"/>
                </a:solidFill>
                <a:latin typeface="Helvetica"/>
                <a:ea typeface="宋体" charset="-122"/>
              </a:rPr>
              <a:t>i</a:t>
            </a:r>
            <a:r>
              <a:rPr lang="en-US" altLang="zh-CN" sz="2000" b="0" dirty="0">
                <a:solidFill>
                  <a:srgbClr val="000000"/>
                </a:solidFill>
                <a:latin typeface="Helvetica"/>
                <a:ea typeface="宋体" charset="-122"/>
              </a:rPr>
              <a:t>)</a:t>
            </a:r>
          </a:p>
          <a:p>
            <a:pPr marL="469900" indent="-469900" eaLnBrk="1" hangingPunct="1">
              <a:lnSpc>
                <a:spcPct val="80000"/>
              </a:lnSpc>
              <a:spcBef>
                <a:spcPct val="20000"/>
              </a:spcBef>
              <a:buClr>
                <a:srgbClr val="660000"/>
              </a:buClr>
              <a:buSzPct val="90000"/>
            </a:pPr>
            <a:r>
              <a:rPr lang="en-US" altLang="zh-CN" sz="2000" b="0" dirty="0">
                <a:solidFill>
                  <a:srgbClr val="000000"/>
                </a:solidFill>
                <a:latin typeface="Helvetica"/>
                <a:ea typeface="宋体" charset="-122"/>
              </a:rPr>
              <a:t>	</a:t>
            </a:r>
            <a:r>
              <a:rPr lang="en-US" altLang="zh-CN" sz="2000" b="0" dirty="0" err="1">
                <a:solidFill>
                  <a:srgbClr val="000000"/>
                </a:solidFill>
                <a:latin typeface="Helvetica"/>
                <a:ea typeface="宋体" charset="-122"/>
              </a:rPr>
              <a:t>take_fork</a:t>
            </a:r>
            <a:r>
              <a:rPr lang="en-US" altLang="zh-CN" sz="2000" b="0" dirty="0">
                <a:solidFill>
                  <a:srgbClr val="000000"/>
                </a:solidFill>
                <a:latin typeface="Helvetica"/>
                <a:ea typeface="宋体" charset="-122"/>
              </a:rPr>
              <a:t>((i+1)%N)</a:t>
            </a:r>
          </a:p>
          <a:p>
            <a:pPr marL="469900" indent="-469900" eaLnBrk="1" hangingPunct="1">
              <a:lnSpc>
                <a:spcPct val="80000"/>
              </a:lnSpc>
              <a:spcBef>
                <a:spcPct val="20000"/>
              </a:spcBef>
              <a:buClr>
                <a:srgbClr val="660000"/>
              </a:buClr>
              <a:buSzPct val="90000"/>
            </a:pPr>
            <a:r>
              <a:rPr lang="en-US" altLang="zh-CN" sz="2000" b="0" kern="0" dirty="0">
                <a:solidFill>
                  <a:srgbClr val="000000"/>
                </a:solidFill>
                <a:latin typeface="Helvetica"/>
                <a:ea typeface="宋体" charset="-122"/>
              </a:rPr>
              <a:t>	up(&amp;</a:t>
            </a:r>
            <a:r>
              <a:rPr lang="en-US" altLang="zh-CN" sz="2000" b="0" kern="0" dirty="0" err="1">
                <a:solidFill>
                  <a:srgbClr val="000000"/>
                </a:solidFill>
                <a:latin typeface="Helvetica"/>
                <a:ea typeface="宋体" charset="-122"/>
              </a:rPr>
              <a:t>mutex</a:t>
            </a:r>
            <a:r>
              <a:rPr lang="en-US" altLang="zh-CN" sz="2000" b="0" kern="0" dirty="0">
                <a:solidFill>
                  <a:srgbClr val="000000"/>
                </a:solidFill>
                <a:latin typeface="Helvetica"/>
                <a:ea typeface="宋体" charset="-122"/>
              </a:rPr>
              <a:t>);</a:t>
            </a:r>
          </a:p>
          <a:p>
            <a:pPr marL="469900" indent="-469900" eaLnBrk="1" hangingPunct="1">
              <a:lnSpc>
                <a:spcPct val="80000"/>
              </a:lnSpc>
              <a:spcBef>
                <a:spcPct val="20000"/>
              </a:spcBef>
              <a:buClr>
                <a:srgbClr val="660000"/>
              </a:buClr>
              <a:buSzPct val="90000"/>
            </a:pPr>
            <a:endParaRPr lang="en-US" altLang="zh-CN" sz="2000" b="0" kern="0" dirty="0">
              <a:solidFill>
                <a:srgbClr val="000000"/>
              </a:solidFill>
              <a:latin typeface="Helvetica"/>
              <a:ea typeface="宋体" charset="-122"/>
            </a:endParaRPr>
          </a:p>
          <a:p>
            <a:pPr marL="469900" indent="-469900" eaLnBrk="1" hangingPunct="1">
              <a:lnSpc>
                <a:spcPct val="80000"/>
              </a:lnSpc>
              <a:spcBef>
                <a:spcPct val="20000"/>
              </a:spcBef>
              <a:buClr>
                <a:srgbClr val="660000"/>
              </a:buClr>
              <a:buSzPct val="90000"/>
            </a:pPr>
            <a:r>
              <a:rPr lang="en-US" altLang="zh-CN" sz="2000" b="0" dirty="0">
                <a:solidFill>
                  <a:srgbClr val="000000"/>
                </a:solidFill>
                <a:latin typeface="Helvetica"/>
                <a:ea typeface="宋体" charset="-122"/>
              </a:rPr>
              <a:t>	</a:t>
            </a:r>
            <a:r>
              <a:rPr lang="en-US" altLang="zh-CN" sz="2000" b="0" kern="0" dirty="0">
                <a:solidFill>
                  <a:srgbClr val="000000"/>
                </a:solidFill>
                <a:latin typeface="Helvetica"/>
                <a:ea typeface="宋体" charset="-122"/>
              </a:rPr>
              <a:t>eat( );</a:t>
            </a:r>
          </a:p>
          <a:p>
            <a:pPr marL="469900" indent="-469900" eaLnBrk="1" hangingPunct="1">
              <a:lnSpc>
                <a:spcPct val="80000"/>
              </a:lnSpc>
              <a:spcBef>
                <a:spcPct val="20000"/>
              </a:spcBef>
              <a:buClr>
                <a:srgbClr val="660000"/>
              </a:buClr>
              <a:buSzPct val="90000"/>
            </a:pPr>
            <a:endParaRPr lang="en-US" altLang="zh-CN" sz="2000" b="0" kern="0" dirty="0">
              <a:solidFill>
                <a:srgbClr val="000000"/>
              </a:solidFill>
              <a:latin typeface="Helvetica"/>
              <a:ea typeface="宋体" charset="-122"/>
            </a:endParaRPr>
          </a:p>
          <a:p>
            <a:pPr marL="469900" indent="-469900" eaLnBrk="1" hangingPunct="1">
              <a:lnSpc>
                <a:spcPct val="80000"/>
              </a:lnSpc>
              <a:spcBef>
                <a:spcPct val="20000"/>
              </a:spcBef>
              <a:buClr>
                <a:srgbClr val="660000"/>
              </a:buClr>
              <a:buSzPct val="90000"/>
            </a:pPr>
            <a:r>
              <a:rPr lang="en-US" altLang="zh-CN" sz="2000" b="0" kern="0" dirty="0">
                <a:solidFill>
                  <a:srgbClr val="000000"/>
                </a:solidFill>
                <a:latin typeface="Helvetica"/>
                <a:ea typeface="宋体" charset="-122"/>
              </a:rPr>
              <a:t>	down(&amp;</a:t>
            </a:r>
            <a:r>
              <a:rPr lang="en-US" altLang="zh-CN" sz="2000" b="0" kern="0" dirty="0" err="1">
                <a:solidFill>
                  <a:srgbClr val="000000"/>
                </a:solidFill>
                <a:latin typeface="Helvetica"/>
                <a:ea typeface="宋体" charset="-122"/>
              </a:rPr>
              <a:t>mutex</a:t>
            </a:r>
            <a:r>
              <a:rPr lang="en-US" altLang="zh-CN" sz="2000" b="0" kern="0" dirty="0">
                <a:solidFill>
                  <a:srgbClr val="000000"/>
                </a:solidFill>
                <a:latin typeface="Helvetica"/>
                <a:ea typeface="宋体" charset="-122"/>
              </a:rPr>
              <a:t>);</a:t>
            </a:r>
          </a:p>
          <a:p>
            <a:pPr marL="469900" indent="-469900" eaLnBrk="1" hangingPunct="1">
              <a:lnSpc>
                <a:spcPct val="80000"/>
              </a:lnSpc>
              <a:spcBef>
                <a:spcPct val="20000"/>
              </a:spcBef>
              <a:buClr>
                <a:srgbClr val="660000"/>
              </a:buClr>
              <a:buSzPct val="90000"/>
            </a:pPr>
            <a:r>
              <a:rPr lang="en-US" altLang="zh-CN" sz="2000" b="0" kern="0" dirty="0">
                <a:solidFill>
                  <a:srgbClr val="000000"/>
                </a:solidFill>
                <a:latin typeface="Helvetica"/>
                <a:ea typeface="宋体" charset="-122"/>
              </a:rPr>
              <a:t>	</a:t>
            </a:r>
            <a:r>
              <a:rPr lang="en-US" altLang="zh-CN" sz="2000" b="0" dirty="0" err="1">
                <a:solidFill>
                  <a:srgbClr val="000000"/>
                </a:solidFill>
                <a:latin typeface="Helvetica"/>
                <a:ea typeface="宋体" charset="-122"/>
              </a:rPr>
              <a:t>put_fork</a:t>
            </a:r>
            <a:r>
              <a:rPr lang="en-US" altLang="zh-CN" sz="2000" b="0" dirty="0">
                <a:solidFill>
                  <a:srgbClr val="000000"/>
                </a:solidFill>
                <a:latin typeface="Helvetica"/>
                <a:ea typeface="宋体" charset="-122"/>
              </a:rPr>
              <a:t>(</a:t>
            </a:r>
            <a:r>
              <a:rPr lang="en-US" altLang="zh-CN" sz="2000" b="0" dirty="0" err="1">
                <a:solidFill>
                  <a:srgbClr val="000000"/>
                </a:solidFill>
                <a:latin typeface="Helvetica"/>
                <a:ea typeface="宋体" charset="-122"/>
              </a:rPr>
              <a:t>i</a:t>
            </a:r>
            <a:r>
              <a:rPr lang="en-US" altLang="zh-CN" sz="2000" b="0" dirty="0">
                <a:solidFill>
                  <a:srgbClr val="000000"/>
                </a:solidFill>
                <a:latin typeface="Helvetica"/>
                <a:ea typeface="宋体" charset="-122"/>
              </a:rPr>
              <a:t>)</a:t>
            </a:r>
          </a:p>
          <a:p>
            <a:pPr marL="469900" indent="-469900" eaLnBrk="1" hangingPunct="1">
              <a:lnSpc>
                <a:spcPct val="80000"/>
              </a:lnSpc>
              <a:spcBef>
                <a:spcPct val="20000"/>
              </a:spcBef>
              <a:buClr>
                <a:srgbClr val="660000"/>
              </a:buClr>
              <a:buSzPct val="90000"/>
            </a:pPr>
            <a:r>
              <a:rPr lang="en-US" altLang="zh-CN" sz="2000" b="0" dirty="0">
                <a:solidFill>
                  <a:srgbClr val="000000"/>
                </a:solidFill>
                <a:latin typeface="Helvetica"/>
                <a:ea typeface="宋体" charset="-122"/>
              </a:rPr>
              <a:t>	</a:t>
            </a:r>
            <a:r>
              <a:rPr lang="en-US" altLang="zh-CN" sz="2000" b="0" dirty="0" err="1">
                <a:solidFill>
                  <a:srgbClr val="000000"/>
                </a:solidFill>
                <a:latin typeface="Helvetica"/>
                <a:ea typeface="宋体" charset="-122"/>
              </a:rPr>
              <a:t>put_fork</a:t>
            </a:r>
            <a:r>
              <a:rPr lang="en-US" altLang="zh-CN" sz="2000" b="0" dirty="0">
                <a:solidFill>
                  <a:srgbClr val="000000"/>
                </a:solidFill>
                <a:latin typeface="Helvetica"/>
                <a:ea typeface="宋体" charset="-122"/>
              </a:rPr>
              <a:t>((i+1)%N) </a:t>
            </a:r>
            <a:r>
              <a:rPr lang="en-US" altLang="zh-CN" sz="2000" b="0" kern="0" dirty="0">
                <a:solidFill>
                  <a:srgbClr val="000000"/>
                </a:solidFill>
                <a:latin typeface="Helvetica"/>
                <a:ea typeface="宋体" charset="-122"/>
              </a:rPr>
              <a:t>up(&amp;</a:t>
            </a:r>
            <a:r>
              <a:rPr lang="en-US" altLang="zh-CN" sz="2000" b="0" kern="0" dirty="0" err="1">
                <a:solidFill>
                  <a:srgbClr val="000000"/>
                </a:solidFill>
                <a:latin typeface="Helvetica"/>
                <a:ea typeface="宋体" charset="-122"/>
              </a:rPr>
              <a:t>mutex</a:t>
            </a:r>
            <a:r>
              <a:rPr lang="en-US" altLang="zh-CN" sz="2000" b="0" kern="0" dirty="0">
                <a:solidFill>
                  <a:srgbClr val="000000"/>
                </a:solidFill>
                <a:latin typeface="Helvetica"/>
                <a:ea typeface="宋体" charset="-122"/>
              </a:rPr>
              <a:t>);</a:t>
            </a:r>
          </a:p>
          <a:p>
            <a:pPr marL="469900" indent="-469900" eaLnBrk="1" hangingPunct="1">
              <a:lnSpc>
                <a:spcPct val="80000"/>
              </a:lnSpc>
              <a:spcBef>
                <a:spcPct val="20000"/>
              </a:spcBef>
              <a:buClr>
                <a:srgbClr val="660000"/>
              </a:buClr>
              <a:buSzPct val="90000"/>
              <a:defRPr/>
            </a:pPr>
            <a:r>
              <a:rPr lang="en-US" altLang="zh-CN" sz="2000" b="0" kern="0" dirty="0">
                <a:solidFill>
                  <a:srgbClr val="000000"/>
                </a:solidFill>
                <a:latin typeface="Helvetica"/>
                <a:ea typeface="宋体" charset="-122"/>
              </a:rPr>
              <a: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Discussions Cont’</a:t>
            </a:r>
          </a:p>
        </p:txBody>
      </p:sp>
      <p:sp>
        <p:nvSpPr>
          <p:cNvPr id="3" name="Content Placeholder 2"/>
          <p:cNvSpPr>
            <a:spLocks noGrp="1"/>
          </p:cNvSpPr>
          <p:nvPr>
            <p:ph idx="1"/>
          </p:nvPr>
        </p:nvSpPr>
        <p:spPr>
          <a:xfrm>
            <a:off x="1778000" y="1587500"/>
            <a:ext cx="5727700" cy="5270500"/>
          </a:xfrm>
        </p:spPr>
        <p:txBody>
          <a:bodyPr>
            <a:normAutofit fontScale="62500" lnSpcReduction="20000"/>
          </a:bodyPr>
          <a:lstStyle/>
          <a:p>
            <a:r>
              <a:rPr lang="en-US" dirty="0"/>
              <a:t>Q: Can we remove </a:t>
            </a:r>
            <a:r>
              <a:rPr lang="en-US" dirty="0" err="1"/>
              <a:t>mutex</a:t>
            </a:r>
            <a:r>
              <a:rPr lang="en-US" dirty="0"/>
              <a:t> protection for </a:t>
            </a:r>
            <a:r>
              <a:rPr lang="en-US" dirty="0" err="1">
                <a:latin typeface="Courier New" pitchFamily="49" charset="0"/>
                <a:cs typeface="Courier New" pitchFamily="49" charset="0"/>
              </a:rPr>
              <a:t>put_forks</a:t>
            </a:r>
            <a:r>
              <a:rPr lang="en-US" dirty="0">
                <a:latin typeface="Courier New" pitchFamily="49" charset="0"/>
                <a:cs typeface="Courier New" pitchFamily="49" charset="0"/>
              </a:rPr>
              <a:t>()</a:t>
            </a:r>
            <a:r>
              <a:rPr lang="en-US" dirty="0"/>
              <a:t> in the original solution?</a:t>
            </a:r>
          </a:p>
          <a:p>
            <a:r>
              <a:rPr lang="en-US" dirty="0"/>
              <a:t>A: No. Need to protect </a:t>
            </a:r>
            <a:r>
              <a:rPr lang="en-US" dirty="0">
                <a:latin typeface="Courier New" pitchFamily="49" charset="0"/>
                <a:cs typeface="Courier New" pitchFamily="49" charset="0"/>
              </a:rPr>
              <a:t>test(</a:t>
            </a:r>
            <a:r>
              <a:rPr lang="en-US" dirty="0" err="1">
                <a:latin typeface="Courier New" pitchFamily="49" charset="0"/>
                <a:cs typeface="Courier New" pitchFamily="49" charset="0"/>
              </a:rPr>
              <a:t>i</a:t>
            </a:r>
            <a:r>
              <a:rPr lang="en-US" dirty="0">
                <a:latin typeface="Courier New" pitchFamily="49" charset="0"/>
                <a:cs typeface="Courier New" pitchFamily="49" charset="0"/>
              </a:rPr>
              <a:t>)</a:t>
            </a:r>
            <a:r>
              <a:rPr lang="en-US" dirty="0"/>
              <a:t> and </a:t>
            </a:r>
            <a:r>
              <a:rPr lang="en-US" dirty="0">
                <a:latin typeface="Courier New" pitchFamily="49" charset="0"/>
                <a:cs typeface="Courier New" pitchFamily="49" charset="0"/>
              </a:rPr>
              <a:t>state[</a:t>
            </a:r>
            <a:r>
              <a:rPr lang="en-US" dirty="0" err="1">
                <a:latin typeface="Courier New" pitchFamily="49" charset="0"/>
                <a:cs typeface="Courier New" pitchFamily="49" charset="0"/>
              </a:rPr>
              <a:t>i</a:t>
            </a:r>
            <a:r>
              <a:rPr lang="en-US" dirty="0">
                <a:latin typeface="Courier New" pitchFamily="49" charset="0"/>
                <a:cs typeface="Courier New" pitchFamily="49" charset="0"/>
              </a:rPr>
              <a:t>]=THINKING </a:t>
            </a:r>
            <a:r>
              <a:rPr lang="en-US" dirty="0"/>
              <a:t>to be atomic, since both are accessing shared </a:t>
            </a:r>
            <a:r>
              <a:rPr lang="en-US" dirty="0" err="1"/>
              <a:t>vars</a:t>
            </a:r>
            <a:r>
              <a:rPr lang="en-US" dirty="0"/>
              <a:t> </a:t>
            </a:r>
            <a:r>
              <a:rPr lang="en-US" dirty="0">
                <a:latin typeface="Courier New" pitchFamily="49" charset="0"/>
                <a:cs typeface="Courier New" pitchFamily="49" charset="0"/>
              </a:rPr>
              <a:t>state[</a:t>
            </a:r>
            <a:r>
              <a:rPr lang="en-US" dirty="0" err="1">
                <a:latin typeface="Courier New" pitchFamily="49" charset="0"/>
                <a:cs typeface="Courier New" pitchFamily="49" charset="0"/>
              </a:rPr>
              <a:t>i</a:t>
            </a:r>
            <a:r>
              <a:rPr lang="en-US" dirty="0">
                <a:latin typeface="Courier New" pitchFamily="49" charset="0"/>
                <a:cs typeface="Courier New" pitchFamily="49" charset="0"/>
              </a:rPr>
              <a:t>]</a:t>
            </a:r>
            <a:r>
              <a:rPr lang="en-US" dirty="0"/>
              <a:t> (each philosopher can potentially change another philosopher’s state in </a:t>
            </a:r>
            <a:r>
              <a:rPr lang="en-US" dirty="0">
                <a:latin typeface="Courier New" pitchFamily="49" charset="0"/>
                <a:cs typeface="Courier New" pitchFamily="49" charset="0"/>
              </a:rPr>
              <a:t>test(</a:t>
            </a:r>
            <a:r>
              <a:rPr lang="en-US" dirty="0" err="1">
                <a:latin typeface="Courier New" pitchFamily="49" charset="0"/>
                <a:cs typeface="Courier New" pitchFamily="49" charset="0"/>
              </a:rPr>
              <a:t>i</a:t>
            </a:r>
            <a:r>
              <a:rPr lang="en-US" dirty="0">
                <a:latin typeface="Courier New" pitchFamily="49" charset="0"/>
                <a:cs typeface="Courier New" pitchFamily="49" charset="0"/>
              </a:rPr>
              <a:t>)</a:t>
            </a:r>
            <a:r>
              <a:rPr lang="en-US" dirty="0"/>
              <a:t>).</a:t>
            </a:r>
          </a:p>
          <a:p>
            <a:r>
              <a:rPr lang="en-US" dirty="0"/>
              <a:t>Q: Can we protect each one separately, with 3 critical sections? </a:t>
            </a:r>
          </a:p>
          <a:p>
            <a:r>
              <a:rPr lang="en-US" dirty="0"/>
              <a:t>A: Yes. More fine-grained locking generally brings increased concurrency, potentially better performance on multiprocessor system</a:t>
            </a:r>
          </a:p>
          <a:p>
            <a:pPr lvl="1"/>
            <a:r>
              <a:rPr lang="en-US" dirty="0"/>
              <a:t>E.g.,  it allows thread to be interrupted in between test(LEFT) and test(RIGHT), hence some other philosopher may finish eating and put down more forks, to make test(RIGHT) more likely to succeed. (The reverse is also true: some other philosopher may pick up more forks. But at least it gives the system more possible execution sequences.)</a:t>
            </a:r>
          </a:p>
          <a:p>
            <a:endParaRPr lang="en-US" dirty="0"/>
          </a:p>
        </p:txBody>
      </p:sp>
      <p:sp>
        <p:nvSpPr>
          <p:cNvPr id="4" name="Slide Number Placeholder 3"/>
          <p:cNvSpPr>
            <a:spLocks noGrp="1"/>
          </p:cNvSpPr>
          <p:nvPr>
            <p:ph type="sldNum" sz="quarter" idx="10"/>
          </p:nvPr>
        </p:nvSpPr>
        <p:spPr/>
        <p:txBody>
          <a:bodyPr/>
          <a:lstStyle/>
          <a:p>
            <a:pPr>
              <a:defRPr/>
            </a:pPr>
            <a:fld id="{78997615-6873-405D-B80D-4D52F6DDA5E8}" type="slidenum">
              <a:rPr lang="en-US" altLang="zh-CN">
                <a:solidFill>
                  <a:srgbClr val="000000"/>
                </a:solidFill>
                <a:cs typeface="+mn-cs"/>
              </a:rPr>
              <a:pPr>
                <a:defRPr/>
              </a:pPr>
              <a:t>63</a:t>
            </a:fld>
            <a:endParaRPr lang="en-US" altLang="zh-CN" dirty="0">
              <a:solidFill>
                <a:srgbClr val="000000"/>
              </a:solidFill>
              <a:cs typeface="+mn-cs"/>
            </a:endParaRPr>
          </a:p>
        </p:txBody>
      </p:sp>
      <p:sp>
        <p:nvSpPr>
          <p:cNvPr id="5" name="Rectangle 3"/>
          <p:cNvSpPr txBox="1">
            <a:spLocks noChangeArrowheads="1"/>
          </p:cNvSpPr>
          <p:nvPr/>
        </p:nvSpPr>
        <p:spPr bwMode="auto">
          <a:xfrm>
            <a:off x="7632421" y="1531398"/>
            <a:ext cx="2718080" cy="2367503"/>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normAutofit fontScale="92500"/>
          </a:bodyPr>
          <a:lstStyle/>
          <a:p>
            <a:pPr marL="469900" indent="-469900" eaLnBrk="1" hangingPunct="1">
              <a:lnSpc>
                <a:spcPct val="80000"/>
              </a:lnSpc>
              <a:spcBef>
                <a:spcPct val="20000"/>
              </a:spcBef>
              <a:buClr>
                <a:srgbClr val="660000"/>
              </a:buClr>
              <a:buSzPct val="90000"/>
              <a:defRPr/>
            </a:pPr>
            <a:r>
              <a:rPr lang="en-US" altLang="zh-CN" sz="2000" b="0" kern="0" dirty="0">
                <a:solidFill>
                  <a:srgbClr val="000000"/>
                </a:solidFill>
                <a:latin typeface="Helvetica"/>
                <a:ea typeface="宋体" charset="-122"/>
              </a:rPr>
              <a:t>Void </a:t>
            </a:r>
            <a:r>
              <a:rPr lang="en-US" altLang="zh-CN" sz="2000" b="0" kern="0" dirty="0" err="1">
                <a:solidFill>
                  <a:srgbClr val="000000"/>
                </a:solidFill>
                <a:latin typeface="Helvetica"/>
                <a:ea typeface="宋体" charset="-122"/>
              </a:rPr>
              <a:t>put_forks</a:t>
            </a:r>
            <a:r>
              <a:rPr lang="en-US" altLang="zh-CN" sz="2000" b="0" kern="0" dirty="0">
                <a:solidFill>
                  <a:srgbClr val="000000"/>
                </a:solidFill>
                <a:latin typeface="Helvetica"/>
                <a:ea typeface="宋体" charset="-122"/>
              </a:rPr>
              <a:t>(</a:t>
            </a:r>
            <a:r>
              <a:rPr lang="en-US" altLang="zh-CN" sz="2000" b="0" kern="0" dirty="0" err="1">
                <a:solidFill>
                  <a:srgbClr val="000000"/>
                </a:solidFill>
                <a:latin typeface="Helvetica"/>
                <a:ea typeface="宋体" charset="-122"/>
              </a:rPr>
              <a:t>i</a:t>
            </a:r>
            <a:r>
              <a:rPr lang="en-US" altLang="zh-CN" sz="2000" b="0" kern="0" dirty="0">
                <a:solidFill>
                  <a:srgbClr val="000000"/>
                </a:solidFill>
                <a:latin typeface="Helvetica"/>
                <a:ea typeface="宋体" charset="-122"/>
              </a:rPr>
              <a:t>)</a:t>
            </a:r>
          </a:p>
          <a:p>
            <a:pPr marL="469900" indent="-469900" eaLnBrk="1" hangingPunct="1">
              <a:lnSpc>
                <a:spcPct val="80000"/>
              </a:lnSpc>
              <a:spcBef>
                <a:spcPct val="20000"/>
              </a:spcBef>
              <a:buClr>
                <a:srgbClr val="660000"/>
              </a:buClr>
              <a:buSzPct val="90000"/>
              <a:defRPr/>
            </a:pPr>
            <a:r>
              <a:rPr lang="en-US" altLang="zh-CN" sz="2000" b="0" kern="0" dirty="0">
                <a:solidFill>
                  <a:srgbClr val="000000"/>
                </a:solidFill>
                <a:latin typeface="Helvetica"/>
                <a:ea typeface="宋体" charset="-122"/>
              </a:rPr>
              <a:t>{</a:t>
            </a:r>
          </a:p>
          <a:p>
            <a:pPr marL="469900" indent="-469900" eaLnBrk="1" hangingPunct="1">
              <a:lnSpc>
                <a:spcPct val="80000"/>
              </a:lnSpc>
              <a:spcBef>
                <a:spcPct val="20000"/>
              </a:spcBef>
              <a:buClr>
                <a:srgbClr val="660000"/>
              </a:buClr>
              <a:buSzPct val="90000"/>
              <a:defRPr/>
            </a:pPr>
            <a:r>
              <a:rPr lang="en-US" altLang="zh-CN" sz="2000" b="0" kern="0" dirty="0">
                <a:solidFill>
                  <a:srgbClr val="000000"/>
                </a:solidFill>
                <a:latin typeface="Helvetica"/>
                <a:ea typeface="宋体" charset="-122"/>
              </a:rPr>
              <a:t>	down(&amp;</a:t>
            </a:r>
            <a:r>
              <a:rPr lang="en-US" altLang="zh-CN" sz="2000" b="0" kern="0" dirty="0" err="1">
                <a:solidFill>
                  <a:srgbClr val="000000"/>
                </a:solidFill>
                <a:latin typeface="Helvetica"/>
                <a:ea typeface="宋体" charset="-122"/>
              </a:rPr>
              <a:t>mutex</a:t>
            </a:r>
            <a:r>
              <a:rPr lang="en-US" altLang="zh-CN" sz="2000" b="0" kern="0" dirty="0">
                <a:solidFill>
                  <a:srgbClr val="000000"/>
                </a:solidFill>
                <a:latin typeface="Helvetica"/>
                <a:ea typeface="宋体" charset="-122"/>
              </a:rPr>
              <a:t>);</a:t>
            </a:r>
          </a:p>
          <a:p>
            <a:pPr marL="469900" indent="-469900" eaLnBrk="1" hangingPunct="1">
              <a:lnSpc>
                <a:spcPct val="80000"/>
              </a:lnSpc>
              <a:spcBef>
                <a:spcPct val="20000"/>
              </a:spcBef>
              <a:buClr>
                <a:srgbClr val="660000"/>
              </a:buClr>
              <a:buSzPct val="90000"/>
              <a:defRPr/>
            </a:pPr>
            <a:r>
              <a:rPr lang="en-US" altLang="zh-CN" sz="2000" b="0" kern="0" dirty="0">
                <a:solidFill>
                  <a:srgbClr val="000000"/>
                </a:solidFill>
                <a:latin typeface="Helvetica"/>
                <a:ea typeface="宋体" charset="-122"/>
              </a:rPr>
              <a:t>	state[</a:t>
            </a:r>
            <a:r>
              <a:rPr lang="en-US" altLang="zh-CN" sz="2000" b="0" kern="0" dirty="0" err="1">
                <a:solidFill>
                  <a:srgbClr val="000000"/>
                </a:solidFill>
                <a:latin typeface="Helvetica"/>
                <a:ea typeface="宋体" charset="-122"/>
              </a:rPr>
              <a:t>i</a:t>
            </a:r>
            <a:r>
              <a:rPr lang="en-US" altLang="zh-CN" sz="2000" b="0" kern="0" dirty="0">
                <a:solidFill>
                  <a:srgbClr val="000000"/>
                </a:solidFill>
                <a:latin typeface="Helvetica"/>
                <a:ea typeface="宋体" charset="-122"/>
              </a:rPr>
              <a:t>]=THINKING;</a:t>
            </a:r>
          </a:p>
          <a:p>
            <a:pPr marL="469900" indent="-469900" eaLnBrk="1" hangingPunct="1">
              <a:lnSpc>
                <a:spcPct val="80000"/>
              </a:lnSpc>
              <a:spcBef>
                <a:spcPct val="20000"/>
              </a:spcBef>
              <a:buClr>
                <a:srgbClr val="660000"/>
              </a:buClr>
              <a:buSzPct val="90000"/>
              <a:defRPr/>
            </a:pPr>
            <a:r>
              <a:rPr lang="en-US" altLang="zh-CN" sz="2000" b="0" kern="0" dirty="0">
                <a:solidFill>
                  <a:srgbClr val="000000"/>
                </a:solidFill>
                <a:latin typeface="Helvetica"/>
                <a:ea typeface="宋体" charset="-122"/>
              </a:rPr>
              <a:t>	test(LEFT);</a:t>
            </a:r>
          </a:p>
          <a:p>
            <a:pPr marL="469900" indent="-469900" eaLnBrk="1" hangingPunct="1">
              <a:lnSpc>
                <a:spcPct val="80000"/>
              </a:lnSpc>
              <a:spcBef>
                <a:spcPct val="20000"/>
              </a:spcBef>
              <a:buClr>
                <a:srgbClr val="660000"/>
              </a:buClr>
              <a:buSzPct val="90000"/>
              <a:defRPr/>
            </a:pPr>
            <a:r>
              <a:rPr lang="en-US" altLang="zh-CN" sz="2000" b="0" kern="0" dirty="0">
                <a:solidFill>
                  <a:srgbClr val="000000"/>
                </a:solidFill>
                <a:latin typeface="Helvetica"/>
                <a:ea typeface="宋体" charset="-122"/>
              </a:rPr>
              <a:t>	test(RIGHT);</a:t>
            </a:r>
          </a:p>
          <a:p>
            <a:pPr marL="469900" indent="-469900" eaLnBrk="1" hangingPunct="1">
              <a:lnSpc>
                <a:spcPct val="80000"/>
              </a:lnSpc>
              <a:spcBef>
                <a:spcPct val="20000"/>
              </a:spcBef>
              <a:buClr>
                <a:srgbClr val="660000"/>
              </a:buClr>
              <a:buSzPct val="90000"/>
              <a:defRPr/>
            </a:pPr>
            <a:r>
              <a:rPr lang="en-US" altLang="zh-CN" sz="2000" b="0" kern="0" dirty="0">
                <a:solidFill>
                  <a:srgbClr val="000000"/>
                </a:solidFill>
                <a:latin typeface="Helvetica"/>
                <a:ea typeface="宋体" charset="-122"/>
              </a:rPr>
              <a:t>	up(&amp;</a:t>
            </a:r>
            <a:r>
              <a:rPr lang="en-US" altLang="zh-CN" sz="2000" b="0" kern="0" dirty="0" err="1">
                <a:solidFill>
                  <a:srgbClr val="000000"/>
                </a:solidFill>
                <a:latin typeface="Helvetica"/>
                <a:ea typeface="宋体" charset="-122"/>
              </a:rPr>
              <a:t>mutex</a:t>
            </a:r>
            <a:r>
              <a:rPr lang="en-US" altLang="zh-CN" sz="2000" b="0" kern="0" dirty="0">
                <a:solidFill>
                  <a:srgbClr val="000000"/>
                </a:solidFill>
                <a:latin typeface="Helvetica"/>
                <a:ea typeface="宋体" charset="-122"/>
              </a:rPr>
              <a:t>);</a:t>
            </a:r>
          </a:p>
          <a:p>
            <a:pPr marL="469900" indent="-469900" eaLnBrk="1" hangingPunct="1">
              <a:lnSpc>
                <a:spcPct val="80000"/>
              </a:lnSpc>
              <a:spcBef>
                <a:spcPct val="20000"/>
              </a:spcBef>
              <a:buClr>
                <a:srgbClr val="660000"/>
              </a:buClr>
              <a:buSzPct val="90000"/>
              <a:defRPr/>
            </a:pPr>
            <a:r>
              <a:rPr lang="en-US" altLang="zh-CN" sz="2000" b="0" kern="0" dirty="0">
                <a:solidFill>
                  <a:srgbClr val="000000"/>
                </a:solidFill>
                <a:latin typeface="Helvetica"/>
                <a:ea typeface="宋体" charset="-122"/>
              </a:rPr>
              <a:t>}</a:t>
            </a:r>
          </a:p>
        </p:txBody>
      </p:sp>
      <p:sp>
        <p:nvSpPr>
          <p:cNvPr id="6" name="Rectangle 3"/>
          <p:cNvSpPr txBox="1">
            <a:spLocks noChangeArrowheads="1"/>
          </p:cNvSpPr>
          <p:nvPr/>
        </p:nvSpPr>
        <p:spPr bwMode="auto">
          <a:xfrm>
            <a:off x="7581621" y="4033298"/>
            <a:ext cx="2832379" cy="2558003"/>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normAutofit fontScale="85000" lnSpcReduction="20000"/>
          </a:bodyPr>
          <a:lstStyle/>
          <a:p>
            <a:pPr marL="469900" indent="-469900" eaLnBrk="1" hangingPunct="1">
              <a:lnSpc>
                <a:spcPct val="80000"/>
              </a:lnSpc>
              <a:spcBef>
                <a:spcPct val="20000"/>
              </a:spcBef>
              <a:buClr>
                <a:srgbClr val="660000"/>
              </a:buClr>
              <a:buSzPct val="90000"/>
              <a:defRPr/>
            </a:pPr>
            <a:r>
              <a:rPr lang="en-US" altLang="zh-CN" sz="2000" b="0" kern="0" dirty="0">
                <a:solidFill>
                  <a:srgbClr val="000000"/>
                </a:solidFill>
                <a:latin typeface="Helvetica"/>
                <a:ea typeface="宋体" charset="-122"/>
              </a:rPr>
              <a:t>Void </a:t>
            </a:r>
            <a:r>
              <a:rPr lang="en-US" altLang="zh-CN" sz="2000" b="0" kern="0" dirty="0" err="1">
                <a:solidFill>
                  <a:srgbClr val="000000"/>
                </a:solidFill>
                <a:latin typeface="Helvetica"/>
                <a:ea typeface="宋体" charset="-122"/>
              </a:rPr>
              <a:t>put_forks</a:t>
            </a:r>
            <a:r>
              <a:rPr lang="en-US" altLang="zh-CN" sz="2000" b="0" kern="0" dirty="0">
                <a:solidFill>
                  <a:srgbClr val="000000"/>
                </a:solidFill>
                <a:latin typeface="Helvetica"/>
                <a:ea typeface="宋体" charset="-122"/>
              </a:rPr>
              <a:t>(</a:t>
            </a:r>
            <a:r>
              <a:rPr lang="en-US" altLang="zh-CN" sz="2000" b="0" kern="0" dirty="0" err="1">
                <a:solidFill>
                  <a:srgbClr val="000000"/>
                </a:solidFill>
                <a:latin typeface="Helvetica"/>
                <a:ea typeface="宋体" charset="-122"/>
              </a:rPr>
              <a:t>i</a:t>
            </a:r>
            <a:r>
              <a:rPr lang="en-US" altLang="zh-CN" sz="2000" b="0" kern="0" dirty="0">
                <a:solidFill>
                  <a:srgbClr val="000000"/>
                </a:solidFill>
                <a:latin typeface="Helvetica"/>
                <a:ea typeface="宋体" charset="-122"/>
              </a:rPr>
              <a:t>)</a:t>
            </a:r>
          </a:p>
          <a:p>
            <a:pPr marL="469900" indent="-469900" eaLnBrk="1" hangingPunct="1">
              <a:lnSpc>
                <a:spcPct val="80000"/>
              </a:lnSpc>
              <a:spcBef>
                <a:spcPct val="20000"/>
              </a:spcBef>
              <a:buClr>
                <a:srgbClr val="660000"/>
              </a:buClr>
              <a:buSzPct val="90000"/>
              <a:defRPr/>
            </a:pPr>
            <a:r>
              <a:rPr lang="en-US" altLang="zh-CN" sz="2000" b="0" kern="0" dirty="0">
                <a:solidFill>
                  <a:srgbClr val="000000"/>
                </a:solidFill>
                <a:latin typeface="Helvetica"/>
                <a:ea typeface="宋体" charset="-122"/>
              </a:rPr>
              <a:t>{</a:t>
            </a:r>
          </a:p>
          <a:p>
            <a:pPr marL="469900" indent="-469900" eaLnBrk="1" hangingPunct="1">
              <a:lnSpc>
                <a:spcPct val="80000"/>
              </a:lnSpc>
              <a:spcBef>
                <a:spcPct val="20000"/>
              </a:spcBef>
              <a:buClr>
                <a:srgbClr val="660000"/>
              </a:buClr>
              <a:buSzPct val="90000"/>
              <a:defRPr/>
            </a:pPr>
            <a:r>
              <a:rPr lang="en-US" altLang="zh-CN" sz="2000" b="0" kern="0" dirty="0">
                <a:solidFill>
                  <a:srgbClr val="000000"/>
                </a:solidFill>
                <a:latin typeface="Helvetica"/>
                <a:ea typeface="宋体" charset="-122"/>
              </a:rPr>
              <a:t>	down(&amp;</a:t>
            </a:r>
            <a:r>
              <a:rPr lang="en-US" altLang="zh-CN" sz="2000" b="0" kern="0" dirty="0" err="1">
                <a:solidFill>
                  <a:srgbClr val="000000"/>
                </a:solidFill>
                <a:latin typeface="Helvetica"/>
                <a:ea typeface="宋体" charset="-122"/>
              </a:rPr>
              <a:t>mutex</a:t>
            </a:r>
            <a:r>
              <a:rPr lang="en-US" altLang="zh-CN" sz="2000" b="0" kern="0" dirty="0">
                <a:solidFill>
                  <a:srgbClr val="000000"/>
                </a:solidFill>
                <a:latin typeface="Helvetica"/>
                <a:ea typeface="宋体" charset="-122"/>
              </a:rPr>
              <a:t>);</a:t>
            </a:r>
          </a:p>
          <a:p>
            <a:pPr marL="469900" indent="-469900" eaLnBrk="1" hangingPunct="1">
              <a:lnSpc>
                <a:spcPct val="80000"/>
              </a:lnSpc>
              <a:spcBef>
                <a:spcPct val="20000"/>
              </a:spcBef>
              <a:buClr>
                <a:srgbClr val="660000"/>
              </a:buClr>
              <a:buSzPct val="90000"/>
              <a:defRPr/>
            </a:pPr>
            <a:r>
              <a:rPr lang="en-US" altLang="zh-CN" sz="2000" b="0" kern="0" dirty="0">
                <a:solidFill>
                  <a:srgbClr val="000000"/>
                </a:solidFill>
                <a:latin typeface="Helvetica"/>
                <a:ea typeface="宋体" charset="-122"/>
              </a:rPr>
              <a:t>	state[</a:t>
            </a:r>
            <a:r>
              <a:rPr lang="en-US" altLang="zh-CN" sz="2000" b="0" kern="0" dirty="0" err="1">
                <a:solidFill>
                  <a:srgbClr val="000000"/>
                </a:solidFill>
                <a:latin typeface="Helvetica"/>
                <a:ea typeface="宋体" charset="-122"/>
              </a:rPr>
              <a:t>i</a:t>
            </a:r>
            <a:r>
              <a:rPr lang="en-US" altLang="zh-CN" sz="2000" b="0" kern="0" dirty="0">
                <a:solidFill>
                  <a:srgbClr val="000000"/>
                </a:solidFill>
                <a:latin typeface="Helvetica"/>
                <a:ea typeface="宋体" charset="-122"/>
              </a:rPr>
              <a:t>]=THINKING;</a:t>
            </a:r>
          </a:p>
          <a:p>
            <a:pPr marL="469900" indent="-469900" eaLnBrk="1" hangingPunct="1">
              <a:lnSpc>
                <a:spcPct val="80000"/>
              </a:lnSpc>
              <a:spcBef>
                <a:spcPct val="20000"/>
              </a:spcBef>
              <a:buClr>
                <a:srgbClr val="660000"/>
              </a:buClr>
              <a:buSzPct val="90000"/>
              <a:defRPr/>
            </a:pPr>
            <a:r>
              <a:rPr lang="en-US" altLang="zh-CN" sz="2000" b="0" kern="0" dirty="0">
                <a:solidFill>
                  <a:srgbClr val="000000"/>
                </a:solidFill>
                <a:latin typeface="Helvetica"/>
                <a:ea typeface="宋体" charset="-122"/>
              </a:rPr>
              <a:t>	up(&amp;</a:t>
            </a:r>
            <a:r>
              <a:rPr lang="en-US" altLang="zh-CN" sz="2000" b="0" kern="0" dirty="0" err="1">
                <a:solidFill>
                  <a:srgbClr val="000000"/>
                </a:solidFill>
                <a:latin typeface="Helvetica"/>
                <a:ea typeface="宋体" charset="-122"/>
              </a:rPr>
              <a:t>mutex</a:t>
            </a:r>
            <a:r>
              <a:rPr lang="en-US" altLang="zh-CN" sz="2000" b="0" kern="0" dirty="0">
                <a:solidFill>
                  <a:srgbClr val="000000"/>
                </a:solidFill>
                <a:latin typeface="Helvetica"/>
                <a:ea typeface="宋体" charset="-122"/>
              </a:rPr>
              <a:t>); down(&amp;</a:t>
            </a:r>
            <a:r>
              <a:rPr lang="en-US" altLang="zh-CN" sz="2000" b="0" kern="0" dirty="0" err="1">
                <a:solidFill>
                  <a:srgbClr val="000000"/>
                </a:solidFill>
                <a:latin typeface="Helvetica"/>
                <a:ea typeface="宋体" charset="-122"/>
              </a:rPr>
              <a:t>mutex</a:t>
            </a:r>
            <a:r>
              <a:rPr lang="en-US" altLang="zh-CN" sz="2000" b="0" kern="0" dirty="0">
                <a:solidFill>
                  <a:srgbClr val="000000"/>
                </a:solidFill>
                <a:latin typeface="Helvetica"/>
                <a:ea typeface="宋体" charset="-122"/>
              </a:rPr>
              <a:t>); </a:t>
            </a:r>
          </a:p>
          <a:p>
            <a:pPr marL="469900" indent="-469900" eaLnBrk="1" hangingPunct="1">
              <a:lnSpc>
                <a:spcPct val="80000"/>
              </a:lnSpc>
              <a:spcBef>
                <a:spcPct val="20000"/>
              </a:spcBef>
              <a:buClr>
                <a:srgbClr val="660000"/>
              </a:buClr>
              <a:buSzPct val="90000"/>
              <a:defRPr/>
            </a:pPr>
            <a:r>
              <a:rPr lang="en-US" altLang="zh-CN" sz="2000" b="0" kern="0" dirty="0">
                <a:solidFill>
                  <a:srgbClr val="000000"/>
                </a:solidFill>
                <a:latin typeface="Helvetica"/>
                <a:ea typeface="宋体" charset="-122"/>
              </a:rPr>
              <a:t>	test(LEFT);</a:t>
            </a:r>
          </a:p>
          <a:p>
            <a:pPr marL="469900" indent="-469900" eaLnBrk="1" hangingPunct="1">
              <a:lnSpc>
                <a:spcPct val="80000"/>
              </a:lnSpc>
              <a:spcBef>
                <a:spcPct val="20000"/>
              </a:spcBef>
              <a:buClr>
                <a:srgbClr val="660000"/>
              </a:buClr>
              <a:buSzPct val="90000"/>
              <a:defRPr/>
            </a:pPr>
            <a:r>
              <a:rPr lang="en-US" altLang="zh-CN" sz="2000" b="0" kern="0" dirty="0">
                <a:solidFill>
                  <a:srgbClr val="000000"/>
                </a:solidFill>
                <a:latin typeface="Helvetica"/>
                <a:ea typeface="宋体" charset="-122"/>
              </a:rPr>
              <a:t>	up(&amp;</a:t>
            </a:r>
            <a:r>
              <a:rPr lang="en-US" altLang="zh-CN" sz="2000" b="0" kern="0" dirty="0" err="1">
                <a:solidFill>
                  <a:srgbClr val="000000"/>
                </a:solidFill>
                <a:latin typeface="Helvetica"/>
                <a:ea typeface="宋体" charset="-122"/>
              </a:rPr>
              <a:t>mutex</a:t>
            </a:r>
            <a:r>
              <a:rPr lang="en-US" altLang="zh-CN" sz="2000" b="0" kern="0" dirty="0">
                <a:solidFill>
                  <a:srgbClr val="000000"/>
                </a:solidFill>
                <a:latin typeface="Helvetica"/>
                <a:ea typeface="宋体" charset="-122"/>
              </a:rPr>
              <a:t>); down(&amp;</a:t>
            </a:r>
            <a:r>
              <a:rPr lang="en-US" altLang="zh-CN" sz="2000" b="0" kern="0" dirty="0" err="1">
                <a:solidFill>
                  <a:srgbClr val="000000"/>
                </a:solidFill>
                <a:latin typeface="Helvetica"/>
                <a:ea typeface="宋体" charset="-122"/>
              </a:rPr>
              <a:t>mutex</a:t>
            </a:r>
            <a:r>
              <a:rPr lang="en-US" altLang="zh-CN" sz="2000" b="0" kern="0" dirty="0">
                <a:solidFill>
                  <a:srgbClr val="000000"/>
                </a:solidFill>
                <a:latin typeface="Helvetica"/>
                <a:ea typeface="宋体" charset="-122"/>
              </a:rPr>
              <a:t>); </a:t>
            </a:r>
          </a:p>
          <a:p>
            <a:pPr marL="469900" indent="-469900" eaLnBrk="1" hangingPunct="1">
              <a:lnSpc>
                <a:spcPct val="80000"/>
              </a:lnSpc>
              <a:spcBef>
                <a:spcPct val="20000"/>
              </a:spcBef>
              <a:buClr>
                <a:srgbClr val="660000"/>
              </a:buClr>
              <a:buSzPct val="90000"/>
              <a:defRPr/>
            </a:pPr>
            <a:r>
              <a:rPr lang="en-US" altLang="zh-CN" sz="2000" b="0" kern="0" dirty="0">
                <a:solidFill>
                  <a:srgbClr val="000000"/>
                </a:solidFill>
                <a:latin typeface="Helvetica"/>
                <a:ea typeface="宋体" charset="-122"/>
              </a:rPr>
              <a:t>	test(RIGHT);</a:t>
            </a:r>
          </a:p>
          <a:p>
            <a:pPr marL="469900" indent="-469900" eaLnBrk="1" hangingPunct="1">
              <a:lnSpc>
                <a:spcPct val="80000"/>
              </a:lnSpc>
              <a:spcBef>
                <a:spcPct val="20000"/>
              </a:spcBef>
              <a:buClr>
                <a:srgbClr val="660000"/>
              </a:buClr>
              <a:buSzPct val="90000"/>
              <a:defRPr/>
            </a:pPr>
            <a:r>
              <a:rPr lang="en-US" altLang="zh-CN" sz="2000" b="0" kern="0" dirty="0">
                <a:solidFill>
                  <a:srgbClr val="000000"/>
                </a:solidFill>
                <a:latin typeface="Helvetica"/>
                <a:ea typeface="宋体" charset="-122"/>
              </a:rPr>
              <a:t>	up(&amp;</a:t>
            </a:r>
            <a:r>
              <a:rPr lang="en-US" altLang="zh-CN" sz="2000" b="0" kern="0" dirty="0" err="1">
                <a:solidFill>
                  <a:srgbClr val="000000"/>
                </a:solidFill>
                <a:latin typeface="Helvetica"/>
                <a:ea typeface="宋体" charset="-122"/>
              </a:rPr>
              <a:t>mutex</a:t>
            </a:r>
            <a:r>
              <a:rPr lang="en-US" altLang="zh-CN" sz="2000" b="0" kern="0" dirty="0">
                <a:solidFill>
                  <a:srgbClr val="000000"/>
                </a:solidFill>
                <a:latin typeface="Helvetica"/>
                <a:ea typeface="宋体" charset="-122"/>
              </a:rPr>
              <a:t>);</a:t>
            </a:r>
          </a:p>
          <a:p>
            <a:pPr marL="469900" indent="-469900" eaLnBrk="1" hangingPunct="1">
              <a:lnSpc>
                <a:spcPct val="80000"/>
              </a:lnSpc>
              <a:spcBef>
                <a:spcPct val="20000"/>
              </a:spcBef>
              <a:buClr>
                <a:srgbClr val="660000"/>
              </a:buClr>
              <a:buSzPct val="90000"/>
              <a:defRPr/>
            </a:pPr>
            <a:r>
              <a:rPr lang="en-US" altLang="zh-CN" sz="2000" b="0" kern="0" dirty="0">
                <a:solidFill>
                  <a:srgbClr val="000000"/>
                </a:solidFill>
                <a:latin typeface="Helvetica"/>
                <a:ea typeface="宋体"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type="title"/>
          </p:nvPr>
        </p:nvSpPr>
        <p:spPr>
          <a:xfrm>
            <a:off x="1885336" y="840657"/>
            <a:ext cx="8382000" cy="533400"/>
          </a:xfrm>
        </p:spPr>
        <p:txBody>
          <a:bodyPr/>
          <a:lstStyle/>
          <a:p>
            <a:r>
              <a:rPr lang="en-US" dirty="0"/>
              <a:t>Motivation for Monitors and Condition Variables</a:t>
            </a:r>
          </a:p>
        </p:txBody>
      </p:sp>
      <p:sp>
        <p:nvSpPr>
          <p:cNvPr id="457731" name="Rectangle 3"/>
          <p:cNvSpPr>
            <a:spLocks noGrp="1" noChangeArrowheads="1"/>
          </p:cNvSpPr>
          <p:nvPr>
            <p:ph type="body" idx="1"/>
          </p:nvPr>
        </p:nvSpPr>
        <p:spPr>
          <a:xfrm>
            <a:off x="1818968" y="1521542"/>
            <a:ext cx="8544232" cy="4984955"/>
          </a:xfrm>
        </p:spPr>
        <p:txBody>
          <a:bodyPr>
            <a:normAutofit fontScale="92500" lnSpcReduction="20000"/>
          </a:bodyPr>
          <a:lstStyle/>
          <a:p>
            <a:r>
              <a:rPr lang="en-US" dirty="0"/>
              <a:t>Semaphores are dual-purpose:</a:t>
            </a:r>
          </a:p>
          <a:p>
            <a:pPr lvl="1"/>
            <a:r>
              <a:rPr lang="en-US" dirty="0"/>
              <a:t>Used for both </a:t>
            </a:r>
            <a:r>
              <a:rPr lang="en-US" dirty="0" err="1"/>
              <a:t>mutex</a:t>
            </a:r>
            <a:r>
              <a:rPr lang="en-US" dirty="0"/>
              <a:t> and scheduling constraints, hence error-prone</a:t>
            </a:r>
          </a:p>
          <a:p>
            <a:pPr lvl="1"/>
            <a:r>
              <a:rPr lang="en-US" dirty="0"/>
              <a:t>Example: the fact that flipping of P’s in bounded buffer gives deadlock is not immediately obvious.  How do you prove correctness to someone?</a:t>
            </a:r>
          </a:p>
          <a:p>
            <a:r>
              <a:rPr lang="en-US" dirty="0"/>
              <a:t>Monitors: use </a:t>
            </a:r>
            <a:r>
              <a:rPr lang="en-US" i="1" dirty="0"/>
              <a:t>locks</a:t>
            </a:r>
            <a:r>
              <a:rPr lang="en-US" dirty="0"/>
              <a:t> for mutual exclusion and </a:t>
            </a:r>
            <a:r>
              <a:rPr lang="en-US" i="1" dirty="0"/>
              <a:t>condition variables </a:t>
            </a:r>
            <a:r>
              <a:rPr lang="en-US" dirty="0"/>
              <a:t>for scheduling constraints</a:t>
            </a:r>
          </a:p>
          <a:p>
            <a:r>
              <a:rPr lang="en-US" dirty="0"/>
              <a:t>Definition: a monitor</a:t>
            </a:r>
            <a:r>
              <a:rPr lang="en-US" dirty="0">
                <a:solidFill>
                  <a:schemeClr val="hlink"/>
                </a:solidFill>
              </a:rPr>
              <a:t> </a:t>
            </a:r>
            <a:r>
              <a:rPr lang="en-US" dirty="0"/>
              <a:t>is a </a:t>
            </a:r>
            <a:r>
              <a:rPr lang="en-US" dirty="0" err="1"/>
              <a:t>mutex</a:t>
            </a:r>
            <a:r>
              <a:rPr lang="en-US" dirty="0"/>
              <a:t> lock and zero or more condition variables for managing concurrent access to shared data</a:t>
            </a:r>
          </a:p>
          <a:p>
            <a:pPr lvl="1"/>
            <a:r>
              <a:rPr lang="en-US" dirty="0"/>
              <a:t>Some languages like Java provide this natively</a:t>
            </a:r>
          </a:p>
        </p:txBody>
      </p:sp>
      <p:sp>
        <p:nvSpPr>
          <p:cNvPr id="4" name="Slide Number Placeholder 3"/>
          <p:cNvSpPr>
            <a:spLocks noGrp="1"/>
          </p:cNvSpPr>
          <p:nvPr>
            <p:ph type="sldNum" sz="quarter" idx="10"/>
          </p:nvPr>
        </p:nvSpPr>
        <p:spPr>
          <a:xfrm>
            <a:off x="8077200" y="6299200"/>
            <a:ext cx="2133600" cy="457200"/>
          </a:xfrm>
        </p:spPr>
        <p:txBody>
          <a:bodyPr/>
          <a:lstStyle/>
          <a:p>
            <a:pPr>
              <a:defRPr/>
            </a:pPr>
            <a:fld id="{78997615-6873-405D-B80D-4D52F6DDA5E8}" type="slidenum">
              <a:rPr lang="en-US" altLang="zh-CN">
                <a:solidFill>
                  <a:srgbClr val="000000"/>
                </a:solidFill>
                <a:cs typeface="+mn-cs"/>
              </a:rPr>
              <a:pPr>
                <a:defRPr/>
              </a:pPr>
              <a:t>64</a:t>
            </a:fld>
            <a:endParaRPr lang="en-US" altLang="zh-CN" dirty="0">
              <a:solidFill>
                <a:srgbClr val="000000"/>
              </a:solidFill>
              <a:cs typeface="+mn-cs"/>
            </a:endParaRP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6946" name="Rectangle 2"/>
          <p:cNvSpPr>
            <a:spLocks noGrp="1" noChangeArrowheads="1"/>
          </p:cNvSpPr>
          <p:nvPr>
            <p:ph type="title"/>
          </p:nvPr>
        </p:nvSpPr>
        <p:spPr/>
        <p:txBody>
          <a:bodyPr/>
          <a:lstStyle/>
          <a:p>
            <a:r>
              <a:rPr lang="en-US" dirty="0"/>
              <a:t> Monitor=</a:t>
            </a:r>
            <a:r>
              <a:rPr lang="en-US" dirty="0" err="1"/>
              <a:t>mutex</a:t>
            </a:r>
            <a:r>
              <a:rPr lang="en-US" dirty="0"/>
              <a:t> lock + condition variables</a:t>
            </a:r>
          </a:p>
        </p:txBody>
      </p:sp>
      <p:sp>
        <p:nvSpPr>
          <p:cNvPr id="466948" name="Rectangle 4"/>
          <p:cNvSpPr>
            <a:spLocks noGrp="1" noChangeArrowheads="1"/>
          </p:cNvSpPr>
          <p:nvPr>
            <p:ph type="body" idx="1"/>
          </p:nvPr>
        </p:nvSpPr>
        <p:spPr>
          <a:xfrm>
            <a:off x="1679576" y="1612492"/>
            <a:ext cx="8988425" cy="2566218"/>
          </a:xfrm>
        </p:spPr>
        <p:txBody>
          <a:bodyPr>
            <a:normAutofit fontScale="77500" lnSpcReduction="20000"/>
          </a:bodyPr>
          <a:lstStyle/>
          <a:p>
            <a:pPr>
              <a:lnSpc>
                <a:spcPct val="85000"/>
              </a:lnSpc>
              <a:spcBef>
                <a:spcPct val="20000"/>
              </a:spcBef>
            </a:pPr>
            <a:r>
              <a:rPr lang="en-US" dirty="0" err="1">
                <a:solidFill>
                  <a:schemeClr val="hlink"/>
                </a:solidFill>
              </a:rPr>
              <a:t>Mutex</a:t>
            </a:r>
            <a:r>
              <a:rPr lang="en-US" dirty="0">
                <a:solidFill>
                  <a:schemeClr val="hlink"/>
                </a:solidFill>
              </a:rPr>
              <a:t> lock</a:t>
            </a:r>
            <a:r>
              <a:rPr lang="en-US" dirty="0"/>
              <a:t>: the lock provides mutual exclusion to shared data</a:t>
            </a:r>
          </a:p>
          <a:p>
            <a:pPr lvl="1">
              <a:lnSpc>
                <a:spcPct val="85000"/>
              </a:lnSpc>
              <a:spcBef>
                <a:spcPct val="20000"/>
              </a:spcBef>
            </a:pPr>
            <a:r>
              <a:rPr lang="en-US" dirty="0"/>
              <a:t>Always acquire before accessing shared data structure</a:t>
            </a:r>
          </a:p>
          <a:p>
            <a:pPr lvl="1">
              <a:lnSpc>
                <a:spcPct val="75000"/>
              </a:lnSpc>
              <a:spcBef>
                <a:spcPct val="20000"/>
              </a:spcBef>
            </a:pPr>
            <a:r>
              <a:rPr lang="en-US" dirty="0"/>
              <a:t>Always release after finishing with shared data</a:t>
            </a:r>
          </a:p>
          <a:p>
            <a:pPr lvl="1">
              <a:lnSpc>
                <a:spcPct val="85000"/>
              </a:lnSpc>
              <a:spcBef>
                <a:spcPct val="20000"/>
              </a:spcBef>
            </a:pPr>
            <a:r>
              <a:rPr lang="en-US" dirty="0"/>
              <a:t>Lock initially free</a:t>
            </a:r>
          </a:p>
          <a:p>
            <a:pPr>
              <a:lnSpc>
                <a:spcPct val="85000"/>
              </a:lnSpc>
              <a:spcBef>
                <a:spcPct val="20000"/>
              </a:spcBef>
            </a:pPr>
            <a:r>
              <a:rPr lang="en-US" dirty="0">
                <a:solidFill>
                  <a:schemeClr val="hlink"/>
                </a:solidFill>
              </a:rPr>
              <a:t>Condition Variable</a:t>
            </a:r>
            <a:r>
              <a:rPr lang="en-US" dirty="0"/>
              <a:t>: keeps a queue of threads waiting for something </a:t>
            </a:r>
            <a:r>
              <a:rPr lang="en-US" i="1" dirty="0"/>
              <a:t>inside</a:t>
            </a:r>
            <a:r>
              <a:rPr lang="en-US" dirty="0"/>
              <a:t> a critical section</a:t>
            </a:r>
          </a:p>
          <a:p>
            <a:pPr lvl="1">
              <a:lnSpc>
                <a:spcPct val="85000"/>
              </a:lnSpc>
              <a:spcBef>
                <a:spcPct val="20000"/>
              </a:spcBef>
            </a:pPr>
            <a:r>
              <a:rPr lang="en-US" dirty="0"/>
              <a:t>Makes it possible to go to sleep inside critical section by atomically releasing lock at time we go to sleep</a:t>
            </a:r>
          </a:p>
        </p:txBody>
      </p:sp>
      <p:grpSp>
        <p:nvGrpSpPr>
          <p:cNvPr id="8" name="Group 7"/>
          <p:cNvGrpSpPr/>
          <p:nvPr/>
        </p:nvGrpSpPr>
        <p:grpSpPr>
          <a:xfrm>
            <a:off x="3484236" y="4080656"/>
            <a:ext cx="5423791" cy="2580699"/>
            <a:chOff x="3119284" y="4709652"/>
            <a:chExt cx="5946127" cy="2829232"/>
          </a:xfrm>
        </p:grpSpPr>
        <p:grpSp>
          <p:nvGrpSpPr>
            <p:cNvPr id="7" name="Group 6"/>
            <p:cNvGrpSpPr/>
            <p:nvPr/>
          </p:nvGrpSpPr>
          <p:grpSpPr>
            <a:xfrm>
              <a:off x="3119284" y="4795684"/>
              <a:ext cx="5867400" cy="2743200"/>
              <a:chOff x="1447800" y="685800"/>
              <a:chExt cx="5867400" cy="2743200"/>
            </a:xfrm>
          </p:grpSpPr>
          <p:pic>
            <p:nvPicPr>
              <p:cNvPr id="466947" name="Picture 3"/>
              <p:cNvPicPr>
                <a:picLocks noChangeAspect="1" noChangeArrowheads="1"/>
              </p:cNvPicPr>
              <p:nvPr/>
            </p:nvPicPr>
            <p:blipFill>
              <a:blip r:embed="rId3" cstate="print"/>
              <a:srcRect l="424" t="4802" r="1059" b="4802"/>
              <a:stretch>
                <a:fillRect/>
              </a:stretch>
            </p:blipFill>
            <p:spPr bwMode="auto">
              <a:xfrm>
                <a:off x="1752600" y="685800"/>
                <a:ext cx="5562600" cy="2743200"/>
              </a:xfrm>
              <a:prstGeom prst="rect">
                <a:avLst/>
              </a:prstGeom>
              <a:noFill/>
              <a:ln w="38100" cmpd="dbl">
                <a:solidFill>
                  <a:srgbClr val="CC6600"/>
                </a:solidFill>
                <a:miter lim="800000"/>
                <a:headEnd/>
                <a:tailEnd/>
              </a:ln>
              <a:effectLst/>
            </p:spPr>
          </p:pic>
          <p:sp>
            <p:nvSpPr>
              <p:cNvPr id="466949" name="Oval 5"/>
              <p:cNvSpPr>
                <a:spLocks noChangeArrowheads="1"/>
              </p:cNvSpPr>
              <p:nvPr/>
            </p:nvSpPr>
            <p:spPr bwMode="auto">
              <a:xfrm>
                <a:off x="1447800" y="1219200"/>
                <a:ext cx="3429000" cy="609600"/>
              </a:xfrm>
              <a:prstGeom prst="ellipse">
                <a:avLst/>
              </a:prstGeom>
              <a:noFill/>
              <a:ln w="38100" algn="ctr">
                <a:solidFill>
                  <a:schemeClr val="hlink"/>
                </a:solidFill>
                <a:round/>
                <a:headEnd/>
                <a:tailEnd/>
              </a:ln>
              <a:effectLst/>
            </p:spPr>
            <p:txBody>
              <a:bodyPr vert="eaVert" wrap="none" anchor="ctr"/>
              <a:lstStyle/>
              <a:p>
                <a:pPr algn="ctr"/>
                <a:endParaRPr lang="en-US" b="0">
                  <a:solidFill>
                    <a:srgbClr val="000000"/>
                  </a:solidFill>
                  <a:latin typeface="Times New Roman" pitchFamily="18" charset="0"/>
                  <a:ea typeface="+mn-ea"/>
                  <a:cs typeface="+mn-cs"/>
                </a:endParaRPr>
              </a:p>
            </p:txBody>
          </p:sp>
        </p:grpSp>
        <p:sp>
          <p:nvSpPr>
            <p:cNvPr id="466950" name="Oval 6"/>
            <p:cNvSpPr>
              <a:spLocks noChangeArrowheads="1"/>
            </p:cNvSpPr>
            <p:nvPr/>
          </p:nvSpPr>
          <p:spPr bwMode="auto">
            <a:xfrm rot="-912955">
              <a:off x="6703211" y="4709652"/>
              <a:ext cx="2362200" cy="914400"/>
            </a:xfrm>
            <a:prstGeom prst="ellipse">
              <a:avLst/>
            </a:prstGeom>
            <a:noFill/>
            <a:ln w="38100" algn="ctr">
              <a:solidFill>
                <a:schemeClr val="hlink"/>
              </a:solidFill>
              <a:round/>
              <a:headEnd/>
              <a:tailEnd/>
            </a:ln>
            <a:effectLst/>
          </p:spPr>
          <p:txBody>
            <a:bodyPr vert="eaVert" wrap="none" anchor="ctr"/>
            <a:lstStyle/>
            <a:p>
              <a:pPr algn="ctr"/>
              <a:endParaRPr lang="en-US" b="0">
                <a:solidFill>
                  <a:srgbClr val="000000"/>
                </a:solidFill>
                <a:latin typeface="Times New Roman" pitchFamily="18" charset="0"/>
                <a:ea typeface="+mn-ea"/>
                <a:cs typeface="+mn-cs"/>
              </a:endParaRPr>
            </a:p>
          </p:txBody>
        </p:sp>
      </p:grpSp>
      <p:sp>
        <p:nvSpPr>
          <p:cNvPr id="9" name="Slide Number Placeholder 3"/>
          <p:cNvSpPr>
            <a:spLocks noGrp="1"/>
          </p:cNvSpPr>
          <p:nvPr>
            <p:ph type="sldNum" sz="quarter" idx="10"/>
          </p:nvPr>
        </p:nvSpPr>
        <p:spPr>
          <a:xfrm>
            <a:off x="8077200" y="6299200"/>
            <a:ext cx="2133600" cy="457200"/>
          </a:xfrm>
        </p:spPr>
        <p:txBody>
          <a:bodyPr/>
          <a:lstStyle/>
          <a:p>
            <a:pPr>
              <a:defRPr/>
            </a:pPr>
            <a:fld id="{78997615-6873-405D-B80D-4D52F6DDA5E8}" type="slidenum">
              <a:rPr lang="en-US" altLang="zh-CN">
                <a:solidFill>
                  <a:srgbClr val="000000"/>
                </a:solidFill>
                <a:cs typeface="+mn-cs"/>
              </a:rPr>
              <a:pPr>
                <a:defRPr/>
              </a:pPr>
              <a:t>65</a:t>
            </a:fld>
            <a:endParaRPr lang="en-US" altLang="zh-CN" dirty="0">
              <a:solidFill>
                <a:srgbClr val="000000"/>
              </a:solidFill>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66948">
                                            <p:txEl>
                                              <p:pRg st="0" end="0"/>
                                            </p:txEl>
                                          </p:spTgt>
                                        </p:tgtEl>
                                        <p:attrNameLst>
                                          <p:attrName>style.visibility</p:attrName>
                                        </p:attrNameLst>
                                      </p:cBhvr>
                                      <p:to>
                                        <p:strVal val="visible"/>
                                      </p:to>
                                    </p:set>
                                    <p:anim calcmode="lin" valueType="num">
                                      <p:cBhvr additive="base">
                                        <p:cTn id="7" dur="500" fill="hold"/>
                                        <p:tgtEl>
                                          <p:spTgt spid="46694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66948">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66948">
                                            <p:txEl>
                                              <p:pRg st="1" end="1"/>
                                            </p:txEl>
                                          </p:spTgt>
                                        </p:tgtEl>
                                        <p:attrNameLst>
                                          <p:attrName>style.visibility</p:attrName>
                                        </p:attrNameLst>
                                      </p:cBhvr>
                                      <p:to>
                                        <p:strVal val="visible"/>
                                      </p:to>
                                    </p:set>
                                    <p:anim calcmode="lin" valueType="num">
                                      <p:cBhvr additive="base">
                                        <p:cTn id="11" dur="500" fill="hold"/>
                                        <p:tgtEl>
                                          <p:spTgt spid="466948">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466948">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66948">
                                            <p:txEl>
                                              <p:pRg st="2" end="2"/>
                                            </p:txEl>
                                          </p:spTgt>
                                        </p:tgtEl>
                                        <p:attrNameLst>
                                          <p:attrName>style.visibility</p:attrName>
                                        </p:attrNameLst>
                                      </p:cBhvr>
                                      <p:to>
                                        <p:strVal val="visible"/>
                                      </p:to>
                                    </p:set>
                                    <p:anim calcmode="lin" valueType="num">
                                      <p:cBhvr additive="base">
                                        <p:cTn id="15" dur="500" fill="hold"/>
                                        <p:tgtEl>
                                          <p:spTgt spid="466948">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466948">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466948">
                                            <p:txEl>
                                              <p:pRg st="3" end="3"/>
                                            </p:txEl>
                                          </p:spTgt>
                                        </p:tgtEl>
                                        <p:attrNameLst>
                                          <p:attrName>style.visibility</p:attrName>
                                        </p:attrNameLst>
                                      </p:cBhvr>
                                      <p:to>
                                        <p:strVal val="visible"/>
                                      </p:to>
                                    </p:set>
                                    <p:anim calcmode="lin" valueType="num">
                                      <p:cBhvr additive="base">
                                        <p:cTn id="19" dur="500" fill="hold"/>
                                        <p:tgtEl>
                                          <p:spTgt spid="466948">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6694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66948">
                                            <p:txEl>
                                              <p:pRg st="4" end="4"/>
                                            </p:txEl>
                                          </p:spTgt>
                                        </p:tgtEl>
                                        <p:attrNameLst>
                                          <p:attrName>style.visibility</p:attrName>
                                        </p:attrNameLst>
                                      </p:cBhvr>
                                      <p:to>
                                        <p:strVal val="visible"/>
                                      </p:to>
                                    </p:set>
                                    <p:anim calcmode="lin" valueType="num">
                                      <p:cBhvr additive="base">
                                        <p:cTn id="25" dur="500" fill="hold"/>
                                        <p:tgtEl>
                                          <p:spTgt spid="466948">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66948">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466948">
                                            <p:txEl>
                                              <p:pRg st="5" end="5"/>
                                            </p:txEl>
                                          </p:spTgt>
                                        </p:tgtEl>
                                        <p:attrNameLst>
                                          <p:attrName>style.visibility</p:attrName>
                                        </p:attrNameLst>
                                      </p:cBhvr>
                                      <p:to>
                                        <p:strVal val="visible"/>
                                      </p:to>
                                    </p:set>
                                    <p:anim calcmode="lin" valueType="num">
                                      <p:cBhvr additive="base">
                                        <p:cTn id="29" dur="500" fill="hold"/>
                                        <p:tgtEl>
                                          <p:spTgt spid="466948">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466948">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948"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a:t>Monitor Semantics</a:t>
            </a:r>
          </a:p>
        </p:txBody>
      </p:sp>
      <p:sp>
        <p:nvSpPr>
          <p:cNvPr id="11267" name="Rectangle 3"/>
          <p:cNvSpPr>
            <a:spLocks noGrp="1" noChangeArrowheads="1"/>
          </p:cNvSpPr>
          <p:nvPr>
            <p:ph type="body" idx="1"/>
          </p:nvPr>
        </p:nvSpPr>
        <p:spPr>
          <a:xfrm>
            <a:off x="1524000" y="1638300"/>
            <a:ext cx="8775700" cy="4927600"/>
          </a:xfrm>
        </p:spPr>
        <p:txBody>
          <a:bodyPr>
            <a:normAutofit/>
          </a:bodyPr>
          <a:lstStyle/>
          <a:p>
            <a:pPr>
              <a:lnSpc>
                <a:spcPct val="85000"/>
              </a:lnSpc>
            </a:pPr>
            <a:r>
              <a:rPr lang="en-US" dirty="0"/>
              <a:t>Operations:</a:t>
            </a:r>
          </a:p>
          <a:p>
            <a:pPr lvl="1">
              <a:lnSpc>
                <a:spcPct val="85000"/>
              </a:lnSpc>
            </a:pPr>
            <a:r>
              <a:rPr lang="en-US" dirty="0">
                <a:solidFill>
                  <a:schemeClr val="hlink"/>
                </a:solidFill>
                <a:latin typeface="Courier New" pitchFamily="49" charset="0"/>
              </a:rPr>
              <a:t>Wait(&amp;lock)</a:t>
            </a:r>
            <a:r>
              <a:rPr lang="en-US" dirty="0"/>
              <a:t>: Atomically release </a:t>
            </a:r>
            <a:r>
              <a:rPr lang="en-US" dirty="0" err="1"/>
              <a:t>mutex</a:t>
            </a:r>
            <a:r>
              <a:rPr lang="en-US" dirty="0"/>
              <a:t> lock and go to sleep (Re-acquire lock later, before returning). </a:t>
            </a:r>
          </a:p>
          <a:p>
            <a:pPr lvl="1">
              <a:lnSpc>
                <a:spcPct val="85000"/>
              </a:lnSpc>
            </a:pPr>
            <a:r>
              <a:rPr lang="en-US" dirty="0">
                <a:solidFill>
                  <a:schemeClr val="hlink"/>
                </a:solidFill>
                <a:latin typeface="Courier New" pitchFamily="49" charset="0"/>
              </a:rPr>
              <a:t>Signal()</a:t>
            </a:r>
            <a:r>
              <a:rPr lang="en-US" dirty="0"/>
              <a:t>: Wake up a blocked (waiting) thread, if any (if no blocked thread, it’s a NO-OP)</a:t>
            </a:r>
          </a:p>
          <a:p>
            <a:pPr lvl="2">
              <a:lnSpc>
                <a:spcPct val="90000"/>
              </a:lnSpc>
            </a:pPr>
            <a:r>
              <a:rPr lang="en-US" dirty="0"/>
              <a:t>The blocked thread is waken up inside its Wait(), tries to lock the </a:t>
            </a:r>
            <a:r>
              <a:rPr lang="en-US" dirty="0" err="1"/>
              <a:t>mutex</a:t>
            </a:r>
            <a:r>
              <a:rPr lang="en-US" dirty="0"/>
              <a:t>. When it (finally) succeeds, it returns from the Wait()</a:t>
            </a:r>
          </a:p>
          <a:p>
            <a:pPr lvl="1">
              <a:lnSpc>
                <a:spcPct val="85000"/>
              </a:lnSpc>
            </a:pPr>
            <a:r>
              <a:rPr lang="en-US" dirty="0">
                <a:solidFill>
                  <a:schemeClr val="hlink"/>
                </a:solidFill>
                <a:latin typeface="Courier New" pitchFamily="49" charset="0"/>
              </a:rPr>
              <a:t>Broadcast()</a:t>
            </a:r>
            <a:r>
              <a:rPr lang="en-US" dirty="0"/>
              <a:t>: Wake up all waiters</a:t>
            </a:r>
          </a:p>
        </p:txBody>
      </p:sp>
    </p:spTree>
    <p:extLst>
      <p:ext uri="{BB962C8B-B14F-4D97-AF65-F5344CB8AC3E}">
        <p14:creationId xmlns:p14="http://schemas.microsoft.com/office/powerpoint/2010/main" val="2857769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 calcmode="lin" valueType="num">
                                      <p:cBhvr additive="base">
                                        <p:cTn id="7" dur="500" fill="hold"/>
                                        <p:tgtEl>
                                          <p:spTgt spid="112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267">
                                            <p:txEl>
                                              <p:pRg st="1" end="1"/>
                                            </p:txEl>
                                          </p:spTgt>
                                        </p:tgtEl>
                                        <p:attrNameLst>
                                          <p:attrName>style.visibility</p:attrName>
                                        </p:attrNameLst>
                                      </p:cBhvr>
                                      <p:to>
                                        <p:strVal val="visible"/>
                                      </p:to>
                                    </p:set>
                                    <p:anim calcmode="lin" valueType="num">
                                      <p:cBhvr additive="base">
                                        <p:cTn id="11" dur="500" fill="hold"/>
                                        <p:tgtEl>
                                          <p:spTgt spid="1126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26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267">
                                            <p:txEl>
                                              <p:pRg st="2" end="2"/>
                                            </p:txEl>
                                          </p:spTgt>
                                        </p:tgtEl>
                                        <p:attrNameLst>
                                          <p:attrName>style.visibility</p:attrName>
                                        </p:attrNameLst>
                                      </p:cBhvr>
                                      <p:to>
                                        <p:strVal val="visible"/>
                                      </p:to>
                                    </p:set>
                                    <p:anim calcmode="lin" valueType="num">
                                      <p:cBhvr additive="base">
                                        <p:cTn id="15" dur="500" fill="hold"/>
                                        <p:tgtEl>
                                          <p:spTgt spid="1126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267">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267">
                                            <p:txEl>
                                              <p:pRg st="3" end="3"/>
                                            </p:txEl>
                                          </p:spTgt>
                                        </p:tgtEl>
                                        <p:attrNameLst>
                                          <p:attrName>style.visibility</p:attrName>
                                        </p:attrNameLst>
                                      </p:cBhvr>
                                      <p:to>
                                        <p:strVal val="visible"/>
                                      </p:to>
                                    </p:set>
                                    <p:anim calcmode="lin" valueType="num">
                                      <p:cBhvr additive="base">
                                        <p:cTn id="19" dur="500" fill="hold"/>
                                        <p:tgtEl>
                                          <p:spTgt spid="1126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67">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1267">
                                            <p:txEl>
                                              <p:pRg st="4" end="4"/>
                                            </p:txEl>
                                          </p:spTgt>
                                        </p:tgtEl>
                                        <p:attrNameLst>
                                          <p:attrName>style.visibility</p:attrName>
                                        </p:attrNameLst>
                                      </p:cBhvr>
                                      <p:to>
                                        <p:strVal val="visible"/>
                                      </p:to>
                                    </p:set>
                                    <p:anim calcmode="lin" valueType="num">
                                      <p:cBhvr additive="base">
                                        <p:cTn id="23" dur="500" fill="hold"/>
                                        <p:tgtEl>
                                          <p:spTgt spid="11267">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26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62" name="Rectangle 2"/>
          <p:cNvSpPr>
            <a:spLocks noGrp="1" noChangeArrowheads="1"/>
          </p:cNvSpPr>
          <p:nvPr>
            <p:ph type="title"/>
          </p:nvPr>
        </p:nvSpPr>
        <p:spPr/>
        <p:txBody>
          <a:bodyPr/>
          <a:lstStyle/>
          <a:p>
            <a:r>
              <a:rPr lang="en-US" dirty="0"/>
              <a:t>Monitor Usage</a:t>
            </a:r>
          </a:p>
        </p:txBody>
      </p:sp>
      <p:sp>
        <p:nvSpPr>
          <p:cNvPr id="501763" name="Rectangle 3"/>
          <p:cNvSpPr>
            <a:spLocks noGrp="1" noChangeArrowheads="1"/>
          </p:cNvSpPr>
          <p:nvPr>
            <p:ph type="body" idx="1"/>
          </p:nvPr>
        </p:nvSpPr>
        <p:spPr>
          <a:xfrm>
            <a:off x="1828800" y="1563330"/>
            <a:ext cx="8382000" cy="4989871"/>
          </a:xfrm>
        </p:spPr>
        <p:txBody>
          <a:bodyPr>
            <a:normAutofit fontScale="92500" lnSpcReduction="20000"/>
          </a:bodyPr>
          <a:lstStyle/>
          <a:p>
            <a:pPr>
              <a:lnSpc>
                <a:spcPct val="80000"/>
              </a:lnSpc>
            </a:pPr>
            <a:r>
              <a:rPr lang="en-US" sz="3000" dirty="0"/>
              <a:t>Monitors represent the logic of the program</a:t>
            </a:r>
          </a:p>
          <a:p>
            <a:pPr lvl="1">
              <a:lnSpc>
                <a:spcPct val="80000"/>
              </a:lnSpc>
            </a:pPr>
            <a:r>
              <a:rPr lang="en-US" sz="2600" dirty="0"/>
              <a:t>Wait if necessary</a:t>
            </a:r>
          </a:p>
          <a:p>
            <a:pPr lvl="1">
              <a:lnSpc>
                <a:spcPct val="80000"/>
              </a:lnSpc>
            </a:pPr>
            <a:r>
              <a:rPr lang="en-US" sz="2600" dirty="0"/>
              <a:t>Signal when situation changes, so any waiting threads can proceed</a:t>
            </a:r>
          </a:p>
          <a:p>
            <a:pPr>
              <a:lnSpc>
                <a:spcPct val="80000"/>
              </a:lnSpc>
            </a:pPr>
            <a:r>
              <a:rPr lang="en-US" sz="3000" dirty="0"/>
              <a:t>Basic structure of monitor-based program (Rule: Must hold </a:t>
            </a:r>
            <a:r>
              <a:rPr lang="en-US" sz="3000" dirty="0" err="1"/>
              <a:t>mutex</a:t>
            </a:r>
            <a:r>
              <a:rPr lang="en-US" sz="3000" dirty="0"/>
              <a:t> lock when doing condition variable operations!)</a:t>
            </a:r>
          </a:p>
          <a:p>
            <a:pPr lvl="1">
              <a:lnSpc>
                <a:spcPct val="80000"/>
              </a:lnSpc>
              <a:buNone/>
            </a:pPr>
            <a:r>
              <a:rPr lang="en-US" sz="2000" dirty="0">
                <a:latin typeface="Courier New" pitchFamily="49" charset="0"/>
              </a:rPr>
              <a:t>	</a:t>
            </a:r>
            <a:r>
              <a:rPr lang="en-US" sz="2000" dirty="0" err="1">
                <a:solidFill>
                  <a:schemeClr val="hlink"/>
                </a:solidFill>
                <a:latin typeface="Courier New" pitchFamily="49" charset="0"/>
              </a:rPr>
              <a:t>lock.Acquire</a:t>
            </a:r>
            <a:r>
              <a:rPr lang="en-US" sz="2000" dirty="0">
                <a:solidFill>
                  <a:schemeClr val="hlink"/>
                </a:solidFill>
                <a:latin typeface="Courier New" pitchFamily="49" charset="0"/>
              </a:rPr>
              <a:t>(); </a:t>
            </a:r>
            <a:br>
              <a:rPr lang="en-US" sz="2000" dirty="0">
                <a:latin typeface="Courier New" pitchFamily="49" charset="0"/>
              </a:rPr>
            </a:br>
            <a:r>
              <a:rPr lang="en-US" sz="2000" dirty="0">
                <a:latin typeface="Courier New" pitchFamily="49" charset="0"/>
              </a:rPr>
              <a:t>while (need to wait) {</a:t>
            </a:r>
            <a:br>
              <a:rPr lang="en-US" sz="2000" dirty="0">
                <a:latin typeface="Courier New" pitchFamily="49" charset="0"/>
              </a:rPr>
            </a:br>
            <a:r>
              <a:rPr lang="en-US" sz="2000" dirty="0">
                <a:latin typeface="Courier New" pitchFamily="49" charset="0"/>
              </a:rPr>
              <a:t>   </a:t>
            </a:r>
            <a:r>
              <a:rPr lang="en-US" sz="2000" dirty="0" err="1">
                <a:latin typeface="Courier New" pitchFamily="49" charset="0"/>
              </a:rPr>
              <a:t>condvar.wait</a:t>
            </a:r>
            <a:r>
              <a:rPr lang="en-US" sz="2000" dirty="0">
                <a:latin typeface="Courier New" pitchFamily="49" charset="0"/>
              </a:rPr>
              <a:t>(&amp;lock);</a:t>
            </a:r>
            <a:br>
              <a:rPr lang="en-US" sz="2000" dirty="0">
                <a:latin typeface="Courier New" pitchFamily="49" charset="0"/>
              </a:rPr>
            </a:br>
            <a:r>
              <a:rPr lang="en-US" sz="2000" dirty="0">
                <a:latin typeface="Courier New" pitchFamily="49" charset="0"/>
              </a:rPr>
              <a:t>}</a:t>
            </a:r>
            <a:br>
              <a:rPr lang="en-US" sz="2000" dirty="0">
                <a:latin typeface="Courier New" pitchFamily="49" charset="0"/>
              </a:rPr>
            </a:br>
            <a:r>
              <a:rPr lang="en-US" sz="2000" dirty="0" err="1">
                <a:solidFill>
                  <a:schemeClr val="hlink"/>
                </a:solidFill>
                <a:latin typeface="Courier New" pitchFamily="49" charset="0"/>
              </a:rPr>
              <a:t>lock.Release</a:t>
            </a:r>
            <a:r>
              <a:rPr lang="en-US" sz="2000" dirty="0">
                <a:solidFill>
                  <a:schemeClr val="hlink"/>
                </a:solidFill>
                <a:latin typeface="Courier New" pitchFamily="49" charset="0"/>
              </a:rPr>
              <a:t>(); </a:t>
            </a:r>
            <a:br>
              <a:rPr lang="en-US" sz="2000" dirty="0">
                <a:latin typeface="Courier New" pitchFamily="49" charset="0"/>
              </a:rPr>
            </a:br>
            <a:br>
              <a:rPr lang="en-US" sz="2000" dirty="0">
                <a:latin typeface="Courier New" pitchFamily="49" charset="0"/>
              </a:rPr>
            </a:br>
            <a:r>
              <a:rPr lang="en-US" sz="2000" dirty="0">
                <a:latin typeface="Courier New" pitchFamily="49" charset="0"/>
              </a:rPr>
              <a:t>do something </a:t>
            </a:r>
            <a:br>
              <a:rPr lang="en-US" sz="2000" dirty="0">
                <a:latin typeface="Courier New" pitchFamily="49" charset="0"/>
              </a:rPr>
            </a:br>
            <a:br>
              <a:rPr lang="en-US" sz="2000" dirty="0">
                <a:latin typeface="Courier New" pitchFamily="49" charset="0"/>
              </a:rPr>
            </a:br>
            <a:endParaRPr lang="en-US" sz="2000" dirty="0">
              <a:latin typeface="Courier New" pitchFamily="49" charset="0"/>
            </a:endParaRPr>
          </a:p>
          <a:p>
            <a:pPr lvl="1">
              <a:lnSpc>
                <a:spcPct val="80000"/>
              </a:lnSpc>
              <a:buFontTx/>
              <a:buNone/>
            </a:pPr>
            <a:r>
              <a:rPr lang="en-US" sz="2000" dirty="0">
                <a:solidFill>
                  <a:schemeClr val="hlink"/>
                </a:solidFill>
                <a:latin typeface="Courier New" pitchFamily="49" charset="0"/>
              </a:rPr>
              <a:t>	</a:t>
            </a:r>
            <a:r>
              <a:rPr lang="en-US" sz="2000" dirty="0" err="1">
                <a:solidFill>
                  <a:schemeClr val="hlink"/>
                </a:solidFill>
                <a:latin typeface="Courier New" pitchFamily="49" charset="0"/>
              </a:rPr>
              <a:t>lock.Acquire</a:t>
            </a:r>
            <a:r>
              <a:rPr lang="en-US" sz="2000" dirty="0">
                <a:solidFill>
                  <a:schemeClr val="hlink"/>
                </a:solidFill>
                <a:latin typeface="Courier New" pitchFamily="49" charset="0"/>
              </a:rPr>
              <a:t>(); </a:t>
            </a:r>
            <a:br>
              <a:rPr lang="en-US" sz="2000" dirty="0">
                <a:latin typeface="Courier New" pitchFamily="49" charset="0"/>
              </a:rPr>
            </a:br>
            <a:endParaRPr lang="en-US" sz="2000" dirty="0">
              <a:latin typeface="Courier New" pitchFamily="49" charset="0"/>
            </a:endParaRPr>
          </a:p>
          <a:p>
            <a:pPr lvl="1">
              <a:lnSpc>
                <a:spcPct val="80000"/>
              </a:lnSpc>
              <a:buFontTx/>
              <a:buNone/>
            </a:pPr>
            <a:r>
              <a:rPr lang="en-US" sz="2000" dirty="0">
                <a:latin typeface="Courier New" pitchFamily="49" charset="0"/>
              </a:rPr>
              <a:t>	</a:t>
            </a:r>
            <a:r>
              <a:rPr lang="en-US" sz="2000" dirty="0" err="1">
                <a:latin typeface="Courier New" pitchFamily="49" charset="0"/>
              </a:rPr>
              <a:t>condvar.signal</a:t>
            </a:r>
            <a:r>
              <a:rPr lang="en-US" sz="2000" dirty="0">
                <a:latin typeface="Courier New" pitchFamily="49" charset="0"/>
              </a:rPr>
              <a:t>();</a:t>
            </a:r>
          </a:p>
          <a:p>
            <a:pPr lvl="1">
              <a:lnSpc>
                <a:spcPct val="80000"/>
              </a:lnSpc>
              <a:buFontTx/>
              <a:buNone/>
            </a:pPr>
            <a:br>
              <a:rPr lang="en-US" sz="2000" dirty="0">
                <a:latin typeface="Courier New" pitchFamily="49" charset="0"/>
              </a:rPr>
            </a:br>
            <a:r>
              <a:rPr lang="en-US" sz="2000" dirty="0" err="1">
                <a:solidFill>
                  <a:schemeClr val="hlink"/>
                </a:solidFill>
                <a:latin typeface="Courier New" pitchFamily="49" charset="0"/>
              </a:rPr>
              <a:t>lock.Release</a:t>
            </a:r>
            <a:r>
              <a:rPr lang="en-US" sz="2000" dirty="0">
                <a:solidFill>
                  <a:schemeClr val="hlink"/>
                </a:solidFill>
                <a:latin typeface="Courier New" pitchFamily="49" charset="0"/>
              </a:rPr>
              <a:t>(); </a:t>
            </a:r>
          </a:p>
        </p:txBody>
      </p:sp>
      <p:grpSp>
        <p:nvGrpSpPr>
          <p:cNvPr id="2" name="Group 4"/>
          <p:cNvGrpSpPr>
            <a:grpSpLocks/>
          </p:cNvGrpSpPr>
          <p:nvPr/>
        </p:nvGrpSpPr>
        <p:grpSpPr bwMode="auto">
          <a:xfrm>
            <a:off x="6139018" y="3582631"/>
            <a:ext cx="2511425" cy="2436814"/>
            <a:chOff x="2880" y="1728"/>
            <a:chExt cx="1582" cy="1535"/>
          </a:xfrm>
        </p:grpSpPr>
        <p:sp>
          <p:nvSpPr>
            <p:cNvPr id="501765" name="AutoShape 5"/>
            <p:cNvSpPr>
              <a:spLocks/>
            </p:cNvSpPr>
            <p:nvPr/>
          </p:nvSpPr>
          <p:spPr bwMode="auto">
            <a:xfrm>
              <a:off x="2880" y="1776"/>
              <a:ext cx="240" cy="480"/>
            </a:xfrm>
            <a:prstGeom prst="rightBrace">
              <a:avLst>
                <a:gd name="adj1" fmla="val 16667"/>
                <a:gd name="adj2" fmla="val 50000"/>
              </a:avLst>
            </a:prstGeom>
            <a:noFill/>
            <a:ln w="38100">
              <a:solidFill>
                <a:schemeClr val="hlink"/>
              </a:solidFill>
              <a:round/>
              <a:headEnd/>
              <a:tailEn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01766" name="AutoShape 6"/>
            <p:cNvSpPr>
              <a:spLocks/>
            </p:cNvSpPr>
            <p:nvPr/>
          </p:nvSpPr>
          <p:spPr bwMode="auto">
            <a:xfrm>
              <a:off x="2904" y="2856"/>
              <a:ext cx="240" cy="384"/>
            </a:xfrm>
            <a:prstGeom prst="rightBrace">
              <a:avLst>
                <a:gd name="adj1" fmla="val 13333"/>
                <a:gd name="adj2" fmla="val 50000"/>
              </a:avLst>
            </a:prstGeom>
            <a:noFill/>
            <a:ln w="38100">
              <a:solidFill>
                <a:schemeClr val="hlink"/>
              </a:solidFill>
              <a:round/>
              <a:headEnd/>
              <a:tailEn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01767" name="Text Box 7"/>
            <p:cNvSpPr txBox="1">
              <a:spLocks noChangeArrowheads="1"/>
            </p:cNvSpPr>
            <p:nvPr/>
          </p:nvSpPr>
          <p:spPr bwMode="auto">
            <a:xfrm>
              <a:off x="3348" y="1728"/>
              <a:ext cx="1114" cy="582"/>
            </a:xfrm>
            <a:prstGeom prst="rect">
              <a:avLst/>
            </a:prstGeom>
            <a:noFill/>
            <a:ln w="38100" algn="ctr">
              <a:noFill/>
              <a:miter lim="800000"/>
              <a:headEnd/>
              <a:tailEnd/>
            </a:ln>
            <a:effectLst/>
          </p:spPr>
          <p:txBody>
            <a:bodyPr wrap="none">
              <a:spAutoFit/>
            </a:bodyPr>
            <a:lstStyle/>
            <a:p>
              <a:pPr algn="ctr"/>
              <a:r>
                <a:rPr lang="en-US" b="0" dirty="0">
                  <a:solidFill>
                    <a:srgbClr val="996633"/>
                  </a:solidFill>
                  <a:latin typeface="Times New Roman" pitchFamily="18" charset="0"/>
                  <a:ea typeface="+mn-ea"/>
                  <a:cs typeface="+mn-cs"/>
                </a:rPr>
                <a:t>Check </a:t>
              </a:r>
              <a:br>
                <a:rPr lang="en-US" b="0" dirty="0">
                  <a:solidFill>
                    <a:srgbClr val="996633"/>
                  </a:solidFill>
                  <a:latin typeface="Times New Roman" pitchFamily="18" charset="0"/>
                  <a:ea typeface="+mn-ea"/>
                  <a:cs typeface="+mn-cs"/>
                </a:rPr>
              </a:br>
              <a:r>
                <a:rPr lang="en-US" b="0" dirty="0">
                  <a:solidFill>
                    <a:srgbClr val="996633"/>
                  </a:solidFill>
                  <a:latin typeface="Times New Roman" pitchFamily="18" charset="0"/>
                  <a:ea typeface="+mn-ea"/>
                  <a:cs typeface="+mn-cs"/>
                </a:rPr>
                <a:t>state variables; </a:t>
              </a:r>
            </a:p>
            <a:p>
              <a:pPr algn="ctr"/>
              <a:r>
                <a:rPr lang="en-US" b="0" dirty="0">
                  <a:solidFill>
                    <a:srgbClr val="996633"/>
                  </a:solidFill>
                  <a:latin typeface="Times New Roman" pitchFamily="18" charset="0"/>
                  <a:ea typeface="+mn-ea"/>
                  <a:cs typeface="+mn-cs"/>
                </a:rPr>
                <a:t>Wait if necessary</a:t>
              </a:r>
            </a:p>
          </p:txBody>
        </p:sp>
        <p:sp>
          <p:nvSpPr>
            <p:cNvPr id="501768" name="Text Box 8"/>
            <p:cNvSpPr txBox="1">
              <a:spLocks noChangeArrowheads="1"/>
            </p:cNvSpPr>
            <p:nvPr/>
          </p:nvSpPr>
          <p:spPr bwMode="auto">
            <a:xfrm>
              <a:off x="3457" y="2856"/>
              <a:ext cx="944" cy="407"/>
            </a:xfrm>
            <a:prstGeom prst="rect">
              <a:avLst/>
            </a:prstGeom>
            <a:noFill/>
            <a:ln w="38100" algn="ctr">
              <a:noFill/>
              <a:miter lim="800000"/>
              <a:headEnd/>
              <a:tailEnd/>
            </a:ln>
            <a:effectLst/>
          </p:spPr>
          <p:txBody>
            <a:bodyPr wrap="none">
              <a:spAutoFit/>
            </a:bodyPr>
            <a:lstStyle/>
            <a:p>
              <a:pPr algn="ctr"/>
              <a:r>
                <a:rPr lang="en-US" b="0" dirty="0">
                  <a:solidFill>
                    <a:srgbClr val="996633"/>
                  </a:solidFill>
                  <a:latin typeface="Times New Roman" pitchFamily="18" charset="0"/>
                  <a:ea typeface="+mn-ea"/>
                  <a:cs typeface="+mn-cs"/>
                </a:rPr>
                <a:t>Update</a:t>
              </a:r>
            </a:p>
            <a:p>
              <a:pPr algn="ctr"/>
              <a:r>
                <a:rPr lang="en-US" b="0" dirty="0">
                  <a:solidFill>
                    <a:srgbClr val="996633"/>
                  </a:solidFill>
                  <a:latin typeface="Times New Roman" pitchFamily="18" charset="0"/>
                  <a:ea typeface="+mn-ea"/>
                  <a:cs typeface="+mn-cs"/>
                </a:rPr>
                <a:t>state variables</a:t>
              </a:r>
            </a:p>
          </p:txBody>
        </p:sp>
      </p:grpSp>
      <p:sp>
        <p:nvSpPr>
          <p:cNvPr id="9" name="Slide Number Placeholder 3"/>
          <p:cNvSpPr>
            <a:spLocks noGrp="1"/>
          </p:cNvSpPr>
          <p:nvPr>
            <p:ph type="sldNum" sz="quarter" idx="10"/>
          </p:nvPr>
        </p:nvSpPr>
        <p:spPr>
          <a:xfrm>
            <a:off x="8077200" y="6299200"/>
            <a:ext cx="2133600" cy="457200"/>
          </a:xfrm>
        </p:spPr>
        <p:txBody>
          <a:bodyPr/>
          <a:lstStyle/>
          <a:p>
            <a:pPr>
              <a:defRPr/>
            </a:pPr>
            <a:fld id="{78997615-6873-405D-B80D-4D52F6DDA5E8}" type="slidenum">
              <a:rPr lang="en-US" altLang="zh-CN">
                <a:solidFill>
                  <a:srgbClr val="000000"/>
                </a:solidFill>
                <a:cs typeface="+mn-cs"/>
              </a:rPr>
              <a:pPr>
                <a:defRPr/>
              </a:pPr>
              <a:t>67</a:t>
            </a:fld>
            <a:endParaRPr lang="en-US" altLang="zh-CN" dirty="0">
              <a:solidFill>
                <a:srgbClr val="000000"/>
              </a:solidFill>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01763">
                                            <p:txEl>
                                              <p:pRg st="0" end="0"/>
                                            </p:txEl>
                                          </p:spTgt>
                                        </p:tgtEl>
                                        <p:attrNameLst>
                                          <p:attrName>style.visibility</p:attrName>
                                        </p:attrNameLst>
                                      </p:cBhvr>
                                      <p:to>
                                        <p:strVal val="visible"/>
                                      </p:to>
                                    </p:set>
                                    <p:anim calcmode="lin" valueType="num">
                                      <p:cBhvr additive="base">
                                        <p:cTn id="7" dur="500" fill="hold"/>
                                        <p:tgtEl>
                                          <p:spTgt spid="50176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0176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01763">
                                            <p:txEl>
                                              <p:pRg st="1" end="1"/>
                                            </p:txEl>
                                          </p:spTgt>
                                        </p:tgtEl>
                                        <p:attrNameLst>
                                          <p:attrName>style.visibility</p:attrName>
                                        </p:attrNameLst>
                                      </p:cBhvr>
                                      <p:to>
                                        <p:strVal val="visible"/>
                                      </p:to>
                                    </p:set>
                                    <p:anim calcmode="lin" valueType="num">
                                      <p:cBhvr additive="base">
                                        <p:cTn id="11" dur="500" fill="hold"/>
                                        <p:tgtEl>
                                          <p:spTgt spid="501763">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0176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01763">
                                            <p:txEl>
                                              <p:pRg st="2" end="2"/>
                                            </p:txEl>
                                          </p:spTgt>
                                        </p:tgtEl>
                                        <p:attrNameLst>
                                          <p:attrName>style.visibility</p:attrName>
                                        </p:attrNameLst>
                                      </p:cBhvr>
                                      <p:to>
                                        <p:strVal val="visible"/>
                                      </p:to>
                                    </p:set>
                                    <p:anim calcmode="lin" valueType="num">
                                      <p:cBhvr additive="base">
                                        <p:cTn id="15" dur="500" fill="hold"/>
                                        <p:tgtEl>
                                          <p:spTgt spid="501763">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0176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501763">
                                            <p:txEl>
                                              <p:pRg st="3" end="3"/>
                                            </p:txEl>
                                          </p:spTgt>
                                        </p:tgtEl>
                                        <p:attrNameLst>
                                          <p:attrName>style.visibility</p:attrName>
                                        </p:attrNameLst>
                                      </p:cBhvr>
                                      <p:to>
                                        <p:strVal val="visible"/>
                                      </p:to>
                                    </p:set>
                                    <p:anim calcmode="lin" valueType="num">
                                      <p:cBhvr additive="base">
                                        <p:cTn id="21" dur="500" fill="hold"/>
                                        <p:tgtEl>
                                          <p:spTgt spid="501763">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501763">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501763">
                                            <p:txEl>
                                              <p:pRg st="4" end="4"/>
                                            </p:txEl>
                                          </p:spTgt>
                                        </p:tgtEl>
                                        <p:attrNameLst>
                                          <p:attrName>style.visibility</p:attrName>
                                        </p:attrNameLst>
                                      </p:cBhvr>
                                      <p:to>
                                        <p:strVal val="visible"/>
                                      </p:to>
                                    </p:set>
                                    <p:anim calcmode="lin" valueType="num">
                                      <p:cBhvr additive="base">
                                        <p:cTn id="25" dur="500" fill="hold"/>
                                        <p:tgtEl>
                                          <p:spTgt spid="501763">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01763">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501763">
                                            <p:txEl>
                                              <p:pRg st="5" end="5"/>
                                            </p:txEl>
                                          </p:spTgt>
                                        </p:tgtEl>
                                        <p:attrNameLst>
                                          <p:attrName>style.visibility</p:attrName>
                                        </p:attrNameLst>
                                      </p:cBhvr>
                                      <p:to>
                                        <p:strVal val="visible"/>
                                      </p:to>
                                    </p:set>
                                    <p:anim calcmode="lin" valueType="num">
                                      <p:cBhvr additive="base">
                                        <p:cTn id="29" dur="500" fill="hold"/>
                                        <p:tgtEl>
                                          <p:spTgt spid="501763">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501763">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501763">
                                            <p:txEl>
                                              <p:pRg st="6" end="6"/>
                                            </p:txEl>
                                          </p:spTgt>
                                        </p:tgtEl>
                                        <p:attrNameLst>
                                          <p:attrName>style.visibility</p:attrName>
                                        </p:attrNameLst>
                                      </p:cBhvr>
                                      <p:to>
                                        <p:strVal val="visible"/>
                                      </p:to>
                                    </p:set>
                                    <p:anim calcmode="lin" valueType="num">
                                      <p:cBhvr additive="base">
                                        <p:cTn id="33" dur="500" fill="hold"/>
                                        <p:tgtEl>
                                          <p:spTgt spid="501763">
                                            <p:txEl>
                                              <p:pRg st="6" end="6"/>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501763">
                                            <p:txEl>
                                              <p:pRg st="6" end="6"/>
                                            </p:txEl>
                                          </p:spTgt>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501763">
                                            <p:txEl>
                                              <p:pRg st="7" end="7"/>
                                            </p:txEl>
                                          </p:spTgt>
                                        </p:tgtEl>
                                        <p:attrNameLst>
                                          <p:attrName>style.visibility</p:attrName>
                                        </p:attrNameLst>
                                      </p:cBhvr>
                                      <p:to>
                                        <p:strVal val="visible"/>
                                      </p:to>
                                    </p:set>
                                    <p:anim calcmode="lin" valueType="num">
                                      <p:cBhvr additive="base">
                                        <p:cTn id="37" dur="500" fill="hold"/>
                                        <p:tgtEl>
                                          <p:spTgt spid="501763">
                                            <p:txEl>
                                              <p:pRg st="7" end="7"/>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501763">
                                            <p:txEl>
                                              <p:pRg st="7" end="7"/>
                                            </p:txEl>
                                          </p:spTgt>
                                        </p:tgtEl>
                                        <p:attrNameLst>
                                          <p:attrName>ppt_y</p:attrName>
                                        </p:attrNameLst>
                                      </p:cBhvr>
                                      <p:tavLst>
                                        <p:tav tm="0">
                                          <p:val>
                                            <p:strVal val="#ppt_y"/>
                                          </p:val>
                                        </p:tav>
                                        <p:tav tm="100000">
                                          <p:val>
                                            <p:strVal val="#ppt_y"/>
                                          </p:val>
                                        </p:tav>
                                      </p:tavLst>
                                    </p:anim>
                                  </p:childTnLst>
                                </p:cTn>
                              </p:par>
                              <p:par>
                                <p:cTn id="39" presetID="2" presetClass="entr" presetSubtype="2" fill="hold" nodeType="withEffect">
                                  <p:stCondLst>
                                    <p:cond delay="0"/>
                                  </p:stCondLst>
                                  <p:childTnLst>
                                    <p:set>
                                      <p:cBhvr>
                                        <p:cTn id="40" dur="1" fill="hold">
                                          <p:stCondLst>
                                            <p:cond delay="0"/>
                                          </p:stCondLst>
                                        </p:cTn>
                                        <p:tgtEl>
                                          <p:spTgt spid="2"/>
                                        </p:tgtEl>
                                        <p:attrNameLst>
                                          <p:attrName>style.visibility</p:attrName>
                                        </p:attrNameLst>
                                      </p:cBhvr>
                                      <p:to>
                                        <p:strVal val="visible"/>
                                      </p:to>
                                    </p:set>
                                    <p:anim calcmode="lin" valueType="num">
                                      <p:cBhvr additive="base">
                                        <p:cTn id="41" dur="500" fill="hold"/>
                                        <p:tgtEl>
                                          <p:spTgt spid="2"/>
                                        </p:tgtEl>
                                        <p:attrNameLst>
                                          <p:attrName>ppt_x</p:attrName>
                                        </p:attrNameLst>
                                      </p:cBhvr>
                                      <p:tavLst>
                                        <p:tav tm="0">
                                          <p:val>
                                            <p:strVal val="1+#ppt_w/2"/>
                                          </p:val>
                                        </p:tav>
                                        <p:tav tm="100000">
                                          <p:val>
                                            <p:strVal val="#ppt_x"/>
                                          </p:val>
                                        </p:tav>
                                      </p:tavLst>
                                    </p:anim>
                                    <p:anim calcmode="lin" valueType="num">
                                      <p:cBhvr additive="base">
                                        <p:cTn id="42"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6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p:txBody>
          <a:bodyPr/>
          <a:lstStyle/>
          <a:p>
            <a:r>
              <a:rPr lang="en-US" dirty="0"/>
              <a:t>An Infinite Queue Implemented with Lock</a:t>
            </a:r>
          </a:p>
        </p:txBody>
      </p:sp>
      <p:sp>
        <p:nvSpPr>
          <p:cNvPr id="468995" name="Rectangle 3"/>
          <p:cNvSpPr>
            <a:spLocks noGrp="1" noChangeArrowheads="1"/>
          </p:cNvSpPr>
          <p:nvPr>
            <p:ph type="body" idx="1"/>
          </p:nvPr>
        </p:nvSpPr>
        <p:spPr>
          <a:xfrm>
            <a:off x="1676400" y="1484671"/>
            <a:ext cx="8839200" cy="4916129"/>
          </a:xfrm>
        </p:spPr>
        <p:txBody>
          <a:bodyPr>
            <a:normAutofit fontScale="92500" lnSpcReduction="20000"/>
          </a:bodyPr>
          <a:lstStyle/>
          <a:p>
            <a:pPr>
              <a:tabLst>
                <a:tab pos="852488" algn="l"/>
                <a:tab pos="1252538" algn="l"/>
                <a:tab pos="1654175" algn="l"/>
                <a:tab pos="4684713" algn="l"/>
              </a:tabLst>
            </a:pPr>
            <a:r>
              <a:rPr lang="en-US" dirty="0"/>
              <a:t>Here is an (infinite) synchronized queue: </a:t>
            </a:r>
            <a:r>
              <a:rPr lang="en-US" dirty="0" err="1">
                <a:latin typeface="Courier New" pitchFamily="49" charset="0"/>
              </a:rPr>
              <a:t>RemoveFromQueue</a:t>
            </a:r>
            <a:r>
              <a:rPr lang="en-US" dirty="0">
                <a:latin typeface="Courier New" pitchFamily="49" charset="0"/>
              </a:rPr>
              <a:t>() </a:t>
            </a:r>
            <a:r>
              <a:rPr lang="en-US" dirty="0"/>
              <a:t>may return null!</a:t>
            </a:r>
          </a:p>
          <a:p>
            <a:pPr>
              <a:buNone/>
              <a:tabLst>
                <a:tab pos="852488" algn="l"/>
                <a:tab pos="1252538" algn="l"/>
                <a:tab pos="1654175" algn="l"/>
                <a:tab pos="4684713" algn="l"/>
              </a:tabLst>
            </a:pPr>
            <a:r>
              <a:rPr lang="en-US" dirty="0"/>
              <a:t>	</a:t>
            </a:r>
            <a:r>
              <a:rPr lang="en-US" sz="2000" dirty="0">
                <a:latin typeface="Courier New" pitchFamily="49" charset="0"/>
              </a:rPr>
              <a:t>	Lock </a:t>
            </a:r>
            <a:r>
              <a:rPr lang="en-US" sz="2000" dirty="0" err="1">
                <a:latin typeface="Courier New" pitchFamily="49" charset="0"/>
              </a:rPr>
              <a:t>lock</a:t>
            </a:r>
            <a:r>
              <a:rPr lang="en-US" sz="2000" dirty="0">
                <a:latin typeface="Courier New" pitchFamily="49" charset="0"/>
              </a:rPr>
              <a:t>;</a:t>
            </a:r>
            <a:br>
              <a:rPr lang="en-US" sz="2000" dirty="0">
                <a:latin typeface="Courier New" pitchFamily="49" charset="0"/>
              </a:rPr>
            </a:br>
            <a:r>
              <a:rPr lang="en-US" sz="2000" dirty="0">
                <a:latin typeface="Courier New" pitchFamily="49" charset="0"/>
              </a:rPr>
              <a:t>	Queue </a:t>
            </a:r>
            <a:r>
              <a:rPr lang="en-US" sz="2000" dirty="0" err="1">
                <a:latin typeface="Courier New" pitchFamily="49" charset="0"/>
              </a:rPr>
              <a:t>queue</a:t>
            </a:r>
            <a:r>
              <a:rPr lang="en-US" sz="2000" dirty="0">
                <a:latin typeface="Courier New" pitchFamily="49" charset="0"/>
              </a:rPr>
              <a:t>;</a:t>
            </a:r>
          </a:p>
          <a:p>
            <a:pPr>
              <a:buNone/>
              <a:tabLst>
                <a:tab pos="852488" algn="l"/>
                <a:tab pos="1252538" algn="l"/>
                <a:tab pos="1654175" algn="l"/>
                <a:tab pos="4684713" algn="l"/>
              </a:tabLst>
            </a:pPr>
            <a:endParaRPr lang="en-US" sz="2000" dirty="0">
              <a:latin typeface="Courier New" pitchFamily="49" charset="0"/>
            </a:endParaRPr>
          </a:p>
          <a:p>
            <a:pPr>
              <a:buNone/>
              <a:tabLst>
                <a:tab pos="852488" algn="l"/>
                <a:tab pos="1252538" algn="l"/>
                <a:tab pos="1654175" algn="l"/>
                <a:tab pos="4684713" algn="l"/>
              </a:tabLst>
            </a:pPr>
            <a:r>
              <a:rPr lang="en-US" sz="2000" dirty="0">
                <a:latin typeface="Courier New" pitchFamily="49" charset="0"/>
              </a:rPr>
              <a:t>		</a:t>
            </a:r>
            <a:r>
              <a:rPr lang="en-US" sz="2000" dirty="0" err="1">
                <a:latin typeface="Courier New" pitchFamily="49" charset="0"/>
              </a:rPr>
              <a:t>AddToQueue</a:t>
            </a:r>
            <a:r>
              <a:rPr lang="en-US" sz="2000" dirty="0">
                <a:latin typeface="Courier New" pitchFamily="49" charset="0"/>
              </a:rPr>
              <a:t>(item) {</a:t>
            </a:r>
            <a:br>
              <a:rPr lang="en-US" sz="2000" dirty="0">
                <a:latin typeface="Courier New" pitchFamily="49" charset="0"/>
              </a:rPr>
            </a:br>
            <a:r>
              <a:rPr lang="en-US" sz="2000" dirty="0">
                <a:latin typeface="Courier New" pitchFamily="49" charset="0"/>
              </a:rPr>
              <a:t>		</a:t>
            </a:r>
            <a:r>
              <a:rPr lang="en-US" sz="2000" dirty="0" err="1">
                <a:latin typeface="Courier New" pitchFamily="49" charset="0"/>
              </a:rPr>
              <a:t>lock.Acquire</a:t>
            </a:r>
            <a:r>
              <a:rPr lang="en-US" sz="2000" dirty="0">
                <a:latin typeface="Courier New" pitchFamily="49" charset="0"/>
              </a:rPr>
              <a:t>();	// Lock shared data</a:t>
            </a:r>
            <a:br>
              <a:rPr lang="en-US" sz="2000" dirty="0">
                <a:latin typeface="Courier New" pitchFamily="49" charset="0"/>
              </a:rPr>
            </a:br>
            <a:r>
              <a:rPr lang="en-US" sz="2000" dirty="0">
                <a:latin typeface="Courier New" pitchFamily="49" charset="0"/>
              </a:rPr>
              <a:t>		</a:t>
            </a:r>
            <a:r>
              <a:rPr lang="en-US" sz="2000" dirty="0" err="1">
                <a:latin typeface="Courier New" pitchFamily="49" charset="0"/>
              </a:rPr>
              <a:t>queue.enqueue</a:t>
            </a:r>
            <a:r>
              <a:rPr lang="en-US" sz="2000" dirty="0">
                <a:latin typeface="Courier New" pitchFamily="49" charset="0"/>
              </a:rPr>
              <a:t>(item);	// Add item</a:t>
            </a:r>
            <a:br>
              <a:rPr lang="en-US" sz="2000" dirty="0">
                <a:latin typeface="Courier New" pitchFamily="49" charset="0"/>
              </a:rPr>
            </a:br>
            <a:r>
              <a:rPr lang="en-US" sz="2000" dirty="0">
                <a:latin typeface="Courier New" pitchFamily="49" charset="0"/>
              </a:rPr>
              <a:t>		</a:t>
            </a:r>
            <a:r>
              <a:rPr lang="en-US" sz="2000" dirty="0" err="1">
                <a:latin typeface="Courier New" pitchFamily="49" charset="0"/>
              </a:rPr>
              <a:t>lock.Release</a:t>
            </a:r>
            <a:r>
              <a:rPr lang="en-US" sz="2000" dirty="0">
                <a:latin typeface="Courier New" pitchFamily="49" charset="0"/>
              </a:rPr>
              <a:t>();	// Release Lock</a:t>
            </a:r>
            <a:br>
              <a:rPr lang="en-US" sz="2000" dirty="0">
                <a:latin typeface="Courier New" pitchFamily="49" charset="0"/>
              </a:rPr>
            </a:br>
            <a:r>
              <a:rPr lang="en-US" sz="2000" dirty="0">
                <a:latin typeface="Courier New" pitchFamily="49" charset="0"/>
              </a:rPr>
              <a:t>	}</a:t>
            </a:r>
            <a:br>
              <a:rPr lang="en-US" sz="2000" dirty="0">
                <a:latin typeface="Courier New" pitchFamily="49" charset="0"/>
              </a:rPr>
            </a:br>
            <a:endParaRPr lang="en-US" sz="2000" dirty="0">
              <a:latin typeface="Courier New" pitchFamily="49" charset="0"/>
            </a:endParaRPr>
          </a:p>
          <a:p>
            <a:pPr>
              <a:buNone/>
              <a:tabLst>
                <a:tab pos="852488" algn="l"/>
                <a:tab pos="1252538" algn="l"/>
                <a:tab pos="1654175" algn="l"/>
                <a:tab pos="4684713" algn="l"/>
              </a:tabLst>
            </a:pPr>
            <a:r>
              <a:rPr lang="en-US" sz="2000" dirty="0">
                <a:latin typeface="Courier New" pitchFamily="49" charset="0"/>
              </a:rPr>
              <a:t>		</a:t>
            </a:r>
            <a:r>
              <a:rPr lang="en-US" sz="2000" dirty="0" err="1">
                <a:latin typeface="Courier New" pitchFamily="49" charset="0"/>
              </a:rPr>
              <a:t>RemoveFromQueue</a:t>
            </a:r>
            <a:r>
              <a:rPr lang="en-US" sz="2000" dirty="0">
                <a:latin typeface="Courier New" pitchFamily="49" charset="0"/>
              </a:rPr>
              <a:t>() {</a:t>
            </a:r>
            <a:br>
              <a:rPr lang="en-US" sz="2000" dirty="0">
                <a:latin typeface="Courier New" pitchFamily="49" charset="0"/>
              </a:rPr>
            </a:br>
            <a:r>
              <a:rPr lang="en-US" sz="2000" dirty="0">
                <a:latin typeface="Courier New" pitchFamily="49" charset="0"/>
              </a:rPr>
              <a:t>		</a:t>
            </a:r>
            <a:r>
              <a:rPr lang="en-US" sz="2000" dirty="0" err="1">
                <a:latin typeface="Courier New" pitchFamily="49" charset="0"/>
              </a:rPr>
              <a:t>lock.Acquire</a:t>
            </a:r>
            <a:r>
              <a:rPr lang="en-US" sz="2000" dirty="0">
                <a:latin typeface="Courier New" pitchFamily="49" charset="0"/>
              </a:rPr>
              <a:t>();	// Lock shared data</a:t>
            </a:r>
            <a:br>
              <a:rPr lang="en-US" sz="2000" dirty="0">
                <a:latin typeface="Courier New" pitchFamily="49" charset="0"/>
              </a:rPr>
            </a:br>
            <a:r>
              <a:rPr lang="en-US" sz="2000" dirty="0">
                <a:latin typeface="Courier New" pitchFamily="49" charset="0"/>
              </a:rPr>
              <a:t>		item = </a:t>
            </a:r>
            <a:r>
              <a:rPr lang="en-US" sz="2000" dirty="0" err="1">
                <a:latin typeface="Courier New" pitchFamily="49" charset="0"/>
              </a:rPr>
              <a:t>queue.dequeue</a:t>
            </a:r>
            <a:r>
              <a:rPr lang="en-US" sz="2000" dirty="0">
                <a:latin typeface="Courier New" pitchFamily="49" charset="0"/>
              </a:rPr>
              <a:t>();// Get next item or null</a:t>
            </a:r>
            <a:br>
              <a:rPr lang="en-US" sz="2000" dirty="0">
                <a:latin typeface="Courier New" pitchFamily="49" charset="0"/>
              </a:rPr>
            </a:br>
            <a:r>
              <a:rPr lang="en-US" sz="2000" dirty="0">
                <a:latin typeface="Courier New" pitchFamily="49" charset="0"/>
              </a:rPr>
              <a:t>		</a:t>
            </a:r>
            <a:r>
              <a:rPr lang="en-US" sz="2000" dirty="0" err="1">
                <a:latin typeface="Courier New" pitchFamily="49" charset="0"/>
              </a:rPr>
              <a:t>lock.Release</a:t>
            </a:r>
            <a:r>
              <a:rPr lang="en-US" sz="2000" dirty="0">
                <a:latin typeface="Courier New" pitchFamily="49" charset="0"/>
              </a:rPr>
              <a:t>();	// Release Lock</a:t>
            </a:r>
            <a:br>
              <a:rPr lang="en-US" sz="2000" dirty="0">
                <a:latin typeface="Courier New" pitchFamily="49" charset="0"/>
              </a:rPr>
            </a:br>
            <a:r>
              <a:rPr lang="en-US" sz="2000" dirty="0">
                <a:latin typeface="Courier New" pitchFamily="49" charset="0"/>
              </a:rPr>
              <a:t>		return(item);	// </a:t>
            </a:r>
            <a:r>
              <a:rPr lang="en-US" sz="2000" b="1" dirty="0">
                <a:latin typeface="Courier New" pitchFamily="49" charset="0"/>
              </a:rPr>
              <a:t>May return null!</a:t>
            </a:r>
            <a:br>
              <a:rPr lang="en-US" sz="2000" dirty="0">
                <a:latin typeface="Courier New" pitchFamily="49" charset="0"/>
              </a:rPr>
            </a:br>
            <a:r>
              <a:rPr lang="en-US" sz="2000" dirty="0">
                <a:latin typeface="Courier New" pitchFamily="49" charset="0"/>
              </a:rPr>
              <a:t>	}</a:t>
            </a:r>
            <a:endParaRPr lang="en-US" dirty="0"/>
          </a:p>
        </p:txBody>
      </p:sp>
      <p:sp>
        <p:nvSpPr>
          <p:cNvPr id="4" name="Slide Number Placeholder 3"/>
          <p:cNvSpPr>
            <a:spLocks noGrp="1"/>
          </p:cNvSpPr>
          <p:nvPr>
            <p:ph type="sldNum" sz="quarter" idx="10"/>
          </p:nvPr>
        </p:nvSpPr>
        <p:spPr>
          <a:xfrm>
            <a:off x="8077200" y="6299200"/>
            <a:ext cx="2133600" cy="457200"/>
          </a:xfrm>
        </p:spPr>
        <p:txBody>
          <a:bodyPr/>
          <a:lstStyle/>
          <a:p>
            <a:pPr>
              <a:defRPr/>
            </a:pPr>
            <a:fld id="{78997615-6873-405D-B80D-4D52F6DDA5E8}" type="slidenum">
              <a:rPr lang="en-US" altLang="zh-CN">
                <a:solidFill>
                  <a:srgbClr val="000000"/>
                </a:solidFill>
                <a:cs typeface="+mn-cs"/>
              </a:rPr>
              <a:pPr>
                <a:defRPr/>
              </a:pPr>
              <a:t>68</a:t>
            </a:fld>
            <a:endParaRPr lang="en-US" altLang="zh-CN" dirty="0">
              <a:solidFill>
                <a:srgbClr val="000000"/>
              </a:solidFill>
              <a:cs typeface="+mn-cs"/>
            </a:endParaRP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p:txBody>
          <a:bodyPr/>
          <a:lstStyle/>
          <a:p>
            <a:r>
              <a:rPr lang="en-US"/>
              <a:t>Condition Variables</a:t>
            </a:r>
          </a:p>
        </p:txBody>
      </p:sp>
      <p:sp>
        <p:nvSpPr>
          <p:cNvPr id="477187" name="Rectangle 3"/>
          <p:cNvSpPr>
            <a:spLocks noGrp="1" noChangeArrowheads="1"/>
          </p:cNvSpPr>
          <p:nvPr>
            <p:ph type="body" idx="1"/>
          </p:nvPr>
        </p:nvSpPr>
        <p:spPr>
          <a:xfrm>
            <a:off x="1676400" y="1533833"/>
            <a:ext cx="8763000" cy="5324167"/>
          </a:xfrm>
        </p:spPr>
        <p:txBody>
          <a:bodyPr>
            <a:normAutofit/>
          </a:bodyPr>
          <a:lstStyle/>
          <a:p>
            <a:pPr>
              <a:lnSpc>
                <a:spcPct val="85000"/>
              </a:lnSpc>
              <a:spcBef>
                <a:spcPct val="20000"/>
              </a:spcBef>
            </a:pPr>
            <a:r>
              <a:rPr lang="en-US" dirty="0"/>
              <a:t>How do we change the </a:t>
            </a:r>
            <a:r>
              <a:rPr lang="en-US" dirty="0" err="1"/>
              <a:t>RemoveFromQueue</a:t>
            </a:r>
            <a:r>
              <a:rPr lang="en-US" dirty="0"/>
              <a:t>() routine to wait until something is on the queue?</a:t>
            </a:r>
          </a:p>
          <a:p>
            <a:pPr lvl="1">
              <a:lnSpc>
                <a:spcPct val="85000"/>
              </a:lnSpc>
              <a:spcBef>
                <a:spcPct val="20000"/>
              </a:spcBef>
            </a:pPr>
            <a:r>
              <a:rPr lang="en-US" dirty="0"/>
              <a:t>Could do this by keeping a count of the number of things on the queue (with semaphores), but error prone</a:t>
            </a:r>
          </a:p>
        </p:txBody>
      </p:sp>
      <p:sp>
        <p:nvSpPr>
          <p:cNvPr id="4" name="Slide Number Placeholder 3"/>
          <p:cNvSpPr>
            <a:spLocks noGrp="1"/>
          </p:cNvSpPr>
          <p:nvPr>
            <p:ph type="sldNum" sz="quarter" idx="10"/>
          </p:nvPr>
        </p:nvSpPr>
        <p:spPr>
          <a:xfrm>
            <a:off x="8077200" y="6299200"/>
            <a:ext cx="2133600" cy="457200"/>
          </a:xfrm>
        </p:spPr>
        <p:txBody>
          <a:bodyPr/>
          <a:lstStyle/>
          <a:p>
            <a:pPr>
              <a:defRPr/>
            </a:pPr>
            <a:fld id="{78997615-6873-405D-B80D-4D52F6DDA5E8}" type="slidenum">
              <a:rPr lang="en-US" altLang="zh-CN">
                <a:solidFill>
                  <a:srgbClr val="000000"/>
                </a:solidFill>
                <a:cs typeface="+mn-cs"/>
              </a:rPr>
              <a:pPr>
                <a:defRPr/>
              </a:pPr>
              <a:t>69</a:t>
            </a:fld>
            <a:endParaRPr lang="en-US" altLang="zh-CN" dirty="0">
              <a:solidFill>
                <a:srgbClr val="000000"/>
              </a:solidFill>
              <a:cs typeface="+mn-cs"/>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r>
              <a:rPr lang="en-US"/>
              <a:t>Too Much Milk: Correctness Properties</a:t>
            </a:r>
          </a:p>
        </p:txBody>
      </p:sp>
      <p:sp>
        <p:nvSpPr>
          <p:cNvPr id="428035" name="Rectangle 3"/>
          <p:cNvSpPr>
            <a:spLocks noGrp="1" noChangeArrowheads="1"/>
          </p:cNvSpPr>
          <p:nvPr>
            <p:ph type="body" idx="1"/>
          </p:nvPr>
        </p:nvSpPr>
        <p:spPr/>
        <p:txBody>
          <a:bodyPr>
            <a:normAutofit/>
          </a:bodyPr>
          <a:lstStyle/>
          <a:p>
            <a:r>
              <a:rPr lang="en-US" dirty="0"/>
              <a:t>Concurrent programs are non-deterministic due to many possible </a:t>
            </a:r>
            <a:r>
              <a:rPr lang="en-US" dirty="0" err="1"/>
              <a:t>interleavings</a:t>
            </a:r>
            <a:r>
              <a:rPr lang="en-US" dirty="0"/>
              <a:t> of program execution steps</a:t>
            </a:r>
          </a:p>
          <a:p>
            <a:r>
              <a:rPr lang="en-US" dirty="0"/>
              <a:t>Correctness properties for the “Too much milk” problem</a:t>
            </a:r>
          </a:p>
          <a:p>
            <a:pPr lvl="1"/>
            <a:r>
              <a:rPr lang="en-US" dirty="0"/>
              <a:t>Never more than one person buys</a:t>
            </a:r>
          </a:p>
          <a:p>
            <a:pPr lvl="1"/>
            <a:r>
              <a:rPr lang="en-US" dirty="0"/>
              <a:t>Someone buys if needed</a:t>
            </a:r>
          </a:p>
          <a:p>
            <a:r>
              <a:rPr lang="en-US" dirty="0"/>
              <a:t>Restrict ourselves to use only atomic load (read) and store (write) operations as building blocks</a:t>
            </a:r>
          </a:p>
          <a:p>
            <a:pPr lvl="1"/>
            <a:endParaRPr lang="en-US" dirty="0"/>
          </a:p>
        </p:txBody>
      </p:sp>
      <p:sp>
        <p:nvSpPr>
          <p:cNvPr id="4" name="Slide Number Placeholder 3"/>
          <p:cNvSpPr>
            <a:spLocks noGrp="1"/>
          </p:cNvSpPr>
          <p:nvPr>
            <p:ph type="sldNum" sz="quarter" idx="10"/>
          </p:nvPr>
        </p:nvSpPr>
        <p:spPr>
          <a:xfrm>
            <a:off x="8077200" y="6299200"/>
            <a:ext cx="2133600" cy="457200"/>
          </a:xfrm>
        </p:spPr>
        <p:txBody>
          <a:bodyPr/>
          <a:lstStyle/>
          <a:p>
            <a:pPr>
              <a:defRPr/>
            </a:pPr>
            <a:fld id="{78997615-6873-405D-B80D-4D52F6DDA5E8}" type="slidenum">
              <a:rPr lang="en-US" altLang="zh-CN">
                <a:solidFill>
                  <a:srgbClr val="000000"/>
                </a:solidFill>
                <a:cs typeface="+mn-cs"/>
              </a:rPr>
              <a:pPr>
                <a:defRPr/>
              </a:pPr>
              <a:t>7</a:t>
            </a:fld>
            <a:endParaRPr lang="en-US" altLang="zh-CN" dirty="0">
              <a:solidFill>
                <a:srgbClr val="000000"/>
              </a:solidFill>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28035">
                                            <p:txEl>
                                              <p:pRg st="0" end="0"/>
                                            </p:txEl>
                                          </p:spTgt>
                                        </p:tgtEl>
                                        <p:attrNameLst>
                                          <p:attrName>style.visibility</p:attrName>
                                        </p:attrNameLst>
                                      </p:cBhvr>
                                      <p:to>
                                        <p:strVal val="visible"/>
                                      </p:to>
                                    </p:set>
                                    <p:anim calcmode="lin" valueType="num">
                                      <p:cBhvr additive="base">
                                        <p:cTn id="7" dur="500" fill="hold"/>
                                        <p:tgtEl>
                                          <p:spTgt spid="42803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280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28035">
                                            <p:txEl>
                                              <p:pRg st="1" end="1"/>
                                            </p:txEl>
                                          </p:spTgt>
                                        </p:tgtEl>
                                        <p:attrNameLst>
                                          <p:attrName>style.visibility</p:attrName>
                                        </p:attrNameLst>
                                      </p:cBhvr>
                                      <p:to>
                                        <p:strVal val="visible"/>
                                      </p:to>
                                    </p:set>
                                    <p:anim calcmode="lin" valueType="num">
                                      <p:cBhvr additive="base">
                                        <p:cTn id="13" dur="500" fill="hold"/>
                                        <p:tgtEl>
                                          <p:spTgt spid="42803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42803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428035">
                                            <p:txEl>
                                              <p:pRg st="2" end="2"/>
                                            </p:txEl>
                                          </p:spTgt>
                                        </p:tgtEl>
                                        <p:attrNameLst>
                                          <p:attrName>style.visibility</p:attrName>
                                        </p:attrNameLst>
                                      </p:cBhvr>
                                      <p:to>
                                        <p:strVal val="visible"/>
                                      </p:to>
                                    </p:set>
                                    <p:anim calcmode="lin" valueType="num">
                                      <p:cBhvr additive="base">
                                        <p:cTn id="19" dur="500" fill="hold"/>
                                        <p:tgtEl>
                                          <p:spTgt spid="42803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2803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28035">
                                            <p:txEl>
                                              <p:pRg st="3" end="3"/>
                                            </p:txEl>
                                          </p:spTgt>
                                        </p:tgtEl>
                                        <p:attrNameLst>
                                          <p:attrName>style.visibility</p:attrName>
                                        </p:attrNameLst>
                                      </p:cBhvr>
                                      <p:to>
                                        <p:strVal val="visible"/>
                                      </p:to>
                                    </p:set>
                                    <p:anim calcmode="lin" valueType="num">
                                      <p:cBhvr additive="base">
                                        <p:cTn id="25" dur="500" fill="hold"/>
                                        <p:tgtEl>
                                          <p:spTgt spid="42803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2803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428035">
                                            <p:txEl>
                                              <p:pRg st="4" end="4"/>
                                            </p:txEl>
                                          </p:spTgt>
                                        </p:tgtEl>
                                        <p:attrNameLst>
                                          <p:attrName>style.visibility</p:attrName>
                                        </p:attrNameLst>
                                      </p:cBhvr>
                                      <p:to>
                                        <p:strVal val="visible"/>
                                      </p:to>
                                    </p:set>
                                    <p:anim calcmode="lin" valueType="num">
                                      <p:cBhvr additive="base">
                                        <p:cTn id="31" dur="500" fill="hold"/>
                                        <p:tgtEl>
                                          <p:spTgt spid="428035">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42803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35" grpId="0" build="p" bldLvl="2"/>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a:xfrm>
            <a:off x="1905000" y="752168"/>
            <a:ext cx="8382000" cy="533400"/>
          </a:xfrm>
        </p:spPr>
        <p:txBody>
          <a:bodyPr/>
          <a:lstStyle/>
          <a:p>
            <a:r>
              <a:rPr lang="en-US" dirty="0"/>
              <a:t>An Infinite Queue Implemented with Monitor</a:t>
            </a:r>
          </a:p>
        </p:txBody>
      </p:sp>
      <p:sp>
        <p:nvSpPr>
          <p:cNvPr id="476163" name="Rectangle 3"/>
          <p:cNvSpPr>
            <a:spLocks noGrp="1" noChangeArrowheads="1"/>
          </p:cNvSpPr>
          <p:nvPr>
            <p:ph type="body" idx="1"/>
          </p:nvPr>
        </p:nvSpPr>
        <p:spPr>
          <a:xfrm>
            <a:off x="1828800" y="1504336"/>
            <a:ext cx="8534400" cy="4896465"/>
          </a:xfrm>
        </p:spPr>
        <p:txBody>
          <a:bodyPr>
            <a:normAutofit fontScale="92500" lnSpcReduction="20000"/>
          </a:bodyPr>
          <a:lstStyle/>
          <a:p>
            <a:pPr>
              <a:lnSpc>
                <a:spcPct val="80000"/>
              </a:lnSpc>
              <a:tabLst>
                <a:tab pos="852488" algn="l"/>
                <a:tab pos="1252538" algn="l"/>
                <a:tab pos="1654175" algn="l"/>
                <a:tab pos="5086350" algn="l"/>
              </a:tabLst>
            </a:pPr>
            <a:r>
              <a:rPr lang="en-US" dirty="0"/>
              <a:t>Here is an (infinite) synchronized queue</a:t>
            </a:r>
          </a:p>
          <a:p>
            <a:pPr lvl="1">
              <a:lnSpc>
                <a:spcPct val="80000"/>
              </a:lnSpc>
              <a:tabLst>
                <a:tab pos="852488" algn="l"/>
                <a:tab pos="1252538" algn="l"/>
                <a:tab pos="1654175" algn="l"/>
                <a:tab pos="5086350" algn="l"/>
              </a:tabLst>
            </a:pPr>
            <a:r>
              <a:rPr lang="en-US" dirty="0"/>
              <a:t>Easy to implemented a finite queue with 2 condition </a:t>
            </a:r>
            <a:r>
              <a:rPr lang="en-US" dirty="0" err="1"/>
              <a:t>vars</a:t>
            </a:r>
            <a:endParaRPr lang="en-US" dirty="0"/>
          </a:p>
          <a:p>
            <a:pPr>
              <a:lnSpc>
                <a:spcPct val="80000"/>
              </a:lnSpc>
              <a:buNone/>
              <a:tabLst>
                <a:tab pos="852488" algn="l"/>
                <a:tab pos="1252538" algn="l"/>
                <a:tab pos="1654175" algn="l"/>
                <a:tab pos="5086350" algn="l"/>
              </a:tabLst>
            </a:pPr>
            <a:r>
              <a:rPr lang="en-US" dirty="0"/>
              <a:t>	</a:t>
            </a:r>
            <a:r>
              <a:rPr lang="en-US" sz="2000" dirty="0">
                <a:latin typeface="Courier New" pitchFamily="49" charset="0"/>
              </a:rPr>
              <a:t>	Lock </a:t>
            </a:r>
            <a:r>
              <a:rPr lang="en-US" sz="2000" dirty="0" err="1">
                <a:latin typeface="Courier New" pitchFamily="49" charset="0"/>
              </a:rPr>
              <a:t>lock</a:t>
            </a:r>
            <a:r>
              <a:rPr lang="en-US" sz="2000" dirty="0">
                <a:latin typeface="Courier New" pitchFamily="49" charset="0"/>
              </a:rPr>
              <a:t>;</a:t>
            </a:r>
            <a:br>
              <a:rPr lang="en-US" sz="2000" dirty="0">
                <a:latin typeface="Courier New" pitchFamily="49" charset="0"/>
              </a:rPr>
            </a:br>
            <a:r>
              <a:rPr lang="en-US" sz="2000" dirty="0">
                <a:latin typeface="Courier New" pitchFamily="49" charset="0"/>
              </a:rPr>
              <a:t>	</a:t>
            </a:r>
            <a:r>
              <a:rPr lang="en-US" sz="2000" dirty="0">
                <a:solidFill>
                  <a:schemeClr val="hlink"/>
                </a:solidFill>
                <a:latin typeface="Courier New" pitchFamily="49" charset="0"/>
              </a:rPr>
              <a:t>Condition </a:t>
            </a:r>
            <a:r>
              <a:rPr lang="en-US" sz="2000" dirty="0" err="1">
                <a:solidFill>
                  <a:schemeClr val="hlink"/>
                </a:solidFill>
                <a:latin typeface="Courier New" pitchFamily="49" charset="0"/>
              </a:rPr>
              <a:t>dataready</a:t>
            </a:r>
            <a:r>
              <a:rPr lang="en-US" sz="2000" dirty="0">
                <a:solidFill>
                  <a:schemeClr val="hlink"/>
                </a:solidFill>
                <a:latin typeface="Courier New" pitchFamily="49" charset="0"/>
              </a:rPr>
              <a:t>;</a:t>
            </a:r>
            <a:br>
              <a:rPr lang="en-US" sz="2000" dirty="0">
                <a:solidFill>
                  <a:schemeClr val="hlink"/>
                </a:solidFill>
                <a:latin typeface="Courier New" pitchFamily="49" charset="0"/>
              </a:rPr>
            </a:br>
            <a:r>
              <a:rPr lang="en-US" sz="2000" dirty="0">
                <a:latin typeface="Courier New" pitchFamily="49" charset="0"/>
              </a:rPr>
              <a:t>	Queue </a:t>
            </a:r>
            <a:r>
              <a:rPr lang="en-US" sz="2000" dirty="0" err="1">
                <a:latin typeface="Courier New" pitchFamily="49" charset="0"/>
              </a:rPr>
              <a:t>queue</a:t>
            </a:r>
            <a:r>
              <a:rPr lang="en-US" sz="2000" dirty="0">
                <a:latin typeface="Courier New" pitchFamily="49" charset="0"/>
              </a:rPr>
              <a:t>;</a:t>
            </a:r>
          </a:p>
          <a:p>
            <a:pPr>
              <a:lnSpc>
                <a:spcPct val="80000"/>
              </a:lnSpc>
              <a:buNone/>
              <a:tabLst>
                <a:tab pos="852488" algn="l"/>
                <a:tab pos="1252538" algn="l"/>
                <a:tab pos="1654175" algn="l"/>
                <a:tab pos="5086350" algn="l"/>
              </a:tabLst>
            </a:pPr>
            <a:endParaRPr lang="en-US" sz="2000" dirty="0">
              <a:latin typeface="Courier New" pitchFamily="49" charset="0"/>
            </a:endParaRPr>
          </a:p>
          <a:p>
            <a:pPr>
              <a:lnSpc>
                <a:spcPct val="80000"/>
              </a:lnSpc>
              <a:buNone/>
              <a:tabLst>
                <a:tab pos="852488" algn="l"/>
                <a:tab pos="1252538" algn="l"/>
                <a:tab pos="1654175" algn="l"/>
                <a:tab pos="5086350" algn="l"/>
              </a:tabLst>
            </a:pPr>
            <a:r>
              <a:rPr lang="en-US" sz="2000" dirty="0">
                <a:latin typeface="Courier New" pitchFamily="49" charset="0"/>
              </a:rPr>
              <a:t>		</a:t>
            </a:r>
            <a:r>
              <a:rPr lang="en-US" sz="2000" dirty="0" err="1">
                <a:latin typeface="Courier New" pitchFamily="49" charset="0"/>
              </a:rPr>
              <a:t>AddToQueue</a:t>
            </a:r>
            <a:r>
              <a:rPr lang="en-US" sz="2000" dirty="0">
                <a:latin typeface="Courier New" pitchFamily="49" charset="0"/>
              </a:rPr>
              <a:t>(item) {</a:t>
            </a:r>
            <a:br>
              <a:rPr lang="en-US" sz="2000" dirty="0">
                <a:latin typeface="Courier New" pitchFamily="49" charset="0"/>
              </a:rPr>
            </a:br>
            <a:r>
              <a:rPr lang="en-US" sz="2000" dirty="0">
                <a:latin typeface="Courier New" pitchFamily="49" charset="0"/>
              </a:rPr>
              <a:t>		</a:t>
            </a:r>
            <a:r>
              <a:rPr lang="en-US" sz="2000" dirty="0" err="1">
                <a:latin typeface="Courier New" pitchFamily="49" charset="0"/>
              </a:rPr>
              <a:t>lock.Acquire</a:t>
            </a:r>
            <a:r>
              <a:rPr lang="en-US" sz="2000" dirty="0">
                <a:latin typeface="Courier New" pitchFamily="49" charset="0"/>
              </a:rPr>
              <a:t>();	// Get Lock</a:t>
            </a:r>
            <a:br>
              <a:rPr lang="en-US" sz="2000" dirty="0">
                <a:latin typeface="Courier New" pitchFamily="49" charset="0"/>
              </a:rPr>
            </a:br>
            <a:r>
              <a:rPr lang="en-US" sz="2000" dirty="0">
                <a:latin typeface="Courier New" pitchFamily="49" charset="0"/>
              </a:rPr>
              <a:t>		</a:t>
            </a:r>
            <a:r>
              <a:rPr lang="en-US" sz="2000" dirty="0" err="1">
                <a:latin typeface="Courier New" pitchFamily="49" charset="0"/>
              </a:rPr>
              <a:t>queue.enqueue</a:t>
            </a:r>
            <a:r>
              <a:rPr lang="en-US" sz="2000" dirty="0">
                <a:latin typeface="Courier New" pitchFamily="49" charset="0"/>
              </a:rPr>
              <a:t>(item);	// Add item</a:t>
            </a:r>
            <a:br>
              <a:rPr lang="en-US" sz="2000" dirty="0">
                <a:latin typeface="Courier New" pitchFamily="49" charset="0"/>
              </a:rPr>
            </a:br>
            <a:r>
              <a:rPr lang="en-US" sz="2000" dirty="0">
                <a:latin typeface="Courier New" pitchFamily="49" charset="0"/>
              </a:rPr>
              <a:t>		</a:t>
            </a:r>
            <a:r>
              <a:rPr lang="en-US" sz="2000" dirty="0" err="1">
                <a:solidFill>
                  <a:schemeClr val="hlink"/>
                </a:solidFill>
                <a:latin typeface="Courier New" pitchFamily="49" charset="0"/>
              </a:rPr>
              <a:t>dataready.signal</a:t>
            </a:r>
            <a:r>
              <a:rPr lang="en-US" sz="2000" dirty="0">
                <a:solidFill>
                  <a:schemeClr val="hlink"/>
                </a:solidFill>
                <a:latin typeface="Courier New" pitchFamily="49" charset="0"/>
              </a:rPr>
              <a:t>();</a:t>
            </a:r>
            <a:r>
              <a:rPr lang="en-US" sz="2000" dirty="0">
                <a:latin typeface="Courier New" pitchFamily="49" charset="0"/>
              </a:rPr>
              <a:t>	</a:t>
            </a:r>
            <a:r>
              <a:rPr lang="en-US" sz="2000" dirty="0">
                <a:solidFill>
                  <a:schemeClr val="hlink"/>
                </a:solidFill>
                <a:latin typeface="Courier New" pitchFamily="49" charset="0"/>
              </a:rPr>
              <a:t>// Signal any waiters</a:t>
            </a:r>
            <a:br>
              <a:rPr lang="en-US" sz="2000" dirty="0">
                <a:latin typeface="Courier New" pitchFamily="49" charset="0"/>
              </a:rPr>
            </a:br>
            <a:r>
              <a:rPr lang="en-US" sz="2000" dirty="0">
                <a:latin typeface="Courier New" pitchFamily="49" charset="0"/>
              </a:rPr>
              <a:t>		</a:t>
            </a:r>
            <a:r>
              <a:rPr lang="en-US" sz="2000" dirty="0" err="1">
                <a:latin typeface="Courier New" pitchFamily="49" charset="0"/>
              </a:rPr>
              <a:t>lock.Release</a:t>
            </a:r>
            <a:r>
              <a:rPr lang="en-US" sz="2000" dirty="0">
                <a:latin typeface="Courier New" pitchFamily="49" charset="0"/>
              </a:rPr>
              <a:t>();	// Release Lock</a:t>
            </a:r>
            <a:br>
              <a:rPr lang="en-US" sz="2000" dirty="0">
                <a:latin typeface="Courier New" pitchFamily="49" charset="0"/>
              </a:rPr>
            </a:br>
            <a:r>
              <a:rPr lang="en-US" sz="2000" dirty="0">
                <a:latin typeface="Courier New" pitchFamily="49" charset="0"/>
              </a:rPr>
              <a:t>	}</a:t>
            </a:r>
            <a:br>
              <a:rPr lang="en-US" sz="2000" dirty="0">
                <a:latin typeface="Courier New" pitchFamily="49" charset="0"/>
              </a:rPr>
            </a:br>
            <a:endParaRPr lang="en-US" sz="2000" dirty="0">
              <a:latin typeface="Courier New" pitchFamily="49" charset="0"/>
            </a:endParaRPr>
          </a:p>
          <a:p>
            <a:pPr>
              <a:lnSpc>
                <a:spcPct val="80000"/>
              </a:lnSpc>
              <a:buNone/>
              <a:tabLst>
                <a:tab pos="852488" algn="l"/>
                <a:tab pos="1252538" algn="l"/>
                <a:tab pos="1654175" algn="l"/>
                <a:tab pos="5086350" algn="l"/>
              </a:tabLst>
            </a:pPr>
            <a:r>
              <a:rPr lang="en-US" sz="2000" dirty="0">
                <a:latin typeface="Courier New" pitchFamily="49" charset="0"/>
              </a:rPr>
              <a:t>		</a:t>
            </a:r>
            <a:r>
              <a:rPr lang="en-US" sz="2000" dirty="0" err="1">
                <a:latin typeface="Courier New" pitchFamily="49" charset="0"/>
              </a:rPr>
              <a:t>RemoveFromQueue</a:t>
            </a:r>
            <a:r>
              <a:rPr lang="en-US" sz="2000" dirty="0">
                <a:latin typeface="Courier New" pitchFamily="49" charset="0"/>
              </a:rPr>
              <a:t>() {</a:t>
            </a:r>
            <a:br>
              <a:rPr lang="en-US" sz="2000" dirty="0">
                <a:latin typeface="Courier New" pitchFamily="49" charset="0"/>
              </a:rPr>
            </a:br>
            <a:r>
              <a:rPr lang="en-US" sz="2000" dirty="0">
                <a:latin typeface="Courier New" pitchFamily="49" charset="0"/>
              </a:rPr>
              <a:t>		</a:t>
            </a:r>
            <a:r>
              <a:rPr lang="en-US" sz="2000" dirty="0" err="1">
                <a:latin typeface="Courier New" pitchFamily="49" charset="0"/>
              </a:rPr>
              <a:t>lock.Acquire</a:t>
            </a:r>
            <a:r>
              <a:rPr lang="en-US" sz="2000" dirty="0">
                <a:latin typeface="Courier New" pitchFamily="49" charset="0"/>
              </a:rPr>
              <a:t>();	// Get Lock</a:t>
            </a:r>
            <a:br>
              <a:rPr lang="en-US" sz="2000" dirty="0">
                <a:latin typeface="Courier New" pitchFamily="49" charset="0"/>
              </a:rPr>
            </a:br>
            <a:r>
              <a:rPr lang="en-US" sz="2000" dirty="0">
                <a:latin typeface="Courier New" pitchFamily="49" charset="0"/>
              </a:rPr>
              <a:t>		</a:t>
            </a:r>
            <a:r>
              <a:rPr lang="en-US" sz="2000" dirty="0">
                <a:solidFill>
                  <a:schemeClr val="hlink"/>
                </a:solidFill>
                <a:latin typeface="Courier New" pitchFamily="49" charset="0"/>
              </a:rPr>
              <a:t>while (</a:t>
            </a:r>
            <a:r>
              <a:rPr lang="en-US" sz="2000" dirty="0" err="1">
                <a:solidFill>
                  <a:schemeClr val="hlink"/>
                </a:solidFill>
                <a:latin typeface="Courier New" pitchFamily="49" charset="0"/>
              </a:rPr>
              <a:t>queue.isEmpty</a:t>
            </a:r>
            <a:r>
              <a:rPr lang="en-US" sz="2000" dirty="0">
                <a:solidFill>
                  <a:schemeClr val="hlink"/>
                </a:solidFill>
                <a:latin typeface="Courier New" pitchFamily="49" charset="0"/>
              </a:rPr>
              <a:t>()) {</a:t>
            </a:r>
            <a:br>
              <a:rPr lang="en-US" sz="2000" dirty="0">
                <a:solidFill>
                  <a:schemeClr val="hlink"/>
                </a:solidFill>
                <a:latin typeface="Courier New" pitchFamily="49" charset="0"/>
              </a:rPr>
            </a:br>
            <a:r>
              <a:rPr lang="en-US" sz="2000" dirty="0">
                <a:solidFill>
                  <a:schemeClr val="hlink"/>
                </a:solidFill>
                <a:latin typeface="Courier New" pitchFamily="49" charset="0"/>
              </a:rPr>
              <a:t>			</a:t>
            </a:r>
            <a:r>
              <a:rPr lang="en-US" sz="2000" dirty="0" err="1">
                <a:solidFill>
                  <a:schemeClr val="hlink"/>
                </a:solidFill>
                <a:latin typeface="Courier New" pitchFamily="49" charset="0"/>
              </a:rPr>
              <a:t>dataready.wait</a:t>
            </a:r>
            <a:r>
              <a:rPr lang="en-US" sz="2000" dirty="0">
                <a:solidFill>
                  <a:schemeClr val="hlink"/>
                </a:solidFill>
                <a:latin typeface="Courier New" pitchFamily="49" charset="0"/>
              </a:rPr>
              <a:t>(&amp;lock); // If nothing, sleep</a:t>
            </a:r>
            <a:br>
              <a:rPr lang="en-US" sz="2000" dirty="0">
                <a:solidFill>
                  <a:schemeClr val="hlink"/>
                </a:solidFill>
                <a:latin typeface="Courier New" pitchFamily="49" charset="0"/>
              </a:rPr>
            </a:br>
            <a:r>
              <a:rPr lang="en-US" sz="2000" dirty="0">
                <a:solidFill>
                  <a:schemeClr val="hlink"/>
                </a:solidFill>
                <a:latin typeface="Courier New" pitchFamily="49" charset="0"/>
              </a:rPr>
              <a:t>		}</a:t>
            </a:r>
            <a:br>
              <a:rPr lang="en-US" sz="2000" dirty="0">
                <a:solidFill>
                  <a:schemeClr val="hlink"/>
                </a:solidFill>
                <a:latin typeface="Courier New" pitchFamily="49" charset="0"/>
              </a:rPr>
            </a:br>
            <a:r>
              <a:rPr lang="en-US" sz="2000" dirty="0">
                <a:latin typeface="Courier New" pitchFamily="49" charset="0"/>
              </a:rPr>
              <a:t>		item = </a:t>
            </a:r>
            <a:r>
              <a:rPr lang="en-US" sz="2000" dirty="0" err="1">
                <a:latin typeface="Courier New" pitchFamily="49" charset="0"/>
              </a:rPr>
              <a:t>queue.dequeue</a:t>
            </a:r>
            <a:r>
              <a:rPr lang="en-US" sz="2000" dirty="0">
                <a:latin typeface="Courier New" pitchFamily="49" charset="0"/>
              </a:rPr>
              <a:t>();	// Get next item</a:t>
            </a:r>
            <a:br>
              <a:rPr lang="en-US" sz="2000" dirty="0">
                <a:latin typeface="Courier New" pitchFamily="49" charset="0"/>
              </a:rPr>
            </a:br>
            <a:r>
              <a:rPr lang="en-US" sz="2000" dirty="0">
                <a:latin typeface="Courier New" pitchFamily="49" charset="0"/>
              </a:rPr>
              <a:t>		</a:t>
            </a:r>
            <a:r>
              <a:rPr lang="en-US" sz="2000" dirty="0" err="1">
                <a:latin typeface="Courier New" pitchFamily="49" charset="0"/>
              </a:rPr>
              <a:t>lock.Release</a:t>
            </a:r>
            <a:r>
              <a:rPr lang="en-US" sz="2000" dirty="0">
                <a:latin typeface="Courier New" pitchFamily="49" charset="0"/>
              </a:rPr>
              <a:t>();	// Release Lock</a:t>
            </a:r>
            <a:br>
              <a:rPr lang="en-US" sz="2000" dirty="0">
                <a:latin typeface="Courier New" pitchFamily="49" charset="0"/>
              </a:rPr>
            </a:br>
            <a:r>
              <a:rPr lang="en-US" sz="2000" dirty="0">
                <a:latin typeface="Courier New" pitchFamily="49" charset="0"/>
              </a:rPr>
              <a:t>		return(item);</a:t>
            </a:r>
            <a:br>
              <a:rPr lang="en-US" sz="2000" dirty="0">
                <a:latin typeface="Courier New" pitchFamily="49" charset="0"/>
              </a:rPr>
            </a:br>
            <a:r>
              <a:rPr lang="en-US" sz="2000" dirty="0">
                <a:latin typeface="Courier New" pitchFamily="49" charset="0"/>
              </a:rPr>
              <a:t>	}</a:t>
            </a:r>
            <a:endParaRPr lang="en-US" dirty="0"/>
          </a:p>
        </p:txBody>
      </p:sp>
      <p:sp>
        <p:nvSpPr>
          <p:cNvPr id="4" name="Slide Number Placeholder 3"/>
          <p:cNvSpPr>
            <a:spLocks noGrp="1"/>
          </p:cNvSpPr>
          <p:nvPr>
            <p:ph type="sldNum" sz="quarter" idx="10"/>
          </p:nvPr>
        </p:nvSpPr>
        <p:spPr>
          <a:xfrm>
            <a:off x="8077200" y="6299200"/>
            <a:ext cx="2133600" cy="457200"/>
          </a:xfrm>
        </p:spPr>
        <p:txBody>
          <a:bodyPr/>
          <a:lstStyle/>
          <a:p>
            <a:pPr>
              <a:defRPr/>
            </a:pPr>
            <a:fld id="{78997615-6873-405D-B80D-4D52F6DDA5E8}" type="slidenum">
              <a:rPr lang="en-US" altLang="zh-CN">
                <a:solidFill>
                  <a:srgbClr val="000000"/>
                </a:solidFill>
                <a:cs typeface="+mn-cs"/>
              </a:rPr>
              <a:pPr>
                <a:defRPr/>
              </a:pPr>
              <a:t>70</a:t>
            </a:fld>
            <a:endParaRPr lang="en-US" altLang="zh-CN" dirty="0">
              <a:solidFill>
                <a:srgbClr val="000000"/>
              </a:solidFill>
              <a:cs typeface="+mn-cs"/>
            </a:endParaRPr>
          </a:p>
        </p:txBody>
      </p:sp>
      <p:sp>
        <p:nvSpPr>
          <p:cNvPr id="5" name="Rounded Rectangular Callout 4"/>
          <p:cNvSpPr/>
          <p:nvPr/>
        </p:nvSpPr>
        <p:spPr bwMode="auto">
          <a:xfrm>
            <a:off x="5588000" y="3911600"/>
            <a:ext cx="1790700" cy="688848"/>
          </a:xfrm>
          <a:prstGeom prst="wedgeRoundRectCallout">
            <a:avLst>
              <a:gd name="adj1" fmla="val -46550"/>
              <a:gd name="adj2" fmla="val 75152"/>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b="0" dirty="0">
                <a:solidFill>
                  <a:srgbClr val="000000"/>
                </a:solidFill>
                <a:latin typeface="Times New Roman" pitchFamily="18" charset="0"/>
                <a:ea typeface="+mn-ea"/>
                <a:cs typeface="+mn-cs"/>
              </a:rPr>
              <a:t>Why do we use </a:t>
            </a:r>
          </a:p>
          <a:p>
            <a:pPr algn="ctr"/>
            <a:r>
              <a:rPr lang="en-US" b="0" dirty="0">
                <a:solidFill>
                  <a:srgbClr val="000000"/>
                </a:solidFill>
                <a:latin typeface="Times New Roman" pitchFamily="18" charset="0"/>
                <a:ea typeface="+mn-ea"/>
                <a:cs typeface="+mn-cs"/>
              </a:rPr>
              <a:t>while instead of if?</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ko-KR" dirty="0">
                <a:latin typeface="Helvetica" charset="0"/>
                <a:ea typeface="굴림" charset="-127"/>
              </a:rPr>
              <a:t>Mesa vs. Hoare monitors</a:t>
            </a:r>
          </a:p>
        </p:txBody>
      </p:sp>
      <p:sp>
        <p:nvSpPr>
          <p:cNvPr id="478211" name="Rectangle 3"/>
          <p:cNvSpPr>
            <a:spLocks noGrp="1" noChangeArrowheads="1"/>
          </p:cNvSpPr>
          <p:nvPr>
            <p:ph type="body" idx="1"/>
          </p:nvPr>
        </p:nvSpPr>
        <p:spPr>
          <a:xfrm>
            <a:off x="1689100" y="1511300"/>
            <a:ext cx="8966200" cy="5157788"/>
          </a:xfrm>
        </p:spPr>
        <p:txBody>
          <a:bodyPr>
            <a:normAutofit/>
          </a:bodyPr>
          <a:lstStyle/>
          <a:p>
            <a:pPr>
              <a:lnSpc>
                <a:spcPct val="80000"/>
              </a:lnSpc>
              <a:tabLst>
                <a:tab pos="688975" algn="l"/>
                <a:tab pos="1027113" algn="l"/>
                <a:tab pos="1377950" algn="l"/>
              </a:tabLst>
            </a:pPr>
            <a:r>
              <a:rPr lang="en-US" altLang="ko-KR" dirty="0">
                <a:latin typeface="Helvetica" charset="0"/>
                <a:ea typeface="굴림" charset="-127"/>
              </a:rPr>
              <a:t>Need to be careful about precise definition of signal and wait. </a:t>
            </a:r>
          </a:p>
          <a:p>
            <a:pPr>
              <a:lnSpc>
                <a:spcPct val="80000"/>
              </a:lnSpc>
              <a:tabLst>
                <a:tab pos="688975" algn="l"/>
                <a:tab pos="1027113" algn="l"/>
                <a:tab pos="1377950" algn="l"/>
              </a:tabLst>
            </a:pPr>
            <a:r>
              <a:rPr lang="en-US" altLang="ko-KR" dirty="0">
                <a:latin typeface="Helvetica" charset="0"/>
                <a:ea typeface="굴림" charset="-127"/>
              </a:rPr>
              <a:t>Behavior depends on the type of monitor</a:t>
            </a:r>
          </a:p>
          <a:p>
            <a:pPr lvl="1">
              <a:lnSpc>
                <a:spcPct val="80000"/>
              </a:lnSpc>
              <a:tabLst>
                <a:tab pos="688975" algn="l"/>
                <a:tab pos="1027113" algn="l"/>
                <a:tab pos="1377950" algn="l"/>
              </a:tabLst>
            </a:pPr>
            <a:r>
              <a:rPr lang="en-US" altLang="ko-KR" dirty="0">
                <a:latin typeface="Helvetica" charset="0"/>
                <a:ea typeface="굴림" charset="-127"/>
              </a:rPr>
              <a:t>Hoare-style:</a:t>
            </a:r>
          </a:p>
          <a:p>
            <a:pPr lvl="2">
              <a:lnSpc>
                <a:spcPct val="80000"/>
              </a:lnSpc>
              <a:tabLst>
                <a:tab pos="688975" algn="l"/>
                <a:tab pos="1027113" algn="l"/>
                <a:tab pos="1377950" algn="l"/>
              </a:tabLst>
            </a:pPr>
            <a:r>
              <a:rPr lang="en-US" altLang="ko-KR" dirty="0">
                <a:latin typeface="Helvetica" charset="0"/>
                <a:ea typeface="굴림" charset="-127"/>
              </a:rPr>
              <a:t>Signaler gives up CPU to waiter, and waiter runs immediately</a:t>
            </a:r>
          </a:p>
          <a:p>
            <a:pPr lvl="2">
              <a:lnSpc>
                <a:spcPct val="80000"/>
              </a:lnSpc>
              <a:tabLst>
                <a:tab pos="688975" algn="l"/>
                <a:tab pos="1027113" algn="l"/>
                <a:tab pos="1377950" algn="l"/>
              </a:tabLst>
            </a:pPr>
            <a:r>
              <a:rPr lang="en-US" altLang="ko-KR" dirty="0">
                <a:latin typeface="Helvetica" charset="0"/>
                <a:ea typeface="굴림" charset="-127"/>
              </a:rPr>
              <a:t>Can use if()</a:t>
            </a:r>
          </a:p>
          <a:p>
            <a:pPr lvl="1">
              <a:lnSpc>
                <a:spcPct val="80000"/>
              </a:lnSpc>
              <a:tabLst>
                <a:tab pos="688975" algn="l"/>
                <a:tab pos="1027113" algn="l"/>
                <a:tab pos="1377950" algn="l"/>
              </a:tabLst>
            </a:pPr>
            <a:r>
              <a:rPr lang="en-US" altLang="ko-KR" dirty="0">
                <a:latin typeface="Helvetica" charset="0"/>
                <a:ea typeface="굴림" charset="-127"/>
              </a:rPr>
              <a:t>Mesa-style (most real </a:t>
            </a:r>
            <a:r>
              <a:rPr lang="en-US" altLang="ko-KR" dirty="0" err="1">
                <a:latin typeface="Helvetica" charset="0"/>
                <a:ea typeface="굴림" charset="-127"/>
              </a:rPr>
              <a:t>OSes</a:t>
            </a:r>
            <a:r>
              <a:rPr lang="en-US" altLang="ko-KR" dirty="0">
                <a:latin typeface="Helvetica" charset="0"/>
                <a:ea typeface="굴림" charset="-127"/>
              </a:rPr>
              <a:t>):</a:t>
            </a:r>
          </a:p>
          <a:p>
            <a:pPr lvl="2">
              <a:lnSpc>
                <a:spcPct val="80000"/>
              </a:lnSpc>
              <a:tabLst>
                <a:tab pos="688975" algn="l"/>
                <a:tab pos="1027113" algn="l"/>
                <a:tab pos="1377950" algn="l"/>
              </a:tabLst>
            </a:pPr>
            <a:r>
              <a:rPr lang="en-US" altLang="ko-KR" dirty="0">
                <a:latin typeface="Helvetica" charset="0"/>
                <a:ea typeface="굴림" charset="-127"/>
              </a:rPr>
              <a:t>Signaler keeps running; waiter placed on ready queue with no special priority</a:t>
            </a:r>
          </a:p>
          <a:p>
            <a:pPr lvl="2">
              <a:lnSpc>
                <a:spcPct val="80000"/>
              </a:lnSpc>
              <a:tabLst>
                <a:tab pos="688975" algn="l"/>
                <a:tab pos="1027113" algn="l"/>
                <a:tab pos="1377950" algn="l"/>
              </a:tabLst>
            </a:pPr>
            <a:r>
              <a:rPr lang="en-US" altLang="ko-KR" dirty="0">
                <a:latin typeface="Helvetica" charset="0"/>
                <a:ea typeface="굴림" charset="-127"/>
              </a:rPr>
              <a:t>Need to use while() loop to check </a:t>
            </a:r>
            <a:r>
              <a:rPr lang="en-US" dirty="0" err="1">
                <a:latin typeface="Courier New" pitchFamily="49" charset="0"/>
              </a:rPr>
              <a:t>queue.isEmpty</a:t>
            </a:r>
            <a:r>
              <a:rPr lang="en-US" dirty="0">
                <a:latin typeface="Courier New" pitchFamily="49" charset="0"/>
              </a:rPr>
              <a:t>()</a:t>
            </a:r>
            <a:r>
              <a:rPr lang="en-US" altLang="ko-KR" dirty="0">
                <a:latin typeface="Helvetica" charset="0"/>
                <a:ea typeface="굴림" charset="-127"/>
              </a:rPr>
              <a:t>again after wait to make sure queue is still non-empty (not </a:t>
            </a:r>
            <a:r>
              <a:rPr lang="en-US" altLang="ko-KR" dirty="0" err="1">
                <a:latin typeface="Helvetica" charset="0"/>
                <a:ea typeface="굴림" charset="-127"/>
              </a:rPr>
              <a:t>dequeued</a:t>
            </a:r>
            <a:r>
              <a:rPr lang="en-US" altLang="ko-KR" dirty="0">
                <a:latin typeface="Helvetica" charset="0"/>
                <a:ea typeface="굴림" charset="-127"/>
              </a:rPr>
              <a:t> by some other thread) when waiter gets its turn to run</a:t>
            </a:r>
          </a:p>
          <a:p>
            <a:pPr lvl="1">
              <a:lnSpc>
                <a:spcPct val="80000"/>
              </a:lnSpc>
              <a:tabLst>
                <a:tab pos="688975" algn="l"/>
                <a:tab pos="1027113" algn="l"/>
                <a:tab pos="1377950" algn="l"/>
              </a:tabLst>
            </a:pPr>
            <a:endParaRPr lang="ko-KR" altLang="en-US" dirty="0">
              <a:solidFill>
                <a:schemeClr val="hlink"/>
              </a:solidFill>
              <a:latin typeface="Helvetica" charset="0"/>
              <a:ea typeface="굴림" charset="-127"/>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78211">
                                            <p:txEl>
                                              <p:pRg st="0" end="0"/>
                                            </p:txEl>
                                          </p:spTgt>
                                        </p:tgtEl>
                                        <p:attrNameLst>
                                          <p:attrName>style.visibility</p:attrName>
                                        </p:attrNameLst>
                                      </p:cBhvr>
                                      <p:to>
                                        <p:strVal val="visible"/>
                                      </p:to>
                                    </p:set>
                                    <p:anim calcmode="lin" valueType="num">
                                      <p:cBhvr additive="base">
                                        <p:cTn id="7" dur="500" fill="hold"/>
                                        <p:tgtEl>
                                          <p:spTgt spid="47821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782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78211">
                                            <p:txEl>
                                              <p:pRg st="1" end="1"/>
                                            </p:txEl>
                                          </p:spTgt>
                                        </p:tgtEl>
                                        <p:attrNameLst>
                                          <p:attrName>style.visibility</p:attrName>
                                        </p:attrNameLst>
                                      </p:cBhvr>
                                      <p:to>
                                        <p:strVal val="visible"/>
                                      </p:to>
                                    </p:set>
                                    <p:anim calcmode="lin" valueType="num">
                                      <p:cBhvr additive="base">
                                        <p:cTn id="13" dur="500" fill="hold"/>
                                        <p:tgtEl>
                                          <p:spTgt spid="47821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478211">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478211">
                                            <p:txEl>
                                              <p:pRg st="2" end="2"/>
                                            </p:txEl>
                                          </p:spTgt>
                                        </p:tgtEl>
                                        <p:attrNameLst>
                                          <p:attrName>style.visibility</p:attrName>
                                        </p:attrNameLst>
                                      </p:cBhvr>
                                      <p:to>
                                        <p:strVal val="visible"/>
                                      </p:to>
                                    </p:set>
                                    <p:anim calcmode="lin" valueType="num">
                                      <p:cBhvr additive="base">
                                        <p:cTn id="17" dur="500" fill="hold"/>
                                        <p:tgtEl>
                                          <p:spTgt spid="478211">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478211">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478211">
                                            <p:txEl>
                                              <p:pRg st="3" end="3"/>
                                            </p:txEl>
                                          </p:spTgt>
                                        </p:tgtEl>
                                        <p:attrNameLst>
                                          <p:attrName>style.visibility</p:attrName>
                                        </p:attrNameLst>
                                      </p:cBhvr>
                                      <p:to>
                                        <p:strVal val="visible"/>
                                      </p:to>
                                    </p:set>
                                    <p:anim calcmode="lin" valueType="num">
                                      <p:cBhvr additive="base">
                                        <p:cTn id="21" dur="500" fill="hold"/>
                                        <p:tgtEl>
                                          <p:spTgt spid="478211">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478211">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478211">
                                            <p:txEl>
                                              <p:pRg st="4" end="4"/>
                                            </p:txEl>
                                          </p:spTgt>
                                        </p:tgtEl>
                                        <p:attrNameLst>
                                          <p:attrName>style.visibility</p:attrName>
                                        </p:attrNameLst>
                                      </p:cBhvr>
                                      <p:to>
                                        <p:strVal val="visible"/>
                                      </p:to>
                                    </p:set>
                                    <p:anim calcmode="lin" valueType="num">
                                      <p:cBhvr additive="base">
                                        <p:cTn id="25" dur="500" fill="hold"/>
                                        <p:tgtEl>
                                          <p:spTgt spid="478211">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78211">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478211">
                                            <p:txEl>
                                              <p:pRg st="5" end="5"/>
                                            </p:txEl>
                                          </p:spTgt>
                                        </p:tgtEl>
                                        <p:attrNameLst>
                                          <p:attrName>style.visibility</p:attrName>
                                        </p:attrNameLst>
                                      </p:cBhvr>
                                      <p:to>
                                        <p:strVal val="visible"/>
                                      </p:to>
                                    </p:set>
                                    <p:anim calcmode="lin" valueType="num">
                                      <p:cBhvr additive="base">
                                        <p:cTn id="29" dur="500" fill="hold"/>
                                        <p:tgtEl>
                                          <p:spTgt spid="478211">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478211">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478211">
                                            <p:txEl>
                                              <p:pRg st="6" end="6"/>
                                            </p:txEl>
                                          </p:spTgt>
                                        </p:tgtEl>
                                        <p:attrNameLst>
                                          <p:attrName>style.visibility</p:attrName>
                                        </p:attrNameLst>
                                      </p:cBhvr>
                                      <p:to>
                                        <p:strVal val="visible"/>
                                      </p:to>
                                    </p:set>
                                    <p:anim calcmode="lin" valueType="num">
                                      <p:cBhvr additive="base">
                                        <p:cTn id="33" dur="500" fill="hold"/>
                                        <p:tgtEl>
                                          <p:spTgt spid="478211">
                                            <p:txEl>
                                              <p:pRg st="6" end="6"/>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478211">
                                            <p:txEl>
                                              <p:pRg st="6" end="6"/>
                                            </p:txEl>
                                          </p:spTgt>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478211">
                                            <p:txEl>
                                              <p:pRg st="7" end="7"/>
                                            </p:txEl>
                                          </p:spTgt>
                                        </p:tgtEl>
                                        <p:attrNameLst>
                                          <p:attrName>style.visibility</p:attrName>
                                        </p:attrNameLst>
                                      </p:cBhvr>
                                      <p:to>
                                        <p:strVal val="visible"/>
                                      </p:to>
                                    </p:set>
                                    <p:anim calcmode="lin" valueType="num">
                                      <p:cBhvr additive="base">
                                        <p:cTn id="37" dur="500" fill="hold"/>
                                        <p:tgtEl>
                                          <p:spTgt spid="478211">
                                            <p:txEl>
                                              <p:pRg st="7" end="7"/>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478211">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11" grpId="0" build="p"/>
    </p:bld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lstStyle/>
          <a:p>
            <a:r>
              <a:rPr lang="en-US"/>
              <a:t>Readers/Writers Problem</a:t>
            </a:r>
          </a:p>
        </p:txBody>
      </p:sp>
      <p:sp>
        <p:nvSpPr>
          <p:cNvPr id="481283" name="Rectangle 3"/>
          <p:cNvSpPr>
            <a:spLocks noGrp="1" noChangeArrowheads="1"/>
          </p:cNvSpPr>
          <p:nvPr>
            <p:ph type="body" idx="1"/>
          </p:nvPr>
        </p:nvSpPr>
        <p:spPr>
          <a:xfrm>
            <a:off x="1943100" y="3465513"/>
            <a:ext cx="8496300" cy="3200400"/>
          </a:xfrm>
        </p:spPr>
        <p:txBody>
          <a:bodyPr/>
          <a:lstStyle/>
          <a:p>
            <a:r>
              <a:rPr lang="en-US"/>
              <a:t>Motivation: Consider a shared database</a:t>
            </a:r>
          </a:p>
          <a:p>
            <a:pPr lvl="1"/>
            <a:r>
              <a:rPr lang="en-US"/>
              <a:t>Two classes of users:</a:t>
            </a:r>
          </a:p>
          <a:p>
            <a:pPr lvl="2"/>
            <a:r>
              <a:rPr lang="en-US"/>
              <a:t>Readers – never modify database</a:t>
            </a:r>
          </a:p>
          <a:p>
            <a:pPr lvl="2"/>
            <a:r>
              <a:rPr lang="en-US"/>
              <a:t>Writers – read and modify database</a:t>
            </a:r>
          </a:p>
          <a:p>
            <a:pPr lvl="1"/>
            <a:r>
              <a:rPr lang="en-US"/>
              <a:t>Is using a single lock on the whole database sufficient?</a:t>
            </a:r>
          </a:p>
          <a:p>
            <a:pPr lvl="2"/>
            <a:r>
              <a:rPr lang="en-US"/>
              <a:t>Like to have many readers at the same time</a:t>
            </a:r>
          </a:p>
          <a:p>
            <a:pPr lvl="2"/>
            <a:r>
              <a:rPr lang="en-US"/>
              <a:t>Only one writer at a time</a:t>
            </a:r>
          </a:p>
        </p:txBody>
      </p:sp>
      <p:grpSp>
        <p:nvGrpSpPr>
          <p:cNvPr id="2" name="Group 26"/>
          <p:cNvGrpSpPr>
            <a:grpSpLocks/>
          </p:cNvGrpSpPr>
          <p:nvPr/>
        </p:nvGrpSpPr>
        <p:grpSpPr bwMode="auto">
          <a:xfrm>
            <a:off x="3200400" y="609600"/>
            <a:ext cx="5867400" cy="2882900"/>
            <a:chOff x="672" y="392"/>
            <a:chExt cx="4300" cy="2031"/>
          </a:xfrm>
        </p:grpSpPr>
        <p:pic>
          <p:nvPicPr>
            <p:cNvPr id="481284" name="Picture 4" descr="BD18201_"/>
            <p:cNvPicPr>
              <a:picLocks noChangeAspect="1" noChangeArrowheads="1"/>
            </p:cNvPicPr>
            <p:nvPr/>
          </p:nvPicPr>
          <p:blipFill>
            <a:blip r:embed="rId3" cstate="print"/>
            <a:srcRect/>
            <a:stretch>
              <a:fillRect/>
            </a:stretch>
          </p:blipFill>
          <p:spPr bwMode="auto">
            <a:xfrm>
              <a:off x="2336" y="472"/>
              <a:ext cx="966" cy="1254"/>
            </a:xfrm>
            <a:prstGeom prst="rect">
              <a:avLst/>
            </a:prstGeom>
            <a:noFill/>
          </p:spPr>
        </p:pic>
        <p:pic>
          <p:nvPicPr>
            <p:cNvPr id="481287" name="Picture 7" descr="j0292020"/>
            <p:cNvPicPr>
              <a:picLocks noChangeAspect="1" noChangeArrowheads="1"/>
            </p:cNvPicPr>
            <p:nvPr/>
          </p:nvPicPr>
          <p:blipFill>
            <a:blip r:embed="rId4" cstate="print"/>
            <a:srcRect/>
            <a:stretch>
              <a:fillRect/>
            </a:stretch>
          </p:blipFill>
          <p:spPr bwMode="auto">
            <a:xfrm>
              <a:off x="672" y="480"/>
              <a:ext cx="864" cy="820"/>
            </a:xfrm>
            <a:prstGeom prst="rect">
              <a:avLst/>
            </a:prstGeom>
            <a:noFill/>
          </p:spPr>
        </p:pic>
        <p:pic>
          <p:nvPicPr>
            <p:cNvPr id="481288" name="Picture 8" descr="j0195384"/>
            <p:cNvPicPr>
              <a:picLocks noChangeAspect="1" noChangeArrowheads="1"/>
            </p:cNvPicPr>
            <p:nvPr/>
          </p:nvPicPr>
          <p:blipFill>
            <a:blip r:embed="rId5" cstate="print"/>
            <a:srcRect/>
            <a:stretch>
              <a:fillRect/>
            </a:stretch>
          </p:blipFill>
          <p:spPr bwMode="auto">
            <a:xfrm>
              <a:off x="3985" y="392"/>
              <a:ext cx="987" cy="1008"/>
            </a:xfrm>
            <a:prstGeom prst="rect">
              <a:avLst/>
            </a:prstGeom>
            <a:noFill/>
          </p:spPr>
        </p:pic>
        <p:pic>
          <p:nvPicPr>
            <p:cNvPr id="481290" name="Picture 10" descr="MCj03967340000[1]"/>
            <p:cNvPicPr>
              <a:picLocks noChangeAspect="1" noChangeArrowheads="1"/>
            </p:cNvPicPr>
            <p:nvPr/>
          </p:nvPicPr>
          <p:blipFill>
            <a:blip r:embed="rId6" cstate="print"/>
            <a:srcRect/>
            <a:stretch>
              <a:fillRect/>
            </a:stretch>
          </p:blipFill>
          <p:spPr bwMode="auto">
            <a:xfrm>
              <a:off x="1056" y="1392"/>
              <a:ext cx="911" cy="911"/>
            </a:xfrm>
            <a:prstGeom prst="rect">
              <a:avLst/>
            </a:prstGeom>
            <a:noFill/>
          </p:spPr>
        </p:pic>
        <p:pic>
          <p:nvPicPr>
            <p:cNvPr id="481292" name="Picture 12" descr="MCj03967320000[1]"/>
            <p:cNvPicPr>
              <a:picLocks noChangeAspect="1" noChangeArrowheads="1"/>
            </p:cNvPicPr>
            <p:nvPr/>
          </p:nvPicPr>
          <p:blipFill>
            <a:blip r:embed="rId7" cstate="print"/>
            <a:srcRect/>
            <a:stretch>
              <a:fillRect/>
            </a:stretch>
          </p:blipFill>
          <p:spPr bwMode="auto">
            <a:xfrm>
              <a:off x="3928" y="1560"/>
              <a:ext cx="863" cy="863"/>
            </a:xfrm>
            <a:prstGeom prst="rect">
              <a:avLst/>
            </a:prstGeom>
            <a:noFill/>
          </p:spPr>
        </p:pic>
        <p:sp>
          <p:nvSpPr>
            <p:cNvPr id="481294" name="Freeform 14"/>
            <p:cNvSpPr>
              <a:spLocks/>
            </p:cNvSpPr>
            <p:nvPr/>
          </p:nvSpPr>
          <p:spPr bwMode="auto">
            <a:xfrm>
              <a:off x="1536" y="704"/>
              <a:ext cx="864" cy="208"/>
            </a:xfrm>
            <a:custGeom>
              <a:avLst/>
              <a:gdLst/>
              <a:ahLst/>
              <a:cxnLst>
                <a:cxn ang="0">
                  <a:pos x="0" y="112"/>
                </a:cxn>
                <a:cxn ang="0">
                  <a:pos x="384" y="16"/>
                </a:cxn>
                <a:cxn ang="0">
                  <a:pos x="864" y="208"/>
                </a:cxn>
              </a:cxnLst>
              <a:rect l="0" t="0" r="r" b="b"/>
              <a:pathLst>
                <a:path w="864" h="208">
                  <a:moveTo>
                    <a:pt x="0" y="112"/>
                  </a:moveTo>
                  <a:cubicBezTo>
                    <a:pt x="120" y="56"/>
                    <a:pt x="240" y="0"/>
                    <a:pt x="384" y="16"/>
                  </a:cubicBezTo>
                  <a:cubicBezTo>
                    <a:pt x="528" y="32"/>
                    <a:pt x="696" y="120"/>
                    <a:pt x="864" y="208"/>
                  </a:cubicBezTo>
                </a:path>
              </a:pathLst>
            </a:custGeom>
            <a:noFill/>
            <a:ln w="38100" cap="flat" cmpd="sng">
              <a:solidFill>
                <a:schemeClr val="tx1"/>
              </a:solidFill>
              <a:prstDash val="solid"/>
              <a:round/>
              <a:headEnd type="none" w="med" len="med"/>
              <a:tailEnd type="triangle" w="med" len="med"/>
            </a:ln>
            <a:effectLst/>
          </p:spPr>
          <p:txBody>
            <a:bodyPr vert="eaVert" wrap="none" anchor="ctr"/>
            <a:lstStyle/>
            <a:p>
              <a:pPr algn="ctr"/>
              <a:endParaRPr lang="en-US">
                <a:solidFill>
                  <a:srgbClr val="000000"/>
                </a:solidFill>
                <a:latin typeface="Comic Sans MS" pitchFamily="66" charset="0"/>
                <a:ea typeface="+mn-ea"/>
                <a:cs typeface="+mn-cs"/>
              </a:endParaRPr>
            </a:p>
          </p:txBody>
        </p:sp>
        <p:sp>
          <p:nvSpPr>
            <p:cNvPr id="481295" name="Freeform 15"/>
            <p:cNvSpPr>
              <a:spLocks/>
            </p:cNvSpPr>
            <p:nvPr/>
          </p:nvSpPr>
          <p:spPr bwMode="auto">
            <a:xfrm rot="-10800000">
              <a:off x="1488" y="960"/>
              <a:ext cx="864" cy="208"/>
            </a:xfrm>
            <a:custGeom>
              <a:avLst/>
              <a:gdLst/>
              <a:ahLst/>
              <a:cxnLst>
                <a:cxn ang="0">
                  <a:pos x="0" y="112"/>
                </a:cxn>
                <a:cxn ang="0">
                  <a:pos x="384" y="16"/>
                </a:cxn>
                <a:cxn ang="0">
                  <a:pos x="864" y="208"/>
                </a:cxn>
              </a:cxnLst>
              <a:rect l="0" t="0" r="r" b="b"/>
              <a:pathLst>
                <a:path w="864" h="208">
                  <a:moveTo>
                    <a:pt x="0" y="112"/>
                  </a:moveTo>
                  <a:cubicBezTo>
                    <a:pt x="120" y="56"/>
                    <a:pt x="240" y="0"/>
                    <a:pt x="384" y="16"/>
                  </a:cubicBezTo>
                  <a:cubicBezTo>
                    <a:pt x="528" y="32"/>
                    <a:pt x="696" y="120"/>
                    <a:pt x="864" y="208"/>
                  </a:cubicBezTo>
                </a:path>
              </a:pathLst>
            </a:custGeom>
            <a:noFill/>
            <a:ln w="38100" cap="flat" cmpd="sng">
              <a:solidFill>
                <a:schemeClr val="tx1"/>
              </a:solidFill>
              <a:prstDash val="solid"/>
              <a:round/>
              <a:headEnd type="none" w="med" len="med"/>
              <a:tailEnd type="triangle" w="med" len="med"/>
            </a:ln>
            <a:effectLst/>
          </p:spPr>
          <p:txBody>
            <a:bodyPr vert="eaVert" wrap="none" anchor="ctr"/>
            <a:lstStyle/>
            <a:p>
              <a:pPr algn="ctr"/>
              <a:endParaRPr lang="en-US">
                <a:solidFill>
                  <a:srgbClr val="000000"/>
                </a:solidFill>
                <a:latin typeface="Comic Sans MS" pitchFamily="66" charset="0"/>
                <a:ea typeface="+mn-ea"/>
                <a:cs typeface="+mn-cs"/>
              </a:endParaRPr>
            </a:p>
          </p:txBody>
        </p:sp>
        <p:sp>
          <p:nvSpPr>
            <p:cNvPr id="481296" name="Freeform 16"/>
            <p:cNvSpPr>
              <a:spLocks/>
            </p:cNvSpPr>
            <p:nvPr/>
          </p:nvSpPr>
          <p:spPr bwMode="auto">
            <a:xfrm>
              <a:off x="3216" y="624"/>
              <a:ext cx="864" cy="208"/>
            </a:xfrm>
            <a:custGeom>
              <a:avLst/>
              <a:gdLst/>
              <a:ahLst/>
              <a:cxnLst>
                <a:cxn ang="0">
                  <a:pos x="0" y="112"/>
                </a:cxn>
                <a:cxn ang="0">
                  <a:pos x="384" y="16"/>
                </a:cxn>
                <a:cxn ang="0">
                  <a:pos x="864" y="208"/>
                </a:cxn>
              </a:cxnLst>
              <a:rect l="0" t="0" r="r" b="b"/>
              <a:pathLst>
                <a:path w="864" h="208">
                  <a:moveTo>
                    <a:pt x="0" y="112"/>
                  </a:moveTo>
                  <a:cubicBezTo>
                    <a:pt x="120" y="56"/>
                    <a:pt x="240" y="0"/>
                    <a:pt x="384" y="16"/>
                  </a:cubicBezTo>
                  <a:cubicBezTo>
                    <a:pt x="528" y="32"/>
                    <a:pt x="696" y="120"/>
                    <a:pt x="864" y="208"/>
                  </a:cubicBezTo>
                </a:path>
              </a:pathLst>
            </a:custGeom>
            <a:noFill/>
            <a:ln w="38100" cap="flat" cmpd="sng">
              <a:solidFill>
                <a:schemeClr val="tx1"/>
              </a:solidFill>
              <a:prstDash val="solid"/>
              <a:round/>
              <a:headEnd type="none" w="med" len="med"/>
              <a:tailEnd type="triangle" w="med" len="med"/>
            </a:ln>
            <a:effectLst/>
          </p:spPr>
          <p:txBody>
            <a:bodyPr vert="eaVert" wrap="none" anchor="ctr"/>
            <a:lstStyle/>
            <a:p>
              <a:pPr algn="ctr"/>
              <a:endParaRPr lang="en-US">
                <a:solidFill>
                  <a:srgbClr val="000000"/>
                </a:solidFill>
                <a:latin typeface="Comic Sans MS" pitchFamily="66" charset="0"/>
                <a:ea typeface="+mn-ea"/>
                <a:cs typeface="+mn-cs"/>
              </a:endParaRPr>
            </a:p>
          </p:txBody>
        </p:sp>
        <p:sp>
          <p:nvSpPr>
            <p:cNvPr id="481297" name="Freeform 17"/>
            <p:cNvSpPr>
              <a:spLocks/>
            </p:cNvSpPr>
            <p:nvPr/>
          </p:nvSpPr>
          <p:spPr bwMode="auto">
            <a:xfrm rot="-10800000">
              <a:off x="3168" y="880"/>
              <a:ext cx="864" cy="208"/>
            </a:xfrm>
            <a:custGeom>
              <a:avLst/>
              <a:gdLst/>
              <a:ahLst/>
              <a:cxnLst>
                <a:cxn ang="0">
                  <a:pos x="0" y="112"/>
                </a:cxn>
                <a:cxn ang="0">
                  <a:pos x="384" y="16"/>
                </a:cxn>
                <a:cxn ang="0">
                  <a:pos x="864" y="208"/>
                </a:cxn>
              </a:cxnLst>
              <a:rect l="0" t="0" r="r" b="b"/>
              <a:pathLst>
                <a:path w="864" h="208">
                  <a:moveTo>
                    <a:pt x="0" y="112"/>
                  </a:moveTo>
                  <a:cubicBezTo>
                    <a:pt x="120" y="56"/>
                    <a:pt x="240" y="0"/>
                    <a:pt x="384" y="16"/>
                  </a:cubicBezTo>
                  <a:cubicBezTo>
                    <a:pt x="528" y="32"/>
                    <a:pt x="696" y="120"/>
                    <a:pt x="864" y="208"/>
                  </a:cubicBezTo>
                </a:path>
              </a:pathLst>
            </a:custGeom>
            <a:noFill/>
            <a:ln w="38100" cap="flat" cmpd="sng">
              <a:solidFill>
                <a:schemeClr val="tx1"/>
              </a:solidFill>
              <a:prstDash val="solid"/>
              <a:round/>
              <a:headEnd type="none" w="med" len="med"/>
              <a:tailEnd type="triangle" w="med" len="med"/>
            </a:ln>
            <a:effectLst/>
          </p:spPr>
          <p:txBody>
            <a:bodyPr vert="eaVert" wrap="none" anchor="ctr"/>
            <a:lstStyle/>
            <a:p>
              <a:pPr algn="ctr"/>
              <a:endParaRPr lang="en-US">
                <a:solidFill>
                  <a:srgbClr val="000000"/>
                </a:solidFill>
                <a:latin typeface="Comic Sans MS" pitchFamily="66" charset="0"/>
                <a:ea typeface="+mn-ea"/>
                <a:cs typeface="+mn-cs"/>
              </a:endParaRPr>
            </a:p>
          </p:txBody>
        </p:sp>
        <p:sp>
          <p:nvSpPr>
            <p:cNvPr id="481298" name="Freeform 18"/>
            <p:cNvSpPr>
              <a:spLocks/>
            </p:cNvSpPr>
            <p:nvPr/>
          </p:nvSpPr>
          <p:spPr bwMode="auto">
            <a:xfrm rot="1801102">
              <a:off x="3216" y="1440"/>
              <a:ext cx="864" cy="208"/>
            </a:xfrm>
            <a:custGeom>
              <a:avLst/>
              <a:gdLst/>
              <a:ahLst/>
              <a:cxnLst>
                <a:cxn ang="0">
                  <a:pos x="0" y="112"/>
                </a:cxn>
                <a:cxn ang="0">
                  <a:pos x="384" y="16"/>
                </a:cxn>
                <a:cxn ang="0">
                  <a:pos x="864" y="208"/>
                </a:cxn>
              </a:cxnLst>
              <a:rect l="0" t="0" r="r" b="b"/>
              <a:pathLst>
                <a:path w="864" h="208">
                  <a:moveTo>
                    <a:pt x="0" y="112"/>
                  </a:moveTo>
                  <a:cubicBezTo>
                    <a:pt x="120" y="56"/>
                    <a:pt x="240" y="0"/>
                    <a:pt x="384" y="16"/>
                  </a:cubicBezTo>
                  <a:cubicBezTo>
                    <a:pt x="528" y="32"/>
                    <a:pt x="696" y="120"/>
                    <a:pt x="864" y="208"/>
                  </a:cubicBezTo>
                </a:path>
              </a:pathLst>
            </a:custGeom>
            <a:noFill/>
            <a:ln w="38100" cap="flat" cmpd="sng">
              <a:solidFill>
                <a:schemeClr val="tx1"/>
              </a:solidFill>
              <a:prstDash val="solid"/>
              <a:round/>
              <a:headEnd type="none" w="med" len="med"/>
              <a:tailEnd type="triangle" w="med" len="med"/>
            </a:ln>
            <a:effectLst/>
          </p:spPr>
          <p:txBody>
            <a:bodyPr vert="eaVert" wrap="none" anchor="ctr"/>
            <a:lstStyle/>
            <a:p>
              <a:pPr algn="ctr"/>
              <a:endParaRPr lang="en-US">
                <a:solidFill>
                  <a:srgbClr val="000000"/>
                </a:solidFill>
                <a:latin typeface="Comic Sans MS" pitchFamily="66" charset="0"/>
                <a:ea typeface="+mn-ea"/>
                <a:cs typeface="+mn-cs"/>
              </a:endParaRPr>
            </a:p>
          </p:txBody>
        </p:sp>
        <p:sp>
          <p:nvSpPr>
            <p:cNvPr id="481299" name="Freeform 19"/>
            <p:cNvSpPr>
              <a:spLocks/>
            </p:cNvSpPr>
            <p:nvPr/>
          </p:nvSpPr>
          <p:spPr bwMode="auto">
            <a:xfrm rot="-8998898">
              <a:off x="3168" y="1696"/>
              <a:ext cx="864" cy="208"/>
            </a:xfrm>
            <a:custGeom>
              <a:avLst/>
              <a:gdLst/>
              <a:ahLst/>
              <a:cxnLst>
                <a:cxn ang="0">
                  <a:pos x="0" y="112"/>
                </a:cxn>
                <a:cxn ang="0">
                  <a:pos x="384" y="16"/>
                </a:cxn>
                <a:cxn ang="0">
                  <a:pos x="864" y="208"/>
                </a:cxn>
              </a:cxnLst>
              <a:rect l="0" t="0" r="r" b="b"/>
              <a:pathLst>
                <a:path w="864" h="208">
                  <a:moveTo>
                    <a:pt x="0" y="112"/>
                  </a:moveTo>
                  <a:cubicBezTo>
                    <a:pt x="120" y="56"/>
                    <a:pt x="240" y="0"/>
                    <a:pt x="384" y="16"/>
                  </a:cubicBezTo>
                  <a:cubicBezTo>
                    <a:pt x="528" y="32"/>
                    <a:pt x="696" y="120"/>
                    <a:pt x="864" y="208"/>
                  </a:cubicBezTo>
                </a:path>
              </a:pathLst>
            </a:custGeom>
            <a:noFill/>
            <a:ln w="38100" cap="flat" cmpd="sng">
              <a:solidFill>
                <a:schemeClr val="tx1"/>
              </a:solidFill>
              <a:prstDash val="solid"/>
              <a:round/>
              <a:headEnd type="none" w="med" len="med"/>
              <a:tailEnd type="triangle" w="med" len="med"/>
            </a:ln>
            <a:effectLst/>
          </p:spPr>
          <p:txBody>
            <a:bodyPr vert="eaVert" wrap="none" anchor="ctr"/>
            <a:lstStyle/>
            <a:p>
              <a:pPr algn="ctr"/>
              <a:endParaRPr lang="en-US">
                <a:solidFill>
                  <a:srgbClr val="000000"/>
                </a:solidFill>
                <a:latin typeface="Comic Sans MS" pitchFamily="66" charset="0"/>
                <a:ea typeface="+mn-ea"/>
                <a:cs typeface="+mn-cs"/>
              </a:endParaRPr>
            </a:p>
          </p:txBody>
        </p:sp>
        <p:sp>
          <p:nvSpPr>
            <p:cNvPr id="481300" name="Freeform 20"/>
            <p:cNvSpPr>
              <a:spLocks/>
            </p:cNvSpPr>
            <p:nvPr/>
          </p:nvSpPr>
          <p:spPr bwMode="auto">
            <a:xfrm rot="8899147">
              <a:off x="1776" y="1632"/>
              <a:ext cx="864" cy="208"/>
            </a:xfrm>
            <a:custGeom>
              <a:avLst/>
              <a:gdLst/>
              <a:ahLst/>
              <a:cxnLst>
                <a:cxn ang="0">
                  <a:pos x="0" y="112"/>
                </a:cxn>
                <a:cxn ang="0">
                  <a:pos x="384" y="16"/>
                </a:cxn>
                <a:cxn ang="0">
                  <a:pos x="864" y="208"/>
                </a:cxn>
              </a:cxnLst>
              <a:rect l="0" t="0" r="r" b="b"/>
              <a:pathLst>
                <a:path w="864" h="208">
                  <a:moveTo>
                    <a:pt x="0" y="112"/>
                  </a:moveTo>
                  <a:cubicBezTo>
                    <a:pt x="120" y="56"/>
                    <a:pt x="240" y="0"/>
                    <a:pt x="384" y="16"/>
                  </a:cubicBezTo>
                  <a:cubicBezTo>
                    <a:pt x="528" y="32"/>
                    <a:pt x="696" y="120"/>
                    <a:pt x="864" y="208"/>
                  </a:cubicBezTo>
                </a:path>
              </a:pathLst>
            </a:custGeom>
            <a:noFill/>
            <a:ln w="38100" cap="flat" cmpd="sng">
              <a:solidFill>
                <a:schemeClr val="tx1"/>
              </a:solidFill>
              <a:prstDash val="solid"/>
              <a:round/>
              <a:headEnd type="none" w="med" len="med"/>
              <a:tailEnd type="triangle" w="med" len="med"/>
            </a:ln>
            <a:effectLst/>
          </p:spPr>
          <p:txBody>
            <a:bodyPr vert="eaVert" wrap="none" anchor="ctr"/>
            <a:lstStyle/>
            <a:p>
              <a:pPr algn="ctr"/>
              <a:endParaRPr lang="en-US">
                <a:solidFill>
                  <a:srgbClr val="000000"/>
                </a:solidFill>
                <a:latin typeface="Comic Sans MS" pitchFamily="66" charset="0"/>
                <a:ea typeface="+mn-ea"/>
                <a:cs typeface="+mn-cs"/>
              </a:endParaRPr>
            </a:p>
          </p:txBody>
        </p:sp>
        <p:sp>
          <p:nvSpPr>
            <p:cNvPr id="481301" name="Freeform 21"/>
            <p:cNvSpPr>
              <a:spLocks/>
            </p:cNvSpPr>
            <p:nvPr/>
          </p:nvSpPr>
          <p:spPr bwMode="auto">
            <a:xfrm rot="-1900853">
              <a:off x="1680" y="1488"/>
              <a:ext cx="864" cy="208"/>
            </a:xfrm>
            <a:custGeom>
              <a:avLst/>
              <a:gdLst/>
              <a:ahLst/>
              <a:cxnLst>
                <a:cxn ang="0">
                  <a:pos x="0" y="112"/>
                </a:cxn>
                <a:cxn ang="0">
                  <a:pos x="384" y="16"/>
                </a:cxn>
                <a:cxn ang="0">
                  <a:pos x="864" y="208"/>
                </a:cxn>
              </a:cxnLst>
              <a:rect l="0" t="0" r="r" b="b"/>
              <a:pathLst>
                <a:path w="864" h="208">
                  <a:moveTo>
                    <a:pt x="0" y="112"/>
                  </a:moveTo>
                  <a:cubicBezTo>
                    <a:pt x="120" y="56"/>
                    <a:pt x="240" y="0"/>
                    <a:pt x="384" y="16"/>
                  </a:cubicBezTo>
                  <a:cubicBezTo>
                    <a:pt x="528" y="32"/>
                    <a:pt x="696" y="120"/>
                    <a:pt x="864" y="208"/>
                  </a:cubicBezTo>
                </a:path>
              </a:pathLst>
            </a:custGeom>
            <a:noFill/>
            <a:ln w="38100" cap="flat" cmpd="sng">
              <a:solidFill>
                <a:schemeClr val="tx1"/>
              </a:solidFill>
              <a:prstDash val="solid"/>
              <a:round/>
              <a:headEnd type="none" w="med" len="med"/>
              <a:tailEnd type="triangle" w="med" len="med"/>
            </a:ln>
            <a:effectLst/>
          </p:spPr>
          <p:txBody>
            <a:bodyPr vert="eaVert" wrap="none" anchor="ctr"/>
            <a:lstStyle/>
            <a:p>
              <a:pPr algn="ctr"/>
              <a:endParaRPr lang="en-US">
                <a:solidFill>
                  <a:srgbClr val="000000"/>
                </a:solidFill>
                <a:latin typeface="Comic Sans MS" pitchFamily="66" charset="0"/>
                <a:ea typeface="+mn-ea"/>
                <a:cs typeface="+mn-cs"/>
              </a:endParaRPr>
            </a:p>
          </p:txBody>
        </p:sp>
        <p:sp>
          <p:nvSpPr>
            <p:cNvPr id="481302" name="Text Box 22"/>
            <p:cNvSpPr txBox="1">
              <a:spLocks noChangeArrowheads="1"/>
            </p:cNvSpPr>
            <p:nvPr/>
          </p:nvSpPr>
          <p:spPr bwMode="auto">
            <a:xfrm>
              <a:off x="1871" y="1248"/>
              <a:ext cx="275" cy="369"/>
            </a:xfrm>
            <a:prstGeom prst="rect">
              <a:avLst/>
            </a:prstGeom>
            <a:noFill/>
            <a:ln w="38100" algn="ctr">
              <a:noFill/>
              <a:miter lim="800000"/>
              <a:headEnd/>
              <a:tailEnd/>
            </a:ln>
            <a:effectLst/>
          </p:spPr>
          <p:txBody>
            <a:bodyPr>
              <a:spAutoFit/>
            </a:bodyPr>
            <a:lstStyle/>
            <a:p>
              <a:pPr algn="ctr">
                <a:spcBef>
                  <a:spcPct val="50000"/>
                </a:spcBef>
              </a:pPr>
              <a:r>
                <a:rPr lang="en-US" sz="2800">
                  <a:solidFill>
                    <a:srgbClr val="000000"/>
                  </a:solidFill>
                  <a:latin typeface="Comic Sans MS" pitchFamily="66" charset="0"/>
                  <a:ea typeface="+mn-ea"/>
                  <a:cs typeface="+mn-cs"/>
                </a:rPr>
                <a:t>R</a:t>
              </a:r>
            </a:p>
          </p:txBody>
        </p:sp>
        <p:sp>
          <p:nvSpPr>
            <p:cNvPr id="481303" name="Text Box 23"/>
            <p:cNvSpPr txBox="1">
              <a:spLocks noChangeArrowheads="1"/>
            </p:cNvSpPr>
            <p:nvPr/>
          </p:nvSpPr>
          <p:spPr bwMode="auto">
            <a:xfrm>
              <a:off x="3696" y="1008"/>
              <a:ext cx="274" cy="366"/>
            </a:xfrm>
            <a:prstGeom prst="rect">
              <a:avLst/>
            </a:prstGeom>
            <a:noFill/>
            <a:ln w="38100" algn="ctr">
              <a:noFill/>
              <a:miter lim="800000"/>
              <a:headEnd/>
              <a:tailEnd/>
            </a:ln>
            <a:effectLst/>
          </p:spPr>
          <p:txBody>
            <a:bodyPr>
              <a:spAutoFit/>
            </a:bodyPr>
            <a:lstStyle/>
            <a:p>
              <a:pPr algn="ctr">
                <a:spcBef>
                  <a:spcPct val="50000"/>
                </a:spcBef>
              </a:pPr>
              <a:r>
                <a:rPr lang="en-US" sz="2800">
                  <a:solidFill>
                    <a:srgbClr val="000000"/>
                  </a:solidFill>
                  <a:latin typeface="Comic Sans MS" pitchFamily="66" charset="0"/>
                  <a:ea typeface="+mn-ea"/>
                  <a:cs typeface="+mn-cs"/>
                </a:rPr>
                <a:t>R</a:t>
              </a:r>
            </a:p>
          </p:txBody>
        </p:sp>
        <p:sp>
          <p:nvSpPr>
            <p:cNvPr id="481304" name="Text Box 24"/>
            <p:cNvSpPr txBox="1">
              <a:spLocks noChangeArrowheads="1"/>
            </p:cNvSpPr>
            <p:nvPr/>
          </p:nvSpPr>
          <p:spPr bwMode="auto">
            <a:xfrm>
              <a:off x="3504" y="1440"/>
              <a:ext cx="274" cy="366"/>
            </a:xfrm>
            <a:prstGeom prst="rect">
              <a:avLst/>
            </a:prstGeom>
            <a:noFill/>
            <a:ln w="38100" algn="ctr">
              <a:noFill/>
              <a:miter lim="800000"/>
              <a:headEnd/>
              <a:tailEnd/>
            </a:ln>
            <a:effectLst/>
          </p:spPr>
          <p:txBody>
            <a:bodyPr>
              <a:spAutoFit/>
            </a:bodyPr>
            <a:lstStyle/>
            <a:p>
              <a:pPr algn="ctr">
                <a:spcBef>
                  <a:spcPct val="50000"/>
                </a:spcBef>
              </a:pPr>
              <a:r>
                <a:rPr lang="en-US" sz="2800">
                  <a:solidFill>
                    <a:srgbClr val="000000"/>
                  </a:solidFill>
                  <a:latin typeface="Comic Sans MS" pitchFamily="66" charset="0"/>
                  <a:ea typeface="+mn-ea"/>
                  <a:cs typeface="+mn-cs"/>
                </a:rPr>
                <a:t>R</a:t>
              </a:r>
            </a:p>
          </p:txBody>
        </p:sp>
        <p:sp>
          <p:nvSpPr>
            <p:cNvPr id="481305" name="Text Box 25"/>
            <p:cNvSpPr txBox="1">
              <a:spLocks noChangeArrowheads="1"/>
            </p:cNvSpPr>
            <p:nvPr/>
          </p:nvSpPr>
          <p:spPr bwMode="auto">
            <a:xfrm>
              <a:off x="1727" y="434"/>
              <a:ext cx="336" cy="366"/>
            </a:xfrm>
            <a:prstGeom prst="rect">
              <a:avLst/>
            </a:prstGeom>
            <a:noFill/>
            <a:ln w="38100" algn="ctr">
              <a:noFill/>
              <a:miter lim="800000"/>
              <a:headEnd/>
              <a:tailEnd/>
            </a:ln>
            <a:effectLst/>
          </p:spPr>
          <p:txBody>
            <a:bodyPr>
              <a:spAutoFit/>
            </a:bodyPr>
            <a:lstStyle/>
            <a:p>
              <a:pPr algn="ctr">
                <a:spcBef>
                  <a:spcPct val="50000"/>
                </a:spcBef>
              </a:pPr>
              <a:r>
                <a:rPr lang="en-US" sz="2800">
                  <a:solidFill>
                    <a:srgbClr val="000000"/>
                  </a:solidFill>
                  <a:latin typeface="Comic Sans MS" pitchFamily="66" charset="0"/>
                  <a:ea typeface="+mn-ea"/>
                  <a:cs typeface="+mn-cs"/>
                </a:rPr>
                <a:t>W</a:t>
              </a:r>
            </a:p>
          </p:txBody>
        </p:sp>
      </p:grpSp>
      <p:sp>
        <p:nvSpPr>
          <p:cNvPr id="22" name="Slide Number Placeholder 3"/>
          <p:cNvSpPr txBox="1">
            <a:spLocks/>
          </p:cNvSpPr>
          <p:nvPr/>
        </p:nvSpPr>
        <p:spPr>
          <a:xfrm>
            <a:off x="9067800" y="6400800"/>
            <a:ext cx="2133600" cy="457200"/>
          </a:xfrm>
          <a:prstGeom prst="rect">
            <a:avLst/>
          </a:prstGeom>
        </p:spPr>
        <p:txBody>
          <a:bodyPr/>
          <a:lstStyle/>
          <a:p>
            <a:pPr algn="ctr">
              <a:defRPr/>
            </a:pPr>
            <a:fld id="{78997615-6873-405D-B80D-4D52F6DDA5E8}" type="slidenum">
              <a:rPr lang="en-US" altLang="zh-CN" b="0">
                <a:solidFill>
                  <a:srgbClr val="000000"/>
                </a:solidFill>
                <a:latin typeface="Times New Roman" pitchFamily="18" charset="0"/>
                <a:ea typeface="+mn-ea"/>
                <a:cs typeface="+mn-cs"/>
              </a:rPr>
              <a:pPr algn="ctr">
                <a:defRPr/>
              </a:pPr>
              <a:t>72</a:t>
            </a:fld>
            <a:endParaRPr lang="en-US" altLang="zh-CN" b="0" dirty="0">
              <a:solidFill>
                <a:srgbClr val="000000"/>
              </a:solidFill>
              <a:latin typeface="Times New Roman" pitchFamily="18" charset="0"/>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81283">
                                            <p:txEl>
                                              <p:pRg st="0" end="0"/>
                                            </p:txEl>
                                          </p:spTgt>
                                        </p:tgtEl>
                                        <p:attrNameLst>
                                          <p:attrName>style.visibility</p:attrName>
                                        </p:attrNameLst>
                                      </p:cBhvr>
                                      <p:to>
                                        <p:strVal val="visible"/>
                                      </p:to>
                                    </p:set>
                                    <p:anim calcmode="lin" valueType="num">
                                      <p:cBhvr additive="base">
                                        <p:cTn id="7" dur="500" fill="hold"/>
                                        <p:tgtEl>
                                          <p:spTgt spid="48128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812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81283">
                                            <p:txEl>
                                              <p:pRg st="1" end="1"/>
                                            </p:txEl>
                                          </p:spTgt>
                                        </p:tgtEl>
                                        <p:attrNameLst>
                                          <p:attrName>style.visibility</p:attrName>
                                        </p:attrNameLst>
                                      </p:cBhvr>
                                      <p:to>
                                        <p:strVal val="visible"/>
                                      </p:to>
                                    </p:set>
                                    <p:anim calcmode="lin" valueType="num">
                                      <p:cBhvr additive="base">
                                        <p:cTn id="13" dur="500" fill="hold"/>
                                        <p:tgtEl>
                                          <p:spTgt spid="48128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481283">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481283">
                                            <p:txEl>
                                              <p:pRg st="2" end="2"/>
                                            </p:txEl>
                                          </p:spTgt>
                                        </p:tgtEl>
                                        <p:attrNameLst>
                                          <p:attrName>style.visibility</p:attrName>
                                        </p:attrNameLst>
                                      </p:cBhvr>
                                      <p:to>
                                        <p:strVal val="visible"/>
                                      </p:to>
                                    </p:set>
                                    <p:anim calcmode="lin" valueType="num">
                                      <p:cBhvr additive="base">
                                        <p:cTn id="17" dur="500" fill="hold"/>
                                        <p:tgtEl>
                                          <p:spTgt spid="481283">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481283">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481283">
                                            <p:txEl>
                                              <p:pRg st="3" end="3"/>
                                            </p:txEl>
                                          </p:spTgt>
                                        </p:tgtEl>
                                        <p:attrNameLst>
                                          <p:attrName>style.visibility</p:attrName>
                                        </p:attrNameLst>
                                      </p:cBhvr>
                                      <p:to>
                                        <p:strVal val="visible"/>
                                      </p:to>
                                    </p:set>
                                    <p:anim calcmode="lin" valueType="num">
                                      <p:cBhvr additive="base">
                                        <p:cTn id="21" dur="500" fill="hold"/>
                                        <p:tgtEl>
                                          <p:spTgt spid="481283">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48128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481283">
                                            <p:txEl>
                                              <p:pRg st="4" end="4"/>
                                            </p:txEl>
                                          </p:spTgt>
                                        </p:tgtEl>
                                        <p:attrNameLst>
                                          <p:attrName>style.visibility</p:attrName>
                                        </p:attrNameLst>
                                      </p:cBhvr>
                                      <p:to>
                                        <p:strVal val="visible"/>
                                      </p:to>
                                    </p:set>
                                    <p:anim calcmode="lin" valueType="num">
                                      <p:cBhvr additive="base">
                                        <p:cTn id="27" dur="500" fill="hold"/>
                                        <p:tgtEl>
                                          <p:spTgt spid="481283">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481283">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481283">
                                            <p:txEl>
                                              <p:pRg st="5" end="5"/>
                                            </p:txEl>
                                          </p:spTgt>
                                        </p:tgtEl>
                                        <p:attrNameLst>
                                          <p:attrName>style.visibility</p:attrName>
                                        </p:attrNameLst>
                                      </p:cBhvr>
                                      <p:to>
                                        <p:strVal val="visible"/>
                                      </p:to>
                                    </p:set>
                                    <p:anim calcmode="lin" valueType="num">
                                      <p:cBhvr additive="base">
                                        <p:cTn id="31" dur="500" fill="hold"/>
                                        <p:tgtEl>
                                          <p:spTgt spid="481283">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481283">
                                            <p:txEl>
                                              <p:pRg st="5" end="5"/>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481283">
                                            <p:txEl>
                                              <p:pRg st="6" end="6"/>
                                            </p:txEl>
                                          </p:spTgt>
                                        </p:tgtEl>
                                        <p:attrNameLst>
                                          <p:attrName>style.visibility</p:attrName>
                                        </p:attrNameLst>
                                      </p:cBhvr>
                                      <p:to>
                                        <p:strVal val="visible"/>
                                      </p:to>
                                    </p:set>
                                    <p:anim calcmode="lin" valueType="num">
                                      <p:cBhvr additive="base">
                                        <p:cTn id="35" dur="500" fill="hold"/>
                                        <p:tgtEl>
                                          <p:spTgt spid="481283">
                                            <p:txEl>
                                              <p:pRg st="6" end="6"/>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48128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283" grpId="0" build="p" bldLvl="2"/>
    </p:bld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2306" name="Rectangle 2"/>
          <p:cNvSpPr>
            <a:spLocks noGrp="1" noChangeArrowheads="1"/>
          </p:cNvSpPr>
          <p:nvPr>
            <p:ph type="title"/>
          </p:nvPr>
        </p:nvSpPr>
        <p:spPr/>
        <p:txBody>
          <a:bodyPr/>
          <a:lstStyle/>
          <a:p>
            <a:r>
              <a:rPr lang="en-US"/>
              <a:t>Basic Readers/Writers Solution</a:t>
            </a:r>
          </a:p>
        </p:txBody>
      </p:sp>
      <p:sp>
        <p:nvSpPr>
          <p:cNvPr id="482307" name="Rectangle 3"/>
          <p:cNvSpPr>
            <a:spLocks noGrp="1" noChangeArrowheads="1"/>
          </p:cNvSpPr>
          <p:nvPr>
            <p:ph type="body" idx="1"/>
          </p:nvPr>
        </p:nvSpPr>
        <p:spPr>
          <a:xfrm>
            <a:off x="1676401" y="685800"/>
            <a:ext cx="8683625" cy="6096000"/>
          </a:xfrm>
        </p:spPr>
        <p:txBody>
          <a:bodyPr/>
          <a:lstStyle/>
          <a:p>
            <a:pPr>
              <a:lnSpc>
                <a:spcPct val="75000"/>
              </a:lnSpc>
              <a:spcBef>
                <a:spcPct val="20000"/>
              </a:spcBef>
            </a:pPr>
            <a:r>
              <a:rPr lang="en-US"/>
              <a:t>Correctness Constraints:</a:t>
            </a:r>
          </a:p>
          <a:p>
            <a:pPr lvl="1">
              <a:lnSpc>
                <a:spcPct val="75000"/>
              </a:lnSpc>
              <a:spcBef>
                <a:spcPct val="20000"/>
              </a:spcBef>
            </a:pPr>
            <a:r>
              <a:rPr lang="en-US"/>
              <a:t>Readers can access database when no writers</a:t>
            </a:r>
          </a:p>
          <a:p>
            <a:pPr lvl="1">
              <a:lnSpc>
                <a:spcPct val="75000"/>
              </a:lnSpc>
              <a:spcBef>
                <a:spcPct val="20000"/>
              </a:spcBef>
            </a:pPr>
            <a:r>
              <a:rPr lang="en-US"/>
              <a:t>Writers can access database when no readers or writers</a:t>
            </a:r>
          </a:p>
          <a:p>
            <a:pPr lvl="1">
              <a:lnSpc>
                <a:spcPct val="75000"/>
              </a:lnSpc>
              <a:spcBef>
                <a:spcPct val="20000"/>
              </a:spcBef>
            </a:pPr>
            <a:r>
              <a:rPr lang="en-US"/>
              <a:t>Only one thread manipulates state variables at a time</a:t>
            </a:r>
          </a:p>
          <a:p>
            <a:pPr>
              <a:lnSpc>
                <a:spcPct val="75000"/>
              </a:lnSpc>
              <a:spcBef>
                <a:spcPct val="20000"/>
              </a:spcBef>
            </a:pPr>
            <a:r>
              <a:rPr lang="en-US"/>
              <a:t>Basic structure of a solution:</a:t>
            </a:r>
          </a:p>
          <a:p>
            <a:pPr lvl="1">
              <a:lnSpc>
                <a:spcPct val="75000"/>
              </a:lnSpc>
              <a:spcBef>
                <a:spcPct val="20000"/>
              </a:spcBef>
            </a:pPr>
            <a:r>
              <a:rPr lang="en-US">
                <a:latin typeface="Courier New" pitchFamily="49" charset="0"/>
              </a:rPr>
              <a:t>Reader()</a:t>
            </a:r>
            <a:br>
              <a:rPr lang="en-US">
                <a:latin typeface="Courier New" pitchFamily="49" charset="0"/>
              </a:rPr>
            </a:br>
            <a:r>
              <a:rPr lang="en-US" sz="2000">
                <a:latin typeface="Courier New" pitchFamily="49" charset="0"/>
              </a:rPr>
              <a:t>   Wait until no writers</a:t>
            </a:r>
            <a:br>
              <a:rPr lang="en-US" sz="2000">
                <a:latin typeface="Courier New" pitchFamily="49" charset="0"/>
              </a:rPr>
            </a:br>
            <a:r>
              <a:rPr lang="en-US" sz="2000">
                <a:latin typeface="Courier New" pitchFamily="49" charset="0"/>
              </a:rPr>
              <a:t>   Access data base</a:t>
            </a:r>
            <a:br>
              <a:rPr lang="en-US" sz="2000">
                <a:latin typeface="Courier New" pitchFamily="49" charset="0"/>
              </a:rPr>
            </a:br>
            <a:r>
              <a:rPr lang="en-US" sz="2000">
                <a:latin typeface="Courier New" pitchFamily="49" charset="0"/>
              </a:rPr>
              <a:t>   Check out – wake up a waiting writer</a:t>
            </a:r>
          </a:p>
          <a:p>
            <a:pPr lvl="1">
              <a:lnSpc>
                <a:spcPct val="75000"/>
              </a:lnSpc>
              <a:spcBef>
                <a:spcPct val="20000"/>
              </a:spcBef>
            </a:pPr>
            <a:r>
              <a:rPr lang="en-US">
                <a:latin typeface="Courier New" pitchFamily="49" charset="0"/>
              </a:rPr>
              <a:t>Writer()</a:t>
            </a:r>
            <a:br>
              <a:rPr lang="en-US">
                <a:latin typeface="Courier New" pitchFamily="49" charset="0"/>
              </a:rPr>
            </a:br>
            <a:r>
              <a:rPr lang="en-US" sz="2000">
                <a:latin typeface="Courier New" pitchFamily="49" charset="0"/>
              </a:rPr>
              <a:t>   Wait until no active readers or writers</a:t>
            </a:r>
            <a:br>
              <a:rPr lang="en-US" sz="2000">
                <a:latin typeface="Courier New" pitchFamily="49" charset="0"/>
              </a:rPr>
            </a:br>
            <a:r>
              <a:rPr lang="en-US" sz="2000">
                <a:latin typeface="Courier New" pitchFamily="49" charset="0"/>
              </a:rPr>
              <a:t>   Access database</a:t>
            </a:r>
            <a:br>
              <a:rPr lang="en-US" sz="2000">
                <a:latin typeface="Courier New" pitchFamily="49" charset="0"/>
              </a:rPr>
            </a:br>
            <a:r>
              <a:rPr lang="en-US" sz="2000">
                <a:latin typeface="Courier New" pitchFamily="49" charset="0"/>
              </a:rPr>
              <a:t>   Check out – wake up waiting readers or writer</a:t>
            </a:r>
          </a:p>
          <a:p>
            <a:pPr lvl="1">
              <a:lnSpc>
                <a:spcPct val="75000"/>
              </a:lnSpc>
              <a:spcBef>
                <a:spcPct val="20000"/>
              </a:spcBef>
            </a:pPr>
            <a:r>
              <a:rPr lang="en-US"/>
              <a:t>State variables (Protected by a lock called “lock”):</a:t>
            </a:r>
          </a:p>
          <a:p>
            <a:pPr lvl="2">
              <a:lnSpc>
                <a:spcPct val="75000"/>
              </a:lnSpc>
              <a:spcBef>
                <a:spcPct val="20000"/>
              </a:spcBef>
            </a:pPr>
            <a:r>
              <a:rPr lang="en-US"/>
              <a:t>int AR: Number of active readers; initially = 0</a:t>
            </a:r>
          </a:p>
          <a:p>
            <a:pPr lvl="2">
              <a:lnSpc>
                <a:spcPct val="75000"/>
              </a:lnSpc>
              <a:spcBef>
                <a:spcPct val="20000"/>
              </a:spcBef>
            </a:pPr>
            <a:r>
              <a:rPr lang="en-US"/>
              <a:t>int WR: Number of waiting readers; initially = 0</a:t>
            </a:r>
          </a:p>
          <a:p>
            <a:pPr lvl="2">
              <a:lnSpc>
                <a:spcPct val="75000"/>
              </a:lnSpc>
              <a:spcBef>
                <a:spcPct val="20000"/>
              </a:spcBef>
            </a:pPr>
            <a:r>
              <a:rPr lang="en-US"/>
              <a:t>int AW: Number of active writers; initially = 0</a:t>
            </a:r>
          </a:p>
          <a:p>
            <a:pPr lvl="2">
              <a:lnSpc>
                <a:spcPct val="75000"/>
              </a:lnSpc>
              <a:spcBef>
                <a:spcPct val="20000"/>
              </a:spcBef>
            </a:pPr>
            <a:r>
              <a:rPr lang="en-US"/>
              <a:t>int WW: Number of waiting writers; initially = 0</a:t>
            </a:r>
          </a:p>
          <a:p>
            <a:pPr lvl="2">
              <a:lnSpc>
                <a:spcPct val="75000"/>
              </a:lnSpc>
              <a:spcBef>
                <a:spcPct val="20000"/>
              </a:spcBef>
            </a:pPr>
            <a:r>
              <a:rPr lang="en-US"/>
              <a:t>Condition okToRead = NIL</a:t>
            </a:r>
          </a:p>
          <a:p>
            <a:pPr lvl="2">
              <a:lnSpc>
                <a:spcPct val="75000"/>
              </a:lnSpc>
              <a:spcBef>
                <a:spcPct val="20000"/>
              </a:spcBef>
            </a:pPr>
            <a:r>
              <a:rPr lang="en-US"/>
              <a:t>Conditioin okToWrite = NIL</a:t>
            </a:r>
          </a:p>
        </p:txBody>
      </p:sp>
      <p:sp>
        <p:nvSpPr>
          <p:cNvPr id="4" name="Slide Number Placeholder 3"/>
          <p:cNvSpPr txBox="1">
            <a:spLocks/>
          </p:cNvSpPr>
          <p:nvPr/>
        </p:nvSpPr>
        <p:spPr>
          <a:xfrm>
            <a:off x="8077200" y="6299200"/>
            <a:ext cx="2133600" cy="457200"/>
          </a:xfrm>
          <a:prstGeom prst="rect">
            <a:avLst/>
          </a:prstGeom>
        </p:spPr>
        <p:txBody>
          <a:bodyPr/>
          <a:lstStyle/>
          <a:p>
            <a:pPr algn="ctr">
              <a:defRPr/>
            </a:pPr>
            <a:fld id="{78997615-6873-405D-B80D-4D52F6DDA5E8}" type="slidenum">
              <a:rPr lang="en-US" altLang="zh-CN" b="0">
                <a:solidFill>
                  <a:srgbClr val="000000"/>
                </a:solidFill>
                <a:latin typeface="Times New Roman" pitchFamily="18" charset="0"/>
                <a:ea typeface="+mn-ea"/>
                <a:cs typeface="+mn-cs"/>
              </a:rPr>
              <a:pPr algn="ctr">
                <a:defRPr/>
              </a:pPr>
              <a:t>73</a:t>
            </a:fld>
            <a:endParaRPr lang="en-US" altLang="zh-CN" b="0" dirty="0">
              <a:solidFill>
                <a:srgbClr val="000000"/>
              </a:solidFill>
              <a:latin typeface="Times New Roman" pitchFamily="18" charset="0"/>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82307">
                                            <p:txEl>
                                              <p:pRg st="0" end="0"/>
                                            </p:txEl>
                                          </p:spTgt>
                                        </p:tgtEl>
                                        <p:attrNameLst>
                                          <p:attrName>style.visibility</p:attrName>
                                        </p:attrNameLst>
                                      </p:cBhvr>
                                      <p:to>
                                        <p:strVal val="visible"/>
                                      </p:to>
                                    </p:set>
                                    <p:anim calcmode="lin" valueType="num">
                                      <p:cBhvr additive="base">
                                        <p:cTn id="7" dur="500" fill="hold"/>
                                        <p:tgtEl>
                                          <p:spTgt spid="48230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8230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82307">
                                            <p:txEl>
                                              <p:pRg st="1" end="1"/>
                                            </p:txEl>
                                          </p:spTgt>
                                        </p:tgtEl>
                                        <p:attrNameLst>
                                          <p:attrName>style.visibility</p:attrName>
                                        </p:attrNameLst>
                                      </p:cBhvr>
                                      <p:to>
                                        <p:strVal val="visible"/>
                                      </p:to>
                                    </p:set>
                                    <p:anim calcmode="lin" valueType="num">
                                      <p:cBhvr additive="base">
                                        <p:cTn id="11" dur="500" fill="hold"/>
                                        <p:tgtEl>
                                          <p:spTgt spid="482307">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482307">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82307">
                                            <p:txEl>
                                              <p:pRg st="2" end="2"/>
                                            </p:txEl>
                                          </p:spTgt>
                                        </p:tgtEl>
                                        <p:attrNameLst>
                                          <p:attrName>style.visibility</p:attrName>
                                        </p:attrNameLst>
                                      </p:cBhvr>
                                      <p:to>
                                        <p:strVal val="visible"/>
                                      </p:to>
                                    </p:set>
                                    <p:anim calcmode="lin" valueType="num">
                                      <p:cBhvr additive="base">
                                        <p:cTn id="15" dur="500" fill="hold"/>
                                        <p:tgtEl>
                                          <p:spTgt spid="482307">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482307">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482307">
                                            <p:txEl>
                                              <p:pRg st="3" end="3"/>
                                            </p:txEl>
                                          </p:spTgt>
                                        </p:tgtEl>
                                        <p:attrNameLst>
                                          <p:attrName>style.visibility</p:attrName>
                                        </p:attrNameLst>
                                      </p:cBhvr>
                                      <p:to>
                                        <p:strVal val="visible"/>
                                      </p:to>
                                    </p:set>
                                    <p:anim calcmode="lin" valueType="num">
                                      <p:cBhvr additive="base">
                                        <p:cTn id="19" dur="500" fill="hold"/>
                                        <p:tgtEl>
                                          <p:spTgt spid="482307">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8230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82307">
                                            <p:txEl>
                                              <p:pRg st="4" end="4"/>
                                            </p:txEl>
                                          </p:spTgt>
                                        </p:tgtEl>
                                        <p:attrNameLst>
                                          <p:attrName>style.visibility</p:attrName>
                                        </p:attrNameLst>
                                      </p:cBhvr>
                                      <p:to>
                                        <p:strVal val="visible"/>
                                      </p:to>
                                    </p:set>
                                    <p:anim calcmode="lin" valueType="num">
                                      <p:cBhvr additive="base">
                                        <p:cTn id="25" dur="500" fill="hold"/>
                                        <p:tgtEl>
                                          <p:spTgt spid="482307">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8230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482307">
                                            <p:txEl>
                                              <p:pRg st="5" end="5"/>
                                            </p:txEl>
                                          </p:spTgt>
                                        </p:tgtEl>
                                        <p:attrNameLst>
                                          <p:attrName>style.visibility</p:attrName>
                                        </p:attrNameLst>
                                      </p:cBhvr>
                                      <p:to>
                                        <p:strVal val="visible"/>
                                      </p:to>
                                    </p:set>
                                    <p:anim calcmode="lin" valueType="num">
                                      <p:cBhvr additive="base">
                                        <p:cTn id="31" dur="500" fill="hold"/>
                                        <p:tgtEl>
                                          <p:spTgt spid="482307">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48230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482307">
                                            <p:txEl>
                                              <p:pRg st="6" end="6"/>
                                            </p:txEl>
                                          </p:spTgt>
                                        </p:tgtEl>
                                        <p:attrNameLst>
                                          <p:attrName>style.visibility</p:attrName>
                                        </p:attrNameLst>
                                      </p:cBhvr>
                                      <p:to>
                                        <p:strVal val="visible"/>
                                      </p:to>
                                    </p:set>
                                    <p:anim calcmode="lin" valueType="num">
                                      <p:cBhvr additive="base">
                                        <p:cTn id="37" dur="500" fill="hold"/>
                                        <p:tgtEl>
                                          <p:spTgt spid="482307">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48230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482307">
                                            <p:txEl>
                                              <p:pRg st="7" end="7"/>
                                            </p:txEl>
                                          </p:spTgt>
                                        </p:tgtEl>
                                        <p:attrNameLst>
                                          <p:attrName>style.visibility</p:attrName>
                                        </p:attrNameLst>
                                      </p:cBhvr>
                                      <p:to>
                                        <p:strVal val="visible"/>
                                      </p:to>
                                    </p:set>
                                    <p:anim calcmode="lin" valueType="num">
                                      <p:cBhvr additive="base">
                                        <p:cTn id="43" dur="500" fill="hold"/>
                                        <p:tgtEl>
                                          <p:spTgt spid="482307">
                                            <p:txEl>
                                              <p:pRg st="7" end="7"/>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482307">
                                            <p:txEl>
                                              <p:pRg st="7" end="7"/>
                                            </p:txEl>
                                          </p:spTgt>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482307">
                                            <p:txEl>
                                              <p:pRg st="8" end="8"/>
                                            </p:txEl>
                                          </p:spTgt>
                                        </p:tgtEl>
                                        <p:attrNameLst>
                                          <p:attrName>style.visibility</p:attrName>
                                        </p:attrNameLst>
                                      </p:cBhvr>
                                      <p:to>
                                        <p:strVal val="visible"/>
                                      </p:to>
                                    </p:set>
                                    <p:anim calcmode="lin" valueType="num">
                                      <p:cBhvr additive="base">
                                        <p:cTn id="47" dur="500" fill="hold"/>
                                        <p:tgtEl>
                                          <p:spTgt spid="482307">
                                            <p:txEl>
                                              <p:pRg st="8" end="8"/>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482307">
                                            <p:txEl>
                                              <p:pRg st="8" end="8"/>
                                            </p:txEl>
                                          </p:spTgt>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482307">
                                            <p:txEl>
                                              <p:pRg st="9" end="9"/>
                                            </p:txEl>
                                          </p:spTgt>
                                        </p:tgtEl>
                                        <p:attrNameLst>
                                          <p:attrName>style.visibility</p:attrName>
                                        </p:attrNameLst>
                                      </p:cBhvr>
                                      <p:to>
                                        <p:strVal val="visible"/>
                                      </p:to>
                                    </p:set>
                                    <p:anim calcmode="lin" valueType="num">
                                      <p:cBhvr additive="base">
                                        <p:cTn id="51" dur="500" fill="hold"/>
                                        <p:tgtEl>
                                          <p:spTgt spid="482307">
                                            <p:txEl>
                                              <p:pRg st="9" end="9"/>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482307">
                                            <p:txEl>
                                              <p:pRg st="9" end="9"/>
                                            </p:txEl>
                                          </p:spTgt>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482307">
                                            <p:txEl>
                                              <p:pRg st="10" end="10"/>
                                            </p:txEl>
                                          </p:spTgt>
                                        </p:tgtEl>
                                        <p:attrNameLst>
                                          <p:attrName>style.visibility</p:attrName>
                                        </p:attrNameLst>
                                      </p:cBhvr>
                                      <p:to>
                                        <p:strVal val="visible"/>
                                      </p:to>
                                    </p:set>
                                    <p:anim calcmode="lin" valueType="num">
                                      <p:cBhvr additive="base">
                                        <p:cTn id="55" dur="500" fill="hold"/>
                                        <p:tgtEl>
                                          <p:spTgt spid="482307">
                                            <p:txEl>
                                              <p:pRg st="10" end="10"/>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482307">
                                            <p:txEl>
                                              <p:pRg st="10" end="10"/>
                                            </p:txEl>
                                          </p:spTgt>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0"/>
                                  </p:stCondLst>
                                  <p:childTnLst>
                                    <p:set>
                                      <p:cBhvr>
                                        <p:cTn id="58" dur="1" fill="hold">
                                          <p:stCondLst>
                                            <p:cond delay="0"/>
                                          </p:stCondLst>
                                        </p:cTn>
                                        <p:tgtEl>
                                          <p:spTgt spid="482307">
                                            <p:txEl>
                                              <p:pRg st="11" end="11"/>
                                            </p:txEl>
                                          </p:spTgt>
                                        </p:tgtEl>
                                        <p:attrNameLst>
                                          <p:attrName>style.visibility</p:attrName>
                                        </p:attrNameLst>
                                      </p:cBhvr>
                                      <p:to>
                                        <p:strVal val="visible"/>
                                      </p:to>
                                    </p:set>
                                    <p:anim calcmode="lin" valueType="num">
                                      <p:cBhvr additive="base">
                                        <p:cTn id="59" dur="500" fill="hold"/>
                                        <p:tgtEl>
                                          <p:spTgt spid="482307">
                                            <p:txEl>
                                              <p:pRg st="11" end="11"/>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482307">
                                            <p:txEl>
                                              <p:pRg st="11" end="11"/>
                                            </p:txEl>
                                          </p:spTgt>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482307">
                                            <p:txEl>
                                              <p:pRg st="12" end="12"/>
                                            </p:txEl>
                                          </p:spTgt>
                                        </p:tgtEl>
                                        <p:attrNameLst>
                                          <p:attrName>style.visibility</p:attrName>
                                        </p:attrNameLst>
                                      </p:cBhvr>
                                      <p:to>
                                        <p:strVal val="visible"/>
                                      </p:to>
                                    </p:set>
                                    <p:anim calcmode="lin" valueType="num">
                                      <p:cBhvr additive="base">
                                        <p:cTn id="63" dur="500" fill="hold"/>
                                        <p:tgtEl>
                                          <p:spTgt spid="482307">
                                            <p:txEl>
                                              <p:pRg st="12" end="12"/>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482307">
                                            <p:txEl>
                                              <p:pRg st="12" end="12"/>
                                            </p:txEl>
                                          </p:spTgt>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0"/>
                                  </p:stCondLst>
                                  <p:childTnLst>
                                    <p:set>
                                      <p:cBhvr>
                                        <p:cTn id="66" dur="1" fill="hold">
                                          <p:stCondLst>
                                            <p:cond delay="0"/>
                                          </p:stCondLst>
                                        </p:cTn>
                                        <p:tgtEl>
                                          <p:spTgt spid="482307">
                                            <p:txEl>
                                              <p:pRg st="13" end="13"/>
                                            </p:txEl>
                                          </p:spTgt>
                                        </p:tgtEl>
                                        <p:attrNameLst>
                                          <p:attrName>style.visibility</p:attrName>
                                        </p:attrNameLst>
                                      </p:cBhvr>
                                      <p:to>
                                        <p:strVal val="visible"/>
                                      </p:to>
                                    </p:set>
                                    <p:anim calcmode="lin" valueType="num">
                                      <p:cBhvr additive="base">
                                        <p:cTn id="67" dur="500" fill="hold"/>
                                        <p:tgtEl>
                                          <p:spTgt spid="482307">
                                            <p:txEl>
                                              <p:pRg st="13" end="13"/>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482307">
                                            <p:txEl>
                                              <p:pRg st="13" end="1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307" grpId="0" build="p"/>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3330" name="Rectangle 2"/>
          <p:cNvSpPr>
            <a:spLocks noGrp="1" noChangeArrowheads="1"/>
          </p:cNvSpPr>
          <p:nvPr>
            <p:ph type="title"/>
          </p:nvPr>
        </p:nvSpPr>
        <p:spPr/>
        <p:txBody>
          <a:bodyPr/>
          <a:lstStyle/>
          <a:p>
            <a:r>
              <a:rPr lang="en-US"/>
              <a:t>Code for a Reader</a:t>
            </a:r>
          </a:p>
        </p:txBody>
      </p:sp>
      <p:sp>
        <p:nvSpPr>
          <p:cNvPr id="483331" name="Rectangle 3"/>
          <p:cNvSpPr>
            <a:spLocks noGrp="1" noChangeArrowheads="1"/>
          </p:cNvSpPr>
          <p:nvPr>
            <p:ph type="body" idx="1"/>
          </p:nvPr>
        </p:nvSpPr>
        <p:spPr>
          <a:xfrm>
            <a:off x="1981200" y="762000"/>
            <a:ext cx="8382000" cy="5791200"/>
          </a:xfrm>
        </p:spPr>
        <p:txBody>
          <a:bodyPr/>
          <a:lstStyle/>
          <a:p>
            <a:pPr>
              <a:buNone/>
              <a:tabLst>
                <a:tab pos="576263" algn="l"/>
                <a:tab pos="914400" algn="l"/>
                <a:tab pos="1252538" algn="l"/>
                <a:tab pos="1603375" algn="l"/>
                <a:tab pos="4233863" algn="l"/>
              </a:tabLst>
            </a:pPr>
            <a:r>
              <a:rPr lang="en-US" sz="2000" dirty="0">
                <a:latin typeface="Courier New" pitchFamily="49" charset="0"/>
              </a:rPr>
              <a:t>	Reader() {</a:t>
            </a:r>
            <a:br>
              <a:rPr lang="en-US" sz="2000" dirty="0">
                <a:latin typeface="Courier New" pitchFamily="49" charset="0"/>
              </a:rPr>
            </a:br>
            <a:r>
              <a:rPr lang="en-US" sz="2000" dirty="0">
                <a:latin typeface="Courier New" pitchFamily="49" charset="0"/>
              </a:rPr>
              <a:t>	// First check self into system</a:t>
            </a:r>
            <a:br>
              <a:rPr lang="en-US" sz="2000" dirty="0">
                <a:latin typeface="Courier New" pitchFamily="49" charset="0"/>
              </a:rPr>
            </a:br>
            <a:r>
              <a:rPr lang="en-US" sz="2000" dirty="0">
                <a:latin typeface="Courier New" pitchFamily="49" charset="0"/>
              </a:rPr>
              <a:t>	</a:t>
            </a:r>
            <a:r>
              <a:rPr lang="en-US" sz="2000" dirty="0" err="1">
                <a:latin typeface="Courier New" pitchFamily="49" charset="0"/>
              </a:rPr>
              <a:t>lock.Acquire</a:t>
            </a:r>
            <a:r>
              <a:rPr lang="en-US" sz="2000" dirty="0">
                <a:latin typeface="Courier New" pitchFamily="49" charset="0"/>
              </a:rPr>
              <a:t>();</a:t>
            </a:r>
          </a:p>
          <a:p>
            <a:pPr>
              <a:buNone/>
              <a:tabLst>
                <a:tab pos="576263" algn="l"/>
                <a:tab pos="914400" algn="l"/>
                <a:tab pos="1252538" algn="l"/>
                <a:tab pos="1603375" algn="l"/>
                <a:tab pos="4233863" algn="l"/>
              </a:tabLst>
            </a:pPr>
            <a:r>
              <a:rPr lang="en-US" sz="2000" dirty="0">
                <a:latin typeface="Courier New" pitchFamily="49" charset="0"/>
              </a:rPr>
              <a:t>		while ((AW + WW) &gt; 0) {	</a:t>
            </a:r>
            <a:r>
              <a:rPr lang="en-US" sz="2000" dirty="0">
                <a:solidFill>
                  <a:schemeClr val="accent2"/>
                </a:solidFill>
                <a:latin typeface="Courier New" pitchFamily="49" charset="0"/>
              </a:rPr>
              <a:t>// Is it safe to read?</a:t>
            </a:r>
            <a:br>
              <a:rPr lang="en-US" sz="2000" dirty="0">
                <a:latin typeface="Courier New" pitchFamily="49" charset="0"/>
              </a:rPr>
            </a:br>
            <a:r>
              <a:rPr lang="en-US" sz="2000" dirty="0">
                <a:latin typeface="Courier New" pitchFamily="49" charset="0"/>
              </a:rPr>
              <a:t>		WR++;	</a:t>
            </a:r>
            <a:r>
              <a:rPr lang="en-US" sz="2000" dirty="0">
                <a:solidFill>
                  <a:schemeClr val="accent2"/>
                </a:solidFill>
                <a:latin typeface="Courier New" pitchFamily="49" charset="0"/>
              </a:rPr>
              <a:t>// No. Writers exist</a:t>
            </a:r>
            <a:br>
              <a:rPr lang="en-US" sz="2000" dirty="0">
                <a:latin typeface="Courier New" pitchFamily="49" charset="0"/>
              </a:rPr>
            </a:br>
            <a:r>
              <a:rPr lang="en-US" sz="2000" dirty="0">
                <a:latin typeface="Courier New" pitchFamily="49" charset="0"/>
              </a:rPr>
              <a:t>		</a:t>
            </a:r>
            <a:r>
              <a:rPr lang="en-US" sz="2000" dirty="0" err="1">
                <a:latin typeface="Courier New" pitchFamily="49" charset="0"/>
              </a:rPr>
              <a:t>okToRead.wait</a:t>
            </a:r>
            <a:r>
              <a:rPr lang="en-US" sz="2000" dirty="0">
                <a:latin typeface="Courier New" pitchFamily="49" charset="0"/>
              </a:rPr>
              <a:t>(&amp;lock);	</a:t>
            </a:r>
            <a:r>
              <a:rPr lang="en-US" sz="2000" dirty="0">
                <a:solidFill>
                  <a:schemeClr val="accent2"/>
                </a:solidFill>
                <a:latin typeface="Courier New" pitchFamily="49" charset="0"/>
              </a:rPr>
              <a:t>// Sleep on </a:t>
            </a:r>
            <a:r>
              <a:rPr lang="en-US" sz="2000" dirty="0" err="1">
                <a:solidFill>
                  <a:schemeClr val="accent2"/>
                </a:solidFill>
                <a:latin typeface="Courier New" pitchFamily="49" charset="0"/>
              </a:rPr>
              <a:t>cond</a:t>
            </a:r>
            <a:r>
              <a:rPr lang="en-US" sz="2000" dirty="0">
                <a:solidFill>
                  <a:schemeClr val="accent2"/>
                </a:solidFill>
                <a:latin typeface="Courier New" pitchFamily="49" charset="0"/>
              </a:rPr>
              <a:t> </a:t>
            </a:r>
            <a:r>
              <a:rPr lang="en-US" sz="2000" dirty="0" err="1">
                <a:solidFill>
                  <a:schemeClr val="accent2"/>
                </a:solidFill>
                <a:latin typeface="Courier New" pitchFamily="49" charset="0"/>
              </a:rPr>
              <a:t>var</a:t>
            </a:r>
            <a:br>
              <a:rPr lang="en-US" sz="2000" dirty="0">
                <a:latin typeface="Courier New" pitchFamily="49" charset="0"/>
              </a:rPr>
            </a:br>
            <a:r>
              <a:rPr lang="en-US" sz="2000" dirty="0">
                <a:latin typeface="Courier New" pitchFamily="49" charset="0"/>
              </a:rPr>
              <a:t>		WR--;	</a:t>
            </a:r>
            <a:r>
              <a:rPr lang="en-US" sz="2000" dirty="0">
                <a:solidFill>
                  <a:schemeClr val="accent2"/>
                </a:solidFill>
                <a:latin typeface="Courier New" pitchFamily="49" charset="0"/>
              </a:rPr>
              <a:t>// No longer waiting</a:t>
            </a:r>
            <a:br>
              <a:rPr lang="en-US" sz="2000" dirty="0">
                <a:latin typeface="Courier New" pitchFamily="49" charset="0"/>
              </a:rPr>
            </a:br>
            <a:r>
              <a:rPr lang="en-US" sz="2000" dirty="0">
                <a:latin typeface="Courier New" pitchFamily="49" charset="0"/>
              </a:rPr>
              <a:t>	}</a:t>
            </a:r>
          </a:p>
          <a:p>
            <a:pPr>
              <a:buNone/>
              <a:tabLst>
                <a:tab pos="576263" algn="l"/>
                <a:tab pos="914400" algn="l"/>
                <a:tab pos="1252538" algn="l"/>
                <a:tab pos="1603375" algn="l"/>
                <a:tab pos="4233863" algn="l"/>
              </a:tabLst>
            </a:pPr>
            <a:r>
              <a:rPr lang="en-US" sz="2000" dirty="0">
                <a:latin typeface="Courier New" pitchFamily="49" charset="0"/>
              </a:rPr>
              <a:t>		AR++;		</a:t>
            </a:r>
            <a:r>
              <a:rPr lang="en-US" sz="2000" dirty="0">
                <a:solidFill>
                  <a:schemeClr val="accent2"/>
                </a:solidFill>
                <a:latin typeface="Courier New" pitchFamily="49" charset="0"/>
              </a:rPr>
              <a:t>// Now we are active!</a:t>
            </a:r>
            <a:br>
              <a:rPr lang="en-US" sz="2000" dirty="0">
                <a:latin typeface="Courier New" pitchFamily="49" charset="0"/>
              </a:rPr>
            </a:br>
            <a:r>
              <a:rPr lang="en-US" sz="2000" dirty="0">
                <a:latin typeface="Courier New" pitchFamily="49" charset="0"/>
              </a:rPr>
              <a:t>	</a:t>
            </a:r>
            <a:r>
              <a:rPr lang="en-US" sz="2000" dirty="0" err="1">
                <a:latin typeface="Courier New" pitchFamily="49" charset="0"/>
              </a:rPr>
              <a:t>lock.Release</a:t>
            </a:r>
            <a:r>
              <a:rPr lang="en-US" sz="2000" dirty="0">
                <a:latin typeface="Courier New" pitchFamily="49" charset="0"/>
              </a:rPr>
              <a:t>();</a:t>
            </a:r>
          </a:p>
          <a:p>
            <a:pPr>
              <a:buNone/>
              <a:tabLst>
                <a:tab pos="576263" algn="l"/>
                <a:tab pos="914400" algn="l"/>
                <a:tab pos="1252538" algn="l"/>
                <a:tab pos="1603375" algn="l"/>
                <a:tab pos="4233863" algn="l"/>
              </a:tabLst>
            </a:pPr>
            <a:r>
              <a:rPr lang="en-US" sz="2000" dirty="0">
                <a:latin typeface="Courier New" pitchFamily="49" charset="0"/>
              </a:rPr>
              <a:t>	</a:t>
            </a:r>
            <a:r>
              <a:rPr lang="en-US" sz="2000" dirty="0">
                <a:solidFill>
                  <a:schemeClr val="hlink"/>
                </a:solidFill>
                <a:latin typeface="Courier New" pitchFamily="49" charset="0"/>
              </a:rPr>
              <a:t>	// Perform actual read-only access</a:t>
            </a:r>
            <a:br>
              <a:rPr lang="en-US" sz="2000" dirty="0">
                <a:solidFill>
                  <a:schemeClr val="hlink"/>
                </a:solidFill>
                <a:latin typeface="Courier New" pitchFamily="49" charset="0"/>
              </a:rPr>
            </a:br>
            <a:r>
              <a:rPr lang="en-US" sz="2000" dirty="0">
                <a:solidFill>
                  <a:schemeClr val="hlink"/>
                </a:solidFill>
                <a:latin typeface="Courier New" pitchFamily="49" charset="0"/>
              </a:rPr>
              <a:t>	</a:t>
            </a:r>
            <a:r>
              <a:rPr lang="en-US" sz="2000" dirty="0" err="1">
                <a:solidFill>
                  <a:schemeClr val="hlink"/>
                </a:solidFill>
                <a:latin typeface="Courier New" pitchFamily="49" charset="0"/>
              </a:rPr>
              <a:t>AccessDatabase</a:t>
            </a:r>
            <a:r>
              <a:rPr lang="en-US" sz="2000" dirty="0">
                <a:solidFill>
                  <a:schemeClr val="hlink"/>
                </a:solidFill>
                <a:latin typeface="Courier New" pitchFamily="49" charset="0"/>
              </a:rPr>
              <a:t>(</a:t>
            </a:r>
            <a:r>
              <a:rPr lang="en-US" sz="2000" dirty="0" err="1">
                <a:solidFill>
                  <a:schemeClr val="hlink"/>
                </a:solidFill>
                <a:latin typeface="Courier New" pitchFamily="49" charset="0"/>
              </a:rPr>
              <a:t>ReadOnly</a:t>
            </a:r>
            <a:r>
              <a:rPr lang="en-US" sz="2000" dirty="0">
                <a:solidFill>
                  <a:schemeClr val="hlink"/>
                </a:solidFill>
                <a:latin typeface="Courier New" pitchFamily="49" charset="0"/>
              </a:rPr>
              <a:t>);</a:t>
            </a:r>
          </a:p>
          <a:p>
            <a:pPr>
              <a:buNone/>
              <a:tabLst>
                <a:tab pos="576263" algn="l"/>
                <a:tab pos="914400" algn="l"/>
                <a:tab pos="1252538" algn="l"/>
                <a:tab pos="1603375" algn="l"/>
                <a:tab pos="4233863" algn="l"/>
              </a:tabLst>
            </a:pPr>
            <a:r>
              <a:rPr lang="en-US" sz="2000" dirty="0">
                <a:latin typeface="Courier New" pitchFamily="49" charset="0"/>
              </a:rPr>
              <a:t>		// Now, check out of system</a:t>
            </a:r>
            <a:br>
              <a:rPr lang="en-US" sz="2000" dirty="0">
                <a:latin typeface="Courier New" pitchFamily="49" charset="0"/>
              </a:rPr>
            </a:br>
            <a:r>
              <a:rPr lang="en-US" sz="2000" dirty="0">
                <a:latin typeface="Courier New" pitchFamily="49" charset="0"/>
              </a:rPr>
              <a:t>	</a:t>
            </a:r>
            <a:r>
              <a:rPr lang="en-US" sz="2000" dirty="0" err="1">
                <a:latin typeface="Courier New" pitchFamily="49" charset="0"/>
              </a:rPr>
              <a:t>lock.Acquire</a:t>
            </a:r>
            <a:r>
              <a:rPr lang="en-US" sz="2000" dirty="0">
                <a:latin typeface="Courier New" pitchFamily="49" charset="0"/>
              </a:rPr>
              <a:t>();</a:t>
            </a:r>
            <a:br>
              <a:rPr lang="en-US" sz="2000" dirty="0">
                <a:latin typeface="Courier New" pitchFamily="49" charset="0"/>
              </a:rPr>
            </a:br>
            <a:r>
              <a:rPr lang="en-US" sz="2000" dirty="0">
                <a:latin typeface="Courier New" pitchFamily="49" charset="0"/>
              </a:rPr>
              <a:t>	AR--;		</a:t>
            </a:r>
            <a:r>
              <a:rPr lang="en-US" sz="2000" dirty="0">
                <a:solidFill>
                  <a:schemeClr val="accent2"/>
                </a:solidFill>
                <a:latin typeface="Courier New" pitchFamily="49" charset="0"/>
              </a:rPr>
              <a:t>// No longer active</a:t>
            </a:r>
            <a:br>
              <a:rPr lang="en-US" sz="2000" dirty="0">
                <a:latin typeface="Courier New" pitchFamily="49" charset="0"/>
              </a:rPr>
            </a:br>
            <a:r>
              <a:rPr lang="en-US" sz="2000" dirty="0">
                <a:latin typeface="Courier New" pitchFamily="49" charset="0"/>
              </a:rPr>
              <a:t>	if (AR == 0 &amp;&amp; WW &gt; 0)	</a:t>
            </a:r>
            <a:r>
              <a:rPr lang="en-US" sz="2000" dirty="0">
                <a:solidFill>
                  <a:schemeClr val="accent2"/>
                </a:solidFill>
                <a:latin typeface="Courier New" pitchFamily="49" charset="0"/>
              </a:rPr>
              <a:t>// No other active readers</a:t>
            </a:r>
            <a:br>
              <a:rPr lang="en-US" sz="2000" dirty="0">
                <a:latin typeface="Courier New" pitchFamily="49" charset="0"/>
              </a:rPr>
            </a:br>
            <a:r>
              <a:rPr lang="en-US" sz="2000" dirty="0">
                <a:latin typeface="Courier New" pitchFamily="49" charset="0"/>
              </a:rPr>
              <a:t>		</a:t>
            </a:r>
            <a:r>
              <a:rPr lang="en-US" sz="2000" dirty="0" err="1">
                <a:latin typeface="Courier New" pitchFamily="49" charset="0"/>
              </a:rPr>
              <a:t>okToWrite.signal</a:t>
            </a:r>
            <a:r>
              <a:rPr lang="en-US" sz="2000" dirty="0">
                <a:latin typeface="Courier New" pitchFamily="49" charset="0"/>
              </a:rPr>
              <a:t>();	</a:t>
            </a:r>
            <a:r>
              <a:rPr lang="en-US" sz="2000" dirty="0">
                <a:solidFill>
                  <a:schemeClr val="accent2"/>
                </a:solidFill>
                <a:latin typeface="Courier New" pitchFamily="49" charset="0"/>
              </a:rPr>
              <a:t>// Wake up one writer</a:t>
            </a:r>
            <a:br>
              <a:rPr lang="en-US" sz="2000" dirty="0">
                <a:latin typeface="Courier New" pitchFamily="49" charset="0"/>
              </a:rPr>
            </a:br>
            <a:r>
              <a:rPr lang="en-US" sz="2000" dirty="0">
                <a:latin typeface="Courier New" pitchFamily="49" charset="0"/>
              </a:rPr>
              <a:t>	</a:t>
            </a:r>
            <a:r>
              <a:rPr lang="en-US" sz="2000" dirty="0" err="1">
                <a:latin typeface="Courier New" pitchFamily="49" charset="0"/>
              </a:rPr>
              <a:t>lock.Release</a:t>
            </a:r>
            <a:r>
              <a:rPr lang="en-US" sz="2000" dirty="0">
                <a:latin typeface="Courier New" pitchFamily="49" charset="0"/>
              </a:rPr>
              <a:t>();</a:t>
            </a:r>
            <a:br>
              <a:rPr lang="en-US" sz="2000" dirty="0">
                <a:latin typeface="Courier New" pitchFamily="49" charset="0"/>
              </a:rPr>
            </a:br>
            <a:r>
              <a:rPr lang="en-US" sz="2000" dirty="0">
                <a:latin typeface="Courier New" pitchFamily="49" charset="0"/>
              </a:rPr>
              <a:t>}</a:t>
            </a:r>
            <a:endParaRPr lang="en-US" dirty="0"/>
          </a:p>
        </p:txBody>
      </p:sp>
      <p:sp>
        <p:nvSpPr>
          <p:cNvPr id="483332" name="AutoShape 4"/>
          <p:cNvSpPr>
            <a:spLocks noChangeArrowheads="1"/>
          </p:cNvSpPr>
          <p:nvPr/>
        </p:nvSpPr>
        <p:spPr bwMode="auto">
          <a:xfrm>
            <a:off x="5181602" y="2895601"/>
            <a:ext cx="2307771" cy="689429"/>
          </a:xfrm>
          <a:prstGeom prst="wedgeRoundRectCallout">
            <a:avLst>
              <a:gd name="adj1" fmla="val -60054"/>
              <a:gd name="adj2" fmla="val 42948"/>
              <a:gd name="adj3" fmla="val 16667"/>
            </a:avLst>
          </a:prstGeom>
          <a:solidFill>
            <a:srgbClr val="FF66CC"/>
          </a:solidFill>
          <a:ln w="38100" algn="ctr">
            <a:solidFill>
              <a:schemeClr val="tx1"/>
            </a:solidFill>
            <a:miter lim="800000"/>
            <a:headEnd/>
            <a:tailEnd/>
          </a:ln>
          <a:effectLst/>
        </p:spPr>
        <p:txBody>
          <a:bodyPr anchor="ctr"/>
          <a:lstStyle/>
          <a:p>
            <a:pPr algn="ctr"/>
            <a:r>
              <a:rPr lang="en-US" dirty="0">
                <a:solidFill>
                  <a:srgbClr val="000000"/>
                </a:solidFill>
                <a:latin typeface="Comic Sans MS" pitchFamily="66" charset="0"/>
                <a:ea typeface="+mn-ea"/>
                <a:cs typeface="+mn-cs"/>
              </a:rPr>
              <a:t>Why Release the Lock here? </a:t>
            </a:r>
          </a:p>
        </p:txBody>
      </p:sp>
      <p:sp>
        <p:nvSpPr>
          <p:cNvPr id="5" name="Slide Number Placeholder 3"/>
          <p:cNvSpPr txBox="1">
            <a:spLocks/>
          </p:cNvSpPr>
          <p:nvPr/>
        </p:nvSpPr>
        <p:spPr>
          <a:xfrm>
            <a:off x="8775700" y="6400800"/>
            <a:ext cx="2133600" cy="457200"/>
          </a:xfrm>
          <a:prstGeom prst="rect">
            <a:avLst/>
          </a:prstGeom>
        </p:spPr>
        <p:txBody>
          <a:bodyPr/>
          <a:lstStyle/>
          <a:p>
            <a:pPr algn="ctr">
              <a:defRPr/>
            </a:pPr>
            <a:fld id="{78997615-6873-405D-B80D-4D52F6DDA5E8}" type="slidenum">
              <a:rPr lang="en-US" altLang="zh-CN" b="0">
                <a:solidFill>
                  <a:srgbClr val="000000"/>
                </a:solidFill>
                <a:latin typeface="Times New Roman" pitchFamily="18" charset="0"/>
                <a:ea typeface="+mn-ea"/>
                <a:cs typeface="+mn-cs"/>
              </a:rPr>
              <a:pPr algn="ctr">
                <a:defRPr/>
              </a:pPr>
              <a:t>74</a:t>
            </a:fld>
            <a:endParaRPr lang="en-US" altLang="zh-CN" b="0" dirty="0">
              <a:solidFill>
                <a:srgbClr val="000000"/>
              </a:solidFill>
              <a:latin typeface="Times New Roman" pitchFamily="18" charset="0"/>
              <a:ea typeface="+mn-ea"/>
              <a:cs typeface="+mn-cs"/>
            </a:endParaRPr>
          </a:p>
        </p:txBody>
      </p:sp>
      <p:sp>
        <p:nvSpPr>
          <p:cNvPr id="6" name="AutoShape 4"/>
          <p:cNvSpPr>
            <a:spLocks noChangeArrowheads="1"/>
          </p:cNvSpPr>
          <p:nvPr/>
        </p:nvSpPr>
        <p:spPr bwMode="auto">
          <a:xfrm>
            <a:off x="5524500" y="152400"/>
            <a:ext cx="2438400" cy="1219200"/>
          </a:xfrm>
          <a:prstGeom prst="wedgeRoundRectCallout">
            <a:avLst>
              <a:gd name="adj1" fmla="val -41602"/>
              <a:gd name="adj2" fmla="val 77472"/>
              <a:gd name="adj3" fmla="val 16667"/>
            </a:avLst>
          </a:prstGeom>
          <a:solidFill>
            <a:srgbClr val="FF66CC"/>
          </a:solidFill>
          <a:ln w="38100" algn="ctr">
            <a:solidFill>
              <a:schemeClr val="tx1"/>
            </a:solidFill>
            <a:miter lim="800000"/>
            <a:headEnd/>
            <a:tailEnd/>
          </a:ln>
          <a:effectLst/>
        </p:spPr>
        <p:txBody>
          <a:bodyPr anchor="ctr"/>
          <a:lstStyle/>
          <a:p>
            <a:pPr algn="ctr"/>
            <a:r>
              <a:rPr lang="en-US" dirty="0">
                <a:solidFill>
                  <a:srgbClr val="000000"/>
                </a:solidFill>
                <a:latin typeface="Comic Sans MS" pitchFamily="66" charset="0"/>
                <a:ea typeface="+mn-ea"/>
                <a:cs typeface="+mn-cs"/>
              </a:rPr>
              <a:t>This gives writer preference: if WW&gt;0, don’t let reader get in </a:t>
            </a:r>
          </a:p>
        </p:txBody>
      </p:sp>
      <p:sp>
        <p:nvSpPr>
          <p:cNvPr id="7" name="Rectangle 6"/>
          <p:cNvSpPr/>
          <p:nvPr/>
        </p:nvSpPr>
        <p:spPr>
          <a:xfrm>
            <a:off x="5026647" y="3511034"/>
            <a:ext cx="3942106"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lgn="ctr"/>
            <a:r>
              <a:rPr lang="en-US" dirty="0">
                <a:solidFill>
                  <a:srgbClr val="000000"/>
                </a:solidFill>
                <a:latin typeface="Comic Sans MS" pitchFamily="66" charset="0"/>
              </a:rPr>
              <a:t>To allow multiple readers to read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33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332" grpId="0" animBg="1"/>
      <p:bldP spid="6" grpId="0" animBg="1"/>
      <p:bldP spid="7" grpId="0" animBg="1"/>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4355" name="Rectangle 3"/>
          <p:cNvSpPr>
            <a:spLocks noGrp="1" noChangeArrowheads="1"/>
          </p:cNvSpPr>
          <p:nvPr>
            <p:ph type="body" idx="1"/>
          </p:nvPr>
        </p:nvSpPr>
        <p:spPr>
          <a:xfrm>
            <a:off x="1600200" y="685800"/>
            <a:ext cx="8915400" cy="5943600"/>
          </a:xfrm>
        </p:spPr>
        <p:txBody>
          <a:bodyPr/>
          <a:lstStyle/>
          <a:p>
            <a:pPr>
              <a:lnSpc>
                <a:spcPct val="80000"/>
              </a:lnSpc>
              <a:buNone/>
              <a:tabLst>
                <a:tab pos="576263" algn="l"/>
                <a:tab pos="914400" algn="l"/>
                <a:tab pos="1252538" algn="l"/>
                <a:tab pos="1603375" algn="l"/>
                <a:tab pos="4171950" algn="l"/>
              </a:tabLst>
            </a:pPr>
            <a:r>
              <a:rPr lang="en-US" sz="2000" dirty="0">
                <a:latin typeface="Courier New" pitchFamily="49" charset="0"/>
              </a:rPr>
              <a:t>	Writer() {</a:t>
            </a:r>
            <a:br>
              <a:rPr lang="en-US" sz="2000" dirty="0">
                <a:latin typeface="Courier New" pitchFamily="49" charset="0"/>
              </a:rPr>
            </a:br>
            <a:r>
              <a:rPr lang="en-US" sz="2000" dirty="0">
                <a:latin typeface="Courier New" pitchFamily="49" charset="0"/>
              </a:rPr>
              <a:t>	// First check self into system</a:t>
            </a:r>
            <a:br>
              <a:rPr lang="en-US" sz="2000" dirty="0">
                <a:latin typeface="Courier New" pitchFamily="49" charset="0"/>
              </a:rPr>
            </a:br>
            <a:r>
              <a:rPr lang="en-US" sz="2000" dirty="0">
                <a:latin typeface="Courier New" pitchFamily="49" charset="0"/>
              </a:rPr>
              <a:t>	</a:t>
            </a:r>
            <a:r>
              <a:rPr lang="en-US" sz="2000" dirty="0" err="1">
                <a:latin typeface="Courier New" pitchFamily="49" charset="0"/>
              </a:rPr>
              <a:t>lock.Acquire</a:t>
            </a:r>
            <a:r>
              <a:rPr lang="en-US" sz="2000" dirty="0">
                <a:latin typeface="Courier New" pitchFamily="49" charset="0"/>
              </a:rPr>
              <a:t>();</a:t>
            </a:r>
          </a:p>
          <a:p>
            <a:pPr>
              <a:lnSpc>
                <a:spcPct val="80000"/>
              </a:lnSpc>
              <a:buNone/>
              <a:tabLst>
                <a:tab pos="576263" algn="l"/>
                <a:tab pos="914400" algn="l"/>
                <a:tab pos="1252538" algn="l"/>
                <a:tab pos="1603375" algn="l"/>
                <a:tab pos="4171950" algn="l"/>
              </a:tabLst>
            </a:pPr>
            <a:r>
              <a:rPr lang="en-US" sz="2000" dirty="0">
                <a:latin typeface="Courier New" pitchFamily="49" charset="0"/>
              </a:rPr>
              <a:t>		while ((AW + AR) &gt; 0) {	</a:t>
            </a:r>
            <a:r>
              <a:rPr lang="en-US" sz="2000" dirty="0">
                <a:solidFill>
                  <a:schemeClr val="accent2"/>
                </a:solidFill>
                <a:latin typeface="Courier New" pitchFamily="49" charset="0"/>
              </a:rPr>
              <a:t>// Is it safe to write?</a:t>
            </a:r>
            <a:br>
              <a:rPr lang="en-US" sz="2000" dirty="0">
                <a:latin typeface="Courier New" pitchFamily="49" charset="0"/>
              </a:rPr>
            </a:br>
            <a:r>
              <a:rPr lang="en-US" sz="2000" dirty="0">
                <a:latin typeface="Courier New" pitchFamily="49" charset="0"/>
              </a:rPr>
              <a:t>		WW++;	</a:t>
            </a:r>
            <a:r>
              <a:rPr lang="en-US" sz="2000" dirty="0">
                <a:solidFill>
                  <a:schemeClr val="accent2"/>
                </a:solidFill>
                <a:latin typeface="Courier New" pitchFamily="49" charset="0"/>
              </a:rPr>
              <a:t>// No. Active users exist</a:t>
            </a:r>
            <a:br>
              <a:rPr lang="en-US" sz="2000" dirty="0">
                <a:latin typeface="Courier New" pitchFamily="49" charset="0"/>
              </a:rPr>
            </a:br>
            <a:r>
              <a:rPr lang="en-US" sz="2000" dirty="0">
                <a:latin typeface="Courier New" pitchFamily="49" charset="0"/>
              </a:rPr>
              <a:t>		</a:t>
            </a:r>
            <a:r>
              <a:rPr lang="en-US" sz="2000" dirty="0" err="1">
                <a:latin typeface="Courier New" pitchFamily="49" charset="0"/>
              </a:rPr>
              <a:t>okToWrite.wait</a:t>
            </a:r>
            <a:r>
              <a:rPr lang="en-US" sz="2000" dirty="0">
                <a:latin typeface="Courier New" pitchFamily="49" charset="0"/>
              </a:rPr>
              <a:t>(&amp;lock);	</a:t>
            </a:r>
            <a:r>
              <a:rPr lang="en-US" sz="2000" dirty="0">
                <a:solidFill>
                  <a:schemeClr val="accent2"/>
                </a:solidFill>
                <a:latin typeface="Courier New" pitchFamily="49" charset="0"/>
              </a:rPr>
              <a:t>// Sleep on </a:t>
            </a:r>
            <a:r>
              <a:rPr lang="en-US" sz="2000" dirty="0" err="1">
                <a:solidFill>
                  <a:schemeClr val="accent2"/>
                </a:solidFill>
                <a:latin typeface="Courier New" pitchFamily="49" charset="0"/>
              </a:rPr>
              <a:t>cond</a:t>
            </a:r>
            <a:r>
              <a:rPr lang="en-US" sz="2000" dirty="0">
                <a:solidFill>
                  <a:schemeClr val="accent2"/>
                </a:solidFill>
                <a:latin typeface="Courier New" pitchFamily="49" charset="0"/>
              </a:rPr>
              <a:t> </a:t>
            </a:r>
            <a:r>
              <a:rPr lang="en-US" sz="2000" dirty="0" err="1">
                <a:solidFill>
                  <a:schemeClr val="accent2"/>
                </a:solidFill>
                <a:latin typeface="Courier New" pitchFamily="49" charset="0"/>
              </a:rPr>
              <a:t>var</a:t>
            </a:r>
            <a:br>
              <a:rPr lang="en-US" sz="2000" dirty="0">
                <a:latin typeface="Courier New" pitchFamily="49" charset="0"/>
              </a:rPr>
            </a:br>
            <a:r>
              <a:rPr lang="en-US" sz="2000" dirty="0">
                <a:latin typeface="Courier New" pitchFamily="49" charset="0"/>
              </a:rPr>
              <a:t>		WW--;	</a:t>
            </a:r>
            <a:r>
              <a:rPr lang="en-US" sz="2000" dirty="0">
                <a:solidFill>
                  <a:schemeClr val="accent2"/>
                </a:solidFill>
                <a:latin typeface="Courier New" pitchFamily="49" charset="0"/>
              </a:rPr>
              <a:t>// No longer waiting</a:t>
            </a:r>
            <a:br>
              <a:rPr lang="en-US" sz="2000" dirty="0">
                <a:latin typeface="Courier New" pitchFamily="49" charset="0"/>
              </a:rPr>
            </a:br>
            <a:r>
              <a:rPr lang="en-US" sz="2000" dirty="0">
                <a:latin typeface="Courier New" pitchFamily="49" charset="0"/>
              </a:rPr>
              <a:t>	}</a:t>
            </a:r>
          </a:p>
          <a:p>
            <a:pPr>
              <a:lnSpc>
                <a:spcPct val="80000"/>
              </a:lnSpc>
              <a:buNone/>
              <a:tabLst>
                <a:tab pos="576263" algn="l"/>
                <a:tab pos="914400" algn="l"/>
                <a:tab pos="1252538" algn="l"/>
                <a:tab pos="1603375" algn="l"/>
                <a:tab pos="4171950" algn="l"/>
              </a:tabLst>
            </a:pPr>
            <a:r>
              <a:rPr lang="en-US" sz="2000" dirty="0">
                <a:latin typeface="Courier New" pitchFamily="49" charset="0"/>
              </a:rPr>
              <a:t>		AW++;		</a:t>
            </a:r>
            <a:r>
              <a:rPr lang="en-US" sz="2000" dirty="0">
                <a:solidFill>
                  <a:schemeClr val="accent2"/>
                </a:solidFill>
                <a:latin typeface="Courier New" pitchFamily="49" charset="0"/>
              </a:rPr>
              <a:t>// Now we are active!</a:t>
            </a:r>
            <a:br>
              <a:rPr lang="en-US" sz="2000" dirty="0">
                <a:latin typeface="Courier New" pitchFamily="49" charset="0"/>
              </a:rPr>
            </a:br>
            <a:r>
              <a:rPr lang="en-US" sz="2000" dirty="0">
                <a:latin typeface="Courier New" pitchFamily="49" charset="0"/>
              </a:rPr>
              <a:t>	</a:t>
            </a:r>
            <a:r>
              <a:rPr lang="en-US" sz="2000" dirty="0" err="1">
                <a:latin typeface="Courier New" pitchFamily="49" charset="0"/>
              </a:rPr>
              <a:t>lock.release</a:t>
            </a:r>
            <a:r>
              <a:rPr lang="en-US" sz="2000" dirty="0">
                <a:latin typeface="Courier New" pitchFamily="49" charset="0"/>
              </a:rPr>
              <a:t>();</a:t>
            </a:r>
          </a:p>
          <a:p>
            <a:pPr>
              <a:lnSpc>
                <a:spcPct val="80000"/>
              </a:lnSpc>
              <a:buNone/>
              <a:tabLst>
                <a:tab pos="576263" algn="l"/>
                <a:tab pos="914400" algn="l"/>
                <a:tab pos="1252538" algn="l"/>
                <a:tab pos="1603375" algn="l"/>
                <a:tab pos="4171950" algn="l"/>
              </a:tabLst>
            </a:pPr>
            <a:r>
              <a:rPr lang="en-US" sz="2000" dirty="0">
                <a:latin typeface="Courier New" pitchFamily="49" charset="0"/>
              </a:rPr>
              <a:t>	</a:t>
            </a:r>
            <a:r>
              <a:rPr lang="en-US" sz="2000" dirty="0">
                <a:solidFill>
                  <a:schemeClr val="hlink"/>
                </a:solidFill>
                <a:latin typeface="Courier New" pitchFamily="49" charset="0"/>
              </a:rPr>
              <a:t>	// Perform actual read/write access</a:t>
            </a:r>
            <a:br>
              <a:rPr lang="en-US" sz="2000" dirty="0">
                <a:solidFill>
                  <a:schemeClr val="hlink"/>
                </a:solidFill>
                <a:latin typeface="Courier New" pitchFamily="49" charset="0"/>
              </a:rPr>
            </a:br>
            <a:r>
              <a:rPr lang="en-US" sz="2000" dirty="0">
                <a:solidFill>
                  <a:schemeClr val="hlink"/>
                </a:solidFill>
                <a:latin typeface="Courier New" pitchFamily="49" charset="0"/>
              </a:rPr>
              <a:t>	</a:t>
            </a:r>
            <a:r>
              <a:rPr lang="en-US" sz="2000" dirty="0" err="1">
                <a:solidFill>
                  <a:schemeClr val="hlink"/>
                </a:solidFill>
                <a:latin typeface="Courier New" pitchFamily="49" charset="0"/>
              </a:rPr>
              <a:t>AccessDatabase</a:t>
            </a:r>
            <a:r>
              <a:rPr lang="en-US" sz="2000" dirty="0">
                <a:solidFill>
                  <a:schemeClr val="hlink"/>
                </a:solidFill>
                <a:latin typeface="Courier New" pitchFamily="49" charset="0"/>
              </a:rPr>
              <a:t>(</a:t>
            </a:r>
            <a:r>
              <a:rPr lang="en-US" sz="2000" dirty="0" err="1">
                <a:solidFill>
                  <a:schemeClr val="hlink"/>
                </a:solidFill>
                <a:latin typeface="Courier New" pitchFamily="49" charset="0"/>
              </a:rPr>
              <a:t>ReadWrite</a:t>
            </a:r>
            <a:r>
              <a:rPr lang="en-US" sz="2000" dirty="0">
                <a:solidFill>
                  <a:schemeClr val="hlink"/>
                </a:solidFill>
                <a:latin typeface="Courier New" pitchFamily="49" charset="0"/>
              </a:rPr>
              <a:t>);</a:t>
            </a:r>
          </a:p>
          <a:p>
            <a:pPr>
              <a:lnSpc>
                <a:spcPct val="80000"/>
              </a:lnSpc>
              <a:buNone/>
              <a:tabLst>
                <a:tab pos="576263" algn="l"/>
                <a:tab pos="914400" algn="l"/>
                <a:tab pos="1252538" algn="l"/>
                <a:tab pos="1603375" algn="l"/>
                <a:tab pos="4171950" algn="l"/>
              </a:tabLst>
            </a:pPr>
            <a:r>
              <a:rPr lang="en-US" sz="2000" dirty="0">
                <a:latin typeface="Courier New" pitchFamily="49" charset="0"/>
              </a:rPr>
              <a:t>		// Now, check out of system</a:t>
            </a:r>
            <a:br>
              <a:rPr lang="en-US" sz="2000" dirty="0">
                <a:latin typeface="Courier New" pitchFamily="49" charset="0"/>
              </a:rPr>
            </a:br>
            <a:r>
              <a:rPr lang="en-US" sz="2000" dirty="0">
                <a:latin typeface="Courier New" pitchFamily="49" charset="0"/>
              </a:rPr>
              <a:t>	</a:t>
            </a:r>
            <a:r>
              <a:rPr lang="en-US" sz="2000" dirty="0" err="1">
                <a:latin typeface="Courier New" pitchFamily="49" charset="0"/>
              </a:rPr>
              <a:t>lock.Acquire</a:t>
            </a:r>
            <a:r>
              <a:rPr lang="en-US" sz="2000" dirty="0">
                <a:latin typeface="Courier New" pitchFamily="49" charset="0"/>
              </a:rPr>
              <a:t>();</a:t>
            </a:r>
            <a:br>
              <a:rPr lang="en-US" sz="2000" dirty="0">
                <a:latin typeface="Courier New" pitchFamily="49" charset="0"/>
              </a:rPr>
            </a:br>
            <a:r>
              <a:rPr lang="en-US" sz="2000" dirty="0">
                <a:latin typeface="Courier New" pitchFamily="49" charset="0"/>
              </a:rPr>
              <a:t>	AW--;		</a:t>
            </a:r>
            <a:r>
              <a:rPr lang="en-US" sz="2000" dirty="0">
                <a:solidFill>
                  <a:schemeClr val="accent2"/>
                </a:solidFill>
                <a:latin typeface="Courier New" pitchFamily="49" charset="0"/>
              </a:rPr>
              <a:t>// No longer active</a:t>
            </a:r>
            <a:br>
              <a:rPr lang="en-US" sz="2000" dirty="0">
                <a:latin typeface="Courier New" pitchFamily="49" charset="0"/>
              </a:rPr>
            </a:br>
            <a:r>
              <a:rPr lang="en-US" sz="2000" dirty="0">
                <a:latin typeface="Courier New" pitchFamily="49" charset="0"/>
              </a:rPr>
              <a:t>	if (WW &gt; 0){	</a:t>
            </a:r>
            <a:r>
              <a:rPr lang="en-US" sz="2000" dirty="0">
                <a:solidFill>
                  <a:schemeClr val="accent2"/>
                </a:solidFill>
                <a:latin typeface="Courier New" pitchFamily="49" charset="0"/>
              </a:rPr>
              <a:t>// Give priority to writers</a:t>
            </a:r>
            <a:br>
              <a:rPr lang="en-US" sz="2000" dirty="0">
                <a:latin typeface="Courier New" pitchFamily="49" charset="0"/>
              </a:rPr>
            </a:br>
            <a:r>
              <a:rPr lang="en-US" sz="2000" dirty="0">
                <a:latin typeface="Courier New" pitchFamily="49" charset="0"/>
              </a:rPr>
              <a:t>		</a:t>
            </a:r>
            <a:r>
              <a:rPr lang="en-US" sz="2000" dirty="0" err="1">
                <a:latin typeface="Courier New" pitchFamily="49" charset="0"/>
              </a:rPr>
              <a:t>okToWrite.signal</a:t>
            </a:r>
            <a:r>
              <a:rPr lang="en-US" sz="2000" dirty="0">
                <a:latin typeface="Courier New" pitchFamily="49" charset="0"/>
              </a:rPr>
              <a:t>();	</a:t>
            </a:r>
            <a:r>
              <a:rPr lang="en-US" sz="2000" dirty="0">
                <a:solidFill>
                  <a:schemeClr val="accent2"/>
                </a:solidFill>
                <a:latin typeface="Courier New" pitchFamily="49" charset="0"/>
              </a:rPr>
              <a:t>// Wake up one writer</a:t>
            </a:r>
            <a:br>
              <a:rPr lang="en-US" sz="2000" dirty="0">
                <a:latin typeface="Courier New" pitchFamily="49" charset="0"/>
              </a:rPr>
            </a:br>
            <a:r>
              <a:rPr lang="en-US" sz="2000" dirty="0">
                <a:latin typeface="Courier New" pitchFamily="49" charset="0"/>
              </a:rPr>
              <a:t>	} else if (WR &gt; 0) {	</a:t>
            </a:r>
            <a:r>
              <a:rPr lang="en-US" sz="2000" dirty="0">
                <a:solidFill>
                  <a:schemeClr val="accent2"/>
                </a:solidFill>
                <a:latin typeface="Courier New" pitchFamily="49" charset="0"/>
              </a:rPr>
              <a:t>// Otherwise, wake reader</a:t>
            </a:r>
            <a:br>
              <a:rPr lang="en-US" sz="2000" dirty="0">
                <a:latin typeface="Courier New" pitchFamily="49" charset="0"/>
              </a:rPr>
            </a:br>
            <a:r>
              <a:rPr lang="en-US" sz="2000" dirty="0">
                <a:latin typeface="Courier New" pitchFamily="49" charset="0"/>
              </a:rPr>
              <a:t>		</a:t>
            </a:r>
            <a:r>
              <a:rPr lang="en-US" sz="2000" dirty="0" err="1">
                <a:latin typeface="Courier New" pitchFamily="49" charset="0"/>
              </a:rPr>
              <a:t>okToRead.broadcast</a:t>
            </a:r>
            <a:r>
              <a:rPr lang="en-US" sz="2000" dirty="0">
                <a:latin typeface="Courier New" pitchFamily="49" charset="0"/>
              </a:rPr>
              <a:t>();	</a:t>
            </a:r>
            <a:r>
              <a:rPr lang="en-US" sz="2000" dirty="0">
                <a:solidFill>
                  <a:schemeClr val="accent2"/>
                </a:solidFill>
                <a:latin typeface="Courier New" pitchFamily="49" charset="0"/>
              </a:rPr>
              <a:t>// Wake all readers</a:t>
            </a:r>
            <a:br>
              <a:rPr lang="en-US" sz="2000" dirty="0">
                <a:latin typeface="Courier New" pitchFamily="49" charset="0"/>
              </a:rPr>
            </a:br>
            <a:r>
              <a:rPr lang="en-US" sz="2000" dirty="0">
                <a:latin typeface="Courier New" pitchFamily="49" charset="0"/>
              </a:rPr>
              <a:t>	}	</a:t>
            </a:r>
            <a:br>
              <a:rPr lang="en-US" sz="2000" dirty="0">
                <a:latin typeface="Courier New" pitchFamily="49" charset="0"/>
              </a:rPr>
            </a:br>
            <a:r>
              <a:rPr lang="en-US" sz="2000" dirty="0">
                <a:latin typeface="Courier New" pitchFamily="49" charset="0"/>
              </a:rPr>
              <a:t>	</a:t>
            </a:r>
            <a:r>
              <a:rPr lang="en-US" sz="2000" dirty="0" err="1">
                <a:latin typeface="Courier New" pitchFamily="49" charset="0"/>
              </a:rPr>
              <a:t>lock.Release</a:t>
            </a:r>
            <a:r>
              <a:rPr lang="en-US" sz="2000" dirty="0">
                <a:latin typeface="Courier New" pitchFamily="49" charset="0"/>
              </a:rPr>
              <a:t>();</a:t>
            </a:r>
            <a:br>
              <a:rPr lang="en-US" sz="2000" dirty="0">
                <a:latin typeface="Courier New" pitchFamily="49" charset="0"/>
              </a:rPr>
            </a:br>
            <a:r>
              <a:rPr lang="en-US" sz="2000" dirty="0">
                <a:latin typeface="Courier New" pitchFamily="49" charset="0"/>
              </a:rPr>
              <a:t>}</a:t>
            </a:r>
            <a:endParaRPr lang="en-US" dirty="0"/>
          </a:p>
          <a:p>
            <a:pPr>
              <a:lnSpc>
                <a:spcPct val="80000"/>
              </a:lnSpc>
              <a:tabLst>
                <a:tab pos="576263" algn="l"/>
                <a:tab pos="914400" algn="l"/>
                <a:tab pos="1252538" algn="l"/>
                <a:tab pos="1603375" algn="l"/>
                <a:tab pos="4171950" algn="l"/>
              </a:tabLst>
            </a:pPr>
            <a:endParaRPr lang="en-US" dirty="0"/>
          </a:p>
        </p:txBody>
      </p:sp>
      <p:sp>
        <p:nvSpPr>
          <p:cNvPr id="484357" name="AutoShape 5"/>
          <p:cNvSpPr>
            <a:spLocks noChangeArrowheads="1"/>
          </p:cNvSpPr>
          <p:nvPr/>
        </p:nvSpPr>
        <p:spPr bwMode="auto">
          <a:xfrm>
            <a:off x="-914400" y="5638800"/>
            <a:ext cx="2438400" cy="1219200"/>
          </a:xfrm>
          <a:prstGeom prst="wedgeRoundRectCallout">
            <a:avLst>
              <a:gd name="adj1" fmla="val -41602"/>
              <a:gd name="adj2" fmla="val 77472"/>
              <a:gd name="adj3" fmla="val 16667"/>
            </a:avLst>
          </a:prstGeom>
          <a:solidFill>
            <a:srgbClr val="FF66CC"/>
          </a:solidFill>
          <a:ln w="38100" algn="ctr">
            <a:solidFill>
              <a:schemeClr val="tx1"/>
            </a:solidFill>
            <a:miter lim="800000"/>
            <a:headEnd/>
            <a:tailEnd/>
          </a:ln>
          <a:effectLst/>
        </p:spPr>
        <p:txBody>
          <a:bodyPr anchor="ctr"/>
          <a:lstStyle/>
          <a:p>
            <a:pPr algn="ctr"/>
            <a:r>
              <a:rPr lang="en-US">
                <a:solidFill>
                  <a:srgbClr val="000000"/>
                </a:solidFill>
                <a:latin typeface="Comic Sans MS" pitchFamily="66" charset="0"/>
                <a:ea typeface="+mn-ea"/>
                <a:cs typeface="+mn-cs"/>
              </a:rPr>
              <a:t>Why Give priority to writers?</a:t>
            </a:r>
          </a:p>
        </p:txBody>
      </p:sp>
      <p:sp>
        <p:nvSpPr>
          <p:cNvPr id="484354" name="Rectangle 2"/>
          <p:cNvSpPr>
            <a:spLocks noGrp="1" noChangeArrowheads="1"/>
          </p:cNvSpPr>
          <p:nvPr>
            <p:ph type="title"/>
          </p:nvPr>
        </p:nvSpPr>
        <p:spPr/>
        <p:txBody>
          <a:bodyPr/>
          <a:lstStyle/>
          <a:p>
            <a:r>
              <a:rPr lang="en-US"/>
              <a:t>Code for a Writer</a:t>
            </a:r>
          </a:p>
        </p:txBody>
      </p:sp>
      <p:sp>
        <p:nvSpPr>
          <p:cNvPr id="484356" name="AutoShape 4"/>
          <p:cNvSpPr>
            <a:spLocks noChangeArrowheads="1"/>
          </p:cNvSpPr>
          <p:nvPr/>
        </p:nvSpPr>
        <p:spPr bwMode="auto">
          <a:xfrm>
            <a:off x="-914400" y="5638800"/>
            <a:ext cx="2438400" cy="1219200"/>
          </a:xfrm>
          <a:prstGeom prst="wedgeRoundRectCallout">
            <a:avLst>
              <a:gd name="adj1" fmla="val -41602"/>
              <a:gd name="adj2" fmla="val 77472"/>
              <a:gd name="adj3" fmla="val 16667"/>
            </a:avLst>
          </a:prstGeom>
          <a:solidFill>
            <a:srgbClr val="FF66CC"/>
          </a:solidFill>
          <a:ln w="38100" algn="ctr">
            <a:solidFill>
              <a:schemeClr val="tx1"/>
            </a:solidFill>
            <a:miter lim="800000"/>
            <a:headEnd/>
            <a:tailEnd/>
          </a:ln>
          <a:effectLst/>
        </p:spPr>
        <p:txBody>
          <a:bodyPr anchor="ctr"/>
          <a:lstStyle/>
          <a:p>
            <a:pPr algn="ctr"/>
            <a:r>
              <a:rPr lang="en-US">
                <a:solidFill>
                  <a:srgbClr val="000000"/>
                </a:solidFill>
                <a:latin typeface="Comic Sans MS" pitchFamily="66" charset="0"/>
                <a:ea typeface="+mn-ea"/>
                <a:cs typeface="+mn-cs"/>
              </a:rPr>
              <a:t>Why broadcast() here instead of signal()?</a:t>
            </a:r>
          </a:p>
        </p:txBody>
      </p:sp>
      <p:sp>
        <p:nvSpPr>
          <p:cNvPr id="6" name="Slide Number Placeholder 3"/>
          <p:cNvSpPr txBox="1">
            <a:spLocks/>
          </p:cNvSpPr>
          <p:nvPr/>
        </p:nvSpPr>
        <p:spPr>
          <a:xfrm>
            <a:off x="8864600" y="6400800"/>
            <a:ext cx="2133600" cy="457200"/>
          </a:xfrm>
          <a:prstGeom prst="rect">
            <a:avLst/>
          </a:prstGeom>
        </p:spPr>
        <p:txBody>
          <a:bodyPr/>
          <a:lstStyle/>
          <a:p>
            <a:pPr algn="ctr">
              <a:defRPr/>
            </a:pPr>
            <a:fld id="{78997615-6873-405D-B80D-4D52F6DDA5E8}" type="slidenum">
              <a:rPr lang="en-US" altLang="zh-CN" b="0">
                <a:solidFill>
                  <a:srgbClr val="000000"/>
                </a:solidFill>
                <a:latin typeface="Times New Roman" pitchFamily="18" charset="0"/>
                <a:ea typeface="+mn-ea"/>
                <a:cs typeface="+mn-cs"/>
              </a:rPr>
              <a:pPr algn="ctr">
                <a:defRPr/>
              </a:pPr>
              <a:t>75</a:t>
            </a:fld>
            <a:endParaRPr lang="en-US" altLang="zh-CN" b="0" dirty="0">
              <a:solidFill>
                <a:srgbClr val="000000"/>
              </a:solidFill>
              <a:latin typeface="Times New Roman" pitchFamily="18" charset="0"/>
              <a:ea typeface="+mn-ea"/>
              <a:cs typeface="+mn-cs"/>
            </a:endParaRPr>
          </a:p>
        </p:txBody>
      </p:sp>
      <p:sp>
        <p:nvSpPr>
          <p:cNvPr id="8" name="AutoShape 4"/>
          <p:cNvSpPr>
            <a:spLocks noChangeArrowheads="1"/>
          </p:cNvSpPr>
          <p:nvPr/>
        </p:nvSpPr>
        <p:spPr bwMode="auto">
          <a:xfrm>
            <a:off x="4064002" y="2460173"/>
            <a:ext cx="2307771" cy="689429"/>
          </a:xfrm>
          <a:prstGeom prst="wedgeRoundRectCallout">
            <a:avLst>
              <a:gd name="adj1" fmla="val -60054"/>
              <a:gd name="adj2" fmla="val 42948"/>
              <a:gd name="adj3" fmla="val 16667"/>
            </a:avLst>
          </a:prstGeom>
          <a:solidFill>
            <a:srgbClr val="FF66CC"/>
          </a:solidFill>
          <a:ln w="38100" algn="ctr">
            <a:solidFill>
              <a:schemeClr val="tx1"/>
            </a:solidFill>
            <a:miter lim="800000"/>
            <a:headEnd/>
            <a:tailEnd/>
          </a:ln>
          <a:effectLst/>
        </p:spPr>
        <p:txBody>
          <a:bodyPr anchor="ctr"/>
          <a:lstStyle/>
          <a:p>
            <a:pPr algn="ctr"/>
            <a:r>
              <a:rPr lang="en-US" dirty="0">
                <a:solidFill>
                  <a:srgbClr val="000000"/>
                </a:solidFill>
                <a:latin typeface="Comic Sans MS" pitchFamily="66" charset="0"/>
                <a:ea typeface="+mn-ea"/>
                <a:cs typeface="+mn-cs"/>
              </a:rPr>
              <a:t>Why Release the Lock here?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84355">
                                            <p:txEl>
                                              <p:pRg st="0" end="0"/>
                                            </p:txEl>
                                          </p:spTgt>
                                        </p:tgtEl>
                                        <p:attrNameLst>
                                          <p:attrName>style.visibility</p:attrName>
                                        </p:attrNameLst>
                                      </p:cBhvr>
                                      <p:to>
                                        <p:strVal val="visible"/>
                                      </p:to>
                                    </p:set>
                                    <p:anim calcmode="lin" valueType="num">
                                      <p:cBhvr additive="base">
                                        <p:cTn id="7" dur="500" fill="hold"/>
                                        <p:tgtEl>
                                          <p:spTgt spid="48435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843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84355">
                                            <p:txEl>
                                              <p:pRg st="1" end="1"/>
                                            </p:txEl>
                                          </p:spTgt>
                                        </p:tgtEl>
                                        <p:attrNameLst>
                                          <p:attrName>style.visibility</p:attrName>
                                        </p:attrNameLst>
                                      </p:cBhvr>
                                      <p:to>
                                        <p:strVal val="visible"/>
                                      </p:to>
                                    </p:set>
                                    <p:anim calcmode="lin" valueType="num">
                                      <p:cBhvr additive="base">
                                        <p:cTn id="13" dur="500" fill="hold"/>
                                        <p:tgtEl>
                                          <p:spTgt spid="48435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48435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484355">
                                            <p:txEl>
                                              <p:pRg st="2" end="2"/>
                                            </p:txEl>
                                          </p:spTgt>
                                        </p:tgtEl>
                                        <p:attrNameLst>
                                          <p:attrName>style.visibility</p:attrName>
                                        </p:attrNameLst>
                                      </p:cBhvr>
                                      <p:to>
                                        <p:strVal val="visible"/>
                                      </p:to>
                                    </p:set>
                                    <p:anim calcmode="lin" valueType="num">
                                      <p:cBhvr additive="base">
                                        <p:cTn id="19" dur="500" fill="hold"/>
                                        <p:tgtEl>
                                          <p:spTgt spid="48435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8435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84355">
                                            <p:txEl>
                                              <p:pRg st="3" end="3"/>
                                            </p:txEl>
                                          </p:spTgt>
                                        </p:tgtEl>
                                        <p:attrNameLst>
                                          <p:attrName>style.visibility</p:attrName>
                                        </p:attrNameLst>
                                      </p:cBhvr>
                                      <p:to>
                                        <p:strVal val="visible"/>
                                      </p:to>
                                    </p:set>
                                    <p:anim calcmode="lin" valueType="num">
                                      <p:cBhvr additive="base">
                                        <p:cTn id="25" dur="500" fill="hold"/>
                                        <p:tgtEl>
                                          <p:spTgt spid="48435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8435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484355">
                                            <p:txEl>
                                              <p:pRg st="4" end="4"/>
                                            </p:txEl>
                                          </p:spTgt>
                                        </p:tgtEl>
                                        <p:attrNameLst>
                                          <p:attrName>style.visibility</p:attrName>
                                        </p:attrNameLst>
                                      </p:cBhvr>
                                      <p:to>
                                        <p:strVal val="visible"/>
                                      </p:to>
                                    </p:set>
                                    <p:anim calcmode="lin" valueType="num">
                                      <p:cBhvr additive="base">
                                        <p:cTn id="31" dur="500" fill="hold"/>
                                        <p:tgtEl>
                                          <p:spTgt spid="484355">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48435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0" presetClass="path" presetSubtype="0" accel="50000" decel="50000" fill="hold" grpId="0" nodeType="clickEffect">
                                  <p:stCondLst>
                                    <p:cond delay="0"/>
                                  </p:stCondLst>
                                  <p:childTnLst>
                                    <p:animMotion origin="layout" path="M 0.93559 -0.79903 C 0.95521 -0.63737 0.97483 -0.47549 0.93698 -0.38298 C 0.89914 -0.29047 0.80365 -0.26735 0.70834 -0.24422 " pathEditMode="fixed" ptsTypes="aaA">
                                      <p:cBhvr>
                                        <p:cTn id="36" dur="500" fill="hold"/>
                                        <p:tgtEl>
                                          <p:spTgt spid="484356"/>
                                        </p:tgtEl>
                                        <p:attrNameLst>
                                          <p:attrName>ppt_x</p:attrName>
                                          <p:attrName>ppt_y</p:attrName>
                                        </p:attrNameLst>
                                      </p:cBhvr>
                                    </p:animMotion>
                                  </p:childTnLst>
                                  <p:subTnLst>
                                    <p:set>
                                      <p:cBhvr override="childStyle">
                                        <p:cTn dur="1" fill="hold" display="0" masterRel="nextClick" afterEffect="1"/>
                                        <p:tgtEl>
                                          <p:spTgt spid="484356"/>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0" presetClass="path" presetSubtype="0" accel="50000" decel="50000" fill="hold" grpId="0" nodeType="clickEffect">
                                  <p:stCondLst>
                                    <p:cond delay="0"/>
                                  </p:stCondLst>
                                  <p:childTnLst>
                                    <p:animMotion origin="layout" path="M 1.03942 -0.2544 C 0.99167 -0.30551 0.94393 -0.35639 0.88178 -0.36772 C 0.81963 -0.37905 0.74306 -0.35061 0.66667 -0.32192 " pathEditMode="fixed" ptsTypes="aaA">
                                      <p:cBhvr>
                                        <p:cTn id="40" dur="500" fill="hold"/>
                                        <p:tgtEl>
                                          <p:spTgt spid="484357"/>
                                        </p:tgtEl>
                                        <p:attrNameLst>
                                          <p:attrName>ppt_x</p:attrName>
                                          <p:attrName>ppt_y</p:attrName>
                                        </p:attrNameLst>
                                      </p:cBhvr>
                                    </p:animMotion>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1" nodeType="clickEffect">
                                  <p:stCondLst>
                                    <p:cond delay="0"/>
                                  </p:stCondLst>
                                  <p:childTnLst>
                                    <p:set>
                                      <p:cBhvr>
                                        <p:cTn id="4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355" grpId="0" build="p"/>
      <p:bldP spid="484357" grpId="0" animBg="1"/>
      <p:bldP spid="484356" grpId="0" animBg="1"/>
      <p:bldP spid="8" grpId="0" animBg="1"/>
      <p:bldP spid="8" grpId="1"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Answers</a:t>
            </a:r>
          </a:p>
        </p:txBody>
      </p:sp>
      <p:sp>
        <p:nvSpPr>
          <p:cNvPr id="3" name="Content Placeholder 2"/>
          <p:cNvSpPr>
            <a:spLocks noGrp="1"/>
          </p:cNvSpPr>
          <p:nvPr>
            <p:ph idx="1"/>
          </p:nvPr>
        </p:nvSpPr>
        <p:spPr>
          <a:xfrm>
            <a:off x="2133600" y="696687"/>
            <a:ext cx="7924800" cy="5979884"/>
          </a:xfrm>
        </p:spPr>
        <p:txBody>
          <a:bodyPr>
            <a:normAutofit/>
          </a:bodyPr>
          <a:lstStyle/>
          <a:p>
            <a:r>
              <a:rPr lang="en-US" dirty="0">
                <a:solidFill>
                  <a:srgbClr val="000000"/>
                </a:solidFill>
                <a:latin typeface="Comic Sans MS" pitchFamily="66" charset="0"/>
              </a:rPr>
              <a:t>Why release the lock: </a:t>
            </a:r>
          </a:p>
          <a:p>
            <a:pPr lvl="1"/>
            <a:r>
              <a:rPr lang="en-US" dirty="0">
                <a:solidFill>
                  <a:srgbClr val="000000"/>
                </a:solidFill>
                <a:latin typeface="Comic Sans MS" pitchFamily="66" charset="0"/>
              </a:rPr>
              <a:t>to allow readers/writers to wait in a queue</a:t>
            </a:r>
          </a:p>
          <a:p>
            <a:r>
              <a:rPr lang="en-US" dirty="0">
                <a:solidFill>
                  <a:srgbClr val="000000"/>
                </a:solidFill>
                <a:latin typeface="Comic Sans MS" pitchFamily="66" charset="0"/>
              </a:rPr>
              <a:t>Why signal writer: </a:t>
            </a:r>
          </a:p>
          <a:p>
            <a:pPr lvl="1"/>
            <a:r>
              <a:rPr lang="en-US" dirty="0">
                <a:solidFill>
                  <a:srgbClr val="000000"/>
                </a:solidFill>
                <a:latin typeface="Comic Sans MS" pitchFamily="66" charset="0"/>
              </a:rPr>
              <a:t>only writer can start writing</a:t>
            </a:r>
          </a:p>
          <a:p>
            <a:r>
              <a:rPr lang="en-US" dirty="0">
                <a:solidFill>
                  <a:srgbClr val="000000"/>
                </a:solidFill>
                <a:latin typeface="Comic Sans MS" pitchFamily="66" charset="0"/>
              </a:rPr>
              <a:t>Why broadcast reader: </a:t>
            </a:r>
          </a:p>
          <a:p>
            <a:pPr lvl="1"/>
            <a:r>
              <a:rPr lang="en-US" dirty="0">
                <a:solidFill>
                  <a:srgbClr val="000000"/>
                </a:solidFill>
                <a:latin typeface="Comic Sans MS" pitchFamily="66" charset="0"/>
              </a:rPr>
              <a:t>multiple readers can start reading</a:t>
            </a:r>
          </a:p>
          <a:p>
            <a:r>
              <a:rPr lang="en-US" dirty="0">
                <a:solidFill>
                  <a:srgbClr val="000000"/>
                </a:solidFill>
                <a:latin typeface="Comic Sans MS" pitchFamily="66" charset="0"/>
              </a:rPr>
              <a:t>Why give priority to writers (</a:t>
            </a:r>
            <a:r>
              <a:rPr lang="en-US" dirty="0" err="1">
                <a:solidFill>
                  <a:srgbClr val="000000"/>
                </a:solidFill>
                <a:latin typeface="Comic Sans MS" pitchFamily="66" charset="0"/>
              </a:rPr>
              <a:t>okToWrite.signal</a:t>
            </a:r>
            <a:r>
              <a:rPr lang="en-US" dirty="0">
                <a:solidFill>
                  <a:srgbClr val="000000"/>
                </a:solidFill>
                <a:latin typeface="Comic Sans MS" pitchFamily="66" charset="0"/>
              </a:rPr>
              <a:t>() before </a:t>
            </a:r>
            <a:r>
              <a:rPr lang="en-US" dirty="0" err="1">
                <a:solidFill>
                  <a:srgbClr val="000000"/>
                </a:solidFill>
                <a:latin typeface="Comic Sans MS" pitchFamily="66" charset="0"/>
              </a:rPr>
              <a:t>okToRead.broadcast</a:t>
            </a:r>
            <a:r>
              <a:rPr lang="en-US" dirty="0">
                <a:solidFill>
                  <a:srgbClr val="000000"/>
                </a:solidFill>
                <a:latin typeface="Comic Sans MS" pitchFamily="66" charset="0"/>
              </a:rPr>
              <a:t>()</a:t>
            </a:r>
            <a:r>
              <a:rPr lang="en-US" dirty="0">
                <a:latin typeface="Courier New" pitchFamily="49" charset="0"/>
              </a:rPr>
              <a:t>) </a:t>
            </a:r>
            <a:r>
              <a:rPr lang="en-US" dirty="0">
                <a:solidFill>
                  <a:srgbClr val="000000"/>
                </a:solidFill>
                <a:latin typeface="Comic Sans MS" pitchFamily="66" charset="0"/>
              </a:rPr>
              <a:t>: </a:t>
            </a:r>
          </a:p>
          <a:p>
            <a:pPr lvl="1"/>
            <a:r>
              <a:rPr lang="en-US" dirty="0">
                <a:solidFill>
                  <a:srgbClr val="000000"/>
                </a:solidFill>
                <a:latin typeface="Comic Sans MS" pitchFamily="66" charset="0"/>
              </a:rPr>
              <a:t>For efficiency reasons. Even if we flip </a:t>
            </a:r>
            <a:r>
              <a:rPr lang="en-US" dirty="0" err="1">
                <a:solidFill>
                  <a:srgbClr val="000000"/>
                </a:solidFill>
                <a:latin typeface="Comic Sans MS" pitchFamily="66" charset="0"/>
              </a:rPr>
              <a:t>okToWrite.signal</a:t>
            </a:r>
            <a:r>
              <a:rPr lang="en-US" dirty="0">
                <a:solidFill>
                  <a:srgbClr val="000000"/>
                </a:solidFill>
                <a:latin typeface="Comic Sans MS" pitchFamily="66" charset="0"/>
              </a:rPr>
              <a:t>() and </a:t>
            </a:r>
            <a:r>
              <a:rPr lang="en-US" dirty="0" err="1">
                <a:solidFill>
                  <a:srgbClr val="000000"/>
                </a:solidFill>
                <a:latin typeface="Comic Sans MS" pitchFamily="66" charset="0"/>
              </a:rPr>
              <a:t>okToRead.broadcast</a:t>
            </a:r>
            <a:r>
              <a:rPr lang="en-US" dirty="0">
                <a:solidFill>
                  <a:srgbClr val="000000"/>
                </a:solidFill>
                <a:latin typeface="Comic Sans MS" pitchFamily="66" charset="0"/>
              </a:rPr>
              <a:t>(), writers still have priority, due to the condition</a:t>
            </a:r>
          </a:p>
          <a:p>
            <a:pPr lvl="1">
              <a:buNone/>
            </a:pPr>
            <a:r>
              <a:rPr lang="en-US" dirty="0">
                <a:latin typeface="Courier New" pitchFamily="49" charset="0"/>
              </a:rPr>
              <a:t>		while ((AW + WW) &gt; 0)</a:t>
            </a:r>
          </a:p>
          <a:p>
            <a:pPr lvl="1">
              <a:buNone/>
            </a:pPr>
            <a:r>
              <a:rPr lang="en-US" dirty="0">
                <a:solidFill>
                  <a:srgbClr val="000000"/>
                </a:solidFill>
                <a:latin typeface="Comic Sans MS" pitchFamily="66" charset="0"/>
              </a:rPr>
              <a:t>	in reader, which means a reader will wake up and go back to sleep if there are any waiting writers</a:t>
            </a:r>
          </a:p>
          <a:p>
            <a:endParaRPr lang="en-US" dirty="0"/>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p:txBody>
          <a:bodyPr/>
          <a:lstStyle/>
          <a:p>
            <a:r>
              <a:rPr lang="en-US"/>
              <a:t>Simulation of Readers/Writers solution</a:t>
            </a:r>
          </a:p>
        </p:txBody>
      </p:sp>
      <p:sp>
        <p:nvSpPr>
          <p:cNvPr id="485379" name="Rectangle 3"/>
          <p:cNvSpPr>
            <a:spLocks noGrp="1" noChangeArrowheads="1"/>
          </p:cNvSpPr>
          <p:nvPr>
            <p:ph type="body" idx="1"/>
          </p:nvPr>
        </p:nvSpPr>
        <p:spPr>
          <a:xfrm>
            <a:off x="1752600" y="685800"/>
            <a:ext cx="8610600" cy="5867400"/>
          </a:xfrm>
        </p:spPr>
        <p:txBody>
          <a:bodyPr/>
          <a:lstStyle/>
          <a:p>
            <a:pPr>
              <a:tabLst>
                <a:tab pos="688975" algn="l"/>
                <a:tab pos="1027113" algn="l"/>
                <a:tab pos="4346575" algn="l"/>
              </a:tabLst>
            </a:pPr>
            <a:r>
              <a:rPr lang="en-US"/>
              <a:t>Consider the following sequence of operators:</a:t>
            </a:r>
          </a:p>
          <a:p>
            <a:pPr lvl="1">
              <a:tabLst>
                <a:tab pos="688975" algn="l"/>
                <a:tab pos="1027113" algn="l"/>
                <a:tab pos="4346575" algn="l"/>
              </a:tabLst>
            </a:pPr>
            <a:r>
              <a:rPr lang="en-US"/>
              <a:t>R1, R2, W1, R3</a:t>
            </a:r>
          </a:p>
          <a:p>
            <a:pPr>
              <a:tabLst>
                <a:tab pos="688975" algn="l"/>
                <a:tab pos="1027113" algn="l"/>
                <a:tab pos="4346575" algn="l"/>
              </a:tabLst>
            </a:pPr>
            <a:r>
              <a:rPr lang="en-US"/>
              <a:t>On entry, each reader checks the following:</a:t>
            </a:r>
          </a:p>
          <a:p>
            <a:pPr lvl="1">
              <a:buNone/>
              <a:tabLst>
                <a:tab pos="688975" algn="l"/>
                <a:tab pos="1027113" algn="l"/>
                <a:tab pos="4346575" algn="l"/>
              </a:tabLst>
            </a:pPr>
            <a:r>
              <a:rPr lang="en-US" sz="2000">
                <a:latin typeface="Courier New" pitchFamily="49" charset="0"/>
              </a:rPr>
              <a:t>	while ((AW + WW) &gt; 0) {	</a:t>
            </a:r>
            <a:r>
              <a:rPr lang="en-US" sz="2000">
                <a:solidFill>
                  <a:schemeClr val="accent2"/>
                </a:solidFill>
                <a:latin typeface="Courier New" pitchFamily="49" charset="0"/>
              </a:rPr>
              <a:t>// Is it safe to read?</a:t>
            </a:r>
            <a:br>
              <a:rPr lang="en-US" sz="2000">
                <a:latin typeface="Courier New" pitchFamily="49" charset="0"/>
              </a:rPr>
            </a:br>
            <a:r>
              <a:rPr lang="en-US" sz="2000">
                <a:latin typeface="Courier New" pitchFamily="49" charset="0"/>
              </a:rPr>
              <a:t>		WR++;	</a:t>
            </a:r>
            <a:r>
              <a:rPr lang="en-US" sz="2000">
                <a:solidFill>
                  <a:schemeClr val="accent2"/>
                </a:solidFill>
                <a:latin typeface="Courier New" pitchFamily="49" charset="0"/>
              </a:rPr>
              <a:t>// No. Writers exist</a:t>
            </a:r>
            <a:br>
              <a:rPr lang="en-US" sz="2000">
                <a:latin typeface="Courier New" pitchFamily="49" charset="0"/>
              </a:rPr>
            </a:br>
            <a:r>
              <a:rPr lang="en-US" sz="2000">
                <a:latin typeface="Courier New" pitchFamily="49" charset="0"/>
              </a:rPr>
              <a:t>		okToRead.wait(&amp;lock);	</a:t>
            </a:r>
            <a:r>
              <a:rPr lang="en-US" sz="2000">
                <a:solidFill>
                  <a:schemeClr val="accent2"/>
                </a:solidFill>
                <a:latin typeface="Courier New" pitchFamily="49" charset="0"/>
              </a:rPr>
              <a:t>// Sleep on cond var</a:t>
            </a:r>
            <a:br>
              <a:rPr lang="en-US" sz="2000">
                <a:latin typeface="Courier New" pitchFamily="49" charset="0"/>
              </a:rPr>
            </a:br>
            <a:r>
              <a:rPr lang="en-US" sz="2000">
                <a:latin typeface="Courier New" pitchFamily="49" charset="0"/>
              </a:rPr>
              <a:t>		WR--;	</a:t>
            </a:r>
            <a:r>
              <a:rPr lang="en-US" sz="2000">
                <a:solidFill>
                  <a:schemeClr val="accent2"/>
                </a:solidFill>
                <a:latin typeface="Courier New" pitchFamily="49" charset="0"/>
              </a:rPr>
              <a:t>// No longer waiting</a:t>
            </a:r>
            <a:br>
              <a:rPr lang="en-US" sz="2000">
                <a:latin typeface="Courier New" pitchFamily="49" charset="0"/>
              </a:rPr>
            </a:br>
            <a:r>
              <a:rPr lang="en-US" sz="2000">
                <a:latin typeface="Courier New" pitchFamily="49" charset="0"/>
              </a:rPr>
              <a:t>	}</a:t>
            </a:r>
          </a:p>
          <a:p>
            <a:pPr>
              <a:buNone/>
              <a:tabLst>
                <a:tab pos="688975" algn="l"/>
                <a:tab pos="1027113" algn="l"/>
                <a:tab pos="4346575" algn="l"/>
              </a:tabLst>
            </a:pPr>
            <a:r>
              <a:rPr lang="en-US" sz="2000">
                <a:latin typeface="Courier New" pitchFamily="49" charset="0"/>
              </a:rPr>
              <a:t>		AR++;	</a:t>
            </a:r>
            <a:r>
              <a:rPr lang="en-US" sz="2000">
                <a:solidFill>
                  <a:schemeClr val="accent2"/>
                </a:solidFill>
                <a:latin typeface="Courier New" pitchFamily="49" charset="0"/>
              </a:rPr>
              <a:t>// Now we are active!</a:t>
            </a:r>
          </a:p>
          <a:p>
            <a:pPr>
              <a:tabLst>
                <a:tab pos="688975" algn="l"/>
                <a:tab pos="1027113" algn="l"/>
                <a:tab pos="4346575" algn="l"/>
              </a:tabLst>
            </a:pPr>
            <a:r>
              <a:rPr lang="en-US"/>
              <a:t>First, R1 comes along:</a:t>
            </a:r>
            <a:br>
              <a:rPr lang="en-US"/>
            </a:br>
            <a:r>
              <a:rPr lang="en-US"/>
              <a:t>	AR = 1, WR = 0, AW = 0, WW = 0</a:t>
            </a:r>
          </a:p>
          <a:p>
            <a:pPr>
              <a:tabLst>
                <a:tab pos="688975" algn="l"/>
                <a:tab pos="1027113" algn="l"/>
                <a:tab pos="4346575" algn="l"/>
              </a:tabLst>
            </a:pPr>
            <a:r>
              <a:rPr lang="en-US"/>
              <a:t>Next, R2 comes along:</a:t>
            </a:r>
            <a:br>
              <a:rPr lang="en-US"/>
            </a:br>
            <a:r>
              <a:rPr lang="en-US"/>
              <a:t>	AR = 2, WR = 0, AW = 0, WW = 0</a:t>
            </a:r>
          </a:p>
          <a:p>
            <a:pPr>
              <a:tabLst>
                <a:tab pos="688975" algn="l"/>
                <a:tab pos="1027113" algn="l"/>
                <a:tab pos="4346575" algn="l"/>
              </a:tabLst>
            </a:pPr>
            <a:r>
              <a:rPr lang="en-US"/>
              <a:t>Now, readers make take a while to access database</a:t>
            </a:r>
          </a:p>
          <a:p>
            <a:pPr lvl="1">
              <a:tabLst>
                <a:tab pos="688975" algn="l"/>
                <a:tab pos="1027113" algn="l"/>
                <a:tab pos="4346575" algn="l"/>
              </a:tabLst>
            </a:pPr>
            <a:r>
              <a:rPr lang="en-US"/>
              <a:t>Situation: Locks released</a:t>
            </a:r>
          </a:p>
          <a:p>
            <a:pPr lvl="1">
              <a:tabLst>
                <a:tab pos="688975" algn="l"/>
                <a:tab pos="1027113" algn="l"/>
                <a:tab pos="4346575" algn="l"/>
              </a:tabLst>
            </a:pPr>
            <a:r>
              <a:rPr lang="en-US"/>
              <a:t>Only AR is non-zero</a:t>
            </a:r>
          </a:p>
        </p:txBody>
      </p:sp>
      <p:sp>
        <p:nvSpPr>
          <p:cNvPr id="4" name="Slide Number Placeholder 3"/>
          <p:cNvSpPr txBox="1">
            <a:spLocks/>
          </p:cNvSpPr>
          <p:nvPr/>
        </p:nvSpPr>
        <p:spPr>
          <a:xfrm>
            <a:off x="8813800" y="6400800"/>
            <a:ext cx="2133600" cy="457200"/>
          </a:xfrm>
          <a:prstGeom prst="rect">
            <a:avLst/>
          </a:prstGeom>
        </p:spPr>
        <p:txBody>
          <a:bodyPr/>
          <a:lstStyle/>
          <a:p>
            <a:pPr algn="ctr">
              <a:defRPr/>
            </a:pPr>
            <a:fld id="{78997615-6873-405D-B80D-4D52F6DDA5E8}" type="slidenum">
              <a:rPr lang="en-US" altLang="zh-CN" b="0">
                <a:solidFill>
                  <a:srgbClr val="000000"/>
                </a:solidFill>
                <a:latin typeface="Times New Roman" pitchFamily="18" charset="0"/>
                <a:ea typeface="+mn-ea"/>
                <a:cs typeface="+mn-cs"/>
              </a:rPr>
              <a:pPr algn="ctr">
                <a:defRPr/>
              </a:pPr>
              <a:t>77</a:t>
            </a:fld>
            <a:endParaRPr lang="en-US" altLang="zh-CN" b="0" dirty="0">
              <a:solidFill>
                <a:srgbClr val="000000"/>
              </a:solidFill>
              <a:latin typeface="Times New Roman" pitchFamily="18" charset="0"/>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85379">
                                            <p:txEl>
                                              <p:pRg st="0" end="0"/>
                                            </p:txEl>
                                          </p:spTgt>
                                        </p:tgtEl>
                                        <p:attrNameLst>
                                          <p:attrName>style.visibility</p:attrName>
                                        </p:attrNameLst>
                                      </p:cBhvr>
                                      <p:to>
                                        <p:strVal val="visible"/>
                                      </p:to>
                                    </p:set>
                                    <p:anim calcmode="lin" valueType="num">
                                      <p:cBhvr additive="base">
                                        <p:cTn id="7" dur="500" fill="hold"/>
                                        <p:tgtEl>
                                          <p:spTgt spid="48537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8537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85379">
                                            <p:txEl>
                                              <p:pRg st="1" end="1"/>
                                            </p:txEl>
                                          </p:spTgt>
                                        </p:tgtEl>
                                        <p:attrNameLst>
                                          <p:attrName>style.visibility</p:attrName>
                                        </p:attrNameLst>
                                      </p:cBhvr>
                                      <p:to>
                                        <p:strVal val="visible"/>
                                      </p:to>
                                    </p:set>
                                    <p:anim calcmode="lin" valueType="num">
                                      <p:cBhvr additive="base">
                                        <p:cTn id="11" dur="500" fill="hold"/>
                                        <p:tgtEl>
                                          <p:spTgt spid="485379">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48537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485379">
                                            <p:txEl>
                                              <p:pRg st="2" end="2"/>
                                            </p:txEl>
                                          </p:spTgt>
                                        </p:tgtEl>
                                        <p:attrNameLst>
                                          <p:attrName>style.visibility</p:attrName>
                                        </p:attrNameLst>
                                      </p:cBhvr>
                                      <p:to>
                                        <p:strVal val="visible"/>
                                      </p:to>
                                    </p:set>
                                    <p:anim calcmode="lin" valueType="num">
                                      <p:cBhvr additive="base">
                                        <p:cTn id="17" dur="500" fill="hold"/>
                                        <p:tgtEl>
                                          <p:spTgt spid="485379">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485379">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485379">
                                            <p:txEl>
                                              <p:pRg st="3" end="3"/>
                                            </p:txEl>
                                          </p:spTgt>
                                        </p:tgtEl>
                                        <p:attrNameLst>
                                          <p:attrName>style.visibility</p:attrName>
                                        </p:attrNameLst>
                                      </p:cBhvr>
                                      <p:to>
                                        <p:strVal val="visible"/>
                                      </p:to>
                                    </p:set>
                                    <p:anim calcmode="lin" valueType="num">
                                      <p:cBhvr additive="base">
                                        <p:cTn id="21" dur="500" fill="hold"/>
                                        <p:tgtEl>
                                          <p:spTgt spid="485379">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48537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485379">
                                            <p:txEl>
                                              <p:pRg st="4" end="4"/>
                                            </p:txEl>
                                          </p:spTgt>
                                        </p:tgtEl>
                                        <p:attrNameLst>
                                          <p:attrName>style.visibility</p:attrName>
                                        </p:attrNameLst>
                                      </p:cBhvr>
                                      <p:to>
                                        <p:strVal val="visible"/>
                                      </p:to>
                                    </p:set>
                                    <p:anim calcmode="lin" valueType="num">
                                      <p:cBhvr additive="base">
                                        <p:cTn id="27" dur="500" fill="hold"/>
                                        <p:tgtEl>
                                          <p:spTgt spid="485379">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48537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485379">
                                            <p:txEl>
                                              <p:pRg st="5" end="5"/>
                                            </p:txEl>
                                          </p:spTgt>
                                        </p:tgtEl>
                                        <p:attrNameLst>
                                          <p:attrName>style.visibility</p:attrName>
                                        </p:attrNameLst>
                                      </p:cBhvr>
                                      <p:to>
                                        <p:strVal val="visible"/>
                                      </p:to>
                                    </p:set>
                                    <p:anim calcmode="lin" valueType="num">
                                      <p:cBhvr additive="base">
                                        <p:cTn id="33" dur="500" fill="hold"/>
                                        <p:tgtEl>
                                          <p:spTgt spid="485379">
                                            <p:txEl>
                                              <p:pRg st="5" end="5"/>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48537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485379">
                                            <p:txEl>
                                              <p:pRg st="6" end="6"/>
                                            </p:txEl>
                                          </p:spTgt>
                                        </p:tgtEl>
                                        <p:attrNameLst>
                                          <p:attrName>style.visibility</p:attrName>
                                        </p:attrNameLst>
                                      </p:cBhvr>
                                      <p:to>
                                        <p:strVal val="visible"/>
                                      </p:to>
                                    </p:set>
                                    <p:anim calcmode="lin" valueType="num">
                                      <p:cBhvr additive="base">
                                        <p:cTn id="39" dur="500" fill="hold"/>
                                        <p:tgtEl>
                                          <p:spTgt spid="485379">
                                            <p:txEl>
                                              <p:pRg st="6" end="6"/>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48537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485379">
                                            <p:txEl>
                                              <p:pRg st="7" end="7"/>
                                            </p:txEl>
                                          </p:spTgt>
                                        </p:tgtEl>
                                        <p:attrNameLst>
                                          <p:attrName>style.visibility</p:attrName>
                                        </p:attrNameLst>
                                      </p:cBhvr>
                                      <p:to>
                                        <p:strVal val="visible"/>
                                      </p:to>
                                    </p:set>
                                    <p:anim calcmode="lin" valueType="num">
                                      <p:cBhvr additive="base">
                                        <p:cTn id="45" dur="500" fill="hold"/>
                                        <p:tgtEl>
                                          <p:spTgt spid="485379">
                                            <p:txEl>
                                              <p:pRg st="7" end="7"/>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485379">
                                            <p:txEl>
                                              <p:pRg st="7" end="7"/>
                                            </p:txEl>
                                          </p:spTgt>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485379">
                                            <p:txEl>
                                              <p:pRg st="8" end="8"/>
                                            </p:txEl>
                                          </p:spTgt>
                                        </p:tgtEl>
                                        <p:attrNameLst>
                                          <p:attrName>style.visibility</p:attrName>
                                        </p:attrNameLst>
                                      </p:cBhvr>
                                      <p:to>
                                        <p:strVal val="visible"/>
                                      </p:to>
                                    </p:set>
                                    <p:anim calcmode="lin" valueType="num">
                                      <p:cBhvr additive="base">
                                        <p:cTn id="49" dur="500" fill="hold"/>
                                        <p:tgtEl>
                                          <p:spTgt spid="485379">
                                            <p:txEl>
                                              <p:pRg st="8" end="8"/>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485379">
                                            <p:txEl>
                                              <p:pRg st="8" end="8"/>
                                            </p:txEl>
                                          </p:spTgt>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485379">
                                            <p:txEl>
                                              <p:pRg st="9" end="9"/>
                                            </p:txEl>
                                          </p:spTgt>
                                        </p:tgtEl>
                                        <p:attrNameLst>
                                          <p:attrName>style.visibility</p:attrName>
                                        </p:attrNameLst>
                                      </p:cBhvr>
                                      <p:to>
                                        <p:strVal val="visible"/>
                                      </p:to>
                                    </p:set>
                                    <p:anim calcmode="lin" valueType="num">
                                      <p:cBhvr additive="base">
                                        <p:cTn id="53" dur="500" fill="hold"/>
                                        <p:tgtEl>
                                          <p:spTgt spid="485379">
                                            <p:txEl>
                                              <p:pRg st="9" end="9"/>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485379">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379" grpId="0" build="p"/>
    </p:bld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7426" name="Rectangle 2"/>
          <p:cNvSpPr>
            <a:spLocks noGrp="1" noChangeArrowheads="1"/>
          </p:cNvSpPr>
          <p:nvPr>
            <p:ph type="title"/>
          </p:nvPr>
        </p:nvSpPr>
        <p:spPr/>
        <p:txBody>
          <a:bodyPr/>
          <a:lstStyle/>
          <a:p>
            <a:r>
              <a:rPr lang="en-US"/>
              <a:t>Simulation(2)</a:t>
            </a:r>
          </a:p>
        </p:txBody>
      </p:sp>
      <p:sp>
        <p:nvSpPr>
          <p:cNvPr id="487427" name="Rectangle 3"/>
          <p:cNvSpPr>
            <a:spLocks noGrp="1" noChangeArrowheads="1"/>
          </p:cNvSpPr>
          <p:nvPr>
            <p:ph type="body" idx="1"/>
          </p:nvPr>
        </p:nvSpPr>
        <p:spPr>
          <a:xfrm>
            <a:off x="1828800" y="838200"/>
            <a:ext cx="8610600" cy="5867400"/>
          </a:xfrm>
        </p:spPr>
        <p:txBody>
          <a:bodyPr/>
          <a:lstStyle/>
          <a:p>
            <a:pPr>
              <a:lnSpc>
                <a:spcPct val="80000"/>
              </a:lnSpc>
              <a:tabLst>
                <a:tab pos="688975" algn="l"/>
                <a:tab pos="1027113" algn="l"/>
                <a:tab pos="4346575" algn="l"/>
              </a:tabLst>
            </a:pPr>
            <a:r>
              <a:rPr lang="en-US" dirty="0"/>
              <a:t>Next, W1 comes along:</a:t>
            </a:r>
            <a:br>
              <a:rPr lang="en-US" dirty="0"/>
            </a:br>
            <a:r>
              <a:rPr lang="en-US" sz="2000" dirty="0">
                <a:latin typeface="Courier New" pitchFamily="49" charset="0"/>
              </a:rPr>
              <a:t>	while ((AW + AR) &gt; 0) {	</a:t>
            </a:r>
            <a:r>
              <a:rPr lang="en-US" sz="2000" dirty="0">
                <a:solidFill>
                  <a:schemeClr val="accent2"/>
                </a:solidFill>
                <a:latin typeface="Courier New" pitchFamily="49" charset="0"/>
              </a:rPr>
              <a:t>// Is it safe to write?</a:t>
            </a:r>
            <a:br>
              <a:rPr lang="en-US" sz="2000" dirty="0">
                <a:latin typeface="Courier New" pitchFamily="49" charset="0"/>
              </a:rPr>
            </a:br>
            <a:r>
              <a:rPr lang="en-US" sz="2000" dirty="0">
                <a:latin typeface="Courier New" pitchFamily="49" charset="0"/>
              </a:rPr>
              <a:t>		WW++;	</a:t>
            </a:r>
            <a:r>
              <a:rPr lang="en-US" sz="2000" dirty="0">
                <a:solidFill>
                  <a:schemeClr val="accent2"/>
                </a:solidFill>
                <a:latin typeface="Courier New" pitchFamily="49" charset="0"/>
              </a:rPr>
              <a:t>// No. Active users exist</a:t>
            </a:r>
            <a:br>
              <a:rPr lang="en-US" sz="2000" dirty="0">
                <a:latin typeface="Courier New" pitchFamily="49" charset="0"/>
              </a:rPr>
            </a:br>
            <a:r>
              <a:rPr lang="en-US" sz="2000" dirty="0">
                <a:latin typeface="Courier New" pitchFamily="49" charset="0"/>
              </a:rPr>
              <a:t>		</a:t>
            </a:r>
            <a:r>
              <a:rPr lang="en-US" sz="2000" dirty="0" err="1">
                <a:latin typeface="Courier New" pitchFamily="49" charset="0"/>
              </a:rPr>
              <a:t>okToWrite.wait</a:t>
            </a:r>
            <a:r>
              <a:rPr lang="en-US" sz="2000" dirty="0">
                <a:latin typeface="Courier New" pitchFamily="49" charset="0"/>
              </a:rPr>
              <a:t>(&amp;lock);	</a:t>
            </a:r>
            <a:r>
              <a:rPr lang="en-US" sz="2000" dirty="0">
                <a:solidFill>
                  <a:schemeClr val="accent2"/>
                </a:solidFill>
                <a:latin typeface="Courier New" pitchFamily="49" charset="0"/>
              </a:rPr>
              <a:t>// Sleep on </a:t>
            </a:r>
            <a:r>
              <a:rPr lang="en-US" sz="2000" dirty="0" err="1">
                <a:solidFill>
                  <a:schemeClr val="accent2"/>
                </a:solidFill>
                <a:latin typeface="Courier New" pitchFamily="49" charset="0"/>
              </a:rPr>
              <a:t>cond</a:t>
            </a:r>
            <a:r>
              <a:rPr lang="en-US" sz="2000" dirty="0">
                <a:solidFill>
                  <a:schemeClr val="accent2"/>
                </a:solidFill>
                <a:latin typeface="Courier New" pitchFamily="49" charset="0"/>
              </a:rPr>
              <a:t> </a:t>
            </a:r>
            <a:r>
              <a:rPr lang="en-US" sz="2000" dirty="0" err="1">
                <a:solidFill>
                  <a:schemeClr val="accent2"/>
                </a:solidFill>
                <a:latin typeface="Courier New" pitchFamily="49" charset="0"/>
              </a:rPr>
              <a:t>var</a:t>
            </a:r>
            <a:br>
              <a:rPr lang="en-US" sz="2000" dirty="0">
                <a:latin typeface="Courier New" pitchFamily="49" charset="0"/>
              </a:rPr>
            </a:br>
            <a:r>
              <a:rPr lang="en-US" sz="2000" dirty="0">
                <a:latin typeface="Courier New" pitchFamily="49" charset="0"/>
              </a:rPr>
              <a:t>		WW--;	</a:t>
            </a:r>
            <a:r>
              <a:rPr lang="en-US" sz="2000" dirty="0">
                <a:solidFill>
                  <a:schemeClr val="accent2"/>
                </a:solidFill>
                <a:latin typeface="Courier New" pitchFamily="49" charset="0"/>
              </a:rPr>
              <a:t>// No longer waiting</a:t>
            </a:r>
            <a:br>
              <a:rPr lang="en-US" sz="2000" dirty="0">
                <a:latin typeface="Courier New" pitchFamily="49" charset="0"/>
              </a:rPr>
            </a:br>
            <a:r>
              <a:rPr lang="en-US" sz="2000" dirty="0">
                <a:latin typeface="Courier New" pitchFamily="49" charset="0"/>
              </a:rPr>
              <a:t>	}</a:t>
            </a:r>
          </a:p>
          <a:p>
            <a:pPr>
              <a:lnSpc>
                <a:spcPct val="80000"/>
              </a:lnSpc>
              <a:buNone/>
              <a:tabLst>
                <a:tab pos="688975" algn="l"/>
                <a:tab pos="1027113" algn="l"/>
                <a:tab pos="4346575" algn="l"/>
              </a:tabLst>
            </a:pPr>
            <a:r>
              <a:rPr lang="en-US" sz="2000" dirty="0">
                <a:latin typeface="Courier New" pitchFamily="49" charset="0"/>
              </a:rPr>
              <a:t>		AW++;	</a:t>
            </a:r>
          </a:p>
          <a:p>
            <a:pPr>
              <a:lnSpc>
                <a:spcPct val="80000"/>
              </a:lnSpc>
              <a:tabLst>
                <a:tab pos="688975" algn="l"/>
                <a:tab pos="1027113" algn="l"/>
                <a:tab pos="4346575" algn="l"/>
              </a:tabLst>
            </a:pPr>
            <a:r>
              <a:rPr lang="en-US" dirty="0"/>
              <a:t>Can’t start because of readers, so go to sleep:</a:t>
            </a:r>
          </a:p>
          <a:p>
            <a:pPr>
              <a:lnSpc>
                <a:spcPct val="80000"/>
              </a:lnSpc>
              <a:buNone/>
              <a:tabLst>
                <a:tab pos="688975" algn="l"/>
                <a:tab pos="1027113" algn="l"/>
                <a:tab pos="4346575" algn="l"/>
              </a:tabLst>
            </a:pPr>
            <a:r>
              <a:rPr lang="en-US" dirty="0"/>
              <a:t>		AR = 2, WR = 0, AW = 0, WW = 1</a:t>
            </a:r>
          </a:p>
          <a:p>
            <a:pPr>
              <a:lnSpc>
                <a:spcPct val="80000"/>
              </a:lnSpc>
              <a:tabLst>
                <a:tab pos="688975" algn="l"/>
                <a:tab pos="1027113" algn="l"/>
                <a:tab pos="4346575" algn="l"/>
              </a:tabLst>
            </a:pPr>
            <a:r>
              <a:rPr lang="en-US" dirty="0"/>
              <a:t>Finally, R3 comes along:</a:t>
            </a:r>
            <a:br>
              <a:rPr lang="en-US" dirty="0"/>
            </a:br>
            <a:r>
              <a:rPr lang="en-US" dirty="0"/>
              <a:t>	AR = 2, WR = 1, AW = 0, WW = 1</a:t>
            </a:r>
          </a:p>
          <a:p>
            <a:pPr>
              <a:lnSpc>
                <a:spcPct val="80000"/>
              </a:lnSpc>
              <a:tabLst>
                <a:tab pos="688975" algn="l"/>
                <a:tab pos="1027113" algn="l"/>
                <a:tab pos="4346575" algn="l"/>
              </a:tabLst>
            </a:pPr>
            <a:r>
              <a:rPr lang="en-US" dirty="0"/>
              <a:t>Now, say that R2 finishes before R1:</a:t>
            </a:r>
            <a:br>
              <a:rPr lang="en-US" dirty="0"/>
            </a:br>
            <a:r>
              <a:rPr lang="en-US" dirty="0"/>
              <a:t>	AR = 1, WR = 1, AW = 0, WW = 1</a:t>
            </a:r>
          </a:p>
          <a:p>
            <a:pPr>
              <a:lnSpc>
                <a:spcPct val="80000"/>
              </a:lnSpc>
              <a:tabLst>
                <a:tab pos="688975" algn="l"/>
                <a:tab pos="1027113" algn="l"/>
                <a:tab pos="4346575" algn="l"/>
              </a:tabLst>
            </a:pPr>
            <a:r>
              <a:rPr lang="en-US" dirty="0"/>
              <a:t>Finally, last of first two readers (R1) finishes and wakes up writer:</a:t>
            </a:r>
          </a:p>
          <a:p>
            <a:pPr>
              <a:lnSpc>
                <a:spcPct val="80000"/>
              </a:lnSpc>
              <a:buNone/>
              <a:tabLst>
                <a:tab pos="688975" algn="l"/>
                <a:tab pos="1027113" algn="l"/>
                <a:tab pos="4346575" algn="l"/>
              </a:tabLst>
            </a:pPr>
            <a:r>
              <a:rPr lang="en-US" sz="2000" dirty="0">
                <a:latin typeface="Courier New" pitchFamily="49" charset="0"/>
              </a:rPr>
              <a:t>		if (AR == 0 &amp;&amp; WW &gt; 0)	</a:t>
            </a:r>
            <a:r>
              <a:rPr lang="en-US" sz="2000" dirty="0">
                <a:solidFill>
                  <a:schemeClr val="accent2"/>
                </a:solidFill>
                <a:latin typeface="Courier New" pitchFamily="49" charset="0"/>
              </a:rPr>
              <a:t>// No other active readers</a:t>
            </a:r>
            <a:br>
              <a:rPr lang="en-US" sz="2000" dirty="0">
                <a:latin typeface="Courier New" pitchFamily="49" charset="0"/>
              </a:rPr>
            </a:br>
            <a:r>
              <a:rPr lang="en-US" sz="2000" dirty="0">
                <a:latin typeface="Courier New" pitchFamily="49" charset="0"/>
              </a:rPr>
              <a:t>		</a:t>
            </a:r>
            <a:r>
              <a:rPr lang="en-US" sz="2000" dirty="0" err="1">
                <a:latin typeface="Courier New" pitchFamily="49" charset="0"/>
              </a:rPr>
              <a:t>okToWrite.signal</a:t>
            </a:r>
            <a:r>
              <a:rPr lang="en-US" sz="2000" dirty="0">
                <a:latin typeface="Courier New" pitchFamily="49" charset="0"/>
              </a:rPr>
              <a:t>();	</a:t>
            </a:r>
            <a:r>
              <a:rPr lang="en-US" sz="2000" dirty="0">
                <a:solidFill>
                  <a:schemeClr val="accent2"/>
                </a:solidFill>
                <a:latin typeface="Courier New" pitchFamily="49" charset="0"/>
              </a:rPr>
              <a:t>// Wake up one writer</a:t>
            </a:r>
            <a:endParaRPr lang="en-US" sz="2000" dirty="0">
              <a:latin typeface="Courier New" pitchFamily="49" charset="0"/>
            </a:endParaRPr>
          </a:p>
        </p:txBody>
      </p:sp>
      <p:sp>
        <p:nvSpPr>
          <p:cNvPr id="4" name="Slide Number Placeholder 3"/>
          <p:cNvSpPr txBox="1">
            <a:spLocks/>
          </p:cNvSpPr>
          <p:nvPr/>
        </p:nvSpPr>
        <p:spPr>
          <a:xfrm>
            <a:off x="8839200" y="6400800"/>
            <a:ext cx="2133600" cy="457200"/>
          </a:xfrm>
          <a:prstGeom prst="rect">
            <a:avLst/>
          </a:prstGeom>
        </p:spPr>
        <p:txBody>
          <a:bodyPr/>
          <a:lstStyle/>
          <a:p>
            <a:pPr algn="ctr">
              <a:defRPr/>
            </a:pPr>
            <a:fld id="{78997615-6873-405D-B80D-4D52F6DDA5E8}" type="slidenum">
              <a:rPr lang="en-US" altLang="zh-CN" b="0">
                <a:solidFill>
                  <a:srgbClr val="000000"/>
                </a:solidFill>
                <a:latin typeface="Times New Roman" pitchFamily="18" charset="0"/>
                <a:ea typeface="+mn-ea"/>
                <a:cs typeface="+mn-cs"/>
              </a:rPr>
              <a:pPr algn="ctr">
                <a:defRPr/>
              </a:pPr>
              <a:t>78</a:t>
            </a:fld>
            <a:endParaRPr lang="en-US" altLang="zh-CN" b="0" dirty="0">
              <a:solidFill>
                <a:srgbClr val="000000"/>
              </a:solidFill>
              <a:latin typeface="Times New Roman" pitchFamily="18" charset="0"/>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87427">
                                            <p:txEl>
                                              <p:pRg st="0" end="0"/>
                                            </p:txEl>
                                          </p:spTgt>
                                        </p:tgtEl>
                                        <p:attrNameLst>
                                          <p:attrName>style.visibility</p:attrName>
                                        </p:attrNameLst>
                                      </p:cBhvr>
                                      <p:to>
                                        <p:strVal val="visible"/>
                                      </p:to>
                                    </p:set>
                                    <p:anim calcmode="lin" valueType="num">
                                      <p:cBhvr additive="base">
                                        <p:cTn id="7" dur="500" fill="hold"/>
                                        <p:tgtEl>
                                          <p:spTgt spid="48742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8742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87427">
                                            <p:txEl>
                                              <p:pRg st="1" end="1"/>
                                            </p:txEl>
                                          </p:spTgt>
                                        </p:tgtEl>
                                        <p:attrNameLst>
                                          <p:attrName>style.visibility</p:attrName>
                                        </p:attrNameLst>
                                      </p:cBhvr>
                                      <p:to>
                                        <p:strVal val="visible"/>
                                      </p:to>
                                    </p:set>
                                    <p:anim calcmode="lin" valueType="num">
                                      <p:cBhvr additive="base">
                                        <p:cTn id="11" dur="500" fill="hold"/>
                                        <p:tgtEl>
                                          <p:spTgt spid="487427">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4874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487427">
                                            <p:txEl>
                                              <p:pRg st="2" end="2"/>
                                            </p:txEl>
                                          </p:spTgt>
                                        </p:tgtEl>
                                        <p:attrNameLst>
                                          <p:attrName>style.visibility</p:attrName>
                                        </p:attrNameLst>
                                      </p:cBhvr>
                                      <p:to>
                                        <p:strVal val="visible"/>
                                      </p:to>
                                    </p:set>
                                    <p:anim calcmode="lin" valueType="num">
                                      <p:cBhvr additive="base">
                                        <p:cTn id="17" dur="500" fill="hold"/>
                                        <p:tgtEl>
                                          <p:spTgt spid="487427">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487427">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487427">
                                            <p:txEl>
                                              <p:pRg st="3" end="3"/>
                                            </p:txEl>
                                          </p:spTgt>
                                        </p:tgtEl>
                                        <p:attrNameLst>
                                          <p:attrName>style.visibility</p:attrName>
                                        </p:attrNameLst>
                                      </p:cBhvr>
                                      <p:to>
                                        <p:strVal val="visible"/>
                                      </p:to>
                                    </p:set>
                                    <p:anim calcmode="lin" valueType="num">
                                      <p:cBhvr additive="base">
                                        <p:cTn id="21" dur="500" fill="hold"/>
                                        <p:tgtEl>
                                          <p:spTgt spid="487427">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48742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487427">
                                            <p:txEl>
                                              <p:pRg st="4" end="4"/>
                                            </p:txEl>
                                          </p:spTgt>
                                        </p:tgtEl>
                                        <p:attrNameLst>
                                          <p:attrName>style.visibility</p:attrName>
                                        </p:attrNameLst>
                                      </p:cBhvr>
                                      <p:to>
                                        <p:strVal val="visible"/>
                                      </p:to>
                                    </p:set>
                                    <p:anim calcmode="lin" valueType="num">
                                      <p:cBhvr additive="base">
                                        <p:cTn id="27" dur="500" fill="hold"/>
                                        <p:tgtEl>
                                          <p:spTgt spid="487427">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48742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487427">
                                            <p:txEl>
                                              <p:pRg st="5" end="5"/>
                                            </p:txEl>
                                          </p:spTgt>
                                        </p:tgtEl>
                                        <p:attrNameLst>
                                          <p:attrName>style.visibility</p:attrName>
                                        </p:attrNameLst>
                                      </p:cBhvr>
                                      <p:to>
                                        <p:strVal val="visible"/>
                                      </p:to>
                                    </p:set>
                                    <p:anim calcmode="lin" valueType="num">
                                      <p:cBhvr additive="base">
                                        <p:cTn id="33" dur="500" fill="hold"/>
                                        <p:tgtEl>
                                          <p:spTgt spid="487427">
                                            <p:txEl>
                                              <p:pRg st="5" end="5"/>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48742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487427">
                                            <p:txEl>
                                              <p:pRg st="6" end="6"/>
                                            </p:txEl>
                                          </p:spTgt>
                                        </p:tgtEl>
                                        <p:attrNameLst>
                                          <p:attrName>style.visibility</p:attrName>
                                        </p:attrNameLst>
                                      </p:cBhvr>
                                      <p:to>
                                        <p:strVal val="visible"/>
                                      </p:to>
                                    </p:set>
                                    <p:anim calcmode="lin" valueType="num">
                                      <p:cBhvr additive="base">
                                        <p:cTn id="39" dur="500" fill="hold"/>
                                        <p:tgtEl>
                                          <p:spTgt spid="487427">
                                            <p:txEl>
                                              <p:pRg st="6" end="6"/>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48742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487427">
                                            <p:txEl>
                                              <p:pRg st="7" end="7"/>
                                            </p:txEl>
                                          </p:spTgt>
                                        </p:tgtEl>
                                        <p:attrNameLst>
                                          <p:attrName>style.visibility</p:attrName>
                                        </p:attrNameLst>
                                      </p:cBhvr>
                                      <p:to>
                                        <p:strVal val="visible"/>
                                      </p:to>
                                    </p:set>
                                    <p:anim calcmode="lin" valueType="num">
                                      <p:cBhvr additive="base">
                                        <p:cTn id="45" dur="500" fill="hold"/>
                                        <p:tgtEl>
                                          <p:spTgt spid="487427">
                                            <p:txEl>
                                              <p:pRg st="7" end="7"/>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487427">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7427" grpId="0" build="p"/>
    </p:bld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p:txBody>
          <a:bodyPr/>
          <a:lstStyle/>
          <a:p>
            <a:r>
              <a:rPr lang="en-US"/>
              <a:t>Simulation(3)</a:t>
            </a:r>
          </a:p>
        </p:txBody>
      </p:sp>
      <p:sp>
        <p:nvSpPr>
          <p:cNvPr id="489475" name="Rectangle 3"/>
          <p:cNvSpPr>
            <a:spLocks noGrp="1" noChangeArrowheads="1"/>
          </p:cNvSpPr>
          <p:nvPr>
            <p:ph type="body" idx="1"/>
          </p:nvPr>
        </p:nvSpPr>
        <p:spPr>
          <a:xfrm>
            <a:off x="1828800" y="838200"/>
            <a:ext cx="8610600" cy="5867400"/>
          </a:xfrm>
        </p:spPr>
        <p:txBody>
          <a:bodyPr/>
          <a:lstStyle/>
          <a:p>
            <a:pPr>
              <a:tabLst>
                <a:tab pos="688975" algn="l"/>
                <a:tab pos="1027113" algn="l"/>
                <a:tab pos="4346575" algn="l"/>
              </a:tabLst>
            </a:pPr>
            <a:r>
              <a:rPr lang="en-US"/>
              <a:t>When writer wakes up, get:</a:t>
            </a:r>
            <a:br>
              <a:rPr lang="en-US"/>
            </a:br>
            <a:r>
              <a:rPr lang="en-US"/>
              <a:t>	AR = 0, WR = 1, AW = 1, WW = 0</a:t>
            </a:r>
          </a:p>
          <a:p>
            <a:pPr>
              <a:tabLst>
                <a:tab pos="688975" algn="l"/>
                <a:tab pos="1027113" algn="l"/>
                <a:tab pos="4346575" algn="l"/>
              </a:tabLst>
            </a:pPr>
            <a:r>
              <a:rPr lang="en-US"/>
              <a:t>Then, when writer finishes:</a:t>
            </a:r>
          </a:p>
          <a:p>
            <a:pPr>
              <a:buNone/>
              <a:tabLst>
                <a:tab pos="688975" algn="l"/>
                <a:tab pos="1027113" algn="l"/>
                <a:tab pos="4346575" algn="l"/>
              </a:tabLst>
            </a:pPr>
            <a:r>
              <a:rPr lang="en-US" sz="2000">
                <a:latin typeface="Courier New" pitchFamily="49" charset="0"/>
              </a:rPr>
              <a:t>		if (WW &gt; 0){           </a:t>
            </a:r>
            <a:r>
              <a:rPr lang="en-US" sz="2000">
                <a:solidFill>
                  <a:schemeClr val="accent2"/>
                </a:solidFill>
                <a:latin typeface="Courier New" pitchFamily="49" charset="0"/>
              </a:rPr>
              <a:t>// Give priority to writers</a:t>
            </a:r>
            <a:br>
              <a:rPr lang="en-US" sz="2000">
                <a:latin typeface="Courier New" pitchFamily="49" charset="0"/>
              </a:rPr>
            </a:br>
            <a:r>
              <a:rPr lang="en-US" sz="2000">
                <a:latin typeface="Courier New" pitchFamily="49" charset="0"/>
              </a:rPr>
              <a:t>		okToWrite.signal();	</a:t>
            </a:r>
            <a:r>
              <a:rPr lang="en-US" sz="2000">
                <a:solidFill>
                  <a:schemeClr val="accent2"/>
                </a:solidFill>
                <a:latin typeface="Courier New" pitchFamily="49" charset="0"/>
              </a:rPr>
              <a:t>// Wake up one writer</a:t>
            </a:r>
            <a:br>
              <a:rPr lang="en-US" sz="2000">
                <a:latin typeface="Courier New" pitchFamily="49" charset="0"/>
              </a:rPr>
            </a:br>
            <a:r>
              <a:rPr lang="en-US" sz="2000">
                <a:latin typeface="Courier New" pitchFamily="49" charset="0"/>
              </a:rPr>
              <a:t>	} else if (WR &gt; 0) {	</a:t>
            </a:r>
            <a:r>
              <a:rPr lang="en-US" sz="2000">
                <a:solidFill>
                  <a:schemeClr val="accent2"/>
                </a:solidFill>
                <a:latin typeface="Courier New" pitchFamily="49" charset="0"/>
              </a:rPr>
              <a:t>// Otherwise, wake reader</a:t>
            </a:r>
            <a:br>
              <a:rPr lang="en-US" sz="2000">
                <a:latin typeface="Courier New" pitchFamily="49" charset="0"/>
              </a:rPr>
            </a:br>
            <a:r>
              <a:rPr lang="en-US" sz="2000">
                <a:latin typeface="Courier New" pitchFamily="49" charset="0"/>
              </a:rPr>
              <a:t>		okToRead.broadcast();	</a:t>
            </a:r>
            <a:r>
              <a:rPr lang="en-US" sz="2000">
                <a:solidFill>
                  <a:schemeClr val="accent2"/>
                </a:solidFill>
                <a:latin typeface="Courier New" pitchFamily="49" charset="0"/>
              </a:rPr>
              <a:t>// Wake all readers</a:t>
            </a:r>
            <a:br>
              <a:rPr lang="en-US" sz="2000">
                <a:latin typeface="Courier New" pitchFamily="49" charset="0"/>
              </a:rPr>
            </a:br>
            <a:r>
              <a:rPr lang="en-US" sz="2000">
                <a:latin typeface="Courier New" pitchFamily="49" charset="0"/>
              </a:rPr>
              <a:t>	}	</a:t>
            </a:r>
            <a:endParaRPr lang="en-US" sz="1800">
              <a:solidFill>
                <a:schemeClr val="accent2"/>
              </a:solidFill>
              <a:latin typeface="Courier New" pitchFamily="49" charset="0"/>
            </a:endParaRPr>
          </a:p>
          <a:p>
            <a:pPr lvl="1">
              <a:tabLst>
                <a:tab pos="688975" algn="l"/>
                <a:tab pos="1027113" algn="l"/>
                <a:tab pos="4346575" algn="l"/>
              </a:tabLst>
            </a:pPr>
            <a:r>
              <a:rPr lang="en-US"/>
              <a:t>Writer wakes up reader, so get:</a:t>
            </a:r>
          </a:p>
          <a:p>
            <a:pPr lvl="1">
              <a:buNone/>
              <a:tabLst>
                <a:tab pos="688975" algn="l"/>
                <a:tab pos="1027113" algn="l"/>
                <a:tab pos="4346575" algn="l"/>
              </a:tabLst>
            </a:pPr>
            <a:r>
              <a:rPr lang="en-US"/>
              <a:t>	AR = 1, WR = 0, AW = 0, WW = 0</a:t>
            </a:r>
          </a:p>
          <a:p>
            <a:pPr>
              <a:tabLst>
                <a:tab pos="688975" algn="l"/>
                <a:tab pos="1027113" algn="l"/>
                <a:tab pos="4346575" algn="l"/>
              </a:tabLst>
            </a:pPr>
            <a:r>
              <a:rPr lang="en-US"/>
              <a:t>When reader completes, we are finished</a:t>
            </a:r>
          </a:p>
        </p:txBody>
      </p:sp>
      <p:sp>
        <p:nvSpPr>
          <p:cNvPr id="4" name="Slide Number Placeholder 3"/>
          <p:cNvSpPr txBox="1">
            <a:spLocks/>
          </p:cNvSpPr>
          <p:nvPr/>
        </p:nvSpPr>
        <p:spPr>
          <a:xfrm>
            <a:off x="8966200" y="6400800"/>
            <a:ext cx="2133600" cy="457200"/>
          </a:xfrm>
          <a:prstGeom prst="rect">
            <a:avLst/>
          </a:prstGeom>
        </p:spPr>
        <p:txBody>
          <a:bodyPr/>
          <a:lstStyle/>
          <a:p>
            <a:pPr algn="ctr">
              <a:defRPr/>
            </a:pPr>
            <a:fld id="{78997615-6873-405D-B80D-4D52F6DDA5E8}" type="slidenum">
              <a:rPr lang="en-US" altLang="zh-CN" b="0">
                <a:solidFill>
                  <a:srgbClr val="000000"/>
                </a:solidFill>
                <a:latin typeface="Times New Roman" pitchFamily="18" charset="0"/>
                <a:ea typeface="+mn-ea"/>
                <a:cs typeface="+mn-cs"/>
              </a:rPr>
              <a:pPr algn="ctr">
                <a:defRPr/>
              </a:pPr>
              <a:t>79</a:t>
            </a:fld>
            <a:endParaRPr lang="en-US" altLang="zh-CN" b="0" dirty="0">
              <a:solidFill>
                <a:srgbClr val="000000"/>
              </a:solidFill>
              <a:latin typeface="Times New Roman" pitchFamily="18" charset="0"/>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94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94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947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947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8947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894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9475"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9060" name="Rectangle 4"/>
          <p:cNvSpPr>
            <a:spLocks noGrp="1" noChangeArrowheads="1"/>
          </p:cNvSpPr>
          <p:nvPr>
            <p:ph type="title"/>
          </p:nvPr>
        </p:nvSpPr>
        <p:spPr/>
        <p:txBody>
          <a:bodyPr/>
          <a:lstStyle/>
          <a:p>
            <a:r>
              <a:rPr lang="en-US" dirty="0"/>
              <a:t>Too Much Milk: Solution #1</a:t>
            </a:r>
          </a:p>
        </p:txBody>
      </p:sp>
      <p:sp>
        <p:nvSpPr>
          <p:cNvPr id="429061" name="Rectangle 5"/>
          <p:cNvSpPr>
            <a:spLocks noGrp="1" noChangeArrowheads="1"/>
          </p:cNvSpPr>
          <p:nvPr>
            <p:ph type="body" idx="1"/>
          </p:nvPr>
        </p:nvSpPr>
        <p:spPr>
          <a:xfrm>
            <a:off x="1752600" y="1661652"/>
            <a:ext cx="8915400" cy="5023311"/>
          </a:xfrm>
        </p:spPr>
        <p:txBody>
          <a:bodyPr>
            <a:normAutofit fontScale="92500" lnSpcReduction="20000"/>
          </a:bodyPr>
          <a:lstStyle/>
          <a:p>
            <a:pPr>
              <a:lnSpc>
                <a:spcPct val="75000"/>
              </a:lnSpc>
              <a:spcBef>
                <a:spcPct val="20000"/>
              </a:spcBef>
            </a:pPr>
            <a:r>
              <a:rPr lang="en-US" dirty="0"/>
              <a:t>Use a note to avoid buying too much milk:</a:t>
            </a:r>
          </a:p>
          <a:p>
            <a:pPr lvl="1">
              <a:lnSpc>
                <a:spcPct val="75000"/>
              </a:lnSpc>
              <a:spcBef>
                <a:spcPct val="20000"/>
              </a:spcBef>
            </a:pPr>
            <a:r>
              <a:rPr lang="en-US" dirty="0"/>
              <a:t>Leave a note before buying (kind of “lock”)</a:t>
            </a:r>
          </a:p>
          <a:p>
            <a:pPr lvl="1">
              <a:lnSpc>
                <a:spcPct val="75000"/>
              </a:lnSpc>
              <a:spcBef>
                <a:spcPct val="20000"/>
              </a:spcBef>
            </a:pPr>
            <a:r>
              <a:rPr lang="en-US" dirty="0"/>
              <a:t>Remove note after buying (kind of “unlock”)</a:t>
            </a:r>
          </a:p>
          <a:p>
            <a:pPr lvl="1">
              <a:lnSpc>
                <a:spcPct val="75000"/>
              </a:lnSpc>
              <a:spcBef>
                <a:spcPct val="20000"/>
              </a:spcBef>
            </a:pPr>
            <a:r>
              <a:rPr lang="en-US" dirty="0"/>
              <a:t>Don’t buy if note (wait)</a:t>
            </a:r>
          </a:p>
          <a:p>
            <a:pPr>
              <a:lnSpc>
                <a:spcPct val="75000"/>
              </a:lnSpc>
              <a:spcBef>
                <a:spcPct val="20000"/>
              </a:spcBef>
            </a:pPr>
            <a:r>
              <a:rPr lang="en-US" dirty="0"/>
              <a:t>Suppose a computer tries this (remember, only memory read/write are atomic):</a:t>
            </a:r>
          </a:p>
          <a:p>
            <a:pPr lvl="1">
              <a:lnSpc>
                <a:spcPct val="75000"/>
              </a:lnSpc>
              <a:spcBef>
                <a:spcPct val="20000"/>
              </a:spcBef>
              <a:buFontTx/>
              <a:buNone/>
            </a:pPr>
            <a:r>
              <a:rPr lang="en-US" dirty="0">
                <a:latin typeface="Courier New" pitchFamily="49" charset="0"/>
              </a:rPr>
              <a:t>			if (</a:t>
            </a:r>
            <a:r>
              <a:rPr lang="en-US" dirty="0" err="1">
                <a:latin typeface="Courier New" pitchFamily="49" charset="0"/>
              </a:rPr>
              <a:t>noMilk</a:t>
            </a:r>
            <a:r>
              <a:rPr lang="en-US" dirty="0">
                <a:latin typeface="Courier New" pitchFamily="49" charset="0"/>
              </a:rPr>
              <a:t>) {</a:t>
            </a:r>
            <a:br>
              <a:rPr lang="en-US" dirty="0">
                <a:latin typeface="Courier New" pitchFamily="49" charset="0"/>
              </a:rPr>
            </a:br>
            <a:r>
              <a:rPr lang="en-US" dirty="0">
                <a:latin typeface="Courier New" pitchFamily="49" charset="0"/>
              </a:rPr>
              <a:t> 		   if (</a:t>
            </a:r>
            <a:r>
              <a:rPr lang="en-US" dirty="0" err="1">
                <a:latin typeface="Courier New" pitchFamily="49" charset="0"/>
              </a:rPr>
              <a:t>noNote</a:t>
            </a:r>
            <a:r>
              <a:rPr lang="en-US" dirty="0">
                <a:latin typeface="Courier New" pitchFamily="49" charset="0"/>
              </a:rPr>
              <a:t>) {</a:t>
            </a:r>
            <a:br>
              <a:rPr lang="en-US" dirty="0">
                <a:latin typeface="Courier New" pitchFamily="49" charset="0"/>
              </a:rPr>
            </a:br>
            <a:r>
              <a:rPr lang="en-US" dirty="0">
                <a:latin typeface="Courier New" pitchFamily="49" charset="0"/>
              </a:rPr>
              <a:t> 		      leave Note;</a:t>
            </a:r>
            <a:br>
              <a:rPr lang="en-US" dirty="0">
                <a:latin typeface="Courier New" pitchFamily="49" charset="0"/>
              </a:rPr>
            </a:br>
            <a:r>
              <a:rPr lang="en-US" dirty="0">
                <a:latin typeface="Courier New" pitchFamily="49" charset="0"/>
              </a:rPr>
              <a:t> 		      buy milk;</a:t>
            </a:r>
            <a:br>
              <a:rPr lang="en-US" dirty="0">
                <a:latin typeface="Courier New" pitchFamily="49" charset="0"/>
              </a:rPr>
            </a:br>
            <a:r>
              <a:rPr lang="en-US" dirty="0">
                <a:latin typeface="Courier New" pitchFamily="49" charset="0"/>
              </a:rPr>
              <a:t> 		      remove note;</a:t>
            </a:r>
            <a:br>
              <a:rPr lang="en-US" dirty="0">
                <a:latin typeface="Courier New" pitchFamily="49" charset="0"/>
              </a:rPr>
            </a:br>
            <a:r>
              <a:rPr lang="en-US" dirty="0">
                <a:latin typeface="Courier New" pitchFamily="49" charset="0"/>
              </a:rPr>
              <a:t> 		   }</a:t>
            </a:r>
            <a:br>
              <a:rPr lang="en-US" dirty="0">
                <a:latin typeface="Courier New" pitchFamily="49" charset="0"/>
              </a:rPr>
            </a:br>
            <a:r>
              <a:rPr lang="en-US" dirty="0">
                <a:latin typeface="Courier New" pitchFamily="49" charset="0"/>
              </a:rPr>
              <a:t>		}</a:t>
            </a:r>
          </a:p>
          <a:p>
            <a:pPr>
              <a:lnSpc>
                <a:spcPct val="55000"/>
              </a:lnSpc>
              <a:spcBef>
                <a:spcPct val="20000"/>
              </a:spcBef>
            </a:pPr>
            <a:r>
              <a:rPr lang="en-US" dirty="0"/>
              <a:t>Result?  </a:t>
            </a:r>
          </a:p>
          <a:p>
            <a:pPr lvl="1">
              <a:lnSpc>
                <a:spcPct val="75000"/>
              </a:lnSpc>
              <a:spcBef>
                <a:spcPct val="20000"/>
              </a:spcBef>
            </a:pPr>
            <a:r>
              <a:rPr lang="en-US" dirty="0"/>
              <a:t>Still too much milk </a:t>
            </a:r>
            <a:r>
              <a:rPr lang="en-US" dirty="0">
                <a:solidFill>
                  <a:schemeClr val="hlink"/>
                </a:solidFill>
              </a:rPr>
              <a:t>but only occasionally!</a:t>
            </a:r>
            <a:endParaRPr lang="en-US" dirty="0"/>
          </a:p>
          <a:p>
            <a:pPr lvl="1">
              <a:lnSpc>
                <a:spcPct val="75000"/>
              </a:lnSpc>
              <a:spcBef>
                <a:spcPct val="20000"/>
              </a:spcBef>
            </a:pPr>
            <a:r>
              <a:rPr lang="en-US" dirty="0"/>
              <a:t>Each thread can get context switched after checking milk and note but before buying milk!</a:t>
            </a:r>
          </a:p>
          <a:p>
            <a:pPr lvl="1">
              <a:lnSpc>
                <a:spcPct val="75000"/>
              </a:lnSpc>
              <a:spcBef>
                <a:spcPct val="20000"/>
              </a:spcBef>
            </a:pPr>
            <a:endParaRPr lang="en-US" dirty="0">
              <a:latin typeface="Courier New" pitchFamily="49" charset="0"/>
            </a:endParaRPr>
          </a:p>
        </p:txBody>
      </p:sp>
      <p:grpSp>
        <p:nvGrpSpPr>
          <p:cNvPr id="17" name="Group 16"/>
          <p:cNvGrpSpPr/>
          <p:nvPr/>
        </p:nvGrpSpPr>
        <p:grpSpPr>
          <a:xfrm>
            <a:off x="7481959" y="3507410"/>
            <a:ext cx="2374767" cy="387625"/>
            <a:chOff x="5983358" y="3329609"/>
            <a:chExt cx="2374767" cy="387625"/>
          </a:xfrm>
        </p:grpSpPr>
        <p:cxnSp>
          <p:nvCxnSpPr>
            <p:cNvPr id="15" name="Straight Arrow Connector 14"/>
            <p:cNvCxnSpPr/>
            <p:nvPr/>
          </p:nvCxnSpPr>
          <p:spPr bwMode="auto">
            <a:xfrm rot="10800000" flipV="1">
              <a:off x="5983358" y="3707295"/>
              <a:ext cx="1838739" cy="9939"/>
            </a:xfrm>
            <a:prstGeom prst="straightConnector1">
              <a:avLst/>
            </a:prstGeom>
            <a:solidFill>
              <a:schemeClr val="bg1"/>
            </a:solidFill>
            <a:ln w="38100" cap="flat" cmpd="sng" algn="ctr">
              <a:solidFill>
                <a:schemeClr val="tx1"/>
              </a:solidFill>
              <a:prstDash val="solid"/>
              <a:round/>
              <a:headEnd type="none" w="med" len="med"/>
              <a:tailEnd type="arrow"/>
            </a:ln>
            <a:effectLst/>
          </p:spPr>
        </p:cxnSp>
        <p:sp>
          <p:nvSpPr>
            <p:cNvPr id="16" name="TextBox 15"/>
            <p:cNvSpPr txBox="1"/>
            <p:nvPr/>
          </p:nvSpPr>
          <p:spPr>
            <a:xfrm>
              <a:off x="6230620" y="3329609"/>
              <a:ext cx="2127505" cy="369332"/>
            </a:xfrm>
            <a:prstGeom prst="rect">
              <a:avLst/>
            </a:prstGeom>
            <a:noFill/>
          </p:spPr>
          <p:txBody>
            <a:bodyPr wrap="none" rtlCol="0">
              <a:spAutoFit/>
            </a:bodyPr>
            <a:lstStyle/>
            <a:p>
              <a:pPr algn="ctr"/>
              <a:r>
                <a:rPr lang="en-US" b="0" dirty="0">
                  <a:solidFill>
                    <a:srgbClr val="000000"/>
                  </a:solidFill>
                  <a:latin typeface="Times New Roman" pitchFamily="18" charset="0"/>
                  <a:ea typeface="+mn-ea"/>
                  <a:cs typeface="+mn-cs"/>
                </a:rPr>
                <a:t>Context-switch point</a:t>
              </a:r>
            </a:p>
          </p:txBody>
        </p:sp>
      </p:grpSp>
      <p:grpSp>
        <p:nvGrpSpPr>
          <p:cNvPr id="10" name="Group 13"/>
          <p:cNvGrpSpPr>
            <a:grpSpLocks/>
          </p:cNvGrpSpPr>
          <p:nvPr/>
        </p:nvGrpSpPr>
        <p:grpSpPr bwMode="auto">
          <a:xfrm>
            <a:off x="9087786" y="3937000"/>
            <a:ext cx="1580215" cy="1441912"/>
            <a:chOff x="3504" y="1584"/>
            <a:chExt cx="1056" cy="947"/>
          </a:xfrm>
        </p:grpSpPr>
        <p:pic>
          <p:nvPicPr>
            <p:cNvPr id="11" name="Picture 8" descr="MCHH01153_0000[1]"/>
            <p:cNvPicPr>
              <a:picLocks noChangeAspect="1" noChangeArrowheads="1"/>
            </p:cNvPicPr>
            <p:nvPr/>
          </p:nvPicPr>
          <p:blipFill>
            <a:blip r:embed="rId3" cstate="print"/>
            <a:srcRect/>
            <a:stretch>
              <a:fillRect/>
            </a:stretch>
          </p:blipFill>
          <p:spPr bwMode="auto">
            <a:xfrm>
              <a:off x="3504" y="1632"/>
              <a:ext cx="676" cy="899"/>
            </a:xfrm>
            <a:prstGeom prst="rect">
              <a:avLst/>
            </a:prstGeom>
            <a:noFill/>
          </p:spPr>
        </p:pic>
        <p:pic>
          <p:nvPicPr>
            <p:cNvPr id="12" name="Picture 12"/>
            <p:cNvPicPr>
              <a:picLocks noChangeAspect="1" noChangeArrowheads="1"/>
            </p:cNvPicPr>
            <p:nvPr/>
          </p:nvPicPr>
          <p:blipFill>
            <a:blip r:embed="rId4" cstate="print"/>
            <a:srcRect/>
            <a:stretch>
              <a:fillRect/>
            </a:stretch>
          </p:blipFill>
          <p:spPr bwMode="auto">
            <a:xfrm>
              <a:off x="4176" y="1584"/>
              <a:ext cx="384" cy="384"/>
            </a:xfrm>
            <a:prstGeom prst="rect">
              <a:avLst/>
            </a:prstGeom>
            <a:noFill/>
            <a:ln w="38100" algn="ctr">
              <a:noFill/>
              <a:miter lim="800000"/>
              <a:headEnd/>
              <a:tailEnd/>
            </a:ln>
            <a:effectLst/>
          </p:spPr>
        </p:pic>
      </p:grpSp>
      <p:sp>
        <p:nvSpPr>
          <p:cNvPr id="13" name="Slide Number Placeholder 3"/>
          <p:cNvSpPr>
            <a:spLocks noGrp="1"/>
          </p:cNvSpPr>
          <p:nvPr>
            <p:ph type="sldNum" sz="quarter" idx="10"/>
          </p:nvPr>
        </p:nvSpPr>
        <p:spPr>
          <a:xfrm>
            <a:off x="8077200" y="6299200"/>
            <a:ext cx="2133600" cy="457200"/>
          </a:xfrm>
        </p:spPr>
        <p:txBody>
          <a:bodyPr/>
          <a:lstStyle/>
          <a:p>
            <a:pPr>
              <a:defRPr/>
            </a:pPr>
            <a:fld id="{78997615-6873-405D-B80D-4D52F6DDA5E8}" type="slidenum">
              <a:rPr lang="en-US" altLang="zh-CN">
                <a:solidFill>
                  <a:srgbClr val="000000"/>
                </a:solidFill>
                <a:cs typeface="+mn-cs"/>
              </a:rPr>
              <a:pPr>
                <a:defRPr/>
              </a:pPr>
              <a:t>8</a:t>
            </a:fld>
            <a:endParaRPr lang="en-US" altLang="zh-CN" dirty="0">
              <a:solidFill>
                <a:srgbClr val="000000"/>
              </a:solidFill>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29061">
                                            <p:txEl>
                                              <p:pRg st="0" end="0"/>
                                            </p:txEl>
                                          </p:spTgt>
                                        </p:tgtEl>
                                        <p:attrNameLst>
                                          <p:attrName>style.visibility</p:attrName>
                                        </p:attrNameLst>
                                      </p:cBhvr>
                                      <p:to>
                                        <p:strVal val="visible"/>
                                      </p:to>
                                    </p:set>
                                    <p:anim calcmode="lin" valueType="num">
                                      <p:cBhvr additive="base">
                                        <p:cTn id="7" dur="500" fill="hold"/>
                                        <p:tgtEl>
                                          <p:spTgt spid="42906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2906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29061">
                                            <p:txEl>
                                              <p:pRg st="1" end="1"/>
                                            </p:txEl>
                                          </p:spTgt>
                                        </p:tgtEl>
                                        <p:attrNameLst>
                                          <p:attrName>style.visibility</p:attrName>
                                        </p:attrNameLst>
                                      </p:cBhvr>
                                      <p:to>
                                        <p:strVal val="visible"/>
                                      </p:to>
                                    </p:set>
                                    <p:anim calcmode="lin" valueType="num">
                                      <p:cBhvr additive="base">
                                        <p:cTn id="11" dur="500" fill="hold"/>
                                        <p:tgtEl>
                                          <p:spTgt spid="429061">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429061">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29061">
                                            <p:txEl>
                                              <p:pRg st="2" end="2"/>
                                            </p:txEl>
                                          </p:spTgt>
                                        </p:tgtEl>
                                        <p:attrNameLst>
                                          <p:attrName>style.visibility</p:attrName>
                                        </p:attrNameLst>
                                      </p:cBhvr>
                                      <p:to>
                                        <p:strVal val="visible"/>
                                      </p:to>
                                    </p:set>
                                    <p:anim calcmode="lin" valueType="num">
                                      <p:cBhvr additive="base">
                                        <p:cTn id="15" dur="500" fill="hold"/>
                                        <p:tgtEl>
                                          <p:spTgt spid="429061">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429061">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429061">
                                            <p:txEl>
                                              <p:pRg st="3" end="3"/>
                                            </p:txEl>
                                          </p:spTgt>
                                        </p:tgtEl>
                                        <p:attrNameLst>
                                          <p:attrName>style.visibility</p:attrName>
                                        </p:attrNameLst>
                                      </p:cBhvr>
                                      <p:to>
                                        <p:strVal val="visible"/>
                                      </p:to>
                                    </p:set>
                                    <p:anim calcmode="lin" valueType="num">
                                      <p:cBhvr additive="base">
                                        <p:cTn id="19" dur="500" fill="hold"/>
                                        <p:tgtEl>
                                          <p:spTgt spid="429061">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2906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29061">
                                            <p:txEl>
                                              <p:pRg st="4" end="4"/>
                                            </p:txEl>
                                          </p:spTgt>
                                        </p:tgtEl>
                                        <p:attrNameLst>
                                          <p:attrName>style.visibility</p:attrName>
                                        </p:attrNameLst>
                                      </p:cBhvr>
                                      <p:to>
                                        <p:strVal val="visible"/>
                                      </p:to>
                                    </p:set>
                                    <p:anim calcmode="lin" valueType="num">
                                      <p:cBhvr additive="base">
                                        <p:cTn id="25" dur="500" fill="hold"/>
                                        <p:tgtEl>
                                          <p:spTgt spid="429061">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29061">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429061">
                                            <p:txEl>
                                              <p:pRg st="5" end="5"/>
                                            </p:txEl>
                                          </p:spTgt>
                                        </p:tgtEl>
                                        <p:attrNameLst>
                                          <p:attrName>style.visibility</p:attrName>
                                        </p:attrNameLst>
                                      </p:cBhvr>
                                      <p:to>
                                        <p:strVal val="visible"/>
                                      </p:to>
                                    </p:set>
                                    <p:anim calcmode="lin" valueType="num">
                                      <p:cBhvr additive="base">
                                        <p:cTn id="29" dur="500" fill="hold"/>
                                        <p:tgtEl>
                                          <p:spTgt spid="429061">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42906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429061">
                                            <p:txEl>
                                              <p:pRg st="6" end="6"/>
                                            </p:txEl>
                                          </p:spTgt>
                                        </p:tgtEl>
                                        <p:attrNameLst>
                                          <p:attrName>style.visibility</p:attrName>
                                        </p:attrNameLst>
                                      </p:cBhvr>
                                      <p:to>
                                        <p:strVal val="visible"/>
                                      </p:to>
                                    </p:set>
                                    <p:anim calcmode="lin" valueType="num">
                                      <p:cBhvr additive="base">
                                        <p:cTn id="35" dur="500" fill="hold"/>
                                        <p:tgtEl>
                                          <p:spTgt spid="429061">
                                            <p:txEl>
                                              <p:pRg st="6" end="6"/>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42906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429061">
                                            <p:txEl>
                                              <p:pRg st="7" end="7"/>
                                            </p:txEl>
                                          </p:spTgt>
                                        </p:tgtEl>
                                        <p:attrNameLst>
                                          <p:attrName>style.visibility</p:attrName>
                                        </p:attrNameLst>
                                      </p:cBhvr>
                                      <p:to>
                                        <p:strVal val="visible"/>
                                      </p:to>
                                    </p:set>
                                    <p:anim calcmode="lin" valueType="num">
                                      <p:cBhvr additive="base">
                                        <p:cTn id="41" dur="500" fill="hold"/>
                                        <p:tgtEl>
                                          <p:spTgt spid="429061">
                                            <p:txEl>
                                              <p:pRg st="7" end="7"/>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429061">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429061">
                                            <p:txEl>
                                              <p:pRg st="8" end="8"/>
                                            </p:txEl>
                                          </p:spTgt>
                                        </p:tgtEl>
                                        <p:attrNameLst>
                                          <p:attrName>style.visibility</p:attrName>
                                        </p:attrNameLst>
                                      </p:cBhvr>
                                      <p:to>
                                        <p:strVal val="visible"/>
                                      </p:to>
                                    </p:set>
                                    <p:anim calcmode="lin" valueType="num">
                                      <p:cBhvr additive="base">
                                        <p:cTn id="47" dur="500" fill="hold"/>
                                        <p:tgtEl>
                                          <p:spTgt spid="429061">
                                            <p:txEl>
                                              <p:pRg st="8" end="8"/>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429061">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61" grpId="0" build="p"/>
    </p:bld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0498" name="Rectangle 2"/>
          <p:cNvSpPr>
            <a:spLocks noGrp="1" noChangeArrowheads="1"/>
          </p:cNvSpPr>
          <p:nvPr>
            <p:ph type="title"/>
          </p:nvPr>
        </p:nvSpPr>
        <p:spPr/>
        <p:txBody>
          <a:bodyPr/>
          <a:lstStyle/>
          <a:p>
            <a:r>
              <a:rPr lang="en-US" dirty="0"/>
              <a:t>More Questions</a:t>
            </a:r>
          </a:p>
        </p:txBody>
      </p:sp>
      <p:sp>
        <p:nvSpPr>
          <p:cNvPr id="490499" name="Rectangle 3"/>
          <p:cNvSpPr>
            <a:spLocks noGrp="1" noChangeArrowheads="1"/>
          </p:cNvSpPr>
          <p:nvPr>
            <p:ph type="body" idx="1"/>
          </p:nvPr>
        </p:nvSpPr>
        <p:spPr>
          <a:xfrm>
            <a:off x="1752600" y="685800"/>
            <a:ext cx="8763000" cy="6019800"/>
          </a:xfrm>
        </p:spPr>
        <p:txBody>
          <a:bodyPr/>
          <a:lstStyle/>
          <a:p>
            <a:pPr>
              <a:lnSpc>
                <a:spcPct val="85000"/>
              </a:lnSpc>
              <a:spcBef>
                <a:spcPct val="20000"/>
              </a:spcBef>
              <a:tabLst>
                <a:tab pos="688975" algn="l"/>
                <a:tab pos="1027113" algn="l"/>
                <a:tab pos="4346575" algn="l"/>
              </a:tabLst>
            </a:pPr>
            <a:r>
              <a:rPr lang="en-US" dirty="0"/>
              <a:t>Can readers starve?  Consider Reader() entry code:</a:t>
            </a:r>
          </a:p>
          <a:p>
            <a:pPr lvl="1">
              <a:lnSpc>
                <a:spcPct val="85000"/>
              </a:lnSpc>
              <a:spcBef>
                <a:spcPct val="20000"/>
              </a:spcBef>
              <a:buNone/>
              <a:tabLst>
                <a:tab pos="688975" algn="l"/>
                <a:tab pos="1027113" algn="l"/>
                <a:tab pos="4346575" algn="l"/>
              </a:tabLst>
            </a:pPr>
            <a:r>
              <a:rPr lang="en-US" sz="2000" dirty="0">
                <a:latin typeface="Courier New" pitchFamily="49" charset="0"/>
              </a:rPr>
              <a:t>	while ((AW + WW) &gt; 0) {	</a:t>
            </a:r>
            <a:r>
              <a:rPr lang="en-US" sz="2000" dirty="0">
                <a:solidFill>
                  <a:schemeClr val="accent2"/>
                </a:solidFill>
                <a:latin typeface="Courier New" pitchFamily="49" charset="0"/>
              </a:rPr>
              <a:t>// Is it safe to read?</a:t>
            </a:r>
            <a:br>
              <a:rPr lang="en-US" sz="2000" dirty="0">
                <a:latin typeface="Courier New" pitchFamily="49" charset="0"/>
              </a:rPr>
            </a:br>
            <a:r>
              <a:rPr lang="en-US" sz="2000" dirty="0">
                <a:latin typeface="Courier New" pitchFamily="49" charset="0"/>
              </a:rPr>
              <a:t>		WR++;	</a:t>
            </a:r>
            <a:r>
              <a:rPr lang="en-US" sz="2000" dirty="0">
                <a:solidFill>
                  <a:schemeClr val="accent2"/>
                </a:solidFill>
                <a:latin typeface="Courier New" pitchFamily="49" charset="0"/>
              </a:rPr>
              <a:t>// No. Writers exist</a:t>
            </a:r>
            <a:br>
              <a:rPr lang="en-US" sz="2000" dirty="0">
                <a:latin typeface="Courier New" pitchFamily="49" charset="0"/>
              </a:rPr>
            </a:br>
            <a:r>
              <a:rPr lang="en-US" sz="2000" dirty="0">
                <a:latin typeface="Courier New" pitchFamily="49" charset="0"/>
              </a:rPr>
              <a:t>		</a:t>
            </a:r>
            <a:r>
              <a:rPr lang="en-US" sz="2000" dirty="0" err="1">
                <a:latin typeface="Courier New" pitchFamily="49" charset="0"/>
              </a:rPr>
              <a:t>okToRead.wait</a:t>
            </a:r>
            <a:r>
              <a:rPr lang="en-US" sz="2000" dirty="0">
                <a:latin typeface="Courier New" pitchFamily="49" charset="0"/>
              </a:rPr>
              <a:t>(&amp;lock);	</a:t>
            </a:r>
            <a:r>
              <a:rPr lang="en-US" sz="2000" dirty="0">
                <a:solidFill>
                  <a:schemeClr val="accent2"/>
                </a:solidFill>
                <a:latin typeface="Courier New" pitchFamily="49" charset="0"/>
              </a:rPr>
              <a:t>// Sleep on </a:t>
            </a:r>
            <a:r>
              <a:rPr lang="en-US" sz="2000" dirty="0" err="1">
                <a:solidFill>
                  <a:schemeClr val="accent2"/>
                </a:solidFill>
                <a:latin typeface="Courier New" pitchFamily="49" charset="0"/>
              </a:rPr>
              <a:t>cond</a:t>
            </a:r>
            <a:r>
              <a:rPr lang="en-US" sz="2000" dirty="0">
                <a:solidFill>
                  <a:schemeClr val="accent2"/>
                </a:solidFill>
                <a:latin typeface="Courier New" pitchFamily="49" charset="0"/>
              </a:rPr>
              <a:t> </a:t>
            </a:r>
            <a:r>
              <a:rPr lang="en-US" sz="2000" dirty="0" err="1">
                <a:solidFill>
                  <a:schemeClr val="accent2"/>
                </a:solidFill>
                <a:latin typeface="Courier New" pitchFamily="49" charset="0"/>
              </a:rPr>
              <a:t>var</a:t>
            </a:r>
            <a:br>
              <a:rPr lang="en-US" sz="2000" dirty="0">
                <a:latin typeface="Courier New" pitchFamily="49" charset="0"/>
              </a:rPr>
            </a:br>
            <a:r>
              <a:rPr lang="en-US" sz="2000" dirty="0">
                <a:latin typeface="Courier New" pitchFamily="49" charset="0"/>
              </a:rPr>
              <a:t>		WR--;	</a:t>
            </a:r>
            <a:r>
              <a:rPr lang="en-US" sz="2000" dirty="0">
                <a:solidFill>
                  <a:schemeClr val="accent2"/>
                </a:solidFill>
                <a:latin typeface="Courier New" pitchFamily="49" charset="0"/>
              </a:rPr>
              <a:t>// No longer waiting</a:t>
            </a:r>
            <a:br>
              <a:rPr lang="en-US" sz="2000" dirty="0">
                <a:latin typeface="Courier New" pitchFamily="49" charset="0"/>
              </a:rPr>
            </a:br>
            <a:r>
              <a:rPr lang="en-US" sz="2000" dirty="0">
                <a:latin typeface="Courier New" pitchFamily="49" charset="0"/>
              </a:rPr>
              <a:t>	}</a:t>
            </a:r>
          </a:p>
          <a:p>
            <a:pPr>
              <a:lnSpc>
                <a:spcPct val="85000"/>
              </a:lnSpc>
              <a:spcBef>
                <a:spcPct val="20000"/>
              </a:spcBef>
              <a:buNone/>
              <a:tabLst>
                <a:tab pos="688975" algn="l"/>
                <a:tab pos="1027113" algn="l"/>
                <a:tab pos="4346575" algn="l"/>
              </a:tabLst>
            </a:pPr>
            <a:r>
              <a:rPr lang="en-US" sz="2000" dirty="0">
                <a:latin typeface="Courier New" pitchFamily="49" charset="0"/>
              </a:rPr>
              <a:t>		AR++;	</a:t>
            </a:r>
            <a:r>
              <a:rPr lang="en-US" sz="2000" dirty="0">
                <a:solidFill>
                  <a:schemeClr val="accent2"/>
                </a:solidFill>
                <a:latin typeface="Courier New" pitchFamily="49" charset="0"/>
              </a:rPr>
              <a:t>// Now we are active!</a:t>
            </a:r>
          </a:p>
          <a:p>
            <a:pPr>
              <a:lnSpc>
                <a:spcPct val="85000"/>
              </a:lnSpc>
              <a:spcBef>
                <a:spcPct val="20000"/>
              </a:spcBef>
              <a:tabLst>
                <a:tab pos="688975" algn="l"/>
                <a:tab pos="1027113" algn="l"/>
                <a:tab pos="4346575" algn="l"/>
              </a:tabLst>
            </a:pPr>
            <a:r>
              <a:rPr lang="en-US" dirty="0"/>
              <a:t>Yes, since reader waits for waiting writers. But writers cannot starve, since writer doesn’t wait for waiting readers (</a:t>
            </a:r>
            <a:r>
              <a:rPr lang="en-US" sz="2600" dirty="0">
                <a:latin typeface="Courier New" pitchFamily="49" charset="0"/>
              </a:rPr>
              <a:t>while ((AW + AR) &gt; 0))</a:t>
            </a:r>
            <a:r>
              <a:rPr lang="en-US" dirty="0"/>
              <a:t>. </a:t>
            </a:r>
          </a:p>
          <a:p>
            <a:pPr>
              <a:lnSpc>
                <a:spcPct val="85000"/>
              </a:lnSpc>
              <a:spcBef>
                <a:spcPct val="20000"/>
              </a:spcBef>
              <a:tabLst>
                <a:tab pos="688975" algn="l"/>
                <a:tab pos="1027113" algn="l"/>
                <a:tab pos="4346575" algn="l"/>
              </a:tabLst>
            </a:pPr>
            <a:r>
              <a:rPr lang="en-US" dirty="0"/>
              <a:t>What if we erase the condition check in Reader exit?</a:t>
            </a:r>
          </a:p>
          <a:p>
            <a:pPr>
              <a:lnSpc>
                <a:spcPct val="85000"/>
              </a:lnSpc>
              <a:spcBef>
                <a:spcPct val="20000"/>
              </a:spcBef>
              <a:buNone/>
              <a:tabLst>
                <a:tab pos="688975" algn="l"/>
                <a:tab pos="1027113" algn="l"/>
                <a:tab pos="4346575" algn="l"/>
              </a:tabLst>
            </a:pPr>
            <a:r>
              <a:rPr lang="en-US" dirty="0"/>
              <a:t>	</a:t>
            </a:r>
            <a:r>
              <a:rPr lang="en-US" sz="2000" dirty="0">
                <a:latin typeface="Courier New" pitchFamily="49" charset="0"/>
              </a:rPr>
              <a:t>	AR--;	</a:t>
            </a:r>
            <a:r>
              <a:rPr lang="en-US" sz="2000" dirty="0">
                <a:solidFill>
                  <a:schemeClr val="accent2"/>
                </a:solidFill>
                <a:latin typeface="Courier New" pitchFamily="49" charset="0"/>
              </a:rPr>
              <a:t>// No longer active</a:t>
            </a:r>
            <a:br>
              <a:rPr lang="en-US" sz="2000" dirty="0">
                <a:latin typeface="Courier New" pitchFamily="49" charset="0"/>
              </a:rPr>
            </a:br>
            <a:r>
              <a:rPr lang="en-US" sz="2000" dirty="0">
                <a:latin typeface="Courier New" pitchFamily="49" charset="0"/>
              </a:rPr>
              <a:t>	if (AR == 0 &amp;&amp; WW &gt; 0)	</a:t>
            </a:r>
            <a:r>
              <a:rPr lang="en-US" sz="2000" dirty="0">
                <a:solidFill>
                  <a:schemeClr val="accent2"/>
                </a:solidFill>
                <a:latin typeface="Courier New" pitchFamily="49" charset="0"/>
              </a:rPr>
              <a:t>// No other active readers</a:t>
            </a:r>
            <a:br>
              <a:rPr lang="en-US" sz="2000" dirty="0">
                <a:latin typeface="Courier New" pitchFamily="49" charset="0"/>
              </a:rPr>
            </a:br>
            <a:r>
              <a:rPr lang="en-US" sz="2000" dirty="0">
                <a:latin typeface="Courier New" pitchFamily="49" charset="0"/>
              </a:rPr>
              <a:t>		</a:t>
            </a:r>
            <a:r>
              <a:rPr lang="en-US" sz="2000" dirty="0" err="1">
                <a:latin typeface="Courier New" pitchFamily="49" charset="0"/>
              </a:rPr>
              <a:t>okToWrite.signal</a:t>
            </a:r>
            <a:r>
              <a:rPr lang="en-US" sz="2000" dirty="0">
                <a:latin typeface="Courier New" pitchFamily="49" charset="0"/>
              </a:rPr>
              <a:t>(); 	</a:t>
            </a:r>
            <a:r>
              <a:rPr lang="en-US" sz="2000" dirty="0">
                <a:solidFill>
                  <a:schemeClr val="accent2"/>
                </a:solidFill>
                <a:latin typeface="Courier New" pitchFamily="49" charset="0"/>
              </a:rPr>
              <a:t>// Wake up one writer</a:t>
            </a:r>
            <a:r>
              <a:rPr lang="en-US" sz="2000" dirty="0">
                <a:latin typeface="Courier New" pitchFamily="49" charset="0"/>
              </a:rPr>
              <a:t> </a:t>
            </a:r>
          </a:p>
          <a:p>
            <a:pPr>
              <a:lnSpc>
                <a:spcPct val="85000"/>
              </a:lnSpc>
              <a:spcBef>
                <a:spcPct val="20000"/>
              </a:spcBef>
              <a:tabLst>
                <a:tab pos="688975" algn="l"/>
                <a:tab pos="1027113" algn="l"/>
                <a:tab pos="4346575" algn="l"/>
              </a:tabLst>
            </a:pPr>
            <a:r>
              <a:rPr lang="en-US" dirty="0"/>
              <a:t>It’s ok. Since the writer is in a while loop.</a:t>
            </a:r>
          </a:p>
        </p:txBody>
      </p:sp>
      <p:sp>
        <p:nvSpPr>
          <p:cNvPr id="490500" name="Rectangle 4"/>
          <p:cNvSpPr>
            <a:spLocks noChangeArrowheads="1"/>
          </p:cNvSpPr>
          <p:nvPr/>
        </p:nvSpPr>
        <p:spPr bwMode="auto">
          <a:xfrm>
            <a:off x="2392680" y="4490720"/>
            <a:ext cx="8001000" cy="266700"/>
          </a:xfrm>
          <a:prstGeom prst="rect">
            <a:avLst/>
          </a:prstGeom>
          <a:solidFill>
            <a:srgbClr val="2A40E2">
              <a:alpha val="60001"/>
            </a:srgbClr>
          </a:solidFill>
          <a:ln w="38100" algn="ctr">
            <a:solidFill>
              <a:srgbClr val="2A40E2"/>
            </a:solidFill>
            <a:miter lim="800000"/>
            <a:headEnd/>
            <a:tailEnd/>
          </a:ln>
          <a:effectLst/>
        </p:spPr>
        <p:txBody>
          <a:bodyPr vert="eaVert" wrap="none" anchor="ctr"/>
          <a:lstStyle/>
          <a:p>
            <a:pPr algn="ctr"/>
            <a:endParaRPr lang="en-US">
              <a:solidFill>
                <a:srgbClr val="000000"/>
              </a:solidFill>
              <a:latin typeface="Comic Sans MS" pitchFamily="66" charset="0"/>
              <a:ea typeface="+mn-ea"/>
              <a:cs typeface="+mn-cs"/>
            </a:endParaRPr>
          </a:p>
        </p:txBody>
      </p:sp>
      <p:sp>
        <p:nvSpPr>
          <p:cNvPr id="5" name="Slide Number Placeholder 3"/>
          <p:cNvSpPr txBox="1">
            <a:spLocks/>
          </p:cNvSpPr>
          <p:nvPr/>
        </p:nvSpPr>
        <p:spPr>
          <a:xfrm>
            <a:off x="8737600" y="6400800"/>
            <a:ext cx="2133600" cy="457200"/>
          </a:xfrm>
          <a:prstGeom prst="rect">
            <a:avLst/>
          </a:prstGeom>
        </p:spPr>
        <p:txBody>
          <a:bodyPr/>
          <a:lstStyle/>
          <a:p>
            <a:pPr algn="ctr">
              <a:defRPr/>
            </a:pPr>
            <a:fld id="{78997615-6873-405D-B80D-4D52F6DDA5E8}" type="slidenum">
              <a:rPr lang="en-US" altLang="zh-CN" b="0">
                <a:solidFill>
                  <a:srgbClr val="000000"/>
                </a:solidFill>
                <a:latin typeface="Times New Roman" pitchFamily="18" charset="0"/>
                <a:ea typeface="+mn-ea"/>
                <a:cs typeface="+mn-cs"/>
              </a:rPr>
              <a:pPr algn="ctr">
                <a:defRPr/>
              </a:pPr>
              <a:t>80</a:t>
            </a:fld>
            <a:endParaRPr lang="en-US" altLang="zh-CN" b="0" dirty="0">
              <a:solidFill>
                <a:srgbClr val="000000"/>
              </a:solidFill>
              <a:latin typeface="Times New Roman" pitchFamily="18" charset="0"/>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90499">
                                            <p:txEl>
                                              <p:pRg st="0" end="0"/>
                                            </p:txEl>
                                          </p:spTgt>
                                        </p:tgtEl>
                                        <p:attrNameLst>
                                          <p:attrName>style.visibility</p:attrName>
                                        </p:attrNameLst>
                                      </p:cBhvr>
                                      <p:to>
                                        <p:strVal val="visible"/>
                                      </p:to>
                                    </p:set>
                                    <p:anim calcmode="lin" valueType="num">
                                      <p:cBhvr additive="base">
                                        <p:cTn id="7" dur="500" fill="hold"/>
                                        <p:tgtEl>
                                          <p:spTgt spid="49049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9049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90499">
                                            <p:txEl>
                                              <p:pRg st="1" end="1"/>
                                            </p:txEl>
                                          </p:spTgt>
                                        </p:tgtEl>
                                        <p:attrNameLst>
                                          <p:attrName>style.visibility</p:attrName>
                                        </p:attrNameLst>
                                      </p:cBhvr>
                                      <p:to>
                                        <p:strVal val="visible"/>
                                      </p:to>
                                    </p:set>
                                    <p:anim calcmode="lin" valueType="num">
                                      <p:cBhvr additive="base">
                                        <p:cTn id="11" dur="500" fill="hold"/>
                                        <p:tgtEl>
                                          <p:spTgt spid="490499">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4904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490499">
                                            <p:txEl>
                                              <p:pRg st="2" end="2"/>
                                            </p:txEl>
                                          </p:spTgt>
                                        </p:tgtEl>
                                        <p:attrNameLst>
                                          <p:attrName>style.visibility</p:attrName>
                                        </p:attrNameLst>
                                      </p:cBhvr>
                                      <p:to>
                                        <p:strVal val="visible"/>
                                      </p:to>
                                    </p:set>
                                    <p:anim calcmode="lin" valueType="num">
                                      <p:cBhvr additive="base">
                                        <p:cTn id="17" dur="500" fill="hold"/>
                                        <p:tgtEl>
                                          <p:spTgt spid="490499">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49049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490499">
                                            <p:txEl>
                                              <p:pRg st="3" end="3"/>
                                            </p:txEl>
                                          </p:spTgt>
                                        </p:tgtEl>
                                        <p:attrNameLst>
                                          <p:attrName>style.visibility</p:attrName>
                                        </p:attrNameLst>
                                      </p:cBhvr>
                                      <p:to>
                                        <p:strVal val="visible"/>
                                      </p:to>
                                    </p:set>
                                    <p:anim calcmode="lin" valueType="num">
                                      <p:cBhvr additive="base">
                                        <p:cTn id="23" dur="500" fill="hold"/>
                                        <p:tgtEl>
                                          <p:spTgt spid="490499">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49049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490499">
                                            <p:txEl>
                                              <p:pRg st="4" end="4"/>
                                            </p:txEl>
                                          </p:spTgt>
                                        </p:tgtEl>
                                        <p:attrNameLst>
                                          <p:attrName>style.visibility</p:attrName>
                                        </p:attrNameLst>
                                      </p:cBhvr>
                                      <p:to>
                                        <p:strVal val="visible"/>
                                      </p:to>
                                    </p:set>
                                    <p:anim calcmode="lin" valueType="num">
                                      <p:cBhvr additive="base">
                                        <p:cTn id="29" dur="500" fill="hold"/>
                                        <p:tgtEl>
                                          <p:spTgt spid="490499">
                                            <p:txEl>
                                              <p:pRg st="4" end="4"/>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490499">
                                            <p:txEl>
                                              <p:pRg st="4" end="4"/>
                                            </p:txEl>
                                          </p:spTgt>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490499">
                                            <p:txEl>
                                              <p:pRg st="5" end="5"/>
                                            </p:txEl>
                                          </p:spTgt>
                                        </p:tgtEl>
                                        <p:attrNameLst>
                                          <p:attrName>style.visibility</p:attrName>
                                        </p:attrNameLst>
                                      </p:cBhvr>
                                      <p:to>
                                        <p:strVal val="visible"/>
                                      </p:to>
                                    </p:set>
                                    <p:anim calcmode="lin" valueType="num">
                                      <p:cBhvr additive="base">
                                        <p:cTn id="33" dur="500" fill="hold"/>
                                        <p:tgtEl>
                                          <p:spTgt spid="490499">
                                            <p:txEl>
                                              <p:pRg st="5" end="5"/>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49049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490499">
                                            <p:txEl>
                                              <p:pRg st="6" end="6"/>
                                            </p:txEl>
                                          </p:spTgt>
                                        </p:tgtEl>
                                        <p:attrNameLst>
                                          <p:attrName>style.visibility</p:attrName>
                                        </p:attrNameLst>
                                      </p:cBhvr>
                                      <p:to>
                                        <p:strVal val="visible"/>
                                      </p:to>
                                    </p:set>
                                    <p:anim calcmode="lin" valueType="num">
                                      <p:cBhvr additive="base">
                                        <p:cTn id="39" dur="500" fill="hold"/>
                                        <p:tgtEl>
                                          <p:spTgt spid="490499">
                                            <p:txEl>
                                              <p:pRg st="6" end="6"/>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49049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490500"/>
                                        </p:tgtEl>
                                        <p:attrNameLst>
                                          <p:attrName>style.visibility</p:attrName>
                                        </p:attrNameLst>
                                      </p:cBhvr>
                                      <p:to>
                                        <p:strVal val="visible"/>
                                      </p:to>
                                    </p:set>
                                    <p:animEffect transition="in" filter="wipe(left)">
                                      <p:cBhvr>
                                        <p:cTn id="45" dur="1000"/>
                                        <p:tgtEl>
                                          <p:spTgt spid="4905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499" grpId="0" build="p"/>
      <p:bldP spid="490500"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Cont’</a:t>
            </a:r>
          </a:p>
        </p:txBody>
      </p:sp>
      <p:sp>
        <p:nvSpPr>
          <p:cNvPr id="3" name="Content Placeholder 2"/>
          <p:cNvSpPr>
            <a:spLocks noGrp="1"/>
          </p:cNvSpPr>
          <p:nvPr>
            <p:ph idx="1"/>
          </p:nvPr>
        </p:nvSpPr>
        <p:spPr/>
        <p:txBody>
          <a:bodyPr/>
          <a:lstStyle/>
          <a:p>
            <a:pPr>
              <a:lnSpc>
                <a:spcPct val="85000"/>
              </a:lnSpc>
              <a:spcBef>
                <a:spcPct val="20000"/>
              </a:spcBef>
              <a:tabLst>
                <a:tab pos="688975" algn="l"/>
                <a:tab pos="1027113" algn="l"/>
                <a:tab pos="4346575" algn="l"/>
              </a:tabLst>
            </a:pPr>
            <a:r>
              <a:rPr lang="en-US" dirty="0"/>
              <a:t>Further, what if we turn the signal() into broadcast()</a:t>
            </a:r>
          </a:p>
          <a:p>
            <a:pPr>
              <a:lnSpc>
                <a:spcPct val="85000"/>
              </a:lnSpc>
              <a:spcBef>
                <a:spcPct val="20000"/>
              </a:spcBef>
              <a:buNone/>
              <a:tabLst>
                <a:tab pos="688975" algn="l"/>
                <a:tab pos="1027113" algn="l"/>
                <a:tab pos="4346575" algn="l"/>
              </a:tabLst>
            </a:pPr>
            <a:r>
              <a:rPr lang="en-US" sz="2000" dirty="0">
                <a:latin typeface="Courier New" pitchFamily="49" charset="0"/>
              </a:rPr>
              <a:t>		AR--;	</a:t>
            </a:r>
            <a:r>
              <a:rPr lang="en-US" sz="2000" dirty="0">
                <a:solidFill>
                  <a:schemeClr val="accent2"/>
                </a:solidFill>
                <a:latin typeface="Courier New" pitchFamily="49" charset="0"/>
              </a:rPr>
              <a:t>// No longer active</a:t>
            </a:r>
            <a:br>
              <a:rPr lang="en-US" sz="2000" dirty="0">
                <a:latin typeface="Courier New" pitchFamily="49" charset="0"/>
              </a:rPr>
            </a:br>
            <a:r>
              <a:rPr lang="en-US" sz="2000" dirty="0">
                <a:latin typeface="Courier New" pitchFamily="49" charset="0"/>
              </a:rPr>
              <a:t>	</a:t>
            </a:r>
            <a:r>
              <a:rPr lang="en-US" sz="2000" dirty="0" err="1">
                <a:latin typeface="Courier New" pitchFamily="49" charset="0"/>
              </a:rPr>
              <a:t>okToWrite.broadcast</a:t>
            </a:r>
            <a:r>
              <a:rPr lang="en-US" sz="2000" dirty="0">
                <a:latin typeface="Courier New" pitchFamily="49" charset="0"/>
              </a:rPr>
              <a:t>(); 	</a:t>
            </a:r>
            <a:r>
              <a:rPr lang="en-US" sz="2000" dirty="0">
                <a:solidFill>
                  <a:schemeClr val="accent2"/>
                </a:solidFill>
                <a:latin typeface="Courier New" pitchFamily="49" charset="0"/>
              </a:rPr>
              <a:t>// Wake up one writer</a:t>
            </a:r>
            <a:r>
              <a:rPr lang="en-US" sz="2000" dirty="0">
                <a:latin typeface="Courier New" pitchFamily="49" charset="0"/>
              </a:rPr>
              <a:t> </a:t>
            </a:r>
          </a:p>
          <a:p>
            <a:pPr>
              <a:lnSpc>
                <a:spcPct val="85000"/>
              </a:lnSpc>
              <a:spcBef>
                <a:spcPct val="20000"/>
              </a:spcBef>
              <a:tabLst>
                <a:tab pos="688975" algn="l"/>
                <a:tab pos="1027113" algn="l"/>
                <a:tab pos="4346575" algn="l"/>
              </a:tabLst>
            </a:pPr>
            <a:r>
              <a:rPr lang="en-US" dirty="0"/>
              <a:t>Only one writer can proceed anyway. The rest will go back to sleep, wakeup useless.</a:t>
            </a:r>
          </a:p>
          <a:p>
            <a:pPr>
              <a:lnSpc>
                <a:spcPct val="85000"/>
              </a:lnSpc>
              <a:spcBef>
                <a:spcPct val="20000"/>
              </a:spcBef>
              <a:tabLst>
                <a:tab pos="688975" algn="l"/>
                <a:tab pos="1027113" algn="l"/>
                <a:tab pos="4346575" algn="l"/>
              </a:tabLst>
            </a:pPr>
            <a:r>
              <a:rPr lang="en-US" dirty="0"/>
              <a:t>Finally, what if we use only one condition variable (call it “</a:t>
            </a:r>
            <a:r>
              <a:rPr lang="en-US" dirty="0" err="1">
                <a:latin typeface="Courier New" pitchFamily="49" charset="0"/>
              </a:rPr>
              <a:t>okToContinue</a:t>
            </a:r>
            <a:r>
              <a:rPr lang="en-US" dirty="0"/>
              <a:t>”) instead of two separate ones, and </a:t>
            </a:r>
            <a:r>
              <a:rPr lang="en-US" dirty="0" err="1"/>
              <a:t>noth</a:t>
            </a:r>
            <a:r>
              <a:rPr lang="en-US" dirty="0"/>
              <a:t> readers and writers sleep on this variable</a:t>
            </a:r>
          </a:p>
          <a:p>
            <a:pPr>
              <a:lnSpc>
                <a:spcPct val="85000"/>
              </a:lnSpc>
              <a:spcBef>
                <a:spcPct val="20000"/>
              </a:spcBef>
              <a:tabLst>
                <a:tab pos="688975" algn="l"/>
                <a:tab pos="1027113" algn="l"/>
                <a:tab pos="4346575" algn="l"/>
              </a:tabLst>
            </a:pPr>
            <a:r>
              <a:rPr lang="en-US" dirty="0"/>
              <a:t>It works, but must use broadcast() instead of signal(), and may not be efficient, </a:t>
            </a:r>
          </a:p>
          <a:p>
            <a:pPr lvl="1">
              <a:lnSpc>
                <a:spcPct val="85000"/>
              </a:lnSpc>
              <a:spcBef>
                <a:spcPct val="20000"/>
              </a:spcBef>
              <a:tabLst>
                <a:tab pos="688975" algn="l"/>
                <a:tab pos="1027113" algn="l"/>
                <a:tab pos="4346575" algn="l"/>
              </a:tabLst>
            </a:pPr>
            <a:r>
              <a:rPr lang="en-US" dirty="0"/>
              <a:t>e.g., awaken readers go back to sleep immediately if there are waiting writers </a:t>
            </a:r>
          </a:p>
          <a:p>
            <a:pPr>
              <a:lnSpc>
                <a:spcPct val="85000"/>
              </a:lnSpc>
              <a:spcBef>
                <a:spcPct val="20000"/>
              </a:spcBef>
              <a:tabLst>
                <a:tab pos="688975" algn="l"/>
                <a:tab pos="1027113" algn="l"/>
                <a:tab pos="4346575" algn="l"/>
              </a:tabLst>
            </a:pPr>
            <a:endParaRPr lang="en-US" sz="2200" dirty="0"/>
          </a:p>
          <a:p>
            <a:endParaRPr lang="en-US" dirty="0"/>
          </a:p>
        </p:txBody>
      </p:sp>
      <p:sp>
        <p:nvSpPr>
          <p:cNvPr id="4" name="Slide Number Placeholder 3"/>
          <p:cNvSpPr txBox="1">
            <a:spLocks/>
          </p:cNvSpPr>
          <p:nvPr/>
        </p:nvSpPr>
        <p:spPr>
          <a:xfrm>
            <a:off x="8801100" y="6400800"/>
            <a:ext cx="2133600" cy="457200"/>
          </a:xfrm>
          <a:prstGeom prst="rect">
            <a:avLst/>
          </a:prstGeom>
        </p:spPr>
        <p:txBody>
          <a:bodyPr/>
          <a:lstStyle/>
          <a:p>
            <a:pPr algn="ctr">
              <a:defRPr/>
            </a:pPr>
            <a:fld id="{78997615-6873-405D-B80D-4D52F6DDA5E8}" type="slidenum">
              <a:rPr lang="en-US" altLang="zh-CN" b="0">
                <a:solidFill>
                  <a:srgbClr val="000000"/>
                </a:solidFill>
                <a:latin typeface="Times New Roman" pitchFamily="18" charset="0"/>
                <a:ea typeface="+mn-ea"/>
                <a:cs typeface="+mn-cs"/>
              </a:rPr>
              <a:pPr algn="ctr">
                <a:defRPr/>
              </a:pPr>
              <a:t>81</a:t>
            </a:fld>
            <a:endParaRPr lang="en-US" altLang="zh-CN" b="0" dirty="0">
              <a:solidFill>
                <a:srgbClr val="000000"/>
              </a:solidFill>
              <a:latin typeface="Times New Roman" pitchFamily="18" charset="0"/>
              <a:ea typeface="+mn-ea"/>
              <a:cs typeface="+mn-cs"/>
            </a:endParaRPr>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a:lstStyle/>
          <a:p>
            <a:r>
              <a:rPr lang="en-US"/>
              <a:t>Can we construct Monitors from Semaphores?</a:t>
            </a:r>
          </a:p>
        </p:txBody>
      </p:sp>
      <p:sp>
        <p:nvSpPr>
          <p:cNvPr id="492547" name="Rectangle 3"/>
          <p:cNvSpPr>
            <a:spLocks noGrp="1" noChangeArrowheads="1"/>
          </p:cNvSpPr>
          <p:nvPr>
            <p:ph type="body" idx="1"/>
          </p:nvPr>
        </p:nvSpPr>
        <p:spPr>
          <a:xfrm>
            <a:off x="1447800" y="1155700"/>
            <a:ext cx="4991100" cy="3987800"/>
          </a:xfrm>
        </p:spPr>
        <p:txBody>
          <a:bodyPr/>
          <a:lstStyle/>
          <a:p>
            <a:pPr>
              <a:lnSpc>
                <a:spcPct val="80000"/>
              </a:lnSpc>
              <a:spcBef>
                <a:spcPct val="20000"/>
              </a:spcBef>
            </a:pPr>
            <a:r>
              <a:rPr lang="en-US" dirty="0"/>
              <a:t>Yes. Monitors are semaphores are equivalent in their expressiveness: any program written in one can be written with the other.</a:t>
            </a:r>
          </a:p>
          <a:p>
            <a:pPr>
              <a:lnSpc>
                <a:spcPct val="80000"/>
              </a:lnSpc>
              <a:spcBef>
                <a:spcPct val="20000"/>
              </a:spcBef>
            </a:pPr>
            <a:r>
              <a:rPr lang="en-US" dirty="0"/>
              <a:t>Locking aspect is easy: Just use a </a:t>
            </a:r>
            <a:r>
              <a:rPr lang="en-US" dirty="0" err="1"/>
              <a:t>mutex</a:t>
            </a:r>
            <a:endParaRPr lang="en-US" dirty="0"/>
          </a:p>
          <a:p>
            <a:pPr>
              <a:lnSpc>
                <a:spcPct val="80000"/>
              </a:lnSpc>
              <a:spcBef>
                <a:spcPct val="20000"/>
              </a:spcBef>
            </a:pPr>
            <a:r>
              <a:rPr lang="en-US" dirty="0"/>
              <a:t>Can we implement condition variables this way?</a:t>
            </a:r>
          </a:p>
          <a:p>
            <a:pPr lvl="1">
              <a:lnSpc>
                <a:spcPct val="80000"/>
              </a:lnSpc>
              <a:spcBef>
                <a:spcPct val="20000"/>
              </a:spcBef>
              <a:buFontTx/>
              <a:buNone/>
            </a:pPr>
            <a:r>
              <a:rPr lang="en-US" sz="2000" dirty="0">
                <a:latin typeface="Courier New" pitchFamily="49" charset="0"/>
              </a:rPr>
              <a:t>	Wait(Lock *lock)   { 	</a:t>
            </a:r>
            <a:r>
              <a:rPr lang="en-US" sz="2000" dirty="0" err="1">
                <a:latin typeface="Courier New" pitchFamily="49" charset="0"/>
              </a:rPr>
              <a:t>semaphore.P</a:t>
            </a:r>
            <a:r>
              <a:rPr lang="en-US" sz="2000" dirty="0">
                <a:latin typeface="Courier New" pitchFamily="49" charset="0"/>
              </a:rPr>
              <a:t>(); }</a:t>
            </a:r>
          </a:p>
          <a:p>
            <a:pPr lvl="1">
              <a:lnSpc>
                <a:spcPct val="80000"/>
              </a:lnSpc>
              <a:spcBef>
                <a:spcPct val="20000"/>
              </a:spcBef>
              <a:buFontTx/>
              <a:buNone/>
            </a:pPr>
            <a:r>
              <a:rPr lang="en-US" sz="2000" dirty="0">
                <a:latin typeface="Courier New" pitchFamily="49" charset="0"/>
              </a:rPr>
              <a:t>	Signal() { </a:t>
            </a:r>
          </a:p>
          <a:p>
            <a:pPr lvl="1">
              <a:lnSpc>
                <a:spcPct val="80000"/>
              </a:lnSpc>
              <a:spcBef>
                <a:spcPct val="20000"/>
              </a:spcBef>
              <a:buFontTx/>
              <a:buNone/>
            </a:pPr>
            <a:r>
              <a:rPr lang="en-US" sz="2000" dirty="0">
                <a:latin typeface="Courier New" pitchFamily="49" charset="0"/>
              </a:rPr>
              <a:t>		</a:t>
            </a:r>
            <a:r>
              <a:rPr lang="en-US" sz="2000" dirty="0" err="1">
                <a:latin typeface="Courier New" pitchFamily="49" charset="0"/>
              </a:rPr>
              <a:t>semaphore.V</a:t>
            </a:r>
            <a:r>
              <a:rPr lang="en-US" sz="2000" dirty="0">
                <a:latin typeface="Courier New" pitchFamily="49" charset="0"/>
              </a:rPr>
              <a:t>(); }</a:t>
            </a:r>
          </a:p>
          <a:p>
            <a:pPr lvl="1">
              <a:lnSpc>
                <a:spcPct val="80000"/>
              </a:lnSpc>
              <a:spcBef>
                <a:spcPct val="20000"/>
              </a:spcBef>
            </a:pPr>
            <a:r>
              <a:rPr lang="en-US" dirty="0"/>
              <a:t>Doesn’t work: Wait() sleeps with lock held</a:t>
            </a:r>
          </a:p>
          <a:p>
            <a:pPr lvl="1">
              <a:lnSpc>
                <a:spcPct val="80000"/>
              </a:lnSpc>
              <a:spcBef>
                <a:spcPct val="20000"/>
              </a:spcBef>
              <a:buFontTx/>
              <a:buNone/>
            </a:pPr>
            <a:endParaRPr lang="en-US" dirty="0"/>
          </a:p>
        </p:txBody>
      </p:sp>
      <p:sp>
        <p:nvSpPr>
          <p:cNvPr id="10" name="Rectangle 9"/>
          <p:cNvSpPr/>
          <p:nvPr/>
        </p:nvSpPr>
        <p:spPr>
          <a:xfrm>
            <a:off x="6350000" y="1205975"/>
            <a:ext cx="3911600" cy="308392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b="0" dirty="0" err="1">
                <a:solidFill>
                  <a:srgbClr val="FC0128"/>
                </a:solidFill>
                <a:latin typeface="Courier New" pitchFamily="49" charset="0"/>
              </a:rPr>
              <a:t>lock.Acquire</a:t>
            </a:r>
            <a:r>
              <a:rPr lang="en-US" b="0" dirty="0">
                <a:solidFill>
                  <a:srgbClr val="FC0128"/>
                </a:solidFill>
                <a:latin typeface="Courier New" pitchFamily="49" charset="0"/>
              </a:rPr>
              <a:t>(); </a:t>
            </a:r>
            <a:br>
              <a:rPr lang="en-US" b="0" dirty="0">
                <a:solidFill>
                  <a:srgbClr val="000000"/>
                </a:solidFill>
                <a:latin typeface="Courier New" pitchFamily="49" charset="0"/>
              </a:rPr>
            </a:br>
            <a:r>
              <a:rPr lang="en-US" b="0" dirty="0">
                <a:solidFill>
                  <a:srgbClr val="000000"/>
                </a:solidFill>
                <a:latin typeface="Courier New" pitchFamily="49" charset="0"/>
              </a:rPr>
              <a:t>while (need to wait) {   	</a:t>
            </a:r>
            <a:r>
              <a:rPr lang="en-US" b="0" dirty="0" err="1">
                <a:solidFill>
                  <a:srgbClr val="000000"/>
                </a:solidFill>
                <a:latin typeface="Courier New" pitchFamily="49" charset="0"/>
              </a:rPr>
              <a:t>condvar.wait</a:t>
            </a:r>
            <a:r>
              <a:rPr lang="en-US" b="0" dirty="0">
                <a:solidFill>
                  <a:srgbClr val="000000"/>
                </a:solidFill>
                <a:latin typeface="Courier New" pitchFamily="49" charset="0"/>
              </a:rPr>
              <a:t>(&amp;lock);</a:t>
            </a:r>
            <a:br>
              <a:rPr lang="en-US" b="0" dirty="0">
                <a:solidFill>
                  <a:srgbClr val="000000"/>
                </a:solidFill>
                <a:latin typeface="Courier New" pitchFamily="49" charset="0"/>
              </a:rPr>
            </a:br>
            <a:r>
              <a:rPr lang="en-US" b="0" dirty="0">
                <a:solidFill>
                  <a:srgbClr val="000000"/>
                </a:solidFill>
                <a:latin typeface="Courier New" pitchFamily="49" charset="0"/>
              </a:rPr>
              <a:t>}</a:t>
            </a:r>
            <a:br>
              <a:rPr lang="en-US" b="0" dirty="0">
                <a:solidFill>
                  <a:srgbClr val="000000"/>
                </a:solidFill>
                <a:latin typeface="Courier New" pitchFamily="49" charset="0"/>
              </a:rPr>
            </a:br>
            <a:r>
              <a:rPr lang="en-US" b="0" dirty="0" err="1">
                <a:solidFill>
                  <a:srgbClr val="FC0128"/>
                </a:solidFill>
                <a:latin typeface="Courier New" pitchFamily="49" charset="0"/>
              </a:rPr>
              <a:t>lock.Release</a:t>
            </a:r>
            <a:r>
              <a:rPr lang="en-US" b="0" dirty="0">
                <a:solidFill>
                  <a:srgbClr val="FC0128"/>
                </a:solidFill>
                <a:latin typeface="Courier New" pitchFamily="49" charset="0"/>
              </a:rPr>
              <a:t>(); </a:t>
            </a:r>
            <a:br>
              <a:rPr lang="en-US" b="0" dirty="0">
                <a:solidFill>
                  <a:srgbClr val="000000"/>
                </a:solidFill>
                <a:latin typeface="Courier New" pitchFamily="49" charset="0"/>
              </a:rPr>
            </a:br>
            <a:br>
              <a:rPr lang="en-US" b="0" dirty="0">
                <a:solidFill>
                  <a:srgbClr val="000000"/>
                </a:solidFill>
                <a:latin typeface="Courier New" pitchFamily="49" charset="0"/>
              </a:rPr>
            </a:br>
            <a:r>
              <a:rPr lang="en-US" b="0" dirty="0">
                <a:solidFill>
                  <a:srgbClr val="000000"/>
                </a:solidFill>
                <a:latin typeface="Courier New" pitchFamily="49" charset="0"/>
              </a:rPr>
              <a:t>do something</a:t>
            </a:r>
          </a:p>
          <a:p>
            <a:pPr>
              <a:lnSpc>
                <a:spcPct val="80000"/>
              </a:lnSpc>
            </a:pPr>
            <a:endParaRPr lang="en-US" b="0" dirty="0">
              <a:solidFill>
                <a:srgbClr val="000000"/>
              </a:solidFill>
              <a:latin typeface="Courier New" pitchFamily="49" charset="0"/>
            </a:endParaRPr>
          </a:p>
          <a:p>
            <a:r>
              <a:rPr lang="en-US" b="0" dirty="0" err="1">
                <a:solidFill>
                  <a:srgbClr val="FC0128"/>
                </a:solidFill>
                <a:latin typeface="Courier New" pitchFamily="49" charset="0"/>
              </a:rPr>
              <a:t>lock.Acquire</a:t>
            </a:r>
            <a:r>
              <a:rPr lang="en-US" b="0" dirty="0">
                <a:solidFill>
                  <a:srgbClr val="FC0128"/>
                </a:solidFill>
                <a:latin typeface="Courier New" pitchFamily="49" charset="0"/>
              </a:rPr>
              <a:t>(); </a:t>
            </a:r>
            <a:br>
              <a:rPr lang="en-US" b="0" dirty="0">
                <a:solidFill>
                  <a:srgbClr val="000000"/>
                </a:solidFill>
                <a:latin typeface="Courier New" pitchFamily="49" charset="0"/>
              </a:rPr>
            </a:br>
            <a:r>
              <a:rPr lang="en-US" b="0" dirty="0" err="1">
                <a:solidFill>
                  <a:srgbClr val="000000"/>
                </a:solidFill>
                <a:latin typeface="Courier New" pitchFamily="49" charset="0"/>
              </a:rPr>
              <a:t>condvar.signal</a:t>
            </a:r>
            <a:r>
              <a:rPr lang="en-US" b="0" dirty="0">
                <a:solidFill>
                  <a:srgbClr val="000000"/>
                </a:solidFill>
                <a:latin typeface="Courier New" pitchFamily="49" charset="0"/>
              </a:rPr>
              <a:t>();</a:t>
            </a:r>
          </a:p>
          <a:p>
            <a:r>
              <a:rPr lang="en-US" b="0" dirty="0" err="1">
                <a:solidFill>
                  <a:srgbClr val="FC0128"/>
                </a:solidFill>
                <a:latin typeface="Courier New" pitchFamily="49" charset="0"/>
              </a:rPr>
              <a:t>lock.Release</a:t>
            </a:r>
            <a:r>
              <a:rPr lang="en-US" b="0" dirty="0">
                <a:solidFill>
                  <a:srgbClr val="FC0128"/>
                </a:solidFill>
                <a:latin typeface="Courier New" pitchFamily="49" charset="0"/>
              </a:rPr>
              <a:t>();</a:t>
            </a:r>
          </a:p>
        </p:txBody>
      </p:sp>
      <p:sp>
        <p:nvSpPr>
          <p:cNvPr id="6" name="Rectangle 5"/>
          <p:cNvSpPr/>
          <p:nvPr/>
        </p:nvSpPr>
        <p:spPr>
          <a:xfrm>
            <a:off x="6359236" y="4389635"/>
            <a:ext cx="4308765" cy="584775"/>
          </a:xfrm>
          <a:prstGeom prst="rect">
            <a:avLst/>
          </a:prstGeom>
        </p:spPr>
        <p:txBody>
          <a:bodyPr wrap="square">
            <a:spAutoFit/>
          </a:bodyPr>
          <a:lstStyle/>
          <a:p>
            <a:pPr marL="285750" indent="-285750">
              <a:lnSpc>
                <a:spcPct val="80000"/>
              </a:lnSpc>
              <a:spcBef>
                <a:spcPct val="30000"/>
              </a:spcBef>
              <a:buSzPct val="100000"/>
            </a:pPr>
            <a:r>
              <a:rPr lang="en-US" sz="2000" kern="0" dirty="0">
                <a:solidFill>
                  <a:srgbClr val="000000"/>
                </a:solidFill>
                <a:latin typeface="Comic Sans MS"/>
                <a:ea typeface="+mn-ea"/>
                <a:cs typeface="+mn-cs"/>
              </a:rPr>
              <a:t>Recall: Basic structure of monitor-based program</a:t>
            </a:r>
          </a:p>
        </p:txBody>
      </p:sp>
      <p:sp>
        <p:nvSpPr>
          <p:cNvPr id="7" name="Slide Number Placeholder 3"/>
          <p:cNvSpPr txBox="1">
            <a:spLocks/>
          </p:cNvSpPr>
          <p:nvPr/>
        </p:nvSpPr>
        <p:spPr>
          <a:xfrm>
            <a:off x="8890000" y="6400800"/>
            <a:ext cx="2133600" cy="457200"/>
          </a:xfrm>
          <a:prstGeom prst="rect">
            <a:avLst/>
          </a:prstGeom>
        </p:spPr>
        <p:txBody>
          <a:bodyPr/>
          <a:lstStyle/>
          <a:p>
            <a:pPr algn="ctr">
              <a:defRPr/>
            </a:pPr>
            <a:fld id="{78997615-6873-405D-B80D-4D52F6DDA5E8}" type="slidenum">
              <a:rPr lang="en-US" altLang="zh-CN" b="0">
                <a:solidFill>
                  <a:srgbClr val="000000"/>
                </a:solidFill>
                <a:latin typeface="Times New Roman" pitchFamily="18" charset="0"/>
                <a:ea typeface="+mn-ea"/>
                <a:cs typeface="+mn-cs"/>
              </a:rPr>
              <a:pPr algn="ctr">
                <a:defRPr/>
              </a:pPr>
              <a:t>82</a:t>
            </a:fld>
            <a:endParaRPr lang="en-US" altLang="zh-CN" b="0" dirty="0">
              <a:solidFill>
                <a:srgbClr val="000000"/>
              </a:solidFill>
              <a:latin typeface="Times New Roman" pitchFamily="18" charset="0"/>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92547">
                                            <p:txEl>
                                              <p:pRg st="0" end="0"/>
                                            </p:txEl>
                                          </p:spTgt>
                                        </p:tgtEl>
                                        <p:attrNameLst>
                                          <p:attrName>style.visibility</p:attrName>
                                        </p:attrNameLst>
                                      </p:cBhvr>
                                      <p:to>
                                        <p:strVal val="visible"/>
                                      </p:to>
                                    </p:set>
                                    <p:anim calcmode="lin" valueType="num">
                                      <p:cBhvr additive="base">
                                        <p:cTn id="7" dur="500" fill="hold"/>
                                        <p:tgtEl>
                                          <p:spTgt spid="49254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925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92547">
                                            <p:txEl>
                                              <p:pRg st="1" end="1"/>
                                            </p:txEl>
                                          </p:spTgt>
                                        </p:tgtEl>
                                        <p:attrNameLst>
                                          <p:attrName>style.visibility</p:attrName>
                                        </p:attrNameLst>
                                      </p:cBhvr>
                                      <p:to>
                                        <p:strVal val="visible"/>
                                      </p:to>
                                    </p:set>
                                    <p:anim calcmode="lin" valueType="num">
                                      <p:cBhvr additive="base">
                                        <p:cTn id="13" dur="500" fill="hold"/>
                                        <p:tgtEl>
                                          <p:spTgt spid="49254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4925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492547">
                                            <p:txEl>
                                              <p:pRg st="2" end="2"/>
                                            </p:txEl>
                                          </p:spTgt>
                                        </p:tgtEl>
                                        <p:attrNameLst>
                                          <p:attrName>style.visibility</p:attrName>
                                        </p:attrNameLst>
                                      </p:cBhvr>
                                      <p:to>
                                        <p:strVal val="visible"/>
                                      </p:to>
                                    </p:set>
                                    <p:anim calcmode="lin" valueType="num">
                                      <p:cBhvr additive="base">
                                        <p:cTn id="19" dur="500" fill="hold"/>
                                        <p:tgtEl>
                                          <p:spTgt spid="49254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92547">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492547">
                                            <p:txEl>
                                              <p:pRg st="3" end="3"/>
                                            </p:txEl>
                                          </p:spTgt>
                                        </p:tgtEl>
                                        <p:attrNameLst>
                                          <p:attrName>style.visibility</p:attrName>
                                        </p:attrNameLst>
                                      </p:cBhvr>
                                      <p:to>
                                        <p:strVal val="visible"/>
                                      </p:to>
                                    </p:set>
                                    <p:anim calcmode="lin" valueType="num">
                                      <p:cBhvr additive="base">
                                        <p:cTn id="23" dur="500" fill="hold"/>
                                        <p:tgtEl>
                                          <p:spTgt spid="492547">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492547">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492547">
                                            <p:txEl>
                                              <p:pRg st="4" end="4"/>
                                            </p:txEl>
                                          </p:spTgt>
                                        </p:tgtEl>
                                        <p:attrNameLst>
                                          <p:attrName>style.visibility</p:attrName>
                                        </p:attrNameLst>
                                      </p:cBhvr>
                                      <p:to>
                                        <p:strVal val="visible"/>
                                      </p:to>
                                    </p:set>
                                    <p:anim calcmode="lin" valueType="num">
                                      <p:cBhvr additive="base">
                                        <p:cTn id="27" dur="500" fill="hold"/>
                                        <p:tgtEl>
                                          <p:spTgt spid="492547">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492547">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492547">
                                            <p:txEl>
                                              <p:pRg st="5" end="5"/>
                                            </p:txEl>
                                          </p:spTgt>
                                        </p:tgtEl>
                                        <p:attrNameLst>
                                          <p:attrName>style.visibility</p:attrName>
                                        </p:attrNameLst>
                                      </p:cBhvr>
                                      <p:to>
                                        <p:strVal val="visible"/>
                                      </p:to>
                                    </p:set>
                                    <p:anim calcmode="lin" valueType="num">
                                      <p:cBhvr additive="base">
                                        <p:cTn id="31" dur="500" fill="hold"/>
                                        <p:tgtEl>
                                          <p:spTgt spid="492547">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49254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492547">
                                            <p:txEl>
                                              <p:pRg st="6" end="6"/>
                                            </p:txEl>
                                          </p:spTgt>
                                        </p:tgtEl>
                                        <p:attrNameLst>
                                          <p:attrName>style.visibility</p:attrName>
                                        </p:attrNameLst>
                                      </p:cBhvr>
                                      <p:to>
                                        <p:strVal val="visible"/>
                                      </p:to>
                                    </p:set>
                                    <p:anim calcmode="lin" valueType="num">
                                      <p:cBhvr additive="base">
                                        <p:cTn id="37" dur="500" fill="hold"/>
                                        <p:tgtEl>
                                          <p:spTgt spid="492547">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492547">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2547"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0100" y="152400"/>
            <a:ext cx="7785100" cy="533400"/>
          </a:xfrm>
        </p:spPr>
        <p:txBody>
          <a:bodyPr/>
          <a:lstStyle/>
          <a:p>
            <a:r>
              <a:rPr lang="en-US" dirty="0"/>
              <a:t>Construction of Monitors from Semaphores (</a:t>
            </a:r>
            <a:r>
              <a:rPr lang="en-US" dirty="0" err="1"/>
              <a:t>con’t</a:t>
            </a:r>
            <a:r>
              <a:rPr lang="en-US" dirty="0"/>
              <a:t>)</a:t>
            </a:r>
          </a:p>
        </p:txBody>
      </p:sp>
      <p:sp>
        <p:nvSpPr>
          <p:cNvPr id="3" name="Content Placeholder 2"/>
          <p:cNvSpPr>
            <a:spLocks noGrp="1"/>
          </p:cNvSpPr>
          <p:nvPr>
            <p:ph idx="1"/>
          </p:nvPr>
        </p:nvSpPr>
        <p:spPr>
          <a:xfrm>
            <a:off x="1727200" y="914400"/>
            <a:ext cx="8521700" cy="5562600"/>
          </a:xfrm>
        </p:spPr>
        <p:txBody>
          <a:bodyPr>
            <a:normAutofit/>
          </a:bodyPr>
          <a:lstStyle/>
          <a:p>
            <a:pPr>
              <a:lnSpc>
                <a:spcPct val="80000"/>
              </a:lnSpc>
              <a:spcBef>
                <a:spcPct val="20000"/>
              </a:spcBef>
            </a:pPr>
            <a:r>
              <a:rPr lang="en-US" dirty="0"/>
              <a:t>Does this work better? </a:t>
            </a:r>
          </a:p>
          <a:p>
            <a:pPr lvl="1">
              <a:lnSpc>
                <a:spcPct val="80000"/>
              </a:lnSpc>
              <a:spcBef>
                <a:spcPct val="20000"/>
              </a:spcBef>
              <a:buFontTx/>
              <a:buNone/>
            </a:pPr>
            <a:r>
              <a:rPr lang="en-US" sz="2000" dirty="0">
                <a:latin typeface="Courier New" pitchFamily="49" charset="0"/>
              </a:rPr>
              <a:t>	wait(Lock* lock) {</a:t>
            </a:r>
            <a:br>
              <a:rPr lang="en-US" sz="2000" dirty="0">
                <a:latin typeface="Courier New" pitchFamily="49" charset="0"/>
              </a:rPr>
            </a:br>
            <a:r>
              <a:rPr lang="en-US" sz="2000" dirty="0">
                <a:latin typeface="Courier New" pitchFamily="49" charset="0"/>
              </a:rPr>
              <a:t>   lock-&gt;Release();</a:t>
            </a:r>
            <a:br>
              <a:rPr lang="en-US" sz="2000" dirty="0">
                <a:latin typeface="Courier New" pitchFamily="49" charset="0"/>
              </a:rPr>
            </a:br>
            <a:r>
              <a:rPr lang="en-US" sz="2000" dirty="0">
                <a:latin typeface="Courier New" pitchFamily="49" charset="0"/>
              </a:rPr>
              <a:t>   </a:t>
            </a:r>
            <a:r>
              <a:rPr lang="en-US" sz="2000" dirty="0" err="1">
                <a:latin typeface="Courier New" pitchFamily="49" charset="0"/>
              </a:rPr>
              <a:t>semaphore.P</a:t>
            </a:r>
            <a:r>
              <a:rPr lang="en-US" sz="2000" dirty="0">
                <a:latin typeface="Courier New" pitchFamily="49" charset="0"/>
              </a:rPr>
              <a:t>();</a:t>
            </a:r>
            <a:br>
              <a:rPr lang="en-US" sz="2000" dirty="0">
                <a:latin typeface="Courier New" pitchFamily="49" charset="0"/>
              </a:rPr>
            </a:br>
            <a:r>
              <a:rPr lang="en-US" sz="2000" dirty="0">
                <a:latin typeface="Courier New" pitchFamily="49" charset="0"/>
              </a:rPr>
              <a:t>   lock-&gt;Acquire();</a:t>
            </a:r>
            <a:br>
              <a:rPr lang="en-US" sz="2000" dirty="0">
                <a:latin typeface="Courier New" pitchFamily="49" charset="0"/>
              </a:rPr>
            </a:br>
            <a:r>
              <a:rPr lang="en-US" sz="2000" dirty="0">
                <a:latin typeface="Courier New" pitchFamily="49" charset="0"/>
              </a:rPr>
              <a:t>}</a:t>
            </a:r>
            <a:br>
              <a:rPr lang="en-US" sz="2000" dirty="0">
                <a:latin typeface="Courier New" pitchFamily="49" charset="0"/>
              </a:rPr>
            </a:br>
            <a:r>
              <a:rPr lang="en-US" sz="2000" dirty="0">
                <a:latin typeface="Courier New" pitchFamily="49" charset="0"/>
              </a:rPr>
              <a:t>signal() { </a:t>
            </a:r>
            <a:r>
              <a:rPr lang="en-US" sz="2000" dirty="0" err="1">
                <a:latin typeface="Courier New" pitchFamily="49" charset="0"/>
              </a:rPr>
              <a:t>semaphore.V</a:t>
            </a:r>
            <a:r>
              <a:rPr lang="en-US" sz="2000" dirty="0">
                <a:latin typeface="Courier New" pitchFamily="49" charset="0"/>
              </a:rPr>
              <a:t>(); }</a:t>
            </a:r>
          </a:p>
          <a:p>
            <a:pPr lvl="1">
              <a:lnSpc>
                <a:spcPct val="80000"/>
              </a:lnSpc>
              <a:spcBef>
                <a:spcPct val="20000"/>
              </a:spcBef>
            </a:pPr>
            <a:r>
              <a:rPr lang="en-US" dirty="0"/>
              <a:t>No! </a:t>
            </a:r>
          </a:p>
          <a:p>
            <a:pPr lvl="1">
              <a:lnSpc>
                <a:spcPct val="80000"/>
              </a:lnSpc>
              <a:spcBef>
                <a:spcPct val="20000"/>
              </a:spcBef>
            </a:pPr>
            <a:r>
              <a:rPr lang="en-US" dirty="0">
                <a:latin typeface="Courier New" pitchFamily="49" charset="0"/>
              </a:rPr>
              <a:t>1</a:t>
            </a:r>
            <a:r>
              <a:rPr lang="en-US" baseline="30000" dirty="0">
                <a:latin typeface="Courier New" pitchFamily="49" charset="0"/>
              </a:rPr>
              <a:t>st</a:t>
            </a:r>
            <a:r>
              <a:rPr lang="en-US" dirty="0">
                <a:latin typeface="Courier New" pitchFamily="49" charset="0"/>
              </a:rPr>
              <a:t> problem: {</a:t>
            </a:r>
            <a:r>
              <a:rPr lang="en-US" dirty="0" err="1">
                <a:latin typeface="Courier New" pitchFamily="49" charset="0"/>
              </a:rPr>
              <a:t>lock.Release</a:t>
            </a:r>
            <a:r>
              <a:rPr lang="en-US" dirty="0">
                <a:latin typeface="Courier New" pitchFamily="49" charset="0"/>
              </a:rPr>
              <a:t>(); </a:t>
            </a:r>
            <a:r>
              <a:rPr lang="en-US" dirty="0" err="1">
                <a:latin typeface="Courier New" pitchFamily="49" charset="0"/>
              </a:rPr>
              <a:t>semaphore.P</a:t>
            </a:r>
            <a:r>
              <a:rPr lang="en-US" dirty="0">
                <a:latin typeface="Courier New" pitchFamily="49" charset="0"/>
              </a:rPr>
              <a:t>();} </a:t>
            </a:r>
            <a:r>
              <a:rPr lang="en-US" dirty="0"/>
              <a:t>are not atomic</a:t>
            </a:r>
          </a:p>
          <a:p>
            <a:pPr lvl="1">
              <a:lnSpc>
                <a:spcPct val="80000"/>
              </a:lnSpc>
              <a:spcBef>
                <a:spcPct val="20000"/>
              </a:spcBef>
            </a:pPr>
            <a:r>
              <a:rPr lang="en-US" dirty="0"/>
              <a:t>Another problem: Condition </a:t>
            </a:r>
            <a:r>
              <a:rPr lang="en-US" dirty="0" err="1"/>
              <a:t>vars</a:t>
            </a:r>
            <a:r>
              <a:rPr lang="en-US" dirty="0"/>
              <a:t> have no history, semaphores have history:</a:t>
            </a:r>
          </a:p>
          <a:p>
            <a:pPr lvl="2">
              <a:lnSpc>
                <a:spcPct val="80000"/>
              </a:lnSpc>
              <a:spcBef>
                <a:spcPct val="20000"/>
              </a:spcBef>
            </a:pPr>
            <a:r>
              <a:rPr lang="en-US" dirty="0"/>
              <a:t>For condition </a:t>
            </a:r>
            <a:r>
              <a:rPr lang="en-US" dirty="0" err="1"/>
              <a:t>vars</a:t>
            </a:r>
            <a:r>
              <a:rPr lang="en-US" dirty="0"/>
              <a:t>:</a:t>
            </a:r>
          </a:p>
          <a:p>
            <a:pPr lvl="3">
              <a:lnSpc>
                <a:spcPct val="80000"/>
              </a:lnSpc>
              <a:spcBef>
                <a:spcPct val="20000"/>
              </a:spcBef>
            </a:pPr>
            <a:r>
              <a:rPr lang="en-US" dirty="0"/>
              <a:t>What if thread signals and no one is waiting? </a:t>
            </a:r>
            <a:r>
              <a:rPr lang="en-US" dirty="0">
                <a:solidFill>
                  <a:schemeClr val="hlink"/>
                </a:solidFill>
              </a:rPr>
              <a:t>NO-OP; signals are lost</a:t>
            </a:r>
          </a:p>
          <a:p>
            <a:pPr lvl="3">
              <a:lnSpc>
                <a:spcPct val="80000"/>
              </a:lnSpc>
              <a:spcBef>
                <a:spcPct val="20000"/>
              </a:spcBef>
            </a:pPr>
            <a:r>
              <a:rPr lang="en-US" dirty="0"/>
              <a:t>What if thread later waits? </a:t>
            </a:r>
            <a:r>
              <a:rPr lang="en-US" dirty="0">
                <a:solidFill>
                  <a:schemeClr val="hlink"/>
                </a:solidFill>
              </a:rPr>
              <a:t>Thread Waits</a:t>
            </a:r>
          </a:p>
          <a:p>
            <a:pPr lvl="2">
              <a:lnSpc>
                <a:spcPct val="80000"/>
              </a:lnSpc>
              <a:spcBef>
                <a:spcPct val="20000"/>
              </a:spcBef>
            </a:pPr>
            <a:r>
              <a:rPr lang="en-US" dirty="0"/>
              <a:t>For semaphores</a:t>
            </a:r>
          </a:p>
          <a:p>
            <a:pPr lvl="3">
              <a:lnSpc>
                <a:spcPct val="80000"/>
              </a:lnSpc>
              <a:spcBef>
                <a:spcPct val="20000"/>
              </a:spcBef>
            </a:pPr>
            <a:r>
              <a:rPr lang="en-US" dirty="0"/>
              <a:t>What if thread V’s and no one is waiting? </a:t>
            </a:r>
            <a:r>
              <a:rPr lang="en-US" dirty="0">
                <a:solidFill>
                  <a:schemeClr val="hlink"/>
                </a:solidFill>
              </a:rPr>
              <a:t>Increment</a:t>
            </a:r>
          </a:p>
          <a:p>
            <a:pPr lvl="3">
              <a:lnSpc>
                <a:spcPct val="80000"/>
              </a:lnSpc>
              <a:spcBef>
                <a:spcPct val="20000"/>
              </a:spcBef>
            </a:pPr>
            <a:r>
              <a:rPr lang="en-US" dirty="0"/>
              <a:t>What if thread later does P? </a:t>
            </a:r>
            <a:r>
              <a:rPr lang="en-US" dirty="0">
                <a:solidFill>
                  <a:schemeClr val="hlink"/>
                </a:solidFill>
              </a:rPr>
              <a:t>Decrement and continue</a:t>
            </a:r>
          </a:p>
        </p:txBody>
      </p:sp>
      <p:sp>
        <p:nvSpPr>
          <p:cNvPr id="4" name="Slide Number Placeholder 3"/>
          <p:cNvSpPr txBox="1">
            <a:spLocks/>
          </p:cNvSpPr>
          <p:nvPr/>
        </p:nvSpPr>
        <p:spPr>
          <a:xfrm>
            <a:off x="9093200" y="6400800"/>
            <a:ext cx="2133600" cy="457200"/>
          </a:xfrm>
          <a:prstGeom prst="rect">
            <a:avLst/>
          </a:prstGeom>
        </p:spPr>
        <p:txBody>
          <a:bodyPr/>
          <a:lstStyle/>
          <a:p>
            <a:pPr algn="ctr">
              <a:defRPr/>
            </a:pPr>
            <a:fld id="{78997615-6873-405D-B80D-4D52F6DDA5E8}" type="slidenum">
              <a:rPr lang="en-US" altLang="zh-CN" b="0">
                <a:solidFill>
                  <a:srgbClr val="000000"/>
                </a:solidFill>
                <a:latin typeface="Times New Roman" pitchFamily="18" charset="0"/>
                <a:ea typeface="+mn-ea"/>
                <a:cs typeface="+mn-cs"/>
              </a:rPr>
              <a:pPr algn="ctr">
                <a:defRPr/>
              </a:pPr>
              <a:t>83</a:t>
            </a:fld>
            <a:endParaRPr lang="en-US" altLang="zh-CN" b="0" dirty="0">
              <a:solidFill>
                <a:srgbClr val="000000"/>
              </a:solidFill>
              <a:latin typeface="Times New Roman" pitchFamily="18" charset="0"/>
              <a:ea typeface="+mn-ea"/>
              <a:cs typeface="+mn-cs"/>
            </a:endParaRPr>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3570" name="Rectangle 2"/>
          <p:cNvSpPr>
            <a:spLocks noGrp="1" noChangeArrowheads="1"/>
          </p:cNvSpPr>
          <p:nvPr>
            <p:ph type="title"/>
          </p:nvPr>
        </p:nvSpPr>
        <p:spPr>
          <a:xfrm>
            <a:off x="2122488" y="152400"/>
            <a:ext cx="8077200" cy="533400"/>
          </a:xfrm>
        </p:spPr>
        <p:txBody>
          <a:bodyPr/>
          <a:lstStyle/>
          <a:p>
            <a:r>
              <a:rPr lang="en-US" dirty="0"/>
              <a:t>Construction of Monitors from Semaphores (</a:t>
            </a:r>
            <a:r>
              <a:rPr lang="en-US" dirty="0" err="1"/>
              <a:t>con’t</a:t>
            </a:r>
            <a:r>
              <a:rPr lang="en-US" dirty="0"/>
              <a:t>)</a:t>
            </a:r>
          </a:p>
        </p:txBody>
      </p:sp>
      <p:sp>
        <p:nvSpPr>
          <p:cNvPr id="493571" name="Rectangle 3"/>
          <p:cNvSpPr>
            <a:spLocks noGrp="1" noChangeArrowheads="1"/>
          </p:cNvSpPr>
          <p:nvPr>
            <p:ph type="body" idx="1"/>
          </p:nvPr>
        </p:nvSpPr>
        <p:spPr>
          <a:xfrm>
            <a:off x="1752600" y="650876"/>
            <a:ext cx="8699500" cy="6207125"/>
          </a:xfrm>
        </p:spPr>
        <p:txBody>
          <a:bodyPr>
            <a:normAutofit/>
          </a:bodyPr>
          <a:lstStyle/>
          <a:p>
            <a:pPr>
              <a:lnSpc>
                <a:spcPct val="80000"/>
              </a:lnSpc>
              <a:spcBef>
                <a:spcPct val="20000"/>
              </a:spcBef>
            </a:pPr>
            <a:r>
              <a:rPr lang="en-US" dirty="0"/>
              <a:t>The problem:</a:t>
            </a:r>
          </a:p>
          <a:p>
            <a:pPr lvl="1">
              <a:lnSpc>
                <a:spcPct val="80000"/>
              </a:lnSpc>
              <a:spcBef>
                <a:spcPct val="20000"/>
              </a:spcBef>
            </a:pPr>
            <a:r>
              <a:rPr lang="en-US" dirty="0"/>
              <a:t>Semaphore P() and V() are commutative – result is the same no matter what order they occur</a:t>
            </a:r>
          </a:p>
          <a:p>
            <a:pPr lvl="1">
              <a:lnSpc>
                <a:spcPct val="80000"/>
              </a:lnSpc>
              <a:spcBef>
                <a:spcPct val="20000"/>
              </a:spcBef>
            </a:pPr>
            <a:r>
              <a:rPr lang="en-US" dirty="0"/>
              <a:t>Condition variables are not commutative</a:t>
            </a:r>
          </a:p>
          <a:p>
            <a:pPr>
              <a:lnSpc>
                <a:spcPct val="80000"/>
              </a:lnSpc>
              <a:spcBef>
                <a:spcPct val="20000"/>
              </a:spcBef>
            </a:pPr>
            <a:r>
              <a:rPr lang="en-US" dirty="0"/>
              <a:t>Does this fix the problem?</a:t>
            </a:r>
          </a:p>
          <a:p>
            <a:pPr lvl="1">
              <a:lnSpc>
                <a:spcPct val="80000"/>
              </a:lnSpc>
              <a:spcBef>
                <a:spcPct val="20000"/>
              </a:spcBef>
              <a:buFontTx/>
              <a:buNone/>
            </a:pPr>
            <a:r>
              <a:rPr lang="en-US" dirty="0"/>
              <a:t>	</a:t>
            </a:r>
            <a:r>
              <a:rPr lang="en-US" sz="2000" dirty="0">
                <a:latin typeface="Courier New" pitchFamily="49" charset="0"/>
              </a:rPr>
              <a:t>Wait(Lock *lock) {</a:t>
            </a:r>
            <a:br>
              <a:rPr lang="en-US" sz="2000" dirty="0">
                <a:latin typeface="Courier New" pitchFamily="49" charset="0"/>
              </a:rPr>
            </a:br>
            <a:r>
              <a:rPr lang="en-US" sz="2000" dirty="0">
                <a:latin typeface="Courier New" pitchFamily="49" charset="0"/>
              </a:rPr>
              <a:t>   lock-&gt;Release();</a:t>
            </a:r>
            <a:br>
              <a:rPr lang="en-US" sz="2000" dirty="0">
                <a:latin typeface="Courier New" pitchFamily="49" charset="0"/>
              </a:rPr>
            </a:br>
            <a:r>
              <a:rPr lang="en-US" sz="2000" dirty="0">
                <a:latin typeface="Courier New" pitchFamily="49" charset="0"/>
              </a:rPr>
              <a:t>   </a:t>
            </a:r>
            <a:r>
              <a:rPr lang="en-US" sz="2000" dirty="0" err="1">
                <a:latin typeface="Courier New" pitchFamily="49" charset="0"/>
              </a:rPr>
              <a:t>semaphore.P</a:t>
            </a:r>
            <a:r>
              <a:rPr lang="en-US" sz="2000" dirty="0">
                <a:latin typeface="Courier New" pitchFamily="49" charset="0"/>
              </a:rPr>
              <a:t>();</a:t>
            </a:r>
            <a:br>
              <a:rPr lang="en-US" sz="2000" dirty="0">
                <a:latin typeface="Courier New" pitchFamily="49" charset="0"/>
              </a:rPr>
            </a:br>
            <a:r>
              <a:rPr lang="en-US" sz="2000" dirty="0">
                <a:latin typeface="Courier New" pitchFamily="49" charset="0"/>
              </a:rPr>
              <a:t>   lock-&gt;Acquire();</a:t>
            </a:r>
            <a:br>
              <a:rPr lang="en-US" sz="2000" dirty="0">
                <a:latin typeface="Courier New" pitchFamily="49" charset="0"/>
              </a:rPr>
            </a:br>
            <a:r>
              <a:rPr lang="en-US" sz="2000" dirty="0">
                <a:latin typeface="Courier New" pitchFamily="49" charset="0"/>
              </a:rPr>
              <a:t>}</a:t>
            </a:r>
            <a:br>
              <a:rPr lang="en-US" sz="2000" dirty="0">
                <a:latin typeface="Courier New" pitchFamily="49" charset="0"/>
              </a:rPr>
            </a:br>
            <a:r>
              <a:rPr lang="en-US" sz="2000" dirty="0">
                <a:latin typeface="Courier New" pitchFamily="49" charset="0"/>
              </a:rPr>
              <a:t>Signal() {</a:t>
            </a:r>
            <a:br>
              <a:rPr lang="en-US" sz="2000" dirty="0">
                <a:latin typeface="Courier New" pitchFamily="49" charset="0"/>
              </a:rPr>
            </a:br>
            <a:r>
              <a:rPr lang="en-US" sz="2000" dirty="0">
                <a:latin typeface="Courier New" pitchFamily="49" charset="0"/>
              </a:rPr>
              <a:t>   if semaphore queue is not empty</a:t>
            </a:r>
            <a:br>
              <a:rPr lang="en-US" sz="2000" dirty="0">
                <a:latin typeface="Courier New" pitchFamily="49" charset="0"/>
              </a:rPr>
            </a:br>
            <a:r>
              <a:rPr lang="en-US" sz="2000" dirty="0">
                <a:latin typeface="Courier New" pitchFamily="49" charset="0"/>
              </a:rPr>
              <a:t>      </a:t>
            </a:r>
            <a:r>
              <a:rPr lang="en-US" sz="2000" dirty="0" err="1">
                <a:latin typeface="Courier New" pitchFamily="49" charset="0"/>
              </a:rPr>
              <a:t>semaphore.V</a:t>
            </a:r>
            <a:r>
              <a:rPr lang="en-US" sz="2000" dirty="0">
                <a:latin typeface="Courier New" pitchFamily="49" charset="0"/>
              </a:rPr>
              <a:t>();</a:t>
            </a:r>
            <a:br>
              <a:rPr lang="en-US" sz="2000" dirty="0">
                <a:latin typeface="Courier New" pitchFamily="49" charset="0"/>
              </a:rPr>
            </a:br>
            <a:r>
              <a:rPr lang="en-US" sz="2000" dirty="0">
                <a:latin typeface="Courier New" pitchFamily="49" charset="0"/>
              </a:rPr>
              <a:t>}</a:t>
            </a:r>
          </a:p>
          <a:p>
            <a:pPr lvl="1">
              <a:lnSpc>
                <a:spcPct val="70000"/>
              </a:lnSpc>
              <a:spcBef>
                <a:spcPct val="20000"/>
              </a:spcBef>
            </a:pPr>
            <a:r>
              <a:rPr lang="en-US" dirty="0"/>
              <a:t>But illegal to look at contents of semaphore queue</a:t>
            </a:r>
          </a:p>
          <a:p>
            <a:pPr>
              <a:lnSpc>
                <a:spcPct val="80000"/>
              </a:lnSpc>
              <a:spcBef>
                <a:spcPct val="20000"/>
              </a:spcBef>
            </a:pPr>
            <a:r>
              <a:rPr lang="en-US" dirty="0"/>
              <a:t>It is actually possible to do this correctly</a:t>
            </a:r>
          </a:p>
          <a:p>
            <a:pPr lvl="1">
              <a:lnSpc>
                <a:spcPct val="80000"/>
              </a:lnSpc>
              <a:spcBef>
                <a:spcPct val="20000"/>
              </a:spcBef>
            </a:pPr>
            <a:r>
              <a:rPr lang="en-US" dirty="0"/>
              <a:t>See </a:t>
            </a:r>
            <a:r>
              <a:rPr lang="en-US" dirty="0">
                <a:hlinkClick r:id="rId3"/>
              </a:rPr>
              <a:t>http://www.cis.temple.edu/~ingargio/cis307/readings/monitor.html</a:t>
            </a:r>
            <a:r>
              <a:rPr lang="en-US" dirty="0"/>
              <a:t> for a solution</a:t>
            </a:r>
          </a:p>
        </p:txBody>
      </p:sp>
      <p:sp>
        <p:nvSpPr>
          <p:cNvPr id="4" name="Slide Number Placeholder 3"/>
          <p:cNvSpPr txBox="1">
            <a:spLocks/>
          </p:cNvSpPr>
          <p:nvPr/>
        </p:nvSpPr>
        <p:spPr>
          <a:xfrm>
            <a:off x="8966200" y="6400800"/>
            <a:ext cx="2133600" cy="457200"/>
          </a:xfrm>
          <a:prstGeom prst="rect">
            <a:avLst/>
          </a:prstGeom>
        </p:spPr>
        <p:txBody>
          <a:bodyPr/>
          <a:lstStyle/>
          <a:p>
            <a:pPr algn="ctr">
              <a:defRPr/>
            </a:pPr>
            <a:fld id="{78997615-6873-405D-B80D-4D52F6DDA5E8}" type="slidenum">
              <a:rPr lang="en-US" altLang="zh-CN" b="0">
                <a:solidFill>
                  <a:srgbClr val="000000"/>
                </a:solidFill>
                <a:latin typeface="Times New Roman" pitchFamily="18" charset="0"/>
                <a:ea typeface="+mn-ea"/>
                <a:cs typeface="+mn-cs"/>
              </a:rPr>
              <a:pPr algn="ctr">
                <a:defRPr/>
              </a:pPr>
              <a:t>84</a:t>
            </a:fld>
            <a:endParaRPr lang="en-US" altLang="zh-CN" b="0" dirty="0">
              <a:solidFill>
                <a:srgbClr val="000000"/>
              </a:solidFill>
              <a:latin typeface="Times New Roman" pitchFamily="18" charset="0"/>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93571">
                                            <p:txEl>
                                              <p:pRg st="0" end="0"/>
                                            </p:txEl>
                                          </p:spTgt>
                                        </p:tgtEl>
                                        <p:attrNameLst>
                                          <p:attrName>style.visibility</p:attrName>
                                        </p:attrNameLst>
                                      </p:cBhvr>
                                      <p:to>
                                        <p:strVal val="visible"/>
                                      </p:to>
                                    </p:set>
                                    <p:anim calcmode="lin" valueType="num">
                                      <p:cBhvr additive="base">
                                        <p:cTn id="7" dur="500" fill="hold"/>
                                        <p:tgtEl>
                                          <p:spTgt spid="49357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9357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93571">
                                            <p:txEl>
                                              <p:pRg st="1" end="1"/>
                                            </p:txEl>
                                          </p:spTgt>
                                        </p:tgtEl>
                                        <p:attrNameLst>
                                          <p:attrName>style.visibility</p:attrName>
                                        </p:attrNameLst>
                                      </p:cBhvr>
                                      <p:to>
                                        <p:strVal val="visible"/>
                                      </p:to>
                                    </p:set>
                                    <p:anim calcmode="lin" valueType="num">
                                      <p:cBhvr additive="base">
                                        <p:cTn id="11" dur="500" fill="hold"/>
                                        <p:tgtEl>
                                          <p:spTgt spid="493571">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493571">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93571">
                                            <p:txEl>
                                              <p:pRg st="2" end="2"/>
                                            </p:txEl>
                                          </p:spTgt>
                                        </p:tgtEl>
                                        <p:attrNameLst>
                                          <p:attrName>style.visibility</p:attrName>
                                        </p:attrNameLst>
                                      </p:cBhvr>
                                      <p:to>
                                        <p:strVal val="visible"/>
                                      </p:to>
                                    </p:set>
                                    <p:anim calcmode="lin" valueType="num">
                                      <p:cBhvr additive="base">
                                        <p:cTn id="15" dur="500" fill="hold"/>
                                        <p:tgtEl>
                                          <p:spTgt spid="493571">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49357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493571">
                                            <p:txEl>
                                              <p:pRg st="3" end="3"/>
                                            </p:txEl>
                                          </p:spTgt>
                                        </p:tgtEl>
                                        <p:attrNameLst>
                                          <p:attrName>style.visibility</p:attrName>
                                        </p:attrNameLst>
                                      </p:cBhvr>
                                      <p:to>
                                        <p:strVal val="visible"/>
                                      </p:to>
                                    </p:set>
                                    <p:anim calcmode="lin" valueType="num">
                                      <p:cBhvr additive="base">
                                        <p:cTn id="21" dur="500" fill="hold"/>
                                        <p:tgtEl>
                                          <p:spTgt spid="493571">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493571">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493571">
                                            <p:txEl>
                                              <p:pRg st="4" end="4"/>
                                            </p:txEl>
                                          </p:spTgt>
                                        </p:tgtEl>
                                        <p:attrNameLst>
                                          <p:attrName>style.visibility</p:attrName>
                                        </p:attrNameLst>
                                      </p:cBhvr>
                                      <p:to>
                                        <p:strVal val="visible"/>
                                      </p:to>
                                    </p:set>
                                    <p:anim calcmode="lin" valueType="num">
                                      <p:cBhvr additive="base">
                                        <p:cTn id="25" dur="500" fill="hold"/>
                                        <p:tgtEl>
                                          <p:spTgt spid="493571">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9357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493571">
                                            <p:txEl>
                                              <p:pRg st="5" end="5"/>
                                            </p:txEl>
                                          </p:spTgt>
                                        </p:tgtEl>
                                        <p:attrNameLst>
                                          <p:attrName>style.visibility</p:attrName>
                                        </p:attrNameLst>
                                      </p:cBhvr>
                                      <p:to>
                                        <p:strVal val="visible"/>
                                      </p:to>
                                    </p:set>
                                    <p:anim calcmode="lin" valueType="num">
                                      <p:cBhvr additive="base">
                                        <p:cTn id="31" dur="500" fill="hold"/>
                                        <p:tgtEl>
                                          <p:spTgt spid="493571">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49357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493571">
                                            <p:txEl>
                                              <p:pRg st="6" end="6"/>
                                            </p:txEl>
                                          </p:spTgt>
                                        </p:tgtEl>
                                        <p:attrNameLst>
                                          <p:attrName>style.visibility</p:attrName>
                                        </p:attrNameLst>
                                      </p:cBhvr>
                                      <p:to>
                                        <p:strVal val="visible"/>
                                      </p:to>
                                    </p:set>
                                    <p:anim calcmode="lin" valueType="num">
                                      <p:cBhvr additive="base">
                                        <p:cTn id="37" dur="500" fill="hold"/>
                                        <p:tgtEl>
                                          <p:spTgt spid="493571">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493571">
                                            <p:txEl>
                                              <p:pRg st="6" end="6"/>
                                            </p:txEl>
                                          </p:spTgt>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493571">
                                            <p:txEl>
                                              <p:pRg st="7" end="7"/>
                                            </p:txEl>
                                          </p:spTgt>
                                        </p:tgtEl>
                                        <p:attrNameLst>
                                          <p:attrName>style.visibility</p:attrName>
                                        </p:attrNameLst>
                                      </p:cBhvr>
                                      <p:to>
                                        <p:strVal val="visible"/>
                                      </p:to>
                                    </p:set>
                                    <p:anim calcmode="lin" valueType="num">
                                      <p:cBhvr additive="base">
                                        <p:cTn id="41" dur="500" fill="hold"/>
                                        <p:tgtEl>
                                          <p:spTgt spid="493571">
                                            <p:txEl>
                                              <p:pRg st="7" end="7"/>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493571">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3571"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POSIX API for </a:t>
            </a:r>
            <a:r>
              <a:rPr lang="en-US" dirty="0" err="1"/>
              <a:t>Mutex</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8997615-6873-405D-B80D-4D52F6DDA5E8}" type="slidenum">
              <a:rPr lang="en-US" altLang="zh-CN">
                <a:solidFill>
                  <a:srgbClr val="000000"/>
                </a:solidFill>
                <a:cs typeface="+mn-cs"/>
              </a:rPr>
              <a:pPr>
                <a:defRPr/>
              </a:pPr>
              <a:t>85</a:t>
            </a:fld>
            <a:endParaRPr lang="en-US" altLang="zh-CN" dirty="0">
              <a:solidFill>
                <a:srgbClr val="000000"/>
              </a:solidFill>
              <a:cs typeface="+mn-cs"/>
            </a:endParaRPr>
          </a:p>
        </p:txBody>
      </p:sp>
      <p:sp>
        <p:nvSpPr>
          <p:cNvPr id="5" name="Date Placeholder 4"/>
          <p:cNvSpPr>
            <a:spLocks noGrp="1"/>
          </p:cNvSpPr>
          <p:nvPr>
            <p:ph type="dt" sz="half" idx="4294967295"/>
          </p:nvPr>
        </p:nvSpPr>
        <p:spPr>
          <a:xfrm>
            <a:off x="1981200" y="6299200"/>
            <a:ext cx="4389438" cy="457200"/>
          </a:xfrm>
          <a:prstGeom prst="rect">
            <a:avLst/>
          </a:prstGeom>
        </p:spPr>
        <p:txBody>
          <a:bodyPr/>
          <a:lstStyle/>
          <a:p>
            <a:pPr algn="ctr">
              <a:defRPr/>
            </a:pPr>
            <a:endParaRPr lang="en-US" b="0" dirty="0">
              <a:solidFill>
                <a:srgbClr val="000000"/>
              </a:solidFill>
              <a:latin typeface="Times New Roman" pitchFamily="18" charset="0"/>
              <a:ea typeface="+mn-ea"/>
              <a:cs typeface="+mn-cs"/>
            </a:endParaRPr>
          </a:p>
        </p:txBody>
      </p:sp>
      <p:sp>
        <p:nvSpPr>
          <p:cNvPr id="9" name="Rectangle 2"/>
          <p:cNvSpPr>
            <a:spLocks noChangeArrowheads="1"/>
          </p:cNvSpPr>
          <p:nvPr/>
        </p:nvSpPr>
        <p:spPr bwMode="auto">
          <a:xfrm>
            <a:off x="1524000" y="5715000"/>
            <a:ext cx="9144000" cy="838200"/>
          </a:xfrm>
          <a:prstGeom prst="rect">
            <a:avLst/>
          </a:prstGeom>
          <a:noFill/>
          <a:ln w="9525">
            <a:noFill/>
            <a:miter lim="800000"/>
            <a:headEnd/>
            <a:tailEnd/>
          </a:ln>
          <a:effectLst/>
        </p:spPr>
        <p:txBody>
          <a:bodyPr lIns="92075" tIns="46038" rIns="92075" bIns="46038"/>
          <a:lstStyle/>
          <a:p>
            <a:pPr marL="609600" indent="-609600" algn="ctr">
              <a:spcBef>
                <a:spcPct val="20000"/>
              </a:spcBef>
            </a:pPr>
            <a:r>
              <a:rPr lang="en-US" sz="2400" b="0">
                <a:solidFill>
                  <a:srgbClr val="000000"/>
                </a:solidFill>
                <a:latin typeface="Arial" charset="0"/>
                <a:ea typeface="+mn-ea"/>
                <a:cs typeface="+mn-cs"/>
              </a:rPr>
              <a:t>Figure 2-30. Some of the Pthreads calls relating to mutexes.</a:t>
            </a:r>
          </a:p>
        </p:txBody>
      </p:sp>
      <p:pic>
        <p:nvPicPr>
          <p:cNvPr id="10" name="Picture 6" descr="D:\b\b4\IBM\02-30.jpg"/>
          <p:cNvPicPr>
            <a:picLocks noChangeAspect="1" noChangeArrowheads="1"/>
          </p:cNvPicPr>
          <p:nvPr/>
        </p:nvPicPr>
        <p:blipFill>
          <a:blip r:embed="rId2" cstate="print"/>
          <a:srcRect/>
          <a:stretch>
            <a:fillRect/>
          </a:stretch>
        </p:blipFill>
        <p:spPr bwMode="auto">
          <a:xfrm>
            <a:off x="2354264" y="1963739"/>
            <a:ext cx="7483475" cy="2930525"/>
          </a:xfrm>
          <a:prstGeom prst="rect">
            <a:avLst/>
          </a:prstGeom>
          <a:noFill/>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POSIX API for Condition</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8997615-6873-405D-B80D-4D52F6DDA5E8}" type="slidenum">
              <a:rPr lang="en-US" altLang="zh-CN">
                <a:solidFill>
                  <a:srgbClr val="000000"/>
                </a:solidFill>
                <a:cs typeface="+mn-cs"/>
              </a:rPr>
              <a:pPr>
                <a:defRPr/>
              </a:pPr>
              <a:t>86</a:t>
            </a:fld>
            <a:endParaRPr lang="en-US" altLang="zh-CN" dirty="0">
              <a:solidFill>
                <a:srgbClr val="000000"/>
              </a:solidFill>
              <a:cs typeface="+mn-cs"/>
            </a:endParaRPr>
          </a:p>
        </p:txBody>
      </p:sp>
      <p:sp>
        <p:nvSpPr>
          <p:cNvPr id="5" name="Date Placeholder 4"/>
          <p:cNvSpPr>
            <a:spLocks noGrp="1"/>
          </p:cNvSpPr>
          <p:nvPr>
            <p:ph type="dt" sz="half" idx="4294967295"/>
          </p:nvPr>
        </p:nvSpPr>
        <p:spPr>
          <a:xfrm>
            <a:off x="1981200" y="6299200"/>
            <a:ext cx="4389438" cy="457200"/>
          </a:xfrm>
          <a:prstGeom prst="rect">
            <a:avLst/>
          </a:prstGeom>
        </p:spPr>
        <p:txBody>
          <a:bodyPr/>
          <a:lstStyle/>
          <a:p>
            <a:pPr algn="ctr">
              <a:defRPr/>
            </a:pPr>
            <a:endParaRPr lang="en-US" b="0" dirty="0">
              <a:solidFill>
                <a:srgbClr val="000000"/>
              </a:solidFill>
              <a:latin typeface="Times New Roman" pitchFamily="18" charset="0"/>
              <a:ea typeface="+mn-ea"/>
              <a:cs typeface="+mn-cs"/>
            </a:endParaRPr>
          </a:p>
        </p:txBody>
      </p:sp>
      <p:sp>
        <p:nvSpPr>
          <p:cNvPr id="6" name="Rectangle 2"/>
          <p:cNvSpPr>
            <a:spLocks noChangeArrowheads="1"/>
          </p:cNvSpPr>
          <p:nvPr/>
        </p:nvSpPr>
        <p:spPr bwMode="auto">
          <a:xfrm>
            <a:off x="1524000" y="5715000"/>
            <a:ext cx="9144000" cy="838200"/>
          </a:xfrm>
          <a:prstGeom prst="rect">
            <a:avLst/>
          </a:prstGeom>
          <a:noFill/>
          <a:ln w="9525">
            <a:noFill/>
            <a:miter lim="800000"/>
            <a:headEnd/>
            <a:tailEnd/>
          </a:ln>
          <a:effectLst/>
        </p:spPr>
        <p:txBody>
          <a:bodyPr lIns="92075" tIns="46038" rIns="92075" bIns="46038"/>
          <a:lstStyle/>
          <a:p>
            <a:pPr marL="609600" indent="-609600" algn="ctr">
              <a:spcBef>
                <a:spcPct val="20000"/>
              </a:spcBef>
            </a:pPr>
            <a:r>
              <a:rPr lang="en-US" sz="2400" b="0">
                <a:solidFill>
                  <a:srgbClr val="000000"/>
                </a:solidFill>
                <a:latin typeface="Arial" charset="0"/>
                <a:ea typeface="+mn-ea"/>
                <a:cs typeface="+mn-cs"/>
              </a:rPr>
              <a:t>Figure 2-31. Some of the Pthreads calls relating </a:t>
            </a:r>
            <a:br>
              <a:rPr lang="en-US" sz="2400" b="0">
                <a:solidFill>
                  <a:srgbClr val="000000"/>
                </a:solidFill>
                <a:latin typeface="Arial" charset="0"/>
                <a:ea typeface="+mn-ea"/>
                <a:cs typeface="+mn-cs"/>
              </a:rPr>
            </a:br>
            <a:r>
              <a:rPr lang="en-US" sz="2400" b="0">
                <a:solidFill>
                  <a:srgbClr val="000000"/>
                </a:solidFill>
                <a:latin typeface="Arial" charset="0"/>
                <a:ea typeface="+mn-ea"/>
                <a:cs typeface="+mn-cs"/>
              </a:rPr>
              <a:t>to condition variables.</a:t>
            </a:r>
          </a:p>
        </p:txBody>
      </p:sp>
      <p:pic>
        <p:nvPicPr>
          <p:cNvPr id="7" name="Picture 6" descr="D:\b\b4\IBM\02-31.jpg"/>
          <p:cNvPicPr>
            <a:picLocks noChangeAspect="1" noChangeArrowheads="1"/>
          </p:cNvPicPr>
          <p:nvPr/>
        </p:nvPicPr>
        <p:blipFill>
          <a:blip r:embed="rId2" cstate="print"/>
          <a:srcRect/>
          <a:stretch>
            <a:fillRect/>
          </a:stretch>
        </p:blipFill>
        <p:spPr bwMode="auto">
          <a:xfrm>
            <a:off x="1795464" y="2016125"/>
            <a:ext cx="8601075" cy="2825750"/>
          </a:xfrm>
          <a:prstGeom prst="rect">
            <a:avLst/>
          </a:prstGeom>
          <a:noFill/>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7362092" y="1587501"/>
            <a:ext cx="2924908" cy="4697413"/>
          </a:xfrm>
        </p:spPr>
        <p:txBody>
          <a:bodyPr/>
          <a:lstStyle/>
          <a:p>
            <a:r>
              <a:rPr lang="en-US" dirty="0"/>
              <a:t>Solution to producer-consumer problem with POSIX </a:t>
            </a:r>
            <a:r>
              <a:rPr lang="en-US" dirty="0" err="1"/>
              <a:t>mutex</a:t>
            </a:r>
            <a:r>
              <a:rPr lang="en-US" dirty="0"/>
              <a:t> and condition </a:t>
            </a:r>
          </a:p>
        </p:txBody>
      </p:sp>
      <p:sp>
        <p:nvSpPr>
          <p:cNvPr id="4" name="Slide Number Placeholder 3"/>
          <p:cNvSpPr>
            <a:spLocks noGrp="1"/>
          </p:cNvSpPr>
          <p:nvPr>
            <p:ph type="sldNum" sz="quarter" idx="10"/>
          </p:nvPr>
        </p:nvSpPr>
        <p:spPr/>
        <p:txBody>
          <a:bodyPr/>
          <a:lstStyle/>
          <a:p>
            <a:pPr>
              <a:defRPr/>
            </a:pPr>
            <a:fld id="{78997615-6873-405D-B80D-4D52F6DDA5E8}" type="slidenum">
              <a:rPr lang="en-US" altLang="zh-CN">
                <a:solidFill>
                  <a:srgbClr val="000000"/>
                </a:solidFill>
                <a:cs typeface="+mn-cs"/>
              </a:rPr>
              <a:pPr>
                <a:defRPr/>
              </a:pPr>
              <a:t>87</a:t>
            </a:fld>
            <a:endParaRPr lang="en-US" altLang="zh-CN" dirty="0">
              <a:solidFill>
                <a:srgbClr val="000000"/>
              </a:solidFill>
              <a:cs typeface="+mn-cs"/>
            </a:endParaRPr>
          </a:p>
        </p:txBody>
      </p:sp>
      <p:sp>
        <p:nvSpPr>
          <p:cNvPr id="5" name="Date Placeholder 4"/>
          <p:cNvSpPr>
            <a:spLocks noGrp="1"/>
          </p:cNvSpPr>
          <p:nvPr>
            <p:ph type="dt" sz="half" idx="4294967295"/>
          </p:nvPr>
        </p:nvSpPr>
        <p:spPr>
          <a:xfrm>
            <a:off x="1981200" y="6299200"/>
            <a:ext cx="4389438" cy="457200"/>
          </a:xfrm>
          <a:prstGeom prst="rect">
            <a:avLst/>
          </a:prstGeom>
        </p:spPr>
        <p:txBody>
          <a:bodyPr/>
          <a:lstStyle/>
          <a:p>
            <a:pPr algn="ctr">
              <a:defRPr/>
            </a:pPr>
            <a:endParaRPr lang="en-US" b="0" dirty="0">
              <a:solidFill>
                <a:srgbClr val="000000"/>
              </a:solidFill>
              <a:latin typeface="Times New Roman" pitchFamily="18" charset="0"/>
              <a:ea typeface="+mn-ea"/>
              <a:cs typeface="+mn-cs"/>
            </a:endParaRPr>
          </a:p>
        </p:txBody>
      </p:sp>
      <p:pic>
        <p:nvPicPr>
          <p:cNvPr id="6" name="Picture 7" descr="D:\b\b4\IBM\02-32.jpg"/>
          <p:cNvPicPr>
            <a:picLocks noChangeAspect="1" noChangeArrowheads="1"/>
          </p:cNvPicPr>
          <p:nvPr/>
        </p:nvPicPr>
        <p:blipFill>
          <a:blip r:embed="rId2" cstate="print"/>
          <a:srcRect/>
          <a:stretch>
            <a:fillRect/>
          </a:stretch>
        </p:blipFill>
        <p:spPr bwMode="auto">
          <a:xfrm>
            <a:off x="1757583" y="0"/>
            <a:ext cx="5516116" cy="6858000"/>
          </a:xfrm>
          <a:prstGeom prst="rect">
            <a:avLst/>
          </a:prstGeom>
          <a:noFill/>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 as a Language Construct</a:t>
            </a:r>
          </a:p>
        </p:txBody>
      </p:sp>
      <p:sp>
        <p:nvSpPr>
          <p:cNvPr id="3" name="Content Placeholder 2"/>
          <p:cNvSpPr>
            <a:spLocks noGrp="1"/>
          </p:cNvSpPr>
          <p:nvPr>
            <p:ph idx="1"/>
          </p:nvPr>
        </p:nvSpPr>
        <p:spPr>
          <a:xfrm>
            <a:off x="5808324" y="1587501"/>
            <a:ext cx="4478676" cy="5008509"/>
          </a:xfrm>
        </p:spPr>
        <p:txBody>
          <a:bodyPr>
            <a:normAutofit fontScale="70000" lnSpcReduction="20000"/>
          </a:bodyPr>
          <a:lstStyle/>
          <a:p>
            <a:r>
              <a:rPr lang="en-US" dirty="0"/>
              <a:t>A monitor here is a collection of procedures, variables grouped inside a single class.</a:t>
            </a:r>
          </a:p>
          <a:p>
            <a:r>
              <a:rPr lang="en-US" dirty="0"/>
              <a:t>Threads can call the procedures inside the monitor, but cannot directly access its internal variables.</a:t>
            </a:r>
          </a:p>
          <a:p>
            <a:r>
              <a:rPr lang="en-US" dirty="0"/>
              <a:t>Only one thread can be running inside a monitor at any instant</a:t>
            </a:r>
          </a:p>
          <a:p>
            <a:pPr lvl="1"/>
            <a:r>
              <a:rPr lang="en-US" dirty="0"/>
              <a:t>Any procedure inside a monitor is a critical section.</a:t>
            </a:r>
          </a:p>
          <a:p>
            <a:r>
              <a:rPr lang="en-US" dirty="0"/>
              <a:t>Compiler automatically inserts locking, unlocking instructions for mutual exclusion, hence no explicit </a:t>
            </a:r>
            <a:r>
              <a:rPr lang="en-US" dirty="0" err="1"/>
              <a:t>mutex</a:t>
            </a:r>
            <a:r>
              <a:rPr lang="en-US" dirty="0"/>
              <a:t> in the monitor</a:t>
            </a:r>
          </a:p>
          <a:p>
            <a:pPr lvl="1"/>
            <a:endParaRPr lang="en-US" dirty="0"/>
          </a:p>
        </p:txBody>
      </p:sp>
      <p:sp>
        <p:nvSpPr>
          <p:cNvPr id="4" name="Slide Number Placeholder 3"/>
          <p:cNvSpPr>
            <a:spLocks noGrp="1"/>
          </p:cNvSpPr>
          <p:nvPr>
            <p:ph type="sldNum" sz="quarter" idx="10"/>
          </p:nvPr>
        </p:nvSpPr>
        <p:spPr/>
        <p:txBody>
          <a:bodyPr/>
          <a:lstStyle/>
          <a:p>
            <a:pPr>
              <a:defRPr/>
            </a:pPr>
            <a:fld id="{78997615-6873-405D-B80D-4D52F6DDA5E8}" type="slidenum">
              <a:rPr lang="en-US" altLang="zh-CN">
                <a:solidFill>
                  <a:srgbClr val="000000"/>
                </a:solidFill>
                <a:cs typeface="+mn-cs"/>
              </a:rPr>
              <a:pPr>
                <a:defRPr/>
              </a:pPr>
              <a:t>88</a:t>
            </a:fld>
            <a:endParaRPr lang="en-US" altLang="zh-CN" dirty="0">
              <a:solidFill>
                <a:srgbClr val="000000"/>
              </a:solidFill>
              <a:cs typeface="+mn-cs"/>
            </a:endParaRPr>
          </a:p>
        </p:txBody>
      </p:sp>
      <p:sp>
        <p:nvSpPr>
          <p:cNvPr id="5" name="Date Placeholder 4"/>
          <p:cNvSpPr>
            <a:spLocks noGrp="1"/>
          </p:cNvSpPr>
          <p:nvPr>
            <p:ph type="dt" sz="half" idx="4294967295"/>
          </p:nvPr>
        </p:nvSpPr>
        <p:spPr>
          <a:xfrm>
            <a:off x="1981200" y="6299200"/>
            <a:ext cx="4389438" cy="457200"/>
          </a:xfrm>
          <a:prstGeom prst="rect">
            <a:avLst/>
          </a:prstGeom>
        </p:spPr>
        <p:txBody>
          <a:bodyPr/>
          <a:lstStyle/>
          <a:p>
            <a:pPr algn="ctr">
              <a:defRPr/>
            </a:pPr>
            <a:endParaRPr lang="en-US" b="0" dirty="0">
              <a:solidFill>
                <a:srgbClr val="000000"/>
              </a:solidFill>
              <a:latin typeface="Times New Roman" pitchFamily="18" charset="0"/>
              <a:ea typeface="+mn-ea"/>
              <a:cs typeface="+mn-cs"/>
            </a:endParaRPr>
          </a:p>
        </p:txBody>
      </p:sp>
      <p:sp>
        <p:nvSpPr>
          <p:cNvPr id="6" name="Rectangle 2"/>
          <p:cNvSpPr>
            <a:spLocks noChangeArrowheads="1"/>
          </p:cNvSpPr>
          <p:nvPr/>
        </p:nvSpPr>
        <p:spPr bwMode="auto">
          <a:xfrm>
            <a:off x="-767024" y="5644661"/>
            <a:ext cx="9144000" cy="838200"/>
          </a:xfrm>
          <a:prstGeom prst="rect">
            <a:avLst/>
          </a:prstGeom>
          <a:noFill/>
          <a:ln w="9525">
            <a:noFill/>
            <a:miter lim="800000"/>
            <a:headEnd/>
            <a:tailEnd/>
          </a:ln>
          <a:effectLst/>
        </p:spPr>
        <p:txBody>
          <a:bodyPr lIns="92075" tIns="46038" rIns="92075" bIns="46038"/>
          <a:lstStyle/>
          <a:p>
            <a:pPr marL="609600" indent="-609600" algn="ctr">
              <a:spcBef>
                <a:spcPct val="20000"/>
              </a:spcBef>
            </a:pPr>
            <a:r>
              <a:rPr lang="en-US" sz="2400" b="0">
                <a:solidFill>
                  <a:srgbClr val="000000"/>
                </a:solidFill>
                <a:latin typeface="Arial" charset="0"/>
                <a:ea typeface="+mn-ea"/>
                <a:cs typeface="+mn-cs"/>
              </a:rPr>
              <a:t>Figure 2-33. A monitor.</a:t>
            </a:r>
          </a:p>
        </p:txBody>
      </p:sp>
      <p:pic>
        <p:nvPicPr>
          <p:cNvPr id="7" name="Picture 6" descr="D:\b\b4\IBM\02-33.jpg"/>
          <p:cNvPicPr>
            <a:picLocks noChangeAspect="1" noChangeArrowheads="1"/>
          </p:cNvPicPr>
          <p:nvPr/>
        </p:nvPicPr>
        <p:blipFill>
          <a:blip r:embed="rId2" cstate="print"/>
          <a:srcRect/>
          <a:stretch>
            <a:fillRect/>
          </a:stretch>
        </p:blipFill>
        <p:spPr bwMode="auto">
          <a:xfrm>
            <a:off x="1772686" y="1508400"/>
            <a:ext cx="4001182" cy="4080742"/>
          </a:xfrm>
          <a:prstGeom prst="rect">
            <a:avLst/>
          </a:prstGeom>
          <a:noFill/>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D:\b\b4\IBM\02-34.jpg"/>
          <p:cNvPicPr>
            <a:picLocks noChangeAspect="1" noChangeArrowheads="1"/>
          </p:cNvPicPr>
          <p:nvPr/>
        </p:nvPicPr>
        <p:blipFill>
          <a:blip r:embed="rId2" cstate="print"/>
          <a:srcRect/>
          <a:stretch>
            <a:fillRect/>
          </a:stretch>
        </p:blipFill>
        <p:spPr bwMode="auto">
          <a:xfrm>
            <a:off x="1667294" y="0"/>
            <a:ext cx="5502403" cy="6858000"/>
          </a:xfrm>
          <a:prstGeom prst="rect">
            <a:avLst/>
          </a:prstGeom>
          <a:noFill/>
        </p:spPr>
      </p:pic>
      <p:sp>
        <p:nvSpPr>
          <p:cNvPr id="2" name="Title 1"/>
          <p:cNvSpPr>
            <a:spLocks noGrp="1"/>
          </p:cNvSpPr>
          <p:nvPr>
            <p:ph type="title"/>
          </p:nvPr>
        </p:nvSpPr>
        <p:spPr>
          <a:xfrm>
            <a:off x="5161504" y="228600"/>
            <a:ext cx="5049297" cy="1143000"/>
          </a:xfrm>
        </p:spPr>
        <p:txBody>
          <a:bodyPr/>
          <a:lstStyle/>
          <a:p>
            <a:endParaRPr lang="en-US" dirty="0"/>
          </a:p>
        </p:txBody>
      </p:sp>
      <p:sp>
        <p:nvSpPr>
          <p:cNvPr id="3" name="Content Placeholder 2"/>
          <p:cNvSpPr>
            <a:spLocks noGrp="1"/>
          </p:cNvSpPr>
          <p:nvPr>
            <p:ph idx="1"/>
          </p:nvPr>
        </p:nvSpPr>
        <p:spPr>
          <a:xfrm>
            <a:off x="5583535" y="1587501"/>
            <a:ext cx="4703465" cy="4697413"/>
          </a:xfrm>
        </p:spPr>
        <p:txBody>
          <a:bodyPr>
            <a:normAutofit fontScale="70000" lnSpcReduction="20000"/>
          </a:bodyPr>
          <a:lstStyle/>
          <a:p>
            <a:r>
              <a:rPr lang="en-US" dirty="0"/>
              <a:t>Producer-consumer solution using monitors</a:t>
            </a:r>
          </a:p>
          <a:p>
            <a:r>
              <a:rPr lang="en-US" dirty="0"/>
              <a:t>Similar to solution using semaphores</a:t>
            </a:r>
          </a:p>
          <a:p>
            <a:pPr lvl="1"/>
            <a:r>
              <a:rPr lang="en-US" dirty="0"/>
              <a:t>Most complexity is wrapped inside “</a:t>
            </a:r>
            <a:r>
              <a:rPr lang="en-US" i="1" dirty="0"/>
              <a:t>Monitor </a:t>
            </a:r>
            <a:r>
              <a:rPr lang="en-US" i="1" dirty="0" err="1"/>
              <a:t>ProducerConsumer</a:t>
            </a:r>
            <a:r>
              <a:rPr lang="en-US" dirty="0"/>
              <a:t>”, while the procedures </a:t>
            </a:r>
            <a:r>
              <a:rPr lang="en-US" i="1" dirty="0"/>
              <a:t>producer </a:t>
            </a:r>
            <a:r>
              <a:rPr lang="en-US" dirty="0"/>
              <a:t>and </a:t>
            </a:r>
            <a:r>
              <a:rPr lang="en-US" i="1" dirty="0"/>
              <a:t>consumer</a:t>
            </a:r>
            <a:r>
              <a:rPr lang="en-US" dirty="0"/>
              <a:t> are very simple</a:t>
            </a:r>
          </a:p>
          <a:p>
            <a:r>
              <a:rPr lang="en-US" dirty="0"/>
              <a:t>Good software engineering practice:</a:t>
            </a:r>
          </a:p>
          <a:p>
            <a:pPr lvl="1"/>
            <a:r>
              <a:rPr lang="en-US" dirty="0"/>
              <a:t>Monitor can be provided as part of library API, so application programmer simply calls into the monitor without worrying about synchronization issues</a:t>
            </a:r>
          </a:p>
        </p:txBody>
      </p:sp>
      <p:sp>
        <p:nvSpPr>
          <p:cNvPr id="4" name="Slide Number Placeholder 3"/>
          <p:cNvSpPr>
            <a:spLocks noGrp="1"/>
          </p:cNvSpPr>
          <p:nvPr>
            <p:ph type="sldNum" sz="quarter" idx="10"/>
          </p:nvPr>
        </p:nvSpPr>
        <p:spPr/>
        <p:txBody>
          <a:bodyPr/>
          <a:lstStyle/>
          <a:p>
            <a:pPr>
              <a:defRPr/>
            </a:pPr>
            <a:fld id="{78997615-6873-405D-B80D-4D52F6DDA5E8}" type="slidenum">
              <a:rPr lang="en-US" altLang="zh-CN">
                <a:solidFill>
                  <a:srgbClr val="000000"/>
                </a:solidFill>
                <a:cs typeface="+mn-cs"/>
              </a:rPr>
              <a:pPr>
                <a:defRPr/>
              </a:pPr>
              <a:t>89</a:t>
            </a:fld>
            <a:endParaRPr lang="en-US" altLang="zh-CN" dirty="0">
              <a:solidFill>
                <a:srgbClr val="000000"/>
              </a:solidFill>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2130" name="Rectangle 2"/>
          <p:cNvSpPr>
            <a:spLocks noGrp="1" noChangeArrowheads="1"/>
          </p:cNvSpPr>
          <p:nvPr>
            <p:ph type="title"/>
          </p:nvPr>
        </p:nvSpPr>
        <p:spPr/>
        <p:txBody>
          <a:bodyPr/>
          <a:lstStyle/>
          <a:p>
            <a:r>
              <a:rPr lang="en-US"/>
              <a:t>Too Much Milk: Solution #1½ </a:t>
            </a:r>
          </a:p>
        </p:txBody>
      </p:sp>
      <p:sp>
        <p:nvSpPr>
          <p:cNvPr id="432131" name="Rectangle 3"/>
          <p:cNvSpPr>
            <a:spLocks noGrp="1" noChangeArrowheads="1"/>
          </p:cNvSpPr>
          <p:nvPr>
            <p:ph type="body" idx="1"/>
          </p:nvPr>
        </p:nvSpPr>
        <p:spPr>
          <a:xfrm>
            <a:off x="1752600" y="1553498"/>
            <a:ext cx="8915400" cy="5167978"/>
          </a:xfrm>
        </p:spPr>
        <p:txBody>
          <a:bodyPr>
            <a:normAutofit fontScale="92500" lnSpcReduction="10000"/>
          </a:bodyPr>
          <a:lstStyle/>
          <a:p>
            <a:pPr>
              <a:lnSpc>
                <a:spcPct val="75000"/>
              </a:lnSpc>
              <a:spcBef>
                <a:spcPct val="20000"/>
              </a:spcBef>
            </a:pPr>
            <a:r>
              <a:rPr lang="en-US" dirty="0"/>
              <a:t>Another try at previous solution:</a:t>
            </a:r>
          </a:p>
          <a:p>
            <a:pPr>
              <a:lnSpc>
                <a:spcPct val="75000"/>
              </a:lnSpc>
              <a:spcBef>
                <a:spcPct val="20000"/>
              </a:spcBef>
              <a:buFontTx/>
              <a:buNone/>
            </a:pPr>
            <a:endParaRPr lang="en-US" dirty="0"/>
          </a:p>
          <a:p>
            <a:pPr lvl="1">
              <a:lnSpc>
                <a:spcPct val="75000"/>
              </a:lnSpc>
              <a:spcBef>
                <a:spcPct val="20000"/>
              </a:spcBef>
              <a:buFontTx/>
              <a:buNone/>
            </a:pPr>
            <a:r>
              <a:rPr lang="en-US" dirty="0">
                <a:latin typeface="Courier New" pitchFamily="49" charset="0"/>
              </a:rPr>
              <a:t>			leave Note;</a:t>
            </a:r>
          </a:p>
          <a:p>
            <a:pPr lvl="1">
              <a:lnSpc>
                <a:spcPct val="75000"/>
              </a:lnSpc>
              <a:spcBef>
                <a:spcPct val="20000"/>
              </a:spcBef>
              <a:buFontTx/>
              <a:buNone/>
            </a:pPr>
            <a:r>
              <a:rPr lang="en-US" dirty="0">
                <a:latin typeface="Courier New" pitchFamily="49" charset="0"/>
              </a:rPr>
              <a:t>			if (</a:t>
            </a:r>
            <a:r>
              <a:rPr lang="en-US" dirty="0" err="1">
                <a:latin typeface="Courier New" pitchFamily="49" charset="0"/>
              </a:rPr>
              <a:t>noMilk</a:t>
            </a:r>
            <a:r>
              <a:rPr lang="en-US" dirty="0">
                <a:latin typeface="Courier New" pitchFamily="49" charset="0"/>
              </a:rPr>
              <a:t>) {</a:t>
            </a:r>
            <a:br>
              <a:rPr lang="en-US" dirty="0">
                <a:latin typeface="Courier New" pitchFamily="49" charset="0"/>
              </a:rPr>
            </a:br>
            <a:r>
              <a:rPr lang="en-US" dirty="0">
                <a:latin typeface="Courier New" pitchFamily="49" charset="0"/>
              </a:rPr>
              <a:t> 		   if (</a:t>
            </a:r>
            <a:r>
              <a:rPr lang="en-US" dirty="0" err="1">
                <a:latin typeface="Courier New" pitchFamily="49" charset="0"/>
              </a:rPr>
              <a:t>noNote</a:t>
            </a:r>
            <a:r>
              <a:rPr lang="en-US" dirty="0">
                <a:latin typeface="Courier New" pitchFamily="49" charset="0"/>
              </a:rPr>
              <a:t>) {</a:t>
            </a:r>
            <a:br>
              <a:rPr lang="en-US" dirty="0">
                <a:latin typeface="Courier New" pitchFamily="49" charset="0"/>
              </a:rPr>
            </a:br>
            <a:r>
              <a:rPr lang="en-US" dirty="0">
                <a:latin typeface="Courier New" pitchFamily="49" charset="0"/>
              </a:rPr>
              <a:t> 		      leave Note;</a:t>
            </a:r>
            <a:br>
              <a:rPr lang="en-US" dirty="0">
                <a:latin typeface="Courier New" pitchFamily="49" charset="0"/>
              </a:rPr>
            </a:br>
            <a:r>
              <a:rPr lang="en-US" dirty="0">
                <a:latin typeface="Courier New" pitchFamily="49" charset="0"/>
              </a:rPr>
              <a:t> 		      buy milk;</a:t>
            </a:r>
            <a:br>
              <a:rPr lang="en-US" dirty="0">
                <a:latin typeface="Courier New" pitchFamily="49" charset="0"/>
              </a:rPr>
            </a:br>
            <a:r>
              <a:rPr lang="en-US" dirty="0">
                <a:latin typeface="Courier New" pitchFamily="49" charset="0"/>
              </a:rPr>
              <a:t> 		   }</a:t>
            </a:r>
            <a:br>
              <a:rPr lang="en-US" dirty="0">
                <a:latin typeface="Courier New" pitchFamily="49" charset="0"/>
              </a:rPr>
            </a:br>
            <a:r>
              <a:rPr lang="en-US" dirty="0">
                <a:latin typeface="Courier New" pitchFamily="49" charset="0"/>
              </a:rPr>
              <a:t>		}</a:t>
            </a:r>
          </a:p>
          <a:p>
            <a:pPr lvl="1">
              <a:lnSpc>
                <a:spcPct val="75000"/>
              </a:lnSpc>
              <a:spcBef>
                <a:spcPct val="20000"/>
              </a:spcBef>
              <a:buFontTx/>
              <a:buNone/>
            </a:pPr>
            <a:r>
              <a:rPr lang="en-US" dirty="0">
                <a:latin typeface="Courier New" pitchFamily="49" charset="0"/>
              </a:rPr>
              <a:t>			remove note;</a:t>
            </a:r>
            <a:br>
              <a:rPr lang="en-US" dirty="0">
                <a:latin typeface="Courier New" pitchFamily="49" charset="0"/>
              </a:rPr>
            </a:br>
            <a:endParaRPr lang="en-US" dirty="0">
              <a:latin typeface="Courier New" pitchFamily="49" charset="0"/>
            </a:endParaRPr>
          </a:p>
          <a:p>
            <a:pPr>
              <a:lnSpc>
                <a:spcPct val="75000"/>
              </a:lnSpc>
              <a:spcBef>
                <a:spcPct val="20000"/>
              </a:spcBef>
            </a:pPr>
            <a:r>
              <a:rPr lang="en-US" dirty="0"/>
              <a:t>What happens here?</a:t>
            </a:r>
          </a:p>
          <a:p>
            <a:pPr lvl="1">
              <a:lnSpc>
                <a:spcPct val="75000"/>
              </a:lnSpc>
            </a:pPr>
            <a:r>
              <a:rPr lang="en-US" dirty="0"/>
              <a:t>The code “</a:t>
            </a:r>
            <a:r>
              <a:rPr lang="en-US" dirty="0">
                <a:latin typeface="Courier New" pitchFamily="49" charset="0"/>
              </a:rPr>
              <a:t>leave Note; buy milk;</a:t>
            </a:r>
            <a:r>
              <a:rPr lang="en-US" dirty="0"/>
              <a:t>” will never be executed.</a:t>
            </a:r>
          </a:p>
          <a:p>
            <a:pPr lvl="1">
              <a:lnSpc>
                <a:spcPct val="75000"/>
              </a:lnSpc>
              <a:spcBef>
                <a:spcPct val="20000"/>
              </a:spcBef>
            </a:pPr>
            <a:r>
              <a:rPr lang="en-US" dirty="0"/>
              <a:t>No one ever buys milk!</a:t>
            </a:r>
          </a:p>
        </p:txBody>
      </p:sp>
      <p:sp>
        <p:nvSpPr>
          <p:cNvPr id="4" name="Slide Number Placeholder 3"/>
          <p:cNvSpPr>
            <a:spLocks noGrp="1"/>
          </p:cNvSpPr>
          <p:nvPr>
            <p:ph type="sldNum" sz="quarter" idx="10"/>
          </p:nvPr>
        </p:nvSpPr>
        <p:spPr>
          <a:xfrm>
            <a:off x="8077200" y="6299200"/>
            <a:ext cx="2133600" cy="457200"/>
          </a:xfrm>
        </p:spPr>
        <p:txBody>
          <a:bodyPr/>
          <a:lstStyle/>
          <a:p>
            <a:pPr>
              <a:defRPr/>
            </a:pPr>
            <a:fld id="{78997615-6873-405D-B80D-4D52F6DDA5E8}" type="slidenum">
              <a:rPr lang="en-US" altLang="zh-CN">
                <a:solidFill>
                  <a:srgbClr val="000000"/>
                </a:solidFill>
                <a:cs typeface="+mn-cs"/>
              </a:rPr>
              <a:pPr>
                <a:defRPr/>
              </a:pPr>
              <a:t>9</a:t>
            </a:fld>
            <a:endParaRPr lang="en-US" altLang="zh-CN" dirty="0">
              <a:solidFill>
                <a:srgbClr val="000000"/>
              </a:solidFill>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32131">
                                            <p:txEl>
                                              <p:pRg st="0" end="0"/>
                                            </p:txEl>
                                          </p:spTgt>
                                        </p:tgtEl>
                                        <p:attrNameLst>
                                          <p:attrName>style.visibility</p:attrName>
                                        </p:attrNameLst>
                                      </p:cBhvr>
                                      <p:to>
                                        <p:strVal val="visible"/>
                                      </p:to>
                                    </p:set>
                                    <p:anim calcmode="lin" valueType="num">
                                      <p:cBhvr additive="base">
                                        <p:cTn id="7" dur="500" fill="hold"/>
                                        <p:tgtEl>
                                          <p:spTgt spid="43213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3213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32131">
                                            <p:txEl>
                                              <p:pRg st="2" end="2"/>
                                            </p:txEl>
                                          </p:spTgt>
                                        </p:tgtEl>
                                        <p:attrNameLst>
                                          <p:attrName>style.visibility</p:attrName>
                                        </p:attrNameLst>
                                      </p:cBhvr>
                                      <p:to>
                                        <p:strVal val="visible"/>
                                      </p:to>
                                    </p:set>
                                    <p:anim calcmode="lin" valueType="num">
                                      <p:cBhvr additive="base">
                                        <p:cTn id="11" dur="500" fill="hold"/>
                                        <p:tgtEl>
                                          <p:spTgt spid="432131">
                                            <p:txEl>
                                              <p:pRg st="2" end="2"/>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432131">
                                            <p:txEl>
                                              <p:pRg st="2" end="2"/>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32131">
                                            <p:txEl>
                                              <p:pRg st="3" end="3"/>
                                            </p:txEl>
                                          </p:spTgt>
                                        </p:tgtEl>
                                        <p:attrNameLst>
                                          <p:attrName>style.visibility</p:attrName>
                                        </p:attrNameLst>
                                      </p:cBhvr>
                                      <p:to>
                                        <p:strVal val="visible"/>
                                      </p:to>
                                    </p:set>
                                    <p:anim calcmode="lin" valueType="num">
                                      <p:cBhvr additive="base">
                                        <p:cTn id="15" dur="500" fill="hold"/>
                                        <p:tgtEl>
                                          <p:spTgt spid="432131">
                                            <p:txEl>
                                              <p:pRg st="3" end="3"/>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432131">
                                            <p:txEl>
                                              <p:pRg st="3" end="3"/>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432131">
                                            <p:txEl>
                                              <p:pRg st="4" end="4"/>
                                            </p:txEl>
                                          </p:spTgt>
                                        </p:tgtEl>
                                        <p:attrNameLst>
                                          <p:attrName>style.visibility</p:attrName>
                                        </p:attrNameLst>
                                      </p:cBhvr>
                                      <p:to>
                                        <p:strVal val="visible"/>
                                      </p:to>
                                    </p:set>
                                    <p:anim calcmode="lin" valueType="num">
                                      <p:cBhvr additive="base">
                                        <p:cTn id="19" dur="500" fill="hold"/>
                                        <p:tgtEl>
                                          <p:spTgt spid="432131">
                                            <p:txEl>
                                              <p:pRg st="4" end="4"/>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3213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32131">
                                            <p:txEl>
                                              <p:pRg st="5" end="5"/>
                                            </p:txEl>
                                          </p:spTgt>
                                        </p:tgtEl>
                                        <p:attrNameLst>
                                          <p:attrName>style.visibility</p:attrName>
                                        </p:attrNameLst>
                                      </p:cBhvr>
                                      <p:to>
                                        <p:strVal val="visible"/>
                                      </p:to>
                                    </p:set>
                                    <p:anim calcmode="lin" valueType="num">
                                      <p:cBhvr additive="base">
                                        <p:cTn id="25" dur="500" fill="hold"/>
                                        <p:tgtEl>
                                          <p:spTgt spid="432131">
                                            <p:txEl>
                                              <p:pRg st="5" end="5"/>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32131">
                                            <p:txEl>
                                              <p:pRg st="5" end="5"/>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432131">
                                            <p:txEl>
                                              <p:pRg st="6" end="6"/>
                                            </p:txEl>
                                          </p:spTgt>
                                        </p:tgtEl>
                                        <p:attrNameLst>
                                          <p:attrName>style.visibility</p:attrName>
                                        </p:attrNameLst>
                                      </p:cBhvr>
                                      <p:to>
                                        <p:strVal val="visible"/>
                                      </p:to>
                                    </p:set>
                                    <p:anim calcmode="lin" valueType="num">
                                      <p:cBhvr additive="base">
                                        <p:cTn id="29" dur="500" fill="hold"/>
                                        <p:tgtEl>
                                          <p:spTgt spid="432131">
                                            <p:txEl>
                                              <p:pRg st="6" end="6"/>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43213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432131">
                                            <p:txEl>
                                              <p:pRg st="7" end="7"/>
                                            </p:txEl>
                                          </p:spTgt>
                                        </p:tgtEl>
                                        <p:attrNameLst>
                                          <p:attrName>style.visibility</p:attrName>
                                        </p:attrNameLst>
                                      </p:cBhvr>
                                      <p:to>
                                        <p:strVal val="visible"/>
                                      </p:to>
                                    </p:set>
                                    <p:anim calcmode="lin" valueType="num">
                                      <p:cBhvr additive="base">
                                        <p:cTn id="35" dur="500" fill="hold"/>
                                        <p:tgtEl>
                                          <p:spTgt spid="432131">
                                            <p:txEl>
                                              <p:pRg st="7" end="7"/>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432131">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2131"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Grp="1" noChangeArrowheads="1"/>
          </p:cNvSpPr>
          <p:nvPr>
            <p:ph type="title"/>
          </p:nvPr>
        </p:nvSpPr>
        <p:spPr/>
        <p:txBody>
          <a:bodyPr/>
          <a:lstStyle/>
          <a:p>
            <a:r>
              <a:rPr lang="en-US" sz="3600" dirty="0"/>
              <a:t>Recall: Solution to Bounded Buffer Problem with Semaphores</a:t>
            </a:r>
          </a:p>
        </p:txBody>
      </p:sp>
      <p:sp>
        <p:nvSpPr>
          <p:cNvPr id="464899" name="Rectangle 3"/>
          <p:cNvSpPr>
            <a:spLocks noGrp="1" noChangeArrowheads="1"/>
          </p:cNvSpPr>
          <p:nvPr>
            <p:ph type="body" idx="1"/>
          </p:nvPr>
        </p:nvSpPr>
        <p:spPr>
          <a:xfrm>
            <a:off x="1689100" y="1573161"/>
            <a:ext cx="8915400" cy="5284839"/>
          </a:xfrm>
        </p:spPr>
        <p:txBody>
          <a:bodyPr>
            <a:normAutofit lnSpcReduction="10000"/>
          </a:bodyPr>
          <a:lstStyle/>
          <a:p>
            <a:pPr>
              <a:lnSpc>
                <a:spcPct val="80000"/>
              </a:lnSpc>
              <a:buNone/>
              <a:tabLst>
                <a:tab pos="801688" algn="l"/>
                <a:tab pos="1139825" algn="l"/>
                <a:tab pos="1541463" algn="l"/>
                <a:tab pos="4284663" algn="l"/>
              </a:tabLst>
            </a:pPr>
            <a:r>
              <a:rPr lang="en-US" sz="2000" dirty="0">
                <a:latin typeface="Courier New" pitchFamily="49" charset="0"/>
              </a:rPr>
              <a:t>	Semaphore </a:t>
            </a:r>
            <a:r>
              <a:rPr lang="en-US" sz="2000" dirty="0" err="1">
                <a:latin typeface="Courier New" pitchFamily="49" charset="0"/>
              </a:rPr>
              <a:t>fullBuffer</a:t>
            </a:r>
            <a:r>
              <a:rPr lang="en-US" sz="2000" dirty="0">
                <a:latin typeface="Courier New" pitchFamily="49" charset="0"/>
              </a:rPr>
              <a:t> = 0; 	// Initially, no coke</a:t>
            </a:r>
          </a:p>
          <a:p>
            <a:pPr>
              <a:lnSpc>
                <a:spcPct val="80000"/>
              </a:lnSpc>
              <a:buNone/>
              <a:tabLst>
                <a:tab pos="801688" algn="l"/>
                <a:tab pos="1139825" algn="l"/>
                <a:tab pos="1541463" algn="l"/>
                <a:tab pos="4284663" algn="l"/>
              </a:tabLst>
            </a:pPr>
            <a:r>
              <a:rPr lang="en-US" sz="2000" dirty="0">
                <a:latin typeface="Courier New" pitchFamily="49" charset="0"/>
              </a:rPr>
              <a:t>	Semaphore </a:t>
            </a:r>
            <a:r>
              <a:rPr lang="en-US" sz="2000" dirty="0" err="1">
                <a:latin typeface="Courier New" pitchFamily="49" charset="0"/>
              </a:rPr>
              <a:t>emptyBuffers</a:t>
            </a:r>
            <a:r>
              <a:rPr lang="en-US" sz="2000" dirty="0">
                <a:latin typeface="Courier New" pitchFamily="49" charset="0"/>
              </a:rPr>
              <a:t> = </a:t>
            </a:r>
            <a:r>
              <a:rPr lang="en-US" sz="2000" dirty="0" err="1">
                <a:latin typeface="Courier New" pitchFamily="49" charset="0"/>
              </a:rPr>
              <a:t>numBuffers</a:t>
            </a:r>
            <a:r>
              <a:rPr lang="en-US" sz="2000" dirty="0">
                <a:latin typeface="Courier New" pitchFamily="49" charset="0"/>
              </a:rPr>
              <a:t>;</a:t>
            </a:r>
            <a:br>
              <a:rPr lang="en-US" sz="2000" dirty="0">
                <a:latin typeface="Courier New" pitchFamily="49" charset="0"/>
              </a:rPr>
            </a:br>
            <a:r>
              <a:rPr lang="en-US" sz="2000" dirty="0">
                <a:latin typeface="Courier New" pitchFamily="49" charset="0"/>
              </a:rPr>
              <a:t>				// Initially, num empty slots</a:t>
            </a:r>
          </a:p>
          <a:p>
            <a:pPr>
              <a:lnSpc>
                <a:spcPct val="80000"/>
              </a:lnSpc>
              <a:buNone/>
              <a:tabLst>
                <a:tab pos="801688" algn="l"/>
                <a:tab pos="1139825" algn="l"/>
                <a:tab pos="1541463" algn="l"/>
                <a:tab pos="4284663" algn="l"/>
              </a:tabLst>
            </a:pPr>
            <a:r>
              <a:rPr lang="en-US" sz="2000" dirty="0">
                <a:latin typeface="Courier New" pitchFamily="49" charset="0"/>
              </a:rPr>
              <a:t>	Semaphore </a:t>
            </a:r>
            <a:r>
              <a:rPr lang="en-US" sz="2000" dirty="0" err="1">
                <a:latin typeface="Courier New" pitchFamily="49" charset="0"/>
              </a:rPr>
              <a:t>mutex</a:t>
            </a:r>
            <a:r>
              <a:rPr lang="en-US" sz="2000" dirty="0">
                <a:latin typeface="Courier New" pitchFamily="49" charset="0"/>
              </a:rPr>
              <a:t> = 1;	// No one using machine</a:t>
            </a:r>
          </a:p>
          <a:p>
            <a:pPr>
              <a:lnSpc>
                <a:spcPct val="80000"/>
              </a:lnSpc>
              <a:buNone/>
              <a:tabLst>
                <a:tab pos="801688" algn="l"/>
                <a:tab pos="1139825" algn="l"/>
                <a:tab pos="1541463" algn="l"/>
                <a:tab pos="4284663" algn="l"/>
              </a:tabLst>
            </a:pPr>
            <a:br>
              <a:rPr lang="en-US" sz="2000" dirty="0">
                <a:latin typeface="Courier New" pitchFamily="49" charset="0"/>
              </a:rPr>
            </a:br>
            <a:r>
              <a:rPr lang="en-US" sz="2000" dirty="0">
                <a:latin typeface="Courier New" pitchFamily="49" charset="0"/>
              </a:rPr>
              <a:t>Producer(item) {</a:t>
            </a:r>
            <a:br>
              <a:rPr lang="en-US" sz="2000" dirty="0">
                <a:latin typeface="Courier New" pitchFamily="49" charset="0"/>
              </a:rPr>
            </a:br>
            <a:r>
              <a:rPr lang="en-US" sz="2000" dirty="0">
                <a:latin typeface="Courier New" pitchFamily="49" charset="0"/>
              </a:rPr>
              <a:t>	</a:t>
            </a:r>
            <a:r>
              <a:rPr lang="en-US" sz="2000" dirty="0" err="1">
                <a:latin typeface="Courier New" pitchFamily="49" charset="0"/>
              </a:rPr>
              <a:t>emptyBuffers.P</a:t>
            </a:r>
            <a:r>
              <a:rPr lang="en-US" sz="2000" dirty="0">
                <a:latin typeface="Courier New" pitchFamily="49" charset="0"/>
              </a:rPr>
              <a:t>();	// Wait until space</a:t>
            </a:r>
            <a:br>
              <a:rPr lang="en-US" sz="2000" dirty="0">
                <a:latin typeface="Courier New" pitchFamily="49" charset="0"/>
              </a:rPr>
            </a:br>
            <a:r>
              <a:rPr lang="en-US" sz="2000" dirty="0">
                <a:latin typeface="Courier New" pitchFamily="49" charset="0"/>
              </a:rPr>
              <a:t>	</a:t>
            </a:r>
            <a:r>
              <a:rPr lang="en-US" sz="2000" dirty="0" err="1">
                <a:latin typeface="Courier New" pitchFamily="49" charset="0"/>
              </a:rPr>
              <a:t>mutex.P</a:t>
            </a:r>
            <a:r>
              <a:rPr lang="en-US" sz="2000" dirty="0">
                <a:latin typeface="Courier New" pitchFamily="49" charset="0"/>
              </a:rPr>
              <a:t>();	// Wait until buffer free</a:t>
            </a:r>
            <a:br>
              <a:rPr lang="en-US" sz="2000" dirty="0">
                <a:latin typeface="Courier New" pitchFamily="49" charset="0"/>
              </a:rPr>
            </a:br>
            <a:r>
              <a:rPr lang="en-US" sz="2000" dirty="0">
                <a:latin typeface="Courier New" pitchFamily="49" charset="0"/>
              </a:rPr>
              <a:t>	</a:t>
            </a:r>
            <a:r>
              <a:rPr lang="en-US" sz="2000" dirty="0" err="1">
                <a:solidFill>
                  <a:schemeClr val="hlink"/>
                </a:solidFill>
                <a:latin typeface="Courier New" pitchFamily="49" charset="0"/>
              </a:rPr>
              <a:t>Enqueue</a:t>
            </a:r>
            <a:r>
              <a:rPr lang="en-US" sz="2000" dirty="0">
                <a:solidFill>
                  <a:schemeClr val="hlink"/>
                </a:solidFill>
                <a:latin typeface="Courier New" pitchFamily="49" charset="0"/>
              </a:rPr>
              <a:t>(item);</a:t>
            </a:r>
            <a:br>
              <a:rPr lang="en-US" sz="2000" dirty="0">
                <a:latin typeface="Courier New" pitchFamily="49" charset="0"/>
              </a:rPr>
            </a:br>
            <a:r>
              <a:rPr lang="en-US" sz="2000" dirty="0">
                <a:latin typeface="Courier New" pitchFamily="49" charset="0"/>
              </a:rPr>
              <a:t>	</a:t>
            </a:r>
            <a:r>
              <a:rPr lang="en-US" sz="2000" dirty="0" err="1">
                <a:latin typeface="Courier New" pitchFamily="49" charset="0"/>
              </a:rPr>
              <a:t>mutex.V</a:t>
            </a:r>
            <a:r>
              <a:rPr lang="en-US" sz="2000" dirty="0">
                <a:latin typeface="Courier New" pitchFamily="49" charset="0"/>
              </a:rPr>
              <a:t>();</a:t>
            </a:r>
            <a:br>
              <a:rPr lang="en-US" sz="2000" dirty="0">
                <a:latin typeface="Courier New" pitchFamily="49" charset="0"/>
              </a:rPr>
            </a:br>
            <a:r>
              <a:rPr lang="en-US" sz="2000" dirty="0">
                <a:latin typeface="Courier New" pitchFamily="49" charset="0"/>
              </a:rPr>
              <a:t>	</a:t>
            </a:r>
            <a:r>
              <a:rPr lang="en-US" sz="2000" dirty="0" err="1">
                <a:latin typeface="Courier New" pitchFamily="49" charset="0"/>
              </a:rPr>
              <a:t>fullBuffers.V</a:t>
            </a:r>
            <a:r>
              <a:rPr lang="en-US" sz="2000" dirty="0">
                <a:latin typeface="Courier New" pitchFamily="49" charset="0"/>
              </a:rPr>
              <a:t>();	// Tell consumers there is</a:t>
            </a:r>
            <a:br>
              <a:rPr lang="en-US" sz="2000" dirty="0">
                <a:latin typeface="Courier New" pitchFamily="49" charset="0"/>
              </a:rPr>
            </a:br>
            <a:r>
              <a:rPr lang="en-US" sz="2000" dirty="0">
                <a:latin typeface="Courier New" pitchFamily="49" charset="0"/>
              </a:rPr>
              <a:t>				// more coke</a:t>
            </a:r>
            <a:br>
              <a:rPr lang="en-US" sz="2000" dirty="0">
                <a:latin typeface="Courier New" pitchFamily="49" charset="0"/>
              </a:rPr>
            </a:br>
            <a:r>
              <a:rPr lang="en-US" sz="2000" dirty="0">
                <a:latin typeface="Courier New" pitchFamily="49" charset="0"/>
              </a:rPr>
              <a:t>}</a:t>
            </a:r>
          </a:p>
          <a:p>
            <a:pPr>
              <a:lnSpc>
                <a:spcPct val="80000"/>
              </a:lnSpc>
              <a:buNone/>
              <a:tabLst>
                <a:tab pos="801688" algn="l"/>
                <a:tab pos="1139825" algn="l"/>
                <a:tab pos="1541463" algn="l"/>
                <a:tab pos="4284663" algn="l"/>
              </a:tabLst>
            </a:pPr>
            <a:r>
              <a:rPr lang="en-US" sz="2000" dirty="0">
                <a:latin typeface="Courier New" pitchFamily="49" charset="0"/>
              </a:rPr>
              <a:t>	Consumer() {</a:t>
            </a:r>
            <a:br>
              <a:rPr lang="en-US" sz="2000" dirty="0">
                <a:latin typeface="Courier New" pitchFamily="49" charset="0"/>
              </a:rPr>
            </a:br>
            <a:r>
              <a:rPr lang="en-US" sz="2000" dirty="0">
                <a:latin typeface="Courier New" pitchFamily="49" charset="0"/>
              </a:rPr>
              <a:t>	</a:t>
            </a:r>
            <a:r>
              <a:rPr lang="en-US" sz="2000" dirty="0" err="1">
                <a:latin typeface="Courier New" pitchFamily="49" charset="0"/>
              </a:rPr>
              <a:t>fullBuffers.P</a:t>
            </a:r>
            <a:r>
              <a:rPr lang="en-US" sz="2000" dirty="0">
                <a:latin typeface="Courier New" pitchFamily="49" charset="0"/>
              </a:rPr>
              <a:t>();	// Check if there’s a coke</a:t>
            </a:r>
            <a:br>
              <a:rPr lang="en-US" sz="2000" dirty="0">
                <a:latin typeface="Courier New" pitchFamily="49" charset="0"/>
              </a:rPr>
            </a:br>
            <a:r>
              <a:rPr lang="en-US" sz="2000" dirty="0">
                <a:latin typeface="Courier New" pitchFamily="49" charset="0"/>
              </a:rPr>
              <a:t>	</a:t>
            </a:r>
            <a:r>
              <a:rPr lang="en-US" sz="2000" dirty="0" err="1">
                <a:latin typeface="Courier New" pitchFamily="49" charset="0"/>
              </a:rPr>
              <a:t>mutex.P</a:t>
            </a:r>
            <a:r>
              <a:rPr lang="en-US" sz="2000" dirty="0">
                <a:latin typeface="Courier New" pitchFamily="49" charset="0"/>
              </a:rPr>
              <a:t>();	// Wait until machine free</a:t>
            </a:r>
            <a:br>
              <a:rPr lang="en-US" sz="2000" dirty="0">
                <a:latin typeface="Courier New" pitchFamily="49" charset="0"/>
              </a:rPr>
            </a:br>
            <a:r>
              <a:rPr lang="en-US" sz="2000" dirty="0">
                <a:latin typeface="Courier New" pitchFamily="49" charset="0"/>
              </a:rPr>
              <a:t>	</a:t>
            </a:r>
            <a:r>
              <a:rPr lang="en-US" sz="2000" dirty="0">
                <a:solidFill>
                  <a:schemeClr val="hlink"/>
                </a:solidFill>
                <a:latin typeface="Courier New" pitchFamily="49" charset="0"/>
              </a:rPr>
              <a:t>item = </a:t>
            </a:r>
            <a:r>
              <a:rPr lang="en-US" sz="2000" dirty="0" err="1">
                <a:solidFill>
                  <a:schemeClr val="hlink"/>
                </a:solidFill>
                <a:latin typeface="Courier New" pitchFamily="49" charset="0"/>
              </a:rPr>
              <a:t>Dequeue</a:t>
            </a:r>
            <a:r>
              <a:rPr lang="en-US" sz="2000" dirty="0">
                <a:solidFill>
                  <a:schemeClr val="hlink"/>
                </a:solidFill>
                <a:latin typeface="Courier New" pitchFamily="49" charset="0"/>
              </a:rPr>
              <a:t>();</a:t>
            </a:r>
            <a:br>
              <a:rPr lang="en-US" sz="2000" dirty="0">
                <a:latin typeface="Courier New" pitchFamily="49" charset="0"/>
              </a:rPr>
            </a:br>
            <a:r>
              <a:rPr lang="en-US" sz="2000" dirty="0">
                <a:latin typeface="Courier New" pitchFamily="49" charset="0"/>
              </a:rPr>
              <a:t>	</a:t>
            </a:r>
            <a:r>
              <a:rPr lang="en-US" sz="2000" dirty="0" err="1">
                <a:latin typeface="Courier New" pitchFamily="49" charset="0"/>
              </a:rPr>
              <a:t>mutex.V</a:t>
            </a:r>
            <a:r>
              <a:rPr lang="en-US" sz="2000" dirty="0">
                <a:latin typeface="Courier New" pitchFamily="49" charset="0"/>
              </a:rPr>
              <a:t>();</a:t>
            </a:r>
            <a:br>
              <a:rPr lang="en-US" sz="2000" dirty="0">
                <a:latin typeface="Courier New" pitchFamily="49" charset="0"/>
              </a:rPr>
            </a:br>
            <a:r>
              <a:rPr lang="en-US" sz="2000" dirty="0">
                <a:latin typeface="Courier New" pitchFamily="49" charset="0"/>
              </a:rPr>
              <a:t>	</a:t>
            </a:r>
            <a:r>
              <a:rPr lang="en-US" sz="2000" dirty="0" err="1">
                <a:latin typeface="Courier New" pitchFamily="49" charset="0"/>
              </a:rPr>
              <a:t>emptyBuffers.V</a:t>
            </a:r>
            <a:r>
              <a:rPr lang="en-US" sz="2000" dirty="0">
                <a:latin typeface="Courier New" pitchFamily="49" charset="0"/>
              </a:rPr>
              <a:t>();	// tell producer need more</a:t>
            </a:r>
            <a:br>
              <a:rPr lang="en-US" sz="2000" dirty="0">
                <a:latin typeface="Courier New" pitchFamily="49" charset="0"/>
              </a:rPr>
            </a:br>
            <a:r>
              <a:rPr lang="en-US" sz="2000" dirty="0">
                <a:latin typeface="Courier New" pitchFamily="49" charset="0"/>
              </a:rPr>
              <a:t>	return item;</a:t>
            </a:r>
            <a:br>
              <a:rPr lang="en-US" sz="2000" dirty="0">
                <a:latin typeface="Courier New" pitchFamily="49" charset="0"/>
              </a:rPr>
            </a:br>
            <a:r>
              <a:rPr lang="en-US" sz="2000" dirty="0">
                <a:latin typeface="Courier New" pitchFamily="49" charset="0"/>
              </a:rPr>
              <a:t>}</a:t>
            </a:r>
            <a:br>
              <a:rPr lang="en-US" sz="2000" dirty="0">
                <a:latin typeface="Courier New" pitchFamily="49" charset="0"/>
              </a:rPr>
            </a:br>
            <a:endParaRPr lang="en-US" sz="2000" dirty="0">
              <a:latin typeface="Courier New" pitchFamily="49" charset="0"/>
            </a:endParaRPr>
          </a:p>
        </p:txBody>
      </p:sp>
      <p:sp>
        <p:nvSpPr>
          <p:cNvPr id="4" name="Slide Number Placeholder 3"/>
          <p:cNvSpPr>
            <a:spLocks noGrp="1"/>
          </p:cNvSpPr>
          <p:nvPr>
            <p:ph type="sldNum" sz="quarter" idx="10"/>
          </p:nvPr>
        </p:nvSpPr>
        <p:spPr>
          <a:xfrm>
            <a:off x="8077200" y="6299200"/>
            <a:ext cx="2133600" cy="457200"/>
          </a:xfrm>
        </p:spPr>
        <p:txBody>
          <a:bodyPr/>
          <a:lstStyle/>
          <a:p>
            <a:pPr>
              <a:defRPr/>
            </a:pPr>
            <a:fld id="{78997615-6873-405D-B80D-4D52F6DDA5E8}" type="slidenum">
              <a:rPr lang="en-US" altLang="zh-CN">
                <a:solidFill>
                  <a:srgbClr val="000000"/>
                </a:solidFill>
                <a:cs typeface="+mn-cs"/>
              </a:rPr>
              <a:pPr>
                <a:defRPr/>
              </a:pPr>
              <a:t>90</a:t>
            </a:fld>
            <a:endParaRPr lang="en-US" altLang="zh-CN" dirty="0">
              <a:solidFill>
                <a:srgbClr val="000000"/>
              </a:solidFill>
              <a:cs typeface="+mn-cs"/>
            </a:endParaRPr>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p:txBody>
          <a:bodyPr/>
          <a:lstStyle/>
          <a:p>
            <a:r>
              <a:rPr lang="en-US"/>
              <a:t>C-Language Support for Synchronization</a:t>
            </a:r>
          </a:p>
        </p:txBody>
      </p:sp>
      <p:sp>
        <p:nvSpPr>
          <p:cNvPr id="495619" name="Rectangle 3"/>
          <p:cNvSpPr>
            <a:spLocks noGrp="1" noChangeArrowheads="1"/>
          </p:cNvSpPr>
          <p:nvPr>
            <p:ph type="body" idx="1"/>
          </p:nvPr>
        </p:nvSpPr>
        <p:spPr>
          <a:xfrm>
            <a:off x="1981200" y="1474840"/>
            <a:ext cx="8077200" cy="5102942"/>
          </a:xfrm>
        </p:spPr>
        <p:txBody>
          <a:bodyPr>
            <a:normAutofit fontScale="92500" lnSpcReduction="20000"/>
          </a:bodyPr>
          <a:lstStyle/>
          <a:p>
            <a:pPr>
              <a:tabLst>
                <a:tab pos="688975" algn="l"/>
                <a:tab pos="1027113" algn="l"/>
                <a:tab pos="1377950" algn="l"/>
              </a:tabLst>
            </a:pPr>
            <a:r>
              <a:rPr lang="en-US" dirty="0"/>
              <a:t>C language: straightforward lock-based synchronization</a:t>
            </a:r>
          </a:p>
          <a:p>
            <a:pPr lvl="1">
              <a:tabLst>
                <a:tab pos="688975" algn="l"/>
                <a:tab pos="1027113" algn="l"/>
                <a:tab pos="1377950" algn="l"/>
              </a:tabLst>
            </a:pPr>
            <a:r>
              <a:rPr lang="en-US" dirty="0"/>
              <a:t>Just make sure you know </a:t>
            </a:r>
            <a:r>
              <a:rPr lang="en-US" i="1" dirty="0"/>
              <a:t>all </a:t>
            </a:r>
            <a:r>
              <a:rPr lang="en-US" dirty="0"/>
              <a:t>the code paths out of a critical section</a:t>
            </a:r>
          </a:p>
          <a:p>
            <a:pPr lvl="1">
              <a:buNone/>
              <a:tabLst>
                <a:tab pos="688975" algn="l"/>
                <a:tab pos="1027113" algn="l"/>
                <a:tab pos="1377950" algn="l"/>
              </a:tabLst>
            </a:pPr>
            <a:r>
              <a:rPr lang="en-US" dirty="0"/>
              <a:t>	</a:t>
            </a:r>
            <a:r>
              <a:rPr lang="en-US" sz="2000" dirty="0" err="1">
                <a:latin typeface="Courier New" pitchFamily="49" charset="0"/>
              </a:rPr>
              <a:t>int</a:t>
            </a:r>
            <a:r>
              <a:rPr lang="en-US" sz="2000" dirty="0">
                <a:latin typeface="Courier New" pitchFamily="49" charset="0"/>
              </a:rPr>
              <a:t> </a:t>
            </a:r>
            <a:r>
              <a:rPr lang="en-US" sz="2000" dirty="0" err="1">
                <a:latin typeface="Courier New" pitchFamily="49" charset="0"/>
              </a:rPr>
              <a:t>Rtn</a:t>
            </a:r>
            <a:r>
              <a:rPr lang="en-US" sz="2000" dirty="0">
                <a:latin typeface="Courier New" pitchFamily="49" charset="0"/>
              </a:rPr>
              <a:t>() {</a:t>
            </a:r>
            <a:br>
              <a:rPr lang="en-US" sz="2000" dirty="0">
                <a:latin typeface="Courier New" pitchFamily="49" charset="0"/>
              </a:rPr>
            </a:br>
            <a:r>
              <a:rPr lang="en-US" sz="2000" dirty="0">
                <a:latin typeface="Courier New" pitchFamily="49" charset="0"/>
              </a:rPr>
              <a:t>		</a:t>
            </a:r>
            <a:r>
              <a:rPr lang="en-US" sz="2000" dirty="0" err="1">
                <a:latin typeface="Courier New" pitchFamily="49" charset="0"/>
              </a:rPr>
              <a:t>lock.acquire</a:t>
            </a:r>
            <a:r>
              <a:rPr lang="en-US" sz="2000" dirty="0">
                <a:latin typeface="Courier New" pitchFamily="49" charset="0"/>
              </a:rPr>
              <a:t>();</a:t>
            </a:r>
            <a:br>
              <a:rPr lang="en-US" sz="2000" dirty="0">
                <a:latin typeface="Courier New" pitchFamily="49" charset="0"/>
              </a:rPr>
            </a:br>
            <a:r>
              <a:rPr lang="en-US" sz="2000" dirty="0">
                <a:latin typeface="Courier New" pitchFamily="49" charset="0"/>
              </a:rPr>
              <a:t>		…</a:t>
            </a:r>
            <a:br>
              <a:rPr lang="en-US" sz="2000" dirty="0">
                <a:latin typeface="Courier New" pitchFamily="49" charset="0"/>
              </a:rPr>
            </a:br>
            <a:r>
              <a:rPr lang="en-US" sz="2000" dirty="0">
                <a:latin typeface="Courier New" pitchFamily="49" charset="0"/>
              </a:rPr>
              <a:t>		if (exception) {</a:t>
            </a:r>
            <a:br>
              <a:rPr lang="en-US" sz="2000" dirty="0">
                <a:latin typeface="Courier New" pitchFamily="49" charset="0"/>
              </a:rPr>
            </a:br>
            <a:r>
              <a:rPr lang="en-US" sz="2000" dirty="0">
                <a:latin typeface="Courier New" pitchFamily="49" charset="0"/>
              </a:rPr>
              <a:t>			</a:t>
            </a:r>
            <a:r>
              <a:rPr lang="en-US" sz="2000" dirty="0" err="1">
                <a:latin typeface="Courier New" pitchFamily="49" charset="0"/>
              </a:rPr>
              <a:t>lock.release</a:t>
            </a:r>
            <a:r>
              <a:rPr lang="en-US" sz="2000" dirty="0">
                <a:latin typeface="Courier New" pitchFamily="49" charset="0"/>
              </a:rPr>
              <a:t>();</a:t>
            </a:r>
            <a:br>
              <a:rPr lang="en-US" sz="2000" dirty="0">
                <a:latin typeface="Courier New" pitchFamily="49" charset="0"/>
              </a:rPr>
            </a:br>
            <a:r>
              <a:rPr lang="en-US" sz="2000" dirty="0">
                <a:latin typeface="Courier New" pitchFamily="49" charset="0"/>
              </a:rPr>
              <a:t>			return </a:t>
            </a:r>
            <a:r>
              <a:rPr lang="en-US" sz="2000" dirty="0" err="1">
                <a:latin typeface="Courier New" pitchFamily="49" charset="0"/>
              </a:rPr>
              <a:t>errReturnCode</a:t>
            </a:r>
            <a:r>
              <a:rPr lang="en-US" sz="2000" dirty="0">
                <a:latin typeface="Courier New" pitchFamily="49" charset="0"/>
              </a:rPr>
              <a:t>;</a:t>
            </a:r>
            <a:br>
              <a:rPr lang="en-US" sz="2000" dirty="0">
                <a:latin typeface="Courier New" pitchFamily="49" charset="0"/>
              </a:rPr>
            </a:br>
            <a:r>
              <a:rPr lang="en-US" sz="2000" dirty="0">
                <a:latin typeface="Courier New" pitchFamily="49" charset="0"/>
              </a:rPr>
              <a:t>		}</a:t>
            </a:r>
            <a:br>
              <a:rPr lang="en-US" sz="2000" dirty="0">
                <a:latin typeface="Courier New" pitchFamily="49" charset="0"/>
              </a:rPr>
            </a:br>
            <a:r>
              <a:rPr lang="en-US" sz="2000" dirty="0">
                <a:latin typeface="Courier New" pitchFamily="49" charset="0"/>
              </a:rPr>
              <a:t>		…</a:t>
            </a:r>
            <a:br>
              <a:rPr lang="en-US" sz="2000" dirty="0">
                <a:latin typeface="Courier New" pitchFamily="49" charset="0"/>
              </a:rPr>
            </a:br>
            <a:r>
              <a:rPr lang="en-US" sz="2000" dirty="0">
                <a:latin typeface="Courier New" pitchFamily="49" charset="0"/>
              </a:rPr>
              <a:t>		</a:t>
            </a:r>
            <a:r>
              <a:rPr lang="en-US" sz="2000" dirty="0" err="1">
                <a:latin typeface="Courier New" pitchFamily="49" charset="0"/>
              </a:rPr>
              <a:t>lock.release</a:t>
            </a:r>
            <a:r>
              <a:rPr lang="en-US" sz="2000" dirty="0">
                <a:latin typeface="Courier New" pitchFamily="49" charset="0"/>
              </a:rPr>
              <a:t>();</a:t>
            </a:r>
            <a:br>
              <a:rPr lang="en-US" sz="2000" dirty="0">
                <a:latin typeface="Courier New" pitchFamily="49" charset="0"/>
              </a:rPr>
            </a:br>
            <a:r>
              <a:rPr lang="en-US" sz="2000" dirty="0">
                <a:latin typeface="Courier New" pitchFamily="49" charset="0"/>
              </a:rPr>
              <a:t>		return OK;</a:t>
            </a:r>
            <a:br>
              <a:rPr lang="en-US" sz="2000" dirty="0">
                <a:latin typeface="Courier New" pitchFamily="49" charset="0"/>
              </a:rPr>
            </a:br>
            <a:r>
              <a:rPr lang="en-US" sz="2000" dirty="0">
                <a:latin typeface="Courier New" pitchFamily="49" charset="0"/>
              </a:rPr>
              <a:t>}</a:t>
            </a:r>
          </a:p>
          <a:p>
            <a:pPr lvl="1">
              <a:tabLst>
                <a:tab pos="688975" algn="l"/>
                <a:tab pos="1027113" algn="l"/>
                <a:tab pos="1377950" algn="l"/>
              </a:tabLst>
            </a:pPr>
            <a:r>
              <a:rPr lang="en-US" dirty="0"/>
              <a:t>Watch out for </a:t>
            </a:r>
            <a:r>
              <a:rPr lang="en-US" dirty="0" err="1">
                <a:latin typeface="Courier New" pitchFamily="49" charset="0"/>
              </a:rPr>
              <a:t>setjmp</a:t>
            </a:r>
            <a:r>
              <a:rPr lang="en-US" dirty="0"/>
              <a:t>/</a:t>
            </a:r>
            <a:r>
              <a:rPr lang="en-US" dirty="0" err="1">
                <a:latin typeface="Courier New" pitchFamily="49" charset="0"/>
              </a:rPr>
              <a:t>longmp</a:t>
            </a:r>
            <a:r>
              <a:rPr lang="en-US" dirty="0"/>
              <a:t>!</a:t>
            </a:r>
          </a:p>
          <a:p>
            <a:pPr lvl="1">
              <a:tabLst>
                <a:tab pos="688975" algn="l"/>
                <a:tab pos="1027113" algn="l"/>
                <a:tab pos="1377950" algn="l"/>
              </a:tabLst>
            </a:pPr>
            <a:r>
              <a:rPr lang="en-US" dirty="0"/>
              <a:t>Can cause a non-local jump out of procedure</a:t>
            </a:r>
          </a:p>
        </p:txBody>
      </p:sp>
      <p:sp>
        <p:nvSpPr>
          <p:cNvPr id="4" name="Slide Number Placeholder 3"/>
          <p:cNvSpPr>
            <a:spLocks noGrp="1"/>
          </p:cNvSpPr>
          <p:nvPr>
            <p:ph type="sldNum" sz="quarter" idx="10"/>
          </p:nvPr>
        </p:nvSpPr>
        <p:spPr>
          <a:xfrm>
            <a:off x="8077200" y="6299200"/>
            <a:ext cx="2133600" cy="457200"/>
          </a:xfrm>
        </p:spPr>
        <p:txBody>
          <a:bodyPr/>
          <a:lstStyle/>
          <a:p>
            <a:pPr>
              <a:defRPr/>
            </a:pPr>
            <a:fld id="{78997615-6873-405D-B80D-4D52F6DDA5E8}" type="slidenum">
              <a:rPr lang="en-US" altLang="zh-CN">
                <a:solidFill>
                  <a:srgbClr val="000000"/>
                </a:solidFill>
                <a:cs typeface="+mn-cs"/>
              </a:rPr>
              <a:pPr>
                <a:defRPr/>
              </a:pPr>
              <a:t>91</a:t>
            </a:fld>
            <a:endParaRPr lang="en-US" altLang="zh-CN" dirty="0">
              <a:solidFill>
                <a:srgbClr val="000000"/>
              </a:solidFill>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95619">
                                            <p:txEl>
                                              <p:pRg st="0" end="0"/>
                                            </p:txEl>
                                          </p:spTgt>
                                        </p:tgtEl>
                                        <p:attrNameLst>
                                          <p:attrName>style.visibility</p:attrName>
                                        </p:attrNameLst>
                                      </p:cBhvr>
                                      <p:to>
                                        <p:strVal val="visible"/>
                                      </p:to>
                                    </p:set>
                                    <p:anim calcmode="lin" valueType="num">
                                      <p:cBhvr additive="base">
                                        <p:cTn id="7" dur="500" fill="hold"/>
                                        <p:tgtEl>
                                          <p:spTgt spid="49561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9561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95619">
                                            <p:txEl>
                                              <p:pRg st="1" end="1"/>
                                            </p:txEl>
                                          </p:spTgt>
                                        </p:tgtEl>
                                        <p:attrNameLst>
                                          <p:attrName>style.visibility</p:attrName>
                                        </p:attrNameLst>
                                      </p:cBhvr>
                                      <p:to>
                                        <p:strVal val="visible"/>
                                      </p:to>
                                    </p:set>
                                    <p:anim calcmode="lin" valueType="num">
                                      <p:cBhvr additive="base">
                                        <p:cTn id="11" dur="500" fill="hold"/>
                                        <p:tgtEl>
                                          <p:spTgt spid="495619">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49561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95619">
                                            <p:txEl>
                                              <p:pRg st="2" end="2"/>
                                            </p:txEl>
                                          </p:spTgt>
                                        </p:tgtEl>
                                        <p:attrNameLst>
                                          <p:attrName>style.visibility</p:attrName>
                                        </p:attrNameLst>
                                      </p:cBhvr>
                                      <p:to>
                                        <p:strVal val="visible"/>
                                      </p:to>
                                    </p:set>
                                    <p:anim calcmode="lin" valueType="num">
                                      <p:cBhvr additive="base">
                                        <p:cTn id="15" dur="500" fill="hold"/>
                                        <p:tgtEl>
                                          <p:spTgt spid="495619">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495619">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495619">
                                            <p:txEl>
                                              <p:pRg st="3" end="3"/>
                                            </p:txEl>
                                          </p:spTgt>
                                        </p:tgtEl>
                                        <p:attrNameLst>
                                          <p:attrName>style.visibility</p:attrName>
                                        </p:attrNameLst>
                                      </p:cBhvr>
                                      <p:to>
                                        <p:strVal val="visible"/>
                                      </p:to>
                                    </p:set>
                                    <p:anim calcmode="lin" valueType="num">
                                      <p:cBhvr additive="base">
                                        <p:cTn id="19" dur="500" fill="hold"/>
                                        <p:tgtEl>
                                          <p:spTgt spid="495619">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95619">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495619">
                                            <p:txEl>
                                              <p:pRg st="4" end="4"/>
                                            </p:txEl>
                                          </p:spTgt>
                                        </p:tgtEl>
                                        <p:attrNameLst>
                                          <p:attrName>style.visibility</p:attrName>
                                        </p:attrNameLst>
                                      </p:cBhvr>
                                      <p:to>
                                        <p:strVal val="visible"/>
                                      </p:to>
                                    </p:set>
                                    <p:anim calcmode="lin" valueType="num">
                                      <p:cBhvr additive="base">
                                        <p:cTn id="23" dur="500" fill="hold"/>
                                        <p:tgtEl>
                                          <p:spTgt spid="495619">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49561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5619" grpId="0" build="p"/>
    </p:bld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p:txBody>
          <a:bodyPr/>
          <a:lstStyle/>
          <a:p>
            <a:r>
              <a:rPr lang="en-US"/>
              <a:t>C++ Language Support for Synchronization</a:t>
            </a:r>
          </a:p>
        </p:txBody>
      </p:sp>
      <p:sp>
        <p:nvSpPr>
          <p:cNvPr id="496643" name="Rectangle 3"/>
          <p:cNvSpPr>
            <a:spLocks noGrp="1" noChangeArrowheads="1"/>
          </p:cNvSpPr>
          <p:nvPr>
            <p:ph type="body" idx="1"/>
          </p:nvPr>
        </p:nvSpPr>
        <p:spPr>
          <a:xfrm>
            <a:off x="1676400" y="1533833"/>
            <a:ext cx="8686800" cy="5152103"/>
          </a:xfrm>
        </p:spPr>
        <p:txBody>
          <a:bodyPr>
            <a:normAutofit fontScale="85000" lnSpcReduction="20000"/>
          </a:bodyPr>
          <a:lstStyle/>
          <a:p>
            <a:pPr>
              <a:tabLst>
                <a:tab pos="1027113" algn="l"/>
                <a:tab pos="1377950" algn="l"/>
                <a:tab pos="1716088" algn="l"/>
                <a:tab pos="3206750" algn="l"/>
              </a:tabLst>
            </a:pPr>
            <a:r>
              <a:rPr lang="en-US" dirty="0"/>
              <a:t>Languages with exceptions like C++</a:t>
            </a:r>
          </a:p>
          <a:p>
            <a:pPr lvl="1">
              <a:tabLst>
                <a:tab pos="1027113" algn="l"/>
                <a:tab pos="1377950" algn="l"/>
                <a:tab pos="1716088" algn="l"/>
                <a:tab pos="3206750" algn="l"/>
              </a:tabLst>
            </a:pPr>
            <a:r>
              <a:rPr lang="en-US" dirty="0"/>
              <a:t>Languages that support exceptions are problematic (easy to make a non-local exit without releasing lock)</a:t>
            </a:r>
          </a:p>
          <a:p>
            <a:pPr lvl="1">
              <a:tabLst>
                <a:tab pos="1027113" algn="l"/>
                <a:tab pos="1377950" algn="l"/>
                <a:tab pos="1716088" algn="l"/>
                <a:tab pos="3206750" algn="l"/>
              </a:tabLst>
            </a:pPr>
            <a:r>
              <a:rPr lang="en-US" dirty="0"/>
              <a:t>Consider:</a:t>
            </a:r>
          </a:p>
          <a:p>
            <a:pPr lvl="1">
              <a:buNone/>
              <a:tabLst>
                <a:tab pos="1027113" algn="l"/>
                <a:tab pos="1377950" algn="l"/>
                <a:tab pos="1716088" algn="l"/>
                <a:tab pos="3206750" algn="l"/>
              </a:tabLst>
            </a:pPr>
            <a:r>
              <a:rPr lang="en-US" dirty="0"/>
              <a:t>		</a:t>
            </a:r>
            <a:r>
              <a:rPr lang="en-US" sz="2000" dirty="0">
                <a:latin typeface="Courier New" pitchFamily="49" charset="0"/>
              </a:rPr>
              <a:t>void </a:t>
            </a:r>
            <a:r>
              <a:rPr lang="en-US" sz="2000" dirty="0" err="1">
                <a:latin typeface="Courier New" pitchFamily="49" charset="0"/>
              </a:rPr>
              <a:t>Rtn</a:t>
            </a:r>
            <a:r>
              <a:rPr lang="en-US" sz="2000" dirty="0">
                <a:latin typeface="Courier New" pitchFamily="49" charset="0"/>
              </a:rPr>
              <a:t>() {</a:t>
            </a:r>
            <a:br>
              <a:rPr lang="en-US" sz="2000" dirty="0">
                <a:latin typeface="Courier New" pitchFamily="49" charset="0"/>
              </a:rPr>
            </a:br>
            <a:r>
              <a:rPr lang="en-US" sz="2000" dirty="0">
                <a:latin typeface="Courier New" pitchFamily="49" charset="0"/>
              </a:rPr>
              <a:t>		</a:t>
            </a:r>
            <a:r>
              <a:rPr lang="en-US" sz="2000" dirty="0" err="1">
                <a:latin typeface="Courier New" pitchFamily="49" charset="0"/>
              </a:rPr>
              <a:t>lock.acquire</a:t>
            </a:r>
            <a:r>
              <a:rPr lang="en-US" sz="2000" dirty="0">
                <a:latin typeface="Courier New" pitchFamily="49" charset="0"/>
              </a:rPr>
              <a:t>();</a:t>
            </a:r>
            <a:br>
              <a:rPr lang="en-US" sz="2000" dirty="0">
                <a:latin typeface="Courier New" pitchFamily="49" charset="0"/>
              </a:rPr>
            </a:br>
            <a:r>
              <a:rPr lang="en-US" sz="2000" dirty="0">
                <a:latin typeface="Courier New" pitchFamily="49" charset="0"/>
              </a:rPr>
              <a:t>		…</a:t>
            </a:r>
            <a:br>
              <a:rPr lang="en-US" sz="2000" dirty="0">
                <a:latin typeface="Courier New" pitchFamily="49" charset="0"/>
              </a:rPr>
            </a:br>
            <a:r>
              <a:rPr lang="en-US" sz="2000" dirty="0">
                <a:latin typeface="Courier New" pitchFamily="49" charset="0"/>
              </a:rPr>
              <a:t>		</a:t>
            </a:r>
            <a:r>
              <a:rPr lang="en-US" sz="2000" dirty="0" err="1">
                <a:latin typeface="Courier New" pitchFamily="49" charset="0"/>
              </a:rPr>
              <a:t>DoFoo</a:t>
            </a:r>
            <a:r>
              <a:rPr lang="en-US" sz="2000" dirty="0">
                <a:latin typeface="Courier New" pitchFamily="49" charset="0"/>
              </a:rPr>
              <a:t>();</a:t>
            </a:r>
            <a:br>
              <a:rPr lang="en-US" sz="2000" dirty="0">
                <a:latin typeface="Courier New" pitchFamily="49" charset="0"/>
              </a:rPr>
            </a:br>
            <a:r>
              <a:rPr lang="en-US" sz="2000" dirty="0">
                <a:latin typeface="Courier New" pitchFamily="49" charset="0"/>
              </a:rPr>
              <a:t>		…</a:t>
            </a:r>
            <a:br>
              <a:rPr lang="en-US" sz="2000" dirty="0">
                <a:latin typeface="Courier New" pitchFamily="49" charset="0"/>
              </a:rPr>
            </a:br>
            <a:r>
              <a:rPr lang="en-US" sz="2000" dirty="0">
                <a:latin typeface="Courier New" pitchFamily="49" charset="0"/>
              </a:rPr>
              <a:t>		</a:t>
            </a:r>
            <a:r>
              <a:rPr lang="en-US" sz="2000" dirty="0" err="1">
                <a:latin typeface="Courier New" pitchFamily="49" charset="0"/>
              </a:rPr>
              <a:t>lock.release</a:t>
            </a:r>
            <a:r>
              <a:rPr lang="en-US" sz="2000" dirty="0">
                <a:latin typeface="Courier New" pitchFamily="49" charset="0"/>
              </a:rPr>
              <a:t>();</a:t>
            </a:r>
            <a:br>
              <a:rPr lang="en-US" sz="2000" dirty="0">
                <a:latin typeface="Courier New" pitchFamily="49" charset="0"/>
              </a:rPr>
            </a:br>
            <a:r>
              <a:rPr lang="en-US" sz="2000" dirty="0">
                <a:latin typeface="Courier New" pitchFamily="49" charset="0"/>
              </a:rPr>
              <a:t>	}</a:t>
            </a:r>
            <a:br>
              <a:rPr lang="en-US" sz="2000" dirty="0">
                <a:latin typeface="Courier New" pitchFamily="49" charset="0"/>
              </a:rPr>
            </a:br>
            <a:r>
              <a:rPr lang="en-US" sz="2000" dirty="0">
                <a:latin typeface="Courier New" pitchFamily="49" charset="0"/>
              </a:rPr>
              <a:t>	void </a:t>
            </a:r>
            <a:r>
              <a:rPr lang="en-US" sz="2000" dirty="0" err="1">
                <a:latin typeface="Courier New" pitchFamily="49" charset="0"/>
              </a:rPr>
              <a:t>DoFoo</a:t>
            </a:r>
            <a:r>
              <a:rPr lang="en-US" sz="2000" dirty="0">
                <a:latin typeface="Courier New" pitchFamily="49" charset="0"/>
              </a:rPr>
              <a:t>() {</a:t>
            </a:r>
            <a:br>
              <a:rPr lang="en-US" sz="2000" dirty="0">
                <a:latin typeface="Courier New" pitchFamily="49" charset="0"/>
              </a:rPr>
            </a:br>
            <a:r>
              <a:rPr lang="en-US" sz="2000" dirty="0">
                <a:latin typeface="Courier New" pitchFamily="49" charset="0"/>
              </a:rPr>
              <a:t>		…</a:t>
            </a:r>
            <a:br>
              <a:rPr lang="en-US" sz="2000" dirty="0">
                <a:latin typeface="Courier New" pitchFamily="49" charset="0"/>
              </a:rPr>
            </a:br>
            <a:r>
              <a:rPr lang="en-US" sz="2000" dirty="0">
                <a:latin typeface="Courier New" pitchFamily="49" charset="0"/>
              </a:rPr>
              <a:t>		if (exception) throw </a:t>
            </a:r>
            <a:r>
              <a:rPr lang="en-US" sz="2000" dirty="0" err="1">
                <a:latin typeface="Courier New" pitchFamily="49" charset="0"/>
              </a:rPr>
              <a:t>errException</a:t>
            </a:r>
            <a:r>
              <a:rPr lang="en-US" sz="2000" dirty="0">
                <a:latin typeface="Courier New" pitchFamily="49" charset="0"/>
              </a:rPr>
              <a:t>;</a:t>
            </a:r>
            <a:br>
              <a:rPr lang="en-US" sz="2000" dirty="0">
                <a:latin typeface="Courier New" pitchFamily="49" charset="0"/>
              </a:rPr>
            </a:br>
            <a:r>
              <a:rPr lang="en-US" sz="2000" dirty="0">
                <a:latin typeface="Courier New" pitchFamily="49" charset="0"/>
              </a:rPr>
              <a:t>		…</a:t>
            </a:r>
            <a:br>
              <a:rPr lang="en-US" sz="2000" dirty="0">
                <a:latin typeface="Courier New" pitchFamily="49" charset="0"/>
              </a:rPr>
            </a:br>
            <a:r>
              <a:rPr lang="en-US" sz="2000" dirty="0">
                <a:latin typeface="Courier New" pitchFamily="49" charset="0"/>
              </a:rPr>
              <a:t>	}</a:t>
            </a:r>
          </a:p>
          <a:p>
            <a:pPr lvl="1">
              <a:tabLst>
                <a:tab pos="1027113" algn="l"/>
                <a:tab pos="1377950" algn="l"/>
                <a:tab pos="1716088" algn="l"/>
                <a:tab pos="3206750" algn="l"/>
              </a:tabLst>
            </a:pPr>
            <a:r>
              <a:rPr lang="en-US" dirty="0"/>
              <a:t>Notice that an exception in </a:t>
            </a:r>
            <a:r>
              <a:rPr lang="en-US" dirty="0" err="1"/>
              <a:t>DoFoo</a:t>
            </a:r>
            <a:r>
              <a:rPr lang="en-US" dirty="0"/>
              <a:t>() will exit without releasing the lock</a:t>
            </a:r>
          </a:p>
        </p:txBody>
      </p:sp>
      <p:sp>
        <p:nvSpPr>
          <p:cNvPr id="4" name="Slide Number Placeholder 3"/>
          <p:cNvSpPr>
            <a:spLocks noGrp="1"/>
          </p:cNvSpPr>
          <p:nvPr>
            <p:ph type="sldNum" sz="quarter" idx="10"/>
          </p:nvPr>
        </p:nvSpPr>
        <p:spPr>
          <a:xfrm>
            <a:off x="8077200" y="6299200"/>
            <a:ext cx="2133600" cy="457200"/>
          </a:xfrm>
        </p:spPr>
        <p:txBody>
          <a:bodyPr/>
          <a:lstStyle/>
          <a:p>
            <a:pPr>
              <a:defRPr/>
            </a:pPr>
            <a:fld id="{78997615-6873-405D-B80D-4D52F6DDA5E8}" type="slidenum">
              <a:rPr lang="en-US" altLang="zh-CN">
                <a:solidFill>
                  <a:srgbClr val="000000"/>
                </a:solidFill>
                <a:cs typeface="+mn-cs"/>
              </a:rPr>
              <a:pPr>
                <a:defRPr/>
              </a:pPr>
              <a:t>92</a:t>
            </a:fld>
            <a:endParaRPr lang="en-US" altLang="zh-CN" dirty="0">
              <a:solidFill>
                <a:srgbClr val="000000"/>
              </a:solidFill>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96643">
                                            <p:txEl>
                                              <p:pRg st="0" end="0"/>
                                            </p:txEl>
                                          </p:spTgt>
                                        </p:tgtEl>
                                        <p:attrNameLst>
                                          <p:attrName>style.visibility</p:attrName>
                                        </p:attrNameLst>
                                      </p:cBhvr>
                                      <p:to>
                                        <p:strVal val="visible"/>
                                      </p:to>
                                    </p:set>
                                    <p:anim calcmode="lin" valueType="num">
                                      <p:cBhvr additive="base">
                                        <p:cTn id="7" dur="500" fill="hold"/>
                                        <p:tgtEl>
                                          <p:spTgt spid="49664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9664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96643">
                                            <p:txEl>
                                              <p:pRg st="1" end="1"/>
                                            </p:txEl>
                                          </p:spTgt>
                                        </p:tgtEl>
                                        <p:attrNameLst>
                                          <p:attrName>style.visibility</p:attrName>
                                        </p:attrNameLst>
                                      </p:cBhvr>
                                      <p:to>
                                        <p:strVal val="visible"/>
                                      </p:to>
                                    </p:set>
                                    <p:anim calcmode="lin" valueType="num">
                                      <p:cBhvr additive="base">
                                        <p:cTn id="11" dur="500" fill="hold"/>
                                        <p:tgtEl>
                                          <p:spTgt spid="496643">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49664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96643">
                                            <p:txEl>
                                              <p:pRg st="2" end="2"/>
                                            </p:txEl>
                                          </p:spTgt>
                                        </p:tgtEl>
                                        <p:attrNameLst>
                                          <p:attrName>style.visibility</p:attrName>
                                        </p:attrNameLst>
                                      </p:cBhvr>
                                      <p:to>
                                        <p:strVal val="visible"/>
                                      </p:to>
                                    </p:set>
                                    <p:anim calcmode="lin" valueType="num">
                                      <p:cBhvr additive="base">
                                        <p:cTn id="15" dur="500" fill="hold"/>
                                        <p:tgtEl>
                                          <p:spTgt spid="496643">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49664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496643">
                                            <p:txEl>
                                              <p:pRg st="3" end="3"/>
                                            </p:txEl>
                                          </p:spTgt>
                                        </p:tgtEl>
                                        <p:attrNameLst>
                                          <p:attrName>style.visibility</p:attrName>
                                        </p:attrNameLst>
                                      </p:cBhvr>
                                      <p:to>
                                        <p:strVal val="visible"/>
                                      </p:to>
                                    </p:set>
                                    <p:anim calcmode="lin" valueType="num">
                                      <p:cBhvr additive="base">
                                        <p:cTn id="19" dur="500" fill="hold"/>
                                        <p:tgtEl>
                                          <p:spTgt spid="496643">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96643">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496643">
                                            <p:txEl>
                                              <p:pRg st="4" end="4"/>
                                            </p:txEl>
                                          </p:spTgt>
                                        </p:tgtEl>
                                        <p:attrNameLst>
                                          <p:attrName>style.visibility</p:attrName>
                                        </p:attrNameLst>
                                      </p:cBhvr>
                                      <p:to>
                                        <p:strVal val="visible"/>
                                      </p:to>
                                    </p:set>
                                    <p:anim calcmode="lin" valueType="num">
                                      <p:cBhvr additive="base">
                                        <p:cTn id="23" dur="500" fill="hold"/>
                                        <p:tgtEl>
                                          <p:spTgt spid="496643">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49664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3" grpId="0" build="p"/>
    </p:bld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7666" name="Rectangle 2"/>
          <p:cNvSpPr>
            <a:spLocks noGrp="1" noChangeArrowheads="1"/>
          </p:cNvSpPr>
          <p:nvPr>
            <p:ph type="title"/>
          </p:nvPr>
        </p:nvSpPr>
        <p:spPr>
          <a:xfrm>
            <a:off x="2005781" y="781664"/>
            <a:ext cx="7848600" cy="533400"/>
          </a:xfrm>
        </p:spPr>
        <p:txBody>
          <a:bodyPr/>
          <a:lstStyle/>
          <a:p>
            <a:r>
              <a:rPr lang="en-US" dirty="0"/>
              <a:t>C++ Language Support for Synchronization (</a:t>
            </a:r>
            <a:r>
              <a:rPr lang="en-US" dirty="0" err="1"/>
              <a:t>con’t</a:t>
            </a:r>
            <a:r>
              <a:rPr lang="en-US" dirty="0"/>
              <a:t>)</a:t>
            </a:r>
          </a:p>
        </p:txBody>
      </p:sp>
      <p:sp>
        <p:nvSpPr>
          <p:cNvPr id="497667" name="Rectangle 3"/>
          <p:cNvSpPr>
            <a:spLocks noGrp="1" noChangeArrowheads="1"/>
          </p:cNvSpPr>
          <p:nvPr>
            <p:ph type="body" idx="1"/>
          </p:nvPr>
        </p:nvSpPr>
        <p:spPr>
          <a:xfrm>
            <a:off x="1676400" y="1514168"/>
            <a:ext cx="8686800" cy="5191432"/>
          </a:xfrm>
        </p:spPr>
        <p:txBody>
          <a:bodyPr>
            <a:normAutofit fontScale="92500" lnSpcReduction="10000"/>
          </a:bodyPr>
          <a:lstStyle/>
          <a:p>
            <a:pPr>
              <a:lnSpc>
                <a:spcPct val="80000"/>
              </a:lnSpc>
              <a:tabLst>
                <a:tab pos="1027113" algn="l"/>
                <a:tab pos="1377950" algn="l"/>
                <a:tab pos="1716088" algn="l"/>
                <a:tab pos="4121150" algn="l"/>
              </a:tabLst>
            </a:pPr>
            <a:r>
              <a:rPr lang="en-US" dirty="0"/>
              <a:t>Must catch all exceptions in critical sections</a:t>
            </a:r>
          </a:p>
          <a:p>
            <a:pPr lvl="1">
              <a:lnSpc>
                <a:spcPct val="80000"/>
              </a:lnSpc>
              <a:tabLst>
                <a:tab pos="1027113" algn="l"/>
                <a:tab pos="1377950" algn="l"/>
                <a:tab pos="1716088" algn="l"/>
                <a:tab pos="4121150" algn="l"/>
              </a:tabLst>
            </a:pPr>
            <a:r>
              <a:rPr lang="en-US" dirty="0"/>
              <a:t>Must catch exceptions, release lock, then re-throw the exception:</a:t>
            </a:r>
            <a:br>
              <a:rPr lang="en-US" dirty="0"/>
            </a:br>
            <a:br>
              <a:rPr lang="en-US" dirty="0"/>
            </a:br>
            <a:r>
              <a:rPr lang="en-US" dirty="0"/>
              <a:t>	</a:t>
            </a:r>
            <a:r>
              <a:rPr lang="en-US" sz="2000" dirty="0">
                <a:latin typeface="Courier New" pitchFamily="49" charset="0"/>
              </a:rPr>
              <a:t>void </a:t>
            </a:r>
            <a:r>
              <a:rPr lang="en-US" sz="2000" dirty="0" err="1">
                <a:latin typeface="Courier New" pitchFamily="49" charset="0"/>
              </a:rPr>
              <a:t>Rtn</a:t>
            </a:r>
            <a:r>
              <a:rPr lang="en-US" sz="2000" dirty="0">
                <a:latin typeface="Courier New" pitchFamily="49" charset="0"/>
              </a:rPr>
              <a:t>() {</a:t>
            </a:r>
            <a:br>
              <a:rPr lang="en-US" sz="2000" dirty="0">
                <a:latin typeface="Courier New" pitchFamily="49" charset="0"/>
              </a:rPr>
            </a:br>
            <a:r>
              <a:rPr lang="en-US" sz="2000" dirty="0">
                <a:latin typeface="Courier New" pitchFamily="49" charset="0"/>
              </a:rPr>
              <a:t>		</a:t>
            </a:r>
            <a:r>
              <a:rPr lang="en-US" sz="2000" dirty="0" err="1">
                <a:latin typeface="Courier New" pitchFamily="49" charset="0"/>
              </a:rPr>
              <a:t>lock.acquire</a:t>
            </a:r>
            <a:r>
              <a:rPr lang="en-US" sz="2000" dirty="0">
                <a:latin typeface="Courier New" pitchFamily="49" charset="0"/>
              </a:rPr>
              <a:t>();</a:t>
            </a:r>
            <a:br>
              <a:rPr lang="en-US" sz="2000" dirty="0">
                <a:latin typeface="Courier New" pitchFamily="49" charset="0"/>
              </a:rPr>
            </a:br>
            <a:r>
              <a:rPr lang="en-US" sz="2000" dirty="0">
                <a:latin typeface="Courier New" pitchFamily="49" charset="0"/>
              </a:rPr>
              <a:t>		</a:t>
            </a:r>
            <a:r>
              <a:rPr lang="en-US" sz="2000" dirty="0">
                <a:solidFill>
                  <a:schemeClr val="hlink"/>
                </a:solidFill>
                <a:latin typeface="Courier New" pitchFamily="49" charset="0"/>
              </a:rPr>
              <a:t>try {</a:t>
            </a:r>
            <a:br>
              <a:rPr lang="en-US" sz="2000" dirty="0">
                <a:solidFill>
                  <a:schemeClr val="hlink"/>
                </a:solidFill>
                <a:latin typeface="Courier New" pitchFamily="49" charset="0"/>
              </a:rPr>
            </a:br>
            <a:r>
              <a:rPr lang="en-US" sz="2000" dirty="0">
                <a:latin typeface="Courier New" pitchFamily="49" charset="0"/>
              </a:rPr>
              <a:t>			…</a:t>
            </a:r>
            <a:br>
              <a:rPr lang="en-US" sz="2000" dirty="0">
                <a:latin typeface="Courier New" pitchFamily="49" charset="0"/>
              </a:rPr>
            </a:br>
            <a:r>
              <a:rPr lang="en-US" sz="2000" dirty="0">
                <a:latin typeface="Courier New" pitchFamily="49" charset="0"/>
              </a:rPr>
              <a:t>			</a:t>
            </a:r>
            <a:r>
              <a:rPr lang="en-US" sz="2000" dirty="0" err="1">
                <a:latin typeface="Courier New" pitchFamily="49" charset="0"/>
              </a:rPr>
              <a:t>DoFoo</a:t>
            </a:r>
            <a:r>
              <a:rPr lang="en-US" sz="2000" dirty="0">
                <a:latin typeface="Courier New" pitchFamily="49" charset="0"/>
              </a:rPr>
              <a:t>();</a:t>
            </a:r>
            <a:br>
              <a:rPr lang="en-US" sz="2000" dirty="0">
                <a:latin typeface="Courier New" pitchFamily="49" charset="0"/>
              </a:rPr>
            </a:br>
            <a:r>
              <a:rPr lang="en-US" sz="2000" dirty="0">
                <a:latin typeface="Courier New" pitchFamily="49" charset="0"/>
              </a:rPr>
              <a:t>			…</a:t>
            </a:r>
            <a:br>
              <a:rPr lang="en-US" sz="2000" dirty="0">
                <a:latin typeface="Courier New" pitchFamily="49" charset="0"/>
              </a:rPr>
            </a:br>
            <a:r>
              <a:rPr lang="en-US" sz="2000" dirty="0">
                <a:latin typeface="Courier New" pitchFamily="49" charset="0"/>
              </a:rPr>
              <a:t>		</a:t>
            </a:r>
            <a:r>
              <a:rPr lang="en-US" sz="2000" dirty="0">
                <a:solidFill>
                  <a:schemeClr val="hlink"/>
                </a:solidFill>
                <a:latin typeface="Courier New" pitchFamily="49" charset="0"/>
              </a:rPr>
              <a:t>} catch (…) {	// catch exception</a:t>
            </a:r>
            <a:br>
              <a:rPr lang="en-US" sz="2000" dirty="0">
                <a:solidFill>
                  <a:schemeClr val="hlink"/>
                </a:solidFill>
                <a:latin typeface="Courier New" pitchFamily="49" charset="0"/>
              </a:rPr>
            </a:br>
            <a:r>
              <a:rPr lang="en-US" sz="2000" dirty="0">
                <a:solidFill>
                  <a:schemeClr val="hlink"/>
                </a:solidFill>
                <a:latin typeface="Courier New" pitchFamily="49" charset="0"/>
              </a:rPr>
              <a:t>			</a:t>
            </a:r>
            <a:r>
              <a:rPr lang="en-US" sz="2000" dirty="0" err="1">
                <a:solidFill>
                  <a:schemeClr val="hlink"/>
                </a:solidFill>
                <a:latin typeface="Courier New" pitchFamily="49" charset="0"/>
              </a:rPr>
              <a:t>lock.release</a:t>
            </a:r>
            <a:r>
              <a:rPr lang="en-US" sz="2000" dirty="0">
                <a:solidFill>
                  <a:schemeClr val="hlink"/>
                </a:solidFill>
                <a:latin typeface="Courier New" pitchFamily="49" charset="0"/>
              </a:rPr>
              <a:t>();	// release lock</a:t>
            </a:r>
            <a:br>
              <a:rPr lang="en-US" sz="2000" dirty="0">
                <a:solidFill>
                  <a:schemeClr val="hlink"/>
                </a:solidFill>
                <a:latin typeface="Courier New" pitchFamily="49" charset="0"/>
              </a:rPr>
            </a:br>
            <a:r>
              <a:rPr lang="en-US" sz="2000" dirty="0">
                <a:solidFill>
                  <a:schemeClr val="hlink"/>
                </a:solidFill>
                <a:latin typeface="Courier New" pitchFamily="49" charset="0"/>
              </a:rPr>
              <a:t>			throw; 	// re-throw the exception</a:t>
            </a:r>
            <a:br>
              <a:rPr lang="en-US" sz="2000" dirty="0">
                <a:solidFill>
                  <a:schemeClr val="hlink"/>
                </a:solidFill>
                <a:latin typeface="Courier New" pitchFamily="49" charset="0"/>
              </a:rPr>
            </a:br>
            <a:r>
              <a:rPr lang="en-US" sz="2000" dirty="0">
                <a:solidFill>
                  <a:schemeClr val="hlink"/>
                </a:solidFill>
                <a:latin typeface="Courier New" pitchFamily="49" charset="0"/>
              </a:rPr>
              <a:t>		}</a:t>
            </a:r>
            <a:br>
              <a:rPr lang="en-US" sz="2000" dirty="0">
                <a:solidFill>
                  <a:schemeClr val="hlink"/>
                </a:solidFill>
                <a:latin typeface="Courier New" pitchFamily="49" charset="0"/>
              </a:rPr>
            </a:br>
            <a:r>
              <a:rPr lang="en-US" sz="2000" dirty="0">
                <a:latin typeface="Courier New" pitchFamily="49" charset="0"/>
              </a:rPr>
              <a:t>		</a:t>
            </a:r>
            <a:r>
              <a:rPr lang="en-US" sz="2000" dirty="0" err="1">
                <a:latin typeface="Courier New" pitchFamily="49" charset="0"/>
              </a:rPr>
              <a:t>lock.release</a:t>
            </a:r>
            <a:r>
              <a:rPr lang="en-US" sz="2000" dirty="0">
                <a:latin typeface="Courier New" pitchFamily="49" charset="0"/>
              </a:rPr>
              <a:t>();</a:t>
            </a:r>
            <a:br>
              <a:rPr lang="en-US" sz="2000" dirty="0">
                <a:latin typeface="Courier New" pitchFamily="49" charset="0"/>
              </a:rPr>
            </a:br>
            <a:r>
              <a:rPr lang="en-US" sz="2000" dirty="0">
                <a:latin typeface="Courier New" pitchFamily="49" charset="0"/>
              </a:rPr>
              <a:t>	}</a:t>
            </a:r>
          </a:p>
          <a:p>
            <a:pPr lvl="1">
              <a:lnSpc>
                <a:spcPct val="80000"/>
              </a:lnSpc>
              <a:buNone/>
              <a:tabLst>
                <a:tab pos="1027113" algn="l"/>
                <a:tab pos="1377950" algn="l"/>
                <a:tab pos="1716088" algn="l"/>
                <a:tab pos="4121150" algn="l"/>
              </a:tabLst>
            </a:pPr>
            <a:br>
              <a:rPr lang="en-US" sz="2000" dirty="0">
                <a:latin typeface="Courier New" pitchFamily="49" charset="0"/>
              </a:rPr>
            </a:br>
            <a:r>
              <a:rPr lang="en-US" sz="2000" dirty="0">
                <a:latin typeface="Courier New" pitchFamily="49" charset="0"/>
              </a:rPr>
              <a:t>	void </a:t>
            </a:r>
            <a:r>
              <a:rPr lang="en-US" sz="2000" dirty="0" err="1">
                <a:latin typeface="Courier New" pitchFamily="49" charset="0"/>
              </a:rPr>
              <a:t>DoFoo</a:t>
            </a:r>
            <a:r>
              <a:rPr lang="en-US" sz="2000" dirty="0">
                <a:latin typeface="Courier New" pitchFamily="49" charset="0"/>
              </a:rPr>
              <a:t>() {</a:t>
            </a:r>
            <a:br>
              <a:rPr lang="en-US" sz="2000" dirty="0">
                <a:latin typeface="Courier New" pitchFamily="49" charset="0"/>
              </a:rPr>
            </a:br>
            <a:r>
              <a:rPr lang="en-US" sz="2000" dirty="0">
                <a:latin typeface="Courier New" pitchFamily="49" charset="0"/>
              </a:rPr>
              <a:t>		…</a:t>
            </a:r>
            <a:br>
              <a:rPr lang="en-US" sz="2000" dirty="0">
                <a:latin typeface="Courier New" pitchFamily="49" charset="0"/>
              </a:rPr>
            </a:br>
            <a:r>
              <a:rPr lang="en-US" sz="2000" dirty="0">
                <a:latin typeface="Courier New" pitchFamily="49" charset="0"/>
              </a:rPr>
              <a:t>		if (exception) throw </a:t>
            </a:r>
            <a:r>
              <a:rPr lang="en-US" sz="2000" dirty="0" err="1">
                <a:latin typeface="Courier New" pitchFamily="49" charset="0"/>
              </a:rPr>
              <a:t>errException</a:t>
            </a:r>
            <a:r>
              <a:rPr lang="en-US" sz="2000" dirty="0">
                <a:latin typeface="Courier New" pitchFamily="49" charset="0"/>
              </a:rPr>
              <a:t>;</a:t>
            </a:r>
            <a:br>
              <a:rPr lang="en-US" sz="2000" dirty="0">
                <a:latin typeface="Courier New" pitchFamily="49" charset="0"/>
              </a:rPr>
            </a:br>
            <a:r>
              <a:rPr lang="en-US" sz="2000" dirty="0">
                <a:latin typeface="Courier New" pitchFamily="49" charset="0"/>
              </a:rPr>
              <a:t>		…</a:t>
            </a:r>
            <a:br>
              <a:rPr lang="en-US" sz="2000" dirty="0">
                <a:latin typeface="Courier New" pitchFamily="49" charset="0"/>
              </a:rPr>
            </a:br>
            <a:r>
              <a:rPr lang="en-US" sz="2000" dirty="0">
                <a:latin typeface="Courier New" pitchFamily="49" charset="0"/>
              </a:rPr>
              <a:t>	}</a:t>
            </a:r>
            <a:endParaRPr lang="en-US" dirty="0"/>
          </a:p>
        </p:txBody>
      </p:sp>
      <p:sp>
        <p:nvSpPr>
          <p:cNvPr id="4" name="Slide Number Placeholder 3"/>
          <p:cNvSpPr>
            <a:spLocks noGrp="1"/>
          </p:cNvSpPr>
          <p:nvPr>
            <p:ph type="sldNum" sz="quarter" idx="10"/>
          </p:nvPr>
        </p:nvSpPr>
        <p:spPr>
          <a:xfrm>
            <a:off x="8077200" y="6299200"/>
            <a:ext cx="2133600" cy="457200"/>
          </a:xfrm>
        </p:spPr>
        <p:txBody>
          <a:bodyPr/>
          <a:lstStyle/>
          <a:p>
            <a:pPr>
              <a:defRPr/>
            </a:pPr>
            <a:fld id="{78997615-6873-405D-B80D-4D52F6DDA5E8}" type="slidenum">
              <a:rPr lang="en-US" altLang="zh-CN">
                <a:solidFill>
                  <a:srgbClr val="000000"/>
                </a:solidFill>
                <a:cs typeface="+mn-cs"/>
              </a:rPr>
              <a:pPr>
                <a:defRPr/>
              </a:pPr>
              <a:t>93</a:t>
            </a:fld>
            <a:endParaRPr lang="en-US" altLang="zh-CN" dirty="0">
              <a:solidFill>
                <a:srgbClr val="000000"/>
              </a:solidFill>
              <a:cs typeface="+mn-cs"/>
            </a:endParaRPr>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p:cNvSpPr>
            <a:spLocks noGrp="1" noChangeArrowheads="1"/>
          </p:cNvSpPr>
          <p:nvPr>
            <p:ph type="title"/>
          </p:nvPr>
        </p:nvSpPr>
        <p:spPr/>
        <p:txBody>
          <a:bodyPr/>
          <a:lstStyle/>
          <a:p>
            <a:r>
              <a:rPr lang="en-US"/>
              <a:t>Java Language Support for Synchronization</a:t>
            </a:r>
          </a:p>
        </p:txBody>
      </p:sp>
      <p:sp>
        <p:nvSpPr>
          <p:cNvPr id="498691" name="Rectangle 3"/>
          <p:cNvSpPr>
            <a:spLocks noGrp="1" noChangeArrowheads="1"/>
          </p:cNvSpPr>
          <p:nvPr>
            <p:ph type="body" idx="1"/>
          </p:nvPr>
        </p:nvSpPr>
        <p:spPr>
          <a:xfrm>
            <a:off x="1752600" y="1543666"/>
            <a:ext cx="8686800" cy="4933334"/>
          </a:xfrm>
        </p:spPr>
        <p:txBody>
          <a:bodyPr>
            <a:normAutofit fontScale="92500" lnSpcReduction="10000"/>
          </a:bodyPr>
          <a:lstStyle/>
          <a:p>
            <a:pPr>
              <a:lnSpc>
                <a:spcPct val="80000"/>
              </a:lnSpc>
              <a:tabLst>
                <a:tab pos="1027113" algn="l"/>
                <a:tab pos="1377950" algn="l"/>
                <a:tab pos="1716088" algn="l"/>
                <a:tab pos="2054225" algn="l"/>
              </a:tabLst>
            </a:pPr>
            <a:r>
              <a:rPr lang="en-US" dirty="0"/>
              <a:t>Java has explicit support for threads and thread synchronization</a:t>
            </a:r>
          </a:p>
          <a:p>
            <a:pPr>
              <a:lnSpc>
                <a:spcPct val="80000"/>
              </a:lnSpc>
              <a:tabLst>
                <a:tab pos="1027113" algn="l"/>
                <a:tab pos="1377950" algn="l"/>
                <a:tab pos="1716088" algn="l"/>
                <a:tab pos="2054225" algn="l"/>
              </a:tabLst>
            </a:pPr>
            <a:r>
              <a:rPr lang="en-US" dirty="0"/>
              <a:t>Bank Account example:</a:t>
            </a:r>
            <a:br>
              <a:rPr lang="en-US" dirty="0"/>
            </a:br>
            <a:r>
              <a:rPr lang="en-US" dirty="0"/>
              <a:t>	</a:t>
            </a:r>
            <a:r>
              <a:rPr lang="en-US" sz="2000" dirty="0">
                <a:latin typeface="Courier New" pitchFamily="49" charset="0"/>
              </a:rPr>
              <a:t>class Account {</a:t>
            </a:r>
            <a:br>
              <a:rPr lang="en-US" sz="2000" dirty="0">
                <a:latin typeface="Courier New" pitchFamily="49" charset="0"/>
              </a:rPr>
            </a:br>
            <a:r>
              <a:rPr lang="en-US" sz="2000" dirty="0">
                <a:latin typeface="Courier New" pitchFamily="49" charset="0"/>
              </a:rPr>
              <a:t>		private </a:t>
            </a:r>
            <a:r>
              <a:rPr lang="en-US" sz="2000" dirty="0" err="1">
                <a:latin typeface="Courier New" pitchFamily="49" charset="0"/>
              </a:rPr>
              <a:t>int</a:t>
            </a:r>
            <a:r>
              <a:rPr lang="en-US" sz="2000" dirty="0">
                <a:latin typeface="Courier New" pitchFamily="49" charset="0"/>
              </a:rPr>
              <a:t> balance;</a:t>
            </a:r>
            <a:br>
              <a:rPr lang="en-US" sz="2000" dirty="0">
                <a:latin typeface="Courier New" pitchFamily="49" charset="0"/>
              </a:rPr>
            </a:br>
            <a:r>
              <a:rPr lang="en-US" sz="2000" dirty="0">
                <a:latin typeface="Courier New" pitchFamily="49" charset="0"/>
              </a:rPr>
              <a:t>		// object constructor</a:t>
            </a:r>
            <a:br>
              <a:rPr lang="en-US" sz="2000" dirty="0">
                <a:latin typeface="Courier New" pitchFamily="49" charset="0"/>
              </a:rPr>
            </a:br>
            <a:r>
              <a:rPr lang="en-US" sz="2000" dirty="0">
                <a:latin typeface="Courier New" pitchFamily="49" charset="0"/>
              </a:rPr>
              <a:t>		public Account (</a:t>
            </a:r>
            <a:r>
              <a:rPr lang="en-US" sz="2000" dirty="0" err="1">
                <a:latin typeface="Courier New" pitchFamily="49" charset="0"/>
              </a:rPr>
              <a:t>int</a:t>
            </a:r>
            <a:r>
              <a:rPr lang="en-US" sz="2000" dirty="0">
                <a:latin typeface="Courier New" pitchFamily="49" charset="0"/>
              </a:rPr>
              <a:t> </a:t>
            </a:r>
            <a:r>
              <a:rPr lang="en-US" sz="2000" dirty="0" err="1">
                <a:latin typeface="Courier New" pitchFamily="49" charset="0"/>
              </a:rPr>
              <a:t>initialBalance</a:t>
            </a:r>
            <a:r>
              <a:rPr lang="en-US" sz="2000" dirty="0">
                <a:latin typeface="Courier New" pitchFamily="49" charset="0"/>
              </a:rPr>
              <a:t>) {</a:t>
            </a:r>
            <a:br>
              <a:rPr lang="en-US" sz="2000" dirty="0">
                <a:latin typeface="Courier New" pitchFamily="49" charset="0"/>
              </a:rPr>
            </a:br>
            <a:r>
              <a:rPr lang="en-US" sz="2000" dirty="0">
                <a:latin typeface="Courier New" pitchFamily="49" charset="0"/>
              </a:rPr>
              <a:t>			balance = </a:t>
            </a:r>
            <a:r>
              <a:rPr lang="en-US" sz="2000" dirty="0" err="1">
                <a:latin typeface="Courier New" pitchFamily="49" charset="0"/>
              </a:rPr>
              <a:t>initialBalance</a:t>
            </a:r>
            <a:r>
              <a:rPr lang="en-US" sz="2000" dirty="0">
                <a:latin typeface="Courier New" pitchFamily="49" charset="0"/>
              </a:rPr>
              <a:t>;</a:t>
            </a:r>
            <a:br>
              <a:rPr lang="en-US" sz="2000" dirty="0">
                <a:latin typeface="Courier New" pitchFamily="49" charset="0"/>
              </a:rPr>
            </a:br>
            <a:r>
              <a:rPr lang="en-US" sz="2000" dirty="0">
                <a:latin typeface="Courier New" pitchFamily="49" charset="0"/>
              </a:rPr>
              <a:t>		}</a:t>
            </a:r>
            <a:br>
              <a:rPr lang="en-US" sz="2000" dirty="0">
                <a:latin typeface="Courier New" pitchFamily="49" charset="0"/>
              </a:rPr>
            </a:br>
            <a:r>
              <a:rPr lang="en-US" sz="2000" dirty="0">
                <a:latin typeface="Courier New" pitchFamily="49" charset="0"/>
              </a:rPr>
              <a:t>		public </a:t>
            </a:r>
            <a:r>
              <a:rPr lang="en-US" sz="2000" i="1" dirty="0">
                <a:latin typeface="Courier New" pitchFamily="49" charset="0"/>
              </a:rPr>
              <a:t>synchronized</a:t>
            </a:r>
            <a:r>
              <a:rPr lang="en-US" sz="2000" dirty="0">
                <a:latin typeface="Courier New" pitchFamily="49" charset="0"/>
              </a:rPr>
              <a:t> </a:t>
            </a:r>
            <a:r>
              <a:rPr lang="en-US" sz="2000" dirty="0" err="1">
                <a:latin typeface="Courier New" pitchFamily="49" charset="0"/>
              </a:rPr>
              <a:t>int</a:t>
            </a:r>
            <a:r>
              <a:rPr lang="en-US" sz="2000" dirty="0">
                <a:latin typeface="Courier New" pitchFamily="49" charset="0"/>
              </a:rPr>
              <a:t> </a:t>
            </a:r>
            <a:r>
              <a:rPr lang="en-US" sz="2000" dirty="0" err="1">
                <a:latin typeface="Courier New" pitchFamily="49" charset="0"/>
              </a:rPr>
              <a:t>getBalance</a:t>
            </a:r>
            <a:r>
              <a:rPr lang="en-US" sz="2000" dirty="0">
                <a:latin typeface="Courier New" pitchFamily="49" charset="0"/>
              </a:rPr>
              <a:t>() {</a:t>
            </a:r>
            <a:br>
              <a:rPr lang="en-US" sz="2000" dirty="0">
                <a:latin typeface="Courier New" pitchFamily="49" charset="0"/>
              </a:rPr>
            </a:br>
            <a:r>
              <a:rPr lang="en-US" sz="2000" dirty="0">
                <a:latin typeface="Courier New" pitchFamily="49" charset="0"/>
              </a:rPr>
              <a:t>			return balance;</a:t>
            </a:r>
            <a:br>
              <a:rPr lang="en-US" sz="2000" dirty="0">
                <a:latin typeface="Courier New" pitchFamily="49" charset="0"/>
              </a:rPr>
            </a:br>
            <a:r>
              <a:rPr lang="en-US" sz="2000" dirty="0">
                <a:latin typeface="Courier New" pitchFamily="49" charset="0"/>
              </a:rPr>
              <a:t>		}</a:t>
            </a:r>
            <a:br>
              <a:rPr lang="en-US" sz="2000" dirty="0">
                <a:latin typeface="Courier New" pitchFamily="49" charset="0"/>
              </a:rPr>
            </a:br>
            <a:r>
              <a:rPr lang="en-US" sz="2000" dirty="0">
                <a:latin typeface="Courier New" pitchFamily="49" charset="0"/>
              </a:rPr>
              <a:t>		public </a:t>
            </a:r>
            <a:r>
              <a:rPr lang="en-US" sz="2000" i="1" dirty="0">
                <a:latin typeface="Courier New" pitchFamily="49" charset="0"/>
              </a:rPr>
              <a:t>synchronized </a:t>
            </a:r>
            <a:r>
              <a:rPr lang="en-US" sz="2000" dirty="0">
                <a:latin typeface="Courier New" pitchFamily="49" charset="0"/>
              </a:rPr>
              <a:t>void deposit(</a:t>
            </a:r>
            <a:r>
              <a:rPr lang="en-US" sz="2000" dirty="0" err="1">
                <a:latin typeface="Courier New" pitchFamily="49" charset="0"/>
              </a:rPr>
              <a:t>int</a:t>
            </a:r>
            <a:r>
              <a:rPr lang="en-US" sz="2000" dirty="0">
                <a:latin typeface="Courier New" pitchFamily="49" charset="0"/>
              </a:rPr>
              <a:t> amount) {</a:t>
            </a:r>
            <a:br>
              <a:rPr lang="en-US" sz="2000" dirty="0">
                <a:latin typeface="Courier New" pitchFamily="49" charset="0"/>
              </a:rPr>
            </a:br>
            <a:r>
              <a:rPr lang="en-US" sz="2000" dirty="0">
                <a:latin typeface="Courier New" pitchFamily="49" charset="0"/>
              </a:rPr>
              <a:t>			balance += amount;</a:t>
            </a:r>
            <a:br>
              <a:rPr lang="en-US" sz="2000" dirty="0">
                <a:latin typeface="Courier New" pitchFamily="49" charset="0"/>
              </a:rPr>
            </a:br>
            <a:r>
              <a:rPr lang="en-US" sz="2000" dirty="0">
                <a:latin typeface="Courier New" pitchFamily="49" charset="0"/>
              </a:rPr>
              <a:t>		}</a:t>
            </a:r>
            <a:br>
              <a:rPr lang="en-US" sz="2000" dirty="0">
                <a:latin typeface="Courier New" pitchFamily="49" charset="0"/>
              </a:rPr>
            </a:br>
            <a:r>
              <a:rPr lang="en-US" sz="2000" dirty="0">
                <a:latin typeface="Courier New" pitchFamily="49" charset="0"/>
              </a:rPr>
              <a:t>	}</a:t>
            </a:r>
          </a:p>
          <a:p>
            <a:pPr lvl="1">
              <a:lnSpc>
                <a:spcPct val="80000"/>
              </a:lnSpc>
              <a:tabLst>
                <a:tab pos="1027113" algn="l"/>
                <a:tab pos="1377950" algn="l"/>
                <a:tab pos="1716088" algn="l"/>
                <a:tab pos="2054225" algn="l"/>
              </a:tabLst>
            </a:pPr>
            <a:r>
              <a:rPr lang="en-US" dirty="0"/>
              <a:t>Every object has an associated implicit lock which gets automatically acquired and released on entry and exit from a </a:t>
            </a:r>
            <a:r>
              <a:rPr lang="en-US" i="1" dirty="0"/>
              <a:t>synchronized </a:t>
            </a:r>
            <a:r>
              <a:rPr lang="en-US" dirty="0"/>
              <a:t>method.</a:t>
            </a:r>
          </a:p>
          <a:p>
            <a:pPr>
              <a:lnSpc>
                <a:spcPct val="80000"/>
              </a:lnSpc>
              <a:tabLst>
                <a:tab pos="1027113" algn="l"/>
                <a:tab pos="1377950" algn="l"/>
                <a:tab pos="1716088" algn="l"/>
                <a:tab pos="2054225" algn="l"/>
              </a:tabLst>
            </a:pPr>
            <a:endParaRPr lang="en-US" dirty="0"/>
          </a:p>
        </p:txBody>
      </p:sp>
      <p:sp>
        <p:nvSpPr>
          <p:cNvPr id="4" name="Slide Number Placeholder 3"/>
          <p:cNvSpPr>
            <a:spLocks noGrp="1"/>
          </p:cNvSpPr>
          <p:nvPr>
            <p:ph type="sldNum" sz="quarter" idx="10"/>
          </p:nvPr>
        </p:nvSpPr>
        <p:spPr>
          <a:xfrm>
            <a:off x="8077200" y="6299200"/>
            <a:ext cx="2133600" cy="457200"/>
          </a:xfrm>
        </p:spPr>
        <p:txBody>
          <a:bodyPr/>
          <a:lstStyle/>
          <a:p>
            <a:pPr>
              <a:defRPr/>
            </a:pPr>
            <a:fld id="{78997615-6873-405D-B80D-4D52F6DDA5E8}" type="slidenum">
              <a:rPr lang="en-US" altLang="zh-CN">
                <a:solidFill>
                  <a:srgbClr val="000000"/>
                </a:solidFill>
                <a:cs typeface="+mn-cs"/>
              </a:rPr>
              <a:pPr>
                <a:defRPr/>
              </a:pPr>
              <a:t>94</a:t>
            </a:fld>
            <a:endParaRPr lang="en-US" altLang="zh-CN" dirty="0">
              <a:solidFill>
                <a:srgbClr val="000000"/>
              </a:solidFill>
              <a:cs typeface="+mn-cs"/>
            </a:endParaRPr>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1" noChangeArrowheads="1"/>
          </p:cNvSpPr>
          <p:nvPr>
            <p:ph type="title"/>
          </p:nvPr>
        </p:nvSpPr>
        <p:spPr>
          <a:xfrm>
            <a:off x="2101645" y="781664"/>
            <a:ext cx="7772400" cy="533400"/>
          </a:xfrm>
        </p:spPr>
        <p:txBody>
          <a:bodyPr/>
          <a:lstStyle/>
          <a:p>
            <a:r>
              <a:rPr lang="en-US" dirty="0"/>
              <a:t>Java Language Support for Synchronization (</a:t>
            </a:r>
            <a:r>
              <a:rPr lang="en-US" dirty="0" err="1"/>
              <a:t>con’t</a:t>
            </a:r>
            <a:r>
              <a:rPr lang="en-US" dirty="0"/>
              <a:t>)</a:t>
            </a:r>
          </a:p>
        </p:txBody>
      </p:sp>
      <p:sp>
        <p:nvSpPr>
          <p:cNvPr id="499715" name="Rectangle 3"/>
          <p:cNvSpPr>
            <a:spLocks noGrp="1" noChangeArrowheads="1"/>
          </p:cNvSpPr>
          <p:nvPr>
            <p:ph type="body" idx="1"/>
          </p:nvPr>
        </p:nvSpPr>
        <p:spPr>
          <a:xfrm>
            <a:off x="1828800" y="1474840"/>
            <a:ext cx="8382000" cy="4849760"/>
          </a:xfrm>
        </p:spPr>
        <p:txBody>
          <a:bodyPr>
            <a:normAutofit fontScale="85000" lnSpcReduction="20000"/>
          </a:bodyPr>
          <a:lstStyle/>
          <a:p>
            <a:pPr>
              <a:tabLst>
                <a:tab pos="1027113" algn="l"/>
                <a:tab pos="1377950" algn="l"/>
                <a:tab pos="1716088" algn="l"/>
              </a:tabLst>
            </a:pPr>
            <a:r>
              <a:rPr lang="en-US" dirty="0"/>
              <a:t>Java also has </a:t>
            </a:r>
            <a:r>
              <a:rPr lang="en-US" i="1" dirty="0"/>
              <a:t>synchronized </a:t>
            </a:r>
            <a:r>
              <a:rPr lang="en-US" dirty="0"/>
              <a:t>statements:</a:t>
            </a:r>
          </a:p>
          <a:p>
            <a:pPr>
              <a:buNone/>
              <a:tabLst>
                <a:tab pos="1027113" algn="l"/>
                <a:tab pos="1377950" algn="l"/>
                <a:tab pos="1716088" algn="l"/>
              </a:tabLst>
            </a:pPr>
            <a:r>
              <a:rPr lang="en-US" dirty="0"/>
              <a:t>		</a:t>
            </a:r>
            <a:r>
              <a:rPr lang="en-US" sz="2000" dirty="0">
                <a:latin typeface="Courier New" pitchFamily="49" charset="0"/>
              </a:rPr>
              <a:t>synchronized (object) {</a:t>
            </a:r>
            <a:br>
              <a:rPr lang="en-US" sz="2000" dirty="0">
                <a:latin typeface="Courier New" pitchFamily="49" charset="0"/>
              </a:rPr>
            </a:br>
            <a:r>
              <a:rPr lang="en-US" sz="2000" dirty="0">
                <a:latin typeface="Courier New" pitchFamily="49" charset="0"/>
              </a:rPr>
              <a:t>			…</a:t>
            </a:r>
            <a:br>
              <a:rPr lang="en-US" sz="2000" dirty="0">
                <a:latin typeface="Courier New" pitchFamily="49" charset="0"/>
              </a:rPr>
            </a:br>
            <a:r>
              <a:rPr lang="en-US" sz="2000" dirty="0">
                <a:latin typeface="Courier New" pitchFamily="49" charset="0"/>
              </a:rPr>
              <a:t>	}</a:t>
            </a:r>
          </a:p>
          <a:p>
            <a:pPr lvl="1">
              <a:tabLst>
                <a:tab pos="1027113" algn="l"/>
                <a:tab pos="1377950" algn="l"/>
                <a:tab pos="1716088" algn="l"/>
              </a:tabLst>
            </a:pPr>
            <a:r>
              <a:rPr lang="en-US" dirty="0"/>
              <a:t>Since every Java object has an associated lock, this type of statement acquires and releases the object’s lock on entry and exit of the body</a:t>
            </a:r>
          </a:p>
          <a:p>
            <a:pPr lvl="1">
              <a:tabLst>
                <a:tab pos="1027113" algn="l"/>
                <a:tab pos="1377950" algn="l"/>
                <a:tab pos="1716088" algn="l"/>
              </a:tabLst>
            </a:pPr>
            <a:r>
              <a:rPr lang="en-US" dirty="0"/>
              <a:t>Works properly even with exceptions:</a:t>
            </a:r>
          </a:p>
          <a:p>
            <a:pPr lvl="1">
              <a:buNone/>
              <a:tabLst>
                <a:tab pos="1027113" algn="l"/>
                <a:tab pos="1377950" algn="l"/>
                <a:tab pos="1716088" algn="l"/>
              </a:tabLst>
            </a:pPr>
            <a:r>
              <a:rPr lang="en-US" dirty="0"/>
              <a:t>		</a:t>
            </a:r>
            <a:r>
              <a:rPr lang="en-US" sz="2000" dirty="0">
                <a:latin typeface="Courier New" pitchFamily="49" charset="0"/>
              </a:rPr>
              <a:t>synchronized (object) {</a:t>
            </a:r>
            <a:br>
              <a:rPr lang="en-US" sz="2000" dirty="0">
                <a:latin typeface="Courier New" pitchFamily="49" charset="0"/>
              </a:rPr>
            </a:br>
            <a:r>
              <a:rPr lang="en-US" sz="2000" dirty="0">
                <a:latin typeface="Courier New" pitchFamily="49" charset="0"/>
              </a:rPr>
              <a:t>		…</a:t>
            </a:r>
            <a:br>
              <a:rPr lang="en-US" sz="2000" dirty="0">
                <a:latin typeface="Courier New" pitchFamily="49" charset="0"/>
              </a:rPr>
            </a:br>
            <a:r>
              <a:rPr lang="en-US" sz="2000" dirty="0">
                <a:latin typeface="Courier New" pitchFamily="49" charset="0"/>
              </a:rPr>
              <a:t>		</a:t>
            </a:r>
            <a:r>
              <a:rPr lang="en-US" sz="2000" dirty="0" err="1">
                <a:latin typeface="Courier New" pitchFamily="49" charset="0"/>
              </a:rPr>
              <a:t>DoFoo</a:t>
            </a:r>
            <a:r>
              <a:rPr lang="en-US" sz="2000" dirty="0">
                <a:latin typeface="Courier New" pitchFamily="49" charset="0"/>
              </a:rPr>
              <a:t>();</a:t>
            </a:r>
            <a:br>
              <a:rPr lang="en-US" sz="2000" dirty="0">
                <a:latin typeface="Courier New" pitchFamily="49" charset="0"/>
              </a:rPr>
            </a:br>
            <a:r>
              <a:rPr lang="en-US" sz="2000" dirty="0">
                <a:latin typeface="Courier New" pitchFamily="49" charset="0"/>
              </a:rPr>
              <a:t>		…</a:t>
            </a:r>
            <a:br>
              <a:rPr lang="en-US" sz="2000" dirty="0">
                <a:latin typeface="Courier New" pitchFamily="49" charset="0"/>
              </a:rPr>
            </a:br>
            <a:r>
              <a:rPr lang="en-US" sz="2000" dirty="0">
                <a:latin typeface="Courier New" pitchFamily="49" charset="0"/>
              </a:rPr>
              <a:t>	}</a:t>
            </a:r>
            <a:br>
              <a:rPr lang="en-US" sz="2000" dirty="0">
                <a:latin typeface="Courier New" pitchFamily="49" charset="0"/>
              </a:rPr>
            </a:br>
            <a:r>
              <a:rPr lang="en-US" sz="2000" dirty="0">
                <a:latin typeface="Courier New" pitchFamily="49" charset="0"/>
              </a:rPr>
              <a:t>	void </a:t>
            </a:r>
            <a:r>
              <a:rPr lang="en-US" sz="2000" dirty="0" err="1">
                <a:latin typeface="Courier New" pitchFamily="49" charset="0"/>
              </a:rPr>
              <a:t>DoFoo</a:t>
            </a:r>
            <a:r>
              <a:rPr lang="en-US" sz="2000" dirty="0">
                <a:latin typeface="Courier New" pitchFamily="49" charset="0"/>
              </a:rPr>
              <a:t>() {</a:t>
            </a:r>
            <a:br>
              <a:rPr lang="en-US" sz="2000" dirty="0">
                <a:latin typeface="Courier New" pitchFamily="49" charset="0"/>
              </a:rPr>
            </a:br>
            <a:r>
              <a:rPr lang="en-US" sz="2000" dirty="0">
                <a:latin typeface="Courier New" pitchFamily="49" charset="0"/>
              </a:rPr>
              <a:t>		throw </a:t>
            </a:r>
            <a:r>
              <a:rPr lang="en-US" sz="2000" dirty="0" err="1">
                <a:latin typeface="Courier New" pitchFamily="49" charset="0"/>
              </a:rPr>
              <a:t>errException</a:t>
            </a:r>
            <a:r>
              <a:rPr lang="en-US" sz="2000" dirty="0">
                <a:latin typeface="Courier New" pitchFamily="49" charset="0"/>
              </a:rPr>
              <a:t>;</a:t>
            </a:r>
            <a:br>
              <a:rPr lang="en-US" sz="2000" dirty="0">
                <a:latin typeface="Courier New" pitchFamily="49" charset="0"/>
              </a:rPr>
            </a:br>
            <a:r>
              <a:rPr lang="en-US" sz="2000" dirty="0">
                <a:latin typeface="Courier New" pitchFamily="49" charset="0"/>
              </a:rPr>
              <a:t>	}</a:t>
            </a:r>
          </a:p>
          <a:p>
            <a:pPr lvl="1">
              <a:buNone/>
              <a:tabLst>
                <a:tab pos="1027113" algn="l"/>
                <a:tab pos="1377950" algn="l"/>
                <a:tab pos="1716088" algn="l"/>
              </a:tabLst>
            </a:pPr>
            <a:r>
              <a:rPr lang="en-US" sz="2000" dirty="0">
                <a:latin typeface="Courier New" pitchFamily="49" charset="0"/>
              </a:rPr>
              <a:t>		</a:t>
            </a:r>
            <a:endParaRPr lang="en-US" dirty="0"/>
          </a:p>
          <a:p>
            <a:pPr>
              <a:buNone/>
              <a:tabLst>
                <a:tab pos="1027113" algn="l"/>
                <a:tab pos="1377950" algn="l"/>
                <a:tab pos="1716088" algn="l"/>
              </a:tabLst>
            </a:pPr>
            <a:endParaRPr lang="en-US" dirty="0"/>
          </a:p>
        </p:txBody>
      </p:sp>
      <p:sp>
        <p:nvSpPr>
          <p:cNvPr id="4" name="Slide Number Placeholder 3"/>
          <p:cNvSpPr>
            <a:spLocks noGrp="1"/>
          </p:cNvSpPr>
          <p:nvPr>
            <p:ph type="sldNum" sz="quarter" idx="10"/>
          </p:nvPr>
        </p:nvSpPr>
        <p:spPr>
          <a:xfrm>
            <a:off x="8077200" y="6299200"/>
            <a:ext cx="2133600" cy="457200"/>
          </a:xfrm>
        </p:spPr>
        <p:txBody>
          <a:bodyPr/>
          <a:lstStyle/>
          <a:p>
            <a:pPr>
              <a:defRPr/>
            </a:pPr>
            <a:fld id="{78997615-6873-405D-B80D-4D52F6DDA5E8}" type="slidenum">
              <a:rPr lang="en-US" altLang="zh-CN">
                <a:solidFill>
                  <a:srgbClr val="000000"/>
                </a:solidFill>
                <a:cs typeface="+mn-cs"/>
              </a:rPr>
              <a:pPr>
                <a:defRPr/>
              </a:pPr>
              <a:t>95</a:t>
            </a:fld>
            <a:endParaRPr lang="en-US" altLang="zh-CN" dirty="0">
              <a:solidFill>
                <a:srgbClr val="000000"/>
              </a:solidFill>
              <a:cs typeface="+mn-cs"/>
            </a:endParaRPr>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0738" name="Rectangle 2"/>
          <p:cNvSpPr>
            <a:spLocks noGrp="1" noChangeArrowheads="1"/>
          </p:cNvSpPr>
          <p:nvPr>
            <p:ph type="title"/>
          </p:nvPr>
        </p:nvSpPr>
        <p:spPr>
          <a:xfrm>
            <a:off x="1932039" y="870155"/>
            <a:ext cx="8382000" cy="533400"/>
          </a:xfrm>
        </p:spPr>
        <p:txBody>
          <a:bodyPr/>
          <a:lstStyle/>
          <a:p>
            <a:r>
              <a:rPr lang="en-US" dirty="0"/>
              <a:t>Java Language Support for Synchronization (</a:t>
            </a:r>
            <a:r>
              <a:rPr lang="en-US" dirty="0" err="1"/>
              <a:t>con’t</a:t>
            </a:r>
            <a:r>
              <a:rPr lang="en-US" dirty="0"/>
              <a:t> 2)</a:t>
            </a:r>
          </a:p>
        </p:txBody>
      </p:sp>
      <p:sp>
        <p:nvSpPr>
          <p:cNvPr id="500739" name="Rectangle 3"/>
          <p:cNvSpPr>
            <a:spLocks noGrp="1" noChangeArrowheads="1"/>
          </p:cNvSpPr>
          <p:nvPr>
            <p:ph type="body" idx="1"/>
          </p:nvPr>
        </p:nvSpPr>
        <p:spPr>
          <a:xfrm>
            <a:off x="1752600" y="1514169"/>
            <a:ext cx="8686800" cy="5039031"/>
          </a:xfrm>
        </p:spPr>
        <p:txBody>
          <a:bodyPr>
            <a:normAutofit fontScale="92500" lnSpcReduction="20000"/>
          </a:bodyPr>
          <a:lstStyle/>
          <a:p>
            <a:pPr>
              <a:lnSpc>
                <a:spcPct val="80000"/>
              </a:lnSpc>
              <a:spcBef>
                <a:spcPct val="25000"/>
              </a:spcBef>
              <a:tabLst>
                <a:tab pos="1027113" algn="l"/>
                <a:tab pos="1377950" algn="l"/>
                <a:tab pos="1716088" algn="l"/>
                <a:tab pos="3595688" algn="l"/>
              </a:tabLst>
            </a:pPr>
            <a:r>
              <a:rPr lang="en-US" dirty="0"/>
              <a:t>In addition to a lock, every object has </a:t>
            </a:r>
            <a:r>
              <a:rPr lang="en-US" dirty="0">
                <a:solidFill>
                  <a:schemeClr val="hlink"/>
                </a:solidFill>
              </a:rPr>
              <a:t>a single</a:t>
            </a:r>
            <a:r>
              <a:rPr lang="en-US" dirty="0"/>
              <a:t> condition variable associated with it</a:t>
            </a:r>
          </a:p>
          <a:p>
            <a:pPr lvl="1">
              <a:lnSpc>
                <a:spcPct val="80000"/>
              </a:lnSpc>
              <a:spcBef>
                <a:spcPct val="25000"/>
              </a:spcBef>
              <a:tabLst>
                <a:tab pos="1027113" algn="l"/>
                <a:tab pos="1377950" algn="l"/>
                <a:tab pos="1716088" algn="l"/>
                <a:tab pos="3595688" algn="l"/>
              </a:tabLst>
            </a:pPr>
            <a:r>
              <a:rPr lang="en-US" dirty="0"/>
              <a:t>How to wait inside a synchronization method of block:</a:t>
            </a:r>
          </a:p>
          <a:p>
            <a:pPr lvl="2">
              <a:lnSpc>
                <a:spcPct val="80000"/>
              </a:lnSpc>
              <a:spcBef>
                <a:spcPct val="25000"/>
              </a:spcBef>
              <a:tabLst>
                <a:tab pos="1027113" algn="l"/>
                <a:tab pos="1377950" algn="l"/>
                <a:tab pos="1716088" algn="l"/>
                <a:tab pos="3595688" algn="l"/>
              </a:tabLst>
            </a:pPr>
            <a:r>
              <a:rPr lang="en-US" sz="1800" dirty="0">
                <a:latin typeface="Courier New" pitchFamily="49" charset="0"/>
              </a:rPr>
              <a:t>void wait(long timeout); // Wait for timeout</a:t>
            </a:r>
          </a:p>
          <a:p>
            <a:pPr lvl="2">
              <a:lnSpc>
                <a:spcPct val="80000"/>
              </a:lnSpc>
              <a:spcBef>
                <a:spcPct val="25000"/>
              </a:spcBef>
              <a:tabLst>
                <a:tab pos="1027113" algn="l"/>
                <a:tab pos="1377950" algn="l"/>
                <a:tab pos="1716088" algn="l"/>
                <a:tab pos="3595688" algn="l"/>
              </a:tabLst>
            </a:pPr>
            <a:r>
              <a:rPr lang="en-US" sz="1800" dirty="0">
                <a:latin typeface="Courier New" pitchFamily="49" charset="0"/>
              </a:rPr>
              <a:t>void wait(long timeout, </a:t>
            </a:r>
            <a:r>
              <a:rPr lang="en-US" sz="1800" dirty="0" err="1">
                <a:latin typeface="Courier New" pitchFamily="49" charset="0"/>
              </a:rPr>
              <a:t>int</a:t>
            </a:r>
            <a:r>
              <a:rPr lang="en-US" sz="1800" dirty="0">
                <a:latin typeface="Courier New" pitchFamily="49" charset="0"/>
              </a:rPr>
              <a:t> nanoseconds); //variant</a:t>
            </a:r>
          </a:p>
          <a:p>
            <a:pPr lvl="2">
              <a:lnSpc>
                <a:spcPct val="80000"/>
              </a:lnSpc>
              <a:spcBef>
                <a:spcPct val="25000"/>
              </a:spcBef>
              <a:tabLst>
                <a:tab pos="1027113" algn="l"/>
                <a:tab pos="1377950" algn="l"/>
                <a:tab pos="1716088" algn="l"/>
                <a:tab pos="3595688" algn="l"/>
              </a:tabLst>
            </a:pPr>
            <a:r>
              <a:rPr lang="en-US" sz="1800" dirty="0">
                <a:latin typeface="Courier New" pitchFamily="49" charset="0"/>
              </a:rPr>
              <a:t>void wait();</a:t>
            </a:r>
          </a:p>
          <a:p>
            <a:pPr lvl="1">
              <a:lnSpc>
                <a:spcPct val="80000"/>
              </a:lnSpc>
              <a:spcBef>
                <a:spcPct val="25000"/>
              </a:spcBef>
              <a:tabLst>
                <a:tab pos="1027113" algn="l"/>
                <a:tab pos="1377950" algn="l"/>
                <a:tab pos="1716088" algn="l"/>
                <a:tab pos="3595688" algn="l"/>
              </a:tabLst>
            </a:pPr>
            <a:r>
              <a:rPr lang="en-US" dirty="0"/>
              <a:t>How to signal in a synchronized method or block:</a:t>
            </a:r>
          </a:p>
          <a:p>
            <a:pPr lvl="2">
              <a:lnSpc>
                <a:spcPct val="80000"/>
              </a:lnSpc>
              <a:spcBef>
                <a:spcPct val="25000"/>
              </a:spcBef>
              <a:tabLst>
                <a:tab pos="1027113" algn="l"/>
                <a:tab pos="1377950" algn="l"/>
                <a:tab pos="1716088" algn="l"/>
                <a:tab pos="3595688" algn="l"/>
              </a:tabLst>
            </a:pPr>
            <a:r>
              <a:rPr lang="en-US" sz="1800" dirty="0">
                <a:latin typeface="Courier New" pitchFamily="49" charset="0"/>
              </a:rPr>
              <a:t>void notify();	// wakes up oldest waiter</a:t>
            </a:r>
          </a:p>
          <a:p>
            <a:pPr lvl="2">
              <a:lnSpc>
                <a:spcPct val="80000"/>
              </a:lnSpc>
              <a:spcBef>
                <a:spcPct val="25000"/>
              </a:spcBef>
              <a:tabLst>
                <a:tab pos="1027113" algn="l"/>
                <a:tab pos="1377950" algn="l"/>
                <a:tab pos="1716088" algn="l"/>
                <a:tab pos="3595688" algn="l"/>
              </a:tabLst>
            </a:pPr>
            <a:r>
              <a:rPr lang="en-US" sz="1800" dirty="0">
                <a:latin typeface="Courier New" pitchFamily="49" charset="0"/>
              </a:rPr>
              <a:t>void </a:t>
            </a:r>
            <a:r>
              <a:rPr lang="en-US" sz="1800" dirty="0" err="1">
                <a:latin typeface="Courier New" pitchFamily="49" charset="0"/>
              </a:rPr>
              <a:t>notifyAll</a:t>
            </a:r>
            <a:r>
              <a:rPr lang="en-US" sz="1800" dirty="0">
                <a:latin typeface="Courier New" pitchFamily="49" charset="0"/>
              </a:rPr>
              <a:t>(); // like broadcast, wakes everyone</a:t>
            </a:r>
          </a:p>
          <a:p>
            <a:pPr lvl="1">
              <a:lnSpc>
                <a:spcPct val="80000"/>
              </a:lnSpc>
              <a:spcBef>
                <a:spcPct val="25000"/>
              </a:spcBef>
              <a:tabLst>
                <a:tab pos="1027113" algn="l"/>
                <a:tab pos="1377950" algn="l"/>
                <a:tab pos="1716088" algn="l"/>
                <a:tab pos="3595688" algn="l"/>
              </a:tabLst>
            </a:pPr>
            <a:r>
              <a:rPr lang="en-US" dirty="0"/>
              <a:t>Condition variables can wait for a bounded length of time. This is useful for handling exception cases:</a:t>
            </a:r>
          </a:p>
          <a:p>
            <a:pPr lvl="1">
              <a:lnSpc>
                <a:spcPct val="80000"/>
              </a:lnSpc>
              <a:spcBef>
                <a:spcPct val="25000"/>
              </a:spcBef>
              <a:buNone/>
              <a:tabLst>
                <a:tab pos="1027113" algn="l"/>
                <a:tab pos="1377950" algn="l"/>
                <a:tab pos="1716088" algn="l"/>
                <a:tab pos="3595688" algn="l"/>
              </a:tabLst>
            </a:pPr>
            <a:r>
              <a:rPr lang="en-US" sz="2000" dirty="0">
                <a:latin typeface="Courier New" pitchFamily="49" charset="0"/>
              </a:rPr>
              <a:t>		t1 = </a:t>
            </a:r>
            <a:r>
              <a:rPr lang="en-US" sz="2000" dirty="0" err="1">
                <a:latin typeface="Courier New" pitchFamily="49" charset="0"/>
              </a:rPr>
              <a:t>time.now</a:t>
            </a:r>
            <a:r>
              <a:rPr lang="en-US" sz="2000" dirty="0">
                <a:latin typeface="Courier New" pitchFamily="49" charset="0"/>
              </a:rPr>
              <a:t>();</a:t>
            </a:r>
            <a:br>
              <a:rPr lang="en-US" sz="2000" dirty="0">
                <a:latin typeface="Courier New" pitchFamily="49" charset="0"/>
              </a:rPr>
            </a:br>
            <a:r>
              <a:rPr lang="en-US" sz="2000" dirty="0">
                <a:latin typeface="Courier New" pitchFamily="49" charset="0"/>
              </a:rPr>
              <a:t>	while (!</a:t>
            </a:r>
            <a:r>
              <a:rPr lang="en-US" sz="2000" dirty="0" err="1">
                <a:latin typeface="Courier New" pitchFamily="49" charset="0"/>
              </a:rPr>
              <a:t>ATMRequest</a:t>
            </a:r>
            <a:r>
              <a:rPr lang="en-US" sz="2000" dirty="0">
                <a:latin typeface="Courier New" pitchFamily="49" charset="0"/>
              </a:rPr>
              <a:t>()) {</a:t>
            </a:r>
            <a:br>
              <a:rPr lang="en-US" sz="2000" dirty="0">
                <a:latin typeface="Courier New" pitchFamily="49" charset="0"/>
              </a:rPr>
            </a:br>
            <a:r>
              <a:rPr lang="en-US" sz="2000" dirty="0">
                <a:latin typeface="Courier New" pitchFamily="49" charset="0"/>
              </a:rPr>
              <a:t>		wait (CHECKPERIOD);</a:t>
            </a:r>
            <a:br>
              <a:rPr lang="en-US" sz="2000" dirty="0">
                <a:latin typeface="Courier New" pitchFamily="49" charset="0"/>
              </a:rPr>
            </a:br>
            <a:r>
              <a:rPr lang="en-US" sz="2000" dirty="0">
                <a:latin typeface="Courier New" pitchFamily="49" charset="0"/>
              </a:rPr>
              <a:t>		t2 = </a:t>
            </a:r>
            <a:r>
              <a:rPr lang="en-US" sz="2000" dirty="0" err="1">
                <a:latin typeface="Courier New" pitchFamily="49" charset="0"/>
              </a:rPr>
              <a:t>time.new</a:t>
            </a:r>
            <a:r>
              <a:rPr lang="en-US" sz="2000" dirty="0">
                <a:latin typeface="Courier New" pitchFamily="49" charset="0"/>
              </a:rPr>
              <a:t>();</a:t>
            </a:r>
            <a:br>
              <a:rPr lang="en-US" sz="2000" dirty="0">
                <a:latin typeface="Courier New" pitchFamily="49" charset="0"/>
              </a:rPr>
            </a:br>
            <a:r>
              <a:rPr lang="en-US" sz="2000" dirty="0">
                <a:latin typeface="Courier New" pitchFamily="49" charset="0"/>
              </a:rPr>
              <a:t>		if (t2 – t1 &gt; LONG_TIME) </a:t>
            </a:r>
            <a:r>
              <a:rPr lang="en-US" sz="2000" dirty="0" err="1">
                <a:latin typeface="Courier New" pitchFamily="49" charset="0"/>
              </a:rPr>
              <a:t>checkMachine</a:t>
            </a:r>
            <a:r>
              <a:rPr lang="en-US" sz="2000" dirty="0">
                <a:latin typeface="Courier New" pitchFamily="49" charset="0"/>
              </a:rPr>
              <a:t>();</a:t>
            </a:r>
            <a:br>
              <a:rPr lang="en-US" sz="2000" dirty="0">
                <a:latin typeface="Courier New" pitchFamily="49" charset="0"/>
              </a:rPr>
            </a:br>
            <a:r>
              <a:rPr lang="en-US" sz="2000" dirty="0">
                <a:latin typeface="Courier New" pitchFamily="49" charset="0"/>
              </a:rPr>
              <a:t>	}</a:t>
            </a:r>
          </a:p>
          <a:p>
            <a:pPr lvl="1">
              <a:lnSpc>
                <a:spcPct val="80000"/>
              </a:lnSpc>
              <a:spcBef>
                <a:spcPct val="25000"/>
              </a:spcBef>
              <a:tabLst>
                <a:tab pos="1027113" algn="l"/>
                <a:tab pos="1377950" algn="l"/>
                <a:tab pos="1716088" algn="l"/>
                <a:tab pos="3595688" algn="l"/>
              </a:tabLst>
            </a:pPr>
            <a:r>
              <a:rPr lang="en-US" dirty="0"/>
              <a:t>Not all Java VMs equivalent! </a:t>
            </a:r>
          </a:p>
          <a:p>
            <a:pPr lvl="2">
              <a:lnSpc>
                <a:spcPct val="80000"/>
              </a:lnSpc>
              <a:spcBef>
                <a:spcPct val="25000"/>
              </a:spcBef>
              <a:tabLst>
                <a:tab pos="1027113" algn="l"/>
                <a:tab pos="1377950" algn="l"/>
                <a:tab pos="1716088" algn="l"/>
                <a:tab pos="3595688" algn="l"/>
              </a:tabLst>
            </a:pPr>
            <a:r>
              <a:rPr lang="en-US" dirty="0"/>
              <a:t>Different scheduling policies, not necessarily preemptive!</a:t>
            </a:r>
          </a:p>
        </p:txBody>
      </p:sp>
      <p:sp>
        <p:nvSpPr>
          <p:cNvPr id="4" name="Slide Number Placeholder 3"/>
          <p:cNvSpPr>
            <a:spLocks noGrp="1"/>
          </p:cNvSpPr>
          <p:nvPr>
            <p:ph type="sldNum" sz="quarter" idx="10"/>
          </p:nvPr>
        </p:nvSpPr>
        <p:spPr>
          <a:xfrm>
            <a:off x="8077200" y="6299200"/>
            <a:ext cx="2133600" cy="457200"/>
          </a:xfrm>
        </p:spPr>
        <p:txBody>
          <a:bodyPr/>
          <a:lstStyle/>
          <a:p>
            <a:pPr>
              <a:defRPr/>
            </a:pPr>
            <a:fld id="{78997615-6873-405D-B80D-4D52F6DDA5E8}" type="slidenum">
              <a:rPr lang="en-US" altLang="zh-CN">
                <a:solidFill>
                  <a:srgbClr val="000000"/>
                </a:solidFill>
                <a:cs typeface="+mn-cs"/>
              </a:rPr>
              <a:pPr>
                <a:defRPr/>
              </a:pPr>
              <a:t>96</a:t>
            </a:fld>
            <a:endParaRPr lang="en-US" altLang="zh-CN" dirty="0">
              <a:solidFill>
                <a:srgbClr val="000000"/>
              </a:solidFill>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00739">
                                            <p:txEl>
                                              <p:pRg st="0" end="0"/>
                                            </p:txEl>
                                          </p:spTgt>
                                        </p:tgtEl>
                                        <p:attrNameLst>
                                          <p:attrName>style.visibility</p:attrName>
                                        </p:attrNameLst>
                                      </p:cBhvr>
                                      <p:to>
                                        <p:strVal val="visible"/>
                                      </p:to>
                                    </p:set>
                                    <p:anim calcmode="lin" valueType="num">
                                      <p:cBhvr additive="base">
                                        <p:cTn id="7" dur="500" fill="hold"/>
                                        <p:tgtEl>
                                          <p:spTgt spid="50073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0073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00739">
                                            <p:txEl>
                                              <p:pRg st="1" end="1"/>
                                            </p:txEl>
                                          </p:spTgt>
                                        </p:tgtEl>
                                        <p:attrNameLst>
                                          <p:attrName>style.visibility</p:attrName>
                                        </p:attrNameLst>
                                      </p:cBhvr>
                                      <p:to>
                                        <p:strVal val="visible"/>
                                      </p:to>
                                    </p:set>
                                    <p:anim calcmode="lin" valueType="num">
                                      <p:cBhvr additive="base">
                                        <p:cTn id="11" dur="500" fill="hold"/>
                                        <p:tgtEl>
                                          <p:spTgt spid="500739">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0073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00739">
                                            <p:txEl>
                                              <p:pRg st="2" end="2"/>
                                            </p:txEl>
                                          </p:spTgt>
                                        </p:tgtEl>
                                        <p:attrNameLst>
                                          <p:attrName>style.visibility</p:attrName>
                                        </p:attrNameLst>
                                      </p:cBhvr>
                                      <p:to>
                                        <p:strVal val="visible"/>
                                      </p:to>
                                    </p:set>
                                    <p:anim calcmode="lin" valueType="num">
                                      <p:cBhvr additive="base">
                                        <p:cTn id="15" dur="500" fill="hold"/>
                                        <p:tgtEl>
                                          <p:spTgt spid="500739">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00739">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500739">
                                            <p:txEl>
                                              <p:pRg st="3" end="3"/>
                                            </p:txEl>
                                          </p:spTgt>
                                        </p:tgtEl>
                                        <p:attrNameLst>
                                          <p:attrName>style.visibility</p:attrName>
                                        </p:attrNameLst>
                                      </p:cBhvr>
                                      <p:to>
                                        <p:strVal val="visible"/>
                                      </p:to>
                                    </p:set>
                                    <p:anim calcmode="lin" valueType="num">
                                      <p:cBhvr additive="base">
                                        <p:cTn id="19" dur="500" fill="hold"/>
                                        <p:tgtEl>
                                          <p:spTgt spid="500739">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00739">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500739">
                                            <p:txEl>
                                              <p:pRg st="4" end="4"/>
                                            </p:txEl>
                                          </p:spTgt>
                                        </p:tgtEl>
                                        <p:attrNameLst>
                                          <p:attrName>style.visibility</p:attrName>
                                        </p:attrNameLst>
                                      </p:cBhvr>
                                      <p:to>
                                        <p:strVal val="visible"/>
                                      </p:to>
                                    </p:set>
                                    <p:anim calcmode="lin" valueType="num">
                                      <p:cBhvr additive="base">
                                        <p:cTn id="23" dur="500" fill="hold"/>
                                        <p:tgtEl>
                                          <p:spTgt spid="500739">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500739">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500739">
                                            <p:txEl>
                                              <p:pRg st="5" end="5"/>
                                            </p:txEl>
                                          </p:spTgt>
                                        </p:tgtEl>
                                        <p:attrNameLst>
                                          <p:attrName>style.visibility</p:attrName>
                                        </p:attrNameLst>
                                      </p:cBhvr>
                                      <p:to>
                                        <p:strVal val="visible"/>
                                      </p:to>
                                    </p:set>
                                    <p:anim calcmode="lin" valueType="num">
                                      <p:cBhvr additive="base">
                                        <p:cTn id="27" dur="500" fill="hold"/>
                                        <p:tgtEl>
                                          <p:spTgt spid="500739">
                                            <p:txEl>
                                              <p:pRg st="5" end="5"/>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500739">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500739">
                                            <p:txEl>
                                              <p:pRg st="6" end="6"/>
                                            </p:txEl>
                                          </p:spTgt>
                                        </p:tgtEl>
                                        <p:attrNameLst>
                                          <p:attrName>style.visibility</p:attrName>
                                        </p:attrNameLst>
                                      </p:cBhvr>
                                      <p:to>
                                        <p:strVal val="visible"/>
                                      </p:to>
                                    </p:set>
                                    <p:anim calcmode="lin" valueType="num">
                                      <p:cBhvr additive="base">
                                        <p:cTn id="31" dur="500" fill="hold"/>
                                        <p:tgtEl>
                                          <p:spTgt spid="500739">
                                            <p:txEl>
                                              <p:pRg st="6" end="6"/>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00739">
                                            <p:txEl>
                                              <p:pRg st="6" end="6"/>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500739">
                                            <p:txEl>
                                              <p:pRg st="7" end="7"/>
                                            </p:txEl>
                                          </p:spTgt>
                                        </p:tgtEl>
                                        <p:attrNameLst>
                                          <p:attrName>style.visibility</p:attrName>
                                        </p:attrNameLst>
                                      </p:cBhvr>
                                      <p:to>
                                        <p:strVal val="visible"/>
                                      </p:to>
                                    </p:set>
                                    <p:anim calcmode="lin" valueType="num">
                                      <p:cBhvr additive="base">
                                        <p:cTn id="35" dur="500" fill="hold"/>
                                        <p:tgtEl>
                                          <p:spTgt spid="500739">
                                            <p:txEl>
                                              <p:pRg st="7" end="7"/>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500739">
                                            <p:txEl>
                                              <p:pRg st="7" end="7"/>
                                            </p:txEl>
                                          </p:spTgt>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500739">
                                            <p:txEl>
                                              <p:pRg st="8" end="8"/>
                                            </p:txEl>
                                          </p:spTgt>
                                        </p:tgtEl>
                                        <p:attrNameLst>
                                          <p:attrName>style.visibility</p:attrName>
                                        </p:attrNameLst>
                                      </p:cBhvr>
                                      <p:to>
                                        <p:strVal val="visible"/>
                                      </p:to>
                                    </p:set>
                                    <p:anim calcmode="lin" valueType="num">
                                      <p:cBhvr additive="base">
                                        <p:cTn id="39" dur="500" fill="hold"/>
                                        <p:tgtEl>
                                          <p:spTgt spid="500739">
                                            <p:txEl>
                                              <p:pRg st="8" end="8"/>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500739">
                                            <p:txEl>
                                              <p:pRg st="8" end="8"/>
                                            </p:txEl>
                                          </p:spTgt>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500739">
                                            <p:txEl>
                                              <p:pRg st="9" end="9"/>
                                            </p:txEl>
                                          </p:spTgt>
                                        </p:tgtEl>
                                        <p:attrNameLst>
                                          <p:attrName>style.visibility</p:attrName>
                                        </p:attrNameLst>
                                      </p:cBhvr>
                                      <p:to>
                                        <p:strVal val="visible"/>
                                      </p:to>
                                    </p:set>
                                    <p:anim calcmode="lin" valueType="num">
                                      <p:cBhvr additive="base">
                                        <p:cTn id="43" dur="500" fill="hold"/>
                                        <p:tgtEl>
                                          <p:spTgt spid="500739">
                                            <p:txEl>
                                              <p:pRg st="9" end="9"/>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500739">
                                            <p:txEl>
                                              <p:pRg st="9" end="9"/>
                                            </p:txEl>
                                          </p:spTgt>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500739">
                                            <p:txEl>
                                              <p:pRg st="10" end="10"/>
                                            </p:txEl>
                                          </p:spTgt>
                                        </p:tgtEl>
                                        <p:attrNameLst>
                                          <p:attrName>style.visibility</p:attrName>
                                        </p:attrNameLst>
                                      </p:cBhvr>
                                      <p:to>
                                        <p:strVal val="visible"/>
                                      </p:to>
                                    </p:set>
                                    <p:anim calcmode="lin" valueType="num">
                                      <p:cBhvr additive="base">
                                        <p:cTn id="47" dur="500" fill="hold"/>
                                        <p:tgtEl>
                                          <p:spTgt spid="500739">
                                            <p:txEl>
                                              <p:pRg st="10" end="1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500739">
                                            <p:txEl>
                                              <p:pRg st="10" end="10"/>
                                            </p:txEl>
                                          </p:spTgt>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500739">
                                            <p:txEl>
                                              <p:pRg st="11" end="11"/>
                                            </p:txEl>
                                          </p:spTgt>
                                        </p:tgtEl>
                                        <p:attrNameLst>
                                          <p:attrName>style.visibility</p:attrName>
                                        </p:attrNameLst>
                                      </p:cBhvr>
                                      <p:to>
                                        <p:strVal val="visible"/>
                                      </p:to>
                                    </p:set>
                                    <p:anim calcmode="lin" valueType="num">
                                      <p:cBhvr additive="base">
                                        <p:cTn id="51" dur="500" fill="hold"/>
                                        <p:tgtEl>
                                          <p:spTgt spid="500739">
                                            <p:txEl>
                                              <p:pRg st="11" end="11"/>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500739">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39" grpId="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5676900" y="1618233"/>
            <a:ext cx="4991100" cy="3724275"/>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Solution to Producer-Consumer Problem in Java</a:t>
            </a:r>
          </a:p>
        </p:txBody>
      </p:sp>
      <p:sp>
        <p:nvSpPr>
          <p:cNvPr id="4" name="Slide Number Placeholder 3"/>
          <p:cNvSpPr>
            <a:spLocks noGrp="1"/>
          </p:cNvSpPr>
          <p:nvPr>
            <p:ph type="sldNum" sz="quarter" idx="10"/>
          </p:nvPr>
        </p:nvSpPr>
        <p:spPr/>
        <p:txBody>
          <a:bodyPr/>
          <a:lstStyle/>
          <a:p>
            <a:pPr>
              <a:defRPr/>
            </a:pPr>
            <a:fld id="{78997615-6873-405D-B80D-4D52F6DDA5E8}" type="slidenum">
              <a:rPr lang="en-US" altLang="zh-CN">
                <a:solidFill>
                  <a:srgbClr val="000000"/>
                </a:solidFill>
                <a:cs typeface="+mn-cs"/>
              </a:rPr>
              <a:pPr>
                <a:defRPr/>
              </a:pPr>
              <a:t>97</a:t>
            </a:fld>
            <a:endParaRPr lang="en-US" altLang="zh-CN" dirty="0">
              <a:solidFill>
                <a:srgbClr val="000000"/>
              </a:solidFill>
              <a:cs typeface="+mn-cs"/>
            </a:endParaRPr>
          </a:p>
        </p:txBody>
      </p:sp>
      <p:pic>
        <p:nvPicPr>
          <p:cNvPr id="1026" name="Picture 2"/>
          <p:cNvPicPr>
            <a:picLocks noChangeAspect="1" noChangeArrowheads="1"/>
          </p:cNvPicPr>
          <p:nvPr/>
        </p:nvPicPr>
        <p:blipFill>
          <a:blip r:embed="rId3" cstate="print"/>
          <a:srcRect/>
          <a:stretch>
            <a:fillRect/>
          </a:stretch>
        </p:blipFill>
        <p:spPr bwMode="auto">
          <a:xfrm>
            <a:off x="1524000" y="1538548"/>
            <a:ext cx="4507930" cy="4349448"/>
          </a:xfrm>
          <a:prstGeom prst="rect">
            <a:avLst/>
          </a:prstGeom>
          <a:noFill/>
          <a:ln w="9525">
            <a:noFill/>
            <a:miter lim="800000"/>
            <a:headEnd/>
            <a:tailEnd/>
          </a:ln>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ChangeArrowheads="1"/>
          </p:cNvSpPr>
          <p:nvPr>
            <p:ph type="title"/>
          </p:nvPr>
        </p:nvSpPr>
        <p:spPr/>
        <p:txBody>
          <a:bodyPr/>
          <a:lstStyle/>
          <a:p>
            <a:r>
              <a:rPr lang="en-US"/>
              <a:t>Summary</a:t>
            </a:r>
          </a:p>
        </p:txBody>
      </p:sp>
      <p:sp>
        <p:nvSpPr>
          <p:cNvPr id="345091" name="Rectangle 3"/>
          <p:cNvSpPr>
            <a:spLocks noGrp="1" noChangeArrowheads="1"/>
          </p:cNvSpPr>
          <p:nvPr>
            <p:ph type="body" idx="1"/>
          </p:nvPr>
        </p:nvSpPr>
        <p:spPr>
          <a:xfrm>
            <a:off x="1727200" y="1553497"/>
            <a:ext cx="8686800" cy="5147187"/>
          </a:xfrm>
        </p:spPr>
        <p:txBody>
          <a:bodyPr>
            <a:normAutofit fontScale="85000" lnSpcReduction="20000"/>
          </a:bodyPr>
          <a:lstStyle/>
          <a:p>
            <a:pPr>
              <a:lnSpc>
                <a:spcPct val="80000"/>
              </a:lnSpc>
            </a:pPr>
            <a:r>
              <a:rPr lang="en-US" dirty="0"/>
              <a:t>Important concept: Atomic Operations</a:t>
            </a:r>
          </a:p>
          <a:p>
            <a:pPr lvl="1">
              <a:lnSpc>
                <a:spcPct val="80000"/>
              </a:lnSpc>
            </a:pPr>
            <a:r>
              <a:rPr lang="en-US" dirty="0"/>
              <a:t>An operation that runs to completion or not at all</a:t>
            </a:r>
          </a:p>
          <a:p>
            <a:pPr lvl="1">
              <a:lnSpc>
                <a:spcPct val="80000"/>
              </a:lnSpc>
            </a:pPr>
            <a:r>
              <a:rPr lang="en-US" dirty="0"/>
              <a:t>These are the primitives on which to construct various synchronization primitives</a:t>
            </a:r>
          </a:p>
          <a:p>
            <a:pPr>
              <a:lnSpc>
                <a:spcPct val="80000"/>
              </a:lnSpc>
            </a:pPr>
            <a:r>
              <a:rPr lang="en-US" dirty="0"/>
              <a:t>Talked about hardware atomicity primitives:</a:t>
            </a:r>
          </a:p>
          <a:p>
            <a:pPr lvl="1">
              <a:lnSpc>
                <a:spcPct val="80000"/>
              </a:lnSpc>
            </a:pPr>
            <a:r>
              <a:rPr lang="en-US" dirty="0"/>
              <a:t>Disabling of Interrupts, </a:t>
            </a:r>
            <a:r>
              <a:rPr lang="en-US" dirty="0" err="1"/>
              <a:t>test&amp;set</a:t>
            </a:r>
            <a:r>
              <a:rPr lang="en-US" dirty="0"/>
              <a:t>, swap, </a:t>
            </a:r>
            <a:r>
              <a:rPr lang="en-US" dirty="0" err="1"/>
              <a:t>comp&amp;swap</a:t>
            </a:r>
            <a:r>
              <a:rPr lang="en-US" dirty="0"/>
              <a:t>, load-linked/store conditional</a:t>
            </a:r>
          </a:p>
          <a:p>
            <a:pPr>
              <a:lnSpc>
                <a:spcPct val="80000"/>
              </a:lnSpc>
            </a:pPr>
            <a:r>
              <a:rPr lang="en-US" dirty="0"/>
              <a:t>Showed several constructions of Locks</a:t>
            </a:r>
          </a:p>
          <a:p>
            <a:pPr lvl="1">
              <a:lnSpc>
                <a:spcPct val="80000"/>
              </a:lnSpc>
            </a:pPr>
            <a:r>
              <a:rPr lang="en-US" dirty="0"/>
              <a:t>Must be very careful not to waste/tie up machine resources</a:t>
            </a:r>
          </a:p>
          <a:p>
            <a:pPr lvl="2">
              <a:lnSpc>
                <a:spcPct val="80000"/>
              </a:lnSpc>
            </a:pPr>
            <a:r>
              <a:rPr lang="en-US" dirty="0"/>
              <a:t>Shouldn’t disable interrupts for long</a:t>
            </a:r>
          </a:p>
          <a:p>
            <a:pPr lvl="2">
              <a:lnSpc>
                <a:spcPct val="80000"/>
              </a:lnSpc>
            </a:pPr>
            <a:r>
              <a:rPr lang="en-US" dirty="0"/>
              <a:t>Shouldn’t spin wait for long</a:t>
            </a:r>
          </a:p>
          <a:p>
            <a:pPr lvl="1">
              <a:lnSpc>
                <a:spcPct val="80000"/>
              </a:lnSpc>
            </a:pPr>
            <a:r>
              <a:rPr lang="en-US" dirty="0"/>
              <a:t>Key idea: Separate lock variable, use hardware mechanisms to protect modifications of that variable</a:t>
            </a:r>
          </a:p>
          <a:p>
            <a:pPr>
              <a:lnSpc>
                <a:spcPct val="80000"/>
              </a:lnSpc>
            </a:pPr>
            <a:r>
              <a:rPr lang="en-US" dirty="0"/>
              <a:t>Talked about Semaphores, Monitors, and Condition Variables</a:t>
            </a:r>
          </a:p>
          <a:p>
            <a:pPr lvl="1">
              <a:lnSpc>
                <a:spcPct val="80000"/>
              </a:lnSpc>
            </a:pPr>
            <a:r>
              <a:rPr lang="en-US" dirty="0">
                <a:sym typeface="Symbol" pitchFamily="18" charset="2"/>
              </a:rPr>
              <a:t>Higher level synchronization constructs than locks</a:t>
            </a:r>
            <a:endParaRPr lang="en-US" dirty="0"/>
          </a:p>
          <a:p>
            <a:pPr lvl="1">
              <a:lnSpc>
                <a:spcPct val="80000"/>
              </a:lnSpc>
            </a:pPr>
            <a:endParaRPr lang="en-US" dirty="0"/>
          </a:p>
        </p:txBody>
      </p:sp>
      <p:sp>
        <p:nvSpPr>
          <p:cNvPr id="4" name="Slide Number Placeholder 3"/>
          <p:cNvSpPr>
            <a:spLocks noGrp="1"/>
          </p:cNvSpPr>
          <p:nvPr>
            <p:ph type="sldNum" sz="quarter" idx="10"/>
          </p:nvPr>
        </p:nvSpPr>
        <p:spPr>
          <a:xfrm>
            <a:off x="8077200" y="6299200"/>
            <a:ext cx="2133600" cy="457200"/>
          </a:xfrm>
        </p:spPr>
        <p:txBody>
          <a:bodyPr/>
          <a:lstStyle/>
          <a:p>
            <a:pPr>
              <a:defRPr/>
            </a:pPr>
            <a:fld id="{78997615-6873-405D-B80D-4D52F6DDA5E8}" type="slidenum">
              <a:rPr lang="en-US" altLang="zh-CN">
                <a:solidFill>
                  <a:srgbClr val="000000"/>
                </a:solidFill>
                <a:cs typeface="+mn-cs"/>
              </a:rPr>
              <a:pPr>
                <a:defRPr/>
              </a:pPr>
              <a:t>98</a:t>
            </a:fld>
            <a:endParaRPr lang="en-US" altLang="zh-CN" dirty="0">
              <a:solidFill>
                <a:srgbClr val="000000"/>
              </a:solidFill>
              <a:cs typeface="+mn-cs"/>
            </a:endParaRPr>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ChangeArrowheads="1"/>
          </p:cNvSpPr>
          <p:nvPr>
            <p:ph type="title"/>
          </p:nvPr>
        </p:nvSpPr>
        <p:spPr/>
        <p:txBody>
          <a:bodyPr/>
          <a:lstStyle/>
          <a:p>
            <a:r>
              <a:rPr lang="en-US" dirty="0"/>
              <a:t>Summary Cont’</a:t>
            </a:r>
          </a:p>
        </p:txBody>
      </p:sp>
      <p:sp>
        <p:nvSpPr>
          <p:cNvPr id="345091" name="Rectangle 3"/>
          <p:cNvSpPr>
            <a:spLocks noGrp="1" noChangeArrowheads="1"/>
          </p:cNvSpPr>
          <p:nvPr>
            <p:ph type="body" idx="1"/>
          </p:nvPr>
        </p:nvSpPr>
        <p:spPr>
          <a:xfrm>
            <a:off x="1727200" y="1622323"/>
            <a:ext cx="8686800" cy="4892778"/>
          </a:xfrm>
        </p:spPr>
        <p:txBody>
          <a:bodyPr>
            <a:normAutofit fontScale="77500" lnSpcReduction="20000"/>
          </a:bodyPr>
          <a:lstStyle/>
          <a:p>
            <a:pPr>
              <a:lnSpc>
                <a:spcPct val="80000"/>
              </a:lnSpc>
              <a:spcBef>
                <a:spcPct val="20000"/>
              </a:spcBef>
            </a:pPr>
            <a:r>
              <a:rPr lang="en-US" dirty="0"/>
              <a:t>Semaphores: Like integers with restricted interface</a:t>
            </a:r>
          </a:p>
          <a:p>
            <a:pPr lvl="1">
              <a:lnSpc>
                <a:spcPct val="80000"/>
              </a:lnSpc>
              <a:spcBef>
                <a:spcPct val="20000"/>
              </a:spcBef>
            </a:pPr>
            <a:r>
              <a:rPr lang="en-US" dirty="0"/>
              <a:t>Two operations:</a:t>
            </a:r>
          </a:p>
          <a:p>
            <a:pPr lvl="2">
              <a:lnSpc>
                <a:spcPct val="80000"/>
              </a:lnSpc>
              <a:spcBef>
                <a:spcPct val="20000"/>
              </a:spcBef>
            </a:pPr>
            <a:r>
              <a:rPr lang="en-US" dirty="0">
                <a:solidFill>
                  <a:schemeClr val="hlink"/>
                </a:solidFill>
                <a:latin typeface="Courier New" pitchFamily="49" charset="0"/>
              </a:rPr>
              <a:t>P():</a:t>
            </a:r>
            <a:r>
              <a:rPr lang="en-US" dirty="0"/>
              <a:t> Wait if zero; decrement when becomes non-zero</a:t>
            </a:r>
          </a:p>
          <a:p>
            <a:pPr lvl="2">
              <a:lnSpc>
                <a:spcPct val="80000"/>
              </a:lnSpc>
              <a:spcBef>
                <a:spcPct val="20000"/>
              </a:spcBef>
            </a:pPr>
            <a:r>
              <a:rPr lang="en-US" dirty="0">
                <a:solidFill>
                  <a:schemeClr val="hlink"/>
                </a:solidFill>
                <a:latin typeface="Courier New" pitchFamily="49" charset="0"/>
              </a:rPr>
              <a:t>V():</a:t>
            </a:r>
            <a:r>
              <a:rPr lang="en-US" dirty="0"/>
              <a:t> Increment and wake a sleeping task (if exists)</a:t>
            </a:r>
          </a:p>
          <a:p>
            <a:pPr lvl="2">
              <a:lnSpc>
                <a:spcPct val="80000"/>
              </a:lnSpc>
              <a:spcBef>
                <a:spcPct val="20000"/>
              </a:spcBef>
            </a:pPr>
            <a:r>
              <a:rPr lang="en-US" dirty="0"/>
              <a:t>Can initialize value to any non-negative value</a:t>
            </a:r>
          </a:p>
          <a:p>
            <a:pPr lvl="1">
              <a:lnSpc>
                <a:spcPct val="80000"/>
              </a:lnSpc>
              <a:spcBef>
                <a:spcPct val="20000"/>
              </a:spcBef>
            </a:pPr>
            <a:r>
              <a:rPr lang="en-US" dirty="0"/>
              <a:t>Use separate semaphore for each constraint</a:t>
            </a:r>
          </a:p>
          <a:p>
            <a:pPr>
              <a:lnSpc>
                <a:spcPct val="80000"/>
              </a:lnSpc>
              <a:spcBef>
                <a:spcPct val="20000"/>
              </a:spcBef>
            </a:pPr>
            <a:r>
              <a:rPr lang="en-US" dirty="0"/>
              <a:t>Monitors: A lock plus one or more condition variables</a:t>
            </a:r>
          </a:p>
          <a:p>
            <a:pPr lvl="1">
              <a:lnSpc>
                <a:spcPct val="80000"/>
              </a:lnSpc>
              <a:spcBef>
                <a:spcPct val="20000"/>
              </a:spcBef>
            </a:pPr>
            <a:r>
              <a:rPr lang="en-US" dirty="0"/>
              <a:t>Always acquire lock before accessing shared data</a:t>
            </a:r>
          </a:p>
          <a:p>
            <a:pPr lvl="1">
              <a:lnSpc>
                <a:spcPct val="80000"/>
              </a:lnSpc>
              <a:spcBef>
                <a:spcPct val="20000"/>
              </a:spcBef>
            </a:pPr>
            <a:r>
              <a:rPr lang="en-US" dirty="0"/>
              <a:t>Use condition variables to wait inside critical section</a:t>
            </a:r>
          </a:p>
          <a:p>
            <a:pPr lvl="2">
              <a:lnSpc>
                <a:spcPct val="80000"/>
              </a:lnSpc>
              <a:spcBef>
                <a:spcPct val="20000"/>
              </a:spcBef>
            </a:pPr>
            <a:r>
              <a:rPr lang="en-US" dirty="0"/>
              <a:t>Three Operations: </a:t>
            </a:r>
            <a:r>
              <a:rPr lang="en-US" dirty="0">
                <a:solidFill>
                  <a:schemeClr val="hlink"/>
                </a:solidFill>
                <a:latin typeface="Courier New" pitchFamily="49" charset="0"/>
              </a:rPr>
              <a:t>Wait()</a:t>
            </a:r>
            <a:r>
              <a:rPr lang="en-US" dirty="0"/>
              <a:t>,</a:t>
            </a:r>
            <a:r>
              <a:rPr lang="en-US" dirty="0">
                <a:solidFill>
                  <a:schemeClr val="hlink"/>
                </a:solidFill>
              </a:rPr>
              <a:t> </a:t>
            </a:r>
            <a:r>
              <a:rPr lang="en-US" dirty="0">
                <a:solidFill>
                  <a:schemeClr val="hlink"/>
                </a:solidFill>
                <a:latin typeface="Courier New" pitchFamily="49" charset="0"/>
              </a:rPr>
              <a:t>Signal()</a:t>
            </a:r>
            <a:r>
              <a:rPr lang="en-US" dirty="0"/>
              <a:t>,</a:t>
            </a:r>
            <a:r>
              <a:rPr lang="en-US" dirty="0">
                <a:solidFill>
                  <a:schemeClr val="hlink"/>
                </a:solidFill>
              </a:rPr>
              <a:t> </a:t>
            </a:r>
            <a:r>
              <a:rPr lang="en-US" dirty="0"/>
              <a:t>and</a:t>
            </a:r>
            <a:r>
              <a:rPr lang="en-US" dirty="0">
                <a:solidFill>
                  <a:schemeClr val="hlink"/>
                </a:solidFill>
              </a:rPr>
              <a:t> </a:t>
            </a:r>
            <a:r>
              <a:rPr lang="en-US" dirty="0">
                <a:solidFill>
                  <a:schemeClr val="hlink"/>
                </a:solidFill>
                <a:latin typeface="Courier New" pitchFamily="49" charset="0"/>
              </a:rPr>
              <a:t>Broadcast()</a:t>
            </a:r>
          </a:p>
          <a:p>
            <a:pPr>
              <a:lnSpc>
                <a:spcPct val="80000"/>
              </a:lnSpc>
              <a:spcBef>
                <a:spcPct val="20000"/>
              </a:spcBef>
            </a:pPr>
            <a:r>
              <a:rPr lang="en-US" dirty="0"/>
              <a:t>Readers/Writers</a:t>
            </a:r>
          </a:p>
          <a:p>
            <a:pPr lvl="1">
              <a:lnSpc>
                <a:spcPct val="80000"/>
              </a:lnSpc>
              <a:spcBef>
                <a:spcPct val="20000"/>
              </a:spcBef>
            </a:pPr>
            <a:r>
              <a:rPr lang="en-US" dirty="0"/>
              <a:t>Readers can access database when no writers</a:t>
            </a:r>
          </a:p>
          <a:p>
            <a:pPr lvl="1">
              <a:lnSpc>
                <a:spcPct val="80000"/>
              </a:lnSpc>
              <a:spcBef>
                <a:spcPct val="20000"/>
              </a:spcBef>
            </a:pPr>
            <a:r>
              <a:rPr lang="en-US" dirty="0"/>
              <a:t>Writers can access database when no readers</a:t>
            </a:r>
          </a:p>
          <a:p>
            <a:pPr lvl="1">
              <a:lnSpc>
                <a:spcPct val="80000"/>
              </a:lnSpc>
              <a:spcBef>
                <a:spcPct val="20000"/>
              </a:spcBef>
            </a:pPr>
            <a:r>
              <a:rPr lang="en-US" dirty="0"/>
              <a:t>Only one thread manipulates state variables at a time</a:t>
            </a:r>
          </a:p>
          <a:p>
            <a:pPr>
              <a:lnSpc>
                <a:spcPct val="80000"/>
              </a:lnSpc>
              <a:spcBef>
                <a:spcPct val="20000"/>
              </a:spcBef>
            </a:pPr>
            <a:r>
              <a:rPr lang="en-US" dirty="0"/>
              <a:t>Language support for synchronization:</a:t>
            </a:r>
          </a:p>
          <a:p>
            <a:pPr lvl="1">
              <a:lnSpc>
                <a:spcPct val="80000"/>
              </a:lnSpc>
              <a:spcBef>
                <a:spcPct val="20000"/>
              </a:spcBef>
            </a:pPr>
            <a:r>
              <a:rPr lang="en-US" dirty="0"/>
              <a:t>Java provides </a:t>
            </a:r>
            <a:r>
              <a:rPr lang="en-US" dirty="0">
                <a:solidFill>
                  <a:schemeClr val="hlink"/>
                </a:solidFill>
              </a:rPr>
              <a:t>synchronized</a:t>
            </a:r>
            <a:r>
              <a:rPr lang="en-US" dirty="0"/>
              <a:t> keyword and one condition-variable per object (with </a:t>
            </a:r>
            <a:r>
              <a:rPr lang="en-US" dirty="0">
                <a:solidFill>
                  <a:schemeClr val="hlink"/>
                </a:solidFill>
                <a:latin typeface="Courier New" pitchFamily="49" charset="0"/>
              </a:rPr>
              <a:t>wait()</a:t>
            </a:r>
            <a:r>
              <a:rPr lang="en-US" dirty="0"/>
              <a:t> and </a:t>
            </a:r>
            <a:r>
              <a:rPr lang="en-US" dirty="0">
                <a:solidFill>
                  <a:schemeClr val="hlink"/>
                </a:solidFill>
                <a:latin typeface="Courier New" pitchFamily="49" charset="0"/>
              </a:rPr>
              <a:t>notify()</a:t>
            </a:r>
            <a:r>
              <a:rPr lang="en-US" dirty="0"/>
              <a:t>)</a:t>
            </a:r>
          </a:p>
          <a:p>
            <a:pPr>
              <a:lnSpc>
                <a:spcPct val="80000"/>
              </a:lnSpc>
              <a:spcBef>
                <a:spcPct val="20000"/>
              </a:spcBef>
              <a:buFontTx/>
              <a:buNone/>
            </a:pPr>
            <a:endParaRPr lang="en-US" dirty="0"/>
          </a:p>
        </p:txBody>
      </p:sp>
      <p:sp>
        <p:nvSpPr>
          <p:cNvPr id="4" name="Slide Number Placeholder 3"/>
          <p:cNvSpPr>
            <a:spLocks noGrp="1"/>
          </p:cNvSpPr>
          <p:nvPr>
            <p:ph type="sldNum" sz="quarter" idx="10"/>
          </p:nvPr>
        </p:nvSpPr>
        <p:spPr>
          <a:xfrm>
            <a:off x="8077200" y="6299200"/>
            <a:ext cx="2133600" cy="457200"/>
          </a:xfrm>
        </p:spPr>
        <p:txBody>
          <a:bodyPr/>
          <a:lstStyle/>
          <a:p>
            <a:pPr>
              <a:defRPr/>
            </a:pPr>
            <a:fld id="{78997615-6873-405D-B80D-4D52F6DDA5E8}" type="slidenum">
              <a:rPr lang="en-US" altLang="zh-CN">
                <a:solidFill>
                  <a:srgbClr val="000000"/>
                </a:solidFill>
                <a:cs typeface="+mn-cs"/>
              </a:rPr>
              <a:pPr>
                <a:defRPr/>
              </a:pPr>
              <a:t>99</a:t>
            </a:fld>
            <a:endParaRPr lang="en-US" altLang="zh-CN" dirty="0">
              <a:solidFill>
                <a:srgbClr val="000000"/>
              </a:solidFill>
              <a:cs typeface="+mn-cs"/>
            </a:endParaRPr>
          </a:p>
        </p:txBody>
      </p:sp>
    </p:spTree>
  </p:cSld>
  <p:clrMapOvr>
    <a:masterClrMapping/>
  </p:clrMapOvr>
  <p:transition/>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Quadrant">
  <a:themeElements>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fontScheme name="Quadrant">
      <a:majorFont>
        <a:latin typeface="Arial Rounded MT Bold"/>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381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381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Quadrant 1">
        <a:dk1>
          <a:srgbClr val="5C5674"/>
        </a:dk1>
        <a:lt1>
          <a:srgbClr val="FFFFFF"/>
        </a:lt1>
        <a:dk2>
          <a:srgbClr val="85986A"/>
        </a:dk2>
        <a:lt2>
          <a:srgbClr val="FFFFFF"/>
        </a:lt2>
        <a:accent1>
          <a:srgbClr val="666633"/>
        </a:accent1>
        <a:accent2>
          <a:srgbClr val="ADC5B8"/>
        </a:accent2>
        <a:accent3>
          <a:srgbClr val="C2CAB9"/>
        </a:accent3>
        <a:accent4>
          <a:srgbClr val="DADADA"/>
        </a:accent4>
        <a:accent5>
          <a:srgbClr val="B8B8AD"/>
        </a:accent5>
        <a:accent6>
          <a:srgbClr val="9CB2A6"/>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clrMap bg1="lt1" tx1="dk1" bg2="lt2" tx2="dk2" accent1="accent1" accent2="accent2" accent3="accent3" accent4="accent4" accent5="accent5" accent6="accent6" hlink="hlink" folHlink="folHlink"/>
    </a:extraClrScheme>
    <a:extraClrScheme>
      <a:clrScheme name="Quadrant 3">
        <a:dk1>
          <a:srgbClr val="618052"/>
        </a:dk1>
        <a:lt1>
          <a:srgbClr val="FFFFE3"/>
        </a:lt1>
        <a:dk2>
          <a:srgbClr val="162E36"/>
        </a:dk2>
        <a:lt2>
          <a:srgbClr val="FFFFFF"/>
        </a:lt2>
        <a:accent1>
          <a:srgbClr val="336699"/>
        </a:accent1>
        <a:accent2>
          <a:srgbClr val="69888B"/>
        </a:accent2>
        <a:accent3>
          <a:srgbClr val="ABADAE"/>
        </a:accent3>
        <a:accent4>
          <a:srgbClr val="DADAC2"/>
        </a:accent4>
        <a:accent5>
          <a:srgbClr val="ADB8CA"/>
        </a:accent5>
        <a:accent6>
          <a:srgbClr val="5E7B7D"/>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4">
        <a:dk1>
          <a:srgbClr val="000000"/>
        </a:dk1>
        <a:lt1>
          <a:srgbClr val="FFFFFF"/>
        </a:lt1>
        <a:dk2>
          <a:srgbClr val="000000"/>
        </a:dk2>
        <a:lt2>
          <a:srgbClr val="CC0000"/>
        </a:lt2>
        <a:accent1>
          <a:srgbClr val="FFCC00"/>
        </a:accent1>
        <a:accent2>
          <a:srgbClr val="3366CC"/>
        </a:accent2>
        <a:accent3>
          <a:srgbClr val="FFFFFF"/>
        </a:accent3>
        <a:accent4>
          <a:srgbClr val="000000"/>
        </a:accent4>
        <a:accent5>
          <a:srgbClr val="FFE2AA"/>
        </a:accent5>
        <a:accent6>
          <a:srgbClr val="2D5CB9"/>
        </a:accent6>
        <a:hlink>
          <a:srgbClr val="666699"/>
        </a:hlink>
        <a:folHlink>
          <a:srgbClr val="C0C0C0"/>
        </a:folHlink>
      </a:clrScheme>
      <a:clrMap bg1="lt1" tx1="dk1" bg2="lt2" tx2="dk2" accent1="accent1" accent2="accent2" accent3="accent3" accent4="accent4" accent5="accent5" accent6="accent6" hlink="hlink" folHlink="folHlink"/>
    </a:extraClrScheme>
    <a:extraClrScheme>
      <a:clrScheme name="Quadrant 5">
        <a:dk1>
          <a:srgbClr val="666699"/>
        </a:dk1>
        <a:lt1>
          <a:srgbClr val="FFFFFF"/>
        </a:lt1>
        <a:dk2>
          <a:srgbClr val="000033"/>
        </a:dk2>
        <a:lt2>
          <a:srgbClr val="FFFFFF"/>
        </a:lt2>
        <a:accent1>
          <a:srgbClr val="9966FF"/>
        </a:accent1>
        <a:accent2>
          <a:srgbClr val="CCCCFF"/>
        </a:accent2>
        <a:accent3>
          <a:srgbClr val="AAAAAD"/>
        </a:accent3>
        <a:accent4>
          <a:srgbClr val="DADADA"/>
        </a:accent4>
        <a:accent5>
          <a:srgbClr val="CAB8FF"/>
        </a:accent5>
        <a:accent6>
          <a:srgbClr val="B9B9E7"/>
        </a:accent6>
        <a:hlink>
          <a:srgbClr val="CCCC00"/>
        </a:hlink>
        <a:folHlink>
          <a:srgbClr val="CC9900"/>
        </a:folHlink>
      </a:clrScheme>
      <a:clrMap bg1="dk2" tx1="lt1" bg2="dk1" tx2="lt2" accent1="accent1" accent2="accent2" accent3="accent3" accent4="accent4" accent5="accent5" accent6="accent6" hlink="hlink" folHlink="folHlink"/>
    </a:extraClrScheme>
    <a:extraClrScheme>
      <a:clrScheme name="Quadrant 6">
        <a:dk1>
          <a:srgbClr val="000000"/>
        </a:dk1>
        <a:lt1>
          <a:srgbClr val="FFFFFF"/>
        </a:lt1>
        <a:dk2>
          <a:srgbClr val="000000"/>
        </a:dk2>
        <a:lt2>
          <a:srgbClr val="669966"/>
        </a:lt2>
        <a:accent1>
          <a:srgbClr val="CCCCFF"/>
        </a:accent1>
        <a:accent2>
          <a:srgbClr val="9999CC"/>
        </a:accent2>
        <a:accent3>
          <a:srgbClr val="FFFFFF"/>
        </a:accent3>
        <a:accent4>
          <a:srgbClr val="000000"/>
        </a:accent4>
        <a:accent5>
          <a:srgbClr val="E2E2FF"/>
        </a:accent5>
        <a:accent6>
          <a:srgbClr val="8A8AB9"/>
        </a:accent6>
        <a:hlink>
          <a:srgbClr val="000066"/>
        </a:hlink>
        <a:folHlink>
          <a:srgbClr val="333399"/>
        </a:folHlink>
      </a:clrScheme>
      <a:clrMap bg1="lt1" tx1="dk1" bg2="lt2" tx2="dk2" accent1="accent1" accent2="accent2" accent3="accent3" accent4="accent4" accent5="accent5" accent6="accent6" hlink="hlink" folHlink="folHlink"/>
    </a:extraClrScheme>
    <a:extraClrScheme>
      <a:clrScheme name="Quadrant 7">
        <a:dk1>
          <a:srgbClr val="0099CC"/>
        </a:dk1>
        <a:lt1>
          <a:srgbClr val="FFFFFF"/>
        </a:lt1>
        <a:dk2>
          <a:srgbClr val="000099"/>
        </a:dk2>
        <a:lt2>
          <a:srgbClr val="FFFFFF"/>
        </a:lt2>
        <a:accent1>
          <a:srgbClr val="0099CC"/>
        </a:accent1>
        <a:accent2>
          <a:srgbClr val="6600FF"/>
        </a:accent2>
        <a:accent3>
          <a:srgbClr val="AAAACA"/>
        </a:accent3>
        <a:accent4>
          <a:srgbClr val="DADADA"/>
        </a:accent4>
        <a:accent5>
          <a:srgbClr val="AACAE2"/>
        </a:accent5>
        <a:accent6>
          <a:srgbClr val="5C00E7"/>
        </a:accent6>
        <a:hlink>
          <a:srgbClr val="FFCC00"/>
        </a:hlink>
        <a:folHlink>
          <a:srgbClr val="00CCFF"/>
        </a:folHlink>
      </a:clrScheme>
      <a:clrMap bg1="dk2" tx1="lt1" bg2="dk1" tx2="lt2" accent1="accent1" accent2="accent2" accent3="accent3" accent4="accent4" accent5="accent5" accent6="accent6" hlink="hlink" folHlink="folHlink"/>
    </a:extraClrScheme>
    <a:extraClrScheme>
      <a:clrScheme name="Quadrant 8">
        <a:dk1>
          <a:srgbClr val="000033"/>
        </a:dk1>
        <a:lt1>
          <a:srgbClr val="FFFFFF"/>
        </a:lt1>
        <a:dk2>
          <a:srgbClr val="003366"/>
        </a:dk2>
        <a:lt2>
          <a:srgbClr val="275C6D"/>
        </a:lt2>
        <a:accent1>
          <a:srgbClr val="A7D2DF"/>
        </a:accent1>
        <a:accent2>
          <a:srgbClr val="108DA6"/>
        </a:accent2>
        <a:accent3>
          <a:srgbClr val="FFFFFF"/>
        </a:accent3>
        <a:accent4>
          <a:srgbClr val="00002A"/>
        </a:accent4>
        <a:accent5>
          <a:srgbClr val="D0E5EC"/>
        </a:accent5>
        <a:accent6>
          <a:srgbClr val="0D7F96"/>
        </a:accent6>
        <a:hlink>
          <a:srgbClr val="666699"/>
        </a:hlink>
        <a:folHlink>
          <a:srgbClr val="9999FF"/>
        </a:folHlink>
      </a:clrScheme>
      <a:clrMap bg1="lt1" tx1="dk1" bg2="lt2" tx2="dk2" accent1="accent1" accent2="accent2" accent3="accent3" accent4="accent4" accent5="accent5" accent6="accent6" hlink="hlink" folHlink="folHlink"/>
    </a:extraClrScheme>
    <a:extraClrScheme>
      <a:clrScheme name="Quadrant 9">
        <a:dk1>
          <a:srgbClr val="CC3300"/>
        </a:dk1>
        <a:lt1>
          <a:srgbClr val="FFFFFF"/>
        </a:lt1>
        <a:dk2>
          <a:srgbClr val="000000"/>
        </a:dk2>
        <a:lt2>
          <a:srgbClr val="FFFFCC"/>
        </a:lt2>
        <a:accent1>
          <a:srgbClr val="FF9900"/>
        </a:accent1>
        <a:accent2>
          <a:srgbClr val="993300"/>
        </a:accent2>
        <a:accent3>
          <a:srgbClr val="AAAAAA"/>
        </a:accent3>
        <a:accent4>
          <a:srgbClr val="DADADA"/>
        </a:accent4>
        <a:accent5>
          <a:srgbClr val="FFCAAA"/>
        </a:accent5>
        <a:accent6>
          <a:srgbClr val="8A2D00"/>
        </a:accent6>
        <a:hlink>
          <a:srgbClr val="CEC5A2"/>
        </a:hlink>
        <a:folHlink>
          <a:srgbClr val="DDDDDD"/>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66CC"/>
        </a:solidFill>
        <a:ln w="38100" cap="flat" cmpd="sng" algn="ctr">
          <a:solidFill>
            <a:schemeClr val="tx1"/>
          </a:solidFill>
          <a:prstDash val="solid"/>
          <a:round/>
          <a:headEnd type="stealth" w="med" len="med"/>
          <a:tailEnd type="stealth" w="med" len="med"/>
        </a:ln>
        <a:effectLst/>
      </a:spPr>
      <a:bodyPr vert="eaVert"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rgbClr val="FF66CC"/>
        </a:solidFill>
        <a:ln w="38100" cap="flat" cmpd="sng" algn="ctr">
          <a:solidFill>
            <a:schemeClr val="tx1"/>
          </a:solidFill>
          <a:prstDash val="solid"/>
          <a:round/>
          <a:headEnd type="stealth" w="med" len="med"/>
          <a:tailEnd type="stealth" w="med" len="med"/>
        </a:ln>
        <a:effectLst/>
      </a:spPr>
      <a:bodyPr vert="eaVert"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98120</TotalTime>
  <Pages>60</Pages>
  <Words>12013</Words>
  <Application>Microsoft Office PowerPoint</Application>
  <PresentationFormat>Widescreen</PresentationFormat>
  <Paragraphs>1205</Paragraphs>
  <Slides>103</Slides>
  <Notes>70</Notes>
  <HiddenSlides>0</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103</vt:i4>
      </vt:variant>
    </vt:vector>
  </HeadingPairs>
  <TitlesOfParts>
    <vt:vector size="118" baseType="lpstr">
      <vt:lpstr>Gill Sans</vt:lpstr>
      <vt:lpstr>Gill Sans Light</vt:lpstr>
      <vt:lpstr>굴림</vt:lpstr>
      <vt:lpstr>宋体</vt:lpstr>
      <vt:lpstr>Arial</vt:lpstr>
      <vt:lpstr>Arial Rounded MT Bold</vt:lpstr>
      <vt:lpstr>Comic Sans MS</vt:lpstr>
      <vt:lpstr>Courier New</vt:lpstr>
      <vt:lpstr>Helvetica</vt:lpstr>
      <vt:lpstr>Symbol</vt:lpstr>
      <vt:lpstr>Times New Roman</vt:lpstr>
      <vt:lpstr>Wingdings</vt:lpstr>
      <vt:lpstr>Office</vt:lpstr>
      <vt:lpstr>Quadrant</vt:lpstr>
      <vt:lpstr>1_Office</vt:lpstr>
      <vt:lpstr>CSC 112: Computer Operating Systems Lecture XX   Concurrency &amp; Synchronization</vt:lpstr>
      <vt:lpstr>Multithreaded Programs</vt:lpstr>
      <vt:lpstr>Atomic Operations</vt:lpstr>
      <vt:lpstr>Motivation: “Too much milk”</vt:lpstr>
      <vt:lpstr>Definitions</vt:lpstr>
      <vt:lpstr>More Definitions</vt:lpstr>
      <vt:lpstr>Too Much Milk: Correctness Properties</vt:lpstr>
      <vt:lpstr>Too Much Milk: Solution #1</vt:lpstr>
      <vt:lpstr>Too Much Milk: Solution #1½ </vt:lpstr>
      <vt:lpstr>To Much Milk Solution #2</vt:lpstr>
      <vt:lpstr>Too Much Milk Solution #3</vt:lpstr>
      <vt:lpstr>Solution 3.5</vt:lpstr>
      <vt:lpstr>Solution #3 Discussions</vt:lpstr>
      <vt:lpstr>Too Much Milk: Solution #4</vt:lpstr>
      <vt:lpstr>Where are we going with synchronization?</vt:lpstr>
      <vt:lpstr>Therac-25 Example</vt:lpstr>
      <vt:lpstr>Space Shuttle Example</vt:lpstr>
      <vt:lpstr>Summary</vt:lpstr>
      <vt:lpstr>High-Level Picture</vt:lpstr>
      <vt:lpstr>How to implement Locks?</vt:lpstr>
      <vt:lpstr>Naïve use of Interrupt Enable/Disable</vt:lpstr>
      <vt:lpstr>Better Implementation of Locks by Disabling Interrupts</vt:lpstr>
      <vt:lpstr>New Lock Implementation: Discussion</vt:lpstr>
      <vt:lpstr>Interrupt re-enable in going to sleep</vt:lpstr>
      <vt:lpstr>How to Re-enable After Sleep()?</vt:lpstr>
      <vt:lpstr>Hardware Mechanism</vt:lpstr>
      <vt:lpstr>Atomic Instruction Sequences</vt:lpstr>
      <vt:lpstr>Hardware-Supported Atomic Read-Modify-Write Instructions</vt:lpstr>
      <vt:lpstr>Implementing Locks with test&amp;set</vt:lpstr>
      <vt:lpstr>Problem: Busy-Waiting for Lock</vt:lpstr>
      <vt:lpstr>Higher-Level Primitives than Locks</vt:lpstr>
      <vt:lpstr>Semaphores</vt:lpstr>
      <vt:lpstr>Semaphore Operation</vt:lpstr>
      <vt:lpstr>Semaphores Like Integers Except</vt:lpstr>
      <vt:lpstr>Implementing Semaphores w/ test&amp;set</vt:lpstr>
      <vt:lpstr>Two Uses of Semaphores</vt:lpstr>
      <vt:lpstr>Using Semaphores for Mutex</vt:lpstr>
      <vt:lpstr>Using Semaphores for Mutex</vt:lpstr>
      <vt:lpstr>Using Semaphores for Mutex</vt:lpstr>
      <vt:lpstr>Using Semaphores for Mutex</vt:lpstr>
      <vt:lpstr>Using Semaphores for Mutex</vt:lpstr>
      <vt:lpstr>Using Semaphores for Mutex</vt:lpstr>
      <vt:lpstr>Using Semaphores for Mutex</vt:lpstr>
      <vt:lpstr>Using Semaphores for Scheduling</vt:lpstr>
      <vt:lpstr>Solution</vt:lpstr>
      <vt:lpstr>Producer-consumer with a bounded buffer</vt:lpstr>
      <vt:lpstr>Correctness Constraints for Solution</vt:lpstr>
      <vt:lpstr>Solution to Bounded Buffer Problem with Semaphores</vt:lpstr>
      <vt:lpstr>Discussion about Solution</vt:lpstr>
      <vt:lpstr>The dining philosophers</vt:lpstr>
      <vt:lpstr>Philosopher State Machine</vt:lpstr>
      <vt:lpstr>A Non-Solution</vt:lpstr>
      <vt:lpstr>Ordered Forks</vt:lpstr>
      <vt:lpstr>Another Try</vt:lpstr>
      <vt:lpstr>Randomized Solution?</vt:lpstr>
      <vt:lpstr>Pessimistic Solution</vt:lpstr>
      <vt:lpstr>Solution</vt:lpstr>
      <vt:lpstr>Solution Cont’</vt:lpstr>
      <vt:lpstr>Solution Discussions</vt:lpstr>
      <vt:lpstr>Solution Discussions Cont’</vt:lpstr>
      <vt:lpstr>Solution Discussions Cont’</vt:lpstr>
      <vt:lpstr>Solution Discussions Cont’</vt:lpstr>
      <vt:lpstr>Solution Discussions Cont’</vt:lpstr>
      <vt:lpstr>Motivation for Monitors and Condition Variables</vt:lpstr>
      <vt:lpstr> Monitor=mutex lock + condition variables</vt:lpstr>
      <vt:lpstr>Monitor Semantics</vt:lpstr>
      <vt:lpstr>Monitor Usage</vt:lpstr>
      <vt:lpstr>An Infinite Queue Implemented with Lock</vt:lpstr>
      <vt:lpstr>Condition Variables</vt:lpstr>
      <vt:lpstr>An Infinite Queue Implemented with Monitor</vt:lpstr>
      <vt:lpstr>Mesa vs. Hoare monitors</vt:lpstr>
      <vt:lpstr>Readers/Writers Problem</vt:lpstr>
      <vt:lpstr>Basic Readers/Writers Solution</vt:lpstr>
      <vt:lpstr>Code for a Reader</vt:lpstr>
      <vt:lpstr>Code for a Writer</vt:lpstr>
      <vt:lpstr>Answers</vt:lpstr>
      <vt:lpstr>Simulation of Readers/Writers solution</vt:lpstr>
      <vt:lpstr>Simulation(2)</vt:lpstr>
      <vt:lpstr>Simulation(3)</vt:lpstr>
      <vt:lpstr>More Questions</vt:lpstr>
      <vt:lpstr>Questions Cont’</vt:lpstr>
      <vt:lpstr>Can we construct Monitors from Semaphores?</vt:lpstr>
      <vt:lpstr>Construction of Monitors from Semaphores (con’t)</vt:lpstr>
      <vt:lpstr>Construction of Monitors from Semaphores (con’t)</vt:lpstr>
      <vt:lpstr>POSIX API for Mutex</vt:lpstr>
      <vt:lpstr>POSIX API for Condition</vt:lpstr>
      <vt:lpstr>PowerPoint Presentation</vt:lpstr>
      <vt:lpstr>Monitor as a Language Construct</vt:lpstr>
      <vt:lpstr>PowerPoint Presentation</vt:lpstr>
      <vt:lpstr>Recall: Solution to Bounded Buffer Problem with Semaphores</vt:lpstr>
      <vt:lpstr>C-Language Support for Synchronization</vt:lpstr>
      <vt:lpstr>C++ Language Support for Synchronization</vt:lpstr>
      <vt:lpstr>C++ Language Support for Synchronization (con’t)</vt:lpstr>
      <vt:lpstr>Java Language Support for Synchronization</vt:lpstr>
      <vt:lpstr>Java Language Support for Synchronization (con’t)</vt:lpstr>
      <vt:lpstr>Java Language Support for Synchronization (con’t 2)</vt:lpstr>
      <vt:lpstr>Solution to Producer-Consumer Problem in Java</vt:lpstr>
      <vt:lpstr>Summary</vt:lpstr>
      <vt:lpstr>Summary Cont’</vt:lpstr>
      <vt:lpstr>Quizz I</vt:lpstr>
      <vt:lpstr>Quizz II</vt:lpstr>
      <vt:lpstr>Quizz III: Implementing Semaphores w/ test&amp;set</vt:lpstr>
      <vt:lpstr>Quizz III: Implementing Semaphores w/ test&amp;set</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1025</cp:revision>
  <cp:lastPrinted>2022-03-15T20:14:46Z</cp:lastPrinted>
  <dcterms:created xsi:type="dcterms:W3CDTF">1995-08-12T11:37:26Z</dcterms:created>
  <dcterms:modified xsi:type="dcterms:W3CDTF">2025-02-01T14:26:16Z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